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7"/>
  </p:notesMasterIdLst>
  <p:sldIdLst>
    <p:sldId id="256" r:id="rId4"/>
    <p:sldId id="257" r:id="rId5"/>
    <p:sldId id="261" r:id="rId6"/>
    <p:sldId id="262" r:id="rId7"/>
    <p:sldId id="264" r:id="rId8"/>
    <p:sldId id="265" r:id="rId9"/>
    <p:sldId id="273" r:id="rId10"/>
    <p:sldId id="267" r:id="rId11"/>
    <p:sldId id="266" r:id="rId12"/>
    <p:sldId id="274" r:id="rId13"/>
    <p:sldId id="268" r:id="rId14"/>
    <p:sldId id="269" r:id="rId15"/>
    <p:sldId id="26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0C4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p:restoredTop sz="94611"/>
  </p:normalViewPr>
  <p:slideViewPr>
    <p:cSldViewPr snapToGrid="0" snapToObjects="1">
      <p:cViewPr varScale="1">
        <p:scale>
          <a:sx n="86" d="100"/>
          <a:sy n="86" d="100"/>
        </p:scale>
        <p:origin x="8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7C617-4B58-8645-BAF1-0B30B7E5327A}" type="datetimeFigureOut">
              <a:rPr lang="en-US" smtClean="0"/>
              <a:pPr/>
              <a:t>2/15/2019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0AD37-2ADF-9D42-BC63-CFACA02556F2}" type="slidenum">
              <a:rPr lang="en-US" smtClean="0"/>
              <a:pPr/>
              <a:t>‹nº›</a:t>
            </a:fld>
            <a:endParaRPr lang="en-US"/>
          </a:p>
        </p:txBody>
      </p:sp>
    </p:spTree>
    <p:extLst>
      <p:ext uri="{BB962C8B-B14F-4D97-AF65-F5344CB8AC3E}">
        <p14:creationId xmlns:p14="http://schemas.microsoft.com/office/powerpoint/2010/main" val="3769444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1</a:t>
            </a:fld>
            <a:endParaRPr lang="en-US"/>
          </a:p>
        </p:txBody>
      </p:sp>
    </p:spTree>
    <p:extLst>
      <p:ext uri="{BB962C8B-B14F-4D97-AF65-F5344CB8AC3E}">
        <p14:creationId xmlns:p14="http://schemas.microsoft.com/office/powerpoint/2010/main" val="302547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10</a:t>
            </a:fld>
            <a:endParaRPr lang="en-US"/>
          </a:p>
        </p:txBody>
      </p:sp>
    </p:spTree>
    <p:extLst>
      <p:ext uri="{BB962C8B-B14F-4D97-AF65-F5344CB8AC3E}">
        <p14:creationId xmlns:p14="http://schemas.microsoft.com/office/powerpoint/2010/main" val="112295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11</a:t>
            </a:fld>
            <a:endParaRPr lang="en-US"/>
          </a:p>
        </p:txBody>
      </p:sp>
    </p:spTree>
    <p:extLst>
      <p:ext uri="{BB962C8B-B14F-4D97-AF65-F5344CB8AC3E}">
        <p14:creationId xmlns:p14="http://schemas.microsoft.com/office/powerpoint/2010/main" val="92317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12</a:t>
            </a:fld>
            <a:endParaRPr lang="en-US"/>
          </a:p>
        </p:txBody>
      </p:sp>
    </p:spTree>
    <p:extLst>
      <p:ext uri="{BB962C8B-B14F-4D97-AF65-F5344CB8AC3E}">
        <p14:creationId xmlns:p14="http://schemas.microsoft.com/office/powerpoint/2010/main" val="27197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13</a:t>
            </a:fld>
            <a:endParaRPr lang="en-US"/>
          </a:p>
        </p:txBody>
      </p:sp>
    </p:spTree>
    <p:extLst>
      <p:ext uri="{BB962C8B-B14F-4D97-AF65-F5344CB8AC3E}">
        <p14:creationId xmlns:p14="http://schemas.microsoft.com/office/powerpoint/2010/main" val="148832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2</a:t>
            </a:fld>
            <a:endParaRPr lang="en-US"/>
          </a:p>
        </p:txBody>
      </p:sp>
    </p:spTree>
    <p:extLst>
      <p:ext uri="{BB962C8B-B14F-4D97-AF65-F5344CB8AC3E}">
        <p14:creationId xmlns:p14="http://schemas.microsoft.com/office/powerpoint/2010/main" val="148832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3</a:t>
            </a:fld>
            <a:endParaRPr lang="en-US"/>
          </a:p>
        </p:txBody>
      </p:sp>
    </p:spTree>
    <p:extLst>
      <p:ext uri="{BB962C8B-B14F-4D97-AF65-F5344CB8AC3E}">
        <p14:creationId xmlns:p14="http://schemas.microsoft.com/office/powerpoint/2010/main" val="351030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4</a:t>
            </a:fld>
            <a:endParaRPr lang="en-US"/>
          </a:p>
        </p:txBody>
      </p:sp>
    </p:spTree>
    <p:extLst>
      <p:ext uri="{BB962C8B-B14F-4D97-AF65-F5344CB8AC3E}">
        <p14:creationId xmlns:p14="http://schemas.microsoft.com/office/powerpoint/2010/main" val="346223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5</a:t>
            </a:fld>
            <a:endParaRPr lang="en-US"/>
          </a:p>
        </p:txBody>
      </p:sp>
    </p:spTree>
    <p:extLst>
      <p:ext uri="{BB962C8B-B14F-4D97-AF65-F5344CB8AC3E}">
        <p14:creationId xmlns:p14="http://schemas.microsoft.com/office/powerpoint/2010/main" val="394248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6</a:t>
            </a:fld>
            <a:endParaRPr lang="en-US"/>
          </a:p>
        </p:txBody>
      </p:sp>
    </p:spTree>
    <p:extLst>
      <p:ext uri="{BB962C8B-B14F-4D97-AF65-F5344CB8AC3E}">
        <p14:creationId xmlns:p14="http://schemas.microsoft.com/office/powerpoint/2010/main" val="193280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7</a:t>
            </a:fld>
            <a:endParaRPr lang="en-US"/>
          </a:p>
        </p:txBody>
      </p:sp>
    </p:spTree>
    <p:extLst>
      <p:ext uri="{BB962C8B-B14F-4D97-AF65-F5344CB8AC3E}">
        <p14:creationId xmlns:p14="http://schemas.microsoft.com/office/powerpoint/2010/main" val="211636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8</a:t>
            </a:fld>
            <a:endParaRPr lang="en-US"/>
          </a:p>
        </p:txBody>
      </p:sp>
    </p:spTree>
    <p:extLst>
      <p:ext uri="{BB962C8B-B14F-4D97-AF65-F5344CB8AC3E}">
        <p14:creationId xmlns:p14="http://schemas.microsoft.com/office/powerpoint/2010/main" val="408050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0AD37-2ADF-9D42-BC63-CFACA02556F2}" type="slidenum">
              <a:rPr lang="en-US" smtClean="0"/>
              <a:pPr/>
              <a:t>9</a:t>
            </a:fld>
            <a:endParaRPr lang="en-US"/>
          </a:p>
        </p:txBody>
      </p:sp>
    </p:spTree>
    <p:extLst>
      <p:ext uri="{BB962C8B-B14F-4D97-AF65-F5344CB8AC3E}">
        <p14:creationId xmlns:p14="http://schemas.microsoft.com/office/powerpoint/2010/main" val="407782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67919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138816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102039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356349"/>
            <a:ext cx="2133600" cy="365125"/>
          </a:xfrm>
          <a:prstGeom prst="rect">
            <a:avLst/>
          </a:prstGeom>
        </p:spPr>
        <p:txBody>
          <a:bodyPr/>
          <a:lstStyle/>
          <a:p>
            <a:fld id="{721F03CA-F3BD-F14C-B62A-2E40035D22C6}" type="slidenum">
              <a:rPr lang="en-US" smtClean="0"/>
              <a:pPr/>
              <a:t>‹nº›</a:t>
            </a:fld>
            <a:endParaRPr lang="en-US"/>
          </a:p>
        </p:txBody>
      </p:sp>
      <p:sp>
        <p:nvSpPr>
          <p:cNvPr id="2" name="Title 1"/>
          <p:cNvSpPr>
            <a:spLocks noGrp="1"/>
          </p:cNvSpPr>
          <p:nvPr>
            <p:ph type="ctrTitle"/>
          </p:nvPr>
        </p:nvSpPr>
        <p:spPr>
          <a:xfrm>
            <a:off x="685800" y="2130425"/>
            <a:ext cx="7772400" cy="1470025"/>
          </a:xfrm>
          <a:prstGeom prst="rect">
            <a:avLst/>
          </a:prstGeom>
        </p:spPr>
        <p:txBody>
          <a:bodyPr/>
          <a:lstStyle/>
          <a:p>
            <a:r>
              <a:rPr lang="pt-PT"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761796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257099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PT"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253043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419183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3345673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166092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163782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PT"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425194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23284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PT"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188699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2650186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F8FFC9-51D8-2F44-B39C-27C978557B34}"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1F03CA-F3BD-F14C-B62A-2E40035D22C6}" type="slidenum">
              <a:rPr lang="en-US" smtClean="0"/>
              <a:pPr/>
              <a:t>‹nº›</a:t>
            </a:fld>
            <a:endParaRPr lang="en-US"/>
          </a:p>
        </p:txBody>
      </p:sp>
    </p:spTree>
    <p:extLst>
      <p:ext uri="{BB962C8B-B14F-4D97-AF65-F5344CB8AC3E}">
        <p14:creationId xmlns:p14="http://schemas.microsoft.com/office/powerpoint/2010/main" val="554758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356351"/>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
        <p:nvSpPr>
          <p:cNvPr id="2" name="Title 1"/>
          <p:cNvSpPr>
            <a:spLocks noGrp="1"/>
          </p:cNvSpPr>
          <p:nvPr>
            <p:ph type="ctrTitle"/>
          </p:nvPr>
        </p:nvSpPr>
        <p:spPr>
          <a:xfrm>
            <a:off x="685800" y="2130427"/>
            <a:ext cx="7772400" cy="1470025"/>
          </a:xfrm>
          <a:prstGeom prst="rect">
            <a:avLst/>
          </a:prstGeom>
        </p:spPr>
        <p:txBody>
          <a:bodyPr/>
          <a:lstStyle/>
          <a:p>
            <a:r>
              <a:rPr lang="pt-PT"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Tree>
    <p:extLst>
      <p:ext uri="{BB962C8B-B14F-4D97-AF65-F5344CB8AC3E}">
        <p14:creationId xmlns:p14="http://schemas.microsoft.com/office/powerpoint/2010/main" val="310026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3607205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pt-PT"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718052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4099567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1758873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2328253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138430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1126606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pt-PT"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443135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pt-PT"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1461280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3594203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fld id="{C9F8FFC9-51D8-2F44-B39C-27C978557B34}" type="datetimeFigureOut">
              <a:rPr lang="en-US" sz="1350" smtClean="0">
                <a:solidFill>
                  <a:prstClr val="black"/>
                </a:solidFill>
              </a:rPr>
              <a:pPr defTabSz="342900"/>
              <a:t>2/15/2019</a:t>
            </a:fld>
            <a:endParaRPr lang="en-US" sz="135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endParaRPr lang="en-US" sz="135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721F03CA-F3BD-F14C-B62A-2E40035D22C6}" type="slidenum">
              <a:rPr lang="en-US" sz="1350" smtClean="0">
                <a:solidFill>
                  <a:prstClr val="black"/>
                </a:solidFill>
              </a:rPr>
              <a:pPr defTabSz="342900"/>
              <a:t>‹nº›</a:t>
            </a:fld>
            <a:endParaRPr lang="en-US" sz="1350">
              <a:solidFill>
                <a:prstClr val="black"/>
              </a:solidFill>
            </a:endParaRPr>
          </a:p>
        </p:txBody>
      </p:sp>
    </p:spTree>
    <p:extLst>
      <p:ext uri="{BB962C8B-B14F-4D97-AF65-F5344CB8AC3E}">
        <p14:creationId xmlns:p14="http://schemas.microsoft.com/office/powerpoint/2010/main" val="26909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276543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120273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222552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39493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304803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58F9A9-E3F7-8242-834E-5F072A794F98}" type="datetimeFigureOut">
              <a:rPr lang="en-US" smtClean="0"/>
              <a:pPr/>
              <a:t>2/15/2019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D618BA-E703-5843-80A8-1C724C8B30C5}" type="slidenum">
              <a:rPr lang="en-US" smtClean="0"/>
              <a:pPr/>
              <a:t>‹nº›</a:t>
            </a:fld>
            <a:endParaRPr lang="en-US"/>
          </a:p>
        </p:txBody>
      </p:sp>
    </p:spTree>
    <p:extLst>
      <p:ext uri="{BB962C8B-B14F-4D97-AF65-F5344CB8AC3E}">
        <p14:creationId xmlns:p14="http://schemas.microsoft.com/office/powerpoint/2010/main" val="97267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46513"/>
            <a:ext cx="8229600" cy="1143000"/>
          </a:xfrm>
          <a:prstGeom prst="rect">
            <a:avLst/>
          </a:prstGeom>
        </p:spPr>
        <p:txBody>
          <a:bodyPr vert="horz" lIns="91440" tIns="45720" rIns="91440" bIns="45720" rtlCol="0" anchor="ctr">
            <a:normAutofit/>
          </a:bodyPr>
          <a:lstStyle/>
          <a:p>
            <a:r>
              <a:rPr lang="pt-PT" dirty="0" smtClean="0"/>
              <a:t>CLICK TO EDIT </a:t>
            </a:r>
            <a:br>
              <a:rPr lang="pt-PT" dirty="0" smtClean="0"/>
            </a:br>
            <a:r>
              <a:rPr lang="pt-PT" dirty="0" smtClean="0"/>
              <a:t>MASTER TITLE STYLE</a:t>
            </a:r>
            <a:endParaRPr lang="en-US" dirty="0"/>
          </a:p>
        </p:txBody>
      </p:sp>
      <p:sp>
        <p:nvSpPr>
          <p:cNvPr id="3" name="Text Placeholder 2"/>
          <p:cNvSpPr>
            <a:spLocks noGrp="1"/>
          </p:cNvSpPr>
          <p:nvPr>
            <p:ph type="body" idx="1"/>
          </p:nvPr>
        </p:nvSpPr>
        <p:spPr>
          <a:xfrm>
            <a:off x="457200" y="4060255"/>
            <a:ext cx="8229600" cy="1339085"/>
          </a:xfrm>
          <a:prstGeom prst="rect">
            <a:avLst/>
          </a:prstGeom>
        </p:spPr>
        <p:txBody>
          <a:bodyPr vert="horz" lIns="91440" tIns="45720" rIns="91440" bIns="45720" rtlCol="0">
            <a:normAutofit/>
          </a:bodyPr>
          <a:lstStyle/>
          <a:p>
            <a:pPr lvl="0"/>
            <a:r>
              <a:rPr lang="pt-PT" dirty="0" err="1" smtClean="0"/>
              <a:t>Click</a:t>
            </a:r>
            <a:r>
              <a:rPr lang="pt-PT" dirty="0" smtClean="0"/>
              <a:t> to </a:t>
            </a:r>
            <a:r>
              <a:rPr lang="pt-PT" dirty="0" err="1" smtClean="0"/>
              <a:t>edit</a:t>
            </a:r>
            <a:r>
              <a:rPr lang="pt-PT" dirty="0" smtClean="0"/>
              <a:t> </a:t>
            </a:r>
          </a:p>
          <a:p>
            <a:pPr lvl="0"/>
            <a:r>
              <a:rPr lang="pt-PT" dirty="0" err="1" smtClean="0"/>
              <a:t>Master</a:t>
            </a:r>
            <a:r>
              <a:rPr lang="pt-PT" dirty="0" smtClean="0"/>
              <a:t> </a:t>
            </a:r>
            <a:r>
              <a:rPr lang="pt-PT" dirty="0" err="1" smtClean="0"/>
              <a:t>text</a:t>
            </a:r>
            <a:r>
              <a:rPr lang="pt-PT" dirty="0" smtClean="0"/>
              <a:t> </a:t>
            </a:r>
            <a:r>
              <a:rPr lang="pt-PT" dirty="0" err="1" smtClean="0"/>
              <a:t>styles</a:t>
            </a:r>
            <a:endParaRPr lang="pt-PT" dirty="0" smtClean="0"/>
          </a:p>
        </p:txBody>
      </p:sp>
    </p:spTree>
    <p:extLst>
      <p:ext uri="{BB962C8B-B14F-4D97-AF65-F5344CB8AC3E}">
        <p14:creationId xmlns:p14="http://schemas.microsoft.com/office/powerpoint/2010/main" val="1240534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lnSpc>
          <a:spcPts val="4680"/>
        </a:lnSpc>
        <a:spcBef>
          <a:spcPct val="0"/>
        </a:spcBef>
        <a:buNone/>
        <a:defRPr sz="4400" b="1" kern="1200">
          <a:solidFill>
            <a:srgbClr val="FFFFFF"/>
          </a:solidFill>
          <a:latin typeface="+mj-lt"/>
          <a:ea typeface="+mj-ea"/>
          <a:cs typeface="+mj-cs"/>
        </a:defRPr>
      </a:lvl1pPr>
    </p:titleStyle>
    <p:bodyStyle>
      <a:lvl1pPr marL="0" indent="0" algn="ctr" defTabSz="457200" rtl="0" eaLnBrk="1" latinLnBrk="0" hangingPunct="1">
        <a:lnSpc>
          <a:spcPts val="2540"/>
        </a:lnSpc>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706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959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eo.belspo.be/Docs/Resources/Presentations/BrightSide2016/08_JeanPierreGoffart&amp;IsabellePicard_Sentinel2forPotato.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544" y="2970066"/>
            <a:ext cx="6800897" cy="1326090"/>
          </a:xfrm>
        </p:spPr>
        <p:txBody>
          <a:bodyPr>
            <a:normAutofit fontScale="90000"/>
          </a:bodyPr>
          <a:lstStyle/>
          <a:p>
            <a:pPr>
              <a:lnSpc>
                <a:spcPts val="4080"/>
              </a:lnSpc>
            </a:pPr>
            <a:r>
              <a:rPr lang="pt-PT" dirty="0" err="1"/>
              <a:t>Crop</a:t>
            </a:r>
            <a:r>
              <a:rPr lang="pt-PT" dirty="0"/>
              <a:t> </a:t>
            </a:r>
            <a:r>
              <a:rPr lang="pt-PT" dirty="0" err="1"/>
              <a:t>monitoring</a:t>
            </a:r>
            <a:r>
              <a:rPr lang="pt-PT" dirty="0"/>
              <a:t> </a:t>
            </a:r>
            <a:r>
              <a:rPr lang="pt-PT" dirty="0" err="1"/>
              <a:t>using</a:t>
            </a:r>
            <a:r>
              <a:rPr lang="pt-PT" dirty="0"/>
              <a:t> FAPAR</a:t>
            </a:r>
            <a:br>
              <a:rPr lang="pt-PT" dirty="0"/>
            </a:br>
            <a:endParaRPr lang="en-US" sz="3100" dirty="0"/>
          </a:p>
        </p:txBody>
      </p:sp>
      <p:sp>
        <p:nvSpPr>
          <p:cNvPr id="3" name="Subtitle 2"/>
          <p:cNvSpPr>
            <a:spLocks noGrp="1"/>
          </p:cNvSpPr>
          <p:nvPr>
            <p:ph type="subTitle" idx="1"/>
          </p:nvPr>
        </p:nvSpPr>
        <p:spPr>
          <a:xfrm>
            <a:off x="1964266" y="4474230"/>
            <a:ext cx="4936405" cy="1346199"/>
          </a:xfrm>
        </p:spPr>
        <p:txBody>
          <a:bodyPr/>
          <a:lstStyle/>
          <a:p>
            <a:r>
              <a:rPr lang="pt-PT" dirty="0" smtClean="0"/>
              <a:t>Carla Barroso, Célia Gouveia</a:t>
            </a:r>
          </a:p>
          <a:p>
            <a:r>
              <a:rPr lang="pt-PT" sz="1800" dirty="0"/>
              <a:t>IPMA, </a:t>
            </a:r>
            <a:r>
              <a:rPr lang="pt-PT" sz="1800" dirty="0" smtClean="0"/>
              <a:t>25/07/2018</a:t>
            </a:r>
            <a:endParaRPr lang="en-US" sz="1800" dirty="0"/>
          </a:p>
        </p:txBody>
      </p:sp>
    </p:spTree>
    <p:extLst>
      <p:ext uri="{BB962C8B-B14F-4D97-AF65-F5344CB8AC3E}">
        <p14:creationId xmlns:p14="http://schemas.microsoft.com/office/powerpoint/2010/main" val="379004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5109091"/>
          </a:xfrm>
          <a:prstGeom prst="rect">
            <a:avLst/>
          </a:prstGeom>
        </p:spPr>
        <p:txBody>
          <a:bodyPr wrap="square">
            <a:spAutoFit/>
          </a:bodyPr>
          <a:lstStyle/>
          <a:p>
            <a:pPr marL="457200" indent="-457200">
              <a:buClr>
                <a:schemeClr val="accent1">
                  <a:lumMod val="75000"/>
                </a:schemeClr>
              </a:buClr>
              <a:buFont typeface="+mj-lt"/>
              <a:buAutoNum type="arabicPeriod" startAt="8"/>
            </a:pPr>
            <a:r>
              <a:rPr lang="en-US" sz="2000" b="1" dirty="0" smtClean="0"/>
              <a:t>Select </a:t>
            </a:r>
            <a:r>
              <a:rPr lang="en-US" sz="2000" b="1" dirty="0"/>
              <a:t>Plugins-&gt;Analyses-&gt;Point Sampling </a:t>
            </a:r>
            <a:r>
              <a:rPr lang="en-US" sz="2000" b="1" dirty="0" smtClean="0"/>
              <a:t>Tool</a:t>
            </a:r>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smtClean="0"/>
          </a:p>
          <a:p>
            <a:pPr marL="363538" lvl="1">
              <a:buClr>
                <a:schemeClr val="accent1">
                  <a:lumMod val="75000"/>
                </a:schemeClr>
              </a:buClr>
            </a:pPr>
            <a:endParaRPr lang="en-US" dirty="0"/>
          </a:p>
          <a:p>
            <a:pPr marL="363538" lvl="1">
              <a:buClr>
                <a:schemeClr val="accent1">
                  <a:lumMod val="75000"/>
                </a:schemeClr>
              </a:buCl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r>
              <a:rPr lang="en-US" dirty="0"/>
              <a:t>Finally select an output filename with extension .</a:t>
            </a:r>
            <a:r>
              <a:rPr lang="en-US" dirty="0" err="1"/>
              <a:t>shp</a:t>
            </a:r>
            <a:r>
              <a:rPr lang="en-US" dirty="0"/>
              <a:t> and click Ok.</a:t>
            </a:r>
          </a:p>
        </p:txBody>
      </p:sp>
      <p:pic>
        <p:nvPicPr>
          <p:cNvPr id="13" name="Imagem 12"/>
          <p:cNvPicPr>
            <a:picLocks noChangeAspect="1"/>
          </p:cNvPicPr>
          <p:nvPr/>
        </p:nvPicPr>
        <p:blipFill>
          <a:blip r:embed="rId3"/>
          <a:stretch>
            <a:fillRect/>
          </a:stretch>
        </p:blipFill>
        <p:spPr>
          <a:xfrm>
            <a:off x="1835087" y="1487340"/>
            <a:ext cx="6594929" cy="4079032"/>
          </a:xfrm>
          <a:prstGeom prst="rect">
            <a:avLst/>
          </a:prstGeom>
        </p:spPr>
      </p:pic>
    </p:spTree>
    <p:extLst>
      <p:ext uri="{BB962C8B-B14F-4D97-AF65-F5344CB8AC3E}">
        <p14:creationId xmlns:p14="http://schemas.microsoft.com/office/powerpoint/2010/main" val="885759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1231106"/>
          </a:xfrm>
          <a:prstGeom prst="rect">
            <a:avLst/>
          </a:prstGeom>
        </p:spPr>
        <p:txBody>
          <a:bodyPr wrap="square">
            <a:spAutoFit/>
          </a:bodyPr>
          <a:lstStyle/>
          <a:p>
            <a:pPr marL="457200" indent="-457200">
              <a:buClr>
                <a:schemeClr val="accent1">
                  <a:lumMod val="75000"/>
                </a:schemeClr>
              </a:buClr>
              <a:buFont typeface="+mj-lt"/>
              <a:buAutoNum type="arabicPeriod" startAt="8"/>
            </a:pPr>
            <a:r>
              <a:rPr lang="en-US" sz="2000" b="1" dirty="0" smtClean="0"/>
              <a:t>Select </a:t>
            </a:r>
            <a:r>
              <a:rPr lang="en-US" sz="2000" b="1" dirty="0"/>
              <a:t>Plugins-&gt;Analyses-&gt;Point Sampling </a:t>
            </a:r>
            <a:r>
              <a:rPr lang="en-US" sz="2000" b="1" dirty="0" smtClean="0"/>
              <a:t>Tool</a:t>
            </a:r>
          </a:p>
          <a:p>
            <a:pPr marL="538163" lvl="1" indent="-174625">
              <a:buClr>
                <a:schemeClr val="accent1">
                  <a:lumMod val="75000"/>
                </a:schemeClr>
              </a:buClr>
              <a:buFont typeface="Arial" panose="020B0604020202020204" pitchFamily="34" charset="0"/>
              <a:buChar char="•"/>
            </a:pPr>
            <a:r>
              <a:rPr lang="en-US" dirty="0" smtClean="0"/>
              <a:t>The </a:t>
            </a:r>
            <a:r>
              <a:rPr lang="en-US" dirty="0"/>
              <a:t>created </a:t>
            </a:r>
            <a:r>
              <a:rPr lang="en-US" dirty="0" err="1"/>
              <a:t>shapefile</a:t>
            </a:r>
            <a:r>
              <a:rPr lang="en-US" dirty="0"/>
              <a:t> is automatically opened in the </a:t>
            </a:r>
            <a:r>
              <a:rPr lang="en-US" dirty="0" err="1"/>
              <a:t>Qgis</a:t>
            </a:r>
            <a:r>
              <a:rPr lang="en-US" dirty="0"/>
              <a:t> layers window. Click on it with the mouse right button and select Save as…A Save Vector Layer window will pop up, and you will be able to save the .</a:t>
            </a:r>
            <a:r>
              <a:rPr lang="en-US" dirty="0" err="1" smtClean="0"/>
              <a:t>shp</a:t>
            </a:r>
            <a:r>
              <a:rPr lang="en-US" dirty="0" smtClean="0"/>
              <a:t> </a:t>
            </a:r>
            <a:r>
              <a:rPr lang="en-US" dirty="0"/>
              <a:t>file as a CSV:</a:t>
            </a:r>
          </a:p>
        </p:txBody>
      </p:sp>
      <p:pic>
        <p:nvPicPr>
          <p:cNvPr id="2" name="Imagem 1"/>
          <p:cNvPicPr>
            <a:picLocks noChangeAspect="1"/>
          </p:cNvPicPr>
          <p:nvPr/>
        </p:nvPicPr>
        <p:blipFill>
          <a:blip r:embed="rId3"/>
          <a:stretch>
            <a:fillRect/>
          </a:stretch>
        </p:blipFill>
        <p:spPr>
          <a:xfrm>
            <a:off x="1766171" y="2429643"/>
            <a:ext cx="6665416" cy="4184735"/>
          </a:xfrm>
          <a:prstGeom prst="rect">
            <a:avLst/>
          </a:prstGeom>
        </p:spPr>
      </p:pic>
    </p:spTree>
    <p:extLst>
      <p:ext uri="{BB962C8B-B14F-4D97-AF65-F5344CB8AC3E}">
        <p14:creationId xmlns:p14="http://schemas.microsoft.com/office/powerpoint/2010/main" val="339569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2893100"/>
          </a:xfrm>
          <a:prstGeom prst="rect">
            <a:avLst/>
          </a:prstGeom>
        </p:spPr>
        <p:txBody>
          <a:bodyPr wrap="square">
            <a:spAutoFit/>
          </a:bodyPr>
          <a:lstStyle/>
          <a:p>
            <a:pPr marL="457200" indent="-457200">
              <a:buClr>
                <a:schemeClr val="accent1">
                  <a:lumMod val="75000"/>
                </a:schemeClr>
              </a:buClr>
              <a:buFont typeface="+mj-lt"/>
              <a:buAutoNum type="arabicPeriod" startAt="8"/>
            </a:pPr>
            <a:r>
              <a:rPr lang="en-US" sz="2000" b="1" dirty="0" smtClean="0"/>
              <a:t>Open </a:t>
            </a:r>
            <a:r>
              <a:rPr lang="en-US" sz="2000" b="1" dirty="0"/>
              <a:t>an excel spreadsheet. Go to Data -&gt;Obtain External Data. </a:t>
            </a:r>
            <a:endParaRPr lang="en-US" sz="2000" b="1" dirty="0" smtClean="0"/>
          </a:p>
          <a:p>
            <a:pPr marL="538163" lvl="1" indent="-174625">
              <a:buClr>
                <a:schemeClr val="accent1">
                  <a:lumMod val="75000"/>
                </a:schemeClr>
              </a:buClr>
              <a:buFont typeface="Arial" panose="020B0604020202020204" pitchFamily="34" charset="0"/>
              <a:buChar char="•"/>
            </a:pPr>
            <a:r>
              <a:rPr lang="en-US" dirty="0"/>
              <a:t>Select the previously saved .csv file. Open the file as comma separated </a:t>
            </a:r>
            <a:r>
              <a:rPr lang="en-US" dirty="0" err="1"/>
              <a:t>fileds</a:t>
            </a:r>
            <a:r>
              <a:rPr lang="en-US" dirty="0"/>
              <a:t>. You should get the </a:t>
            </a:r>
            <a:r>
              <a:rPr lang="en-US" dirty="0" smtClean="0"/>
              <a:t>data as:</a:t>
            </a:r>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363538" lvl="1">
              <a:buClr>
                <a:schemeClr val="accent1">
                  <a:lumMod val="75000"/>
                </a:schemeClr>
              </a:buClr>
            </a:pPr>
            <a:endParaRPr lang="en-US" dirty="0"/>
          </a:p>
          <a:p>
            <a:pPr marL="538163" lvl="1" indent="-174625">
              <a:buClr>
                <a:schemeClr val="accent1">
                  <a:lumMod val="75000"/>
                </a:schemeClr>
              </a:buClr>
              <a:buFont typeface="Arial" panose="020B0604020202020204" pitchFamily="34" charset="0"/>
              <a:buChar char="•"/>
            </a:pPr>
            <a:r>
              <a:rPr lang="en-US" dirty="0"/>
              <a:t>Create a 2D line graph, such as in the next example:</a:t>
            </a:r>
          </a:p>
          <a:p>
            <a:pPr marL="363538" lvl="1">
              <a:buClr>
                <a:schemeClr val="accent1">
                  <a:lumMod val="75000"/>
                </a:schemeClr>
              </a:buClr>
            </a:pPr>
            <a:endParaRPr lang="en-US" dirty="0"/>
          </a:p>
        </p:txBody>
      </p:sp>
      <p:pic>
        <p:nvPicPr>
          <p:cNvPr id="4" name="Imagem 3"/>
          <p:cNvPicPr>
            <a:picLocks noChangeAspect="1"/>
          </p:cNvPicPr>
          <p:nvPr/>
        </p:nvPicPr>
        <p:blipFill>
          <a:blip r:embed="rId3"/>
          <a:stretch>
            <a:fillRect/>
          </a:stretch>
        </p:blipFill>
        <p:spPr>
          <a:xfrm>
            <a:off x="356605" y="1985046"/>
            <a:ext cx="8606151" cy="1091762"/>
          </a:xfrm>
          <a:prstGeom prst="rect">
            <a:avLst/>
          </a:prstGeom>
        </p:spPr>
      </p:pic>
      <p:pic>
        <p:nvPicPr>
          <p:cNvPr id="6" name="Imagem 5"/>
          <p:cNvPicPr>
            <a:picLocks noChangeAspect="1"/>
          </p:cNvPicPr>
          <p:nvPr/>
        </p:nvPicPr>
        <p:blipFill>
          <a:blip r:embed="rId4"/>
          <a:stretch>
            <a:fillRect/>
          </a:stretch>
        </p:blipFill>
        <p:spPr>
          <a:xfrm>
            <a:off x="1890189" y="3812592"/>
            <a:ext cx="5413717" cy="2769093"/>
          </a:xfrm>
          <a:prstGeom prst="rect">
            <a:avLst/>
          </a:prstGeom>
        </p:spPr>
      </p:pic>
    </p:spTree>
    <p:extLst>
      <p:ext uri="{BB962C8B-B14F-4D97-AF65-F5344CB8AC3E}">
        <p14:creationId xmlns:p14="http://schemas.microsoft.com/office/powerpoint/2010/main" val="23747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866" y="3167173"/>
            <a:ext cx="8458200" cy="604308"/>
          </a:xfrm>
        </p:spPr>
        <p:txBody>
          <a:bodyPr>
            <a:normAutofit/>
          </a:bodyPr>
          <a:lstStyle/>
          <a:p>
            <a:r>
              <a:rPr lang="en-US" sz="3200" b="1" dirty="0" smtClean="0">
                <a:solidFill>
                  <a:srgbClr val="20C4F4"/>
                </a:solidFill>
              </a:rPr>
              <a:t>THANK YOU!</a:t>
            </a:r>
            <a:endParaRPr lang="en-US" sz="3200" b="1" dirty="0">
              <a:solidFill>
                <a:srgbClr val="20C4F4"/>
              </a:solidFill>
            </a:endParaRPr>
          </a:p>
        </p:txBody>
      </p:sp>
    </p:spTree>
    <p:extLst>
      <p:ext uri="{BB962C8B-B14F-4D97-AF65-F5344CB8AC3E}">
        <p14:creationId xmlns:p14="http://schemas.microsoft.com/office/powerpoint/2010/main" val="1291345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866" y="937671"/>
            <a:ext cx="8458200" cy="604308"/>
          </a:xfrm>
        </p:spPr>
        <p:txBody>
          <a:bodyPr>
            <a:normAutofit/>
          </a:bodyPr>
          <a:lstStyle/>
          <a:p>
            <a:r>
              <a:rPr lang="en-US" sz="3200" b="1" dirty="0" err="1" smtClean="0">
                <a:solidFill>
                  <a:srgbClr val="20C4F4"/>
                </a:solidFill>
              </a:rPr>
              <a:t>Motivação</a:t>
            </a:r>
            <a:endParaRPr lang="en-US" sz="3200" b="1" dirty="0">
              <a:solidFill>
                <a:srgbClr val="20C4F4"/>
              </a:solidFill>
            </a:endParaRPr>
          </a:p>
        </p:txBody>
      </p:sp>
      <p:sp>
        <p:nvSpPr>
          <p:cNvPr id="5" name="CaixaDeTexto 4"/>
          <p:cNvSpPr txBox="1"/>
          <p:nvPr/>
        </p:nvSpPr>
        <p:spPr>
          <a:xfrm>
            <a:off x="287866" y="5937508"/>
            <a:ext cx="8458200" cy="492443"/>
          </a:xfrm>
          <a:prstGeom prst="rect">
            <a:avLst/>
          </a:prstGeom>
          <a:noFill/>
        </p:spPr>
        <p:txBody>
          <a:bodyPr wrap="square" rtlCol="0">
            <a:spAutoFit/>
          </a:bodyPr>
          <a:lstStyle/>
          <a:p>
            <a:r>
              <a:rPr lang="pt-PT" sz="1200" dirty="0">
                <a:hlinkClick r:id="rId3"/>
              </a:rPr>
              <a:t>http://</a:t>
            </a:r>
            <a:r>
              <a:rPr lang="pt-PT" sz="1200" dirty="0" smtClean="0">
                <a:hlinkClick r:id="rId3"/>
              </a:rPr>
              <a:t>eo.belspo.be/Docs/Resources/Presentations/BrightSide2016/08_JeanPierreGoffart&amp;IsabellePicard_Sentinel2forPotato.pdf</a:t>
            </a:r>
            <a:endParaRPr lang="pt-PT" sz="1200" dirty="0" smtClean="0"/>
          </a:p>
          <a:p>
            <a:endParaRPr lang="pt-PT" sz="1400" dirty="0"/>
          </a:p>
        </p:txBody>
      </p:sp>
      <p:pic>
        <p:nvPicPr>
          <p:cNvPr id="6" name="Imagem 5"/>
          <p:cNvPicPr>
            <a:picLocks noChangeAspect="1"/>
          </p:cNvPicPr>
          <p:nvPr/>
        </p:nvPicPr>
        <p:blipFill rotWithShape="1">
          <a:blip r:embed="rId4"/>
          <a:srcRect l="18475" t="10452" r="19478" b="11074"/>
          <a:stretch/>
        </p:blipFill>
        <p:spPr>
          <a:xfrm>
            <a:off x="1269507" y="1424284"/>
            <a:ext cx="6281083" cy="4468590"/>
          </a:xfrm>
          <a:prstGeom prst="rect">
            <a:avLst/>
          </a:prstGeom>
        </p:spPr>
      </p:pic>
    </p:spTree>
    <p:extLst>
      <p:ext uri="{BB962C8B-B14F-4D97-AF65-F5344CB8AC3E}">
        <p14:creationId xmlns:p14="http://schemas.microsoft.com/office/powerpoint/2010/main" val="3148323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306" y="912619"/>
            <a:ext cx="8357759" cy="604308"/>
          </a:xfrm>
        </p:spPr>
        <p:txBody>
          <a:bodyPr>
            <a:normAutofit/>
          </a:bodyPr>
          <a:lstStyle/>
          <a:p>
            <a:r>
              <a:rPr lang="en-US" sz="3200" b="1" dirty="0" smtClean="0">
                <a:solidFill>
                  <a:srgbClr val="20C4F4"/>
                </a:solidFill>
              </a:rPr>
              <a:t>Procedure</a:t>
            </a:r>
            <a:endParaRPr lang="en-US" sz="3200" b="1" dirty="0">
              <a:solidFill>
                <a:srgbClr val="20C4F4"/>
              </a:solidFill>
            </a:endParaRPr>
          </a:p>
        </p:txBody>
      </p:sp>
      <p:sp>
        <p:nvSpPr>
          <p:cNvPr id="3" name="Retângulo 2"/>
          <p:cNvSpPr/>
          <p:nvPr/>
        </p:nvSpPr>
        <p:spPr>
          <a:xfrm>
            <a:off x="499872" y="1695472"/>
            <a:ext cx="8144256" cy="4924425"/>
          </a:xfrm>
          <a:prstGeom prst="rect">
            <a:avLst/>
          </a:prstGeom>
        </p:spPr>
        <p:txBody>
          <a:bodyPr wrap="square">
            <a:spAutoFit/>
          </a:bodyPr>
          <a:lstStyle/>
          <a:p>
            <a:pPr marL="342900" indent="-342900">
              <a:buClr>
                <a:schemeClr val="accent1">
                  <a:lumMod val="75000"/>
                </a:schemeClr>
              </a:buClr>
              <a:buFont typeface="+mj-lt"/>
              <a:buAutoNum type="arabicPeriod"/>
            </a:pPr>
            <a:r>
              <a:rPr lang="pt-PT" sz="2000" b="1" dirty="0" err="1" smtClean="0"/>
              <a:t>Go</a:t>
            </a:r>
            <a:r>
              <a:rPr lang="pt-PT" sz="2000" b="1" dirty="0" smtClean="0"/>
              <a:t> </a:t>
            </a:r>
            <a:r>
              <a:rPr lang="pt-PT" sz="2000" b="1" dirty="0"/>
              <a:t>to </a:t>
            </a:r>
            <a:r>
              <a:rPr lang="pt-PT" sz="2000" b="1" i="1" dirty="0" smtClean="0">
                <a:solidFill>
                  <a:schemeClr val="accent1">
                    <a:lumMod val="75000"/>
                  </a:schemeClr>
                </a:solidFill>
              </a:rPr>
              <a:t>lsa-saf.eumetsat.int</a:t>
            </a:r>
            <a:endParaRPr lang="pt-PT" sz="2000" b="1" dirty="0" smtClean="0"/>
          </a:p>
          <a:p>
            <a:pPr marL="538163" lvl="1" indent="-174625">
              <a:buClr>
                <a:schemeClr val="accent1">
                  <a:lumMod val="75000"/>
                </a:schemeClr>
              </a:buClr>
              <a:buFont typeface="Arial" panose="020B0604020202020204" pitchFamily="34" charset="0"/>
              <a:buChar char="•"/>
            </a:pPr>
            <a:r>
              <a:rPr lang="pt-PT" dirty="0" err="1"/>
              <a:t>Get</a:t>
            </a:r>
            <a:r>
              <a:rPr lang="pt-PT" dirty="0"/>
              <a:t> Data -&gt; </a:t>
            </a:r>
            <a:r>
              <a:rPr lang="pt-PT" dirty="0" err="1"/>
              <a:t>Archived</a:t>
            </a:r>
            <a:r>
              <a:rPr lang="pt-PT" dirty="0"/>
              <a:t> </a:t>
            </a:r>
            <a:r>
              <a:rPr lang="pt-PT" dirty="0" err="1"/>
              <a:t>Products</a:t>
            </a:r>
            <a:endParaRPr lang="pt-PT" dirty="0"/>
          </a:p>
          <a:p>
            <a:pPr>
              <a:buClr>
                <a:schemeClr val="accent1">
                  <a:lumMod val="75000"/>
                </a:schemeClr>
              </a:buClr>
            </a:pPr>
            <a:endParaRPr lang="pt-PT" sz="2000" dirty="0"/>
          </a:p>
          <a:p>
            <a:pPr marL="342900" indent="-342900">
              <a:buClr>
                <a:schemeClr val="accent1">
                  <a:lumMod val="75000"/>
                </a:schemeClr>
              </a:buClr>
              <a:buFont typeface="+mj-lt"/>
              <a:buAutoNum type="arabicPeriod"/>
            </a:pPr>
            <a:r>
              <a:rPr lang="pt-PT" b="1" dirty="0" smtClean="0"/>
              <a:t>(</a:t>
            </a:r>
            <a:r>
              <a:rPr lang="pt-PT" b="1" dirty="0"/>
              <a:t>MTFAPAR) - </a:t>
            </a:r>
            <a:r>
              <a:rPr lang="pt-PT" b="1" dirty="0" err="1"/>
              <a:t>Fraction</a:t>
            </a:r>
            <a:r>
              <a:rPr lang="pt-PT" b="1" dirty="0"/>
              <a:t> </a:t>
            </a:r>
            <a:r>
              <a:rPr lang="pt-PT" b="1" dirty="0" err="1"/>
              <a:t>of</a:t>
            </a:r>
            <a:r>
              <a:rPr lang="pt-PT" b="1" dirty="0"/>
              <a:t> </a:t>
            </a:r>
            <a:r>
              <a:rPr lang="pt-PT" b="1" dirty="0" err="1"/>
              <a:t>Absorbed</a:t>
            </a:r>
            <a:r>
              <a:rPr lang="pt-PT" b="1" dirty="0"/>
              <a:t> </a:t>
            </a:r>
            <a:r>
              <a:rPr lang="pt-PT" b="1" dirty="0" err="1"/>
              <a:t>Photosynthetic</a:t>
            </a:r>
            <a:r>
              <a:rPr lang="pt-PT" b="1" dirty="0"/>
              <a:t> Active </a:t>
            </a:r>
            <a:r>
              <a:rPr lang="pt-PT" b="1" dirty="0" err="1"/>
              <a:t>Radiation</a:t>
            </a:r>
            <a:endParaRPr lang="pt-PT" b="1" dirty="0"/>
          </a:p>
          <a:p>
            <a:pPr marL="538163" lvl="1" indent="-174625">
              <a:buClr>
                <a:schemeClr val="accent1">
                  <a:lumMod val="75000"/>
                </a:schemeClr>
              </a:buClr>
              <a:buFont typeface="Arial" panose="020B0604020202020204" pitchFamily="34" charset="0"/>
              <a:buChar char="•"/>
            </a:pPr>
            <a:r>
              <a:rPr lang="pt-PT" dirty="0" err="1"/>
              <a:t>Area</a:t>
            </a:r>
            <a:r>
              <a:rPr lang="pt-PT" dirty="0"/>
              <a:t>: MSG-</a:t>
            </a:r>
            <a:r>
              <a:rPr lang="pt-PT" dirty="0" err="1"/>
              <a:t>Disk</a:t>
            </a:r>
            <a:endParaRPr lang="pt-PT" dirty="0"/>
          </a:p>
          <a:p>
            <a:pPr marL="538163" lvl="1" indent="-174625">
              <a:buClr>
                <a:schemeClr val="accent1">
                  <a:lumMod val="75000"/>
                </a:schemeClr>
              </a:buClr>
              <a:buFont typeface="Arial" panose="020B0604020202020204" pitchFamily="34" charset="0"/>
              <a:buChar char="•"/>
            </a:pPr>
            <a:r>
              <a:rPr lang="pt-PT" dirty="0" err="1"/>
              <a:t>Start</a:t>
            </a:r>
            <a:r>
              <a:rPr lang="pt-PT" dirty="0"/>
              <a:t> Date:		2017/Jan/01	00:00	</a:t>
            </a:r>
          </a:p>
          <a:p>
            <a:pPr marL="538163" lvl="1" indent="-174625">
              <a:buClr>
                <a:schemeClr val="accent1">
                  <a:lumMod val="75000"/>
                </a:schemeClr>
              </a:buClr>
              <a:buFont typeface="Arial" panose="020B0604020202020204" pitchFamily="34" charset="0"/>
              <a:buChar char="•"/>
            </a:pPr>
            <a:r>
              <a:rPr lang="pt-PT" dirty="0" err="1"/>
              <a:t>End</a:t>
            </a:r>
            <a:r>
              <a:rPr lang="pt-PT" dirty="0"/>
              <a:t> Date:		</a:t>
            </a:r>
            <a:r>
              <a:rPr lang="pt-PT" dirty="0" smtClean="0"/>
              <a:t>2017/</a:t>
            </a:r>
            <a:r>
              <a:rPr lang="pt-PT" dirty="0" err="1" smtClean="0"/>
              <a:t>Dec</a:t>
            </a:r>
            <a:r>
              <a:rPr lang="pt-PT" dirty="0" smtClean="0"/>
              <a:t>/31</a:t>
            </a:r>
            <a:r>
              <a:rPr lang="pt-PT" dirty="0"/>
              <a:t>	23:59</a:t>
            </a:r>
          </a:p>
          <a:p>
            <a:pPr marL="538163" lvl="1" indent="-174625">
              <a:buClr>
                <a:schemeClr val="accent1">
                  <a:lumMod val="75000"/>
                </a:schemeClr>
              </a:buClr>
              <a:buFont typeface="Arial" panose="020B0604020202020204" pitchFamily="34" charset="0"/>
              <a:buChar char="•"/>
            </a:pPr>
            <a:endParaRPr lang="pt-PT" dirty="0"/>
          </a:p>
          <a:p>
            <a:pPr marL="538163" lvl="1" indent="-174625">
              <a:buClr>
                <a:schemeClr val="accent1">
                  <a:lumMod val="75000"/>
                </a:schemeClr>
              </a:buClr>
              <a:buFont typeface="Arial" panose="020B0604020202020204" pitchFamily="34" charset="0"/>
              <a:buChar char="•"/>
            </a:pPr>
            <a:r>
              <a:rPr lang="pt-PT" dirty="0"/>
              <a:t>36 files </a:t>
            </a:r>
            <a:r>
              <a:rPr lang="pt-PT" dirty="0" err="1"/>
              <a:t>of</a:t>
            </a:r>
            <a:r>
              <a:rPr lang="pt-PT" dirty="0"/>
              <a:t> </a:t>
            </a:r>
            <a:r>
              <a:rPr lang="pt-PT" dirty="0" err="1"/>
              <a:t>type</a:t>
            </a:r>
            <a:r>
              <a:rPr lang="pt-PT" dirty="0"/>
              <a:t> </a:t>
            </a:r>
            <a:r>
              <a:rPr lang="pt-PT" i="1" dirty="0">
                <a:solidFill>
                  <a:schemeClr val="accent1">
                    <a:lumMod val="75000"/>
                  </a:schemeClr>
                </a:solidFill>
              </a:rPr>
              <a:t>HDF5_LSASAF_MSG_FAPAR-D10_MSG-Disk_201701050*</a:t>
            </a:r>
            <a:r>
              <a:rPr lang="pt-PT" dirty="0"/>
              <a:t> </a:t>
            </a:r>
            <a:r>
              <a:rPr lang="pt-PT" dirty="0" err="1"/>
              <a:t>found</a:t>
            </a:r>
            <a:r>
              <a:rPr lang="pt-PT" dirty="0"/>
              <a:t>!</a:t>
            </a:r>
          </a:p>
          <a:p>
            <a:pPr marL="538163" lvl="1" indent="-174625">
              <a:buClr>
                <a:schemeClr val="accent1">
                  <a:lumMod val="75000"/>
                </a:schemeClr>
              </a:buClr>
              <a:buFont typeface="Arial" panose="020B0604020202020204" pitchFamily="34" charset="0"/>
              <a:buChar char="•"/>
            </a:pPr>
            <a:r>
              <a:rPr lang="pt-PT" dirty="0" err="1"/>
              <a:t>Add</a:t>
            </a:r>
            <a:r>
              <a:rPr lang="pt-PT" dirty="0"/>
              <a:t> to </a:t>
            </a:r>
            <a:r>
              <a:rPr lang="pt-PT" dirty="0" err="1"/>
              <a:t>basket</a:t>
            </a:r>
            <a:endParaRPr lang="pt-PT" dirty="0"/>
          </a:p>
          <a:p>
            <a:endParaRPr lang="pt-PT" dirty="0"/>
          </a:p>
          <a:p>
            <a:pPr marL="457200" lvl="0" indent="-457200">
              <a:buClr>
                <a:schemeClr val="accent1">
                  <a:lumMod val="75000"/>
                </a:schemeClr>
              </a:buClr>
              <a:buFont typeface="+mj-lt"/>
              <a:buAutoNum type="arabicPeriod" startAt="3"/>
            </a:pPr>
            <a:r>
              <a:rPr lang="pt-PT" sz="2000" b="1" dirty="0"/>
              <a:t>On </a:t>
            </a:r>
            <a:r>
              <a:rPr lang="pt-PT" sz="2000" b="1" dirty="0" err="1"/>
              <a:t>windows</a:t>
            </a:r>
            <a:r>
              <a:rPr lang="pt-PT" sz="2000" b="1" dirty="0"/>
              <a:t> </a:t>
            </a:r>
            <a:r>
              <a:rPr lang="pt-PT" sz="2000" b="1" dirty="0" err="1"/>
              <a:t>explorer</a:t>
            </a:r>
            <a:r>
              <a:rPr lang="pt-PT" sz="2000" b="1" dirty="0"/>
              <a:t> </a:t>
            </a:r>
            <a:r>
              <a:rPr lang="pt-PT" sz="2000" b="1" dirty="0" err="1"/>
              <a:t>you</a:t>
            </a:r>
            <a:r>
              <a:rPr lang="pt-PT" sz="2000" b="1" dirty="0"/>
              <a:t> </a:t>
            </a:r>
            <a:r>
              <a:rPr lang="pt-PT" sz="2000" b="1" dirty="0" err="1"/>
              <a:t>find</a:t>
            </a:r>
            <a:r>
              <a:rPr lang="pt-PT" sz="2000" b="1" dirty="0"/>
              <a:t> </a:t>
            </a:r>
            <a:r>
              <a:rPr lang="pt-PT" sz="2000" b="1" dirty="0" err="1"/>
              <a:t>the</a:t>
            </a:r>
            <a:r>
              <a:rPr lang="pt-PT" sz="2000" b="1" dirty="0"/>
              <a:t> </a:t>
            </a:r>
            <a:r>
              <a:rPr lang="pt-PT" sz="2000" b="1" dirty="0" err="1"/>
              <a:t>folder</a:t>
            </a:r>
            <a:r>
              <a:rPr lang="pt-PT" sz="2000" b="1" dirty="0"/>
              <a:t> </a:t>
            </a:r>
            <a:r>
              <a:rPr lang="pt-PT" sz="2000" b="1" dirty="0" err="1"/>
              <a:t>tree</a:t>
            </a:r>
            <a:r>
              <a:rPr lang="pt-PT" sz="2000" b="1" dirty="0" smtClean="0"/>
              <a:t>:</a:t>
            </a:r>
            <a:endParaRPr lang="pt-PT" dirty="0"/>
          </a:p>
          <a:p>
            <a:pPr marL="538163" lvl="1" indent="-174625">
              <a:buClr>
                <a:schemeClr val="accent1">
                  <a:lumMod val="75000"/>
                </a:schemeClr>
              </a:buClr>
              <a:buFont typeface="Arial" panose="020B0604020202020204" pitchFamily="34" charset="0"/>
              <a:buChar char="•"/>
            </a:pPr>
            <a:r>
              <a:rPr lang="pt-PT" i="1" dirty="0" smtClean="0">
                <a:solidFill>
                  <a:schemeClr val="accent1">
                    <a:lumMod val="75000"/>
                  </a:schemeClr>
                </a:solidFill>
              </a:rPr>
              <a:t>C</a:t>
            </a:r>
            <a:r>
              <a:rPr lang="pt-PT" i="1" dirty="0">
                <a:solidFill>
                  <a:schemeClr val="accent1">
                    <a:lumMod val="75000"/>
                  </a:schemeClr>
                </a:solidFill>
              </a:rPr>
              <a:t>:/Pretoria/TEMA_1/</a:t>
            </a:r>
          </a:p>
          <a:p>
            <a:pPr marL="363538" lvl="1">
              <a:buClr>
                <a:schemeClr val="accent1">
                  <a:lumMod val="75000"/>
                </a:schemeClr>
              </a:buClr>
            </a:pPr>
            <a:r>
              <a:rPr lang="pt-PT" i="1" dirty="0">
                <a:solidFill>
                  <a:schemeClr val="accent1">
                    <a:lumMod val="75000"/>
                  </a:schemeClr>
                </a:solidFill>
              </a:rPr>
              <a:t>			  /scripts</a:t>
            </a:r>
          </a:p>
          <a:p>
            <a:pPr marL="363538" lvl="1">
              <a:buClr>
                <a:schemeClr val="accent1">
                  <a:lumMod val="75000"/>
                </a:schemeClr>
              </a:buClr>
            </a:pPr>
            <a:r>
              <a:rPr lang="pt-PT" i="1" dirty="0">
                <a:solidFill>
                  <a:schemeClr val="accent1">
                    <a:lumMod val="75000"/>
                  </a:schemeClr>
                </a:solidFill>
              </a:rPr>
              <a:t>			  /H5_DATA</a:t>
            </a:r>
          </a:p>
          <a:p>
            <a:pPr marL="363538" lvl="1">
              <a:buClr>
                <a:schemeClr val="accent1">
                  <a:lumMod val="75000"/>
                </a:schemeClr>
              </a:buClr>
            </a:pPr>
            <a:r>
              <a:rPr lang="pt-PT" i="1" dirty="0">
                <a:solidFill>
                  <a:schemeClr val="accent1">
                    <a:lumMod val="75000"/>
                  </a:schemeClr>
                </a:solidFill>
              </a:rPr>
              <a:t>			  /GEOTIFF_DATA</a:t>
            </a:r>
          </a:p>
          <a:p>
            <a:endParaRPr lang="pt-PT" dirty="0"/>
          </a:p>
        </p:txBody>
      </p:sp>
    </p:spTree>
    <p:extLst>
      <p:ext uri="{BB962C8B-B14F-4D97-AF65-F5344CB8AC3E}">
        <p14:creationId xmlns:p14="http://schemas.microsoft.com/office/powerpoint/2010/main" val="84523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99872" y="1319691"/>
            <a:ext cx="8144256" cy="5262979"/>
          </a:xfrm>
          <a:prstGeom prst="rect">
            <a:avLst/>
          </a:prstGeom>
        </p:spPr>
        <p:txBody>
          <a:bodyPr wrap="square">
            <a:spAutoFit/>
          </a:bodyPr>
          <a:lstStyle/>
          <a:p>
            <a:pPr marL="457200" indent="-457200">
              <a:buClr>
                <a:schemeClr val="accent1">
                  <a:lumMod val="75000"/>
                </a:schemeClr>
              </a:buClr>
              <a:buFont typeface="+mj-lt"/>
              <a:buAutoNum type="arabicPeriod" startAt="4"/>
            </a:pPr>
            <a:r>
              <a:rPr lang="en-US" sz="2000" b="1" dirty="0" smtClean="0"/>
              <a:t>Convert </a:t>
            </a:r>
            <a:r>
              <a:rPr lang="en-US" sz="2000" b="1" dirty="0"/>
              <a:t>the LSA SAF hdf5 files contained in folder/H5_DATA to </a:t>
            </a:r>
            <a:r>
              <a:rPr lang="en-US" sz="2000" b="1" dirty="0" err="1"/>
              <a:t>geotiff</a:t>
            </a:r>
            <a:r>
              <a:rPr lang="en-US" sz="2000" b="1" dirty="0"/>
              <a:t> format </a:t>
            </a:r>
            <a:r>
              <a:rPr lang="pt-PT" dirty="0" smtClean="0"/>
              <a:t>	</a:t>
            </a:r>
          </a:p>
          <a:p>
            <a:pPr marL="538163" lvl="1" indent="-174625">
              <a:buClr>
                <a:schemeClr val="accent1">
                  <a:lumMod val="75000"/>
                </a:schemeClr>
              </a:buClr>
              <a:buFont typeface="Arial" panose="020B0604020202020204" pitchFamily="34" charset="0"/>
              <a:buChar char="•"/>
            </a:pPr>
            <a:r>
              <a:rPr lang="pt-PT" dirty="0" smtClean="0"/>
              <a:t>Open </a:t>
            </a:r>
            <a:r>
              <a:rPr lang="pt-PT" dirty="0" err="1"/>
              <a:t>the</a:t>
            </a:r>
            <a:r>
              <a:rPr lang="pt-PT" dirty="0"/>
              <a:t> </a:t>
            </a:r>
            <a:r>
              <a:rPr lang="pt-PT" dirty="0" err="1"/>
              <a:t>python</a:t>
            </a:r>
            <a:r>
              <a:rPr lang="pt-PT" dirty="0"/>
              <a:t> console: </a:t>
            </a:r>
            <a:r>
              <a:rPr lang="pt-PT" dirty="0" err="1"/>
              <a:t>ctrl+Alt+p</a:t>
            </a:r>
            <a:endParaRPr lang="pt-PT" dirty="0"/>
          </a:p>
          <a:p>
            <a:pPr marL="538163" lvl="1" indent="-174625">
              <a:buClr>
                <a:schemeClr val="accent1">
                  <a:lumMod val="75000"/>
                </a:schemeClr>
              </a:buClr>
              <a:buFont typeface="Arial" panose="020B0604020202020204" pitchFamily="34" charset="0"/>
              <a:buChar char="•"/>
            </a:pPr>
            <a:r>
              <a:rPr lang="pt-PT" dirty="0" err="1" smtClean="0"/>
              <a:t>Drag</a:t>
            </a:r>
            <a:r>
              <a:rPr lang="pt-PT" dirty="0" smtClean="0"/>
              <a:t> </a:t>
            </a:r>
            <a:r>
              <a:rPr lang="pt-PT" dirty="0" err="1" smtClean="0"/>
              <a:t>the</a:t>
            </a:r>
            <a:r>
              <a:rPr lang="pt-PT" dirty="0" smtClean="0"/>
              <a:t> script </a:t>
            </a:r>
            <a:r>
              <a:rPr lang="pt-PT" i="1" dirty="0" smtClean="0">
                <a:solidFill>
                  <a:schemeClr val="accent1">
                    <a:lumMod val="75000"/>
                  </a:schemeClr>
                </a:solidFill>
              </a:rPr>
              <a:t>C:/Pretoria/TEMA_1/scripts/importa_data_reproj_FVC.py </a:t>
            </a:r>
            <a:r>
              <a:rPr lang="en-US" dirty="0" smtClean="0"/>
              <a:t>to the </a:t>
            </a:r>
            <a:r>
              <a:rPr lang="en-US" dirty="0" err="1" smtClean="0"/>
              <a:t>Qgis</a:t>
            </a:r>
            <a:r>
              <a:rPr lang="en-US" dirty="0" smtClean="0"/>
              <a:t> python console. </a:t>
            </a:r>
          </a:p>
          <a:p>
            <a:pPr marL="538163" lvl="1">
              <a:buClr>
                <a:schemeClr val="accent1">
                  <a:lumMod val="75000"/>
                </a:schemeClr>
              </a:buClr>
            </a:pPr>
            <a:r>
              <a:rPr lang="en-US" dirty="0" smtClean="0"/>
              <a:t>This will make the script to run, converting all LSA SAF hdf5 files within the H5_DATA to </a:t>
            </a:r>
            <a:r>
              <a:rPr lang="en-US" dirty="0" err="1" smtClean="0"/>
              <a:t>geotiff</a:t>
            </a:r>
            <a:r>
              <a:rPr lang="en-US" dirty="0" smtClean="0"/>
              <a:t> format, and </a:t>
            </a:r>
            <a:r>
              <a:rPr lang="en-US" dirty="0" err="1" smtClean="0"/>
              <a:t>reprojecting</a:t>
            </a:r>
            <a:r>
              <a:rPr lang="en-US" dirty="0" smtClean="0"/>
              <a:t>. </a:t>
            </a:r>
          </a:p>
          <a:p>
            <a:pPr marL="538163" lvl="1">
              <a:buClr>
                <a:schemeClr val="accent1">
                  <a:lumMod val="75000"/>
                </a:schemeClr>
              </a:buClr>
            </a:pPr>
            <a:r>
              <a:rPr lang="en-US" dirty="0" smtClean="0"/>
              <a:t>The output is stored in C:/Pretoria/TEMA_1/ GEOTIFF_DATA/ (the </a:t>
            </a:r>
            <a:r>
              <a:rPr lang="en-US" dirty="0" err="1" smtClean="0"/>
              <a:t>convertion</a:t>
            </a:r>
            <a:r>
              <a:rPr lang="en-US" dirty="0" smtClean="0"/>
              <a:t> and </a:t>
            </a:r>
            <a:r>
              <a:rPr lang="en-US" dirty="0" err="1" smtClean="0"/>
              <a:t>reprojection</a:t>
            </a:r>
            <a:r>
              <a:rPr lang="en-US" dirty="0" smtClean="0"/>
              <a:t> of all files should take around </a:t>
            </a:r>
            <a:endParaRPr lang="pt-PT" dirty="0" smtClean="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smtClean="0"/>
          </a:p>
          <a:p>
            <a:pPr marL="457200" indent="-457200">
              <a:buClr>
                <a:schemeClr val="accent1">
                  <a:lumMod val="75000"/>
                </a:schemeClr>
              </a:buClr>
              <a:buFont typeface="+mj-lt"/>
              <a:buAutoNum type="arabicPeriod" startAt="4"/>
            </a:pPr>
            <a:endParaRPr lang="pt-PT" sz="2000" dirty="0"/>
          </a:p>
          <a:p>
            <a:pPr marL="457200" indent="-457200">
              <a:buClr>
                <a:schemeClr val="accent1">
                  <a:lumMod val="75000"/>
                </a:schemeClr>
              </a:buClr>
              <a:buFont typeface="+mj-lt"/>
              <a:buAutoNum type="arabicPeriod" startAt="4"/>
            </a:pPr>
            <a:r>
              <a:rPr lang="en-US" sz="2000" b="1" dirty="0" smtClean="0"/>
              <a:t>Open </a:t>
            </a:r>
            <a:r>
              <a:rPr lang="en-US" sz="2000" b="1" dirty="0"/>
              <a:t>the LSASAF files converted to </a:t>
            </a:r>
            <a:r>
              <a:rPr lang="en-US" sz="2000" b="1" dirty="0" err="1"/>
              <a:t>geotiff</a:t>
            </a:r>
            <a:r>
              <a:rPr lang="en-US" sz="2000" b="1" dirty="0"/>
              <a:t> in </a:t>
            </a:r>
            <a:r>
              <a:rPr lang="en-US" sz="2000" b="1" dirty="0" err="1" smtClean="0"/>
              <a:t>Qgis</a:t>
            </a:r>
            <a:endParaRPr lang="en-US" sz="2000" b="1" dirty="0" smtClean="0"/>
          </a:p>
          <a:p>
            <a:pPr marL="538163" lvl="1" indent="-174625">
              <a:buClr>
                <a:schemeClr val="accent1">
                  <a:lumMod val="75000"/>
                </a:schemeClr>
              </a:buClr>
              <a:buFont typeface="Arial" panose="020B0604020202020204" pitchFamily="34" charset="0"/>
              <a:buChar char="•"/>
            </a:pPr>
            <a:r>
              <a:rPr lang="pt-PT" dirty="0" err="1"/>
              <a:t>Go</a:t>
            </a:r>
            <a:r>
              <a:rPr lang="pt-PT" dirty="0"/>
              <a:t> to </a:t>
            </a:r>
            <a:r>
              <a:rPr lang="pt-PT" dirty="0" err="1"/>
              <a:t>the</a:t>
            </a:r>
            <a:r>
              <a:rPr lang="pt-PT" dirty="0"/>
              <a:t> </a:t>
            </a:r>
            <a:r>
              <a:rPr lang="pt-PT" dirty="0" err="1"/>
              <a:t>folder</a:t>
            </a:r>
            <a:r>
              <a:rPr lang="pt-PT" dirty="0"/>
              <a:t> </a:t>
            </a:r>
            <a:r>
              <a:rPr lang="pt-PT" dirty="0" err="1"/>
              <a:t>containing</a:t>
            </a:r>
            <a:r>
              <a:rPr lang="pt-PT" dirty="0"/>
              <a:t> </a:t>
            </a:r>
            <a:r>
              <a:rPr lang="pt-PT" dirty="0" err="1"/>
              <a:t>the</a:t>
            </a:r>
            <a:r>
              <a:rPr lang="pt-PT" dirty="0"/>
              <a:t> </a:t>
            </a:r>
            <a:r>
              <a:rPr lang="pt-PT" dirty="0" err="1"/>
              <a:t>reprojected</a:t>
            </a:r>
            <a:r>
              <a:rPr lang="pt-PT" dirty="0"/>
              <a:t> </a:t>
            </a:r>
            <a:r>
              <a:rPr lang="pt-PT" dirty="0" err="1"/>
              <a:t>geotiff</a:t>
            </a:r>
            <a:r>
              <a:rPr lang="pt-PT" dirty="0"/>
              <a:t> files (C:/Pretoria/TEMA_1/ GEOTIFF_DATA/) </a:t>
            </a:r>
            <a:r>
              <a:rPr lang="pt-PT" dirty="0" err="1"/>
              <a:t>click</a:t>
            </a:r>
            <a:r>
              <a:rPr lang="pt-PT" dirty="0"/>
              <a:t> </a:t>
            </a:r>
            <a:r>
              <a:rPr lang="pt-PT" dirty="0" err="1"/>
              <a:t>on</a:t>
            </a:r>
            <a:r>
              <a:rPr lang="pt-PT" dirty="0"/>
              <a:t> </a:t>
            </a:r>
            <a:r>
              <a:rPr lang="pt-PT" dirty="0" err="1"/>
              <a:t>the</a:t>
            </a:r>
            <a:r>
              <a:rPr lang="pt-PT" dirty="0"/>
              <a:t> files </a:t>
            </a:r>
            <a:r>
              <a:rPr lang="pt-PT" dirty="0" err="1"/>
              <a:t>with</a:t>
            </a:r>
            <a:r>
              <a:rPr lang="pt-PT" dirty="0"/>
              <a:t> </a:t>
            </a:r>
            <a:r>
              <a:rPr lang="pt-PT" dirty="0" err="1"/>
              <a:t>filenames</a:t>
            </a:r>
            <a:r>
              <a:rPr lang="pt-PT" dirty="0"/>
              <a:t> </a:t>
            </a:r>
            <a:r>
              <a:rPr lang="pt-PT" dirty="0" err="1"/>
              <a:t>terminating</a:t>
            </a:r>
            <a:r>
              <a:rPr lang="pt-PT" dirty="0"/>
              <a:t> </a:t>
            </a:r>
            <a:r>
              <a:rPr lang="pt-PT" dirty="0" err="1"/>
              <a:t>on</a:t>
            </a:r>
            <a:r>
              <a:rPr lang="pt-PT" dirty="0"/>
              <a:t> “_</a:t>
            </a:r>
            <a:r>
              <a:rPr lang="pt-PT" dirty="0" err="1"/>
              <a:t>rep</a:t>
            </a:r>
            <a:r>
              <a:rPr lang="pt-PT" dirty="0"/>
              <a:t>” </a:t>
            </a:r>
            <a:r>
              <a:rPr lang="pt-PT" dirty="0" err="1"/>
              <a:t>and</a:t>
            </a:r>
            <a:r>
              <a:rPr lang="pt-PT" dirty="0"/>
              <a:t> </a:t>
            </a:r>
            <a:r>
              <a:rPr lang="pt-PT" dirty="0" err="1"/>
              <a:t>drag</a:t>
            </a:r>
            <a:r>
              <a:rPr lang="pt-PT" dirty="0"/>
              <a:t> </a:t>
            </a:r>
            <a:r>
              <a:rPr lang="pt-PT" dirty="0" err="1"/>
              <a:t>them</a:t>
            </a:r>
            <a:r>
              <a:rPr lang="pt-PT" dirty="0"/>
              <a:t> to </a:t>
            </a:r>
            <a:r>
              <a:rPr lang="pt-PT" dirty="0" err="1"/>
              <a:t>Qgis</a:t>
            </a:r>
            <a:r>
              <a:rPr lang="pt-PT" dirty="0"/>
              <a:t>.</a:t>
            </a:r>
          </a:p>
          <a:p>
            <a:pPr marL="457200" indent="-457200">
              <a:buClr>
                <a:schemeClr val="accent1">
                  <a:lumMod val="75000"/>
                </a:schemeClr>
              </a:buClr>
              <a:buFont typeface="+mj-lt"/>
              <a:buAutoNum type="arabicPeriod" startAt="4"/>
            </a:pPr>
            <a:endParaRPr lang="pt-PT" sz="2000" b="1" dirty="0"/>
          </a:p>
          <a:p>
            <a:pPr>
              <a:buClr>
                <a:schemeClr val="accent1">
                  <a:lumMod val="75000"/>
                </a:schemeClr>
              </a:buClr>
            </a:pPr>
            <a:r>
              <a:rPr lang="pt-PT" sz="2000" b="1" dirty="0"/>
              <a:t>	</a:t>
            </a:r>
          </a:p>
        </p:txBody>
      </p:sp>
    </p:spTree>
    <p:extLst>
      <p:ext uri="{BB962C8B-B14F-4D97-AF65-F5344CB8AC3E}">
        <p14:creationId xmlns:p14="http://schemas.microsoft.com/office/powerpoint/2010/main" val="3541899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1231106"/>
          </a:xfrm>
          <a:prstGeom prst="rect">
            <a:avLst/>
          </a:prstGeom>
        </p:spPr>
        <p:txBody>
          <a:bodyPr wrap="square">
            <a:spAutoFit/>
          </a:bodyPr>
          <a:lstStyle/>
          <a:p>
            <a:pPr marL="457200" indent="-457200">
              <a:buClr>
                <a:schemeClr val="accent1">
                  <a:lumMod val="75000"/>
                </a:schemeClr>
              </a:buClr>
              <a:buFont typeface="+mj-lt"/>
              <a:buAutoNum type="arabicPeriod" startAt="6"/>
            </a:pPr>
            <a:r>
              <a:rPr lang="en-US" sz="2000" b="1" dirty="0" smtClean="0"/>
              <a:t>In </a:t>
            </a:r>
            <a:r>
              <a:rPr lang="en-US" sz="2000" b="1" dirty="0"/>
              <a:t>QGIS, in the Layers </a:t>
            </a:r>
            <a:r>
              <a:rPr lang="en-US" sz="2000" b="1" dirty="0" smtClean="0"/>
              <a:t>window</a:t>
            </a:r>
          </a:p>
          <a:p>
            <a:pPr marL="538163" lvl="1" indent="-174625">
              <a:buClr>
                <a:schemeClr val="accent1">
                  <a:lumMod val="75000"/>
                </a:schemeClr>
              </a:buClr>
              <a:buFont typeface="Arial" panose="020B0604020202020204" pitchFamily="34" charset="0"/>
              <a:buChar char="•"/>
            </a:pPr>
            <a:r>
              <a:rPr lang="en-US" dirty="0"/>
              <a:t>drag the names of the files assuring that the dates are ordered from the oldest (at the top) to the most recent (at the bottom), like illustrated in the following figure: </a:t>
            </a:r>
          </a:p>
        </p:txBody>
      </p:sp>
      <p:pic>
        <p:nvPicPr>
          <p:cNvPr id="4" name="Imagem 3"/>
          <p:cNvPicPr>
            <a:picLocks noChangeAspect="1"/>
          </p:cNvPicPr>
          <p:nvPr/>
        </p:nvPicPr>
        <p:blipFill>
          <a:blip r:embed="rId3"/>
          <a:stretch>
            <a:fillRect/>
          </a:stretch>
        </p:blipFill>
        <p:spPr>
          <a:xfrm>
            <a:off x="2124994" y="2047979"/>
            <a:ext cx="6744602" cy="4628394"/>
          </a:xfrm>
          <a:prstGeom prst="rect">
            <a:avLst/>
          </a:prstGeom>
        </p:spPr>
      </p:pic>
    </p:spTree>
    <p:extLst>
      <p:ext uri="{BB962C8B-B14F-4D97-AF65-F5344CB8AC3E}">
        <p14:creationId xmlns:p14="http://schemas.microsoft.com/office/powerpoint/2010/main" val="245547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1231106"/>
          </a:xfrm>
          <a:prstGeom prst="rect">
            <a:avLst/>
          </a:prstGeom>
        </p:spPr>
        <p:txBody>
          <a:bodyPr wrap="square">
            <a:spAutoFit/>
          </a:bodyPr>
          <a:lstStyle/>
          <a:p>
            <a:pPr marL="457200" indent="-457200">
              <a:buClr>
                <a:schemeClr val="accent1">
                  <a:lumMod val="75000"/>
                </a:schemeClr>
              </a:buClr>
              <a:buFont typeface="+mj-lt"/>
              <a:buAutoNum type="arabicPeriod" startAt="7"/>
            </a:pPr>
            <a:r>
              <a:rPr lang="en-US" sz="2000" b="1" dirty="0" smtClean="0"/>
              <a:t>Extract </a:t>
            </a:r>
            <a:r>
              <a:rPr lang="en-US" sz="2000" b="1" dirty="0"/>
              <a:t>data for given </a:t>
            </a:r>
            <a:r>
              <a:rPr lang="en-US" sz="2000" b="1" dirty="0" err="1"/>
              <a:t>lat</a:t>
            </a:r>
            <a:r>
              <a:rPr lang="en-US" sz="2000" b="1" dirty="0"/>
              <a:t>, </a:t>
            </a:r>
            <a:r>
              <a:rPr lang="en-US" sz="2000" b="1" dirty="0" err="1"/>
              <a:t>lon</a:t>
            </a:r>
            <a:r>
              <a:rPr lang="en-US" sz="2000" b="1" dirty="0"/>
              <a:t> point </a:t>
            </a:r>
            <a:r>
              <a:rPr lang="en-US" sz="2000" b="1" dirty="0" smtClean="0"/>
              <a:t>coordinates</a:t>
            </a:r>
          </a:p>
          <a:p>
            <a:pPr marL="538163" lvl="1" indent="-174625">
              <a:buClr>
                <a:schemeClr val="accent1">
                  <a:lumMod val="75000"/>
                </a:schemeClr>
              </a:buClr>
              <a:buFont typeface="Arial" panose="020B0604020202020204" pitchFamily="34" charset="0"/>
              <a:buChar char="•"/>
            </a:pPr>
            <a:r>
              <a:rPr lang="en-US" dirty="0" smtClean="0"/>
              <a:t>Produce </a:t>
            </a:r>
            <a:r>
              <a:rPr lang="en-US" dirty="0"/>
              <a:t>a csv file with the following format: </a:t>
            </a:r>
            <a:endParaRPr lang="en-US" dirty="0" smtClean="0"/>
          </a:p>
          <a:p>
            <a:pPr marL="363538" lvl="1">
              <a:buClr>
                <a:schemeClr val="accent1">
                  <a:lumMod val="75000"/>
                </a:schemeClr>
              </a:buClr>
            </a:pPr>
            <a:r>
              <a:rPr lang="pt-PT" dirty="0" err="1"/>
              <a:t>Name</a:t>
            </a:r>
            <a:r>
              <a:rPr lang="pt-PT" dirty="0"/>
              <a:t>, </a:t>
            </a:r>
            <a:r>
              <a:rPr lang="pt-PT" dirty="0" err="1"/>
              <a:t>lat</a:t>
            </a:r>
            <a:r>
              <a:rPr lang="pt-PT" dirty="0"/>
              <a:t>, </a:t>
            </a:r>
            <a:r>
              <a:rPr lang="pt-PT" dirty="0" err="1"/>
              <a:t>lon</a:t>
            </a:r>
            <a:endParaRPr lang="pt-PT" dirty="0"/>
          </a:p>
          <a:p>
            <a:pPr marL="538163" lvl="1" indent="-174625">
              <a:buClr>
                <a:schemeClr val="accent1">
                  <a:lumMod val="75000"/>
                </a:schemeClr>
              </a:buClr>
              <a:buFont typeface="Arial" panose="020B0604020202020204" pitchFamily="34" charset="0"/>
              <a:buChar char="•"/>
            </a:pPr>
            <a:endParaRPr lang="en-US" dirty="0"/>
          </a:p>
        </p:txBody>
      </p:sp>
      <p:pic>
        <p:nvPicPr>
          <p:cNvPr id="2" name="Imagem 1"/>
          <p:cNvPicPr>
            <a:picLocks noChangeAspect="1"/>
          </p:cNvPicPr>
          <p:nvPr/>
        </p:nvPicPr>
        <p:blipFill>
          <a:blip r:embed="rId3"/>
          <a:stretch>
            <a:fillRect/>
          </a:stretch>
        </p:blipFill>
        <p:spPr>
          <a:xfrm>
            <a:off x="2164414" y="1986953"/>
            <a:ext cx="6742760" cy="4627265"/>
          </a:xfrm>
          <a:prstGeom prst="rect">
            <a:avLst/>
          </a:prstGeom>
        </p:spPr>
      </p:pic>
      <p:pic>
        <p:nvPicPr>
          <p:cNvPr id="5" name="Imagem 4"/>
          <p:cNvPicPr>
            <a:picLocks noChangeAspect="1"/>
          </p:cNvPicPr>
          <p:nvPr/>
        </p:nvPicPr>
        <p:blipFill>
          <a:blip r:embed="rId4"/>
          <a:stretch>
            <a:fillRect/>
          </a:stretch>
        </p:blipFill>
        <p:spPr>
          <a:xfrm>
            <a:off x="147898" y="2592482"/>
            <a:ext cx="1841152" cy="963251"/>
          </a:xfrm>
          <a:prstGeom prst="rect">
            <a:avLst/>
          </a:prstGeom>
        </p:spPr>
      </p:pic>
      <p:sp>
        <p:nvSpPr>
          <p:cNvPr id="8" name="Retângulo 7"/>
          <p:cNvSpPr/>
          <p:nvPr/>
        </p:nvSpPr>
        <p:spPr>
          <a:xfrm>
            <a:off x="147898" y="2592482"/>
            <a:ext cx="1841152" cy="963251"/>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7" name="Conexão reta unidirecional 6"/>
          <p:cNvCxnSpPr/>
          <p:nvPr/>
        </p:nvCxnSpPr>
        <p:spPr>
          <a:xfrm>
            <a:off x="1435257" y="3555732"/>
            <a:ext cx="2823592" cy="19682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CaixaDeTexto 10"/>
          <p:cNvSpPr txBox="1"/>
          <p:nvPr/>
        </p:nvSpPr>
        <p:spPr>
          <a:xfrm>
            <a:off x="556022" y="2280826"/>
            <a:ext cx="1003095" cy="369332"/>
          </a:xfrm>
          <a:prstGeom prst="rect">
            <a:avLst/>
          </a:prstGeom>
          <a:noFill/>
        </p:spPr>
        <p:txBody>
          <a:bodyPr wrap="none" rtlCol="0">
            <a:spAutoFit/>
          </a:bodyPr>
          <a:lstStyle/>
          <a:p>
            <a:r>
              <a:rPr lang="pt-PT" b="1" dirty="0" smtClean="0">
                <a:solidFill>
                  <a:schemeClr val="accent1">
                    <a:lumMod val="75000"/>
                  </a:schemeClr>
                </a:solidFill>
              </a:rPr>
              <a:t>Exemplo</a:t>
            </a:r>
            <a:endParaRPr lang="pt-PT" b="1" dirty="0">
              <a:solidFill>
                <a:schemeClr val="accent1">
                  <a:lumMod val="75000"/>
                </a:schemeClr>
              </a:solidFill>
            </a:endParaRPr>
          </a:p>
        </p:txBody>
      </p:sp>
    </p:spTree>
    <p:extLst>
      <p:ext uri="{BB962C8B-B14F-4D97-AF65-F5344CB8AC3E}">
        <p14:creationId xmlns:p14="http://schemas.microsoft.com/office/powerpoint/2010/main" val="3834279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5386090"/>
          </a:xfrm>
          <a:prstGeom prst="rect">
            <a:avLst/>
          </a:prstGeom>
        </p:spPr>
        <p:txBody>
          <a:bodyPr wrap="square">
            <a:spAutoFit/>
          </a:bodyPr>
          <a:lstStyle/>
          <a:p>
            <a:pPr marL="457200" indent="-457200">
              <a:buClr>
                <a:schemeClr val="accent1">
                  <a:lumMod val="75000"/>
                </a:schemeClr>
              </a:buClr>
              <a:buFont typeface="+mj-lt"/>
              <a:buAutoNum type="arabicPeriod" startAt="7"/>
            </a:pPr>
            <a:r>
              <a:rPr lang="en-US" sz="2000" b="1" dirty="0" smtClean="0"/>
              <a:t>Extract </a:t>
            </a:r>
            <a:r>
              <a:rPr lang="en-US" sz="2000" b="1" dirty="0"/>
              <a:t>data for given </a:t>
            </a:r>
            <a:r>
              <a:rPr lang="en-US" sz="2000" b="1" dirty="0" err="1"/>
              <a:t>lat</a:t>
            </a:r>
            <a:r>
              <a:rPr lang="en-US" sz="2000" b="1" dirty="0"/>
              <a:t>, </a:t>
            </a:r>
            <a:r>
              <a:rPr lang="en-US" sz="2000" b="1" dirty="0" err="1"/>
              <a:t>lon</a:t>
            </a:r>
            <a:r>
              <a:rPr lang="en-US" sz="2000" b="1" dirty="0"/>
              <a:t> point </a:t>
            </a:r>
            <a:r>
              <a:rPr lang="en-US" sz="2000" b="1" dirty="0" smtClean="0"/>
              <a:t>coordinates</a:t>
            </a:r>
          </a:p>
          <a:p>
            <a:pPr marL="538163" lvl="1" indent="-174625">
              <a:buClr>
                <a:schemeClr val="accent1">
                  <a:lumMod val="75000"/>
                </a:schemeClr>
              </a:buClr>
              <a:buFont typeface="Arial" panose="020B0604020202020204" pitchFamily="34" charset="0"/>
              <a:buChar char="•"/>
            </a:pPr>
            <a:r>
              <a:rPr lang="en-US" dirty="0" smtClean="0"/>
              <a:t>Produce </a:t>
            </a:r>
            <a:r>
              <a:rPr lang="en-US" dirty="0"/>
              <a:t>a csv file with the following format: </a:t>
            </a: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363538" lvl="1">
              <a:buClr>
                <a:schemeClr val="accent1">
                  <a:lumMod val="75000"/>
                </a:schemeClr>
              </a:buClr>
            </a:pPr>
            <a:endParaRPr lang="en-US" dirty="0"/>
          </a:p>
          <a:p>
            <a:pPr marL="538163" lvl="1" indent="-174625">
              <a:buClr>
                <a:schemeClr val="accent1">
                  <a:lumMod val="75000"/>
                </a:schemeClr>
              </a:buClr>
              <a:buFont typeface="Arial" panose="020B0604020202020204" pitchFamily="34" charset="0"/>
              <a:buChar char="•"/>
            </a:pPr>
            <a:r>
              <a:rPr lang="en-US" dirty="0"/>
              <a:t>In </a:t>
            </a:r>
            <a:r>
              <a:rPr lang="en-US" dirty="0" err="1"/>
              <a:t>Qgis</a:t>
            </a:r>
            <a:r>
              <a:rPr lang="en-US" dirty="0"/>
              <a:t> select Layer-&gt;Add Layer-&gt;Add Delimited Text layer</a:t>
            </a:r>
          </a:p>
          <a:p>
            <a:pPr marL="538163" lvl="1" indent="-174625">
              <a:buClr>
                <a:schemeClr val="accent1">
                  <a:lumMod val="75000"/>
                </a:schemeClr>
              </a:buClr>
              <a:buFont typeface="Arial" panose="020B0604020202020204" pitchFamily="34" charset="0"/>
              <a:buChar char="•"/>
            </a:pPr>
            <a:r>
              <a:rPr lang="en-US" dirty="0"/>
              <a:t>On the window Dialog box that pops up (Data Source </a:t>
            </a:r>
            <a:r>
              <a:rPr lang="en-US" dirty="0" err="1"/>
              <a:t>Manager|Delimited</a:t>
            </a:r>
            <a:r>
              <a:rPr lang="en-US" dirty="0"/>
              <a:t> </a:t>
            </a:r>
            <a:r>
              <a:rPr lang="en-US" dirty="0" err="1"/>
              <a:t>texto</a:t>
            </a:r>
            <a:r>
              <a:rPr lang="en-US" dirty="0"/>
              <a:t>), select the options as in the figure bellow</a:t>
            </a:r>
            <a:r>
              <a:rPr lang="en-US" dirty="0" smtClean="0"/>
              <a:t>:</a:t>
            </a:r>
          </a:p>
          <a:p>
            <a:pPr marL="538163" lvl="1" indent="-174625">
              <a:buClr>
                <a:schemeClr val="accent1">
                  <a:lumMod val="75000"/>
                </a:schemeClr>
              </a:buClr>
              <a:buFont typeface="Arial" panose="020B0604020202020204" pitchFamily="34" charset="0"/>
              <a:buChar char="•"/>
            </a:pPr>
            <a:endParaRPr lang="en-US" dirty="0"/>
          </a:p>
        </p:txBody>
      </p:sp>
      <p:pic>
        <p:nvPicPr>
          <p:cNvPr id="2" name="Imagem 1"/>
          <p:cNvPicPr>
            <a:picLocks noChangeAspect="1"/>
          </p:cNvPicPr>
          <p:nvPr/>
        </p:nvPicPr>
        <p:blipFill>
          <a:blip r:embed="rId3"/>
          <a:stretch>
            <a:fillRect/>
          </a:stretch>
        </p:blipFill>
        <p:spPr>
          <a:xfrm>
            <a:off x="3720230" y="1763049"/>
            <a:ext cx="5043112" cy="3460870"/>
          </a:xfrm>
          <a:prstGeom prst="rect">
            <a:avLst/>
          </a:prstGeom>
        </p:spPr>
      </p:pic>
    </p:spTree>
    <p:extLst>
      <p:ext uri="{BB962C8B-B14F-4D97-AF65-F5344CB8AC3E}">
        <p14:creationId xmlns:p14="http://schemas.microsoft.com/office/powerpoint/2010/main" val="139869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677108"/>
          </a:xfrm>
          <a:prstGeom prst="rect">
            <a:avLst/>
          </a:prstGeom>
        </p:spPr>
        <p:txBody>
          <a:bodyPr wrap="square">
            <a:spAutoFit/>
          </a:bodyPr>
          <a:lstStyle/>
          <a:p>
            <a:pPr marL="457200" indent="-457200">
              <a:buClr>
                <a:schemeClr val="accent1">
                  <a:lumMod val="75000"/>
                </a:schemeClr>
              </a:buClr>
              <a:buFont typeface="+mj-lt"/>
              <a:buAutoNum type="arabicPeriod" startAt="8"/>
            </a:pPr>
            <a:r>
              <a:rPr lang="en-US" sz="2000" b="1" dirty="0" smtClean="0"/>
              <a:t>Select </a:t>
            </a:r>
            <a:r>
              <a:rPr lang="en-US" sz="2000" b="1" dirty="0"/>
              <a:t>Plugins-&gt;Analyses-&gt;Point Sampling </a:t>
            </a:r>
            <a:r>
              <a:rPr lang="en-US" sz="2000" b="1" dirty="0" smtClean="0"/>
              <a:t>Tool</a:t>
            </a:r>
          </a:p>
          <a:p>
            <a:pPr marL="538163" lvl="1" indent="-174625">
              <a:buClr>
                <a:schemeClr val="accent1">
                  <a:lumMod val="75000"/>
                </a:schemeClr>
              </a:buClr>
              <a:buFont typeface="Arial" panose="020B0604020202020204" pitchFamily="34" charset="0"/>
              <a:buChar char="•"/>
            </a:pPr>
            <a:r>
              <a:rPr lang="en-US" dirty="0" smtClean="0"/>
              <a:t>In </a:t>
            </a:r>
            <a:r>
              <a:rPr lang="en-US" dirty="0"/>
              <a:t>the dialog box that is opened, select the options as in the figure:</a:t>
            </a:r>
          </a:p>
        </p:txBody>
      </p:sp>
      <p:pic>
        <p:nvPicPr>
          <p:cNvPr id="11" name="Imagem 10"/>
          <p:cNvPicPr>
            <a:picLocks noChangeAspect="1"/>
          </p:cNvPicPr>
          <p:nvPr/>
        </p:nvPicPr>
        <p:blipFill>
          <a:blip r:embed="rId3"/>
          <a:stretch>
            <a:fillRect/>
          </a:stretch>
        </p:blipFill>
        <p:spPr>
          <a:xfrm>
            <a:off x="1615858" y="1908862"/>
            <a:ext cx="7115952" cy="4411247"/>
          </a:xfrm>
          <a:prstGeom prst="rect">
            <a:avLst/>
          </a:prstGeom>
        </p:spPr>
      </p:pic>
    </p:spTree>
    <p:extLst>
      <p:ext uri="{BB962C8B-B14F-4D97-AF65-F5344CB8AC3E}">
        <p14:creationId xmlns:p14="http://schemas.microsoft.com/office/powerpoint/2010/main" val="80401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7554" y="1084377"/>
            <a:ext cx="8144256" cy="5109091"/>
          </a:xfrm>
          <a:prstGeom prst="rect">
            <a:avLst/>
          </a:prstGeom>
        </p:spPr>
        <p:txBody>
          <a:bodyPr wrap="square">
            <a:spAutoFit/>
          </a:bodyPr>
          <a:lstStyle/>
          <a:p>
            <a:pPr marL="457200" indent="-457200">
              <a:buClr>
                <a:schemeClr val="accent1">
                  <a:lumMod val="75000"/>
                </a:schemeClr>
              </a:buClr>
              <a:buFont typeface="+mj-lt"/>
              <a:buAutoNum type="arabicPeriod" startAt="8"/>
            </a:pPr>
            <a:r>
              <a:rPr lang="en-US" sz="2000" b="1" dirty="0" smtClean="0"/>
              <a:t>Select </a:t>
            </a:r>
            <a:r>
              <a:rPr lang="en-US" sz="2000" b="1" dirty="0"/>
              <a:t>Plugins-&gt;Analyses-&gt;Point Sampling </a:t>
            </a:r>
            <a:r>
              <a:rPr lang="en-US" sz="2000" b="1" dirty="0" smtClean="0"/>
              <a:t>Tool</a:t>
            </a:r>
          </a:p>
          <a:p>
            <a:pPr marL="538163" lvl="1" indent="-174625">
              <a:buClr>
                <a:schemeClr val="accent1">
                  <a:lumMod val="75000"/>
                </a:schemeClr>
              </a:buClr>
              <a:buFont typeface="Arial" panose="020B0604020202020204" pitchFamily="34" charset="0"/>
              <a:buChar char="•"/>
            </a:pPr>
            <a:r>
              <a:rPr lang="en-US" dirty="0"/>
              <a:t>When you click in the Ok button  the following message is shown:</a:t>
            </a: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a:p>
          <a:p>
            <a:pPr marL="538163" lvl="1" indent="-174625">
              <a:buClr>
                <a:schemeClr val="accent1">
                  <a:lumMod val="75000"/>
                </a:schemeClr>
              </a:buClr>
              <a:buFont typeface="Arial" panose="020B0604020202020204" pitchFamily="34" charset="0"/>
              <a:buChar char="•"/>
            </a:pPr>
            <a:endParaRPr lang="en-US" dirty="0" smtClean="0"/>
          </a:p>
          <a:p>
            <a:pPr marL="538163" lvl="1" indent="-174625">
              <a:buClr>
                <a:schemeClr val="accent1">
                  <a:lumMod val="75000"/>
                </a:schemeClr>
              </a:buClr>
              <a:buFont typeface="Arial" panose="020B0604020202020204" pitchFamily="34" charset="0"/>
              <a:buChar char="•"/>
            </a:pPr>
            <a:r>
              <a:rPr lang="en-US" dirty="0" smtClean="0"/>
              <a:t>So </a:t>
            </a:r>
            <a:r>
              <a:rPr lang="en-US" dirty="0"/>
              <a:t>you need to click in the OK button and then double-click in the name of each </a:t>
            </a:r>
            <a:r>
              <a:rPr lang="en-US" dirty="0" err="1"/>
              <a:t>datafile</a:t>
            </a:r>
            <a:r>
              <a:rPr lang="en-US" dirty="0"/>
              <a:t> and change it (for instance to </a:t>
            </a:r>
            <a:r>
              <a:rPr lang="en-US" dirty="0" err="1"/>
              <a:t>a,b,c</a:t>
            </a:r>
            <a:r>
              <a:rPr lang="en-US" dirty="0"/>
              <a:t>,…or 1,2,3,…): </a:t>
            </a:r>
          </a:p>
        </p:txBody>
      </p:sp>
      <p:pic>
        <p:nvPicPr>
          <p:cNvPr id="15" name="Imagem 14"/>
          <p:cNvPicPr>
            <a:picLocks noChangeAspect="1"/>
          </p:cNvPicPr>
          <p:nvPr/>
        </p:nvPicPr>
        <p:blipFill>
          <a:blip r:embed="rId3"/>
          <a:stretch>
            <a:fillRect/>
          </a:stretch>
        </p:blipFill>
        <p:spPr>
          <a:xfrm>
            <a:off x="3815898" y="1843494"/>
            <a:ext cx="3566469" cy="3590855"/>
          </a:xfrm>
          <a:prstGeom prst="rect">
            <a:avLst/>
          </a:prstGeom>
        </p:spPr>
      </p:pic>
    </p:spTree>
    <p:extLst>
      <p:ext uri="{BB962C8B-B14F-4D97-AF65-F5344CB8AC3E}">
        <p14:creationId xmlns:p14="http://schemas.microsoft.com/office/powerpoint/2010/main" val="327508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424</TotalTime>
  <Words>389</Words>
  <Application>Microsoft Office PowerPoint</Application>
  <PresentationFormat>Apresentação no Ecrã (4:3)</PresentationFormat>
  <Paragraphs>118</Paragraphs>
  <Slides>13</Slides>
  <Notes>13</Notes>
  <HiddenSlides>0</HiddenSlides>
  <MMClips>0</MMClips>
  <ScaleCrop>false</ScaleCrop>
  <HeadingPairs>
    <vt:vector size="6" baseType="variant">
      <vt:variant>
        <vt:lpstr>Tipos de letra usados</vt:lpstr>
      </vt:variant>
      <vt:variant>
        <vt:i4>2</vt:i4>
      </vt:variant>
      <vt:variant>
        <vt:lpstr>Tema</vt:lpstr>
      </vt:variant>
      <vt:variant>
        <vt:i4>3</vt:i4>
      </vt:variant>
      <vt:variant>
        <vt:lpstr>Títulos dos diapositivos</vt:lpstr>
      </vt:variant>
      <vt:variant>
        <vt:i4>13</vt:i4>
      </vt:variant>
    </vt:vector>
  </HeadingPairs>
  <TitlesOfParts>
    <vt:vector size="18" baseType="lpstr">
      <vt:lpstr>Arial</vt:lpstr>
      <vt:lpstr>Calibri</vt:lpstr>
      <vt:lpstr>Office Theme</vt:lpstr>
      <vt:lpstr>Custom Design</vt:lpstr>
      <vt:lpstr>1_Custom Design</vt:lpstr>
      <vt:lpstr>Crop monitoring using FAPAR </vt:lpstr>
      <vt:lpstr>Motivação</vt:lpstr>
      <vt:lpstr>Procedure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Hnxgmnbmbmb gm mgm gf</dc:title>
  <dc:creator>Catarina w</dc:creator>
  <cp:lastModifiedBy>Carla Barroso</cp:lastModifiedBy>
  <cp:revision>35</cp:revision>
  <dcterms:created xsi:type="dcterms:W3CDTF">2017-03-20T16:08:01Z</dcterms:created>
  <dcterms:modified xsi:type="dcterms:W3CDTF">2019-02-15T16:48:00Z</dcterms:modified>
</cp:coreProperties>
</file>