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.xml" ContentType="application/inkml+xml"/>
  <Override PartName="/ppt/notesSlides/notesSlide12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notesMasterIdLst>
    <p:notesMasterId r:id="rId24"/>
  </p:notesMasterIdLst>
  <p:sldIdLst>
    <p:sldId id="309" r:id="rId5"/>
    <p:sldId id="310" r:id="rId6"/>
    <p:sldId id="312" r:id="rId7"/>
    <p:sldId id="313" r:id="rId8"/>
    <p:sldId id="314" r:id="rId9"/>
    <p:sldId id="315" r:id="rId10"/>
    <p:sldId id="316" r:id="rId11"/>
    <p:sldId id="317" r:id="rId12"/>
    <p:sldId id="318" r:id="rId13"/>
    <p:sldId id="319" r:id="rId14"/>
    <p:sldId id="320" r:id="rId15"/>
    <p:sldId id="321" r:id="rId16"/>
    <p:sldId id="322" r:id="rId17"/>
    <p:sldId id="323" r:id="rId18"/>
    <p:sldId id="324" r:id="rId19"/>
    <p:sldId id="325" r:id="rId20"/>
    <p:sldId id="326" r:id="rId21"/>
    <p:sldId id="327" r:id="rId22"/>
    <p:sldId id="328" r:id="rId23"/>
  </p:sldIdLst>
  <p:sldSz cx="12801600" cy="9601200" type="A3"/>
  <p:notesSz cx="9926638" cy="14355763"/>
  <p:defaultTextStyle>
    <a:defPPr>
      <a:defRPr lang="en-US"/>
    </a:defPPr>
    <a:lvl1pPr marL="0" algn="l" defTabSz="128016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1pPr>
    <a:lvl2pPr marL="640080" algn="l" defTabSz="128016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2pPr>
    <a:lvl3pPr marL="1280160" algn="l" defTabSz="128016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3pPr>
    <a:lvl4pPr marL="1920240" algn="l" defTabSz="128016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4pPr>
    <a:lvl5pPr marL="2560320" algn="l" defTabSz="128016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5pPr>
    <a:lvl6pPr marL="3200400" algn="l" defTabSz="128016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6pPr>
    <a:lvl7pPr marL="3840480" algn="l" defTabSz="128016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7pPr>
    <a:lvl8pPr marL="4480560" algn="l" defTabSz="128016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8pPr>
    <a:lvl9pPr marL="5120640" algn="l" defTabSz="1280160" rtl="0" eaLnBrk="1" latinLnBrk="0" hangingPunct="1">
      <a:defRPr sz="252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24" userDrawn="1">
          <p15:clr>
            <a:srgbClr val="A4A3A4"/>
          </p15:clr>
        </p15:guide>
        <p15:guide id="2" pos="403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sistance Meteo" initials="AM" lastIdx="4" clrIdx="0">
    <p:extLst>
      <p:ext uri="{19B8F6BF-5375-455C-9EA6-DF929625EA0E}">
        <p15:presenceInfo xmlns:p15="http://schemas.microsoft.com/office/powerpoint/2012/main" userId="S-1-5-21-2025429265-796845957-682003330-371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1004" y="28"/>
      </p:cViewPr>
      <p:guideLst>
        <p:guide orient="horz" pos="3024"/>
        <p:guide pos="403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7T12:49:22.56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0,'26'1,"0"0,-1 2,50 10,-65-10,-1 0,1 0,-1 1,1 0,-1 0,0 1,0 0,-1 1,0 0,0 0,0 1,10 12,-15-17,-1 1,0 0,0 1,-1-1,1 0,0 1,-1-1,0 0,0 1,0 0,0-1,-1 1,1 0,-1-1,0 1,0 0,0-1,-1 5,-1-2,1 0,-1 0,-1-1,1 1,-1-1,0 1,0-1,0 0,-1 0,-6 6,2-3,-1 1,0-1,-1-1,1 1,-2-2,1 1,-1-1,0-1,0 0,-19 5,24-9,-1 1,0-2,0 1,1-1,-1 0,0-1,0 1,1-1,-1-1,-10-3,15 5,-1-1,1 0,0 0,0 0,0 0,0 0,0-1,0 1,0-1,0 1,0-1,1 0,-1 0,1 1,-1-1,1 0,0 0,0-1,-1 1,2 0,-1 0,0 0,0-1,1 1,-1 0,1-1,0 1,-1-1,1 1,1 0,-1-1,0 1,1-4,0 3,0 1,0-1,0 0,0 0,0 1,1-1,-1 1,1-1,0 1,-1-1,1 1,1 0,-1 0,0 0,0 0,1 1,-1-1,1 0,-1 1,1 0,0-1,-1 1,1 0,0 1,0-1,0 0,0 1,0 0,0 0,4 0,-3-1,0 1,0 1,0-1,0 1,0-1,0 1,-1 0,1 0,0 1,0-1,-1 1,1 0,-1 0,0 0,1 0,-1 1,0-1,0 1,0 0,-1 0,1 0,3 5,-1 5,-1-1,0 1,0 1,-2-1,1 0,-2 1,0-1,0 1,-3 21,1-19,1-1,1 1,0 0,1 0,0 0,8 25,-9-38,0 0,1 0,-1 0,0 0,1 0,0 0,-1-1,1 1,0-1,0 1,1-1,-1 0,0 0,1 0,-1 0,1 0,0-1,0 1,0-1,0 1,-1-1,2 0,-1 0,0-1,5 2,13-5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7T11:32:14.77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114 200,'71'-1,"-29"-1,0 2,1 2,-1 1,0 2,51 14,-91-19,0 1,0-1,0 1,0 0,0-1,0 1,0 0,0 0,0 1,-1-1,1 0,0 1,1 1,-3-3,0 1,0-1,0 1,0-1,0 1,0-1,0 1,0-1,0 0,-1 1,1-1,0 1,0-1,0 0,-1 1,1-1,0 1,0-1,-1 0,1 1,0-1,-1 0,1 0,0 1,-1-1,1 0,-1 0,1 1,0-1,-1 0,1 0,-1 0,1 0,-1 0,0 0,-8 3,-1 0,0-1,0 0,-10 0,-289 1,225-4,78 1,0 0,0 0,0 0,0 1,0 0,-7 2,13-3,0 0,-1 1,1-1,0 0,-1 0,1 0,0 0,0 1,-1-1,1 0,0 0,0 0,-1 1,1-1,0 0,0 1,-1-1,1 0,0 0,0 1,0-1,0 0,0 1,0-1,-1 0,1 1,0-1,0 0,0 1,0-1,0 1,0-1,0 0,0 1,1-1,-1 1,19 18,5-4,0-1,1-1,52 18,86 20,-146-46,-10-3,0 1,0-1,1 0,-1 0,0 0,1-1,13 0,-25-14,-10-36,-1 1,-2 1,-2 0,-3 2,-27-45,46 87,0-1,1 0,-1-1,1 1,0 0,0-1,0 0,0 1,1-1,0 0,0 0,-1-6,3 9,-1 0,1 0,0 0,0 0,0 0,0 0,0 0,0 1,0-1,0 0,1 1,-1-1,1 1,-1 0,1-1,0 1,-1 0,1 0,0 0,0 0,0 0,0 1,0-1,0 0,0 1,0-1,0 1,0 0,0 0,3 0,44-4,0 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7T11:32:20.11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1 416,'12'-2,"0"0,1-1,-1 0,0-1,22-11,-5 4,-3 0,-1-1,42-27,-47 26,0 1,1 0,1 2,38-13,-30 17,1 1,-1 1,52 1,34-4,-115 7,-1 0,1 0,-1 0,1 0,-1 0,1 0,-1 0,1 0,-1-1,1 1,-1 0,1 0,-1 0,1-1,-1 1,1 0,-1 0,1-1,-1 1,1 0,-1-1,0 1,1 0,-1-1,0 1,1-1,-1 1,0-1,1 0,-12-9,-27-6,-16 6,-66-4,68 10,-94-21,141 24,-34-9,-42-18,71 25,1-1,0 0,1-1,-1 0,1 0,0-1,0 0,1-1,-1 1,-7-11,2-8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720282"/>
          </a:xfrm>
          <a:prstGeom prst="rect">
            <a:avLst/>
          </a:prstGeom>
        </p:spPr>
        <p:txBody>
          <a:bodyPr vert="horz" lIns="132762" tIns="66381" rIns="132762" bIns="66381" rtlCol="0"/>
          <a:lstStyle>
            <a:lvl1pPr algn="l">
              <a:defRPr sz="17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720282"/>
          </a:xfrm>
          <a:prstGeom prst="rect">
            <a:avLst/>
          </a:prstGeom>
        </p:spPr>
        <p:txBody>
          <a:bodyPr vert="horz" lIns="132762" tIns="66381" rIns="132762" bIns="66381" rtlCol="0"/>
          <a:lstStyle>
            <a:lvl1pPr algn="r">
              <a:defRPr sz="1700"/>
            </a:lvl1pPr>
          </a:lstStyle>
          <a:p>
            <a:fld id="{154C849F-716F-45D5-92BD-616F2EA5F21B}" type="datetimeFigureOut">
              <a:rPr lang="en-GB" smtClean="0"/>
              <a:t>09/11/2023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733550" y="1795463"/>
            <a:ext cx="6459538" cy="48434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2762" tIns="66381" rIns="132762" bIns="66381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5" y="6908710"/>
            <a:ext cx="7941310" cy="5652582"/>
          </a:xfrm>
          <a:prstGeom prst="rect">
            <a:avLst/>
          </a:prstGeom>
        </p:spPr>
        <p:txBody>
          <a:bodyPr vert="horz" lIns="132762" tIns="66381" rIns="132762" bIns="6638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13635485"/>
            <a:ext cx="4301543" cy="720280"/>
          </a:xfrm>
          <a:prstGeom prst="rect">
            <a:avLst/>
          </a:prstGeom>
        </p:spPr>
        <p:txBody>
          <a:bodyPr vert="horz" lIns="132762" tIns="66381" rIns="132762" bIns="66381" rtlCol="0" anchor="b"/>
          <a:lstStyle>
            <a:lvl1pPr algn="l">
              <a:defRPr sz="17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9" y="13635485"/>
            <a:ext cx="4301543" cy="720280"/>
          </a:xfrm>
          <a:prstGeom prst="rect">
            <a:avLst/>
          </a:prstGeom>
        </p:spPr>
        <p:txBody>
          <a:bodyPr vert="horz" lIns="132762" tIns="66381" rIns="132762" bIns="66381" rtlCol="0" anchor="b"/>
          <a:lstStyle>
            <a:lvl1pPr algn="r">
              <a:defRPr sz="1700"/>
            </a:lvl1pPr>
          </a:lstStyle>
          <a:p>
            <a:fld id="{94E6323F-C937-4086-B7C8-FD6CCCA78D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368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1pPr>
    <a:lvl2pPr marL="64008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2pPr>
    <a:lvl3pPr marL="128016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3pPr>
    <a:lvl4pPr marL="192024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4pPr>
    <a:lvl5pPr marL="256032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5pPr>
    <a:lvl6pPr marL="320040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6pPr>
    <a:lvl7pPr marL="384048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7pPr>
    <a:lvl8pPr marL="448056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8pPr>
    <a:lvl9pPr marL="512064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6323F-C937-4086-B7C8-FD6CCCA78DD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6597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E6323F-C937-4086-B7C8-FD6CCCA78DDF}" type="slidenum">
              <a:rPr kumimoji="0" lang="en-GB" sz="1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801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41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E6323F-C937-4086-B7C8-FD6CCCA78DDF}" type="slidenum">
              <a:rPr kumimoji="0" lang="en-GB" sz="1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801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532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E6323F-C937-4086-B7C8-FD6CCCA78DDF}" type="slidenum">
              <a:rPr kumimoji="0" lang="en-GB" sz="1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801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4845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E6323F-C937-4086-B7C8-FD6CCCA78DDF}" type="slidenum">
              <a:rPr kumimoji="0" lang="en-GB" sz="1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801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1534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E6323F-C937-4086-B7C8-FD6CCCA78DDF}" type="slidenum">
              <a:rPr kumimoji="0" lang="en-GB" sz="1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801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4177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E6323F-C937-4086-B7C8-FD6CCCA78DDF}" type="slidenum">
              <a:rPr kumimoji="0" lang="en-GB" sz="1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801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7204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E6323F-C937-4086-B7C8-FD6CCCA78DDF}" type="slidenum">
              <a:rPr kumimoji="0" lang="en-GB" sz="1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801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1255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E6323F-C937-4086-B7C8-FD6CCCA78DDF}" type="slidenum">
              <a:rPr kumimoji="0" lang="en-GB" sz="1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801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1201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E6323F-C937-4086-B7C8-FD6CCCA78DDF}" type="slidenum">
              <a:rPr kumimoji="0" lang="en-GB" sz="1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801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862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E6323F-C937-4086-B7C8-FD6CCCA78DDF}" type="slidenum">
              <a:rPr kumimoji="0" lang="en-GB" sz="1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801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90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E6323F-C937-4086-B7C8-FD6CCCA78DDF}" type="slidenum">
              <a:rPr kumimoji="0" lang="en-GB" sz="1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801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463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E6323F-C937-4086-B7C8-FD6CCCA78DDF}" type="slidenum">
              <a:rPr kumimoji="0" lang="en-GB" sz="1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801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150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Hello!</a:t>
            </a:r>
            <a:r>
              <a:rPr lang="en-US" baseline="0" noProof="0" dirty="0" smtClean="0"/>
              <a:t> This is my very </a:t>
            </a:r>
            <a:r>
              <a:rPr lang="lv-LV" baseline="0" dirty="0" smtClean="0"/>
              <a:t>first</a:t>
            </a:r>
            <a:r>
              <a:rPr lang="en-US" baseline="0" dirty="0" smtClean="0"/>
              <a:t> attempt to use satellite imagery</a:t>
            </a:r>
            <a:r>
              <a:rPr lang="lv-LV" baseline="0" dirty="0" smtClean="0"/>
              <a:t>, </a:t>
            </a:r>
            <a:r>
              <a:rPr lang="en-US" baseline="0" noProof="0" dirty="0" smtClean="0"/>
              <a:t>so I tried the best.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E6323F-C937-4086-B7C8-FD6CCCA78DDF}" type="slidenum">
              <a:rPr kumimoji="0" lang="en-GB" sz="1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801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675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E6323F-C937-4086-B7C8-FD6CCCA78DDF}" type="slidenum">
              <a:rPr kumimoji="0" lang="en-GB" sz="1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801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428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E6323F-C937-4086-B7C8-FD6CCCA78DDF}" type="slidenum">
              <a:rPr kumimoji="0" lang="en-GB" sz="1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801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798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E6323F-C937-4086-B7C8-FD6CCCA78DDF}" type="slidenum">
              <a:rPr kumimoji="0" lang="en-GB" sz="1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801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2399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E6323F-C937-4086-B7C8-FD6CCCA78DDF}" type="slidenum">
              <a:rPr kumimoji="0" lang="en-GB" sz="1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801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2116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571308"/>
            <a:ext cx="9601200" cy="3342640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5042853"/>
            <a:ext cx="9601200" cy="2318067"/>
          </a:xfrm>
        </p:spPr>
        <p:txBody>
          <a:bodyPr/>
          <a:lstStyle>
            <a:lvl1pPr marL="0" indent="0" algn="ctr">
              <a:buNone/>
              <a:defRPr sz="2520"/>
            </a:lvl1pPr>
            <a:lvl2pPr marL="480060" indent="0" algn="ctr">
              <a:buNone/>
              <a:defRPr sz="2100"/>
            </a:lvl2pPr>
            <a:lvl3pPr marL="960120" indent="0" algn="ctr">
              <a:buNone/>
              <a:defRPr sz="1890"/>
            </a:lvl3pPr>
            <a:lvl4pPr marL="1440180" indent="0" algn="ctr">
              <a:buNone/>
              <a:defRPr sz="1680"/>
            </a:lvl4pPr>
            <a:lvl5pPr marL="1920240" indent="0" algn="ctr">
              <a:buNone/>
              <a:defRPr sz="1680"/>
            </a:lvl5pPr>
            <a:lvl6pPr marL="2400300" indent="0" algn="ctr">
              <a:buNone/>
              <a:defRPr sz="1680"/>
            </a:lvl6pPr>
            <a:lvl7pPr marL="2880360" indent="0" algn="ctr">
              <a:buNone/>
              <a:defRPr sz="1680"/>
            </a:lvl7pPr>
            <a:lvl8pPr marL="3360420" indent="0" algn="ctr">
              <a:buNone/>
              <a:defRPr sz="1680"/>
            </a:lvl8pPr>
            <a:lvl9pPr marL="3840480" indent="0" algn="ctr">
              <a:buNone/>
              <a:defRPr sz="168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08702-65C0-4D9F-AD6A-4ECFA712DF9D}" type="datetimeFigureOut">
              <a:rPr lang="en-GB" smtClean="0"/>
              <a:pPr/>
              <a:t>09/11/2023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3BDDB-ED13-4F61-BF3B-C449AADC66C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896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08702-65C0-4D9F-AD6A-4ECFA712DF9D}" type="datetimeFigureOut">
              <a:rPr lang="en-GB" smtClean="0"/>
              <a:pPr/>
              <a:t>09/11/2023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3BDDB-ED13-4F61-BF3B-C449AADC66C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775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5" y="511175"/>
            <a:ext cx="2760345" cy="81365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0" y="511175"/>
            <a:ext cx="8121015" cy="81365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08702-65C0-4D9F-AD6A-4ECFA712DF9D}" type="datetimeFigureOut">
              <a:rPr lang="en-GB" smtClean="0"/>
              <a:pPr/>
              <a:t>09/11/2023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3BDDB-ED13-4F61-BF3B-C449AADC66C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9705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08702-65C0-4D9F-AD6A-4ECFA712DF9D}" type="datetimeFigureOut">
              <a:rPr lang="en-GB" smtClean="0"/>
              <a:pPr/>
              <a:t>09/11/2023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3BDDB-ED13-4F61-BF3B-C449AADC66C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619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2393634"/>
            <a:ext cx="11041380" cy="3993832"/>
          </a:xfrm>
        </p:spPr>
        <p:txBody>
          <a:bodyPr anchor="b"/>
          <a:lstStyle>
            <a:lvl1pPr>
              <a:defRPr sz="63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6425249"/>
            <a:ext cx="11041380" cy="2100262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1pPr>
            <a:lvl2pPr marL="4800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6012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401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202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4003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803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604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08702-65C0-4D9F-AD6A-4ECFA712DF9D}" type="datetimeFigureOut">
              <a:rPr lang="en-GB" smtClean="0"/>
              <a:pPr/>
              <a:t>09/11/2023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3BDDB-ED13-4F61-BF3B-C449AADC66C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6189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2555875"/>
            <a:ext cx="544068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2555875"/>
            <a:ext cx="544068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08702-65C0-4D9F-AD6A-4ECFA712DF9D}" type="datetimeFigureOut">
              <a:rPr lang="en-GB" smtClean="0"/>
              <a:pPr/>
              <a:t>09/11/2023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3BDDB-ED13-4F61-BF3B-C449AADC66C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389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511176"/>
            <a:ext cx="11041380" cy="18557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8" y="2353628"/>
            <a:ext cx="5415676" cy="115347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8" y="3507105"/>
            <a:ext cx="5415676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0" y="2353628"/>
            <a:ext cx="5442347" cy="115347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0" y="3507105"/>
            <a:ext cx="5442347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08702-65C0-4D9F-AD6A-4ECFA712DF9D}" type="datetimeFigureOut">
              <a:rPr lang="en-GB" smtClean="0"/>
              <a:pPr/>
              <a:t>09/11/2023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3BDDB-ED13-4F61-BF3B-C449AADC66C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454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08702-65C0-4D9F-AD6A-4ECFA712DF9D}" type="datetimeFigureOut">
              <a:rPr lang="en-GB" smtClean="0"/>
              <a:pPr/>
              <a:t>09/11/2023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3BDDB-ED13-4F61-BF3B-C449AADC66C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6533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08702-65C0-4D9F-AD6A-4ECFA712DF9D}" type="datetimeFigureOut">
              <a:rPr lang="en-GB" smtClean="0"/>
              <a:pPr/>
              <a:t>09/11/2023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3BDDB-ED13-4F61-BF3B-C449AADC66C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5401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382396"/>
            <a:ext cx="6480810" cy="6823075"/>
          </a:xfrm>
        </p:spPr>
        <p:txBody>
          <a:bodyPr/>
          <a:lstStyle>
            <a:lvl1pPr>
              <a:defRPr sz="3360"/>
            </a:lvl1pPr>
            <a:lvl2pPr>
              <a:defRPr sz="2940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08702-65C0-4D9F-AD6A-4ECFA712DF9D}" type="datetimeFigureOut">
              <a:rPr lang="en-GB" smtClean="0"/>
              <a:pPr/>
              <a:t>09/11/2023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3BDDB-ED13-4F61-BF3B-C449AADC66C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6224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42347" y="1382396"/>
            <a:ext cx="6480810" cy="6823075"/>
          </a:xfrm>
        </p:spPr>
        <p:txBody>
          <a:bodyPr/>
          <a:lstStyle>
            <a:lvl1pPr marL="0" indent="0">
              <a:buNone/>
              <a:defRPr sz="3360"/>
            </a:lvl1pPr>
            <a:lvl2pPr marL="480060" indent="0">
              <a:buNone/>
              <a:defRPr sz="2940"/>
            </a:lvl2pPr>
            <a:lvl3pPr marL="960120" indent="0">
              <a:buNone/>
              <a:defRPr sz="2520"/>
            </a:lvl3pPr>
            <a:lvl4pPr marL="1440180" indent="0">
              <a:buNone/>
              <a:defRPr sz="2100"/>
            </a:lvl4pPr>
            <a:lvl5pPr marL="1920240" indent="0">
              <a:buNone/>
              <a:defRPr sz="2100"/>
            </a:lvl5pPr>
            <a:lvl6pPr marL="2400300" indent="0">
              <a:buNone/>
              <a:defRPr sz="2100"/>
            </a:lvl6pPr>
            <a:lvl7pPr marL="2880360" indent="0">
              <a:buNone/>
              <a:defRPr sz="2100"/>
            </a:lvl7pPr>
            <a:lvl8pPr marL="3360420" indent="0">
              <a:buNone/>
              <a:defRPr sz="2100"/>
            </a:lvl8pPr>
            <a:lvl9pPr marL="3840480" indent="0">
              <a:buNone/>
              <a:defRPr sz="21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08702-65C0-4D9F-AD6A-4ECFA712DF9D}" type="datetimeFigureOut">
              <a:rPr lang="en-GB" smtClean="0"/>
              <a:pPr/>
              <a:t>09/11/2023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3BDDB-ED13-4F61-BF3B-C449AADC66C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293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511176"/>
            <a:ext cx="1104138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2555875"/>
            <a:ext cx="1104138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8898891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08702-65C0-4D9F-AD6A-4ECFA712DF9D}" type="datetimeFigureOut">
              <a:rPr lang="en-GB" smtClean="0"/>
              <a:pPr/>
              <a:t>09/11/2023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8898891"/>
            <a:ext cx="43205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8898891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3BDDB-ED13-4F61-BF3B-C449AADC66C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1844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60120" rtl="0" eaLnBrk="1" latinLnBrk="0" hangingPunct="1">
        <a:lnSpc>
          <a:spcPct val="90000"/>
        </a:lnSpc>
        <a:spcBef>
          <a:spcPct val="0"/>
        </a:spcBef>
        <a:buNone/>
        <a:defRPr sz="46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96012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1pPr>
      <a:lvl2pPr marL="7200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02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6027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4033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203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805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customXml" Target="../ink/ink1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32.png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customXml" Target="../ink/ink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381000"/>
            <a:ext cx="11521440" cy="1143000"/>
          </a:xfrm>
        </p:spPr>
        <p:txBody>
          <a:bodyPr>
            <a:normAutofit/>
          </a:bodyPr>
          <a:lstStyle/>
          <a:p>
            <a:pPr>
              <a:lnSpc>
                <a:spcPts val="4000"/>
              </a:lnSpc>
            </a:pPr>
            <a:r>
              <a:rPr lang="et-EE" sz="3300" dirty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Norwegian </a:t>
            </a:r>
            <a:r>
              <a:rPr lang="et-EE" sz="3300" dirty="0" err="1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cyclone</a:t>
            </a:r>
            <a:r>
              <a:rPr lang="et-EE" sz="3300" dirty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et-EE" sz="3300" dirty="0" err="1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model</a:t>
            </a:r>
            <a:r>
              <a:rPr lang="en-GB" sz="3300" dirty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  </a:t>
            </a:r>
            <a:r>
              <a:rPr lang="et-EE" sz="3300" dirty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04.03.2023 00 UTC</a:t>
            </a:r>
            <a:endParaRPr lang="en-GB" sz="3300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0" y="9231868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t-EE" sz="1800" i="1" dirty="0"/>
              <a:t>Kaido Ennok Estonian </a:t>
            </a:r>
            <a:r>
              <a:rPr lang="et-EE" sz="1800" i="1" dirty="0" err="1"/>
              <a:t>Environment</a:t>
            </a:r>
            <a:r>
              <a:rPr lang="et-EE" sz="1800" i="1"/>
              <a:t> Agency</a:t>
            </a:r>
            <a:endParaRPr lang="en-GB" sz="1800" i="1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2"/>
          </p:nvPr>
        </p:nvSpPr>
        <p:spPr>
          <a:xfrm>
            <a:off x="6858000" y="1447800"/>
            <a:ext cx="5531318" cy="2350532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t-EE" sz="2000" dirty="0" err="1"/>
              <a:t>We</a:t>
            </a:r>
            <a:r>
              <a:rPr lang="et-EE" sz="2000" dirty="0"/>
              <a:t> </a:t>
            </a:r>
            <a:r>
              <a:rPr lang="et-EE" sz="2000" dirty="0" err="1"/>
              <a:t>can</a:t>
            </a:r>
            <a:r>
              <a:rPr lang="et-EE" sz="2000" dirty="0"/>
              <a:t> see Norwegian </a:t>
            </a:r>
            <a:r>
              <a:rPr lang="et-EE" sz="2000" dirty="0" err="1"/>
              <a:t>cyclon</a:t>
            </a:r>
            <a:r>
              <a:rPr lang="et-EE" sz="2000" dirty="0"/>
              <a:t> </a:t>
            </a:r>
            <a:r>
              <a:rPr lang="et-EE" sz="2000" dirty="0" err="1"/>
              <a:t>model</a:t>
            </a:r>
            <a:r>
              <a:rPr lang="et-EE" sz="2000" dirty="0"/>
              <a:t> in </a:t>
            </a:r>
            <a:r>
              <a:rPr lang="et-EE" sz="2000" dirty="0" err="1"/>
              <a:t>this</a:t>
            </a:r>
            <a:r>
              <a:rPr lang="et-EE" sz="2000" dirty="0"/>
              <a:t> image</a:t>
            </a:r>
          </a:p>
          <a:p>
            <a:pPr marL="0" indent="0">
              <a:buNone/>
            </a:pPr>
            <a:r>
              <a:rPr lang="et-EE" sz="2000" dirty="0" err="1"/>
              <a:t>Consequences</a:t>
            </a:r>
            <a:r>
              <a:rPr lang="et-EE" sz="2000" dirty="0"/>
              <a:t>:</a:t>
            </a:r>
          </a:p>
          <a:p>
            <a:pPr>
              <a:buFontTx/>
              <a:buChar char="-"/>
            </a:pPr>
            <a:r>
              <a:rPr lang="en-US" sz="2000" dirty="0"/>
              <a:t>slippery roads</a:t>
            </a:r>
            <a:endParaRPr lang="et-EE" sz="2000" dirty="0"/>
          </a:p>
          <a:p>
            <a:pPr>
              <a:buFontTx/>
              <a:buChar char="-"/>
            </a:pPr>
            <a:r>
              <a:rPr lang="en-US" sz="2000" dirty="0"/>
              <a:t> poor visibility</a:t>
            </a:r>
            <a:endParaRPr lang="et-EE" sz="2000" dirty="0"/>
          </a:p>
          <a:p>
            <a:pPr>
              <a:buFontTx/>
              <a:buChar char="-"/>
            </a:pPr>
            <a:r>
              <a:rPr lang="en-US" sz="2000" dirty="0"/>
              <a:t> power outages</a:t>
            </a:r>
            <a:endParaRPr lang="et-EE" sz="2000" dirty="0"/>
          </a:p>
          <a:p>
            <a:pPr>
              <a:buFontTx/>
              <a:buChar char="-"/>
            </a:pPr>
            <a:r>
              <a:rPr lang="en-US" sz="2000" dirty="0"/>
              <a:t> branches breaking under the weight of wet snow</a:t>
            </a: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>
              <a:latin typeface="+mn-lt"/>
            </a:endParaRPr>
          </a:p>
          <a:p>
            <a:endParaRPr lang="en-US" sz="1500" dirty="0"/>
          </a:p>
          <a:p>
            <a:endParaRPr lang="en-US" sz="1500" dirty="0">
              <a:latin typeface="+mn-lt"/>
            </a:endParaRPr>
          </a:p>
          <a:p>
            <a:endParaRPr lang="en-US" sz="1500" dirty="0"/>
          </a:p>
          <a:p>
            <a:endParaRPr lang="en-GB" sz="1500" dirty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58000" y="4114800"/>
            <a:ext cx="5531318" cy="4800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>
                <a:solidFill>
                  <a:schemeClr val="tx1"/>
                </a:solidFill>
              </a:rPr>
              <a:t>Add here 1-2 additional images (NWP/ Sounding/Vertical Cross Section/Observation/ Photo of the event, </a:t>
            </a:r>
            <a:r>
              <a:rPr lang="en-GB" sz="2200" dirty="0" err="1">
                <a:solidFill>
                  <a:schemeClr val="tx1"/>
                </a:solidFill>
              </a:rPr>
              <a:t>etc</a:t>
            </a:r>
            <a:r>
              <a:rPr lang="en-GB" sz="2200" dirty="0">
                <a:solidFill>
                  <a:schemeClr val="tx1"/>
                </a:solidFill>
              </a:rPr>
              <a:t>) describing the case. 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2"/>
          </p:nvPr>
        </p:nvSpPr>
        <p:spPr>
          <a:xfrm>
            <a:off x="228600" y="6872377"/>
            <a:ext cx="6172200" cy="2231279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t-EE" sz="2000" dirty="0"/>
              <a:t>Airmass RGB </a:t>
            </a:r>
            <a:r>
              <a:rPr lang="et-EE" sz="2000" dirty="0" err="1"/>
              <a:t>with</a:t>
            </a:r>
            <a:r>
              <a:rPr lang="et-EE" sz="2000" dirty="0"/>
              <a:t> </a:t>
            </a:r>
            <a:r>
              <a:rPr lang="et-EE" sz="2000" dirty="0" err="1"/>
              <a:t>mean</a:t>
            </a:r>
            <a:r>
              <a:rPr lang="et-EE" sz="2000" dirty="0"/>
              <a:t> sea </a:t>
            </a:r>
            <a:r>
              <a:rPr lang="et-EE" sz="2000" dirty="0" err="1"/>
              <a:t>level</a:t>
            </a:r>
            <a:r>
              <a:rPr lang="et-EE" sz="2000" dirty="0"/>
              <a:t> </a:t>
            </a:r>
            <a:r>
              <a:rPr lang="et-EE" sz="2000" dirty="0" err="1"/>
              <a:t>pressure</a:t>
            </a:r>
            <a:r>
              <a:rPr lang="et-EE" sz="2000" dirty="0"/>
              <a:t> and  temperatuure </a:t>
            </a:r>
            <a:r>
              <a:rPr lang="et-EE" sz="2000" dirty="0" err="1"/>
              <a:t>advection</a:t>
            </a:r>
            <a:r>
              <a:rPr lang="et-EE" sz="2000" dirty="0"/>
              <a:t>. On </a:t>
            </a:r>
            <a:r>
              <a:rPr lang="et-EE" sz="2000" dirty="0" err="1"/>
              <a:t>the</a:t>
            </a:r>
            <a:r>
              <a:rPr lang="et-EE" sz="2000" dirty="0"/>
              <a:t> </a:t>
            </a:r>
            <a:r>
              <a:rPr lang="et-EE" sz="2000" dirty="0" err="1"/>
              <a:t>right</a:t>
            </a:r>
            <a:r>
              <a:rPr lang="et-EE" sz="2000" dirty="0"/>
              <a:t> </a:t>
            </a:r>
            <a:r>
              <a:rPr lang="et-EE" sz="2000" dirty="0" err="1"/>
              <a:t>opera</a:t>
            </a:r>
            <a:r>
              <a:rPr lang="et-EE" sz="2000" dirty="0"/>
              <a:t> radar and </a:t>
            </a:r>
            <a:r>
              <a:rPr lang="et-EE" sz="2000" dirty="0" err="1"/>
              <a:t>SmartMet</a:t>
            </a:r>
            <a:r>
              <a:rPr lang="et-EE" sz="2000" dirty="0"/>
              <a:t> </a:t>
            </a:r>
            <a:r>
              <a:rPr lang="et-EE" sz="2000" dirty="0" err="1"/>
              <a:t>chart</a:t>
            </a:r>
            <a:r>
              <a:rPr lang="et-EE" sz="2000" dirty="0"/>
              <a:t> </a:t>
            </a:r>
            <a:r>
              <a:rPr lang="et-EE" sz="2000" dirty="0" err="1"/>
              <a:t>with</a:t>
            </a:r>
            <a:r>
              <a:rPr lang="et-EE" sz="2000" dirty="0"/>
              <a:t> </a:t>
            </a:r>
            <a:r>
              <a:rPr lang="et-EE" sz="2000" dirty="0" err="1"/>
              <a:t>fronts</a:t>
            </a:r>
            <a:r>
              <a:rPr lang="et-EE" sz="2000" dirty="0"/>
              <a:t>, </a:t>
            </a:r>
            <a:r>
              <a:rPr lang="et-EE" sz="2000" dirty="0" err="1"/>
              <a:t>synop</a:t>
            </a:r>
            <a:r>
              <a:rPr lang="et-EE" sz="2000" dirty="0"/>
              <a:t> and </a:t>
            </a:r>
            <a:r>
              <a:rPr lang="et-EE" sz="2000" dirty="0" err="1"/>
              <a:t>satellite</a:t>
            </a:r>
            <a:r>
              <a:rPr lang="et-EE" sz="2000" dirty="0"/>
              <a:t> image.</a:t>
            </a:r>
          </a:p>
          <a:p>
            <a:pPr marL="0" indent="0">
              <a:buNone/>
            </a:pPr>
            <a:r>
              <a:rPr lang="et-EE" sz="2000" dirty="0"/>
              <a:t>ET </a:t>
            </a:r>
            <a:r>
              <a:rPr lang="et-EE" sz="2000" dirty="0" err="1"/>
              <a:t>cyclon</a:t>
            </a:r>
            <a:r>
              <a:rPr lang="et-EE" sz="2000" dirty="0"/>
              <a:t> </a:t>
            </a:r>
            <a:r>
              <a:rPr lang="et-EE" sz="2000" dirty="0" err="1"/>
              <a:t>cloud</a:t>
            </a:r>
            <a:r>
              <a:rPr lang="et-EE" sz="2000" dirty="0"/>
              <a:t> </a:t>
            </a:r>
            <a:r>
              <a:rPr lang="et-EE" sz="2000" dirty="0" err="1"/>
              <a:t>system</a:t>
            </a:r>
            <a:r>
              <a:rPr lang="et-EE" sz="2000" dirty="0"/>
              <a:t>.</a:t>
            </a:r>
          </a:p>
          <a:p>
            <a:pPr marL="0" indent="0">
              <a:buNone/>
            </a:pPr>
            <a:r>
              <a:rPr lang="et-EE" sz="2000" dirty="0" err="1"/>
              <a:t>Strong</a:t>
            </a:r>
            <a:r>
              <a:rPr lang="et-EE" sz="2000" dirty="0"/>
              <a:t> </a:t>
            </a:r>
            <a:r>
              <a:rPr lang="et-EE" sz="2000" dirty="0" err="1"/>
              <a:t>winds</a:t>
            </a:r>
            <a:r>
              <a:rPr lang="et-EE" sz="2000" dirty="0"/>
              <a:t> on </a:t>
            </a:r>
            <a:r>
              <a:rPr lang="et-EE" sz="2000" dirty="0" err="1"/>
              <a:t>Western</a:t>
            </a:r>
            <a:r>
              <a:rPr lang="et-EE" sz="2000" dirty="0"/>
              <a:t> </a:t>
            </a:r>
            <a:r>
              <a:rPr lang="et-EE" sz="2000" dirty="0" err="1"/>
              <a:t>coast</a:t>
            </a:r>
            <a:r>
              <a:rPr lang="et-EE" sz="2000" dirty="0"/>
              <a:t> of Estonia. </a:t>
            </a:r>
            <a:r>
              <a:rPr lang="et-EE" sz="2000" dirty="0" err="1"/>
              <a:t>Snow</a:t>
            </a:r>
            <a:r>
              <a:rPr lang="et-EE" sz="2000" dirty="0"/>
              <a:t> in </a:t>
            </a:r>
            <a:r>
              <a:rPr lang="et-EE" sz="2000" dirty="0" err="1"/>
              <a:t>mainland</a:t>
            </a:r>
            <a:r>
              <a:rPr lang="et-EE" sz="2000" dirty="0"/>
              <a:t> Estonia and </a:t>
            </a:r>
            <a:r>
              <a:rPr lang="et-EE" sz="2000" dirty="0" err="1"/>
              <a:t>rain</a:t>
            </a:r>
            <a:r>
              <a:rPr lang="et-EE" sz="2000" dirty="0"/>
              <a:t> on </a:t>
            </a:r>
            <a:r>
              <a:rPr lang="et-EE" sz="2000" dirty="0" err="1"/>
              <a:t>western</a:t>
            </a:r>
            <a:r>
              <a:rPr lang="et-EE" sz="2000" dirty="0"/>
              <a:t> </a:t>
            </a:r>
            <a:r>
              <a:rPr lang="et-EE" sz="2000" dirty="0" err="1"/>
              <a:t>coast</a:t>
            </a:r>
            <a:r>
              <a:rPr lang="et-EE" sz="2000" dirty="0"/>
              <a:t> of Estonia. Poor </a:t>
            </a:r>
            <a:r>
              <a:rPr lang="et-EE" sz="2000" dirty="0" err="1"/>
              <a:t>visibility</a:t>
            </a:r>
            <a:r>
              <a:rPr lang="et-EE" sz="2000" dirty="0"/>
              <a:t>.</a:t>
            </a:r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5" name="Pilt 4" descr="Pilt, millel on kujutatud kaart, tekst&#10;&#10;Kirjeldus on genereeritud automaatselt">
            <a:extLst>
              <a:ext uri="{FF2B5EF4-FFF2-40B4-BE49-F238E27FC236}">
                <a16:creationId xmlns:a16="http://schemas.microsoft.com/office/drawing/2014/main" id="{03430078-BB8E-F022-5E44-3BB87DE9B1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346" y="6599414"/>
            <a:ext cx="5576627" cy="2504242"/>
          </a:xfrm>
          <a:prstGeom prst="rect">
            <a:avLst/>
          </a:prstGeom>
        </p:spPr>
      </p:pic>
      <p:pic>
        <p:nvPicPr>
          <p:cNvPr id="13" name="Sisu kohatäide 12" descr="Pilt, millel on kujutatud kaart, Värvikus, kunst&#10;&#10;Kirjeldus on genereeritud automaatselt">
            <a:extLst>
              <a:ext uri="{FF2B5EF4-FFF2-40B4-BE49-F238E27FC236}">
                <a16:creationId xmlns:a16="http://schemas.microsoft.com/office/drawing/2014/main" id="{13EEB404-E553-AA13-BF0B-55E1FE1F75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968442"/>
            <a:ext cx="5531318" cy="2630972"/>
          </a:xfrm>
        </p:spPr>
      </p:pic>
      <p:pic>
        <p:nvPicPr>
          <p:cNvPr id="18" name="Pilt 17" descr="Pilt, millel on kujutatud tekst, kaart, kuvatõmmis&#10;&#10;Kirjeldus on genereeritud automaatselt">
            <a:extLst>
              <a:ext uri="{FF2B5EF4-FFF2-40B4-BE49-F238E27FC236}">
                <a16:creationId xmlns:a16="http://schemas.microsoft.com/office/drawing/2014/main" id="{C9E1E75D-A6DD-6B0B-C2E5-4EAED158A3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28649"/>
            <a:ext cx="6588406" cy="512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77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381000"/>
            <a:ext cx="11521440" cy="1143000"/>
          </a:xfrm>
        </p:spPr>
        <p:txBody>
          <a:bodyPr>
            <a:normAutofit/>
          </a:bodyPr>
          <a:lstStyle/>
          <a:p>
            <a:pPr>
              <a:lnSpc>
                <a:spcPts val="4000"/>
              </a:lnSpc>
            </a:pPr>
            <a:r>
              <a:rPr lang="en-GB" sz="3300" dirty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Title :  Rapid Cyclogenesis – [27.09.2023 17:15]</a:t>
            </a:r>
            <a:endParaRPr lang="en-GB" sz="3300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0" y="9231868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Kristaps Veitners, LEGMC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2"/>
          </p:nvPr>
        </p:nvSpPr>
        <p:spPr>
          <a:xfrm>
            <a:off x="6369518" y="1447800"/>
            <a:ext cx="6019800" cy="2433126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dirty="0" err="1"/>
              <a:t>We</a:t>
            </a:r>
            <a:r>
              <a:rPr lang="fr-FR" sz="2000" dirty="0"/>
              <a:t> can </a:t>
            </a:r>
            <a:r>
              <a:rPr lang="fr-FR" sz="2000" dirty="0" err="1"/>
              <a:t>see</a:t>
            </a:r>
            <a:r>
              <a:rPr lang="fr-FR" sz="2000" dirty="0"/>
              <a:t> Rapid </a:t>
            </a:r>
            <a:r>
              <a:rPr lang="fr-FR" sz="2000" dirty="0" err="1"/>
              <a:t>Cyclogenesis</a:t>
            </a:r>
            <a:r>
              <a:rPr lang="fr-FR" sz="2000" dirty="0"/>
              <a:t> CM.</a:t>
            </a:r>
          </a:p>
          <a:p>
            <a:pPr marL="0" indent="0">
              <a:buNone/>
            </a:pPr>
            <a:r>
              <a:rPr lang="fr-FR" sz="2000" dirty="0" err="1"/>
              <a:t>Weather</a:t>
            </a:r>
            <a:r>
              <a:rPr lang="fr-FR" sz="2000" dirty="0"/>
              <a:t> </a:t>
            </a:r>
            <a:r>
              <a:rPr lang="fr-FR" sz="2000" dirty="0" err="1"/>
              <a:t>effects</a:t>
            </a:r>
            <a:r>
              <a:rPr lang="fr-FR" sz="2000" dirty="0"/>
              <a:t> </a:t>
            </a:r>
            <a:r>
              <a:rPr lang="fr-FR" sz="2000" dirty="0" err="1"/>
              <a:t>asociated</a:t>
            </a:r>
            <a:r>
              <a:rPr lang="fr-FR" sz="2000" dirty="0"/>
              <a:t> </a:t>
            </a:r>
            <a:r>
              <a:rPr lang="fr-FR" sz="2000" dirty="0" err="1"/>
              <a:t>with</a:t>
            </a:r>
            <a:r>
              <a:rPr lang="fr-FR" sz="2000" dirty="0"/>
              <a:t> Rapid </a:t>
            </a:r>
            <a:r>
              <a:rPr lang="fr-FR" sz="2000" dirty="0" err="1"/>
              <a:t>Cyclogenesis</a:t>
            </a:r>
            <a:r>
              <a:rPr lang="fr-FR" sz="2000" dirty="0"/>
              <a:t> – </a:t>
            </a:r>
          </a:p>
          <a:p>
            <a:pPr marL="0" indent="0">
              <a:buNone/>
            </a:pPr>
            <a:r>
              <a:rPr lang="fr-FR" sz="2000" dirty="0"/>
              <a:t>intense </a:t>
            </a:r>
            <a:r>
              <a:rPr lang="fr-FR" sz="2000" dirty="0" err="1"/>
              <a:t>precipitation</a:t>
            </a:r>
            <a:r>
              <a:rPr lang="fr-FR" sz="2000" dirty="0"/>
              <a:t>,</a:t>
            </a:r>
          </a:p>
          <a:p>
            <a:pPr marL="0" indent="0">
              <a:buNone/>
            </a:pPr>
            <a:r>
              <a:rPr lang="fr-FR" sz="2000" dirty="0" err="1"/>
              <a:t>thunderstorms</a:t>
            </a:r>
            <a:r>
              <a:rPr lang="fr-FR" sz="2000" dirty="0"/>
              <a:t>,</a:t>
            </a:r>
          </a:p>
          <a:p>
            <a:pPr marL="0" indent="0">
              <a:buNone/>
            </a:pPr>
            <a:r>
              <a:rPr lang="fr-FR" sz="2000" dirty="0" err="1"/>
              <a:t>strong</a:t>
            </a:r>
            <a:r>
              <a:rPr lang="fr-FR" sz="2000" dirty="0"/>
              <a:t> </a:t>
            </a:r>
            <a:r>
              <a:rPr lang="fr-FR" sz="2000" dirty="0" err="1"/>
              <a:t>wind</a:t>
            </a:r>
            <a:r>
              <a:rPr lang="fr-FR" sz="2000" dirty="0"/>
              <a:t>/ </a:t>
            </a:r>
            <a:r>
              <a:rPr lang="fr-FR" sz="2000" dirty="0" err="1"/>
              <a:t>strong</a:t>
            </a:r>
            <a:r>
              <a:rPr lang="fr-FR" sz="2000" dirty="0"/>
              <a:t> </a:t>
            </a:r>
            <a:r>
              <a:rPr lang="fr-FR" sz="2000" dirty="0" err="1"/>
              <a:t>wind</a:t>
            </a:r>
            <a:r>
              <a:rPr lang="fr-FR" sz="2000" dirty="0"/>
              <a:t> </a:t>
            </a:r>
            <a:r>
              <a:rPr lang="fr-FR" sz="2000" dirty="0" err="1"/>
              <a:t>gusts</a:t>
            </a:r>
            <a:r>
              <a:rPr lang="fr-FR" sz="2000" dirty="0"/>
              <a:t>,</a:t>
            </a:r>
          </a:p>
          <a:p>
            <a:pPr marL="0" indent="0">
              <a:buNone/>
            </a:pPr>
            <a:r>
              <a:rPr lang="fr-FR" sz="2000" dirty="0" err="1"/>
              <a:t>very</a:t>
            </a:r>
            <a:r>
              <a:rPr lang="fr-FR" sz="2000" dirty="0"/>
              <a:t> </a:t>
            </a:r>
            <a:r>
              <a:rPr lang="fr-FR" sz="2000" dirty="0" err="1"/>
              <a:t>strong</a:t>
            </a:r>
            <a:r>
              <a:rPr lang="fr-FR" sz="2000" dirty="0"/>
              <a:t> </a:t>
            </a:r>
            <a:r>
              <a:rPr lang="fr-FR" sz="2000" dirty="0" err="1"/>
              <a:t>falls</a:t>
            </a:r>
            <a:r>
              <a:rPr lang="fr-FR" sz="2000" dirty="0"/>
              <a:t>/</a:t>
            </a:r>
            <a:r>
              <a:rPr lang="fr-FR" sz="2000" dirty="0" err="1"/>
              <a:t>rises</a:t>
            </a:r>
            <a:r>
              <a:rPr lang="fr-FR" sz="2000" dirty="0"/>
              <a:t> in pressure.</a:t>
            </a:r>
            <a:endParaRPr lang="en-US" sz="2000" dirty="0"/>
          </a:p>
          <a:p>
            <a:endParaRPr lang="en-US" sz="2000" dirty="0"/>
          </a:p>
          <a:p>
            <a:endParaRPr lang="en-US" sz="2000" dirty="0">
              <a:latin typeface="+mn-lt"/>
            </a:endParaRPr>
          </a:p>
          <a:p>
            <a:endParaRPr lang="en-US" sz="1500" dirty="0"/>
          </a:p>
          <a:p>
            <a:endParaRPr lang="en-US" sz="1500" dirty="0">
              <a:latin typeface="+mn-lt"/>
            </a:endParaRPr>
          </a:p>
          <a:p>
            <a:endParaRPr lang="en-US" sz="1500" dirty="0"/>
          </a:p>
          <a:p>
            <a:endParaRPr lang="en-GB" sz="1500" dirty="0">
              <a:latin typeface="+mn-lt"/>
            </a:endParaRPr>
          </a:p>
          <a:p>
            <a:endParaRPr lang="en-GB" sz="1500" dirty="0"/>
          </a:p>
          <a:p>
            <a:endParaRPr lang="en-GB" sz="1500" dirty="0">
              <a:latin typeface="+mn-lt"/>
            </a:endParaRPr>
          </a:p>
          <a:p>
            <a:endParaRPr lang="en-GB" sz="1500" dirty="0"/>
          </a:p>
          <a:p>
            <a:endParaRPr lang="en-GB" sz="1500" dirty="0">
              <a:latin typeface="+mn-lt"/>
            </a:endParaRPr>
          </a:p>
          <a:p>
            <a:endParaRPr lang="en-GB" sz="1500" dirty="0"/>
          </a:p>
          <a:p>
            <a:endParaRPr lang="en-GB" sz="1500" dirty="0">
              <a:latin typeface="+mn-lt"/>
            </a:endParaRPr>
          </a:p>
          <a:p>
            <a:endParaRPr lang="en-GB" sz="1500" dirty="0">
              <a:latin typeface="+mn-lt"/>
            </a:endParaRPr>
          </a:p>
          <a:p>
            <a:r>
              <a:rPr lang="en-GB" sz="1500" dirty="0"/>
              <a:t>(28.09.2023 6:15) hours later a mature stage storm can be observed.</a:t>
            </a:r>
            <a:endParaRPr lang="en-GB" sz="1500" dirty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69518" y="4114800"/>
            <a:ext cx="6019800" cy="4800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half" idx="2"/>
          </p:nvPr>
        </p:nvSpPr>
        <p:spPr>
          <a:xfrm>
            <a:off x="228600" y="7149093"/>
            <a:ext cx="5943600" cy="2293879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dirty="0" err="1"/>
              <a:t>Dust</a:t>
            </a:r>
            <a:r>
              <a:rPr lang="fr-FR" sz="2000" dirty="0"/>
              <a:t> RGB – MSG – 0 </a:t>
            </a:r>
            <a:r>
              <a:rPr lang="fr-FR" sz="2000" dirty="0" err="1"/>
              <a:t>degree</a:t>
            </a:r>
            <a:r>
              <a:rPr lang="fr-FR" sz="2000" dirty="0"/>
              <a:t>, 27.09.2023 17:15.</a:t>
            </a:r>
          </a:p>
          <a:p>
            <a:pPr marL="0" indent="0">
              <a:buNone/>
            </a:pPr>
            <a:r>
              <a:rPr lang="fr-FR" sz="2000" dirty="0"/>
              <a:t> In </a:t>
            </a:r>
            <a:r>
              <a:rPr lang="fr-FR" sz="2000" dirty="0" err="1"/>
              <a:t>this</a:t>
            </a:r>
            <a:r>
              <a:rPr lang="fr-FR" sz="2000" dirty="0"/>
              <a:t> </a:t>
            </a:r>
            <a:r>
              <a:rPr lang="fr-FR" sz="2000" dirty="0" err="1"/>
              <a:t>Dust</a:t>
            </a:r>
            <a:r>
              <a:rPr lang="fr-FR" sz="2000" dirty="0"/>
              <a:t> RGB </a:t>
            </a:r>
            <a:r>
              <a:rPr lang="fr-FR" sz="2000" dirty="0" err="1"/>
              <a:t>we</a:t>
            </a:r>
            <a:r>
              <a:rPr lang="fr-FR" sz="2000" dirty="0"/>
              <a:t> can </a:t>
            </a:r>
            <a:r>
              <a:rPr lang="fr-FR" sz="2000" dirty="0" err="1"/>
              <a:t>see</a:t>
            </a:r>
            <a:r>
              <a:rPr lang="fr-FR" sz="2000" dirty="0"/>
              <a:t> a </a:t>
            </a:r>
            <a:r>
              <a:rPr lang="fr-FR" sz="2000" dirty="0" err="1"/>
              <a:t>rapidly</a:t>
            </a:r>
            <a:r>
              <a:rPr lang="fr-FR" sz="2000" dirty="0"/>
              <a:t> </a:t>
            </a:r>
            <a:r>
              <a:rPr lang="fr-FR" sz="2000" dirty="0" err="1"/>
              <a:t>developing</a:t>
            </a:r>
            <a:r>
              <a:rPr lang="fr-FR" sz="2000" dirty="0"/>
              <a:t> </a:t>
            </a:r>
            <a:r>
              <a:rPr lang="fr-FR" sz="2000" dirty="0" err="1"/>
              <a:t>storm</a:t>
            </a:r>
            <a:r>
              <a:rPr lang="fr-FR" sz="2000" dirty="0"/>
              <a:t> in the </a:t>
            </a:r>
            <a:r>
              <a:rPr lang="fr-FR" sz="2000" dirty="0" err="1"/>
              <a:t>atlantic</a:t>
            </a:r>
            <a:r>
              <a:rPr lang="fr-FR" sz="2000" dirty="0"/>
              <a:t> </a:t>
            </a:r>
            <a:r>
              <a:rPr lang="fr-FR" sz="2000" dirty="0" err="1"/>
              <a:t>ocean</a:t>
            </a:r>
            <a:r>
              <a:rPr lang="fr-FR" sz="2000" dirty="0"/>
              <a:t>. In the </a:t>
            </a:r>
            <a:r>
              <a:rPr lang="fr-FR" sz="2000" dirty="0" err="1"/>
              <a:t>Eumetview</a:t>
            </a:r>
            <a:r>
              <a:rPr lang="fr-FR" sz="2000" dirty="0"/>
              <a:t> all stages of </a:t>
            </a:r>
            <a:r>
              <a:rPr lang="fr-FR" sz="2000" dirty="0" err="1"/>
              <a:t>storm</a:t>
            </a:r>
            <a:r>
              <a:rPr lang="fr-FR" sz="2000" dirty="0"/>
              <a:t> </a:t>
            </a:r>
            <a:r>
              <a:rPr lang="fr-FR" sz="2000" dirty="0" err="1"/>
              <a:t>development</a:t>
            </a:r>
            <a:r>
              <a:rPr lang="fr-FR" sz="2000" dirty="0"/>
              <a:t> can </a:t>
            </a:r>
            <a:r>
              <a:rPr lang="fr-FR" sz="2000" dirty="0" err="1"/>
              <a:t>be</a:t>
            </a:r>
            <a:r>
              <a:rPr lang="fr-FR" sz="2000" dirty="0"/>
              <a:t> </a:t>
            </a:r>
            <a:r>
              <a:rPr lang="fr-FR" sz="2000" dirty="0" err="1"/>
              <a:t>observed</a:t>
            </a:r>
            <a:r>
              <a:rPr lang="fr-FR" sz="2000" dirty="0"/>
              <a:t> in </a:t>
            </a:r>
            <a:r>
              <a:rPr lang="fr-FR" sz="2000" dirty="0" err="1"/>
              <a:t>Dust</a:t>
            </a:r>
            <a:r>
              <a:rPr lang="fr-FR" sz="2000" dirty="0"/>
              <a:t> and </a:t>
            </a:r>
            <a:r>
              <a:rPr lang="fr-FR" sz="2000" dirty="0" err="1"/>
              <a:t>Airmass</a:t>
            </a:r>
            <a:r>
              <a:rPr lang="fr-FR" sz="2000" dirty="0"/>
              <a:t> RGB. This </a:t>
            </a:r>
            <a:r>
              <a:rPr lang="fr-FR" sz="2000" dirty="0" err="1"/>
              <a:t>picture</a:t>
            </a:r>
            <a:r>
              <a:rPr lang="fr-FR" sz="2000" dirty="0"/>
              <a:t> shows the </a:t>
            </a:r>
            <a:r>
              <a:rPr lang="fr-FR" sz="2000" dirty="0" err="1"/>
              <a:t>already</a:t>
            </a:r>
            <a:r>
              <a:rPr lang="fr-FR" sz="2000" dirty="0"/>
              <a:t> </a:t>
            </a:r>
            <a:r>
              <a:rPr lang="fr-FR" sz="2000" dirty="0" err="1"/>
              <a:t>advanced</a:t>
            </a:r>
            <a:r>
              <a:rPr lang="fr-FR" sz="2000" dirty="0"/>
              <a:t> stage – </a:t>
            </a:r>
            <a:r>
              <a:rPr lang="fr-FR" sz="2000" dirty="0" err="1"/>
              <a:t>could</a:t>
            </a:r>
            <a:r>
              <a:rPr lang="fr-FR" sz="2000" dirty="0"/>
              <a:t> has </a:t>
            </a:r>
            <a:r>
              <a:rPr lang="fr-FR" sz="2000" dirty="0" err="1"/>
              <a:t>started</a:t>
            </a:r>
            <a:r>
              <a:rPr lang="fr-FR" sz="2000" dirty="0"/>
              <a:t> to spiral, the centre of the cloud </a:t>
            </a:r>
            <a:r>
              <a:rPr lang="fr-FR" sz="2000" dirty="0" err="1"/>
              <a:t>is</a:t>
            </a:r>
            <a:r>
              <a:rPr lang="fr-FR" sz="2000" dirty="0"/>
              <a:t> </a:t>
            </a:r>
            <a:r>
              <a:rPr lang="fr-FR" sz="2000" dirty="0" err="1"/>
              <a:t>blue</a:t>
            </a:r>
            <a:r>
              <a:rPr lang="fr-FR" sz="2000" dirty="0"/>
              <a:t>, </a:t>
            </a:r>
            <a:r>
              <a:rPr lang="fr-FR" sz="2000" dirty="0" err="1"/>
              <a:t>which</a:t>
            </a:r>
            <a:r>
              <a:rPr lang="fr-FR" sz="2000" dirty="0"/>
              <a:t> </a:t>
            </a:r>
            <a:r>
              <a:rPr lang="fr-FR" sz="2000" dirty="0" err="1"/>
              <a:t>means</a:t>
            </a:r>
            <a:r>
              <a:rPr lang="fr-FR" sz="2000" dirty="0"/>
              <a:t> </a:t>
            </a:r>
            <a:r>
              <a:rPr lang="fr-FR" sz="2000" dirty="0" err="1"/>
              <a:t>that</a:t>
            </a:r>
            <a:r>
              <a:rPr lang="fr-FR" sz="2000" dirty="0"/>
              <a:t> </a:t>
            </a:r>
            <a:r>
              <a:rPr lang="fr-FR" sz="2000" dirty="0" err="1"/>
              <a:t>it</a:t>
            </a:r>
            <a:r>
              <a:rPr lang="fr-FR" sz="2000" dirty="0"/>
              <a:t> </a:t>
            </a:r>
            <a:r>
              <a:rPr lang="fr-FR" sz="2000" dirty="0" err="1"/>
              <a:t>is</a:t>
            </a:r>
            <a:r>
              <a:rPr lang="fr-FR" sz="2000" dirty="0"/>
              <a:t> cloud free.</a:t>
            </a:r>
            <a:endParaRPr lang="en-GB" sz="2000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2"/>
          </p:nvPr>
        </p:nvSpPr>
        <p:spPr>
          <a:xfrm>
            <a:off x="228600" y="1434295"/>
            <a:ext cx="5943600" cy="5398329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GB" sz="1500" dirty="0">
              <a:noFill/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92310E-7F9B-2523-3D3F-2F5CE54B0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295400"/>
            <a:ext cx="5943600" cy="57483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E9E91F-33B9-62CA-2B5A-1FB55790E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6558" y="4202414"/>
            <a:ext cx="6019800" cy="41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8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381000"/>
            <a:ext cx="11521440" cy="1143000"/>
          </a:xfrm>
        </p:spPr>
        <p:txBody>
          <a:bodyPr>
            <a:normAutofit/>
          </a:bodyPr>
          <a:lstStyle/>
          <a:p>
            <a:pPr>
              <a:lnSpc>
                <a:spcPts val="4000"/>
              </a:lnSpc>
            </a:pPr>
            <a:r>
              <a:rPr lang="en-GB" sz="3300" dirty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Title :  [Norwegian type] – [16 Oct 2023 07</a:t>
            </a:r>
            <a:r>
              <a:rPr lang="uk-UA" sz="3300" dirty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:</a:t>
            </a:r>
            <a:r>
              <a:rPr lang="en-US" sz="3300" dirty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00 UTC</a:t>
            </a:r>
            <a:r>
              <a:rPr lang="en-GB" sz="3300" dirty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]</a:t>
            </a:r>
            <a:endParaRPr lang="en-GB" sz="3300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0" y="9231868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Diana Kryvobok</a:t>
            </a:r>
            <a:r>
              <a:rPr kumimoji="0" lang="uk-UA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Ukrainian Hydrometeorological Center</a:t>
            </a:r>
            <a:r>
              <a:rPr kumimoji="0" lang="uk-UA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2"/>
          </p:nvPr>
        </p:nvSpPr>
        <p:spPr>
          <a:xfrm>
            <a:off x="6369518" y="1447800"/>
            <a:ext cx="6019800" cy="2433126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dirty="0"/>
              <a:t>Conceptual Model – </a:t>
            </a:r>
            <a:r>
              <a:rPr lang="en-US" sz="2000" dirty="0"/>
              <a:t>Norwegian type</a:t>
            </a:r>
            <a:endParaRPr lang="fr-FR" sz="2000" dirty="0"/>
          </a:p>
          <a:p>
            <a:pPr marL="0" indent="0">
              <a:buNone/>
            </a:pPr>
            <a:r>
              <a:rPr lang="fr-FR" sz="2000" dirty="0"/>
              <a:t>Weather hazards in this case</a:t>
            </a:r>
          </a:p>
          <a:p>
            <a:pPr marL="0" indent="0">
              <a:buNone/>
            </a:pPr>
            <a:r>
              <a:rPr lang="fr-FR" sz="2000" dirty="0"/>
              <a:t>- strong wind and wind gust</a:t>
            </a:r>
          </a:p>
          <a:p>
            <a:pPr marL="0" indent="0">
              <a:buNone/>
            </a:pPr>
            <a:r>
              <a:rPr lang="fr-FR" sz="2000" dirty="0"/>
              <a:t>- heavy rain</a:t>
            </a:r>
          </a:p>
          <a:p>
            <a:pPr marL="0" indent="0">
              <a:buNone/>
            </a:pPr>
            <a:r>
              <a:rPr lang="fr-FR" sz="2000" dirty="0"/>
              <a:t>- different temperature wich related with frontal system</a:t>
            </a:r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>
              <a:latin typeface="+mn-lt"/>
            </a:endParaRPr>
          </a:p>
          <a:p>
            <a:endParaRPr lang="en-US" sz="1500" dirty="0"/>
          </a:p>
          <a:p>
            <a:endParaRPr lang="en-US" sz="1500" dirty="0">
              <a:latin typeface="+mn-lt"/>
            </a:endParaRPr>
          </a:p>
          <a:p>
            <a:endParaRPr lang="en-US" sz="1500" dirty="0"/>
          </a:p>
          <a:p>
            <a:endParaRPr lang="en-GB" sz="1500" dirty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69518" y="4114800"/>
            <a:ext cx="6019800" cy="4800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half" idx="2"/>
          </p:nvPr>
        </p:nvSpPr>
        <p:spPr>
          <a:xfrm>
            <a:off x="263891" y="5738374"/>
            <a:ext cx="5943600" cy="3177026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/>
              <a:t>2023 Oct 16   07</a:t>
            </a:r>
            <a:r>
              <a:rPr lang="uk-UA" sz="2000" dirty="0"/>
              <a:t>:00 </a:t>
            </a:r>
            <a:r>
              <a:rPr lang="en-US" sz="2000" dirty="0"/>
              <a:t>UTC</a:t>
            </a:r>
          </a:p>
          <a:p>
            <a:pPr marL="0" indent="0">
              <a:buNone/>
            </a:pPr>
            <a:r>
              <a:rPr lang="en-US" sz="2000" dirty="0"/>
              <a:t>Airmass RGB</a:t>
            </a:r>
            <a:r>
              <a:rPr lang="uk-UA" sz="2000" dirty="0"/>
              <a:t/>
            </a:r>
            <a:br>
              <a:rPr lang="uk-UA" sz="2000" dirty="0"/>
            </a:br>
            <a:r>
              <a:rPr lang="en-US" sz="2000" dirty="0"/>
              <a:t>In the Airmass RGB image, the greenish colors in front of the cloud band represent warm air masses; the blue band represents cold air masses.</a:t>
            </a:r>
            <a:br>
              <a:rPr lang="en-US" sz="2000" dirty="0"/>
            </a:br>
            <a:r>
              <a:rPr lang="en-US" sz="2000" dirty="0"/>
              <a:t>Most often, such images show clouds Cumulonimbus (</a:t>
            </a:r>
            <a:r>
              <a:rPr lang="en-US" sz="2000" dirty="0" err="1"/>
              <a:t>Cb</a:t>
            </a:r>
            <a:r>
              <a:rPr lang="en-US" sz="2000" dirty="0"/>
              <a:t>).</a:t>
            </a:r>
          </a:p>
          <a:p>
            <a:pPr marL="0" indent="0">
              <a:buNone/>
            </a:pPr>
            <a:r>
              <a:rPr lang="en-US" sz="2000" dirty="0"/>
              <a:t/>
            </a:r>
            <a:br>
              <a:rPr lang="en-US" sz="2000" dirty="0"/>
            </a:br>
            <a:r>
              <a:rPr lang="fr-FR" sz="2000" dirty="0"/>
              <a:t>1. Sinoptic map with frontal system on the cyclone</a:t>
            </a:r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3" name="Объект 3" descr="Изображение выглядит как картина, Художественная роспись, Акриловая краска, Современное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21821FC5-F629-8597-7D03-E08C3F3E1E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2" r="4817"/>
          <a:stretch/>
        </p:blipFill>
        <p:spPr>
          <a:xfrm>
            <a:off x="275923" y="1596190"/>
            <a:ext cx="5667677" cy="327883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4" name="Объект 25" descr="Изображение выглядит как карта, текст, атлас">
            <a:extLst>
              <a:ext uri="{FF2B5EF4-FFF2-40B4-BE49-F238E27FC236}">
                <a16:creationId xmlns:a16="http://schemas.microsoft.com/office/drawing/2014/main" id="{1DF302BD-2EDC-17CE-0EAC-F8A7D89EF3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118" y="4308373"/>
            <a:ext cx="5441950" cy="38610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FEB7BF-79F1-AED2-BF85-E1A90C17C074}"/>
              </a:ext>
            </a:extLst>
          </p:cNvPr>
          <p:cNvSpPr txBox="1"/>
          <p:nvPr/>
        </p:nvSpPr>
        <p:spPr>
          <a:xfrm>
            <a:off x="6309732" y="4255989"/>
            <a:ext cx="348172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uk-UA" sz="25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568C6E8F-B6B4-1381-4E60-556DDA991CD1}"/>
                  </a:ext>
                </a:extLst>
              </p14:cNvPr>
              <p14:cNvContentPartPr/>
              <p14:nvPr/>
            </p14:nvContentPartPr>
            <p14:xfrm>
              <a:off x="6383968" y="4427406"/>
              <a:ext cx="107280" cy="205200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568C6E8F-B6B4-1381-4E60-556DDA991CD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30328" y="4319406"/>
                <a:ext cx="214920" cy="420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7602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334000" y="9231868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Diana Kryvobok</a:t>
            </a:r>
            <a:r>
              <a:rPr kumimoji="0" lang="uk-UA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Ukrainian Hydrometeorological Center</a:t>
            </a:r>
            <a:r>
              <a:rPr kumimoji="0" lang="uk-UA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half" idx="2"/>
          </p:nvPr>
        </p:nvSpPr>
        <p:spPr>
          <a:xfrm>
            <a:off x="339494" y="6325352"/>
            <a:ext cx="3352800" cy="1766307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/>
              <a:t>2023 Oct 16   07</a:t>
            </a:r>
            <a:r>
              <a:rPr lang="uk-UA" sz="2000" dirty="0"/>
              <a:t>:00 </a:t>
            </a:r>
            <a:r>
              <a:rPr lang="en-US" sz="2000" dirty="0"/>
              <a:t>UTC</a:t>
            </a:r>
            <a:endParaRPr lang="uk-UA" sz="2000" dirty="0"/>
          </a:p>
          <a:p>
            <a:pPr marL="0" indent="0">
              <a:buNone/>
            </a:pPr>
            <a:r>
              <a:rPr lang="uk-UA" sz="2000" dirty="0"/>
              <a:t/>
            </a:r>
            <a:br>
              <a:rPr lang="uk-UA" sz="2000" dirty="0"/>
            </a:br>
            <a:r>
              <a:rPr lang="en-US" sz="2000" dirty="0"/>
              <a:t>Figure 2 NWP witch shows thunderstorms in a cyclone </a:t>
            </a:r>
          </a:p>
          <a:p>
            <a:pPr marL="0" indent="0">
              <a:buNone/>
            </a:pPr>
            <a:r>
              <a:rPr lang="en-US" sz="2000" dirty="0"/>
              <a:t>3. INFRA+ satellite image</a:t>
            </a:r>
            <a:endParaRPr lang="pl-PL" sz="20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DB2CC95-F549-E3A3-D3DA-4981E9F00F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3" t="20590" r="13753" b="15712"/>
          <a:stretch/>
        </p:blipFill>
        <p:spPr>
          <a:xfrm>
            <a:off x="4170825" y="5224060"/>
            <a:ext cx="8275239" cy="369134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14906F8-EC8B-1D7B-1A34-08C4AF0D6D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45" t="20591" r="11357" b="13287"/>
          <a:stretch/>
        </p:blipFill>
        <p:spPr>
          <a:xfrm>
            <a:off x="1125155" y="1385646"/>
            <a:ext cx="7443741" cy="34149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DB22BC8-FD45-1E27-D329-72460C2A38B0}"/>
              </a:ext>
            </a:extLst>
          </p:cNvPr>
          <p:cNvSpPr txBox="1"/>
          <p:nvPr/>
        </p:nvSpPr>
        <p:spPr>
          <a:xfrm>
            <a:off x="654248" y="1368418"/>
            <a:ext cx="348172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uk-UA" sz="25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0F2038-AFB8-4449-F370-EC5C0D9DB1FF}"/>
              </a:ext>
            </a:extLst>
          </p:cNvPr>
          <p:cNvSpPr txBox="1"/>
          <p:nvPr/>
        </p:nvSpPr>
        <p:spPr>
          <a:xfrm>
            <a:off x="11653954" y="4768516"/>
            <a:ext cx="348172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uk-UA" sz="25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603366B7-7425-901D-DD9F-C356A6FD3F8B}"/>
              </a:ext>
            </a:extLst>
          </p:cNvPr>
          <p:cNvSpPr/>
          <p:nvPr/>
        </p:nvSpPr>
        <p:spPr>
          <a:xfrm>
            <a:off x="3006494" y="2815913"/>
            <a:ext cx="1371600" cy="1094507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5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9" name="Рукописный ввод 28">
                <a:extLst>
                  <a:ext uri="{FF2B5EF4-FFF2-40B4-BE49-F238E27FC236}">
                    <a16:creationId xmlns:a16="http://schemas.microsoft.com/office/drawing/2014/main" id="{349BFFD9-8C9F-00AB-5E1C-4F56ECD55426}"/>
                  </a:ext>
                </a:extLst>
              </p14:cNvPr>
              <p14:cNvContentPartPr/>
              <p14:nvPr/>
            </p14:nvContentPartPr>
            <p14:xfrm>
              <a:off x="11734800" y="4861081"/>
              <a:ext cx="186480" cy="160560"/>
            </p14:xfrm>
          </p:contentPart>
        </mc:Choice>
        <mc:Fallback xmlns="">
          <p:pic>
            <p:nvPicPr>
              <p:cNvPr id="29" name="Рукописный ввод 28">
                <a:extLst>
                  <a:ext uri="{FF2B5EF4-FFF2-40B4-BE49-F238E27FC236}">
                    <a16:creationId xmlns:a16="http://schemas.microsoft.com/office/drawing/2014/main" id="{349BFFD9-8C9F-00AB-5E1C-4F56ECD5542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680800" y="4753081"/>
                <a:ext cx="294120" cy="3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1" name="Рукописный ввод 30">
                <a:extLst>
                  <a:ext uri="{FF2B5EF4-FFF2-40B4-BE49-F238E27FC236}">
                    <a16:creationId xmlns:a16="http://schemas.microsoft.com/office/drawing/2014/main" id="{F66A4FB8-6A3F-0093-B490-73B044BCE6DF}"/>
                  </a:ext>
                </a:extLst>
              </p14:cNvPr>
              <p14:cNvContentPartPr/>
              <p14:nvPr/>
            </p14:nvContentPartPr>
            <p14:xfrm>
              <a:off x="640481" y="1533604"/>
              <a:ext cx="248040" cy="149760"/>
            </p14:xfrm>
          </p:contentPart>
        </mc:Choice>
        <mc:Fallback xmlns="">
          <p:pic>
            <p:nvPicPr>
              <p:cNvPr id="31" name="Рукописный ввод 30">
                <a:extLst>
                  <a:ext uri="{FF2B5EF4-FFF2-40B4-BE49-F238E27FC236}">
                    <a16:creationId xmlns:a16="http://schemas.microsoft.com/office/drawing/2014/main" id="{F66A4FB8-6A3F-0093-B490-73B044BCE6D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6841" y="1425604"/>
                <a:ext cx="355680" cy="365400"/>
              </a:xfrm>
              <a:prstGeom prst="rect">
                <a:avLst/>
              </a:prstGeom>
            </p:spPr>
          </p:pic>
        </mc:Fallback>
      </mc:AlternateContent>
      <p:sp>
        <p:nvSpPr>
          <p:cNvPr id="38" name="Стрелка: вправо 37">
            <a:extLst>
              <a:ext uri="{FF2B5EF4-FFF2-40B4-BE49-F238E27FC236}">
                <a16:creationId xmlns:a16="http://schemas.microsoft.com/office/drawing/2014/main" id="{E25254F9-2D16-EFF0-673E-8548020E40AF}"/>
              </a:ext>
            </a:extLst>
          </p:cNvPr>
          <p:cNvSpPr/>
          <p:nvPr/>
        </p:nvSpPr>
        <p:spPr>
          <a:xfrm rot="8273548">
            <a:off x="4123813" y="2304982"/>
            <a:ext cx="1219200" cy="228595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5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24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381000"/>
            <a:ext cx="11521440" cy="1143000"/>
          </a:xfrm>
        </p:spPr>
        <p:txBody>
          <a:bodyPr>
            <a:normAutofit/>
          </a:bodyPr>
          <a:lstStyle/>
          <a:p>
            <a:pPr>
              <a:lnSpc>
                <a:spcPts val="4000"/>
              </a:lnSpc>
            </a:pPr>
            <a:r>
              <a:rPr lang="en-GB" sz="3300" dirty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Front Wave – 26.06.2023</a:t>
            </a:r>
            <a:endParaRPr lang="en-GB" sz="3300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0" y="9231868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Serhii Mysnyk. Ukraine. UkrHMC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2"/>
          </p:nvPr>
        </p:nvSpPr>
        <p:spPr>
          <a:xfrm>
            <a:off x="6369518" y="1447800"/>
            <a:ext cx="6019800" cy="818203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Convective phenomena: thunderstorms, hail, heavy</a:t>
            </a:r>
            <a:r>
              <a:rPr lang="uk-UA" sz="2000" dirty="0"/>
              <a:t> </a:t>
            </a:r>
            <a:r>
              <a:rPr lang="en-US" sz="2000" dirty="0"/>
              <a:t>showers.</a:t>
            </a: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>
              <a:latin typeface="+mn-lt"/>
            </a:endParaRPr>
          </a:p>
          <a:p>
            <a:endParaRPr lang="en-US" sz="1500" dirty="0"/>
          </a:p>
          <a:p>
            <a:endParaRPr lang="en-US" sz="1500" dirty="0">
              <a:latin typeface="+mn-lt"/>
            </a:endParaRPr>
          </a:p>
          <a:p>
            <a:endParaRPr lang="en-US" sz="1500" dirty="0"/>
          </a:p>
          <a:p>
            <a:endParaRPr lang="en-GB" sz="1500" dirty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69518" y="2346622"/>
            <a:ext cx="6203482" cy="656877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half" idx="2"/>
          </p:nvPr>
        </p:nvSpPr>
        <p:spPr>
          <a:xfrm>
            <a:off x="228600" y="7149093"/>
            <a:ext cx="5943600" cy="1766307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dirty="0"/>
              <a:t>Airmass and infrared imagines. Frontanalyse of DWD.</a:t>
            </a:r>
          </a:p>
          <a:p>
            <a:pPr marL="0" indent="0">
              <a:buNone/>
            </a:pPr>
            <a:r>
              <a:rPr lang="fr-FR" sz="2000" dirty="0"/>
              <a:t>It was very havy convective phenomenas in south of Ukraine and </a:t>
            </a:r>
            <a:r>
              <a:rPr lang="fr-FR" sz="2000" dirty="0" err="1"/>
              <a:t>it</a:t>
            </a:r>
            <a:r>
              <a:rPr lang="fr-FR" sz="2000" dirty="0"/>
              <a:t> </a:t>
            </a:r>
            <a:r>
              <a:rPr lang="fr-FR" sz="2000" smtClean="0"/>
              <a:t>moved</a:t>
            </a:r>
            <a:r>
              <a:rPr lang="fr-FR" sz="2000" dirty="0" smtClean="0"/>
              <a:t> </a:t>
            </a:r>
            <a:r>
              <a:rPr lang="fr-FR" sz="2000" dirty="0"/>
              <a:t>to east. Forecast of precipitation.</a:t>
            </a:r>
            <a:endParaRPr lang="en-GB" sz="2000" dirty="0"/>
          </a:p>
        </p:txBody>
      </p:sp>
      <p:pic>
        <p:nvPicPr>
          <p:cNvPr id="9" name="Місце для вмісту 8" descr="Зображення, що містить текст, програмне забезпечення, Мультимедійне програмне забезпечення, Графічний редактор&#10;&#10;Автоматично згенерований опис">
            <a:extLst>
              <a:ext uri="{FF2B5EF4-FFF2-40B4-BE49-F238E27FC236}">
                <a16:creationId xmlns:a16="http://schemas.microsoft.com/office/drawing/2014/main" id="{C7EAFE37-1FFF-8309-17DF-26B0275E49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32027"/>
            <a:ext cx="5943600" cy="421637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4" name="Рисунок 13" descr="Зображення, що містить текст, програмне забезпечення, Мультимедійне програмне забезпечення, Графічний редактор">
            <a:extLst>
              <a:ext uri="{FF2B5EF4-FFF2-40B4-BE49-F238E27FC236}">
                <a16:creationId xmlns:a16="http://schemas.microsoft.com/office/drawing/2014/main" id="{AE6A5D41-A423-50B1-21FF-E2E3273DAE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847" y="2589195"/>
            <a:ext cx="5311141" cy="3657698"/>
          </a:xfrm>
          <a:prstGeom prst="rect">
            <a:avLst/>
          </a:prstGeom>
        </p:spPr>
      </p:pic>
      <p:pic>
        <p:nvPicPr>
          <p:cNvPr id="18" name="Рисунок 17" descr="Зображення, що містить текст, карта, малюнок, схема&#10;&#10;Автоматично згенерований опис">
            <a:extLst>
              <a:ext uri="{FF2B5EF4-FFF2-40B4-BE49-F238E27FC236}">
                <a16:creationId xmlns:a16="http://schemas.microsoft.com/office/drawing/2014/main" id="{67E9411B-C25E-EC0D-A8E6-DEEDBCB9AB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427" y="5430195"/>
            <a:ext cx="3830573" cy="316361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3C5896F-1F7B-DD88-9EBB-7E963894E3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0868" y="5183156"/>
            <a:ext cx="3830573" cy="365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26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sz="half" idx="2"/>
          </p:nvPr>
        </p:nvSpPr>
        <p:spPr>
          <a:xfrm>
            <a:off x="6677974" y="1447800"/>
            <a:ext cx="6040819" cy="2496243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1600" dirty="0"/>
              <a:t>This Cold Front moving from north to south through Lithuania and creates fast moving convective squall line.</a:t>
            </a:r>
            <a:endParaRPr lang="fr-FR" sz="1600" dirty="0"/>
          </a:p>
          <a:p>
            <a:pPr marL="0" indent="0">
              <a:buNone/>
            </a:pPr>
            <a:r>
              <a:rPr lang="lt-LT" sz="1600" dirty="0"/>
              <a:t>Consequences of this Cold front (Ana type):</a:t>
            </a:r>
          </a:p>
          <a:p>
            <a:r>
              <a:rPr lang="lt-LT" sz="1600" dirty="0"/>
              <a:t>Very strong (25-30 m/s), locally hurricane force winds (up to 35,5 m/s) was measured;</a:t>
            </a:r>
          </a:p>
          <a:p>
            <a:r>
              <a:rPr lang="lt-LT" sz="1600" dirty="0"/>
              <a:t>Thunderstorm, graupel was observed;</a:t>
            </a:r>
          </a:p>
          <a:p>
            <a:r>
              <a:rPr lang="lt-LT" sz="1600" dirty="0"/>
              <a:t>Trees downed, powerlines outages, </a:t>
            </a:r>
            <a:r>
              <a:rPr lang="en-US" sz="1600" dirty="0"/>
              <a:t>significant damage </a:t>
            </a:r>
            <a:r>
              <a:rPr lang="lt-LT" sz="1600" dirty="0"/>
              <a:t>to</a:t>
            </a:r>
            <a:r>
              <a:rPr lang="en-US" sz="1600" dirty="0"/>
              <a:t> private and public infrastructure</a:t>
            </a:r>
            <a:r>
              <a:rPr lang="lt-LT" sz="1600" dirty="0"/>
              <a:t>.</a:t>
            </a:r>
            <a:endParaRPr lang="en-US" sz="1500" dirty="0"/>
          </a:p>
          <a:p>
            <a:endParaRPr lang="en-US" sz="1500" dirty="0">
              <a:latin typeface="+mn-lt"/>
            </a:endParaRPr>
          </a:p>
          <a:p>
            <a:endParaRPr lang="en-US" sz="1500" dirty="0"/>
          </a:p>
          <a:p>
            <a:endParaRPr lang="en-GB" sz="1500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12160718" cy="1143000"/>
          </a:xfrm>
        </p:spPr>
        <p:txBody>
          <a:bodyPr>
            <a:normAutofit/>
          </a:bodyPr>
          <a:lstStyle/>
          <a:p>
            <a:pPr>
              <a:lnSpc>
                <a:spcPts val="4000"/>
              </a:lnSpc>
            </a:pPr>
            <a:r>
              <a:rPr lang="lt-LT" sz="3300" dirty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Cold Front (Ana type) Conceptual model </a:t>
            </a:r>
            <a:r>
              <a:rPr lang="en-GB" sz="3300" dirty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– </a:t>
            </a:r>
            <a:r>
              <a:rPr lang="lt-LT" sz="3300" dirty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2022.01.14 09 UTC</a:t>
            </a:r>
            <a:endParaRPr lang="en-GB" sz="3300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0" y="9231868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Tadas Kantautas, LHMS, Lithuania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7C2924C-3134-2728-E447-052D9EAA65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3826" y="1447800"/>
            <a:ext cx="6449374" cy="448409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E440B1-99E1-E667-48AA-55FFFB833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5093970"/>
            <a:ext cx="5915974" cy="4137898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sz="half" idx="2"/>
          </p:nvPr>
        </p:nvSpPr>
        <p:spPr>
          <a:xfrm>
            <a:off x="103827" y="6019800"/>
            <a:ext cx="6580753" cy="3505200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We can see Cold Front (Ana type) Conceptual model in </a:t>
            </a:r>
            <a:r>
              <a:rPr lang="en-US" sz="1600" dirty="0" err="1"/>
              <a:t>th</a:t>
            </a:r>
            <a:r>
              <a:rPr lang="lt-LT" sz="1600" dirty="0"/>
              <a:t>ese</a:t>
            </a:r>
            <a:r>
              <a:rPr lang="en-US" sz="1600" dirty="0"/>
              <a:t> image</a:t>
            </a:r>
            <a:r>
              <a:rPr lang="lt-LT" sz="1600" dirty="0"/>
              <a:t>s over Lithuania (images above and on the right)</a:t>
            </a:r>
            <a:r>
              <a:rPr lang="en-US" sz="1600" dirty="0"/>
              <a:t>. </a:t>
            </a:r>
            <a:endParaRPr lang="lt-LT" sz="1600" dirty="0"/>
          </a:p>
          <a:p>
            <a:pPr marL="0" indent="0">
              <a:buNone/>
            </a:pPr>
            <a:r>
              <a:rPr lang="lt-LT" sz="1600" dirty="0"/>
              <a:t>Airmass RGB, MSLP, Thickness 500-1000 hPa, TFP in image above; Airmass RGB, Isotachs 300 hPa, Temperature advection 700 hPa in image on the right.</a:t>
            </a:r>
          </a:p>
          <a:p>
            <a:pPr marL="0" indent="0">
              <a:buNone/>
            </a:pPr>
            <a:r>
              <a:rPr lang="lt-LT" sz="1600" dirty="0"/>
              <a:t>There we can see:</a:t>
            </a:r>
          </a:p>
          <a:p>
            <a:r>
              <a:rPr lang="lt-LT" sz="1600" dirty="0"/>
              <a:t>dry stratospheric air intrusion (orange color) over and behind the frontal cloud band;</a:t>
            </a:r>
          </a:p>
          <a:p>
            <a:r>
              <a:rPr lang="lt-LT" sz="1600" dirty="0"/>
              <a:t>some TFP parameter patches in the front of the frontal cloud band;</a:t>
            </a:r>
          </a:p>
          <a:p>
            <a:r>
              <a:rPr lang="lt-LT" sz="1600" dirty="0"/>
              <a:t>crowding zone of equivalent thickness in the frontal cloud band;</a:t>
            </a:r>
          </a:p>
          <a:p>
            <a:r>
              <a:rPr lang="lt-LT" sz="1600" dirty="0"/>
              <a:t>strong jet, almost paralel to frontal cloud band orientation;</a:t>
            </a:r>
          </a:p>
          <a:p>
            <a:r>
              <a:rPr lang="lt-LT" sz="1600" dirty="0"/>
              <a:t>strong cold air advection in frontal cloud band.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86855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381000"/>
            <a:ext cx="11521440" cy="1143000"/>
          </a:xfrm>
        </p:spPr>
        <p:txBody>
          <a:bodyPr>
            <a:normAutofit/>
          </a:bodyPr>
          <a:lstStyle/>
          <a:p>
            <a:pPr>
              <a:lnSpc>
                <a:spcPts val="4000"/>
              </a:lnSpc>
            </a:pPr>
            <a:r>
              <a:rPr lang="lv-LV" sz="3300" dirty="0" err="1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Cold</a:t>
            </a:r>
            <a:r>
              <a:rPr lang="lv-LV" sz="3300" dirty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lv-LV" sz="3300" dirty="0" err="1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front</a:t>
            </a:r>
            <a:r>
              <a:rPr lang="lv-LV" sz="3300" dirty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lv-LV" sz="3300" dirty="0" err="1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crossing</a:t>
            </a:r>
            <a:r>
              <a:rPr lang="lv-LV" sz="3300" dirty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lv-LV" sz="3300" dirty="0" err="1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Central</a:t>
            </a:r>
            <a:r>
              <a:rPr lang="lv-LV" sz="3300" dirty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/</a:t>
            </a:r>
            <a:r>
              <a:rPr lang="lv-LV" sz="3300" dirty="0" err="1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Eastern</a:t>
            </a:r>
            <a:r>
              <a:rPr lang="lv-LV" sz="3300" dirty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lv-LV" sz="3300" dirty="0" err="1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Europe</a:t>
            </a:r>
            <a:r>
              <a:rPr lang="lv-LV" sz="3300" dirty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en-GB" sz="3300" dirty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– </a:t>
            </a:r>
            <a:r>
              <a:rPr lang="lv-LV" sz="3300" dirty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14.10.2023</a:t>
            </a:r>
            <a:endParaRPr lang="en-GB" sz="3300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0" y="9231868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JANIS KLEPERIS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2"/>
          </p:nvPr>
        </p:nvSpPr>
        <p:spPr>
          <a:xfrm>
            <a:off x="6369518" y="1447800"/>
            <a:ext cx="6019800" cy="2433126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v-LV" sz="2000" dirty="0"/>
              <a:t> </a:t>
            </a:r>
          </a:p>
          <a:p>
            <a:pPr marL="0" indent="0">
              <a:buNone/>
            </a:pPr>
            <a:r>
              <a:rPr lang="lv-LV" sz="2000" dirty="0" err="1"/>
              <a:t>One</a:t>
            </a:r>
            <a:r>
              <a:rPr lang="lv-LV" sz="2000" dirty="0"/>
              <a:t> </a:t>
            </a:r>
            <a:r>
              <a:rPr lang="lv-LV" sz="2000" dirty="0" err="1"/>
              <a:t>of</a:t>
            </a:r>
            <a:r>
              <a:rPr lang="lv-LV" sz="2000" dirty="0"/>
              <a:t> </a:t>
            </a:r>
            <a:r>
              <a:rPr lang="lv-LV" sz="2000" dirty="0" err="1"/>
              <a:t>recent</a:t>
            </a:r>
            <a:r>
              <a:rPr lang="lv-LV" sz="2000" dirty="0"/>
              <a:t> </a:t>
            </a:r>
            <a:r>
              <a:rPr lang="lv-LV" sz="2000" dirty="0" err="1"/>
              <a:t>cases</a:t>
            </a:r>
            <a:r>
              <a:rPr lang="lv-LV" sz="2000" dirty="0"/>
              <a:t> - </a:t>
            </a:r>
            <a:r>
              <a:rPr lang="lv-LV" sz="2000" dirty="0" err="1"/>
              <a:t>cold</a:t>
            </a:r>
            <a:r>
              <a:rPr lang="lv-LV" sz="2000" dirty="0"/>
              <a:t> </a:t>
            </a:r>
            <a:r>
              <a:rPr lang="lv-LV" sz="2000" dirty="0" err="1"/>
              <a:t>front</a:t>
            </a:r>
            <a:r>
              <a:rPr lang="lv-LV" sz="2000" dirty="0"/>
              <a:t> </a:t>
            </a:r>
            <a:r>
              <a:rPr lang="lv-LV" sz="2000" dirty="0" err="1"/>
              <a:t>crossing</a:t>
            </a:r>
            <a:r>
              <a:rPr lang="lv-LV" sz="2000" dirty="0"/>
              <a:t> </a:t>
            </a:r>
            <a:r>
              <a:rPr lang="lv-LV" sz="2000" dirty="0" err="1"/>
              <a:t>Eastern</a:t>
            </a:r>
            <a:r>
              <a:rPr lang="lv-LV" sz="2000" dirty="0"/>
              <a:t>/</a:t>
            </a:r>
            <a:r>
              <a:rPr lang="lv-LV" sz="2000" dirty="0" err="1"/>
              <a:t>Central</a:t>
            </a:r>
            <a:r>
              <a:rPr lang="lv-LV" sz="2000" dirty="0"/>
              <a:t> </a:t>
            </a:r>
            <a:r>
              <a:rPr lang="lv-LV" sz="2000" dirty="0" err="1"/>
              <a:t>Europe</a:t>
            </a:r>
            <a:endParaRPr lang="lv-LV" sz="2000" dirty="0"/>
          </a:p>
          <a:p>
            <a:pPr marL="0" indent="0">
              <a:buNone/>
            </a:pPr>
            <a:endParaRPr lang="lv-LV" sz="2000" dirty="0"/>
          </a:p>
          <a:p>
            <a:pPr marL="0" indent="0">
              <a:buNone/>
            </a:pPr>
            <a:r>
              <a:rPr lang="lv-LV" sz="2000" dirty="0" err="1"/>
              <a:t>There</a:t>
            </a:r>
            <a:r>
              <a:rPr lang="lv-LV" sz="2000" dirty="0"/>
              <a:t> </a:t>
            </a:r>
            <a:r>
              <a:rPr lang="lv-LV" sz="2000" dirty="0" err="1"/>
              <a:t>was</a:t>
            </a:r>
            <a:r>
              <a:rPr lang="lv-LV" sz="2000" dirty="0"/>
              <a:t> </a:t>
            </a:r>
            <a:r>
              <a:rPr lang="lv-LV" sz="2000" dirty="0" err="1"/>
              <a:t>some</a:t>
            </a:r>
            <a:r>
              <a:rPr lang="lv-LV" sz="2000" dirty="0"/>
              <a:t> </a:t>
            </a:r>
            <a:r>
              <a:rPr lang="lv-LV" sz="2000" dirty="0" err="1"/>
              <a:t>squalls</a:t>
            </a:r>
            <a:r>
              <a:rPr lang="lv-LV" sz="2000" dirty="0"/>
              <a:t> </a:t>
            </a:r>
            <a:r>
              <a:rPr lang="lv-LV" sz="2000" dirty="0" err="1"/>
              <a:t>under</a:t>
            </a:r>
            <a:r>
              <a:rPr lang="lv-LV" sz="2000" dirty="0"/>
              <a:t> </a:t>
            </a:r>
            <a:r>
              <a:rPr lang="lv-LV" sz="2000" dirty="0" err="1"/>
              <a:t>the</a:t>
            </a:r>
            <a:r>
              <a:rPr lang="lv-LV" sz="2000" dirty="0"/>
              <a:t> </a:t>
            </a:r>
            <a:r>
              <a:rPr lang="lv-LV" sz="2000" dirty="0" err="1"/>
              <a:t>clouds</a:t>
            </a:r>
            <a:r>
              <a:rPr lang="lv-LV" sz="2000" dirty="0"/>
              <a:t> </a:t>
            </a:r>
            <a:r>
              <a:rPr lang="lv-LV" sz="2000" dirty="0" err="1"/>
              <a:t>and</a:t>
            </a:r>
            <a:r>
              <a:rPr lang="lv-LV" sz="2000" dirty="0"/>
              <a:t> </a:t>
            </a:r>
            <a:r>
              <a:rPr lang="lv-LV" sz="2000" dirty="0" err="1"/>
              <a:t>short-range</a:t>
            </a:r>
            <a:r>
              <a:rPr lang="lv-LV" sz="2000" dirty="0"/>
              <a:t> </a:t>
            </a:r>
            <a:r>
              <a:rPr lang="lv-LV" sz="2000" dirty="0" err="1"/>
              <a:t>heavy</a:t>
            </a:r>
            <a:r>
              <a:rPr lang="lv-LV" sz="2000" dirty="0"/>
              <a:t> </a:t>
            </a:r>
            <a:r>
              <a:rPr lang="lv-LV" sz="2000" dirty="0" err="1"/>
              <a:t>rainfall</a:t>
            </a:r>
            <a:r>
              <a:rPr lang="lv-LV" sz="2000" dirty="0"/>
              <a:t>, </a:t>
            </a:r>
            <a:r>
              <a:rPr lang="lv-LV" sz="2000" dirty="0" err="1"/>
              <a:t>but</a:t>
            </a:r>
            <a:r>
              <a:rPr lang="lv-LV" sz="2000" dirty="0"/>
              <a:t> </a:t>
            </a:r>
            <a:r>
              <a:rPr lang="lv-LV" sz="2000" dirty="0" err="1"/>
              <a:t>at</a:t>
            </a:r>
            <a:r>
              <a:rPr lang="lv-LV" sz="2000" dirty="0"/>
              <a:t> </a:t>
            </a:r>
            <a:r>
              <a:rPr lang="lv-LV" sz="2000" dirty="0" err="1"/>
              <a:t>least</a:t>
            </a:r>
            <a:r>
              <a:rPr lang="lv-LV" sz="2000" dirty="0"/>
              <a:t> </a:t>
            </a:r>
            <a:r>
              <a:rPr lang="lv-LV" sz="2000" dirty="0" err="1"/>
              <a:t>in</a:t>
            </a:r>
            <a:r>
              <a:rPr lang="lv-LV" sz="2000" dirty="0"/>
              <a:t> Latvia </a:t>
            </a:r>
            <a:r>
              <a:rPr lang="lv-LV" sz="2000" dirty="0" err="1"/>
              <a:t>there</a:t>
            </a:r>
            <a:r>
              <a:rPr lang="lv-LV" sz="2000" dirty="0"/>
              <a:t> </a:t>
            </a:r>
            <a:r>
              <a:rPr lang="lv-LV" sz="2000" dirty="0" err="1"/>
              <a:t>was</a:t>
            </a:r>
            <a:r>
              <a:rPr lang="lv-LV" sz="2000" dirty="0"/>
              <a:t> </a:t>
            </a:r>
            <a:r>
              <a:rPr lang="lv-LV" sz="2000" dirty="0" err="1"/>
              <a:t>not</a:t>
            </a:r>
            <a:r>
              <a:rPr lang="lv-LV" sz="2000" dirty="0"/>
              <a:t> </a:t>
            </a:r>
            <a:r>
              <a:rPr lang="lv-LV" sz="2000" dirty="0" err="1"/>
              <a:t>any</a:t>
            </a:r>
            <a:r>
              <a:rPr lang="lv-LV" sz="2000" dirty="0"/>
              <a:t> </a:t>
            </a:r>
            <a:r>
              <a:rPr lang="lv-LV" sz="2000" dirty="0" err="1"/>
              <a:t>significant</a:t>
            </a:r>
            <a:r>
              <a:rPr lang="lv-LV" sz="2000" dirty="0"/>
              <a:t> </a:t>
            </a:r>
            <a:r>
              <a:rPr lang="lv-LV" sz="2000" dirty="0" err="1"/>
              <a:t>damages</a:t>
            </a: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>
              <a:latin typeface="+mn-lt"/>
            </a:endParaRPr>
          </a:p>
          <a:p>
            <a:endParaRPr lang="en-US" sz="1500" dirty="0"/>
          </a:p>
          <a:p>
            <a:endParaRPr lang="en-US" sz="1500" dirty="0">
              <a:latin typeface="+mn-lt"/>
            </a:endParaRPr>
          </a:p>
          <a:p>
            <a:endParaRPr lang="en-US" sz="1500" dirty="0"/>
          </a:p>
          <a:p>
            <a:endParaRPr lang="en-GB" sz="1500" dirty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69518" y="4114800"/>
            <a:ext cx="6019800" cy="4800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lv-LV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omega </a:t>
            </a:r>
            <a:r>
              <a:rPr kumimoji="0" lang="lv-LV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parameter</a:t>
            </a:r>
            <a:r>
              <a:rPr kumimoji="0" lang="lv-LV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v-LV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</a:t>
            </a:r>
            <a:r>
              <a:rPr kumimoji="0" lang="lv-LV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v-LV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lv-LV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negative values with</a:t>
            </a:r>
            <a:r>
              <a:rPr kumimoji="0" lang="lv-LV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frontal zone</a:t>
            </a:r>
            <a:r>
              <a:rPr kumimoji="0" lang="lv-LV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lv-LV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</a:t>
            </a:r>
            <a:r>
              <a:rPr kumimoji="0" lang="lv-LV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v-LV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colour</a:t>
            </a:r>
            <a:r>
              <a:rPr kumimoji="0" lang="lv-LV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), </a:t>
            </a:r>
            <a:r>
              <a:rPr kumimoji="0" lang="lv-LV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but</a:t>
            </a:r>
            <a:r>
              <a:rPr kumimoji="0" lang="lv-LV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v-LV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behind</a:t>
            </a:r>
            <a:r>
              <a:rPr kumimoji="0" lang="lv-LV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v-LV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front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v-LV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</a:t>
            </a:r>
            <a:r>
              <a:rPr kumimoji="0" lang="lv-LV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v-LV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positive values </a:t>
            </a:r>
            <a:r>
              <a:rPr kumimoji="0" lang="lv-LV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lv-LV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blue</a:t>
            </a:r>
            <a:r>
              <a:rPr kumimoji="0" lang="lv-LV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lv-LV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colour</a:t>
            </a:r>
            <a:r>
              <a:rPr kumimoji="0" lang="lv-LV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half" idx="2"/>
          </p:nvPr>
        </p:nvSpPr>
        <p:spPr>
          <a:xfrm>
            <a:off x="228600" y="7149093"/>
            <a:ext cx="5943600" cy="1766307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v-LV" sz="2000" dirty="0"/>
              <a:t>14.10.2023. </a:t>
            </a:r>
          </a:p>
          <a:p>
            <a:pPr marL="0" indent="0">
              <a:buNone/>
            </a:pPr>
            <a:r>
              <a:rPr lang="lv-LV" sz="2000" dirty="0" err="1"/>
              <a:t>Airmass</a:t>
            </a:r>
            <a:r>
              <a:rPr lang="lv-LV" sz="2000" dirty="0"/>
              <a:t> RGB </a:t>
            </a:r>
            <a:r>
              <a:rPr lang="lv-LV" sz="2000" dirty="0" err="1"/>
              <a:t>and</a:t>
            </a:r>
            <a:r>
              <a:rPr lang="lv-LV" sz="2000" dirty="0"/>
              <a:t> </a:t>
            </a:r>
            <a:r>
              <a:rPr lang="lv-LV" sz="2000" dirty="0" err="1"/>
              <a:t>ThetaE</a:t>
            </a:r>
            <a:r>
              <a:rPr lang="lv-LV" sz="2000" dirty="0"/>
              <a:t> </a:t>
            </a:r>
            <a:r>
              <a:rPr lang="lv-LV" sz="2000" dirty="0" err="1"/>
              <a:t>paramater</a:t>
            </a:r>
            <a:r>
              <a:rPr lang="lv-LV" sz="2000" dirty="0"/>
              <a:t> 850hpa</a:t>
            </a:r>
          </a:p>
        </p:txBody>
      </p:sp>
      <p:pic>
        <p:nvPicPr>
          <p:cNvPr id="4" name="Satura vietturis 3" descr="Attēls, kurā ir teksts, karte, Zeme">
            <a:extLst>
              <a:ext uri="{FF2B5EF4-FFF2-40B4-BE49-F238E27FC236}">
                <a16:creationId xmlns:a16="http://schemas.microsoft.com/office/drawing/2014/main" id="{07C8A710-AC11-25B7-6825-FC7C949B44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9" y="2133600"/>
            <a:ext cx="6330309" cy="39624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Attēls 6" descr="Attēls, kurā ir teksts, ekrānuzņēmums, diagramma, rinda&#10;&#10;Apraksts ģenerēts automātiski">
            <a:extLst>
              <a:ext uri="{FF2B5EF4-FFF2-40B4-BE49-F238E27FC236}">
                <a16:creationId xmlns:a16="http://schemas.microsoft.com/office/drawing/2014/main" id="{FE5D4882-7F5A-4189-EE9A-538ABBECAF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673" y="4094328"/>
            <a:ext cx="6110797" cy="324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4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atura vietturis 5" descr="Attēls, kurā ir teksts, karte, Zeme&#10;&#10;Apraksts ģenerēts automātiski">
            <a:extLst>
              <a:ext uri="{FF2B5EF4-FFF2-40B4-BE49-F238E27FC236}">
                <a16:creationId xmlns:a16="http://schemas.microsoft.com/office/drawing/2014/main" id="{2B41982F-DCBF-0F21-0B86-AF5B21E056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98" y="990600"/>
            <a:ext cx="12866479" cy="7989452"/>
          </a:xfrm>
        </p:spPr>
      </p:pic>
    </p:spTree>
    <p:extLst>
      <p:ext uri="{BB962C8B-B14F-4D97-AF65-F5344CB8AC3E}">
        <p14:creationId xmlns:p14="http://schemas.microsoft.com/office/powerpoint/2010/main" val="238176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>
            <a:extLst>
              <a:ext uri="{FF2B5EF4-FFF2-40B4-BE49-F238E27FC236}">
                <a16:creationId xmlns:a16="http://schemas.microsoft.com/office/drawing/2014/main" id="{6D864300-25F8-0E76-21B8-CB04A5E4D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0" y="5918931"/>
            <a:ext cx="2907197" cy="30780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526" y="291093"/>
            <a:ext cx="11945983" cy="1143000"/>
          </a:xfrm>
        </p:spPr>
        <p:txBody>
          <a:bodyPr>
            <a:normAutofit/>
          </a:bodyPr>
          <a:lstStyle/>
          <a:p>
            <a:pPr>
              <a:lnSpc>
                <a:spcPts val="4000"/>
              </a:lnSpc>
            </a:pPr>
            <a:r>
              <a:rPr lang="pl-PL" sz="3300" dirty="0" err="1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Rapid</a:t>
            </a:r>
            <a:r>
              <a:rPr lang="pl-PL" sz="3300" dirty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pl-PL" sz="3300" dirty="0" err="1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Cyclogenesis</a:t>
            </a:r>
            <a:r>
              <a:rPr lang="pl-PL" sz="3300" dirty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 + </a:t>
            </a:r>
            <a:r>
              <a:rPr lang="pl-PL" sz="3300" dirty="0" err="1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Cold</a:t>
            </a:r>
            <a:r>
              <a:rPr lang="pl-PL" sz="3300" dirty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 Front </a:t>
            </a:r>
            <a:r>
              <a:rPr lang="pl-PL" sz="3300" dirty="0" err="1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Conceptual</a:t>
            </a:r>
            <a:r>
              <a:rPr lang="pl-PL" sz="3300" dirty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 Model</a:t>
            </a:r>
            <a:r>
              <a:rPr lang="en-GB" sz="3300" dirty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pl-PL" sz="3300" dirty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30.01.2022</a:t>
            </a:r>
            <a:endParaRPr lang="en-GB" sz="3300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0" y="9231868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Jakub Majchrzak, </a:t>
            </a:r>
            <a:r>
              <a:rPr kumimoji="0" lang="pl-PL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Institute</a:t>
            </a:r>
            <a:r>
              <a:rPr kumimoji="0" lang="pl-PL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pl-PL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Meteorology</a:t>
            </a:r>
            <a:r>
              <a:rPr kumimoji="0" lang="pl-PL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pl-PL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</a:t>
            </a:r>
            <a:r>
              <a:rPr kumimoji="0" lang="pl-PL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Management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2"/>
          </p:nvPr>
        </p:nvSpPr>
        <p:spPr>
          <a:xfrm>
            <a:off x="6369518" y="1447800"/>
            <a:ext cx="6019800" cy="2667000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l-PL" sz="1800" dirty="0"/>
              <a:t>ET </a:t>
            </a:r>
            <a:r>
              <a:rPr lang="pl-PL" sz="1800" dirty="0" err="1"/>
              <a:t>Cyclone</a:t>
            </a:r>
            <a:r>
              <a:rPr lang="pl-PL" sz="1800" dirty="0"/>
              <a:t> in </a:t>
            </a:r>
            <a:r>
              <a:rPr lang="pl-PL" sz="1800" dirty="0" err="1"/>
              <a:t>mature</a:t>
            </a:r>
            <a:r>
              <a:rPr lang="pl-PL" sz="1800" dirty="0"/>
              <a:t> </a:t>
            </a:r>
            <a:r>
              <a:rPr lang="pl-PL" sz="1800" dirty="0" err="1"/>
              <a:t>stage</a:t>
            </a:r>
            <a:r>
              <a:rPr lang="pl-PL" sz="1800" dirty="0"/>
              <a:t> with </a:t>
            </a:r>
            <a:r>
              <a:rPr lang="pl-PL" sz="1800" dirty="0" err="1"/>
              <a:t>cold</a:t>
            </a:r>
            <a:r>
              <a:rPr lang="pl-PL" sz="1800" dirty="0"/>
              <a:t> front </a:t>
            </a:r>
            <a:r>
              <a:rPr lang="pl-PL" sz="1800" dirty="0" err="1"/>
              <a:t>stretching</a:t>
            </a:r>
            <a:r>
              <a:rPr lang="pl-PL" sz="1800" dirty="0"/>
              <a:t> from Central </a:t>
            </a:r>
            <a:r>
              <a:rPr lang="pl-PL" sz="1800" dirty="0" err="1"/>
              <a:t>Baltic</a:t>
            </a:r>
            <a:r>
              <a:rPr lang="pl-PL" sz="1800" dirty="0"/>
              <a:t> to S Europe. </a:t>
            </a:r>
            <a:r>
              <a:rPr lang="pl-PL" sz="1800" dirty="0" err="1"/>
              <a:t>Cold</a:t>
            </a:r>
            <a:r>
              <a:rPr lang="pl-PL" sz="1800" dirty="0"/>
              <a:t> front </a:t>
            </a:r>
            <a:r>
              <a:rPr lang="pl-PL" sz="1800" dirty="0" err="1"/>
              <a:t>visible</a:t>
            </a:r>
            <a:r>
              <a:rPr lang="pl-PL" sz="1800" dirty="0"/>
              <a:t> as a </a:t>
            </a:r>
            <a:r>
              <a:rPr lang="pl-PL" sz="1800" dirty="0" err="1"/>
              <a:t>white</a:t>
            </a:r>
            <a:r>
              <a:rPr lang="pl-PL" sz="1800" dirty="0"/>
              <a:t> </a:t>
            </a:r>
            <a:r>
              <a:rPr lang="pl-PL" sz="1800" dirty="0" err="1"/>
              <a:t>curved</a:t>
            </a:r>
            <a:r>
              <a:rPr lang="pl-PL" sz="1800" dirty="0"/>
              <a:t> </a:t>
            </a:r>
            <a:r>
              <a:rPr lang="pl-PL" sz="1800" dirty="0" err="1"/>
              <a:t>stripe</a:t>
            </a:r>
            <a:r>
              <a:rPr lang="pl-PL" sz="1800" dirty="0"/>
              <a:t> with a </a:t>
            </a:r>
            <a:r>
              <a:rPr lang="pl-PL" sz="1800" dirty="0" err="1"/>
              <a:t>darker</a:t>
            </a:r>
            <a:r>
              <a:rPr lang="pl-PL" sz="1800" dirty="0"/>
              <a:t> </a:t>
            </a:r>
            <a:r>
              <a:rPr lang="pl-PL" sz="1800" dirty="0" err="1"/>
              <a:t>edge</a:t>
            </a:r>
            <a:r>
              <a:rPr lang="pl-PL" sz="1800" dirty="0"/>
              <a:t> </a:t>
            </a:r>
            <a:r>
              <a:rPr lang="pl-PL" sz="1800" dirty="0" err="1"/>
              <a:t>behind</a:t>
            </a:r>
            <a:r>
              <a:rPr lang="pl-PL" sz="1800" dirty="0"/>
              <a:t> </a:t>
            </a:r>
            <a:r>
              <a:rPr lang="pl-PL" sz="1800" dirty="0" err="1"/>
              <a:t>it</a:t>
            </a:r>
            <a:r>
              <a:rPr lang="pl-PL" sz="1800" dirty="0"/>
              <a:t>, </a:t>
            </a:r>
            <a:r>
              <a:rPr lang="pl-PL" sz="1800" dirty="0" err="1"/>
              <a:t>which</a:t>
            </a:r>
            <a:r>
              <a:rPr lang="pl-PL" sz="1800" dirty="0"/>
              <a:t> </a:t>
            </a:r>
            <a:r>
              <a:rPr lang="pl-PL" sz="1800" dirty="0" err="1"/>
              <a:t>stands</a:t>
            </a:r>
            <a:r>
              <a:rPr lang="pl-PL" sz="1800" dirty="0"/>
              <a:t> for </a:t>
            </a:r>
            <a:r>
              <a:rPr lang="pl-PL" sz="1800" dirty="0" err="1"/>
              <a:t>cold</a:t>
            </a:r>
            <a:r>
              <a:rPr lang="pl-PL" sz="1800" dirty="0"/>
              <a:t> and </a:t>
            </a:r>
            <a:r>
              <a:rPr lang="pl-PL" sz="1800" dirty="0" err="1"/>
              <a:t>dry</a:t>
            </a:r>
            <a:r>
              <a:rPr lang="pl-PL" sz="1800" dirty="0"/>
              <a:t> </a:t>
            </a:r>
            <a:r>
              <a:rPr lang="pl-PL" sz="1800" dirty="0" err="1"/>
              <a:t>air</a:t>
            </a:r>
            <a:r>
              <a:rPr lang="pl-PL" sz="1800" dirty="0"/>
              <a:t> </a:t>
            </a:r>
            <a:r>
              <a:rPr lang="pl-PL" sz="1800" dirty="0" err="1"/>
              <a:t>advection</a:t>
            </a:r>
            <a:r>
              <a:rPr lang="pl-PL" sz="1800" dirty="0"/>
              <a:t>. </a:t>
            </a:r>
            <a:r>
              <a:rPr lang="pl-PL" sz="1800" dirty="0" err="1"/>
              <a:t>Eye</a:t>
            </a:r>
            <a:r>
              <a:rPr lang="pl-PL" sz="1800" dirty="0"/>
              <a:t> of </a:t>
            </a:r>
            <a:r>
              <a:rPr lang="pl-PL" sz="1800" dirty="0" err="1"/>
              <a:t>cyclon</a:t>
            </a:r>
            <a:r>
              <a:rPr lang="pl-PL" sz="1800" dirty="0"/>
              <a:t> </a:t>
            </a:r>
            <a:r>
              <a:rPr lang="pl-PL" sz="1800" dirty="0" err="1"/>
              <a:t>located</a:t>
            </a:r>
            <a:r>
              <a:rPr lang="pl-PL" sz="1800" dirty="0"/>
              <a:t> </a:t>
            </a:r>
            <a:r>
              <a:rPr lang="pl-PL" sz="1800" dirty="0" err="1"/>
              <a:t>over</a:t>
            </a:r>
            <a:r>
              <a:rPr lang="pl-PL" sz="1800" dirty="0"/>
              <a:t> Central </a:t>
            </a:r>
            <a:r>
              <a:rPr lang="pl-PL" sz="1800" dirty="0" err="1"/>
              <a:t>Baltic</a:t>
            </a:r>
            <a:r>
              <a:rPr lang="pl-PL" sz="1800" dirty="0"/>
              <a:t>,   </a:t>
            </a:r>
            <a:r>
              <a:rPr lang="pl-PL" sz="1800" dirty="0" err="1"/>
              <a:t>visible</a:t>
            </a:r>
            <a:r>
              <a:rPr lang="pl-PL" sz="1800" dirty="0"/>
              <a:t> as </a:t>
            </a:r>
            <a:r>
              <a:rPr lang="pl-PL" sz="1800" dirty="0" err="1"/>
              <a:t>an</a:t>
            </a:r>
            <a:r>
              <a:rPr lang="pl-PL" sz="1800" dirty="0"/>
              <a:t> </a:t>
            </a:r>
            <a:r>
              <a:rPr lang="pl-PL" sz="1800" dirty="0" err="1"/>
              <a:t>wrapped</a:t>
            </a:r>
            <a:r>
              <a:rPr lang="pl-PL" sz="1800" dirty="0"/>
              <a:t> </a:t>
            </a:r>
            <a:r>
              <a:rPr lang="pl-PL" sz="1800" dirty="0" err="1"/>
              <a:t>darked</a:t>
            </a:r>
            <a:r>
              <a:rPr lang="pl-PL" sz="1800" dirty="0"/>
              <a:t> and </a:t>
            </a:r>
            <a:r>
              <a:rPr lang="pl-PL" sz="1800" dirty="0" err="1"/>
              <a:t>lighter</a:t>
            </a:r>
            <a:r>
              <a:rPr lang="pl-PL" sz="1800" dirty="0"/>
              <a:t> </a:t>
            </a:r>
            <a:r>
              <a:rPr lang="pl-PL" sz="1800" dirty="0" err="1"/>
              <a:t>strips</a:t>
            </a:r>
            <a:r>
              <a:rPr lang="pl-PL" sz="1800" dirty="0"/>
              <a:t>, </a:t>
            </a:r>
            <a:r>
              <a:rPr lang="pl-PL" sz="1800" dirty="0" err="1"/>
              <a:t>which</a:t>
            </a:r>
            <a:r>
              <a:rPr lang="pl-PL" sz="1800" dirty="0"/>
              <a:t> </a:t>
            </a:r>
            <a:r>
              <a:rPr lang="pl-PL" sz="1800" dirty="0" err="1"/>
              <a:t>are</a:t>
            </a:r>
            <a:r>
              <a:rPr lang="pl-PL" sz="1800" dirty="0"/>
              <a:t> </a:t>
            </a:r>
            <a:r>
              <a:rPr lang="pl-PL" sz="1800" dirty="0" err="1"/>
              <a:t>dry</a:t>
            </a:r>
            <a:r>
              <a:rPr lang="pl-PL" sz="1800" dirty="0"/>
              <a:t> </a:t>
            </a:r>
            <a:r>
              <a:rPr lang="pl-PL" sz="1800" dirty="0" err="1"/>
              <a:t>stratospheric</a:t>
            </a:r>
            <a:r>
              <a:rPr lang="pl-PL" sz="1800" dirty="0"/>
              <a:t> </a:t>
            </a:r>
            <a:r>
              <a:rPr lang="pl-PL" sz="1800" dirty="0" err="1"/>
              <a:t>air</a:t>
            </a:r>
            <a:r>
              <a:rPr lang="pl-PL" sz="1800" dirty="0"/>
              <a:t> and </a:t>
            </a:r>
            <a:r>
              <a:rPr lang="pl-PL" sz="1800" dirty="0" err="1"/>
              <a:t>hight</a:t>
            </a:r>
            <a:r>
              <a:rPr lang="pl-PL" sz="1800" dirty="0"/>
              <a:t> </a:t>
            </a:r>
            <a:r>
              <a:rPr lang="pl-PL" sz="1800" dirty="0" err="1"/>
              <a:t>clouds</a:t>
            </a:r>
            <a:r>
              <a:rPr lang="pl-PL" sz="1800" dirty="0"/>
              <a:t>.</a:t>
            </a:r>
            <a:endParaRPr lang="fr-FR" sz="1800" dirty="0"/>
          </a:p>
          <a:p>
            <a:pPr marL="0" indent="0">
              <a:buNone/>
            </a:pPr>
            <a:r>
              <a:rPr lang="pl-PL" sz="1800" dirty="0"/>
              <a:t>In </a:t>
            </a:r>
            <a:r>
              <a:rPr lang="pl-PL" sz="1800" dirty="0" err="1"/>
              <a:t>this</a:t>
            </a:r>
            <a:r>
              <a:rPr lang="pl-PL" sz="1800" dirty="0"/>
              <a:t> </a:t>
            </a:r>
            <a:r>
              <a:rPr lang="pl-PL" sz="1800" dirty="0" err="1"/>
              <a:t>dynamic</a:t>
            </a:r>
            <a:r>
              <a:rPr lang="pl-PL" sz="1800" dirty="0"/>
              <a:t> </a:t>
            </a:r>
            <a:r>
              <a:rPr lang="pl-PL" sz="1800" dirty="0" err="1"/>
              <a:t>case</a:t>
            </a:r>
            <a:r>
              <a:rPr lang="pl-PL" sz="1800" dirty="0"/>
              <a:t> </a:t>
            </a:r>
            <a:r>
              <a:rPr lang="pl-PL" sz="1800" dirty="0" err="1"/>
              <a:t>strong</a:t>
            </a:r>
            <a:r>
              <a:rPr lang="pl-PL" sz="1800" dirty="0"/>
              <a:t> wind </a:t>
            </a:r>
            <a:r>
              <a:rPr lang="pl-PL" sz="1800" dirty="0" err="1"/>
              <a:t>gusts</a:t>
            </a:r>
            <a:r>
              <a:rPr lang="pl-PL" sz="1800" dirty="0"/>
              <a:t> </a:t>
            </a:r>
            <a:r>
              <a:rPr lang="pl-PL" sz="1800" dirty="0" err="1"/>
              <a:t>over</a:t>
            </a:r>
            <a:r>
              <a:rPr lang="pl-PL" sz="1800" dirty="0"/>
              <a:t> Poland, Germany and </a:t>
            </a:r>
            <a:r>
              <a:rPr lang="pl-PL" sz="1800" dirty="0" err="1"/>
              <a:t>Baltic</a:t>
            </a:r>
            <a:r>
              <a:rPr lang="pl-PL" sz="1800" dirty="0"/>
              <a:t> </a:t>
            </a:r>
            <a:r>
              <a:rPr lang="pl-PL" sz="1800" dirty="0" err="1"/>
              <a:t>States</a:t>
            </a:r>
            <a:r>
              <a:rPr lang="pl-PL" sz="1800" dirty="0"/>
              <a:t> </a:t>
            </a:r>
            <a:r>
              <a:rPr lang="pl-PL" sz="1800" dirty="0" err="1"/>
              <a:t>are</a:t>
            </a:r>
            <a:r>
              <a:rPr lang="pl-PL" sz="1800" dirty="0"/>
              <a:t> </a:t>
            </a:r>
            <a:r>
              <a:rPr lang="pl-PL" sz="1800" dirty="0" err="1"/>
              <a:t>possible</a:t>
            </a:r>
            <a:r>
              <a:rPr lang="pl-PL" sz="1800" dirty="0"/>
              <a:t> as </a:t>
            </a:r>
            <a:r>
              <a:rPr lang="pl-PL" sz="1800" dirty="0" err="1"/>
              <a:t>well</a:t>
            </a:r>
            <a:r>
              <a:rPr lang="pl-PL" sz="1800" dirty="0"/>
              <a:t> as high </a:t>
            </a:r>
            <a:r>
              <a:rPr lang="pl-PL" sz="1800" dirty="0" err="1"/>
              <a:t>waves</a:t>
            </a:r>
            <a:r>
              <a:rPr lang="pl-PL" sz="1800" dirty="0"/>
              <a:t> </a:t>
            </a:r>
            <a:r>
              <a:rPr lang="pl-PL" sz="1800" dirty="0" err="1"/>
              <a:t>oves</a:t>
            </a:r>
            <a:r>
              <a:rPr lang="pl-PL" sz="1800" dirty="0"/>
              <a:t> S </a:t>
            </a:r>
            <a:r>
              <a:rPr lang="pl-PL" sz="1800" dirty="0" err="1"/>
              <a:t>Baltic</a:t>
            </a:r>
            <a:r>
              <a:rPr lang="pl-PL" sz="1800" dirty="0"/>
              <a:t> and </a:t>
            </a:r>
            <a:r>
              <a:rPr lang="pl-PL" sz="1800" dirty="0" err="1"/>
              <a:t>even</a:t>
            </a:r>
            <a:r>
              <a:rPr lang="pl-PL" sz="1800" dirty="0"/>
              <a:t> </a:t>
            </a:r>
            <a:r>
              <a:rPr lang="pl-PL" sz="1800" dirty="0" err="1"/>
              <a:t>flooding</a:t>
            </a:r>
            <a:r>
              <a:rPr lang="pl-PL" sz="1800" dirty="0"/>
              <a:t> in </a:t>
            </a:r>
            <a:r>
              <a:rPr lang="pl-PL" sz="1800" dirty="0" err="1"/>
              <a:t>costal</a:t>
            </a:r>
            <a:r>
              <a:rPr lang="pl-PL" sz="1800" dirty="0"/>
              <a:t> regions of </a:t>
            </a:r>
            <a:r>
              <a:rPr lang="pl-PL" sz="1800" dirty="0" err="1"/>
              <a:t>Lithuania</a:t>
            </a:r>
            <a:r>
              <a:rPr lang="pl-PL" sz="1800" dirty="0"/>
              <a:t> and </a:t>
            </a:r>
            <a:r>
              <a:rPr lang="pl-PL" sz="1800" dirty="0" err="1"/>
              <a:t>Latvia</a:t>
            </a:r>
            <a:r>
              <a:rPr lang="pl-PL" sz="1800" dirty="0"/>
              <a:t> </a:t>
            </a:r>
            <a:r>
              <a:rPr lang="pl-PL" sz="1800" dirty="0" err="1"/>
              <a:t>due</a:t>
            </a:r>
            <a:r>
              <a:rPr lang="pl-PL" sz="1800" dirty="0"/>
              <a:t> to </a:t>
            </a:r>
            <a:r>
              <a:rPr lang="pl-PL" sz="1800" dirty="0" err="1"/>
              <a:t>strong</a:t>
            </a:r>
            <a:r>
              <a:rPr lang="pl-PL" sz="1800" dirty="0"/>
              <a:t> western </a:t>
            </a:r>
            <a:r>
              <a:rPr lang="pl-PL" sz="1800" dirty="0" err="1"/>
              <a:t>winds</a:t>
            </a:r>
            <a:r>
              <a:rPr lang="pl-PL" sz="1800" dirty="0"/>
              <a:t> and </a:t>
            </a:r>
            <a:r>
              <a:rPr lang="pl-PL" sz="1800" dirty="0" err="1"/>
              <a:t>sea</a:t>
            </a:r>
            <a:r>
              <a:rPr lang="pl-PL" sz="1800" dirty="0"/>
              <a:t> </a:t>
            </a:r>
            <a:r>
              <a:rPr lang="pl-PL" sz="1800" dirty="0" err="1"/>
              <a:t>level</a:t>
            </a:r>
            <a:r>
              <a:rPr lang="pl-PL" sz="1800" dirty="0"/>
              <a:t> </a:t>
            </a:r>
            <a:r>
              <a:rPr lang="pl-PL" sz="1800" dirty="0" err="1"/>
              <a:t>rise</a:t>
            </a:r>
            <a:r>
              <a:rPr lang="pl-PL" sz="1800" dirty="0"/>
              <a:t>. </a:t>
            </a:r>
            <a:endParaRPr lang="fr-FR" sz="18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>
              <a:latin typeface="+mn-lt"/>
            </a:endParaRPr>
          </a:p>
          <a:p>
            <a:endParaRPr lang="en-US" sz="1500" dirty="0"/>
          </a:p>
          <a:p>
            <a:endParaRPr lang="en-US" sz="1500" dirty="0">
              <a:latin typeface="+mn-lt"/>
            </a:endParaRPr>
          </a:p>
          <a:p>
            <a:endParaRPr lang="en-US" sz="1500" dirty="0"/>
          </a:p>
          <a:p>
            <a:endParaRPr lang="en-GB" sz="1500" dirty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69518" y="4114800"/>
            <a:ext cx="6019800" cy="4800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2"/>
          </p:nvPr>
        </p:nvSpPr>
        <p:spPr>
          <a:xfrm>
            <a:off x="198989" y="6515100"/>
            <a:ext cx="5943600" cy="2223507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000" dirty="0" err="1"/>
              <a:t>Satellite</a:t>
            </a:r>
            <a:r>
              <a:rPr lang="pl-PL" sz="2000" dirty="0"/>
              <a:t> VW 6.2  µm + </a:t>
            </a:r>
            <a:r>
              <a:rPr lang="pl-PL" sz="2000" dirty="0" err="1"/>
              <a:t>isotachs</a:t>
            </a:r>
            <a:r>
              <a:rPr lang="pl-PL" sz="2000" dirty="0"/>
              <a:t> 300mb 30.01.2022</a:t>
            </a:r>
          </a:p>
          <a:p>
            <a:pPr marL="0" indent="0">
              <a:buNone/>
            </a:pPr>
            <a:r>
              <a:rPr lang="pl-PL" sz="2000" dirty="0" err="1"/>
              <a:t>Intrusion</a:t>
            </a:r>
            <a:r>
              <a:rPr lang="pl-PL" sz="2000" dirty="0"/>
              <a:t> of </a:t>
            </a:r>
            <a:r>
              <a:rPr lang="pl-PL" sz="2000" dirty="0" err="1"/>
              <a:t>dry</a:t>
            </a:r>
            <a:r>
              <a:rPr lang="pl-PL" sz="2000" dirty="0"/>
              <a:t> </a:t>
            </a:r>
            <a:r>
              <a:rPr lang="pl-PL" sz="2000" dirty="0" err="1"/>
              <a:t>air</a:t>
            </a:r>
            <a:r>
              <a:rPr lang="pl-PL" sz="2000" dirty="0"/>
              <a:t> </a:t>
            </a:r>
            <a:r>
              <a:rPr lang="pl-PL" sz="2000" dirty="0" err="1"/>
              <a:t>appears</a:t>
            </a:r>
            <a:r>
              <a:rPr lang="pl-PL" sz="2000" dirty="0"/>
              <a:t> on VW image as </a:t>
            </a:r>
            <a:r>
              <a:rPr lang="pl-PL" sz="2000" dirty="0" err="1"/>
              <a:t>well</a:t>
            </a:r>
            <a:r>
              <a:rPr lang="pl-PL" sz="2000" dirty="0"/>
              <a:t> as the </a:t>
            </a:r>
            <a:r>
              <a:rPr lang="pl-PL" sz="2000" dirty="0" err="1"/>
              <a:t>strong</a:t>
            </a:r>
            <a:r>
              <a:rPr lang="pl-PL" sz="2000" dirty="0"/>
              <a:t> </a:t>
            </a:r>
            <a:r>
              <a:rPr lang="pl-PL" sz="2000" dirty="0" err="1"/>
              <a:t>jet</a:t>
            </a:r>
            <a:r>
              <a:rPr lang="pl-PL" sz="2000" dirty="0"/>
              <a:t> stream on model </a:t>
            </a:r>
            <a:r>
              <a:rPr lang="pl-PL" sz="2000" dirty="0" err="1"/>
              <a:t>isotachs</a:t>
            </a:r>
            <a:r>
              <a:rPr lang="pl-PL" sz="2000" dirty="0"/>
              <a:t>- </a:t>
            </a:r>
            <a:r>
              <a:rPr lang="pl-PL" sz="2000" dirty="0" err="1"/>
              <a:t>affecting</a:t>
            </a:r>
            <a:r>
              <a:rPr lang="pl-PL" sz="2000" dirty="0"/>
              <a:t> </a:t>
            </a:r>
            <a:r>
              <a:rPr lang="pl-PL" sz="2000" dirty="0" err="1"/>
              <a:t>weather</a:t>
            </a:r>
            <a:r>
              <a:rPr lang="pl-PL" sz="2000" dirty="0"/>
              <a:t> </a:t>
            </a:r>
            <a:r>
              <a:rPr lang="pl-PL" sz="2000" dirty="0" err="1"/>
              <a:t>over</a:t>
            </a:r>
            <a:r>
              <a:rPr lang="pl-PL" sz="2000" dirty="0"/>
              <a:t> Central and E Europe. </a:t>
            </a:r>
            <a:r>
              <a:rPr lang="pl-PL" sz="2000" dirty="0" err="1"/>
              <a:t>Cyclone</a:t>
            </a:r>
            <a:r>
              <a:rPr lang="pl-PL" sz="2000" dirty="0"/>
              <a:t> </a:t>
            </a:r>
            <a:r>
              <a:rPr lang="pl-PL" sz="2000" dirty="0" err="1"/>
              <a:t>eye</a:t>
            </a:r>
            <a:r>
              <a:rPr lang="pl-PL" sz="2000" dirty="0"/>
              <a:t> and </a:t>
            </a:r>
            <a:r>
              <a:rPr lang="pl-PL" sz="2000" dirty="0" err="1"/>
              <a:t>frontal</a:t>
            </a:r>
            <a:r>
              <a:rPr lang="pl-PL" sz="2000" dirty="0"/>
              <a:t> </a:t>
            </a:r>
            <a:r>
              <a:rPr lang="pl-PL" sz="2000" dirty="0" err="1"/>
              <a:t>structure</a:t>
            </a:r>
            <a:r>
              <a:rPr lang="pl-PL" sz="2000" dirty="0"/>
              <a:t> </a:t>
            </a:r>
            <a:r>
              <a:rPr lang="pl-PL" sz="2000" dirty="0" err="1"/>
              <a:t>well</a:t>
            </a:r>
            <a:r>
              <a:rPr lang="pl-PL" sz="2000" dirty="0"/>
              <a:t> </a:t>
            </a:r>
            <a:r>
              <a:rPr lang="pl-PL" sz="2000" dirty="0" err="1"/>
              <a:t>seen</a:t>
            </a:r>
            <a:r>
              <a:rPr lang="pl-PL" sz="2000" dirty="0"/>
              <a:t> in VW image and </a:t>
            </a:r>
            <a:r>
              <a:rPr lang="pl-PL" sz="2000" dirty="0" err="1"/>
              <a:t>also</a:t>
            </a:r>
            <a:r>
              <a:rPr lang="pl-PL" sz="2000" dirty="0"/>
              <a:t> on the </a:t>
            </a:r>
            <a:r>
              <a:rPr lang="pl-PL" sz="2000" dirty="0" err="1"/>
              <a:t>other</a:t>
            </a:r>
            <a:r>
              <a:rPr lang="pl-PL" sz="2000" dirty="0"/>
              <a:t> </a:t>
            </a:r>
            <a:r>
              <a:rPr lang="pl-PL" sz="2000" dirty="0" err="1"/>
              <a:t>satellite</a:t>
            </a:r>
            <a:r>
              <a:rPr lang="pl-PL" sz="2000" dirty="0"/>
              <a:t> products. 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E3EAB7C3-10FB-4FC7-35A6-4C8CE2435F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7" y="1454331"/>
            <a:ext cx="5943600" cy="44958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A63348DE-2FFF-D030-EBE8-A2CD083F07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6066" y="4138994"/>
            <a:ext cx="3218259" cy="2590800"/>
          </a:xfrm>
          <a:prstGeom prst="rect">
            <a:avLst/>
          </a:prstGeom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id="{12B22B76-72B6-45E4-F3DD-C0D465565FFE}"/>
              </a:ext>
            </a:extLst>
          </p:cNvPr>
          <p:cNvSpPr txBox="1"/>
          <p:nvPr/>
        </p:nvSpPr>
        <p:spPr>
          <a:xfrm>
            <a:off x="9811532" y="4362951"/>
            <a:ext cx="23499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Wind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gusts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green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in m/s</a:t>
            </a:r>
          </a:p>
          <a:p>
            <a:pPr marL="0" marR="0" lvl="0" indent="0" algn="l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reaches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exceeds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30m/s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night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from </a:t>
            </a:r>
            <a:r>
              <a:rPr kumimoji="0" lang="pl-PL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Polish</a:t>
            </a:r>
            <a:r>
              <a:rPr kumimoji="0" lang="pl-PL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l-PL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stations</a:t>
            </a:r>
            <a:r>
              <a:rPr kumimoji="0" lang="pl-PL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IMGW</a:t>
            </a:r>
          </a:p>
        </p:txBody>
      </p:sp>
      <p:cxnSp>
        <p:nvCxnSpPr>
          <p:cNvPr id="23" name="Łącznik prosty ze strzałką 22">
            <a:extLst>
              <a:ext uri="{FF2B5EF4-FFF2-40B4-BE49-F238E27FC236}">
                <a16:creationId xmlns:a16="http://schemas.microsoft.com/office/drawing/2014/main" id="{118A1F86-1BA2-D01E-4745-EABE302C8E85}"/>
              </a:ext>
            </a:extLst>
          </p:cNvPr>
          <p:cNvCxnSpPr>
            <a:cxnSpLocks/>
          </p:cNvCxnSpPr>
          <p:nvPr/>
        </p:nvCxnSpPr>
        <p:spPr>
          <a:xfrm flipH="1">
            <a:off x="8763000" y="4724400"/>
            <a:ext cx="1005653" cy="762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Łącznik prosty ze strzałką 26">
            <a:extLst>
              <a:ext uri="{FF2B5EF4-FFF2-40B4-BE49-F238E27FC236}">
                <a16:creationId xmlns:a16="http://schemas.microsoft.com/office/drawing/2014/main" id="{CEB65DE1-6906-DBD2-B5B0-7652E1ADBE70}"/>
              </a:ext>
            </a:extLst>
          </p:cNvPr>
          <p:cNvCxnSpPr>
            <a:cxnSpLocks/>
          </p:cNvCxnSpPr>
          <p:nvPr/>
        </p:nvCxnSpPr>
        <p:spPr>
          <a:xfrm flipV="1">
            <a:off x="9011432" y="7338762"/>
            <a:ext cx="1656568" cy="7622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7503D29E-250A-9E32-C4F1-962754853BD2}"/>
              </a:ext>
            </a:extLst>
          </p:cNvPr>
          <p:cNvSpPr txBox="1"/>
          <p:nvPr/>
        </p:nvSpPr>
        <p:spPr>
          <a:xfrm>
            <a:off x="7233746" y="7163389"/>
            <a:ext cx="238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Dry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intrusion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tropopause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</p:txBody>
      </p:sp>
      <p:cxnSp>
        <p:nvCxnSpPr>
          <p:cNvPr id="36" name="Łącznik prosty ze strzałką 35">
            <a:extLst>
              <a:ext uri="{FF2B5EF4-FFF2-40B4-BE49-F238E27FC236}">
                <a16:creationId xmlns:a16="http://schemas.microsoft.com/office/drawing/2014/main" id="{CF3014D5-8871-81F1-0FF5-B4383AB3519C}"/>
              </a:ext>
            </a:extLst>
          </p:cNvPr>
          <p:cNvCxnSpPr>
            <a:cxnSpLocks/>
          </p:cNvCxnSpPr>
          <p:nvPr/>
        </p:nvCxnSpPr>
        <p:spPr>
          <a:xfrm flipV="1">
            <a:off x="9265826" y="7810708"/>
            <a:ext cx="2773774" cy="36935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pole tekstowe 40">
            <a:extLst>
              <a:ext uri="{FF2B5EF4-FFF2-40B4-BE49-F238E27FC236}">
                <a16:creationId xmlns:a16="http://schemas.microsoft.com/office/drawing/2014/main" id="{881FE077-D00D-FD14-F933-C9E615B63B74}"/>
              </a:ext>
            </a:extLst>
          </p:cNvPr>
          <p:cNvSpPr txBox="1"/>
          <p:nvPr/>
        </p:nvSpPr>
        <p:spPr>
          <a:xfrm>
            <a:off x="7222860" y="7923537"/>
            <a:ext cx="2267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Strong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wind in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whole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profile </a:t>
            </a:r>
          </a:p>
        </p:txBody>
      </p:sp>
      <p:sp>
        <p:nvSpPr>
          <p:cNvPr id="43" name="pole tekstowe 42">
            <a:extLst>
              <a:ext uri="{FF2B5EF4-FFF2-40B4-BE49-F238E27FC236}">
                <a16:creationId xmlns:a16="http://schemas.microsoft.com/office/drawing/2014/main" id="{A4CE18FC-7D39-8F96-EB3C-F4805514E64F}"/>
              </a:ext>
            </a:extLst>
          </p:cNvPr>
          <p:cNvSpPr txBox="1"/>
          <p:nvPr/>
        </p:nvSpPr>
        <p:spPr>
          <a:xfrm>
            <a:off x="7142968" y="8420763"/>
            <a:ext cx="2267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Air</a:t>
            </a:r>
            <a:r>
              <a:rPr kumimoji="0" lang="pl-PL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l-PL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sounding</a:t>
            </a:r>
            <a:r>
              <a:rPr kumimoji="0" lang="pl-PL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from Łeba (</a:t>
            </a:r>
            <a:r>
              <a:rPr kumimoji="0" lang="pl-PL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Polish</a:t>
            </a:r>
            <a:r>
              <a:rPr kumimoji="0" lang="pl-PL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l-PL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coast</a:t>
            </a:r>
            <a:r>
              <a:rPr kumimoji="0" lang="pl-PL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l-PL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station</a:t>
            </a:r>
            <a:r>
              <a:rPr kumimoji="0" lang="pl-PL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0449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123" y="146474"/>
            <a:ext cx="11521440" cy="1143000"/>
          </a:xfrm>
        </p:spPr>
        <p:txBody>
          <a:bodyPr>
            <a:normAutofit/>
          </a:bodyPr>
          <a:lstStyle/>
          <a:p>
            <a:pPr>
              <a:lnSpc>
                <a:spcPts val="4000"/>
              </a:lnSpc>
            </a:pPr>
            <a:r>
              <a:rPr lang="pl-PL" sz="3300" dirty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Active </a:t>
            </a:r>
            <a:r>
              <a:rPr lang="pl-PL" sz="3300" dirty="0" err="1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cold</a:t>
            </a:r>
            <a:r>
              <a:rPr lang="pl-PL" sz="3300" dirty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 front</a:t>
            </a:r>
            <a:r>
              <a:rPr lang="en-GB" sz="3300" dirty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 – [</a:t>
            </a:r>
            <a:r>
              <a:rPr lang="pl-PL" sz="3300" dirty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17.01.2022 06:00 UTC</a:t>
            </a:r>
            <a:r>
              <a:rPr lang="en-GB" sz="3300" dirty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]</a:t>
            </a:r>
            <a:endParaRPr lang="en-GB" sz="3300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0" y="9231868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Michał Kowalczuk,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Institute of Meteorology and Water Management 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2"/>
          </p:nvPr>
        </p:nvSpPr>
        <p:spPr>
          <a:xfrm>
            <a:off x="6369518" y="1066800"/>
            <a:ext cx="6019800" cy="2273327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000" dirty="0"/>
              <a:t>The </a:t>
            </a:r>
            <a:r>
              <a:rPr lang="pl-PL" sz="2000" dirty="0" err="1"/>
              <a:t>cold</a:t>
            </a:r>
            <a:r>
              <a:rPr lang="pl-PL" sz="2000" dirty="0"/>
              <a:t> front in Poland drew </a:t>
            </a:r>
            <a:r>
              <a:rPr lang="pl-PL" sz="2000" dirty="0" err="1"/>
              <a:t>cold</a:t>
            </a:r>
            <a:r>
              <a:rPr lang="pl-PL" sz="2000" dirty="0"/>
              <a:t> and </a:t>
            </a:r>
            <a:r>
              <a:rPr lang="pl-PL" sz="2000" dirty="0" err="1"/>
              <a:t>unstable</a:t>
            </a:r>
            <a:r>
              <a:rPr lang="pl-PL" sz="2000" dirty="0"/>
              <a:t> </a:t>
            </a:r>
            <a:r>
              <a:rPr lang="pl-PL" sz="2000" dirty="0" err="1"/>
              <a:t>air</a:t>
            </a:r>
            <a:r>
              <a:rPr lang="pl-PL" sz="2000" dirty="0"/>
              <a:t> </a:t>
            </a:r>
            <a:r>
              <a:rPr lang="pl-PL" sz="2000" dirty="0" err="1"/>
              <a:t>into</a:t>
            </a:r>
            <a:r>
              <a:rPr lang="pl-PL" sz="2000" dirty="0"/>
              <a:t> Poland, </a:t>
            </a:r>
            <a:r>
              <a:rPr lang="pl-PL" sz="2000" dirty="0" err="1"/>
              <a:t>wchich</a:t>
            </a:r>
            <a:r>
              <a:rPr lang="pl-PL" sz="2000" dirty="0"/>
              <a:t> </a:t>
            </a:r>
            <a:r>
              <a:rPr lang="pl-PL" sz="2000" dirty="0" err="1"/>
              <a:t>caused</a:t>
            </a:r>
            <a:r>
              <a:rPr lang="pl-PL" sz="2000" dirty="0"/>
              <a:t>  the </a:t>
            </a:r>
            <a:r>
              <a:rPr lang="pl-PL" sz="2000" dirty="0" err="1"/>
              <a:t>strongest</a:t>
            </a:r>
            <a:r>
              <a:rPr lang="pl-PL" sz="2000" dirty="0"/>
              <a:t> „</a:t>
            </a:r>
            <a:r>
              <a:rPr lang="pl-PL" sz="2000" dirty="0" err="1"/>
              <a:t>winter</a:t>
            </a:r>
            <a:r>
              <a:rPr lang="pl-PL" sz="2000" dirty="0"/>
              <a:t>” </a:t>
            </a:r>
            <a:r>
              <a:rPr lang="pl-PL" sz="2000" dirty="0" err="1"/>
              <a:t>thunderstorms</a:t>
            </a:r>
            <a:r>
              <a:rPr lang="pl-PL" sz="2000" dirty="0"/>
              <a:t> in </a:t>
            </a:r>
            <a:r>
              <a:rPr lang="pl-PL" sz="2000" dirty="0" err="1"/>
              <a:t>polish</a:t>
            </a:r>
            <a:r>
              <a:rPr lang="pl-PL" sz="2000" dirty="0"/>
              <a:t> </a:t>
            </a:r>
            <a:r>
              <a:rPr lang="pl-PL" sz="2000" dirty="0" err="1"/>
              <a:t>history</a:t>
            </a:r>
            <a:r>
              <a:rPr lang="pl-PL" sz="2000" dirty="0"/>
              <a:t>. </a:t>
            </a:r>
          </a:p>
          <a:p>
            <a:pPr marL="0" indent="0">
              <a:buNone/>
            </a:pPr>
            <a:r>
              <a:rPr lang="pl-PL" sz="2000" dirty="0" err="1"/>
              <a:t>Strong</a:t>
            </a:r>
            <a:r>
              <a:rPr lang="pl-PL" sz="2000" dirty="0"/>
              <a:t> and </a:t>
            </a:r>
            <a:r>
              <a:rPr lang="pl-PL" sz="2000" dirty="0" err="1"/>
              <a:t>dynamic</a:t>
            </a:r>
            <a:r>
              <a:rPr lang="pl-PL" sz="2000" dirty="0"/>
              <a:t> </a:t>
            </a:r>
            <a:r>
              <a:rPr lang="pl-PL" sz="2000" dirty="0" err="1"/>
              <a:t>airflow</a:t>
            </a:r>
            <a:r>
              <a:rPr lang="pl-PL" sz="2000" dirty="0"/>
              <a:t> in </a:t>
            </a:r>
            <a:r>
              <a:rPr lang="pl-PL" sz="2000" dirty="0" err="1"/>
              <a:t>cyclone</a:t>
            </a:r>
            <a:r>
              <a:rPr lang="pl-PL" sz="2000" dirty="0"/>
              <a:t> </a:t>
            </a:r>
            <a:r>
              <a:rPr lang="pl-PL" sz="2000" dirty="0" err="1"/>
              <a:t>area</a:t>
            </a:r>
            <a:r>
              <a:rPr lang="pl-PL" sz="2000" dirty="0"/>
              <a:t> was one of </a:t>
            </a:r>
            <a:r>
              <a:rPr lang="pl-PL" sz="2000" dirty="0" err="1"/>
              <a:t>main</a:t>
            </a:r>
            <a:r>
              <a:rPr lang="pl-PL" sz="2000" dirty="0"/>
              <a:t> </a:t>
            </a:r>
            <a:r>
              <a:rPr lang="pl-PL" sz="2000" dirty="0" err="1"/>
              <a:t>storm</a:t>
            </a:r>
            <a:r>
              <a:rPr lang="pl-PL" sz="2000" dirty="0"/>
              <a:t>-developing </a:t>
            </a:r>
            <a:r>
              <a:rPr lang="pl-PL" sz="2000" dirty="0" err="1"/>
              <a:t>factors</a:t>
            </a:r>
            <a:r>
              <a:rPr lang="pl-PL" sz="2000" dirty="0"/>
              <a:t>. </a:t>
            </a:r>
            <a:r>
              <a:rPr lang="pl-PL" sz="2000" dirty="0" err="1"/>
              <a:t>Another</a:t>
            </a:r>
            <a:r>
              <a:rPr lang="pl-PL" sz="2000" dirty="0"/>
              <a:t> one was </a:t>
            </a:r>
            <a:r>
              <a:rPr lang="pl-PL" sz="2000" dirty="0" err="1"/>
              <a:t>thermal</a:t>
            </a:r>
            <a:r>
              <a:rPr lang="pl-PL" sz="2000" dirty="0"/>
              <a:t> </a:t>
            </a:r>
            <a:r>
              <a:rPr lang="pl-PL" sz="2000" dirty="0" err="1"/>
              <a:t>contrast</a:t>
            </a:r>
            <a:r>
              <a:rPr lang="pl-PL" sz="2000" dirty="0"/>
              <a:t> </a:t>
            </a:r>
            <a:r>
              <a:rPr lang="pl-PL" sz="2000" dirty="0" err="1"/>
              <a:t>between</a:t>
            </a:r>
            <a:r>
              <a:rPr lang="pl-PL" sz="2000" dirty="0"/>
              <a:t> </a:t>
            </a:r>
            <a:r>
              <a:rPr lang="pl-PL" sz="2000" dirty="0" err="1"/>
              <a:t>air</a:t>
            </a:r>
            <a:r>
              <a:rPr lang="pl-PL" sz="2000" dirty="0"/>
              <a:t> </a:t>
            </a:r>
            <a:r>
              <a:rPr lang="pl-PL" sz="2000" dirty="0" err="1"/>
              <a:t>masses</a:t>
            </a:r>
            <a:r>
              <a:rPr lang="pl-PL" sz="2000" dirty="0"/>
              <a:t>, </a:t>
            </a:r>
            <a:r>
              <a:rPr lang="pl-PL" sz="2000" dirty="0" err="1"/>
              <a:t>that</a:t>
            </a:r>
            <a:r>
              <a:rPr lang="pl-PL" sz="2000" dirty="0"/>
              <a:t> </a:t>
            </a:r>
            <a:r>
              <a:rPr lang="pl-PL" sz="2000" dirty="0" err="1"/>
              <a:t>is</a:t>
            </a:r>
            <a:r>
              <a:rPr lang="pl-PL" sz="2000" dirty="0"/>
              <a:t> </a:t>
            </a:r>
            <a:r>
              <a:rPr lang="pl-PL" sz="2000" dirty="0" err="1"/>
              <a:t>visible</a:t>
            </a:r>
            <a:r>
              <a:rPr lang="pl-PL" sz="2000" dirty="0"/>
              <a:t> on 850 </a:t>
            </a:r>
            <a:r>
              <a:rPr lang="pl-PL" sz="2000" dirty="0" err="1"/>
              <a:t>hPa</a:t>
            </a:r>
            <a:r>
              <a:rPr lang="pl-PL" sz="2000" dirty="0"/>
              <a:t> </a:t>
            </a:r>
            <a:r>
              <a:rPr lang="pl-PL" sz="2000" dirty="0" err="1"/>
              <a:t>temperature</a:t>
            </a:r>
            <a:r>
              <a:rPr lang="pl-PL" sz="2000" dirty="0"/>
              <a:t>.</a:t>
            </a: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>
              <a:latin typeface="+mn-lt"/>
            </a:endParaRPr>
          </a:p>
          <a:p>
            <a:endParaRPr lang="en-US" sz="1500" dirty="0"/>
          </a:p>
          <a:p>
            <a:endParaRPr lang="en-US" sz="1500" dirty="0">
              <a:latin typeface="+mn-lt"/>
            </a:endParaRPr>
          </a:p>
          <a:p>
            <a:endParaRPr lang="en-US" sz="1500" dirty="0"/>
          </a:p>
          <a:p>
            <a:endParaRPr lang="en-GB" sz="1500" dirty="0">
              <a:latin typeface="+mn-lt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half" idx="2"/>
          </p:nvPr>
        </p:nvSpPr>
        <p:spPr>
          <a:xfrm>
            <a:off x="261395" y="6566885"/>
            <a:ext cx="4572000" cy="1766307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000" dirty="0" err="1"/>
              <a:t>Airmass</a:t>
            </a:r>
            <a:r>
              <a:rPr lang="pl-PL" sz="2000" dirty="0"/>
              <a:t> RGB + </a:t>
            </a:r>
            <a:r>
              <a:rPr lang="pl-PL" sz="2000" dirty="0" err="1"/>
              <a:t>Geopotential</a:t>
            </a:r>
            <a:r>
              <a:rPr lang="pl-PL" sz="2000" dirty="0"/>
              <a:t> 500 </a:t>
            </a:r>
            <a:r>
              <a:rPr lang="pl-PL" sz="2000" dirty="0" err="1"/>
              <a:t>hPa</a:t>
            </a:r>
            <a:r>
              <a:rPr lang="pl-PL" sz="2000" dirty="0"/>
              <a:t>:</a:t>
            </a:r>
          </a:p>
          <a:p>
            <a:pPr marL="0" indent="0">
              <a:buNone/>
            </a:pPr>
            <a:r>
              <a:rPr lang="pl-PL" sz="2000" dirty="0"/>
              <a:t>- </a:t>
            </a:r>
            <a:r>
              <a:rPr lang="pl-PL" sz="2000" dirty="0" err="1"/>
              <a:t>convenctive</a:t>
            </a:r>
            <a:r>
              <a:rPr lang="pl-PL" sz="2000" dirty="0"/>
              <a:t> </a:t>
            </a:r>
            <a:r>
              <a:rPr lang="pl-PL" sz="2000" dirty="0" err="1"/>
              <a:t>clouds</a:t>
            </a:r>
            <a:r>
              <a:rPr lang="pl-PL" sz="2000" dirty="0"/>
              <a:t> in </a:t>
            </a:r>
            <a:r>
              <a:rPr lang="pl-PL" sz="2000" dirty="0" err="1"/>
              <a:t>south</a:t>
            </a:r>
            <a:r>
              <a:rPr lang="pl-PL" sz="2000" dirty="0"/>
              <a:t>-east Poland</a:t>
            </a:r>
          </a:p>
          <a:p>
            <a:pPr marL="0" indent="0">
              <a:buNone/>
            </a:pPr>
            <a:r>
              <a:rPr lang="pl-PL" sz="2000" dirty="0"/>
              <a:t>- </a:t>
            </a:r>
            <a:r>
              <a:rPr lang="pl-PL" sz="2000" dirty="0" err="1"/>
              <a:t>sharp</a:t>
            </a:r>
            <a:r>
              <a:rPr lang="pl-PL" sz="2000" dirty="0"/>
              <a:t> </a:t>
            </a:r>
            <a:r>
              <a:rPr lang="pl-PL" sz="2000" dirty="0" err="1"/>
              <a:t>pressure</a:t>
            </a:r>
            <a:r>
              <a:rPr lang="pl-PL" sz="2000" dirty="0"/>
              <a:t> gradient </a:t>
            </a:r>
          </a:p>
          <a:p>
            <a:pPr marL="0" indent="0">
              <a:buNone/>
            </a:pPr>
            <a:r>
              <a:rPr lang="pl-PL" sz="2000" dirty="0"/>
              <a:t>- </a:t>
            </a:r>
            <a:r>
              <a:rPr lang="pl-PL" sz="2000" dirty="0" err="1"/>
              <a:t>dry</a:t>
            </a:r>
            <a:r>
              <a:rPr lang="pl-PL" sz="2000" dirty="0"/>
              <a:t> and </a:t>
            </a:r>
            <a:r>
              <a:rPr lang="pl-PL" sz="2000" dirty="0" err="1"/>
              <a:t>cool</a:t>
            </a:r>
            <a:r>
              <a:rPr lang="pl-PL" sz="2000" dirty="0"/>
              <a:t> </a:t>
            </a:r>
            <a:r>
              <a:rPr lang="pl-PL" sz="2000" dirty="0" err="1"/>
              <a:t>air</a:t>
            </a:r>
            <a:r>
              <a:rPr lang="pl-PL" sz="2000" dirty="0"/>
              <a:t> </a:t>
            </a:r>
            <a:r>
              <a:rPr lang="pl-PL" sz="2000" dirty="0" err="1"/>
              <a:t>behind</a:t>
            </a:r>
            <a:r>
              <a:rPr lang="pl-PL" sz="2000" dirty="0"/>
              <a:t> front</a:t>
            </a:r>
          </a:p>
          <a:p>
            <a:pPr marL="0" indent="0">
              <a:buNone/>
            </a:pPr>
            <a:r>
              <a:rPr lang="pl-PL" sz="2000" dirty="0"/>
              <a:t>- </a:t>
            </a:r>
            <a:r>
              <a:rPr lang="pl-PL" sz="2000" dirty="0" err="1"/>
              <a:t>thunderstorms</a:t>
            </a:r>
            <a:r>
              <a:rPr lang="pl-PL" sz="2000" dirty="0"/>
              <a:t> </a:t>
            </a:r>
            <a:r>
              <a:rPr lang="pl-PL" sz="2000" dirty="0" err="1"/>
              <a:t>observed</a:t>
            </a:r>
            <a:r>
              <a:rPr lang="pl-PL" sz="2000" dirty="0"/>
              <a:t> in Poland </a:t>
            </a:r>
            <a:r>
              <a:rPr lang="pl-PL" sz="2000" dirty="0" err="1"/>
              <a:t>during</a:t>
            </a:r>
            <a:r>
              <a:rPr lang="pl-PL" sz="2000" dirty="0"/>
              <a:t> the </a:t>
            </a:r>
            <a:r>
              <a:rPr lang="pl-PL" sz="2000" dirty="0" err="1"/>
              <a:t>day</a:t>
            </a:r>
            <a:endParaRPr lang="pl-PL" sz="2000" dirty="0"/>
          </a:p>
          <a:p>
            <a:pPr marL="0" indent="0">
              <a:buNone/>
            </a:pPr>
            <a:r>
              <a:rPr lang="pl-PL" sz="2000" dirty="0"/>
              <a:t>- </a:t>
            </a:r>
            <a:r>
              <a:rPr lang="pl-PL" sz="2000" dirty="0" err="1"/>
              <a:t>snowfall</a:t>
            </a:r>
            <a:r>
              <a:rPr lang="pl-PL" sz="2000" dirty="0"/>
              <a:t>, </a:t>
            </a:r>
            <a:r>
              <a:rPr lang="pl-PL" sz="2000" dirty="0" err="1"/>
              <a:t>rainfall</a:t>
            </a:r>
            <a:r>
              <a:rPr lang="pl-PL" sz="2000" dirty="0"/>
              <a:t> and </a:t>
            </a:r>
            <a:r>
              <a:rPr lang="pl-PL" sz="2000" dirty="0" err="1"/>
              <a:t>graupel</a:t>
            </a:r>
            <a:r>
              <a:rPr lang="pl-PL" sz="2000" dirty="0"/>
              <a:t> </a:t>
            </a:r>
            <a:r>
              <a:rPr lang="pl-PL" sz="2000" dirty="0" err="1"/>
              <a:t>observed</a:t>
            </a:r>
            <a:r>
              <a:rPr lang="pl-PL" sz="2000" dirty="0"/>
              <a:t> </a:t>
            </a:r>
            <a:endParaRPr lang="en-GB" sz="2000" dirty="0"/>
          </a:p>
        </p:txBody>
      </p:sp>
      <p:pic>
        <p:nvPicPr>
          <p:cNvPr id="18" name="Symbol zastępczy zawartości 17">
            <a:extLst>
              <a:ext uri="{FF2B5EF4-FFF2-40B4-BE49-F238E27FC236}">
                <a16:creationId xmlns:a16="http://schemas.microsoft.com/office/drawing/2014/main" id="{4A77A2BB-1C09-F3F9-85D1-B0381EBAFF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452301"/>
            <a:ext cx="4527082" cy="2596913"/>
          </a:xfr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34E8E655-EEC3-3DF8-5969-77A2780B5B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4552" y="6566885"/>
            <a:ext cx="4010792" cy="2465752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2AE9B4C7-3548-8745-B957-BF6F53A838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733" y="1371600"/>
            <a:ext cx="5201334" cy="4495800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C2895629-19F6-A758-E0F3-341F569895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0972" y="6066631"/>
            <a:ext cx="3059233" cy="296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8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381000"/>
            <a:ext cx="11521440" cy="1143000"/>
          </a:xfrm>
        </p:spPr>
        <p:txBody>
          <a:bodyPr>
            <a:normAutofit/>
          </a:bodyPr>
          <a:lstStyle/>
          <a:p>
            <a:pPr>
              <a:lnSpc>
                <a:spcPts val="4000"/>
              </a:lnSpc>
            </a:pPr>
            <a:r>
              <a:rPr lang="en-GB" sz="3300" dirty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Shapiro-Keyser – 2023.02.17 09 UTC</a:t>
            </a:r>
            <a:endParaRPr lang="en-GB" sz="3300" dirty="0"/>
          </a:p>
        </p:txBody>
      </p:sp>
      <p:sp>
        <p:nvSpPr>
          <p:cNvPr id="10" name="TextBox 9"/>
          <p:cNvSpPr txBox="1"/>
          <p:nvPr/>
        </p:nvSpPr>
        <p:spPr>
          <a:xfrm>
            <a:off x="9601200" y="9231868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Saulius </a:t>
            </a:r>
            <a:r>
              <a:rPr kumimoji="0" lang="lt-L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Šatas, LHMS, Lithuania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2"/>
          </p:nvPr>
        </p:nvSpPr>
        <p:spPr>
          <a:xfrm>
            <a:off x="6369518" y="1447800"/>
            <a:ext cx="6019800" cy="990599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Mature ET cyclone stage (Shapiro-Keyser Conceptual model) over Southwest of Norway</a:t>
            </a:r>
          </a:p>
          <a:p>
            <a:pPr marL="0" indent="0">
              <a:buNone/>
            </a:pPr>
            <a:r>
              <a:rPr lang="en-US" sz="2000" dirty="0"/>
              <a:t>Wind gusts up to 40-45 m/s in open and Coastal areas</a:t>
            </a:r>
          </a:p>
          <a:p>
            <a:endParaRPr lang="en-US" sz="2000" dirty="0">
              <a:latin typeface="+mn-lt"/>
            </a:endParaRPr>
          </a:p>
          <a:p>
            <a:endParaRPr lang="en-US" sz="2000" dirty="0"/>
          </a:p>
          <a:p>
            <a:endParaRPr lang="en-US" sz="2000" dirty="0">
              <a:latin typeface="+mn-lt"/>
            </a:endParaRPr>
          </a:p>
          <a:p>
            <a:endParaRPr lang="en-US" sz="2000" dirty="0"/>
          </a:p>
          <a:p>
            <a:endParaRPr lang="en-GB" sz="2000" dirty="0">
              <a:latin typeface="+mn-lt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half" idx="2"/>
          </p:nvPr>
        </p:nvSpPr>
        <p:spPr>
          <a:xfrm>
            <a:off x="228600" y="7149093"/>
            <a:ext cx="5943600" cy="1766307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Airmass RGB with 500hPa geopotential height (cyan), MSLP (black), Temperature at 850hPa</a:t>
            </a:r>
          </a:p>
          <a:p>
            <a:pPr marL="0" indent="0">
              <a:buNone/>
            </a:pPr>
            <a:r>
              <a:rPr lang="en-US" sz="2000" dirty="0"/>
              <a:t>Upper-level trough in connection to deep surface low</a:t>
            </a:r>
          </a:p>
          <a:p>
            <a:pPr marL="0" indent="0">
              <a:buNone/>
            </a:pPr>
            <a:r>
              <a:rPr lang="en-US" sz="2000" dirty="0"/>
              <a:t>Warm core inside cyclone cent</a:t>
            </a:r>
            <a:r>
              <a:rPr lang="lt-LT" sz="2000" dirty="0" err="1"/>
              <a:t>re</a:t>
            </a:r>
            <a:endParaRPr lang="en-US" sz="2000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ABF5A1D-38B6-32DD-E849-45D6C8F43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34" y="1447767"/>
            <a:ext cx="5906543" cy="548643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39F14B9-E86F-8BEB-DA41-CD699196F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9518" y="2515358"/>
            <a:ext cx="5074595" cy="3883618"/>
          </a:xfrm>
          <a:prstGeom prst="rect">
            <a:avLst/>
          </a:prstGeom>
        </p:spPr>
      </p:pic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3226C7EF-466B-EA80-F797-0668EE936968}"/>
              </a:ext>
            </a:extLst>
          </p:cNvPr>
          <p:cNvSpPr txBox="1">
            <a:spLocks/>
          </p:cNvSpPr>
          <p:nvPr/>
        </p:nvSpPr>
        <p:spPr>
          <a:xfrm>
            <a:off x="6359660" y="6423151"/>
            <a:ext cx="2083226" cy="2492248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0120" rtl="0" eaLnBrk="1" fontAlgn="auto" latinLnBrk="0" hangingPunct="1">
              <a:lnSpc>
                <a:spcPct val="9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Above: Strong cyclonic vorticity advection (red) at jet level 300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hPA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(yellow)</a:t>
            </a:r>
          </a:p>
          <a:p>
            <a:pPr marL="0" marR="0" lvl="0" indent="0" algn="l" defTabSz="960120" rtl="0" eaLnBrk="1" fontAlgn="auto" latinLnBrk="0" hangingPunct="1">
              <a:lnSpc>
                <a:spcPct val="9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Right: Temperature advection at 850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hPa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cold air penetrates warm inflow that circulates around the low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E7E2F622-4B21-DCDA-E08F-D427262AD6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1247" y="5545977"/>
            <a:ext cx="3888071" cy="3369422"/>
          </a:xfrm>
          <a:prstGeom prst="rect">
            <a:avLst/>
          </a:prstGeom>
        </p:spPr>
      </p:pic>
      <p:pic>
        <p:nvPicPr>
          <p:cNvPr id="1039" name="Picture 15">
            <a:extLst>
              <a:ext uri="{FF2B5EF4-FFF2-40B4-BE49-F238E27FC236}">
                <a16:creationId xmlns:a16="http://schemas.microsoft.com/office/drawing/2014/main" id="{F2FE9311-B963-FA82-7ABD-882CFB95E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812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>
            <a:extLst>
              <a:ext uri="{FF2B5EF4-FFF2-40B4-BE49-F238E27FC236}">
                <a16:creationId xmlns:a16="http://schemas.microsoft.com/office/drawing/2014/main" id="{0D2E4D4D-B8ED-AD51-A7D3-FA3E16AD6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812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9" name="Picture 45">
            <a:extLst>
              <a:ext uri="{FF2B5EF4-FFF2-40B4-BE49-F238E27FC236}">
                <a16:creationId xmlns:a16="http://schemas.microsoft.com/office/drawing/2014/main" id="{552351A6-AE9E-570E-8A48-904C6C694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812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>
            <a:extLst>
              <a:ext uri="{FF2B5EF4-FFF2-40B4-BE49-F238E27FC236}">
                <a16:creationId xmlns:a16="http://schemas.microsoft.com/office/drawing/2014/main" id="{14DA857E-88EF-BDD2-5CF7-14F7B122E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812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2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381000"/>
            <a:ext cx="11521440" cy="1143000"/>
          </a:xfrm>
        </p:spPr>
        <p:txBody>
          <a:bodyPr>
            <a:normAutofit/>
          </a:bodyPr>
          <a:lstStyle/>
          <a:p>
            <a:pPr>
              <a:lnSpc>
                <a:spcPts val="4000"/>
              </a:lnSpc>
            </a:pPr>
            <a:r>
              <a:rPr lang="en-GB" sz="3300" dirty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  </a:t>
            </a:r>
            <a:r>
              <a:rPr lang="pl-PL" sz="3300" dirty="0" err="1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Occlusion</a:t>
            </a:r>
            <a:r>
              <a:rPr lang="pl-PL" sz="3300" dirty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pl-PL" sz="3300" dirty="0" err="1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Cold</a:t>
            </a:r>
            <a:r>
              <a:rPr lang="pl-PL" sz="3300" dirty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pl-PL" sz="3300" dirty="0" err="1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Conveyor</a:t>
            </a:r>
            <a:r>
              <a:rPr lang="pl-PL" sz="3300" dirty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 Belt</a:t>
            </a:r>
            <a:r>
              <a:rPr lang="en-GB" sz="3300" dirty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 – </a:t>
            </a:r>
            <a:r>
              <a:rPr lang="pl-PL" sz="3300" dirty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30/01/2023</a:t>
            </a:r>
            <a:endParaRPr lang="en-GB" sz="3300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0" y="9231868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Małgorzata Koper, IMGW (Poland)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2"/>
          </p:nvPr>
        </p:nvSpPr>
        <p:spPr>
          <a:xfrm>
            <a:off x="6369518" y="1447800"/>
            <a:ext cx="6019800" cy="2433126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000" dirty="0"/>
              <a:t>We </a:t>
            </a:r>
            <a:r>
              <a:rPr lang="pl-PL" sz="2000" dirty="0" err="1"/>
              <a:t>can</a:t>
            </a:r>
            <a:r>
              <a:rPr lang="pl-PL" sz="2000" dirty="0"/>
              <a:t> </a:t>
            </a:r>
            <a:r>
              <a:rPr lang="pl-PL" sz="2000" dirty="0" err="1"/>
              <a:t>see</a:t>
            </a:r>
            <a:r>
              <a:rPr lang="pl-PL" sz="2000" dirty="0"/>
              <a:t> </a:t>
            </a:r>
            <a:r>
              <a:rPr lang="pl-PL" sz="2000" dirty="0" err="1"/>
              <a:t>Occlusion</a:t>
            </a:r>
            <a:r>
              <a:rPr lang="pl-PL" sz="2000" dirty="0"/>
              <a:t> </a:t>
            </a:r>
            <a:r>
              <a:rPr lang="pl-PL" sz="2000" dirty="0" err="1"/>
              <a:t>Cold</a:t>
            </a:r>
            <a:r>
              <a:rPr lang="pl-PL" sz="2000" dirty="0"/>
              <a:t> </a:t>
            </a:r>
            <a:r>
              <a:rPr lang="pl-PL" sz="2000" dirty="0" err="1"/>
              <a:t>Conveyor</a:t>
            </a:r>
            <a:r>
              <a:rPr lang="pl-PL" sz="2000" dirty="0"/>
              <a:t> Belt in </a:t>
            </a:r>
            <a:r>
              <a:rPr lang="pl-PL" sz="2000" dirty="0" err="1"/>
              <a:t>this</a:t>
            </a:r>
            <a:r>
              <a:rPr lang="pl-PL" sz="2000" dirty="0"/>
              <a:t> image.</a:t>
            </a:r>
          </a:p>
          <a:p>
            <a:pPr marL="0" indent="0">
              <a:buNone/>
            </a:pPr>
            <a:r>
              <a:rPr lang="pl-PL" sz="2000" dirty="0"/>
              <a:t>W</a:t>
            </a:r>
            <a:r>
              <a:rPr lang="fr-FR" sz="2000" dirty="0"/>
              <a:t>eather hazards</a:t>
            </a:r>
            <a:r>
              <a:rPr lang="pl-PL" sz="2000" dirty="0"/>
              <a:t>:</a:t>
            </a:r>
          </a:p>
          <a:p>
            <a:pPr marL="0" indent="0">
              <a:buNone/>
            </a:pPr>
            <a:r>
              <a:rPr lang="pl-PL" sz="2000" dirty="0"/>
              <a:t>- heavy </a:t>
            </a:r>
            <a:r>
              <a:rPr lang="pl-PL" sz="2000" dirty="0" err="1"/>
              <a:t>snowfall</a:t>
            </a:r>
            <a:r>
              <a:rPr lang="pl-PL" sz="2000" dirty="0"/>
              <a:t> ( </a:t>
            </a:r>
            <a:r>
              <a:rPr lang="pl-PL" sz="2000" dirty="0" err="1"/>
              <a:t>low</a:t>
            </a:r>
            <a:r>
              <a:rPr lang="pl-PL" sz="2000" dirty="0"/>
              <a:t> </a:t>
            </a:r>
            <a:r>
              <a:rPr lang="pl-PL" sz="2000" dirty="0" err="1"/>
              <a:t>visibility</a:t>
            </a:r>
            <a:r>
              <a:rPr lang="pl-PL" sz="2000" dirty="0"/>
              <a:t> – </a:t>
            </a:r>
            <a:r>
              <a:rPr lang="pl-PL" sz="2000" dirty="0" err="1"/>
              <a:t>dangerous</a:t>
            </a:r>
            <a:r>
              <a:rPr lang="pl-PL" sz="2000" dirty="0"/>
              <a:t> for </a:t>
            </a:r>
            <a:r>
              <a:rPr lang="pl-PL" sz="2000" dirty="0" err="1"/>
              <a:t>aviation</a:t>
            </a:r>
            <a:r>
              <a:rPr lang="pl-PL" sz="2000" dirty="0"/>
              <a:t> and </a:t>
            </a:r>
            <a:r>
              <a:rPr lang="pl-PL" sz="2000" dirty="0" err="1"/>
              <a:t>traffic</a:t>
            </a:r>
            <a:r>
              <a:rPr lang="pl-PL" sz="2000" dirty="0"/>
              <a:t> )</a:t>
            </a:r>
            <a:endParaRPr lang="fr-FR" sz="2000" dirty="0"/>
          </a:p>
          <a:p>
            <a:pPr marL="0" indent="0">
              <a:buNone/>
            </a:pPr>
            <a:r>
              <a:rPr lang="pl-PL" sz="2000" dirty="0"/>
              <a:t>- </a:t>
            </a:r>
            <a:r>
              <a:rPr lang="pl-PL" sz="2000" dirty="0" err="1"/>
              <a:t>strong</a:t>
            </a:r>
            <a:r>
              <a:rPr lang="pl-PL" sz="2000" dirty="0"/>
              <a:t> wind </a:t>
            </a:r>
            <a:r>
              <a:rPr lang="pl-PL" sz="2000" dirty="0" err="1"/>
              <a:t>gusts</a:t>
            </a:r>
            <a:endParaRPr lang="pl-PL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>
              <a:latin typeface="+mn-lt"/>
            </a:endParaRPr>
          </a:p>
          <a:p>
            <a:endParaRPr lang="en-US" sz="1500" dirty="0"/>
          </a:p>
          <a:p>
            <a:endParaRPr lang="en-US" sz="1500" dirty="0">
              <a:latin typeface="+mn-lt"/>
            </a:endParaRPr>
          </a:p>
          <a:p>
            <a:endParaRPr lang="en-US" sz="1500" dirty="0"/>
          </a:p>
          <a:p>
            <a:endParaRPr lang="en-GB" sz="1500" dirty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490214" y="7406726"/>
            <a:ext cx="1899104" cy="150867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half" idx="2"/>
          </p:nvPr>
        </p:nvSpPr>
        <p:spPr>
          <a:xfrm>
            <a:off x="355664" y="6309459"/>
            <a:ext cx="3682468" cy="1282312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000" dirty="0" err="1"/>
              <a:t>Airmass</a:t>
            </a:r>
            <a:r>
              <a:rPr lang="pl-PL" sz="2000" dirty="0"/>
              <a:t> RGB  30.01.2023 12:00 UTC</a:t>
            </a:r>
          </a:p>
          <a:p>
            <a:pPr marL="0" indent="0">
              <a:buNone/>
            </a:pPr>
            <a:r>
              <a:rPr lang="pl-PL" sz="2000" dirty="0"/>
              <a:t>We </a:t>
            </a:r>
            <a:r>
              <a:rPr lang="pl-PL" sz="2000" dirty="0" err="1"/>
              <a:t>can</a:t>
            </a:r>
            <a:r>
              <a:rPr lang="pl-PL" sz="2000" dirty="0"/>
              <a:t> </a:t>
            </a:r>
            <a:r>
              <a:rPr lang="pl-PL" sz="2000" dirty="0" err="1"/>
              <a:t>see</a:t>
            </a:r>
            <a:r>
              <a:rPr lang="pl-PL" sz="2000" dirty="0"/>
              <a:t>:</a:t>
            </a:r>
          </a:p>
          <a:p>
            <a:pPr marL="0" indent="0">
              <a:buNone/>
            </a:pPr>
            <a:r>
              <a:rPr lang="pl-PL" sz="2000" dirty="0"/>
              <a:t>-</a:t>
            </a:r>
            <a:r>
              <a:rPr lang="en-US" sz="2000" dirty="0"/>
              <a:t>a multi-layered frontal cloud band associated with the cold front</a:t>
            </a:r>
          </a:p>
          <a:p>
            <a:pPr marL="0" indent="0">
              <a:buNone/>
            </a:pPr>
            <a:r>
              <a:rPr lang="pl-PL" sz="2000" dirty="0"/>
              <a:t>-</a:t>
            </a:r>
            <a:r>
              <a:rPr lang="en-US" sz="2000" dirty="0"/>
              <a:t>a lower cloud spiral which seems to penetrate from below the higher cloud band associated with the cold front</a:t>
            </a:r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7BE4B6AC-5684-3D9E-F343-16276E5ED8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03732" y="1447800"/>
            <a:ext cx="5943600" cy="449369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6D1DD34F-E70D-495F-F1EF-E218F806DD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2929" y="4814378"/>
            <a:ext cx="4734569" cy="4272474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2DEB89A7-0624-885F-60BF-050932AAB5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1437" y="4055542"/>
            <a:ext cx="2642660" cy="2819400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66D3831B-DCD3-2130-8B5C-A0667717F1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000" y="6038895"/>
            <a:ext cx="3274535" cy="353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7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528420" y="9231868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Alla Bilozerova, Ukrainian Hydrometeorological Center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2"/>
          </p:nvPr>
        </p:nvSpPr>
        <p:spPr>
          <a:xfrm>
            <a:off x="7239000" y="838200"/>
            <a:ext cx="5225630" cy="1968823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dirty="0"/>
              <a:t>Conceptual Model</a:t>
            </a:r>
            <a:r>
              <a:rPr lang="uk-UA" sz="2000" dirty="0"/>
              <a:t> – </a:t>
            </a:r>
            <a:r>
              <a:rPr lang="en-US" sz="2000" dirty="0"/>
              <a:t>cold front in cyclone.</a:t>
            </a:r>
            <a:endParaRPr lang="fr-FR" sz="2000" dirty="0"/>
          </a:p>
          <a:p>
            <a:pPr marL="0" indent="0">
              <a:buNone/>
            </a:pPr>
            <a:r>
              <a:rPr lang="fr-FR" sz="2000" dirty="0"/>
              <a:t>-strong wind</a:t>
            </a:r>
          </a:p>
          <a:p>
            <a:pPr marL="0" indent="0">
              <a:buNone/>
            </a:pPr>
            <a:r>
              <a:rPr lang="fr-FR" sz="2000" dirty="0"/>
              <a:t>-heavy rain</a:t>
            </a:r>
            <a:endParaRPr lang="uk-UA" sz="2000" dirty="0"/>
          </a:p>
          <a:p>
            <a:pPr marL="0" indent="0">
              <a:buNone/>
            </a:pPr>
            <a:r>
              <a:rPr lang="uk-UA" sz="2000" dirty="0"/>
              <a:t>-</a:t>
            </a:r>
            <a:r>
              <a:rPr lang="en-US" sz="2000" dirty="0"/>
              <a:t>low temperature</a:t>
            </a: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>
              <a:latin typeface="+mn-lt"/>
            </a:endParaRPr>
          </a:p>
          <a:p>
            <a:endParaRPr lang="en-US" sz="1500" dirty="0"/>
          </a:p>
          <a:p>
            <a:endParaRPr lang="en-US" sz="1500" dirty="0">
              <a:latin typeface="+mn-lt"/>
            </a:endParaRPr>
          </a:p>
          <a:p>
            <a:endParaRPr lang="en-US" sz="1500" dirty="0"/>
          </a:p>
          <a:p>
            <a:endParaRPr lang="en-GB" sz="1500" dirty="0">
              <a:latin typeface="+mn-lt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half" idx="2"/>
          </p:nvPr>
        </p:nvSpPr>
        <p:spPr>
          <a:xfrm>
            <a:off x="197058" y="6172200"/>
            <a:ext cx="4755942" cy="1981200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dirty="0"/>
              <a:t>Airmass RGB and Dust RGB 05/10/2023 </a:t>
            </a:r>
            <a:r>
              <a:rPr lang="uk-UA" sz="2000" dirty="0"/>
              <a:t>21:00 </a:t>
            </a:r>
            <a:r>
              <a:rPr lang="en-US" sz="2000" dirty="0"/>
              <a:t>UTC</a:t>
            </a:r>
            <a:r>
              <a:rPr lang="fr-FR" sz="2000" dirty="0"/>
              <a:t>.</a:t>
            </a:r>
          </a:p>
          <a:p>
            <a:pPr marL="0" indent="0">
              <a:buNone/>
            </a:pPr>
            <a:r>
              <a:rPr lang="fr-FR" sz="2000" dirty="0"/>
              <a:t>On this products we can </a:t>
            </a:r>
            <a:r>
              <a:rPr lang="en-US" sz="2000" dirty="0"/>
              <a:t>see a strong cyclone moving from west to east across the Baltic </a:t>
            </a:r>
            <a:r>
              <a:rPr lang="fr-FR" sz="2000" dirty="0"/>
              <a:t>county. His front also moving across Ukrane and change the weather.</a:t>
            </a:r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B8EC4336-0A48-DF00-E849-5D83F48E57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97058" y="255445"/>
            <a:ext cx="6674371" cy="484995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96CA45-21FF-0965-BB3D-53ED56FE4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9643" y="4343400"/>
            <a:ext cx="7339523" cy="468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36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381000"/>
            <a:ext cx="11521440" cy="1143000"/>
          </a:xfrm>
        </p:spPr>
        <p:txBody>
          <a:bodyPr>
            <a:normAutofit/>
          </a:bodyPr>
          <a:lstStyle/>
          <a:p>
            <a:pPr>
              <a:lnSpc>
                <a:spcPts val="4000"/>
              </a:lnSpc>
            </a:pPr>
            <a:r>
              <a:rPr lang="en-GB" sz="3300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Title </a:t>
            </a:r>
            <a:r>
              <a:rPr lang="en-GB" sz="3300" dirty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:  </a:t>
            </a:r>
            <a:r>
              <a:rPr lang="en-GB" sz="3300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2023-03-07 – 21:00 UTC</a:t>
            </a:r>
            <a:endParaRPr lang="en-GB" sz="3300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0" y="9231868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Giedr</a:t>
            </a:r>
            <a:r>
              <a:rPr kumimoji="0" lang="lt-LT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ė </a:t>
            </a:r>
            <a:r>
              <a:rPr kumimoji="0" lang="lt-LT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Andruškienė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half" idx="2"/>
          </p:nvPr>
        </p:nvSpPr>
        <p:spPr>
          <a:xfrm>
            <a:off x="228600" y="7149093"/>
            <a:ext cx="5943600" cy="1366283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2000" dirty="0" err="1" smtClean="0"/>
              <a:t>Airmass</a:t>
            </a:r>
            <a:r>
              <a:rPr lang="lt-LT" sz="2000" dirty="0" smtClean="0"/>
              <a:t> RGB  2023-03-07  21:00 UTC  </a:t>
            </a:r>
            <a:r>
              <a:rPr lang="lt-LT" sz="2000" dirty="0" err="1" smtClean="0"/>
              <a:t>with</a:t>
            </a:r>
            <a:r>
              <a:rPr lang="lt-LT" sz="2000" dirty="0" smtClean="0"/>
              <a:t>  </a:t>
            </a:r>
            <a:r>
              <a:rPr lang="lt-LT" sz="2000" dirty="0" err="1" smtClean="0"/>
              <a:t>thermal</a:t>
            </a:r>
            <a:r>
              <a:rPr lang="lt-LT" sz="2000" dirty="0" smtClean="0"/>
              <a:t> </a:t>
            </a:r>
            <a:r>
              <a:rPr lang="lt-LT" sz="2000" dirty="0" err="1" smtClean="0"/>
              <a:t>front</a:t>
            </a:r>
            <a:r>
              <a:rPr lang="lt-LT" sz="2000" dirty="0" smtClean="0"/>
              <a:t> </a:t>
            </a:r>
            <a:r>
              <a:rPr lang="lt-LT" sz="2000" dirty="0" err="1" smtClean="0"/>
              <a:t>parameter</a:t>
            </a:r>
            <a:r>
              <a:rPr lang="lt-LT" sz="2000" dirty="0" smtClean="0"/>
              <a:t> . </a:t>
            </a:r>
            <a:r>
              <a:rPr lang="lt-LT" sz="2000" dirty="0" err="1" smtClean="0"/>
              <a:t>Southern</a:t>
            </a:r>
            <a:r>
              <a:rPr lang="lt-LT" sz="2000" dirty="0" smtClean="0"/>
              <a:t> </a:t>
            </a:r>
            <a:r>
              <a:rPr lang="lt-LT" sz="2000" dirty="0" err="1" smtClean="0"/>
              <a:t>cyclone</a:t>
            </a:r>
            <a:r>
              <a:rPr lang="lt-LT" sz="2000" dirty="0" smtClean="0"/>
              <a:t> </a:t>
            </a:r>
            <a:r>
              <a:rPr lang="lt-LT" sz="2000" dirty="0" err="1" smtClean="0"/>
              <a:t>cloud</a:t>
            </a:r>
            <a:r>
              <a:rPr lang="lt-LT" sz="2000" dirty="0" smtClean="0"/>
              <a:t> </a:t>
            </a:r>
            <a:r>
              <a:rPr lang="lt-LT" sz="2000" dirty="0" err="1" smtClean="0"/>
              <a:t>system</a:t>
            </a:r>
            <a:r>
              <a:rPr lang="lt-LT" sz="2000" dirty="0" smtClean="0"/>
              <a:t>. </a:t>
            </a:r>
            <a:r>
              <a:rPr lang="lt-LT" sz="2000" dirty="0" err="1" smtClean="0"/>
              <a:t>With</a:t>
            </a:r>
            <a:r>
              <a:rPr lang="lt-LT" sz="2000" dirty="0" smtClean="0"/>
              <a:t> </a:t>
            </a:r>
            <a:r>
              <a:rPr lang="lt-LT" sz="2000" dirty="0" err="1" smtClean="0"/>
              <a:t>strong</a:t>
            </a:r>
            <a:r>
              <a:rPr lang="lt-LT" sz="2000" dirty="0" smtClean="0"/>
              <a:t> </a:t>
            </a:r>
            <a:r>
              <a:rPr lang="lt-LT" sz="2000" dirty="0" err="1" smtClean="0"/>
              <a:t>winds</a:t>
            </a:r>
            <a:r>
              <a:rPr lang="lt-LT" sz="2000" dirty="0" smtClean="0"/>
              <a:t> </a:t>
            </a:r>
            <a:r>
              <a:rPr lang="lt-LT" sz="2000" dirty="0" err="1" smtClean="0"/>
              <a:t>and</a:t>
            </a:r>
            <a:r>
              <a:rPr lang="lt-LT" sz="2000" dirty="0" smtClean="0"/>
              <a:t> </a:t>
            </a:r>
            <a:r>
              <a:rPr lang="lt-LT" sz="2000" dirty="0" err="1" smtClean="0"/>
              <a:t>heavy</a:t>
            </a:r>
            <a:r>
              <a:rPr lang="lt-LT" sz="2000" dirty="0" smtClean="0"/>
              <a:t> </a:t>
            </a:r>
            <a:r>
              <a:rPr lang="lt-LT" sz="2000" dirty="0" err="1" smtClean="0"/>
              <a:t>rain</a:t>
            </a:r>
            <a:r>
              <a:rPr lang="lt-LT" sz="2000" dirty="0" smtClean="0"/>
              <a:t> </a:t>
            </a:r>
            <a:r>
              <a:rPr lang="lt-LT" sz="2000" dirty="0" err="1" smtClean="0"/>
              <a:t>in</a:t>
            </a:r>
            <a:r>
              <a:rPr lang="lt-LT" sz="2000" dirty="0" smtClean="0"/>
              <a:t> </a:t>
            </a:r>
            <a:r>
              <a:rPr lang="lt-LT" sz="2000" dirty="0" err="1" smtClean="0"/>
              <a:t>western</a:t>
            </a:r>
            <a:r>
              <a:rPr lang="lt-LT" sz="2000" dirty="0" smtClean="0"/>
              <a:t> </a:t>
            </a:r>
            <a:r>
              <a:rPr lang="lt-LT" sz="2000" dirty="0" err="1" smtClean="0"/>
              <a:t>part</a:t>
            </a:r>
            <a:r>
              <a:rPr lang="lt-LT" sz="2000" dirty="0" smtClean="0"/>
              <a:t> </a:t>
            </a:r>
            <a:r>
              <a:rPr lang="lt-LT" sz="2000" dirty="0" err="1" smtClean="0"/>
              <a:t>of</a:t>
            </a:r>
            <a:r>
              <a:rPr lang="lt-LT" sz="2000" dirty="0" smtClean="0"/>
              <a:t> </a:t>
            </a:r>
            <a:r>
              <a:rPr lang="lt-LT" sz="2000" dirty="0" err="1" smtClean="0"/>
              <a:t>Lithuania</a:t>
            </a:r>
            <a:r>
              <a:rPr lang="lt-LT" sz="2000" dirty="0" smtClean="0"/>
              <a:t>.</a:t>
            </a:r>
            <a:r>
              <a:rPr lang="fr-FR" sz="2000" dirty="0" smtClean="0"/>
              <a:t> </a:t>
            </a:r>
            <a:endParaRPr lang="en-GB" sz="2000" dirty="0"/>
          </a:p>
        </p:txBody>
      </p:sp>
      <p:pic>
        <p:nvPicPr>
          <p:cNvPr id="9" name="Turinio vietos rezervavimo ženklas 8" descr="2.pn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28600" y="2462234"/>
            <a:ext cx="5943600" cy="441006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6543676" y="1585890"/>
            <a:ext cx="5572164" cy="35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29362" y="4943476"/>
            <a:ext cx="6072230" cy="35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9971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381000"/>
            <a:ext cx="11521440" cy="1143000"/>
          </a:xfrm>
        </p:spPr>
        <p:txBody>
          <a:bodyPr>
            <a:normAutofit/>
          </a:bodyPr>
          <a:lstStyle/>
          <a:p>
            <a:pPr>
              <a:lnSpc>
                <a:spcPts val="4000"/>
              </a:lnSpc>
            </a:pPr>
            <a:r>
              <a:rPr lang="en-GB" sz="3300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Title </a:t>
            </a:r>
            <a:r>
              <a:rPr lang="en-GB" sz="3300" dirty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:  </a:t>
            </a:r>
            <a:r>
              <a:rPr lang="en-GB" sz="3300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[</a:t>
            </a:r>
            <a:r>
              <a:rPr lang="lv-LV" dirty="0" err="1"/>
              <a:t>Ana</a:t>
            </a:r>
            <a:r>
              <a:rPr lang="lv-LV" dirty="0"/>
              <a:t> </a:t>
            </a:r>
            <a:r>
              <a:rPr lang="lv-LV" dirty="0" err="1"/>
              <a:t>Cold</a:t>
            </a:r>
            <a:r>
              <a:rPr lang="lv-LV" dirty="0"/>
              <a:t> </a:t>
            </a:r>
            <a:r>
              <a:rPr lang="lv-LV" dirty="0" err="1"/>
              <a:t>Front</a:t>
            </a:r>
            <a:r>
              <a:rPr lang="en-GB" sz="3300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] – [</a:t>
            </a:r>
            <a:r>
              <a:rPr lang="lv-LV" sz="3300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14.10.2023 12:00</a:t>
            </a:r>
            <a:r>
              <a:rPr lang="en-GB" sz="3300" dirty="0" smtClean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]</a:t>
            </a:r>
            <a:endParaRPr lang="en-GB" sz="3300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0" y="9231868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Ilona </a:t>
            </a:r>
            <a:r>
              <a:rPr kumimoji="0" lang="lv-LV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Nigale</a:t>
            </a:r>
            <a:r>
              <a:rPr kumimoji="0" lang="lv-LV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Latvian Air Force weather observer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2"/>
          </p:nvPr>
        </p:nvSpPr>
        <p:spPr>
          <a:xfrm>
            <a:off x="6369518" y="1447800"/>
            <a:ext cx="6019800" cy="2433126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v-LV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lv-LV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cold front</a:t>
            </a:r>
            <a:r>
              <a:rPr lang="lv-LV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lv-LV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sharp temperature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contrast</a:t>
            </a:r>
            <a:r>
              <a:rPr lang="lv-LV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r-FR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v-LV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rontal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 will bring heavy snowfall across western-southwestern Norway, northern Sweden, and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Finland</a:t>
            </a:r>
            <a:r>
              <a:rPr lang="lv-LV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Dangerous weather for aviation </a:t>
            </a:r>
            <a:r>
              <a:rPr lang="lv-LV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h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igh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winds, heavy rain and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snow</a:t>
            </a:r>
            <a:r>
              <a:rPr lang="lv-LV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low visibility</a:t>
            </a:r>
            <a:r>
              <a:rPr lang="lv-LV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fr-FR" sz="2000" dirty="0" smtClean="0"/>
          </a:p>
          <a:p>
            <a:pPr marL="0" indent="0">
              <a:buNone/>
            </a:pPr>
            <a:endParaRPr lang="en-US" sz="2000" dirty="0"/>
          </a:p>
          <a:p>
            <a:endParaRPr lang="en-US" sz="2000" dirty="0" smtClean="0"/>
          </a:p>
          <a:p>
            <a:endParaRPr lang="en-US" sz="2000" dirty="0" smtClean="0">
              <a:latin typeface="+mn-lt"/>
            </a:endParaRPr>
          </a:p>
          <a:p>
            <a:endParaRPr lang="en-US" sz="1500" dirty="0"/>
          </a:p>
          <a:p>
            <a:endParaRPr lang="en-US" sz="1500" dirty="0" smtClean="0">
              <a:latin typeface="+mn-lt"/>
            </a:endParaRPr>
          </a:p>
          <a:p>
            <a:endParaRPr lang="en-US" sz="1500" dirty="0"/>
          </a:p>
          <a:p>
            <a:endParaRPr lang="en-GB" sz="1500" dirty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69518" y="4114800"/>
            <a:ext cx="6019800" cy="4800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half" idx="2"/>
          </p:nvPr>
        </p:nvSpPr>
        <p:spPr>
          <a:xfrm>
            <a:off x="228600" y="7149093"/>
            <a:ext cx="5943600" cy="1766307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v-LV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Airmass</a:t>
            </a:r>
            <a:r>
              <a:rPr lang="lv-LV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RGB </a:t>
            </a:r>
            <a:r>
              <a:rPr lang="lv-LV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lv-LV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geopotential</a:t>
            </a:r>
            <a:r>
              <a:rPr lang="lv-LV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hight</a:t>
            </a:r>
            <a:r>
              <a:rPr lang="lv-LV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500hPa </a:t>
            </a:r>
            <a:r>
              <a:rPr lang="lv-LV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lv-LV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thermal</a:t>
            </a:r>
            <a:r>
              <a:rPr lang="lv-LV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front</a:t>
            </a:r>
            <a:r>
              <a:rPr lang="lv-LV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parameter</a:t>
            </a:r>
            <a:r>
              <a:rPr 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r-F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v-LV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owerful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Arctic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intrusion of cold air mass from the north</a:t>
            </a:r>
            <a:r>
              <a:rPr lang="fr-FR" sz="2000" dirty="0" smtClean="0"/>
              <a:t>. </a:t>
            </a:r>
            <a:endParaRPr lang="en-GB" sz="20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28600" y="1791163"/>
            <a:ext cx="5943600" cy="46837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5920" y="4104504"/>
            <a:ext cx="5810232" cy="27704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2380" y="6874942"/>
            <a:ext cx="5551019" cy="205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44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381000"/>
            <a:ext cx="11521440" cy="1143000"/>
          </a:xfrm>
        </p:spPr>
        <p:txBody>
          <a:bodyPr>
            <a:normAutofit/>
          </a:bodyPr>
          <a:lstStyle/>
          <a:p>
            <a:pPr>
              <a:lnSpc>
                <a:spcPts val="4000"/>
              </a:lnSpc>
            </a:pPr>
            <a:r>
              <a:rPr lang="en-GB" sz="3300" dirty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[</a:t>
            </a:r>
            <a:r>
              <a:rPr lang="en-AU" sz="3300" dirty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Cold front ahead of ET cyclone</a:t>
            </a:r>
            <a:r>
              <a:rPr lang="en-GB" sz="3300" dirty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] – [</a:t>
            </a:r>
            <a:r>
              <a:rPr lang="et-EE" sz="3300" dirty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21.09.2023 00UTC</a:t>
            </a:r>
            <a:r>
              <a:rPr lang="en-GB" sz="3300" dirty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]</a:t>
            </a:r>
            <a:endParaRPr lang="en-GB" sz="3300" dirty="0"/>
          </a:p>
        </p:txBody>
      </p:sp>
      <p:sp>
        <p:nvSpPr>
          <p:cNvPr id="10" name="TextBox 9"/>
          <p:cNvSpPr txBox="1"/>
          <p:nvPr/>
        </p:nvSpPr>
        <p:spPr>
          <a:xfrm>
            <a:off x="-3124200" y="9210675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Katriin Käärik, Estonia Environment Agency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2"/>
          </p:nvPr>
        </p:nvSpPr>
        <p:spPr>
          <a:xfrm>
            <a:off x="6369518" y="1447799"/>
            <a:ext cx="6019800" cy="2464005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We can see a cold front ahead of the low. </a:t>
            </a:r>
          </a:p>
          <a:p>
            <a:pPr marL="0" indent="0">
              <a:buNone/>
            </a:pPr>
            <a:r>
              <a:rPr lang="en-US" sz="1800" dirty="0"/>
              <a:t>Behind the frontal cloud system , there is a strip of cold, followed by cold and dry airmass near the center of the low. Ahead of the front the airmass is warmer. </a:t>
            </a:r>
          </a:p>
          <a:p>
            <a:pPr marL="0" indent="0">
              <a:buNone/>
            </a:pPr>
            <a:r>
              <a:rPr lang="et-EE" sz="1800" dirty="0"/>
              <a:t>The MSG </a:t>
            </a:r>
            <a:r>
              <a:rPr lang="en-US" sz="1800" dirty="0"/>
              <a:t>Dust RGB showcases ochre colors leading the cloud system indicating to an ana </a:t>
            </a:r>
            <a:r>
              <a:rPr lang="et-EE" sz="1800" dirty="0"/>
              <a:t>c</a:t>
            </a:r>
            <a:r>
              <a:rPr lang="en-US" sz="1800" dirty="0"/>
              <a:t>old front</a:t>
            </a:r>
            <a:r>
              <a:rPr lang="et-EE" sz="1800" dirty="0"/>
              <a:t>.</a:t>
            </a:r>
          </a:p>
          <a:p>
            <a:pPr marL="0" indent="0">
              <a:buNone/>
            </a:pPr>
            <a:r>
              <a:rPr lang="en-US" sz="1800" dirty="0"/>
              <a:t>Heavy rainfall, sudden drop in temperature and thunderstorms are associated with this case.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2"/>
          </p:nvPr>
        </p:nvSpPr>
        <p:spPr>
          <a:xfrm>
            <a:off x="317789" y="6324600"/>
            <a:ext cx="5943600" cy="2258113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/>
              <a:t>This satellite image</a:t>
            </a:r>
            <a:r>
              <a:rPr lang="et-EE" sz="2000" dirty="0"/>
              <a:t> is </a:t>
            </a:r>
            <a:r>
              <a:rPr lang="en-GB" sz="2000" dirty="0"/>
              <a:t>retrieved from ePo</a:t>
            </a:r>
            <a:r>
              <a:rPr lang="et-EE" sz="2000" dirty="0"/>
              <a:t>r</a:t>
            </a:r>
            <a:r>
              <a:rPr lang="en-GB" sz="2000" dirty="0"/>
              <a:t>t. The used products are MSG Airmass RGB and ECMWF mean sea level pressure.</a:t>
            </a:r>
          </a:p>
          <a:p>
            <a:pPr marL="0" indent="0">
              <a:buNone/>
            </a:pPr>
            <a:r>
              <a:rPr lang="en-GB" sz="2000" dirty="0"/>
              <a:t>It showcases a low with its through positioned to northeast. </a:t>
            </a:r>
            <a:r>
              <a:rPr lang="et-EE" sz="2000" dirty="0"/>
              <a:t>Starting f</a:t>
            </a:r>
            <a:r>
              <a:rPr lang="en-GB" sz="2000" dirty="0"/>
              <a:t>rom the through an impressive cloud system stretches to southwest and eastwards.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7AC7AF-35DC-5B7D-0DDA-B74B767A6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214" y="1676400"/>
            <a:ext cx="5904778" cy="42555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024B78-B94B-4B6A-C2BC-420FFF1A1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0975" y="6754477"/>
            <a:ext cx="6300847" cy="27915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E4006F-7356-8E04-5882-DA0B1ECCFF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2888" y="4071453"/>
            <a:ext cx="1752600" cy="25620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7799C32-78F5-42E3-FCC6-84E7FE90DDB0}"/>
              </a:ext>
            </a:extLst>
          </p:cNvPr>
          <p:cNvSpPr txBox="1"/>
          <p:nvPr/>
        </p:nvSpPr>
        <p:spPr>
          <a:xfrm>
            <a:off x="8487229" y="4086183"/>
            <a:ext cx="3744319" cy="25545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Intense rainfall was recorded by OPERA radar in multiple places along the frontal system, most intense in Southern Norway and northwestern coast of France.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following day there was there w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thunderstorm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along the front in easter France and western Germany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62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381000"/>
            <a:ext cx="11521440" cy="1143000"/>
          </a:xfrm>
        </p:spPr>
        <p:txBody>
          <a:bodyPr>
            <a:normAutofit/>
          </a:bodyPr>
          <a:lstStyle/>
          <a:p>
            <a:pPr>
              <a:lnSpc>
                <a:spcPts val="4000"/>
              </a:lnSpc>
            </a:pPr>
            <a:r>
              <a:rPr lang="et-EE" sz="3300" dirty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Norwegian </a:t>
            </a:r>
            <a:r>
              <a:rPr lang="et-EE" sz="3300" dirty="0" err="1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type</a:t>
            </a:r>
            <a:r>
              <a:rPr lang="et-EE" sz="3300" dirty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et-EE" sz="3300" dirty="0" err="1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cylogenesis</a:t>
            </a:r>
            <a:r>
              <a:rPr lang="en-GB" sz="3300" dirty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 – [</a:t>
            </a:r>
            <a:r>
              <a:rPr lang="et-EE" sz="3300" dirty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17.10.23</a:t>
            </a:r>
            <a:r>
              <a:rPr lang="en-GB" sz="3300" dirty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]</a:t>
            </a:r>
            <a:endParaRPr lang="en-GB" sz="3300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0" y="9231868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Karl Erik Krepp, Estonian </a:t>
            </a:r>
            <a:r>
              <a:rPr kumimoji="0" lang="et-EE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Enivronment</a:t>
            </a:r>
            <a:r>
              <a:rPr kumimoji="0" lang="et-E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Agency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2"/>
          </p:nvPr>
        </p:nvSpPr>
        <p:spPr>
          <a:xfrm>
            <a:off x="6369518" y="1447800"/>
            <a:ext cx="6019800" cy="2433126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t-EE" sz="1600" dirty="0" err="1"/>
              <a:t>There</a:t>
            </a:r>
            <a:r>
              <a:rPr lang="et-EE" sz="1600" dirty="0"/>
              <a:t> are </a:t>
            </a:r>
            <a:r>
              <a:rPr lang="et-EE" sz="1600" dirty="0" err="1"/>
              <a:t>two</a:t>
            </a:r>
            <a:r>
              <a:rPr lang="et-EE" sz="1600" dirty="0"/>
              <a:t> major  </a:t>
            </a:r>
            <a:r>
              <a:rPr lang="et-EE" sz="1600" dirty="0" err="1"/>
              <a:t>visible</a:t>
            </a:r>
            <a:r>
              <a:rPr lang="et-EE" sz="1600" dirty="0"/>
              <a:t> </a:t>
            </a:r>
            <a:r>
              <a:rPr lang="et-EE" sz="1600" dirty="0" err="1"/>
              <a:t>Conceptual</a:t>
            </a:r>
            <a:r>
              <a:rPr lang="et-EE" sz="1600" dirty="0"/>
              <a:t> Models in </a:t>
            </a:r>
            <a:r>
              <a:rPr lang="et-EE" sz="1600" dirty="0" err="1"/>
              <a:t>this</a:t>
            </a:r>
            <a:r>
              <a:rPr lang="et-EE" sz="1600" dirty="0"/>
              <a:t> </a:t>
            </a:r>
            <a:r>
              <a:rPr lang="et-EE" sz="1600" dirty="0" err="1"/>
              <a:t>picture</a:t>
            </a:r>
            <a:r>
              <a:rPr lang="et-EE" sz="1600" dirty="0"/>
              <a:t> – The Norwegian </a:t>
            </a:r>
            <a:r>
              <a:rPr lang="et-EE" sz="1600" dirty="0" err="1"/>
              <a:t>type</a:t>
            </a:r>
            <a:r>
              <a:rPr lang="et-EE" sz="1600" dirty="0"/>
              <a:t> </a:t>
            </a:r>
            <a:r>
              <a:rPr lang="et-EE" sz="1600" dirty="0" err="1"/>
              <a:t>cyclogenesis</a:t>
            </a:r>
            <a:r>
              <a:rPr lang="et-EE" sz="1600" dirty="0"/>
              <a:t> (</a:t>
            </a:r>
            <a:r>
              <a:rPr lang="et-EE" sz="1600" dirty="0" err="1"/>
              <a:t>slow</a:t>
            </a:r>
            <a:r>
              <a:rPr lang="et-EE" sz="1600" dirty="0"/>
              <a:t> </a:t>
            </a:r>
            <a:r>
              <a:rPr lang="et-EE" sz="1600" dirty="0" err="1"/>
              <a:t>initial</a:t>
            </a:r>
            <a:r>
              <a:rPr lang="et-EE" sz="1600" dirty="0"/>
              <a:t> </a:t>
            </a:r>
            <a:r>
              <a:rPr lang="et-EE" sz="1600" dirty="0" err="1"/>
              <a:t>phase</a:t>
            </a:r>
            <a:r>
              <a:rPr lang="et-EE" sz="1600" dirty="0"/>
              <a:t>, no </a:t>
            </a:r>
            <a:r>
              <a:rPr lang="et-EE" sz="1600" dirty="0" err="1"/>
              <a:t>separation</a:t>
            </a:r>
            <a:r>
              <a:rPr lang="et-EE" sz="1600" dirty="0"/>
              <a:t> of </a:t>
            </a:r>
            <a:r>
              <a:rPr lang="et-EE" sz="1600" dirty="0" err="1"/>
              <a:t>warm</a:t>
            </a:r>
            <a:r>
              <a:rPr lang="et-EE" sz="1600" dirty="0"/>
              <a:t> </a:t>
            </a:r>
            <a:r>
              <a:rPr lang="et-EE" sz="1600" dirty="0" err="1"/>
              <a:t>sector</a:t>
            </a:r>
            <a:r>
              <a:rPr lang="et-EE" sz="1600" dirty="0"/>
              <a:t> by </a:t>
            </a:r>
            <a:r>
              <a:rPr lang="et-EE" sz="1600" dirty="0" err="1"/>
              <a:t>cold</a:t>
            </a:r>
            <a:r>
              <a:rPr lang="et-EE" sz="1600" dirty="0"/>
              <a:t> front – </a:t>
            </a:r>
            <a:r>
              <a:rPr lang="et-EE" sz="1600" dirty="0" err="1"/>
              <a:t>excluding</a:t>
            </a:r>
            <a:r>
              <a:rPr lang="et-EE" sz="1600" dirty="0"/>
              <a:t> SK </a:t>
            </a:r>
            <a:r>
              <a:rPr lang="et-EE" sz="1600" dirty="0" err="1"/>
              <a:t>type</a:t>
            </a:r>
            <a:r>
              <a:rPr lang="et-EE" sz="1600" dirty="0"/>
              <a:t> </a:t>
            </a:r>
            <a:r>
              <a:rPr lang="et-EE" sz="1600" dirty="0" err="1"/>
              <a:t>cyclone</a:t>
            </a:r>
            <a:r>
              <a:rPr lang="et-EE" sz="1600" dirty="0"/>
              <a:t> (</a:t>
            </a:r>
            <a:r>
              <a:rPr lang="et-EE" sz="1600" dirty="0" err="1"/>
              <a:t>observed</a:t>
            </a:r>
            <a:r>
              <a:rPr lang="et-EE" sz="1600" dirty="0"/>
              <a:t> </a:t>
            </a:r>
            <a:r>
              <a:rPr lang="et-EE" sz="1600" dirty="0" err="1"/>
              <a:t>previous</a:t>
            </a:r>
            <a:r>
              <a:rPr lang="et-EE" sz="1600" dirty="0"/>
              <a:t> </a:t>
            </a:r>
            <a:r>
              <a:rPr lang="et-EE" sz="1600" dirty="0" err="1"/>
              <a:t>stages</a:t>
            </a:r>
            <a:r>
              <a:rPr lang="et-EE" sz="1600" dirty="0"/>
              <a:t> </a:t>
            </a:r>
            <a:r>
              <a:rPr lang="et-EE" sz="1600" dirty="0" err="1"/>
              <a:t>over</a:t>
            </a:r>
            <a:r>
              <a:rPr lang="et-EE" sz="1600" dirty="0"/>
              <a:t> </a:t>
            </a:r>
            <a:r>
              <a:rPr lang="et-EE" sz="1600" dirty="0" err="1"/>
              <a:t>the</a:t>
            </a:r>
            <a:r>
              <a:rPr lang="et-EE" sz="1600" dirty="0"/>
              <a:t> </a:t>
            </a:r>
            <a:r>
              <a:rPr lang="et-EE" sz="1600" dirty="0" err="1"/>
              <a:t>ocean</a:t>
            </a:r>
            <a:r>
              <a:rPr lang="et-EE" sz="1600" dirty="0"/>
              <a:t>); </a:t>
            </a:r>
          </a:p>
          <a:p>
            <a:pPr marL="0" indent="0">
              <a:buNone/>
            </a:pPr>
            <a:r>
              <a:rPr lang="et-EE" sz="1600" dirty="0" err="1"/>
              <a:t>Warm</a:t>
            </a:r>
            <a:r>
              <a:rPr lang="et-EE" sz="1600" dirty="0"/>
              <a:t> Front </a:t>
            </a:r>
            <a:r>
              <a:rPr lang="et-EE" sz="1600" dirty="0" err="1"/>
              <a:t>Shield</a:t>
            </a:r>
            <a:r>
              <a:rPr lang="et-EE" sz="1600" dirty="0"/>
              <a:t> – </a:t>
            </a:r>
            <a:r>
              <a:rPr lang="et-EE" sz="1600" dirty="0" err="1"/>
              <a:t>thick</a:t>
            </a:r>
            <a:r>
              <a:rPr lang="et-EE" sz="1600" dirty="0"/>
              <a:t> </a:t>
            </a:r>
            <a:r>
              <a:rPr lang="et-EE" sz="1600" dirty="0" err="1"/>
              <a:t>cloud</a:t>
            </a:r>
            <a:r>
              <a:rPr lang="et-EE" sz="1600" dirty="0"/>
              <a:t> </a:t>
            </a:r>
            <a:r>
              <a:rPr lang="et-EE" sz="1600" dirty="0" err="1"/>
              <a:t>cover</a:t>
            </a:r>
            <a:r>
              <a:rPr lang="et-EE" sz="1600" dirty="0"/>
              <a:t> in </a:t>
            </a:r>
            <a:r>
              <a:rPr lang="et-EE" sz="1600" dirty="0" err="1"/>
              <a:t>warm</a:t>
            </a:r>
            <a:r>
              <a:rPr lang="et-EE" sz="1600" dirty="0"/>
              <a:t> </a:t>
            </a:r>
            <a:r>
              <a:rPr lang="et-EE" sz="1600" dirty="0" err="1"/>
              <a:t>sector</a:t>
            </a:r>
            <a:r>
              <a:rPr lang="et-EE" sz="1600" dirty="0"/>
              <a:t>, </a:t>
            </a:r>
            <a:r>
              <a:rPr lang="et-EE" sz="1600" dirty="0" err="1"/>
              <a:t>ascending</a:t>
            </a:r>
            <a:r>
              <a:rPr lang="et-EE" sz="1600" dirty="0"/>
              <a:t> and </a:t>
            </a:r>
            <a:r>
              <a:rPr lang="et-EE" sz="1600" dirty="0" err="1"/>
              <a:t>increasing</a:t>
            </a:r>
            <a:r>
              <a:rPr lang="et-EE" sz="1600" dirty="0"/>
              <a:t> </a:t>
            </a:r>
            <a:r>
              <a:rPr lang="et-EE" sz="1600" dirty="0" err="1"/>
              <a:t>towards</a:t>
            </a:r>
            <a:r>
              <a:rPr lang="et-EE" sz="1600" dirty="0"/>
              <a:t> </a:t>
            </a:r>
            <a:r>
              <a:rPr lang="et-EE" sz="1600" dirty="0" err="1"/>
              <a:t>the</a:t>
            </a:r>
            <a:r>
              <a:rPr lang="et-EE" sz="1600" dirty="0"/>
              <a:t> </a:t>
            </a:r>
            <a:r>
              <a:rPr lang="et-EE" sz="1600" dirty="0" err="1"/>
              <a:t>occluded</a:t>
            </a:r>
            <a:r>
              <a:rPr lang="et-EE" sz="1600" dirty="0"/>
              <a:t> </a:t>
            </a:r>
            <a:r>
              <a:rPr lang="et-EE" sz="1600" dirty="0" err="1"/>
              <a:t>spiral</a:t>
            </a:r>
            <a:r>
              <a:rPr lang="et-EE" sz="1600" dirty="0"/>
              <a:t> (</a:t>
            </a:r>
            <a:r>
              <a:rPr lang="et-EE" sz="1600" dirty="0" err="1"/>
              <a:t>strong</a:t>
            </a:r>
            <a:r>
              <a:rPr lang="et-EE" sz="1600" dirty="0"/>
              <a:t> </a:t>
            </a:r>
            <a:r>
              <a:rPr lang="et-EE" sz="1600" dirty="0" err="1"/>
              <a:t>warm</a:t>
            </a:r>
            <a:r>
              <a:rPr lang="et-EE" sz="1600" dirty="0"/>
              <a:t> </a:t>
            </a:r>
            <a:r>
              <a:rPr lang="et-EE" sz="1600" dirty="0" err="1"/>
              <a:t>conveyor</a:t>
            </a:r>
            <a:r>
              <a:rPr lang="et-EE" sz="1600" dirty="0"/>
              <a:t>)</a:t>
            </a:r>
            <a:endParaRPr lang="fr-FR" sz="1600" dirty="0"/>
          </a:p>
          <a:p>
            <a:pPr marL="0" indent="0">
              <a:buNone/>
            </a:pPr>
            <a:r>
              <a:rPr lang="et-EE" sz="1600" dirty="0" err="1"/>
              <a:t>Hazards</a:t>
            </a:r>
            <a:r>
              <a:rPr lang="et-EE" sz="1600" dirty="0"/>
              <a:t>:  </a:t>
            </a:r>
            <a:r>
              <a:rPr lang="et-EE" sz="1600" dirty="0" err="1"/>
              <a:t>Thunderstorms</a:t>
            </a:r>
            <a:r>
              <a:rPr lang="et-EE" sz="1600" dirty="0"/>
              <a:t> </a:t>
            </a:r>
            <a:r>
              <a:rPr lang="et-EE" sz="1600" dirty="0" err="1"/>
              <a:t>within</a:t>
            </a:r>
            <a:r>
              <a:rPr lang="et-EE" sz="1600" dirty="0"/>
              <a:t> </a:t>
            </a:r>
            <a:r>
              <a:rPr lang="et-EE" sz="1600" dirty="0" err="1"/>
              <a:t>the</a:t>
            </a:r>
            <a:r>
              <a:rPr lang="et-EE" sz="1600" dirty="0"/>
              <a:t> </a:t>
            </a:r>
            <a:r>
              <a:rPr lang="et-EE" sz="1600" dirty="0" err="1"/>
              <a:t>occluded</a:t>
            </a:r>
            <a:r>
              <a:rPr lang="et-EE" sz="1600" dirty="0"/>
              <a:t> </a:t>
            </a:r>
            <a:r>
              <a:rPr lang="et-EE" sz="1600" dirty="0" err="1"/>
              <a:t>area</a:t>
            </a:r>
            <a:r>
              <a:rPr lang="et-EE" sz="1600" dirty="0"/>
              <a:t>, in </a:t>
            </a:r>
            <a:r>
              <a:rPr lang="et-EE" sz="1600" dirty="0" err="1"/>
              <a:t>the</a:t>
            </a:r>
            <a:r>
              <a:rPr lang="et-EE" sz="1600" dirty="0"/>
              <a:t> </a:t>
            </a:r>
            <a:r>
              <a:rPr lang="et-EE" sz="1600" dirty="0" err="1"/>
              <a:t>warm</a:t>
            </a:r>
            <a:r>
              <a:rPr lang="et-EE" sz="1600" dirty="0"/>
              <a:t> </a:t>
            </a:r>
            <a:r>
              <a:rPr lang="et-EE" sz="1600" dirty="0" err="1"/>
              <a:t>sector</a:t>
            </a:r>
            <a:r>
              <a:rPr lang="et-EE" sz="1600" dirty="0"/>
              <a:t>, </a:t>
            </a:r>
            <a:r>
              <a:rPr lang="et-EE" sz="1600" dirty="0" err="1"/>
              <a:t>visible</a:t>
            </a:r>
            <a:r>
              <a:rPr lang="et-EE" sz="1600" dirty="0"/>
              <a:t> </a:t>
            </a:r>
            <a:r>
              <a:rPr lang="et-EE" sz="1600" dirty="0" err="1"/>
              <a:t>convection</a:t>
            </a:r>
            <a:r>
              <a:rPr lang="et-EE" sz="1600" dirty="0"/>
              <a:t> </a:t>
            </a:r>
            <a:r>
              <a:rPr lang="et-EE" sz="1600" dirty="0" err="1"/>
              <a:t>cells</a:t>
            </a:r>
            <a:r>
              <a:rPr lang="et-EE" sz="1600" dirty="0"/>
              <a:t> in </a:t>
            </a:r>
            <a:r>
              <a:rPr lang="et-EE" sz="1600" dirty="0" err="1"/>
              <a:t>the</a:t>
            </a:r>
            <a:r>
              <a:rPr lang="et-EE" sz="1600" dirty="0"/>
              <a:t> </a:t>
            </a:r>
            <a:r>
              <a:rPr lang="et-EE" sz="1600" dirty="0" err="1"/>
              <a:t>cold</a:t>
            </a:r>
            <a:r>
              <a:rPr lang="et-EE" sz="1600" dirty="0"/>
              <a:t> front, </a:t>
            </a:r>
            <a:r>
              <a:rPr lang="et-EE" sz="1600" dirty="0" err="1"/>
              <a:t>Strong</a:t>
            </a:r>
            <a:r>
              <a:rPr lang="et-EE" sz="1600" dirty="0"/>
              <a:t> </a:t>
            </a:r>
            <a:r>
              <a:rPr lang="et-EE" sz="1600" dirty="0" err="1"/>
              <a:t>winds</a:t>
            </a:r>
            <a:r>
              <a:rPr lang="et-EE" sz="1600" dirty="0"/>
              <a:t> in </a:t>
            </a:r>
            <a:r>
              <a:rPr lang="et-EE" sz="1600" dirty="0" err="1"/>
              <a:t>the</a:t>
            </a:r>
            <a:r>
              <a:rPr lang="et-EE" sz="1600" dirty="0"/>
              <a:t> </a:t>
            </a:r>
            <a:r>
              <a:rPr lang="et-EE" sz="1600" dirty="0" err="1"/>
              <a:t>descending</a:t>
            </a:r>
            <a:r>
              <a:rPr lang="et-EE" sz="1600" dirty="0"/>
              <a:t> </a:t>
            </a:r>
            <a:r>
              <a:rPr lang="et-EE" sz="1600" dirty="0" err="1"/>
              <a:t>jet</a:t>
            </a:r>
            <a:r>
              <a:rPr lang="et-EE" sz="1600" dirty="0"/>
              <a:t> </a:t>
            </a:r>
            <a:r>
              <a:rPr lang="et-EE" sz="1600" dirty="0" err="1"/>
              <a:t>area</a:t>
            </a:r>
            <a:r>
              <a:rPr lang="et-EE" sz="1600" dirty="0"/>
              <a:t> (</a:t>
            </a:r>
            <a:r>
              <a:rPr lang="et-EE" sz="1600" dirty="0" err="1"/>
              <a:t>brown</a:t>
            </a:r>
            <a:r>
              <a:rPr lang="et-EE" sz="1600" dirty="0"/>
              <a:t>/</a:t>
            </a:r>
            <a:r>
              <a:rPr lang="et-EE" sz="1600" dirty="0" err="1"/>
              <a:t>red</a:t>
            </a:r>
            <a:r>
              <a:rPr lang="et-EE" sz="1600" dirty="0"/>
              <a:t>, at </a:t>
            </a:r>
            <a:r>
              <a:rPr lang="et-EE" sz="1600" dirty="0" err="1"/>
              <a:t>the</a:t>
            </a:r>
            <a:r>
              <a:rPr lang="et-EE" sz="1600" dirty="0"/>
              <a:t> </a:t>
            </a:r>
            <a:r>
              <a:rPr lang="et-EE" sz="1600" dirty="0" err="1"/>
              <a:t>edge</a:t>
            </a:r>
            <a:r>
              <a:rPr lang="et-EE" sz="1600" dirty="0"/>
              <a:t> of </a:t>
            </a:r>
            <a:r>
              <a:rPr lang="et-EE" sz="1600" dirty="0" err="1"/>
              <a:t>the</a:t>
            </a:r>
            <a:r>
              <a:rPr lang="et-EE" sz="1600" dirty="0"/>
              <a:t> </a:t>
            </a:r>
            <a:r>
              <a:rPr lang="et-EE" sz="1600" dirty="0" err="1"/>
              <a:t>spiral</a:t>
            </a:r>
            <a:r>
              <a:rPr lang="et-EE" sz="1600" dirty="0"/>
              <a:t> on </a:t>
            </a:r>
            <a:r>
              <a:rPr lang="et-EE" sz="1600" dirty="0" err="1"/>
              <a:t>the</a:t>
            </a:r>
            <a:r>
              <a:rPr lang="et-EE" sz="1600" dirty="0"/>
              <a:t> </a:t>
            </a:r>
            <a:r>
              <a:rPr lang="et-EE" sz="1600" dirty="0" err="1"/>
              <a:t>cyclonic</a:t>
            </a:r>
            <a:r>
              <a:rPr lang="et-EE" sz="1600" dirty="0"/>
              <a:t> side)</a:t>
            </a:r>
            <a:endParaRPr lang="fr-FR" sz="16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>
              <a:latin typeface="+mn-lt"/>
            </a:endParaRPr>
          </a:p>
          <a:p>
            <a:endParaRPr lang="en-US" sz="1500" dirty="0"/>
          </a:p>
          <a:p>
            <a:endParaRPr lang="en-US" sz="1500" dirty="0">
              <a:latin typeface="+mn-lt"/>
            </a:endParaRPr>
          </a:p>
          <a:p>
            <a:endParaRPr lang="et-EE" sz="1500" dirty="0"/>
          </a:p>
          <a:p>
            <a:endParaRPr lang="et-EE" sz="1500" dirty="0"/>
          </a:p>
          <a:p>
            <a:endParaRPr lang="et-EE" sz="1500" dirty="0"/>
          </a:p>
          <a:p>
            <a:endParaRPr lang="et-EE" sz="1500" dirty="0"/>
          </a:p>
          <a:p>
            <a:endParaRPr lang="et-EE" sz="1500" dirty="0"/>
          </a:p>
          <a:p>
            <a:r>
              <a:rPr lang="et-EE" sz="1500" dirty="0" err="1"/>
              <a:t>Above</a:t>
            </a:r>
            <a:r>
              <a:rPr lang="et-EE" sz="1500" dirty="0"/>
              <a:t> – </a:t>
            </a:r>
            <a:r>
              <a:rPr lang="et-EE" sz="1500" dirty="0" err="1"/>
              <a:t>Warm</a:t>
            </a:r>
            <a:r>
              <a:rPr lang="et-EE" sz="1500" dirty="0"/>
              <a:t> front </a:t>
            </a:r>
            <a:r>
              <a:rPr lang="et-EE" sz="1500" dirty="0" err="1"/>
              <a:t>induced</a:t>
            </a:r>
            <a:r>
              <a:rPr lang="et-EE" sz="1500" dirty="0"/>
              <a:t> </a:t>
            </a:r>
            <a:r>
              <a:rPr lang="et-EE" sz="1500" dirty="0" err="1"/>
              <a:t>rain</a:t>
            </a:r>
            <a:r>
              <a:rPr lang="et-EE" sz="1500" dirty="0"/>
              <a:t> </a:t>
            </a:r>
            <a:r>
              <a:rPr lang="et-EE" sz="1500" dirty="0" err="1"/>
              <a:t>over</a:t>
            </a:r>
            <a:r>
              <a:rPr lang="et-EE" sz="1500" dirty="0"/>
              <a:t> Portugal</a:t>
            </a:r>
          </a:p>
          <a:p>
            <a:r>
              <a:rPr lang="et-EE" sz="1500" dirty="0"/>
              <a:t>On </a:t>
            </a:r>
            <a:r>
              <a:rPr lang="et-EE" sz="1500" dirty="0" err="1"/>
              <a:t>the</a:t>
            </a:r>
            <a:r>
              <a:rPr lang="et-EE" sz="1500" dirty="0"/>
              <a:t> </a:t>
            </a:r>
            <a:r>
              <a:rPr lang="et-EE" sz="1500" dirty="0" err="1"/>
              <a:t>left</a:t>
            </a:r>
            <a:r>
              <a:rPr lang="et-EE" sz="1500" dirty="0"/>
              <a:t> – </a:t>
            </a:r>
            <a:r>
              <a:rPr lang="et-EE" sz="1500" dirty="0" err="1"/>
              <a:t>High</a:t>
            </a:r>
            <a:r>
              <a:rPr lang="et-EE" sz="1500" dirty="0"/>
              <a:t> PV </a:t>
            </a:r>
            <a:r>
              <a:rPr lang="et-EE" sz="1500" dirty="0" err="1"/>
              <a:t>values</a:t>
            </a:r>
            <a:r>
              <a:rPr lang="et-EE" sz="1500" dirty="0"/>
              <a:t> on </a:t>
            </a:r>
            <a:r>
              <a:rPr lang="et-EE" sz="1500" dirty="0" err="1"/>
              <a:t>the</a:t>
            </a:r>
            <a:r>
              <a:rPr lang="et-EE" sz="1500" dirty="0"/>
              <a:t> </a:t>
            </a:r>
            <a:r>
              <a:rPr lang="et-EE" sz="1500" dirty="0" err="1"/>
              <a:t>inner</a:t>
            </a:r>
            <a:r>
              <a:rPr lang="et-EE" sz="1500" dirty="0"/>
              <a:t> </a:t>
            </a:r>
            <a:r>
              <a:rPr lang="et-EE" sz="1500" dirty="0" err="1"/>
              <a:t>spiral</a:t>
            </a:r>
            <a:r>
              <a:rPr lang="et-EE" sz="1500" dirty="0"/>
              <a:t> of </a:t>
            </a:r>
            <a:r>
              <a:rPr lang="et-EE" sz="1500" dirty="0" err="1"/>
              <a:t>the</a:t>
            </a:r>
            <a:r>
              <a:rPr lang="et-EE" sz="1500" dirty="0"/>
              <a:t> </a:t>
            </a:r>
            <a:r>
              <a:rPr lang="et-EE" sz="1500" dirty="0" err="1"/>
              <a:t>cyclone</a:t>
            </a:r>
            <a:r>
              <a:rPr lang="et-EE" sz="1500" dirty="0"/>
              <a:t> (</a:t>
            </a:r>
            <a:r>
              <a:rPr lang="et-EE" sz="1500" dirty="0" err="1"/>
              <a:t>purple</a:t>
            </a:r>
            <a:r>
              <a:rPr lang="et-EE" sz="1500" dirty="0"/>
              <a:t>)</a:t>
            </a:r>
          </a:p>
          <a:p>
            <a:endParaRPr lang="en-US" sz="1500" dirty="0"/>
          </a:p>
          <a:p>
            <a:endParaRPr lang="en-GB" sz="1500" dirty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69518" y="4114800"/>
            <a:ext cx="6019800" cy="4800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half" idx="2"/>
          </p:nvPr>
        </p:nvSpPr>
        <p:spPr>
          <a:xfrm>
            <a:off x="304800" y="5794286"/>
            <a:ext cx="5943600" cy="1766307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t-EE" sz="1600" dirty="0" err="1"/>
              <a:t>Product</a:t>
            </a:r>
            <a:r>
              <a:rPr lang="et-EE" sz="1600" dirty="0"/>
              <a:t>: Airmass RGB, 16.10.23, 12:00 UTC </a:t>
            </a:r>
          </a:p>
          <a:p>
            <a:pPr marL="0" indent="0">
              <a:buNone/>
            </a:pPr>
            <a:r>
              <a:rPr lang="et-EE" sz="1600" dirty="0"/>
              <a:t>On </a:t>
            </a:r>
            <a:r>
              <a:rPr lang="et-EE" sz="1600" dirty="0" err="1"/>
              <a:t>the</a:t>
            </a:r>
            <a:r>
              <a:rPr lang="et-EE" sz="1600" dirty="0"/>
              <a:t> Picture, </a:t>
            </a:r>
            <a:r>
              <a:rPr lang="et-EE" sz="1600" dirty="0" err="1"/>
              <a:t>an</a:t>
            </a:r>
            <a:r>
              <a:rPr lang="et-EE" sz="1600" dirty="0"/>
              <a:t> ET </a:t>
            </a:r>
            <a:r>
              <a:rPr lang="et-EE" sz="1600" dirty="0" err="1"/>
              <a:t>Cyclone</a:t>
            </a:r>
            <a:r>
              <a:rPr lang="et-EE" sz="1600" dirty="0"/>
              <a:t> </a:t>
            </a:r>
            <a:r>
              <a:rPr lang="et-EE" sz="1600" dirty="0" err="1"/>
              <a:t>that</a:t>
            </a:r>
            <a:r>
              <a:rPr lang="et-EE" sz="1600" dirty="0"/>
              <a:t> </a:t>
            </a:r>
            <a:r>
              <a:rPr lang="et-EE" sz="1600" dirty="0" err="1"/>
              <a:t>formed</a:t>
            </a:r>
            <a:r>
              <a:rPr lang="et-EE" sz="1600" dirty="0"/>
              <a:t> </a:t>
            </a:r>
            <a:r>
              <a:rPr lang="et-EE" sz="1600" dirty="0" err="1"/>
              <a:t>over</a:t>
            </a:r>
            <a:r>
              <a:rPr lang="et-EE" sz="1600" dirty="0"/>
              <a:t> </a:t>
            </a:r>
            <a:r>
              <a:rPr lang="et-EE" sz="1600" dirty="0" err="1"/>
              <a:t>the</a:t>
            </a:r>
            <a:r>
              <a:rPr lang="et-EE" sz="1600" dirty="0"/>
              <a:t> Atlantic </a:t>
            </a:r>
            <a:r>
              <a:rPr lang="et-EE" sz="1600" dirty="0" err="1"/>
              <a:t>is</a:t>
            </a:r>
            <a:r>
              <a:rPr lang="et-EE" sz="1600" dirty="0"/>
              <a:t> </a:t>
            </a:r>
            <a:r>
              <a:rPr lang="et-EE" sz="1600" dirty="0" err="1"/>
              <a:t>moving</a:t>
            </a:r>
            <a:r>
              <a:rPr lang="et-EE" sz="1600" dirty="0"/>
              <a:t> east </a:t>
            </a:r>
            <a:r>
              <a:rPr lang="et-EE" sz="1600" dirty="0" err="1"/>
              <a:t>towards</a:t>
            </a:r>
            <a:r>
              <a:rPr lang="et-EE" sz="1600" dirty="0"/>
              <a:t> </a:t>
            </a:r>
            <a:r>
              <a:rPr lang="et-EE" sz="1600" dirty="0" err="1"/>
              <a:t>the</a:t>
            </a:r>
            <a:r>
              <a:rPr lang="et-EE" sz="1600" dirty="0"/>
              <a:t> </a:t>
            </a:r>
            <a:r>
              <a:rPr lang="et-EE" sz="1600" dirty="0" err="1"/>
              <a:t>Iberian</a:t>
            </a:r>
            <a:r>
              <a:rPr lang="et-EE" sz="1600" dirty="0"/>
              <a:t> </a:t>
            </a:r>
            <a:r>
              <a:rPr lang="et-EE" sz="1600" dirty="0" err="1"/>
              <a:t>peninsula</a:t>
            </a:r>
            <a:r>
              <a:rPr lang="et-EE" sz="1600" dirty="0"/>
              <a:t>. On </a:t>
            </a:r>
            <a:r>
              <a:rPr lang="et-EE" sz="1600" dirty="0" err="1"/>
              <a:t>the</a:t>
            </a:r>
            <a:r>
              <a:rPr lang="et-EE" sz="1600" dirty="0"/>
              <a:t> Airmass RGB </a:t>
            </a:r>
            <a:r>
              <a:rPr lang="et-EE" sz="1600" dirty="0" err="1"/>
              <a:t>product</a:t>
            </a:r>
            <a:r>
              <a:rPr lang="et-EE" sz="1600" dirty="0"/>
              <a:t>, </a:t>
            </a:r>
            <a:r>
              <a:rPr lang="et-EE" sz="1600" dirty="0" err="1"/>
              <a:t>the</a:t>
            </a:r>
            <a:r>
              <a:rPr lang="et-EE" sz="1600" dirty="0"/>
              <a:t> </a:t>
            </a:r>
            <a:r>
              <a:rPr lang="et-EE" sz="1600" dirty="0" err="1"/>
              <a:t>cold</a:t>
            </a:r>
            <a:r>
              <a:rPr lang="et-EE" sz="1600" dirty="0"/>
              <a:t>, </a:t>
            </a:r>
            <a:r>
              <a:rPr lang="et-EE" sz="1600" dirty="0" err="1"/>
              <a:t>dry</a:t>
            </a:r>
            <a:r>
              <a:rPr lang="et-EE" sz="1600" dirty="0"/>
              <a:t> </a:t>
            </a:r>
            <a:r>
              <a:rPr lang="et-EE" sz="1600" dirty="0" err="1"/>
              <a:t>airmass</a:t>
            </a:r>
            <a:r>
              <a:rPr lang="et-EE" sz="1600" dirty="0"/>
              <a:t> </a:t>
            </a:r>
            <a:r>
              <a:rPr lang="et-EE" sz="1600" dirty="0" err="1"/>
              <a:t>intrusion</a:t>
            </a:r>
            <a:r>
              <a:rPr lang="et-EE" sz="1600" dirty="0"/>
              <a:t> </a:t>
            </a:r>
            <a:r>
              <a:rPr lang="et-EE" sz="1600" dirty="0" err="1"/>
              <a:t>is</a:t>
            </a:r>
            <a:r>
              <a:rPr lang="et-EE" sz="1600" dirty="0"/>
              <a:t> </a:t>
            </a:r>
            <a:r>
              <a:rPr lang="et-EE" sz="1600" dirty="0" err="1"/>
              <a:t>very</a:t>
            </a:r>
            <a:r>
              <a:rPr lang="et-EE" sz="1600" dirty="0"/>
              <a:t> </a:t>
            </a:r>
            <a:r>
              <a:rPr lang="et-EE" sz="1600" dirty="0" err="1"/>
              <a:t>visible</a:t>
            </a:r>
            <a:r>
              <a:rPr lang="et-EE" sz="1600" dirty="0"/>
              <a:t> </a:t>
            </a:r>
            <a:r>
              <a:rPr lang="et-EE" sz="1600" dirty="0" err="1"/>
              <a:t>behind</a:t>
            </a:r>
            <a:r>
              <a:rPr lang="et-EE" sz="1600" dirty="0"/>
              <a:t> </a:t>
            </a:r>
            <a:r>
              <a:rPr lang="et-EE" sz="1600" dirty="0" err="1"/>
              <a:t>the</a:t>
            </a:r>
            <a:r>
              <a:rPr lang="et-EE" sz="1600" dirty="0"/>
              <a:t> </a:t>
            </a:r>
            <a:r>
              <a:rPr lang="et-EE" sz="1600" dirty="0" err="1"/>
              <a:t>cold</a:t>
            </a:r>
            <a:r>
              <a:rPr lang="et-EE" sz="1600" dirty="0"/>
              <a:t> front and </a:t>
            </a:r>
            <a:r>
              <a:rPr lang="et-EE" sz="1600" dirty="0" err="1"/>
              <a:t>spiraling</a:t>
            </a:r>
            <a:r>
              <a:rPr lang="et-EE" sz="1600" dirty="0"/>
              <a:t> </a:t>
            </a:r>
            <a:r>
              <a:rPr lang="et-EE" sz="1600" dirty="0" err="1"/>
              <a:t>into</a:t>
            </a:r>
            <a:r>
              <a:rPr lang="et-EE" sz="1600" dirty="0"/>
              <a:t> </a:t>
            </a:r>
            <a:r>
              <a:rPr lang="et-EE" sz="1600" dirty="0" err="1"/>
              <a:t>the</a:t>
            </a:r>
            <a:r>
              <a:rPr lang="et-EE" sz="1600" dirty="0"/>
              <a:t> </a:t>
            </a:r>
            <a:r>
              <a:rPr lang="et-EE" sz="1600" dirty="0" err="1"/>
              <a:t>matured</a:t>
            </a:r>
            <a:r>
              <a:rPr lang="et-EE" sz="1600" dirty="0"/>
              <a:t> </a:t>
            </a:r>
            <a:r>
              <a:rPr lang="et-EE" sz="1600" dirty="0" err="1"/>
              <a:t>cyclone</a:t>
            </a:r>
            <a:r>
              <a:rPr lang="et-EE" sz="1600" dirty="0"/>
              <a:t> Center.</a:t>
            </a:r>
            <a:r>
              <a:rPr lang="fr-FR" sz="1600" dirty="0"/>
              <a:t> </a:t>
            </a:r>
            <a:endParaRPr lang="en-GB" sz="16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4F94B73-8E4C-D278-6464-CE04E4FF1D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11636" y="1439819"/>
            <a:ext cx="5943600" cy="433988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9" name="AutoShape 4">
            <a:extLst>
              <a:ext uri="{FF2B5EF4-FFF2-40B4-BE49-F238E27FC236}">
                <a16:creationId xmlns:a16="http://schemas.microsoft.com/office/drawing/2014/main" id="{C4538D75-C51D-1850-579E-A3532C3071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4648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5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72AD439-B7CA-43B5-C9AF-340D6E4CB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7086600"/>
            <a:ext cx="6343650" cy="28575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BCD814-04D7-D309-956E-8E42382460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3260" y="4249781"/>
            <a:ext cx="5267739" cy="380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7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228600"/>
            <a:ext cx="11521440" cy="1143000"/>
          </a:xfrm>
        </p:spPr>
        <p:txBody>
          <a:bodyPr>
            <a:normAutofit/>
          </a:bodyPr>
          <a:lstStyle/>
          <a:p>
            <a:pPr>
              <a:lnSpc>
                <a:spcPts val="4000"/>
              </a:lnSpc>
            </a:pPr>
            <a:r>
              <a:rPr lang="lv-LV" sz="3300" dirty="0" err="1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Cyclogenesis</a:t>
            </a:r>
            <a:r>
              <a:rPr lang="lv-LV" sz="3300" dirty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lv-LV" sz="3300" dirty="0" err="1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Norwegian</a:t>
            </a:r>
            <a:r>
              <a:rPr lang="lv-LV" sz="3300" dirty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lv-LV" sz="3300" dirty="0" err="1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type</a:t>
            </a:r>
            <a:r>
              <a:rPr lang="lv-LV" sz="3300" dirty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lv-LV" sz="3300" dirty="0" err="1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over</a:t>
            </a:r>
            <a:r>
              <a:rPr lang="lv-LV" sz="3300" dirty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lv-LV" sz="3300" dirty="0" err="1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the</a:t>
            </a:r>
            <a:r>
              <a:rPr lang="lv-LV" sz="3300" dirty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lv-LV" sz="3300" dirty="0" err="1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Baltic</a:t>
            </a:r>
            <a:r>
              <a:rPr lang="lv-LV" sz="3300" dirty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lv-LV" sz="3300" dirty="0" err="1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countries</a:t>
            </a:r>
            <a:r>
              <a:rPr lang="en-GB" sz="3300" dirty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 – </a:t>
            </a:r>
            <a:r>
              <a:rPr lang="lv-LV" sz="3300" dirty="0" err="1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March</a:t>
            </a:r>
            <a:r>
              <a:rPr lang="lv-LV" sz="3300" dirty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 4, 2023</a:t>
            </a:r>
            <a:endParaRPr lang="en-GB" sz="3300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0" y="9231868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Karina </a:t>
            </a:r>
            <a:r>
              <a:rPr kumimoji="0" lang="lv-LV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Rozkova</a:t>
            </a:r>
            <a:r>
              <a:rPr kumimoji="0" lang="lv-LV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LEGMC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2"/>
          </p:nvPr>
        </p:nvSpPr>
        <p:spPr>
          <a:xfrm>
            <a:off x="6369518" y="1447800"/>
            <a:ext cx="6019800" cy="2590800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v-LV" sz="2000" dirty="0" err="1"/>
              <a:t>The</a:t>
            </a:r>
            <a:r>
              <a:rPr lang="lv-LV" sz="2000" dirty="0"/>
              <a:t> </a:t>
            </a:r>
            <a:r>
              <a:rPr lang="lv-LV" sz="2000" dirty="0" err="1"/>
              <a:t>satellite</a:t>
            </a:r>
            <a:r>
              <a:rPr lang="lv-LV" sz="2000" dirty="0"/>
              <a:t> </a:t>
            </a:r>
            <a:r>
              <a:rPr lang="lv-LV" sz="2000" dirty="0" err="1"/>
              <a:t>image</a:t>
            </a:r>
            <a:r>
              <a:rPr lang="lv-LV" sz="2000" dirty="0"/>
              <a:t> </a:t>
            </a:r>
            <a:r>
              <a:rPr lang="lv-LV" sz="2000" dirty="0" err="1"/>
              <a:t>shows</a:t>
            </a:r>
            <a:r>
              <a:rPr lang="lv-LV" sz="2000" dirty="0"/>
              <a:t> </a:t>
            </a:r>
            <a:r>
              <a:rPr lang="lv-LV" sz="2000" dirty="0" err="1"/>
              <a:t>the</a:t>
            </a:r>
            <a:r>
              <a:rPr lang="lv-LV" sz="2000" dirty="0"/>
              <a:t> </a:t>
            </a:r>
            <a:r>
              <a:rPr lang="lv-LV" sz="2000" dirty="0" err="1"/>
              <a:t>Dissipation</a:t>
            </a:r>
            <a:r>
              <a:rPr lang="lv-LV" sz="2000" dirty="0"/>
              <a:t> </a:t>
            </a:r>
            <a:r>
              <a:rPr lang="lv-LV" sz="2000" dirty="0" err="1"/>
              <a:t>stage</a:t>
            </a:r>
            <a:r>
              <a:rPr lang="lv-LV" sz="2000" dirty="0"/>
              <a:t> </a:t>
            </a:r>
            <a:r>
              <a:rPr lang="lv-LV" sz="2000" dirty="0" err="1"/>
              <a:t>of</a:t>
            </a:r>
            <a:r>
              <a:rPr lang="lv-LV" sz="2000" dirty="0"/>
              <a:t> </a:t>
            </a:r>
            <a:r>
              <a:rPr lang="lv-LV" sz="2000" dirty="0" err="1"/>
              <a:t>the</a:t>
            </a:r>
            <a:r>
              <a:rPr lang="lv-LV" sz="2000" dirty="0"/>
              <a:t> </a:t>
            </a:r>
            <a:r>
              <a:rPr lang="lv-LV" sz="2000" dirty="0" err="1"/>
              <a:t>Norwegian</a:t>
            </a:r>
            <a:r>
              <a:rPr lang="lv-LV" sz="2000" dirty="0"/>
              <a:t> </a:t>
            </a:r>
            <a:r>
              <a:rPr lang="lv-LV" sz="2000" dirty="0" err="1"/>
              <a:t>type</a:t>
            </a:r>
            <a:r>
              <a:rPr lang="lv-LV" sz="2000" dirty="0"/>
              <a:t> </a:t>
            </a:r>
            <a:r>
              <a:rPr lang="lv-LV" sz="2000" dirty="0" err="1"/>
              <a:t>Cyclogenesis</a:t>
            </a:r>
            <a:r>
              <a:rPr lang="lv-LV" sz="2000" dirty="0"/>
              <a:t> </a:t>
            </a:r>
            <a:r>
              <a:rPr lang="lv-LV" sz="2000" dirty="0" err="1"/>
              <a:t>Conceptual</a:t>
            </a:r>
            <a:r>
              <a:rPr lang="lv-LV" sz="2000" dirty="0"/>
              <a:t> </a:t>
            </a:r>
            <a:r>
              <a:rPr lang="lv-LV" sz="2000" dirty="0" err="1"/>
              <a:t>Model</a:t>
            </a:r>
            <a:r>
              <a:rPr lang="lv-LV" sz="2000" dirty="0"/>
              <a:t>.</a:t>
            </a:r>
            <a:endParaRPr lang="fr-FR" sz="2000" dirty="0"/>
          </a:p>
          <a:p>
            <a:pPr marL="0" indent="0" algn="just">
              <a:buNone/>
            </a:pPr>
            <a:r>
              <a:rPr lang="lv-LV" sz="1600" dirty="0" err="1"/>
              <a:t>The</a:t>
            </a:r>
            <a:r>
              <a:rPr lang="lv-LV" sz="1600" dirty="0"/>
              <a:t> </a:t>
            </a:r>
            <a:r>
              <a:rPr lang="lv-LV" sz="1600" dirty="0" err="1"/>
              <a:t>weather</a:t>
            </a:r>
            <a:r>
              <a:rPr lang="lv-LV" sz="1600" dirty="0"/>
              <a:t> </a:t>
            </a:r>
            <a:r>
              <a:rPr lang="lv-LV" sz="1600" dirty="0" err="1"/>
              <a:t>observations</a:t>
            </a:r>
            <a:r>
              <a:rPr lang="lv-LV" sz="1600" dirty="0"/>
              <a:t> &amp; </a:t>
            </a:r>
            <a:r>
              <a:rPr lang="lv-LV" sz="1600" dirty="0" err="1"/>
              <a:t>consequences</a:t>
            </a:r>
            <a:r>
              <a:rPr lang="lv-LV" sz="1600" dirty="0"/>
              <a:t> </a:t>
            </a:r>
            <a:r>
              <a:rPr lang="lv-LV" sz="1600" dirty="0" err="1"/>
              <a:t>in</a:t>
            </a:r>
            <a:r>
              <a:rPr lang="lv-LV" sz="1600" dirty="0"/>
              <a:t> Latvia: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lv-LV" sz="1600" dirty="0"/>
              <a:t>- </a:t>
            </a:r>
            <a:r>
              <a:rPr lang="lv-LV" sz="1600" dirty="0" err="1"/>
              <a:t>At</a:t>
            </a:r>
            <a:r>
              <a:rPr lang="lv-LV" sz="1600" dirty="0"/>
              <a:t> </a:t>
            </a:r>
            <a:r>
              <a:rPr lang="lv-LV" sz="1600" dirty="0" err="1"/>
              <a:t>night</a:t>
            </a:r>
            <a:r>
              <a:rPr lang="lv-LV" sz="1600" dirty="0"/>
              <a:t> </a:t>
            </a:r>
            <a:r>
              <a:rPr lang="lv-LV" sz="1600" dirty="0" err="1"/>
              <a:t>the</a:t>
            </a:r>
            <a:r>
              <a:rPr lang="lv-LV" sz="1600" dirty="0"/>
              <a:t> </a:t>
            </a:r>
            <a:r>
              <a:rPr lang="lv-LV" sz="1600" dirty="0" err="1"/>
              <a:t>snow</a:t>
            </a:r>
            <a:r>
              <a:rPr lang="lv-LV" sz="1600" dirty="0"/>
              <a:t> </a:t>
            </a:r>
            <a:r>
              <a:rPr lang="lv-LV" sz="1600" dirty="0" err="1"/>
              <a:t>cover</a:t>
            </a:r>
            <a:r>
              <a:rPr lang="lv-LV" sz="1600" dirty="0"/>
              <a:t> </a:t>
            </a:r>
            <a:r>
              <a:rPr lang="lv-LV" sz="1600" dirty="0" err="1"/>
              <a:t>in</a:t>
            </a:r>
            <a:r>
              <a:rPr lang="lv-LV" sz="1600" dirty="0"/>
              <a:t> </a:t>
            </a:r>
            <a:r>
              <a:rPr lang="lv-LV" sz="1600" dirty="0" err="1"/>
              <a:t>the</a:t>
            </a:r>
            <a:r>
              <a:rPr lang="lv-LV" sz="1600" dirty="0"/>
              <a:t> </a:t>
            </a:r>
            <a:r>
              <a:rPr lang="lv-LV" sz="1600" dirty="0" err="1"/>
              <a:t>eastern</a:t>
            </a:r>
            <a:r>
              <a:rPr lang="lv-LV" sz="1600" dirty="0"/>
              <a:t> </a:t>
            </a:r>
            <a:r>
              <a:rPr lang="lv-LV" sz="1600" dirty="0" err="1"/>
              <a:t>part</a:t>
            </a:r>
            <a:r>
              <a:rPr lang="lv-LV" sz="1600" dirty="0"/>
              <a:t> </a:t>
            </a:r>
            <a:r>
              <a:rPr lang="lv-LV" sz="1600" dirty="0" err="1"/>
              <a:t>grew</a:t>
            </a:r>
            <a:r>
              <a:rPr lang="lv-LV" sz="1600" dirty="0"/>
              <a:t> </a:t>
            </a:r>
            <a:r>
              <a:rPr lang="lv-LV" sz="1600" dirty="0" err="1"/>
              <a:t>by</a:t>
            </a:r>
            <a:r>
              <a:rPr lang="lv-LV" sz="1600" dirty="0"/>
              <a:t> 5-7 cm, </a:t>
            </a:r>
            <a:r>
              <a:rPr lang="lv-LV" sz="1600" dirty="0" err="1"/>
              <a:t>by</a:t>
            </a:r>
            <a:r>
              <a:rPr lang="lv-LV" sz="1600" dirty="0"/>
              <a:t> </a:t>
            </a:r>
            <a:r>
              <a:rPr lang="lv-LV" sz="1600" dirty="0" err="1"/>
              <a:t>day</a:t>
            </a:r>
            <a:r>
              <a:rPr lang="lv-LV" sz="1600" dirty="0"/>
              <a:t> </a:t>
            </a:r>
            <a:r>
              <a:rPr lang="lv-LV" sz="1600" dirty="0" err="1"/>
              <a:t>in</a:t>
            </a:r>
            <a:r>
              <a:rPr lang="lv-LV" sz="1600" dirty="0"/>
              <a:t> </a:t>
            </a:r>
            <a:r>
              <a:rPr lang="lv-LV" sz="1600" dirty="0" err="1"/>
              <a:t>the</a:t>
            </a:r>
            <a:r>
              <a:rPr lang="lv-LV" sz="1600" dirty="0"/>
              <a:t> </a:t>
            </a:r>
            <a:r>
              <a:rPr lang="lv-LV" sz="1600" dirty="0" err="1"/>
              <a:t>whole</a:t>
            </a:r>
            <a:r>
              <a:rPr lang="lv-LV" sz="1600" dirty="0"/>
              <a:t> </a:t>
            </a:r>
            <a:r>
              <a:rPr lang="lv-LV" sz="1600" dirty="0" err="1"/>
              <a:t>country</a:t>
            </a:r>
            <a:r>
              <a:rPr lang="lv-LV" sz="1600" dirty="0"/>
              <a:t> </a:t>
            </a:r>
            <a:r>
              <a:rPr lang="lv-LV" sz="1600" dirty="0" err="1"/>
              <a:t>by</a:t>
            </a:r>
            <a:r>
              <a:rPr lang="lv-LV" sz="1600" dirty="0"/>
              <a:t> 5-9 cm, </a:t>
            </a:r>
            <a:r>
              <a:rPr lang="lv-LV" sz="1600" dirty="0" err="1"/>
              <a:t>locally</a:t>
            </a:r>
            <a:r>
              <a:rPr lang="lv-LV" sz="1600" dirty="0"/>
              <a:t> </a:t>
            </a:r>
            <a:r>
              <a:rPr lang="lv-LV" sz="1600" dirty="0" err="1"/>
              <a:t>by</a:t>
            </a:r>
            <a:r>
              <a:rPr lang="lv-LV" sz="1600" dirty="0"/>
              <a:t> 10-13 cm;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lv-LV" sz="1600" dirty="0"/>
              <a:t>- </a:t>
            </a:r>
            <a:r>
              <a:rPr lang="lv-LV" sz="1600" dirty="0" err="1"/>
              <a:t>Wind</a:t>
            </a:r>
            <a:r>
              <a:rPr lang="lv-LV" sz="1600" dirty="0"/>
              <a:t> </a:t>
            </a:r>
            <a:r>
              <a:rPr lang="lv-LV" sz="1600" dirty="0" err="1"/>
              <a:t>gusts</a:t>
            </a:r>
            <a:r>
              <a:rPr lang="lv-LV" sz="1600" dirty="0"/>
              <a:t> 15-19 m/s, </a:t>
            </a:r>
            <a:r>
              <a:rPr lang="lv-LV" sz="1600" dirty="0" err="1"/>
              <a:t>in</a:t>
            </a:r>
            <a:r>
              <a:rPr lang="lv-LV" sz="1600" dirty="0"/>
              <a:t> </a:t>
            </a:r>
            <a:r>
              <a:rPr lang="lv-LV" sz="1600" dirty="0" err="1"/>
              <a:t>the</a:t>
            </a:r>
            <a:r>
              <a:rPr lang="lv-LV" sz="1600" dirty="0"/>
              <a:t> </a:t>
            </a:r>
            <a:r>
              <a:rPr lang="lv-LV" sz="1600" dirty="0" err="1"/>
              <a:t>central</a:t>
            </a:r>
            <a:r>
              <a:rPr lang="lv-LV" sz="1600" dirty="0"/>
              <a:t> </a:t>
            </a:r>
            <a:r>
              <a:rPr lang="lv-LV" sz="1600" dirty="0" err="1"/>
              <a:t>and</a:t>
            </a:r>
            <a:r>
              <a:rPr lang="lv-LV" sz="1600" dirty="0"/>
              <a:t> </a:t>
            </a:r>
            <a:r>
              <a:rPr lang="lv-LV" sz="1600" dirty="0" err="1"/>
              <a:t>western</a:t>
            </a:r>
            <a:r>
              <a:rPr lang="lv-LV" sz="1600" dirty="0"/>
              <a:t> </a:t>
            </a:r>
            <a:r>
              <a:rPr lang="lv-LV" sz="1600" dirty="0" err="1"/>
              <a:t>parts</a:t>
            </a:r>
            <a:r>
              <a:rPr lang="lv-LV" sz="1600" dirty="0"/>
              <a:t> 20-24 m/s;</a:t>
            </a:r>
          </a:p>
          <a:p>
            <a:pPr marL="0" indent="0">
              <a:spcBef>
                <a:spcPts val="0"/>
              </a:spcBef>
              <a:buNone/>
            </a:pPr>
            <a:r>
              <a:rPr lang="lv-LV" sz="1600" dirty="0"/>
              <a:t>- </a:t>
            </a:r>
            <a:r>
              <a:rPr lang="lv-LV" sz="1600" dirty="0" err="1"/>
              <a:t>Widespread</a:t>
            </a:r>
            <a:r>
              <a:rPr lang="lv-LV" sz="1600" dirty="0"/>
              <a:t> </a:t>
            </a:r>
            <a:r>
              <a:rPr lang="lv-LV" sz="1600" dirty="0" err="1"/>
              <a:t>power</a:t>
            </a:r>
            <a:r>
              <a:rPr lang="lv-LV" sz="1600" dirty="0"/>
              <a:t> </a:t>
            </a:r>
            <a:r>
              <a:rPr lang="lv-LV" sz="1600" dirty="0" err="1"/>
              <a:t>outages</a:t>
            </a:r>
            <a:r>
              <a:rPr lang="lv-LV" sz="1600" dirty="0"/>
              <a:t>;</a:t>
            </a:r>
          </a:p>
          <a:p>
            <a:pPr marL="0" indent="0">
              <a:spcBef>
                <a:spcPts val="0"/>
              </a:spcBef>
              <a:buNone/>
            </a:pPr>
            <a:r>
              <a:rPr lang="lv-LV" sz="1600" dirty="0"/>
              <a:t>- </a:t>
            </a:r>
            <a:r>
              <a:rPr lang="lv-LV" sz="1600" dirty="0" err="1"/>
              <a:t>Accidents</a:t>
            </a:r>
            <a:r>
              <a:rPr lang="lv-LV" sz="1600" dirty="0"/>
              <a:t> </a:t>
            </a:r>
            <a:r>
              <a:rPr lang="lv-LV" sz="1600" dirty="0" err="1"/>
              <a:t>on</a:t>
            </a:r>
            <a:r>
              <a:rPr lang="lv-LV" sz="1600" dirty="0"/>
              <a:t> </a:t>
            </a:r>
            <a:r>
              <a:rPr lang="lv-LV" sz="1600" dirty="0" err="1"/>
              <a:t>the</a:t>
            </a:r>
            <a:r>
              <a:rPr lang="lv-LV" sz="1600" dirty="0"/>
              <a:t> </a:t>
            </a:r>
            <a:r>
              <a:rPr lang="lv-LV" sz="1600" dirty="0" err="1"/>
              <a:t>roads</a:t>
            </a:r>
            <a:r>
              <a:rPr lang="lv-LV" sz="1600" dirty="0"/>
              <a:t> </a:t>
            </a:r>
            <a:r>
              <a:rPr lang="lv-LV" sz="1600" dirty="0" err="1"/>
              <a:t>due</a:t>
            </a:r>
            <a:r>
              <a:rPr lang="lv-LV" sz="1600" dirty="0"/>
              <a:t> to </a:t>
            </a:r>
            <a:r>
              <a:rPr lang="lv-LV" sz="1600" dirty="0" err="1"/>
              <a:t>snowfall</a:t>
            </a:r>
            <a:r>
              <a:rPr lang="lv-LV" sz="1600" dirty="0"/>
              <a:t>, </a:t>
            </a:r>
            <a:r>
              <a:rPr lang="lv-LV" sz="1600" dirty="0" err="1"/>
              <a:t>snow</a:t>
            </a:r>
            <a:r>
              <a:rPr lang="lv-LV" sz="1600" dirty="0"/>
              <a:t> </a:t>
            </a:r>
            <a:r>
              <a:rPr lang="lv-LV" sz="1600" dirty="0" err="1"/>
              <a:t>accumulation</a:t>
            </a:r>
            <a:r>
              <a:rPr lang="lv-LV" sz="1600" dirty="0"/>
              <a:t> </a:t>
            </a:r>
            <a:r>
              <a:rPr lang="lv-LV" sz="1600" dirty="0" err="1"/>
              <a:t>on</a:t>
            </a:r>
            <a:r>
              <a:rPr lang="lv-LV" sz="1600" dirty="0"/>
              <a:t> </a:t>
            </a:r>
            <a:r>
              <a:rPr lang="lv-LV" sz="1600" dirty="0" err="1"/>
              <a:t>the</a:t>
            </a:r>
            <a:r>
              <a:rPr lang="lv-LV" sz="1600" dirty="0"/>
              <a:t> </a:t>
            </a:r>
            <a:r>
              <a:rPr lang="lv-LV" sz="1600" dirty="0" err="1"/>
              <a:t>roads</a:t>
            </a:r>
            <a:r>
              <a:rPr lang="lv-LV" sz="1600" dirty="0"/>
              <a:t> </a:t>
            </a:r>
            <a:r>
              <a:rPr lang="lv-LV" sz="1600" dirty="0" err="1"/>
              <a:t>and</a:t>
            </a:r>
            <a:r>
              <a:rPr lang="lv-LV" sz="1600" dirty="0"/>
              <a:t> </a:t>
            </a:r>
            <a:r>
              <a:rPr lang="lv-LV" sz="1600" dirty="0" err="1"/>
              <a:t>black</a:t>
            </a:r>
            <a:r>
              <a:rPr lang="lv-LV" sz="1600" dirty="0"/>
              <a:t> </a:t>
            </a:r>
            <a:r>
              <a:rPr lang="lv-LV" sz="1600" dirty="0" err="1"/>
              <a:t>ice</a:t>
            </a:r>
            <a:r>
              <a:rPr lang="lv-LV" sz="1600" dirty="0"/>
              <a:t> (</a:t>
            </a:r>
            <a:r>
              <a:rPr lang="lv-LV" sz="1600" dirty="0" err="1"/>
              <a:t>the</a:t>
            </a:r>
            <a:r>
              <a:rPr lang="lv-LV" sz="1600" dirty="0"/>
              <a:t> </a:t>
            </a:r>
            <a:r>
              <a:rPr lang="lv-LV" sz="1600" dirty="0" err="1"/>
              <a:t>air</a:t>
            </a:r>
            <a:r>
              <a:rPr lang="lv-LV" sz="1600" dirty="0"/>
              <a:t> </a:t>
            </a:r>
            <a:r>
              <a:rPr lang="lv-LV" sz="1600" dirty="0" err="1"/>
              <a:t>temperature</a:t>
            </a:r>
            <a:r>
              <a:rPr lang="lv-LV" sz="1600" dirty="0"/>
              <a:t> </a:t>
            </a:r>
            <a:r>
              <a:rPr lang="lv-LV" sz="1600" dirty="0" err="1"/>
              <a:t>at</a:t>
            </a:r>
            <a:r>
              <a:rPr lang="lv-LV" sz="1600" dirty="0"/>
              <a:t> </a:t>
            </a:r>
            <a:r>
              <a:rPr lang="lv-LV" sz="1600" dirty="0" err="1"/>
              <a:t>night</a:t>
            </a:r>
            <a:r>
              <a:rPr lang="lv-LV" sz="1600" dirty="0"/>
              <a:t> </a:t>
            </a:r>
            <a:r>
              <a:rPr lang="lv-LV" sz="1600" dirty="0" err="1"/>
              <a:t>and</a:t>
            </a:r>
            <a:r>
              <a:rPr lang="lv-LV" sz="1600" dirty="0"/>
              <a:t> </a:t>
            </a:r>
            <a:r>
              <a:rPr lang="lv-LV" sz="1600" dirty="0" err="1"/>
              <a:t>by</a:t>
            </a:r>
            <a:r>
              <a:rPr lang="lv-LV" sz="1600" dirty="0"/>
              <a:t> </a:t>
            </a:r>
            <a:r>
              <a:rPr lang="lv-LV" sz="1600" dirty="0" err="1"/>
              <a:t>day</a:t>
            </a:r>
            <a:r>
              <a:rPr lang="lv-LV" sz="1600" dirty="0"/>
              <a:t> </a:t>
            </a:r>
            <a:r>
              <a:rPr lang="lv-LV" sz="1600" dirty="0" err="1"/>
              <a:t>was</a:t>
            </a:r>
            <a:r>
              <a:rPr lang="lv-LV" sz="1600" dirty="0"/>
              <a:t> -2...+2°).</a:t>
            </a:r>
            <a:endParaRPr lang="fr-FR" sz="16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>
              <a:latin typeface="+mn-lt"/>
            </a:endParaRPr>
          </a:p>
          <a:p>
            <a:endParaRPr lang="en-US" sz="1500" dirty="0"/>
          </a:p>
          <a:p>
            <a:endParaRPr lang="en-US" sz="1500" dirty="0">
              <a:latin typeface="+mn-lt"/>
            </a:endParaRPr>
          </a:p>
          <a:p>
            <a:endParaRPr lang="en-US" sz="1500" dirty="0"/>
          </a:p>
          <a:p>
            <a:endParaRPr lang="en-GB" sz="1500" dirty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69518" y="4355066"/>
            <a:ext cx="6019800" cy="45603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half" idx="2"/>
          </p:nvPr>
        </p:nvSpPr>
        <p:spPr>
          <a:xfrm>
            <a:off x="228600" y="6096000"/>
            <a:ext cx="5943600" cy="2819401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lv-LV" sz="2000" dirty="0" err="1"/>
              <a:t>Airmass</a:t>
            </a:r>
            <a:r>
              <a:rPr lang="lv-LV" sz="2000" dirty="0"/>
              <a:t> RGB </a:t>
            </a:r>
            <a:r>
              <a:rPr lang="lv-LV" sz="2000" dirty="0" err="1"/>
              <a:t>with</a:t>
            </a:r>
            <a:r>
              <a:rPr lang="lv-LV" sz="2000" dirty="0"/>
              <a:t> </a:t>
            </a:r>
            <a:r>
              <a:rPr lang="lv-LV" sz="2000" dirty="0" err="1"/>
              <a:t>geopotential</a:t>
            </a:r>
            <a:r>
              <a:rPr lang="lv-LV" sz="2000" dirty="0"/>
              <a:t> 500 </a:t>
            </a:r>
            <a:r>
              <a:rPr lang="lv-LV" sz="2000" dirty="0" err="1"/>
              <a:t>hPa</a:t>
            </a:r>
            <a:r>
              <a:rPr lang="lv-LV" sz="2000" dirty="0"/>
              <a:t> (00UTC </a:t>
            </a:r>
            <a:r>
              <a:rPr lang="lv-LV" sz="2000" dirty="0" err="1"/>
              <a:t>March</a:t>
            </a:r>
            <a:r>
              <a:rPr lang="lv-LV" sz="2000" dirty="0"/>
              <a:t> 4, 2023)</a:t>
            </a:r>
            <a:endParaRPr lang="fr-FR" sz="2000" dirty="0"/>
          </a:p>
          <a:p>
            <a:pPr marL="0" indent="0" algn="just">
              <a:buNone/>
            </a:pPr>
            <a:r>
              <a:rPr lang="lv-LV" sz="2000" dirty="0" err="1"/>
              <a:t>The</a:t>
            </a:r>
            <a:r>
              <a:rPr lang="lv-LV" sz="2000" dirty="0"/>
              <a:t> </a:t>
            </a:r>
            <a:r>
              <a:rPr lang="lv-LV" sz="2000" dirty="0" err="1"/>
              <a:t>bright</a:t>
            </a:r>
            <a:r>
              <a:rPr lang="lv-LV" sz="2000" dirty="0"/>
              <a:t>, </a:t>
            </a:r>
            <a:r>
              <a:rPr lang="lv-LV" sz="2000" dirty="0" err="1"/>
              <a:t>white</a:t>
            </a:r>
            <a:r>
              <a:rPr lang="lv-LV" sz="2000" dirty="0"/>
              <a:t> </a:t>
            </a:r>
            <a:r>
              <a:rPr lang="lv-LV" sz="2000" dirty="0" err="1"/>
              <a:t>colors</a:t>
            </a:r>
            <a:r>
              <a:rPr lang="lv-LV" sz="2000" dirty="0"/>
              <a:t> </a:t>
            </a:r>
            <a:r>
              <a:rPr lang="lv-LV" sz="2000" dirty="0" err="1"/>
              <a:t>depict</a:t>
            </a:r>
            <a:r>
              <a:rPr lang="lv-LV" sz="2000" dirty="0"/>
              <a:t> </a:t>
            </a:r>
            <a:r>
              <a:rPr lang="lv-LV" sz="2000" dirty="0" err="1"/>
              <a:t>clouds</a:t>
            </a:r>
            <a:r>
              <a:rPr lang="lv-LV" sz="2000" dirty="0"/>
              <a:t>. </a:t>
            </a:r>
            <a:r>
              <a:rPr lang="lv-LV" sz="2000" dirty="0" err="1"/>
              <a:t>The</a:t>
            </a:r>
            <a:r>
              <a:rPr lang="lv-LV" sz="2000" dirty="0"/>
              <a:t> </a:t>
            </a:r>
            <a:r>
              <a:rPr lang="lv-LV" sz="2000" dirty="0" err="1"/>
              <a:t>centre</a:t>
            </a:r>
            <a:r>
              <a:rPr lang="lv-LV" sz="2000" dirty="0"/>
              <a:t> </a:t>
            </a:r>
            <a:r>
              <a:rPr lang="lv-LV" sz="2000" dirty="0" err="1"/>
              <a:t>of</a:t>
            </a:r>
            <a:r>
              <a:rPr lang="lv-LV" sz="2000" dirty="0"/>
              <a:t> </a:t>
            </a:r>
            <a:r>
              <a:rPr lang="lv-LV" sz="2000" dirty="0" err="1"/>
              <a:t>the</a:t>
            </a:r>
            <a:r>
              <a:rPr lang="lv-LV" sz="2000" dirty="0"/>
              <a:t> </a:t>
            </a:r>
            <a:r>
              <a:rPr lang="lv-LV" sz="2000" dirty="0" err="1"/>
              <a:t>low</a:t>
            </a:r>
            <a:r>
              <a:rPr lang="lv-LV" sz="2000" dirty="0"/>
              <a:t> </a:t>
            </a:r>
            <a:r>
              <a:rPr lang="lv-LV" sz="2000" dirty="0" err="1"/>
              <a:t>is</a:t>
            </a:r>
            <a:r>
              <a:rPr lang="lv-LV" sz="2000" dirty="0"/>
              <a:t> </a:t>
            </a:r>
            <a:r>
              <a:rPr lang="lv-LV" sz="2000" dirty="0" err="1"/>
              <a:t>located</a:t>
            </a:r>
            <a:r>
              <a:rPr lang="lv-LV" sz="2000" dirty="0"/>
              <a:t> </a:t>
            </a:r>
            <a:r>
              <a:rPr lang="lv-LV" sz="2000" dirty="0" err="1"/>
              <a:t>over</a:t>
            </a:r>
            <a:r>
              <a:rPr lang="lv-LV" sz="2000" dirty="0"/>
              <a:t> </a:t>
            </a:r>
            <a:r>
              <a:rPr lang="lv-LV" sz="2000" dirty="0" err="1"/>
              <a:t>the</a:t>
            </a:r>
            <a:r>
              <a:rPr lang="lv-LV" sz="2000" dirty="0"/>
              <a:t> </a:t>
            </a:r>
            <a:r>
              <a:rPr lang="lv-LV" sz="2000" dirty="0" err="1"/>
              <a:t>Gulf</a:t>
            </a:r>
            <a:r>
              <a:rPr lang="lv-LV" sz="2000" dirty="0"/>
              <a:t> </a:t>
            </a:r>
            <a:r>
              <a:rPr lang="lv-LV" sz="2000" dirty="0" err="1"/>
              <a:t>of</a:t>
            </a:r>
            <a:r>
              <a:rPr lang="lv-LV" sz="2000" dirty="0"/>
              <a:t> </a:t>
            </a:r>
            <a:r>
              <a:rPr lang="lv-LV" sz="2000" dirty="0" err="1"/>
              <a:t>Finland</a:t>
            </a:r>
            <a:r>
              <a:rPr lang="lv-LV" sz="2000" dirty="0"/>
              <a:t>, </a:t>
            </a:r>
            <a:r>
              <a:rPr lang="lv-LV" sz="2000" dirty="0" err="1"/>
              <a:t>the</a:t>
            </a:r>
            <a:r>
              <a:rPr lang="lv-LV" sz="2000" dirty="0"/>
              <a:t> </a:t>
            </a:r>
            <a:r>
              <a:rPr lang="lv-LV" sz="2000" dirty="0" err="1"/>
              <a:t>Occlusion</a:t>
            </a:r>
            <a:r>
              <a:rPr lang="lv-LV" sz="2000" dirty="0"/>
              <a:t> </a:t>
            </a:r>
            <a:r>
              <a:rPr lang="lv-LV" sz="2000" dirty="0" err="1"/>
              <a:t>cloud</a:t>
            </a:r>
            <a:r>
              <a:rPr lang="lv-LV" sz="2000" dirty="0"/>
              <a:t> </a:t>
            </a:r>
            <a:r>
              <a:rPr lang="lv-LV" sz="2000" dirty="0" err="1"/>
              <a:t>band</a:t>
            </a:r>
            <a:r>
              <a:rPr lang="lv-LV" sz="2000" dirty="0"/>
              <a:t> </a:t>
            </a:r>
            <a:r>
              <a:rPr lang="lv-LV" sz="2000" dirty="0" err="1"/>
              <a:t>spiraling</a:t>
            </a:r>
            <a:r>
              <a:rPr lang="lv-LV" sz="2000" dirty="0"/>
              <a:t> </a:t>
            </a:r>
            <a:r>
              <a:rPr lang="lv-LV" sz="2000" dirty="0" err="1"/>
              <a:t>several</a:t>
            </a:r>
            <a:r>
              <a:rPr lang="lv-LV" sz="2000" dirty="0"/>
              <a:t> </a:t>
            </a:r>
            <a:r>
              <a:rPr lang="lv-LV" sz="2000" dirty="0" err="1"/>
              <a:t>times</a:t>
            </a:r>
            <a:r>
              <a:rPr lang="lv-LV" sz="2000" dirty="0"/>
              <a:t> </a:t>
            </a:r>
            <a:r>
              <a:rPr lang="lv-LV" sz="2000" dirty="0" err="1"/>
              <a:t>around</a:t>
            </a:r>
            <a:r>
              <a:rPr lang="lv-LV" sz="2000" dirty="0"/>
              <a:t> it. T</a:t>
            </a:r>
            <a:r>
              <a:rPr lang="en-US" sz="2000" dirty="0"/>
              <a:t>he dark brown stripe</a:t>
            </a:r>
            <a:r>
              <a:rPr lang="lv-LV" sz="2000" dirty="0"/>
              <a:t> </a:t>
            </a:r>
            <a:r>
              <a:rPr lang="lv-LV" sz="2000" dirty="0" err="1"/>
              <a:t>within</a:t>
            </a:r>
            <a:r>
              <a:rPr lang="lv-LV" sz="2000" dirty="0"/>
              <a:t> </a:t>
            </a:r>
            <a:r>
              <a:rPr lang="lv-LV" sz="2000" dirty="0" err="1"/>
              <a:t>the</a:t>
            </a:r>
            <a:r>
              <a:rPr lang="lv-LV" sz="2000" dirty="0"/>
              <a:t> </a:t>
            </a:r>
            <a:r>
              <a:rPr lang="lv-LV" sz="2000" dirty="0" err="1"/>
              <a:t>cloud</a:t>
            </a:r>
            <a:r>
              <a:rPr lang="lv-LV" sz="2000" dirty="0"/>
              <a:t> </a:t>
            </a:r>
            <a:r>
              <a:rPr lang="lv-LV" sz="2000" dirty="0" err="1"/>
              <a:t>spiral</a:t>
            </a:r>
            <a:r>
              <a:rPr lang="en-US" sz="2000" dirty="0"/>
              <a:t> represent</a:t>
            </a:r>
            <a:r>
              <a:rPr lang="lv-LV" sz="2000" dirty="0"/>
              <a:t>s </a:t>
            </a:r>
            <a:r>
              <a:rPr lang="en-US" sz="2000" dirty="0"/>
              <a:t>cold and very dry</a:t>
            </a:r>
            <a:r>
              <a:rPr lang="lv-LV" sz="2000" dirty="0"/>
              <a:t> </a:t>
            </a:r>
            <a:r>
              <a:rPr lang="lv-LV" sz="2000" dirty="0" err="1"/>
              <a:t>sinking</a:t>
            </a:r>
            <a:r>
              <a:rPr lang="lv-LV" sz="2000" dirty="0"/>
              <a:t> </a:t>
            </a:r>
            <a:r>
              <a:rPr lang="lv-LV" sz="2000" dirty="0" err="1"/>
              <a:t>air</a:t>
            </a:r>
            <a:r>
              <a:rPr lang="lv-LV" sz="2000" dirty="0"/>
              <a:t>.</a:t>
            </a:r>
            <a:endParaRPr lang="en-GB" sz="2000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2"/>
          </p:nvPr>
        </p:nvSpPr>
        <p:spPr>
          <a:xfrm>
            <a:off x="228600" y="1434295"/>
            <a:ext cx="5943600" cy="4433105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GB" sz="1500" dirty="0">
              <a:noFill/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908D5D-18EC-BD5F-36D7-9B7260378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1434295"/>
            <a:ext cx="5943600" cy="44331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1D5DFFE-ED16-95AD-E107-9AC0C12FEE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9400" y="4548084"/>
            <a:ext cx="1880919" cy="116691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09BB8D7-AA06-048B-CD37-CE0228D86A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2467"/>
          <a:stretch/>
        </p:blipFill>
        <p:spPr>
          <a:xfrm>
            <a:off x="6484073" y="4507466"/>
            <a:ext cx="3955327" cy="417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55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381000"/>
            <a:ext cx="11521440" cy="1143000"/>
          </a:xfrm>
        </p:spPr>
        <p:txBody>
          <a:bodyPr>
            <a:normAutofit/>
          </a:bodyPr>
          <a:lstStyle/>
          <a:p>
            <a:pPr>
              <a:lnSpc>
                <a:spcPts val="4000"/>
              </a:lnSpc>
            </a:pPr>
            <a:r>
              <a:rPr lang="en-GB" sz="3300" dirty="0">
                <a:solidFill>
                  <a:srgbClr val="2F5897"/>
                </a:solidFill>
                <a:effectLst>
                  <a:outerShdw blurRad="63500" dist="38100" dir="5400000" algn="t" rotWithShape="0">
                    <a:srgbClr val="000000">
                      <a:alpha val="25000"/>
                    </a:srgbClr>
                  </a:outerShdw>
                </a:effectLst>
                <a:latin typeface="Palatino Linotype" panose="02040502050505030304" pitchFamily="18" charset="0"/>
              </a:rPr>
              <a:t>Ana Cold front – 20.01.2022</a:t>
            </a:r>
            <a:endParaRPr lang="en-GB" sz="3300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0" y="9231868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80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Alise Leitāne, NAF AF </a:t>
            </a:r>
            <a:r>
              <a:rPr kumimoji="0" lang="fr-FR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meteorological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obsever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2"/>
          </p:nvPr>
        </p:nvSpPr>
        <p:spPr>
          <a:xfrm>
            <a:off x="6369518" y="1447800"/>
            <a:ext cx="6019800" cy="1981200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dirty="0"/>
              <a:t>This image </a:t>
            </a:r>
            <a:r>
              <a:rPr lang="fr-FR" sz="2000" dirty="0" err="1"/>
              <a:t>is</a:t>
            </a:r>
            <a:r>
              <a:rPr lang="fr-FR" sz="2000" dirty="0"/>
              <a:t> </a:t>
            </a:r>
            <a:r>
              <a:rPr lang="fr-FR" sz="2000" dirty="0" err="1"/>
              <a:t>significant</a:t>
            </a:r>
            <a:r>
              <a:rPr lang="fr-FR" sz="2000" dirty="0"/>
              <a:t> to Ana cold font </a:t>
            </a:r>
            <a:r>
              <a:rPr lang="fr-FR" sz="2000" dirty="0" err="1"/>
              <a:t>which</a:t>
            </a:r>
            <a:r>
              <a:rPr lang="fr-FR" sz="2000" dirty="0"/>
              <a:t> </a:t>
            </a:r>
            <a:r>
              <a:rPr lang="fr-FR" sz="2000" dirty="0" err="1"/>
              <a:t>was</a:t>
            </a:r>
            <a:r>
              <a:rPr lang="fr-FR" sz="2000" dirty="0"/>
              <a:t> </a:t>
            </a:r>
            <a:r>
              <a:rPr lang="fr-FR" sz="2000" dirty="0" err="1"/>
              <a:t>moving</a:t>
            </a:r>
            <a:r>
              <a:rPr lang="fr-FR" sz="2000" dirty="0"/>
              <a:t> over the </a:t>
            </a:r>
            <a:r>
              <a:rPr lang="fr-FR" sz="2000" dirty="0" err="1"/>
              <a:t>Poland</a:t>
            </a:r>
            <a:r>
              <a:rPr lang="fr-FR" sz="2000" dirty="0"/>
              <a:t> and </a:t>
            </a:r>
            <a:r>
              <a:rPr lang="fr-FR" sz="2000" dirty="0" err="1"/>
              <a:t>Baltics</a:t>
            </a:r>
            <a:r>
              <a:rPr lang="fr-FR" sz="2000" dirty="0"/>
              <a:t>.  </a:t>
            </a:r>
          </a:p>
          <a:p>
            <a:pPr marL="0" indent="0">
              <a:buNone/>
            </a:pPr>
            <a:r>
              <a:rPr lang="en-US" sz="2000" dirty="0"/>
              <a:t>It brought strong winds, and snowfall to various regions. The cold front was characterized by a sharp boundary between cold, dense air masses and warmer air masses, leading to significant temperature contrasts.</a:t>
            </a:r>
            <a:endParaRPr lang="en-US" sz="2000" dirty="0">
              <a:latin typeface="+mn-lt"/>
            </a:endParaRPr>
          </a:p>
          <a:p>
            <a:endParaRPr lang="en-US" sz="1500" dirty="0"/>
          </a:p>
          <a:p>
            <a:endParaRPr lang="en-US" sz="1500" dirty="0">
              <a:latin typeface="+mn-lt"/>
            </a:endParaRPr>
          </a:p>
          <a:p>
            <a:endParaRPr lang="en-US" sz="1500" dirty="0"/>
          </a:p>
          <a:p>
            <a:endParaRPr lang="en-GB" sz="1500" dirty="0">
              <a:latin typeface="+mn-lt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half" idx="2"/>
          </p:nvPr>
        </p:nvSpPr>
        <p:spPr>
          <a:xfrm>
            <a:off x="6369518" y="3493779"/>
            <a:ext cx="6019800" cy="369332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dirty="0"/>
              <a:t>On </a:t>
            </a:r>
            <a:r>
              <a:rPr lang="fr-FR" sz="2000" dirty="0" err="1"/>
              <a:t>this</a:t>
            </a:r>
            <a:r>
              <a:rPr lang="fr-FR" sz="2000" dirty="0"/>
              <a:t> </a:t>
            </a:r>
            <a:r>
              <a:rPr lang="fr-FR" sz="2000" dirty="0" err="1"/>
              <a:t>day</a:t>
            </a:r>
            <a:r>
              <a:rPr lang="fr-FR" sz="2000" dirty="0"/>
              <a:t> the </a:t>
            </a:r>
            <a:r>
              <a:rPr lang="fr-FR" sz="2000" dirty="0" err="1"/>
              <a:t>wind</a:t>
            </a:r>
            <a:r>
              <a:rPr lang="fr-FR" sz="2000" dirty="0"/>
              <a:t> </a:t>
            </a:r>
            <a:r>
              <a:rPr lang="fr-FR" sz="2000" dirty="0" err="1"/>
              <a:t>gusts</a:t>
            </a:r>
            <a:r>
              <a:rPr lang="fr-FR" sz="2000" dirty="0"/>
              <a:t> </a:t>
            </a:r>
            <a:r>
              <a:rPr lang="fr-FR" sz="2000" dirty="0" err="1"/>
              <a:t>reached</a:t>
            </a:r>
            <a:r>
              <a:rPr lang="fr-FR" sz="2000" dirty="0"/>
              <a:t> up to 32 m/s </a:t>
            </a:r>
            <a:r>
              <a:rPr lang="fr-FR" sz="2000" dirty="0" err="1"/>
              <a:t>that</a:t>
            </a:r>
            <a:r>
              <a:rPr lang="fr-FR" sz="2000" dirty="0"/>
              <a:t> </a:t>
            </a:r>
            <a:r>
              <a:rPr lang="fr-FR" sz="2000" dirty="0" err="1"/>
              <a:t>led</a:t>
            </a:r>
            <a:r>
              <a:rPr lang="fr-FR" sz="2000" dirty="0"/>
              <a:t> to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1FFA0D7-D529-37CD-BB43-71EA5D572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133" y="1235072"/>
            <a:ext cx="6086475" cy="330517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2D4E74A-E7E2-751C-1A29-B7C6D783C8C5}"/>
              </a:ext>
            </a:extLst>
          </p:cNvPr>
          <p:cNvGrpSpPr/>
          <p:nvPr/>
        </p:nvGrpSpPr>
        <p:grpSpPr>
          <a:xfrm>
            <a:off x="256133" y="5737905"/>
            <a:ext cx="2487067" cy="3678629"/>
            <a:chOff x="9103965" y="3927890"/>
            <a:chExt cx="3295650" cy="496252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55E4C35-35EB-9792-24CA-E7C2E36C3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03965" y="3927891"/>
              <a:ext cx="3295650" cy="4962525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6138FA8-95B1-C189-DAEA-11B5B310BBDF}"/>
                </a:ext>
              </a:extLst>
            </p:cNvPr>
            <p:cNvSpPr/>
            <p:nvPr/>
          </p:nvSpPr>
          <p:spPr>
            <a:xfrm>
              <a:off x="10287000" y="3927890"/>
              <a:ext cx="464790" cy="440320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801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95F81E8A-ABCB-F317-D97A-D7281F44D1FE}"/>
              </a:ext>
            </a:extLst>
          </p:cNvPr>
          <p:cNvSpPr txBox="1">
            <a:spLocks/>
          </p:cNvSpPr>
          <p:nvPr/>
        </p:nvSpPr>
        <p:spPr>
          <a:xfrm>
            <a:off x="256133" y="4602249"/>
            <a:ext cx="6086474" cy="1073654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0120" rtl="0" eaLnBrk="1" fontAlgn="auto" latinLnBrk="0" hangingPunct="1">
              <a:lnSpc>
                <a:spcPct val="9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Airmass RGB – 20th of January 2022 09:00 UTC</a:t>
            </a:r>
          </a:p>
          <a:p>
            <a:pPr marL="0" marR="0" lvl="0" indent="0" algn="l" defTabSz="960120" rtl="0" eaLnBrk="1" fontAlgn="auto" latinLnBrk="0" hangingPunct="1">
              <a:lnSpc>
                <a:spcPct val="9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this image you can see cyclone in it`s advanced stage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E45D96F-D2E6-81A2-5261-D38F3E108B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400" y="3931346"/>
            <a:ext cx="4616918" cy="5288854"/>
          </a:xfrm>
          <a:prstGeom prst="rect">
            <a:avLst/>
          </a:prstGeom>
        </p:spPr>
      </p:pic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A5B5DEFA-8D91-21DB-1C38-421FF7586815}"/>
              </a:ext>
            </a:extLst>
          </p:cNvPr>
          <p:cNvSpPr txBox="1">
            <a:spLocks/>
          </p:cNvSpPr>
          <p:nvPr/>
        </p:nvSpPr>
        <p:spPr>
          <a:xfrm>
            <a:off x="2893191" y="5862126"/>
            <a:ext cx="4729217" cy="1556950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40030" indent="-240030" algn="l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02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6027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4033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60120" rtl="0" eaLnBrk="1" fontAlgn="auto" latinLnBrk="0" hangingPunct="1">
              <a:lnSpc>
                <a:spcPct val="9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image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can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clearly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thick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inversion layer,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which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captured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radiosonde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Meteo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station in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Skrīveri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This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also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clear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indicator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convective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clouds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forming. </a:t>
            </a:r>
          </a:p>
        </p:txBody>
      </p:sp>
    </p:spTree>
    <p:extLst>
      <p:ext uri="{BB962C8B-B14F-4D97-AF65-F5344CB8AC3E}">
        <p14:creationId xmlns:p14="http://schemas.microsoft.com/office/powerpoint/2010/main" val="240048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e41b720-5404-4d66-b2a9-245407d2cd3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E16B1E4CF7D741A75CF35C9EE064DF" ma:contentTypeVersion="17" ma:contentTypeDescription="Create a new document." ma:contentTypeScope="" ma:versionID="de3fa4e048487e7607911662153e5301">
  <xsd:schema xmlns:xsd="http://www.w3.org/2001/XMLSchema" xmlns:xs="http://www.w3.org/2001/XMLSchema" xmlns:p="http://schemas.microsoft.com/office/2006/metadata/properties" xmlns:ns3="1e41b720-5404-4d66-b2a9-245407d2cd3e" xmlns:ns4="06b08dc2-c207-4fd2-bf87-8e5cf14a1749" targetNamespace="http://schemas.microsoft.com/office/2006/metadata/properties" ma:root="true" ma:fieldsID="77a7bb730bdffc51725bafaac72d72fe" ns3:_="" ns4:_="">
    <xsd:import namespace="1e41b720-5404-4d66-b2a9-245407d2cd3e"/>
    <xsd:import namespace="06b08dc2-c207-4fd2-bf87-8e5cf14a174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41b720-5404-4d66-b2a9-245407d2cd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description="" ma:indexed="true" ma:internalName="MediaServiceLocation" ma:readOnly="true">
      <xsd:simpleType>
        <xsd:restriction base="dms:Text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b08dc2-c207-4fd2-bf87-8e5cf14a1749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FE879A7-2C85-4E72-9B09-3BFDB8E259F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2235CBC-A451-445C-9A21-A54071AFA7E1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06b08dc2-c207-4fd2-bf87-8e5cf14a1749"/>
    <ds:schemaRef ds:uri="http://purl.org/dc/elements/1.1/"/>
    <ds:schemaRef ds:uri="http://schemas.microsoft.com/office/2006/metadata/properties"/>
    <ds:schemaRef ds:uri="1e41b720-5404-4d66-b2a9-245407d2cd3e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F3CB918-51F1-4995-997C-2751941A57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41b720-5404-4d66-b2a9-245407d2cd3e"/>
    <ds:schemaRef ds:uri="06b08dc2-c207-4fd2-bf87-8e5cf14a17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2468</TotalTime>
  <Words>2173</Words>
  <Application>Microsoft Office PowerPoint</Application>
  <PresentationFormat>A3 Paper (297x420 mm)</PresentationFormat>
  <Paragraphs>286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Palatino Linotype</vt:lpstr>
      <vt:lpstr>Times New Roman</vt:lpstr>
      <vt:lpstr>Office Theme</vt:lpstr>
      <vt:lpstr>Norwegian cyclone model  04.03.2023 00 UTC</vt:lpstr>
      <vt:lpstr>  Occlusion Cold Conveyor Belt – 30/01/2023</vt:lpstr>
      <vt:lpstr>PowerPoint Presentation</vt:lpstr>
      <vt:lpstr>Title :  2023-03-07 – 21:00 UTC</vt:lpstr>
      <vt:lpstr>Title :  [Ana Cold Front] – [14.10.2023 12:00]</vt:lpstr>
      <vt:lpstr>[Cold front ahead of ET cyclone] – [21.09.2023 00UTC]</vt:lpstr>
      <vt:lpstr>Norwegian type cylogenesis – [17.10.23]</vt:lpstr>
      <vt:lpstr>Cyclogenesis Norwegian type over the Baltic countries – March 4, 2023</vt:lpstr>
      <vt:lpstr>Ana Cold front – 20.01.2022</vt:lpstr>
      <vt:lpstr>Title :  Rapid Cyclogenesis – [27.09.2023 17:15]</vt:lpstr>
      <vt:lpstr>Title :  [Norwegian type] – [16 Oct 2023 07:00 UTC]</vt:lpstr>
      <vt:lpstr>PowerPoint Presentation</vt:lpstr>
      <vt:lpstr>Front Wave – 26.06.2023</vt:lpstr>
      <vt:lpstr>Cold Front (Ana type) Conceptual model – 2022.01.14 09 UTC</vt:lpstr>
      <vt:lpstr>Cold front crossing Central/Eastern Europe – 14.10.2023</vt:lpstr>
      <vt:lpstr>PowerPoint Presentation</vt:lpstr>
      <vt:lpstr>Rapid Cyclogenesis + Cold Front Conceptual Model 30.01.2022</vt:lpstr>
      <vt:lpstr>Active cold front – [17.01.2022 06:00 UTC]</vt:lpstr>
      <vt:lpstr>Shapiro-Keyser – 2023.02.17 09 UTC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EISAC – XII- E</dc:title>
  <dc:creator>ENVY</dc:creator>
  <cp:lastModifiedBy>Vesa Nietosvaara</cp:lastModifiedBy>
  <cp:revision>64</cp:revision>
  <cp:lastPrinted>2018-10-29T13:59:04Z</cp:lastPrinted>
  <dcterms:created xsi:type="dcterms:W3CDTF">2015-08-11T10:37:51Z</dcterms:created>
  <dcterms:modified xsi:type="dcterms:W3CDTF">2023-11-09T07:01:41Z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0x01010099E16B1E4CF7D741A75CF35C9EE064DF</vt:lpwstr>
  </property>
</Properties>
</file>