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</p:sldMasterIdLst>
  <p:notesMasterIdLst>
    <p:notesMasterId r:id="rId20"/>
  </p:notesMasterIdLst>
  <p:handoutMasterIdLst>
    <p:handoutMasterId r:id="rId21"/>
  </p:handoutMasterIdLst>
  <p:sldIdLst>
    <p:sldId id="2733" r:id="rId3"/>
    <p:sldId id="2714" r:id="rId4"/>
    <p:sldId id="2703" r:id="rId5"/>
    <p:sldId id="2704" r:id="rId6"/>
    <p:sldId id="2739" r:id="rId7"/>
    <p:sldId id="2730" r:id="rId8"/>
    <p:sldId id="2707" r:id="rId9"/>
    <p:sldId id="2724" r:id="rId10"/>
    <p:sldId id="2740" r:id="rId11"/>
    <p:sldId id="2732" r:id="rId12"/>
    <p:sldId id="2734" r:id="rId13"/>
    <p:sldId id="2736" r:id="rId14"/>
    <p:sldId id="2735" r:id="rId15"/>
    <p:sldId id="2731" r:id="rId16"/>
    <p:sldId id="2738" r:id="rId17"/>
    <p:sldId id="2737" r:id="rId18"/>
    <p:sldId id="2741" r:id="rId19"/>
  </p:sldIdLst>
  <p:sldSz cx="9144000" cy="6858000" type="screen4x3"/>
  <p:notesSz cx="6834188" cy="9979025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495"/>
    <a:srgbClr val="FFFF99"/>
    <a:srgbClr val="DDE5FA"/>
    <a:srgbClr val="B9CBF6"/>
    <a:srgbClr val="8AACF4"/>
    <a:srgbClr val="0072CE"/>
    <a:srgbClr val="122B7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9" autoAdjust="0"/>
    <p:restoredTop sz="96416" autoAdjust="0"/>
  </p:normalViewPr>
  <p:slideViewPr>
    <p:cSldViewPr>
      <p:cViewPr varScale="1">
        <p:scale>
          <a:sx n="109" d="100"/>
          <a:sy n="109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554A0E-8855-4BEB-BD64-016D250E204E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4ED0DB-43F0-46C2-94E3-96F6750277A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263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FA1941-4598-4029-9FBB-4E2D19224309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802188"/>
            <a:ext cx="5467350" cy="3929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CBB480-D369-46BC-877B-E046CCC609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914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6D66B-9ADC-444E-BB47-554D0DE6B7F4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375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 smtClean="0">
                <a:cs typeface="Arial" charset="0"/>
              </a:rPr>
              <a:t>Examples of “Feel” (motivation)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 don’t want to do this training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 know I should give up smoking/lose weight/work better but …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This is too hard …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 don’t really care about improving my work/what the clients want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I’m happy coasting on the “OK plateau”</a:t>
            </a:r>
          </a:p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CF0F9-5E4A-4763-8B05-7FDECED3F27D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084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34C538-6449-4119-B67E-8B357ADB4E9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1C7C-0E08-41C7-8750-8B3C7C299B29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9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BB480-D369-46BC-877B-E046CCC60922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776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 smtClean="0">
                <a:cs typeface="Arial" charset="0"/>
              </a:rPr>
              <a:t>Examples of “Feel” (motivation)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 don’t want to do this training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 know I should give up smoking/lose weight/work better but …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This is too hard …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 don’t really care about improving my work/what the clients want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I’m happy coasting on the “OK plateau”</a:t>
            </a:r>
          </a:p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6BA9B8-7E6F-4BB2-BBCF-0217ABAE59DF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15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BB480-D369-46BC-877B-E046CCC60922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899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BB480-D369-46BC-877B-E046CCC60922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614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BB480-D369-46BC-877B-E046CCC60922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105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C3A25E-2B91-4007-940C-4F2CE3DCCC46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19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A77AC2-1D5D-4627-920F-56E164F34851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7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0180C5-ABA5-4DA2-86D1-F29F749530F8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40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BB480-D369-46BC-877B-E046CCC60922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53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BB480-D369-46BC-877B-E046CCC60922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10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Identify where they are at now and where we want them to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8C90FD-EB72-4893-B199-BCFC7208F7D2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56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Identify where they are at now and where we want them to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32ECA-49F9-4F06-9778-F8EEE28C6D2B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23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 smtClean="0">
                <a:cs typeface="Arial" charset="0"/>
              </a:rPr>
              <a:t>Examples of “Feel” (motivation)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 don’t want to do this training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 know I should give up smoking/lose weight/work better but …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This is too hard …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 don’t really care about improving my work/what the clients want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dirty="0" smtClean="0">
                <a:cs typeface="Arial" charset="0"/>
              </a:rPr>
              <a:t>I’m happy coasting on the “OK plateau”</a:t>
            </a:r>
          </a:p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E9BAF-E846-47E4-907B-AD73E8994431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18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C8C3-4896-49EC-860E-FF3990788A3D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4B52B14-DC7E-45E2-880A-36EBA68274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28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D08F-EAA8-4EB8-8135-64FB1B30BB09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FFB0AC-3515-40B8-8752-2D38992CEC3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24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048D-3F3C-4E13-8867-08D87FADC586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3BBD3F8-FC05-485C-B050-720B0F49334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83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72654" eaLnBrk="1" hangingPunct="1">
              <a:defRPr/>
            </a:pPr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 userDrawn="1"/>
        </p:nvSpPr>
        <p:spPr>
          <a:xfrm>
            <a:off x="8386763" y="6453188"/>
            <a:ext cx="647700" cy="333375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AU" sz="1400" dirty="0">
                <a:solidFill>
                  <a:schemeClr val="bg1"/>
                </a:solidFill>
              </a:rPr>
              <a:t>Menu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7544" y="0"/>
            <a:ext cx="8676456" cy="764704"/>
          </a:xfr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5168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72654" eaLnBrk="1" hangingPunct="1">
              <a:defRPr/>
            </a:pPr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 userDrawn="1"/>
        </p:nvSpPr>
        <p:spPr>
          <a:xfrm>
            <a:off x="8386763" y="6453188"/>
            <a:ext cx="647700" cy="333375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AU" sz="1400" dirty="0">
                <a:solidFill>
                  <a:schemeClr val="bg1"/>
                </a:solidFill>
              </a:rPr>
              <a:t>Menu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7544" y="0"/>
            <a:ext cx="8676456" cy="764704"/>
          </a:xfr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1060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A658C2-E1C1-4381-B1EB-CF582B608439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72DB9B9-3BEF-4072-9F53-9477353815F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490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5363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72654" eaLnBrk="1" hangingPunct="1">
              <a:defRPr/>
            </a:pPr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7544" y="1"/>
            <a:ext cx="8676456" cy="994889"/>
          </a:xfr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F36786-C7D5-4183-8429-99431006B095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8F4FE6A-81D0-4F01-BBB8-062C397BC2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1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F5825D-36C1-4CB7-B9E7-4F8E1888F4E2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34DDFAC-2E56-46B9-B1D8-FBB4ED1FE2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857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673C10-602C-4379-8A69-9DC861A71F9E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C33C1D4-CAEB-4F9D-B6DB-6DE51057E8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196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686EED-11C9-4E31-AD42-492C99FDB613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3DAE0C0-1F5A-4663-8659-E7205023625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914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665D7D-40F6-4EB7-ABC7-B79A1A7F07B4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CAA4211C-35CB-4384-B748-4F7E680F73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 algn="l">
              <a:lnSpc>
                <a:spcPct val="80000"/>
              </a:lnSpc>
              <a:defRPr kumimoji="0" lang="en-US" sz="4050" b="1" i="0" u="none" strike="noStrike" kern="1200" cap="none" spc="0" normalizeH="0" baseline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10B3-DDD0-4F64-A172-64EFCB93D88E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503AFF0-13FE-454A-8728-984C00E2F8D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73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F6DA2B-F313-4B40-9F48-2E64EB69ABFB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E4E030F-C613-430F-B778-D15A6D355B4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963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B49377-029D-4613-8D9A-C38A11544820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B9CF529-186F-40CB-A02A-EDA6B8E215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393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3E96F2-43CC-4E23-B747-7A90D36D06F8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20F1538-5229-4BCA-8C95-DF6404800FD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222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D51501-DCDB-4BAB-A9F8-9A701E686AE4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A02159E-695B-491E-9CA2-32572DA544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6966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DE401A-F104-4695-B1BE-FB2D3DBA1DDB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D444D58-4A86-4B33-B571-F697FE7CF04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94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A890-0A51-49ED-B50E-3CBF7E049911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0E52484-0788-40C7-8D4A-D75F0EF3D6F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808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9782C-746B-4C1F-A73B-B264D242EFAB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6FC0E6E-DD61-409A-AC4D-E2FA79D62E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9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F158-E8F6-4CB5-B896-226F0C4E8F68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81E266B-0C55-4501-B2F4-3FD171AA2AB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503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C0F7-883E-4E08-8935-E0451CF2C3E1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6C54874-A547-49B8-A50B-6D4A254B05D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25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9175-DE16-4783-866D-43CF1857A051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D8B71DE-1DD5-4854-98BB-747FA8BF13E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75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AD1D-EBD2-46E2-957F-B12E9B9E5529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6417D4B-0630-4AED-899C-5FDC2FAC51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57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C015-D56C-4156-828E-0F4B2093CCAE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B0C531A-2893-481C-80D6-A231B920EC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26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F0D71-79DB-489F-87E7-1AF41E2B664F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0A92C1-BB4E-407E-B68B-491596AC62F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95D5F8-D223-472E-B0B4-595CC33F1FBB}" type="datetimeFigureOut">
              <a:rPr lang="en-AU"/>
              <a:pPr>
                <a:defRPr/>
              </a:pPr>
              <a:t>17/11/2012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6AB346-8F02-4997-965F-9B59E401A8D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wma"/><Relationship Id="rId7" Type="http://schemas.openxmlformats.org/officeDocument/2006/relationships/hyperlink" Target="mailto:iandbell@fastmail.fm" TargetMode="External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2" Type="http://schemas.microsoft.com/office/2007/relationships/media" Target="../media/media15.wm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hyperlink" Target="mailto:iandbell@fastmail.fm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ma"/><Relationship Id="rId7" Type="http://schemas.openxmlformats.org/officeDocument/2006/relationships/image" Target="../media/image8.png"/><Relationship Id="rId2" Type="http://schemas.microsoft.com/office/2007/relationships/media" Target="../media/media7.wm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8.wma"/><Relationship Id="rId7" Type="http://schemas.openxmlformats.org/officeDocument/2006/relationships/image" Target="../media/image8.png"/><Relationship Id="rId2" Type="http://schemas.microsoft.com/office/2007/relationships/media" Target="../media/media8.wm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/>
          </p:cNvSpPr>
          <p:nvPr/>
        </p:nvSpPr>
        <p:spPr bwMode="auto">
          <a:xfrm>
            <a:off x="395288" y="476250"/>
            <a:ext cx="83534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6000" b="1">
                <a:solidFill>
                  <a:schemeClr val="bg1"/>
                </a:solidFill>
              </a:rPr>
              <a:t>It’s all about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AU" sz="80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7200" b="1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5146675" y="5807075"/>
            <a:ext cx="24495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AU" sz="3600" b="1" spc="40" dirty="0" smtClean="0">
                <a:solidFill>
                  <a:schemeClr val="bg1"/>
                </a:solidFill>
              </a:rPr>
              <a:t>Ian Bell</a:t>
            </a:r>
          </a:p>
          <a:p>
            <a:pPr algn="r">
              <a:defRPr/>
            </a:pPr>
            <a:r>
              <a:rPr lang="en-AU" sz="1300" dirty="0" smtClean="0">
                <a:solidFill>
                  <a:schemeClr val="bg1"/>
                </a:solidFill>
                <a:hlinkClick r:id="rId7"/>
              </a:rPr>
              <a:t>iandbell@fastmail.fm</a:t>
            </a:r>
            <a:r>
              <a:rPr lang="en-AU" sz="13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4868863"/>
            <a:ext cx="1651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086475"/>
            <a:ext cx="5921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673100" y="6081713"/>
            <a:ext cx="2160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/>
              <a:t>Ensure your speakers are turned on</a:t>
            </a:r>
          </a:p>
        </p:txBody>
      </p:sp>
      <p:sp>
        <p:nvSpPr>
          <p:cNvPr id="29703" name="TextBox 20"/>
          <p:cNvSpPr txBox="1">
            <a:spLocks noChangeArrowheads="1"/>
          </p:cNvSpPr>
          <p:nvPr/>
        </p:nvSpPr>
        <p:spPr bwMode="auto">
          <a:xfrm>
            <a:off x="6300788" y="6589713"/>
            <a:ext cx="2314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sz="1200"/>
              <a:t>1 November 2012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1413" y="1600200"/>
            <a:ext cx="4321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sz="6600" b="1">
                <a:solidFill>
                  <a:srgbClr val="FFC000"/>
                </a:solidFill>
              </a:rPr>
              <a:t>change in</a:t>
            </a:r>
            <a:endParaRPr lang="en-AU" sz="660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3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3"/>
          </p:nvPr>
        </p:nvSpPr>
        <p:spPr>
          <a:xfrm>
            <a:off x="468313" y="0"/>
            <a:ext cx="8675687" cy="995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>
                <a:solidFill>
                  <a:srgbClr val="FFFFFF"/>
                </a:solidFill>
              </a:rPr>
              <a:t>The audience may have </a:t>
            </a:r>
            <a:r>
              <a:rPr lang="en-AU" sz="3600" b="1">
                <a:solidFill>
                  <a:srgbClr val="FFFFFF"/>
                </a:solidFill>
              </a:rPr>
              <a:t>multiple starting points</a:t>
            </a:r>
            <a:endParaRPr lang="en-AU" b="1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655763" y="2673350"/>
          <a:ext cx="5572125" cy="2700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0403"/>
                <a:gridCol w="2180861"/>
                <a:gridCol w="2180861"/>
              </a:tblGrid>
              <a:tr h="512941">
                <a:tc>
                  <a:txBody>
                    <a:bodyPr/>
                    <a:lstStyle/>
                    <a:p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2" marR="68602" marT="34268" marB="3426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Now*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291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What do people think about this topic now?</a:t>
                      </a:r>
                    </a:p>
                  </a:txBody>
                  <a:tcPr marL="68602" marR="68602" marT="34268" marB="342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What do you want them to think?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2" marR="68602" marT="34268" marB="34268" anchor="ctr"/>
                </a:tc>
              </a:tr>
              <a:tr h="7291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What, if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</a:rPr>
                        <a:t> anything,</a:t>
                      </a: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 they people do now?</a:t>
                      </a:r>
                    </a:p>
                  </a:txBody>
                  <a:tcPr marL="68602" marR="68602" marT="34268" marB="342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What do you want them to do?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2" marR="68602" marT="34268" marB="34268" anchor="ctr"/>
                </a:tc>
              </a:tr>
              <a:tr h="7291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How do people feel about this training?</a:t>
                      </a:r>
                    </a:p>
                  </a:txBody>
                  <a:tcPr marL="68602" marR="68602" marT="34268" marB="342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How do you want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them to feel?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2" marR="68602" marT="34268" marB="34268" anchor="ctr"/>
                </a:tc>
              </a:tr>
            </a:tbl>
          </a:graphicData>
        </a:graphic>
      </p:graphicFrame>
      <p:pic>
        <p:nvPicPr>
          <p:cNvPr id="5" name="Picture 5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56" y="1364982"/>
            <a:ext cx="720700" cy="13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46" y="1575693"/>
            <a:ext cx="61192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72" y="1374304"/>
            <a:ext cx="720700" cy="13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0" name="TextBox 4"/>
          <p:cNvSpPr txBox="1">
            <a:spLocks noChangeArrowheads="1"/>
          </p:cNvSpPr>
          <p:nvPr/>
        </p:nvSpPr>
        <p:spPr bwMode="auto">
          <a:xfrm>
            <a:off x="2843213" y="5516563"/>
            <a:ext cx="4465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/>
              <a:t>* Different learners may have different starting points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0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3"/>
          </p:nvPr>
        </p:nvSpPr>
        <p:spPr>
          <a:xfrm>
            <a:off x="611188" y="0"/>
            <a:ext cx="8532812" cy="995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>
                <a:solidFill>
                  <a:srgbClr val="FFFFFF"/>
                </a:solidFill>
              </a:rPr>
              <a:t>Some (of many) </a:t>
            </a:r>
            <a:r>
              <a:rPr lang="en-AU" sz="2800" b="1">
                <a:solidFill>
                  <a:srgbClr val="FFFFFF"/>
                </a:solidFill>
              </a:rPr>
              <a:t>possible examples</a:t>
            </a:r>
            <a:endParaRPr lang="en-AU" b="1">
              <a:solidFill>
                <a:srgbClr val="FFC000"/>
              </a:solidFill>
            </a:endParaRP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1763713" y="6443663"/>
            <a:ext cx="684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/>
              <a:t>* Different learners may have different starting points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11188" y="1196975"/>
          <a:ext cx="7945438" cy="5220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406"/>
                <a:gridCol w="3391016"/>
                <a:gridCol w="3391016"/>
              </a:tblGrid>
              <a:tr h="512675">
                <a:tc>
                  <a:txBody>
                    <a:bodyPr/>
                    <a:lstStyle/>
                    <a:p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52" marB="34252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Now*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52" marB="34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52" marB="34252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4704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52" marB="3425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I don’t know how to do this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I think I can do this (but I can’t)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It’s difficult,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</a:rPr>
                        <a:t> an art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</a:rPr>
                        <a:t>I’ve always done it this way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</a:rPr>
                        <a:t>This isn’t relevant for me</a:t>
                      </a:r>
                    </a:p>
                  </a:txBody>
                  <a:tcPr marL="68600" marR="68600" marT="34252" marB="34252"/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These ideas will help me in my work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There is a systematic approach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I can master this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52" marB="34252"/>
                </a:tc>
              </a:tr>
              <a:tr h="11748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52" marB="34252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Nothing</a:t>
                      </a:r>
                    </a:p>
                    <a:p>
                      <a:pPr marL="174625" marR="0" indent="-174625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Do the wrong thing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Do it the wrong way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Do it but could improve</a:t>
                      </a:r>
                    </a:p>
                  </a:txBody>
                  <a:tcPr marL="68600" marR="68600" marT="34252" marB="34252"/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Apply the ideas – knowledge, procedures, decision making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52" marB="34252"/>
                </a:tc>
              </a:tr>
              <a:tr h="20617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52" marB="34252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No strong feelings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Disengaged 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Apprehensive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Resistant to change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Strongly opposed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Enthusiastic 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Overwhelmed </a:t>
                      </a:r>
                    </a:p>
                  </a:txBody>
                  <a:tcPr marL="68600" marR="68600" marT="34252" marB="34252"/>
                </a:tc>
                <a:tc>
                  <a:txBody>
                    <a:bodyPr/>
                    <a:lstStyle/>
                    <a:p>
                      <a:pPr marL="174625" marR="0" indent="-174625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Motivated, keen to become proficient</a:t>
                      </a:r>
                    </a:p>
                    <a:p>
                      <a:pPr marL="174625" marR="0" indent="-174625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Confident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Excited/enthusiastic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Supported</a:t>
                      </a:r>
                    </a:p>
                  </a:txBody>
                  <a:tcPr marL="68600" marR="68600" marT="34252" marB="34252"/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4528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60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3"/>
          </p:nvPr>
        </p:nvSpPr>
        <p:spPr>
          <a:xfrm>
            <a:off x="611188" y="0"/>
            <a:ext cx="8532812" cy="995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>
                <a:solidFill>
                  <a:srgbClr val="FFFFFF"/>
                </a:solidFill>
              </a:rPr>
              <a:t>Example: </a:t>
            </a:r>
            <a:r>
              <a:rPr lang="en-AU" sz="2800" b="1">
                <a:solidFill>
                  <a:srgbClr val="FFFFFF"/>
                </a:solidFill>
              </a:rPr>
              <a:t>This session – Planning for change</a:t>
            </a:r>
            <a:endParaRPr lang="en-AU" b="1">
              <a:solidFill>
                <a:srgbClr val="FFC000"/>
              </a:solidFill>
            </a:endParaRP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1763713" y="6443663"/>
            <a:ext cx="684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/>
              <a:t>* Different learners may have different starting points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11188" y="1193800"/>
          <a:ext cx="7945438" cy="3808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406"/>
                <a:gridCol w="3391016"/>
                <a:gridCol w="3391016"/>
              </a:tblGrid>
              <a:tr h="512631">
                <a:tc>
                  <a:txBody>
                    <a:bodyPr/>
                    <a:lstStyle/>
                    <a:p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49" marB="34249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Now*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49" marB="34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49" marB="34249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224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49" marB="342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Teaching and presentations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</a:rPr>
                        <a:t> should concentrate on content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</a:rPr>
                        <a:t>I don’t know a simple way to plan for change</a:t>
                      </a:r>
                    </a:p>
                  </a:txBody>
                  <a:tcPr marL="68600" marR="68600" marT="34249" marB="34249"/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These ideas will help me in my planning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There is a useful, systematic approach</a:t>
                      </a:r>
                    </a:p>
                  </a:txBody>
                  <a:tcPr marL="68600" marR="68600" marT="34249" marB="34249"/>
                </a:tc>
              </a:tr>
              <a:tr h="11747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49" marB="34249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Don’t consider change when planning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Consider changes but don’t have a systematic process</a:t>
                      </a:r>
                    </a:p>
                  </a:txBody>
                  <a:tcPr marL="68600" marR="68600" marT="34249" marB="34249"/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Apply the think-do-feel table when planning training and presentations</a:t>
                      </a:r>
                    </a:p>
                  </a:txBody>
                  <a:tcPr marL="68600" marR="68600" marT="34249" marB="34249"/>
                </a:tc>
              </a:tr>
              <a:tr h="10986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49" marB="34249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No strong feelings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Frustrated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</a:rPr>
                        <a:t> that my sessions aren’t as effective as I would like</a:t>
                      </a:r>
                      <a:endParaRPr lang="en-A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49" marB="34249"/>
                </a:tc>
                <a:tc>
                  <a:txBody>
                    <a:bodyPr/>
                    <a:lstStyle/>
                    <a:p>
                      <a:pPr marL="174625" marR="0" indent="-174625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Keen to try</a:t>
                      </a:r>
                    </a:p>
                    <a:p>
                      <a:pPr marL="174625" marR="0" indent="-174625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I’m not sure if this works but I’ll give it a try</a:t>
                      </a:r>
                    </a:p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49" marB="34249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27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3"/>
          </p:nvPr>
        </p:nvSpPr>
        <p:spPr>
          <a:xfrm>
            <a:off x="1187450" y="0"/>
            <a:ext cx="7956550" cy="7651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>
                <a:solidFill>
                  <a:srgbClr val="FFFFFF"/>
                </a:solidFill>
              </a:rPr>
              <a:t>Create a Think-do-feel table </a:t>
            </a:r>
            <a:r>
              <a:rPr lang="en-AU" sz="2800" b="1">
                <a:solidFill>
                  <a:srgbClr val="FFFFFF"/>
                </a:solidFill>
              </a:rPr>
              <a:t>for your topic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11188" y="1484313"/>
          <a:ext cx="7945438" cy="3603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406"/>
                <a:gridCol w="3391016"/>
                <a:gridCol w="3391016"/>
              </a:tblGrid>
              <a:tr h="513014">
                <a:tc>
                  <a:txBody>
                    <a:bodyPr/>
                    <a:lstStyle/>
                    <a:p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73" marB="342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73" marB="34273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302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73" marB="3427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</a:tr>
              <a:tr h="10302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73" marB="34273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</a:tr>
              <a:tr h="10302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73" marB="34273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  <a:tc>
                  <a:txBody>
                    <a:bodyPr/>
                    <a:lstStyle/>
                    <a:p>
                      <a:pPr marL="174625" marR="0" indent="-174625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</a:tr>
            </a:tbl>
          </a:graphicData>
        </a:graphic>
      </p:graphicFrame>
      <p:pic>
        <p:nvPicPr>
          <p:cNvPr id="7" name="Content Placeholder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9" y="0"/>
            <a:ext cx="1120861" cy="7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3" name="TextBox 1"/>
          <p:cNvSpPr txBox="1">
            <a:spLocks noChangeArrowheads="1"/>
          </p:cNvSpPr>
          <p:nvPr/>
        </p:nvSpPr>
        <p:spPr bwMode="auto">
          <a:xfrm>
            <a:off x="5148263" y="5373688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sz="2000"/>
              <a:t>Please share your results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1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3"/>
          </p:nvPr>
        </p:nvSpPr>
        <p:spPr>
          <a:xfrm>
            <a:off x="468313" y="0"/>
            <a:ext cx="8675687" cy="995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>
                <a:solidFill>
                  <a:srgbClr val="FFFFFF"/>
                </a:solidFill>
              </a:rPr>
              <a:t>Use the Think-Do-Feel Table to work out how to </a:t>
            </a:r>
          </a:p>
          <a:p>
            <a:pPr>
              <a:spcBef>
                <a:spcPct val="0"/>
              </a:spcBef>
            </a:pPr>
            <a:r>
              <a:rPr lang="en-AU" sz="3600" b="1">
                <a:solidFill>
                  <a:srgbClr val="FFFFFF"/>
                </a:solidFill>
              </a:rPr>
              <a:t>bring about the change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808163" y="1592263"/>
          <a:ext cx="5572125" cy="2700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0403"/>
                <a:gridCol w="2180861"/>
                <a:gridCol w="2180861"/>
              </a:tblGrid>
              <a:tr h="512941">
                <a:tc>
                  <a:txBody>
                    <a:bodyPr/>
                    <a:lstStyle/>
                    <a:p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2" marR="68602" marT="34268" marB="3426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291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What do people think about this topic now?</a:t>
                      </a:r>
                    </a:p>
                  </a:txBody>
                  <a:tcPr marL="68602" marR="68602" marT="34268" marB="342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What do you want them to think?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2" marR="68602" marT="34268" marB="34268" anchor="ctr"/>
                </a:tc>
              </a:tr>
              <a:tr h="7291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What, if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</a:rPr>
                        <a:t> anything,</a:t>
                      </a: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 they people do now?</a:t>
                      </a:r>
                    </a:p>
                  </a:txBody>
                  <a:tcPr marL="68602" marR="68602" marT="34268" marB="342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What do you want them to do?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2" marR="68602" marT="34268" marB="34268" anchor="ctr"/>
                </a:tc>
              </a:tr>
              <a:tr h="7291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How do people feel about this training?</a:t>
                      </a:r>
                    </a:p>
                  </a:txBody>
                  <a:tcPr marL="68602" marR="68602" marT="34268" marB="342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How do you want</a:t>
                      </a:r>
                      <a:r>
                        <a:rPr lang="en-A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them to feel?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2" marR="68602" marT="34268" marB="34268" anchor="ctr"/>
                </a:tc>
              </a:tr>
            </a:tbl>
          </a:graphicData>
        </a:graphic>
      </p:graphicFrame>
      <p:sp>
        <p:nvSpPr>
          <p:cNvPr id="53275" name="Title 3"/>
          <p:cNvSpPr txBox="1">
            <a:spLocks/>
          </p:cNvSpPr>
          <p:nvPr/>
        </p:nvSpPr>
        <p:spPr bwMode="auto">
          <a:xfrm>
            <a:off x="284163" y="5116513"/>
            <a:ext cx="2806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sz="2000" dirty="0">
                <a:solidFill>
                  <a:srgbClr val="0070C0"/>
                </a:solidFill>
              </a:rPr>
              <a:t>     Why do they think, act and feel this way?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211960" y="5079883"/>
            <a:ext cx="2067223" cy="7772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6">
                    <a:lumMod val="75000"/>
                  </a:schemeClr>
                </a:solidFill>
                <a:latin typeface="Aller" pitchFamily="2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AU" sz="2000" b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charset="0"/>
              </a:rPr>
              <a:t>What would make them change?</a:t>
            </a:r>
          </a:p>
        </p:txBody>
      </p:sp>
      <p:sp>
        <p:nvSpPr>
          <p:cNvPr id="3" name="Freeform 2"/>
          <p:cNvSpPr/>
          <p:nvPr/>
        </p:nvSpPr>
        <p:spPr>
          <a:xfrm>
            <a:off x="3091005" y="4340268"/>
            <a:ext cx="720080" cy="960940"/>
          </a:xfrm>
          <a:custGeom>
            <a:avLst/>
            <a:gdLst>
              <a:gd name="connsiteX0" fmla="*/ 0 w 1410056"/>
              <a:gd name="connsiteY0" fmla="*/ 777667 h 777667"/>
              <a:gd name="connsiteX1" fmla="*/ 1068224 w 1410056"/>
              <a:gd name="connsiteY1" fmla="*/ 512747 h 777667"/>
              <a:gd name="connsiteX2" fmla="*/ 1410056 w 1410056"/>
              <a:gd name="connsiteY2" fmla="*/ 0 h 777667"/>
              <a:gd name="connsiteX0" fmla="*/ 0 w 1410056"/>
              <a:gd name="connsiteY0" fmla="*/ 777667 h 777667"/>
              <a:gd name="connsiteX1" fmla="*/ 1050841 w 1410056"/>
              <a:gd name="connsiteY1" fmla="*/ 563039 h 777667"/>
              <a:gd name="connsiteX2" fmla="*/ 1410056 w 1410056"/>
              <a:gd name="connsiteY2" fmla="*/ 0 h 777667"/>
              <a:gd name="connsiteX0" fmla="*/ 0 w 1410056"/>
              <a:gd name="connsiteY0" fmla="*/ 777667 h 777667"/>
              <a:gd name="connsiteX1" fmla="*/ 1033456 w 1410056"/>
              <a:gd name="connsiteY1" fmla="*/ 541485 h 777667"/>
              <a:gd name="connsiteX2" fmla="*/ 1410056 w 1410056"/>
              <a:gd name="connsiteY2" fmla="*/ 0 h 77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0056" h="777667">
                <a:moveTo>
                  <a:pt x="0" y="777667"/>
                </a:moveTo>
                <a:cubicBezTo>
                  <a:pt x="416607" y="710012"/>
                  <a:pt x="798447" y="671096"/>
                  <a:pt x="1033456" y="541485"/>
                </a:cubicBezTo>
                <a:cubicBezTo>
                  <a:pt x="1268465" y="411874"/>
                  <a:pt x="1356644" y="191568"/>
                  <a:pt x="1410056" y="0"/>
                </a:cubicBezTo>
              </a:path>
            </a:pathLst>
          </a:custGeom>
          <a:noFill/>
          <a:ln w="41275" cmpd="sng">
            <a:solidFill>
              <a:srgbClr val="0072CE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4427984" y="4869160"/>
            <a:ext cx="1512168" cy="0"/>
          </a:xfrm>
          <a:prstGeom prst="line">
            <a:avLst/>
          </a:prstGeom>
          <a:noFill/>
          <a:ln w="41275" cmpd="sng">
            <a:solidFill>
              <a:srgbClr val="0072CE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Oval 8"/>
          <p:cNvSpPr/>
          <p:nvPr/>
        </p:nvSpPr>
        <p:spPr>
          <a:xfrm>
            <a:off x="395536" y="4869160"/>
            <a:ext cx="2736304" cy="1152128"/>
          </a:xfrm>
          <a:prstGeom prst="ellipse">
            <a:avLst/>
          </a:prstGeom>
          <a:noFill/>
          <a:ln w="41275" cmpd="sng">
            <a:solidFill>
              <a:srgbClr val="0072CE"/>
            </a:solidFill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609233" y="5085184"/>
            <a:ext cx="2067223" cy="7772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6">
                    <a:lumMod val="75000"/>
                  </a:schemeClr>
                </a:solidFill>
                <a:latin typeface="Aller" pitchFamily="2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AU" sz="2000" b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charset="0"/>
              </a:rPr>
              <a:t>What </a:t>
            </a:r>
            <a:r>
              <a:rPr lang="en-AU" sz="2000" b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charset="0"/>
              </a:rPr>
              <a:t>is stopping them?</a:t>
            </a:r>
            <a:endParaRPr lang="en-AU" sz="2000" b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Arial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2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3275" grpId="0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3"/>
          </p:nvPr>
        </p:nvSpPr>
        <p:spPr>
          <a:xfrm>
            <a:off x="468313" y="0"/>
            <a:ext cx="8675687" cy="995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>
                <a:solidFill>
                  <a:srgbClr val="FFFFFF"/>
                </a:solidFill>
              </a:rPr>
              <a:t>How we can </a:t>
            </a:r>
            <a:r>
              <a:rPr lang="en-AU" sz="3200" b="1">
                <a:solidFill>
                  <a:srgbClr val="FFFFFF"/>
                </a:solidFill>
              </a:rPr>
              <a:t>bring about the change</a:t>
            </a:r>
            <a:endParaRPr lang="en-AU" b="1">
              <a:solidFill>
                <a:srgbClr val="FFFFFF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475656" y="1203598"/>
            <a:ext cx="6172200" cy="857250"/>
          </a:xfrm>
          <a:prstGeom prst="rect">
            <a:avLst/>
          </a:prstGeom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AU" sz="3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Arial" charset="0"/>
              </a:rPr>
              <a:t>Why do they think and act this way?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640681" y="4451301"/>
            <a:ext cx="6172200" cy="4857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6">
                    <a:lumMod val="75000"/>
                  </a:schemeClr>
                </a:solidFill>
                <a:latin typeface="Aller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AU" sz="3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What would make them change</a:t>
            </a:r>
            <a:r>
              <a:rPr lang="en-AU" sz="30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(What’s in it for them?)</a:t>
            </a:r>
            <a:endParaRPr lang="en-AU" sz="24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1788" y="1773238"/>
            <a:ext cx="56610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176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4000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sz="2100">
                <a:solidFill>
                  <a:srgbClr val="000000"/>
                </a:solidFill>
                <a:cs typeface="Arial" panose="020B0604020202020204" pitchFamily="34" charset="0"/>
              </a:rPr>
              <a:t>That’s the way they have always seen it done</a:t>
            </a:r>
          </a:p>
          <a:p>
            <a:pPr eaLnBrk="1" hangingPunct="1"/>
            <a:r>
              <a:rPr lang="en-AU" sz="2100">
                <a:solidFill>
                  <a:srgbClr val="000000"/>
                </a:solidFill>
                <a:cs typeface="Arial" panose="020B0604020202020204" pitchFamily="34" charset="0"/>
              </a:rPr>
              <a:t>It’s a new idea</a:t>
            </a:r>
          </a:p>
          <a:p>
            <a:pPr eaLnBrk="1" hangingPunct="1"/>
            <a:r>
              <a:rPr lang="en-AU" sz="2100">
                <a:solidFill>
                  <a:srgbClr val="000000"/>
                </a:solidFill>
                <a:cs typeface="Arial" panose="020B0604020202020204" pitchFamily="34" charset="0"/>
              </a:rPr>
              <a:t>They don’t understand the need (or context)</a:t>
            </a:r>
          </a:p>
          <a:p>
            <a:pPr eaLnBrk="1" hangingPunct="1"/>
            <a:r>
              <a:rPr lang="en-AU" sz="2100">
                <a:solidFill>
                  <a:srgbClr val="000000"/>
                </a:solidFill>
                <a:cs typeface="Arial" panose="020B0604020202020204" pitchFamily="34" charset="0"/>
              </a:rPr>
              <a:t>It will mean more work for them</a:t>
            </a:r>
          </a:p>
          <a:p>
            <a:pPr eaLnBrk="1" hangingPunct="1"/>
            <a:r>
              <a:rPr lang="en-AU" sz="2100">
                <a:solidFill>
                  <a:srgbClr val="000000"/>
                </a:solidFill>
                <a:cs typeface="Arial" panose="020B0604020202020204" pitchFamily="34" charset="0"/>
              </a:rPr>
              <a:t>They tried it once and it didn’t work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1788" y="5013325"/>
            <a:ext cx="5661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176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4000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sz="2100">
                <a:solidFill>
                  <a:srgbClr val="000000"/>
                </a:solidFill>
                <a:cs typeface="Arial" panose="020B0604020202020204" pitchFamily="34" charset="0"/>
              </a:rPr>
              <a:t>Plenty of examples</a:t>
            </a:r>
          </a:p>
          <a:p>
            <a:pPr eaLnBrk="1" hangingPunct="1"/>
            <a:r>
              <a:rPr lang="en-AU" sz="2100">
                <a:solidFill>
                  <a:srgbClr val="000000"/>
                </a:solidFill>
                <a:cs typeface="Arial" panose="020B0604020202020204" pitchFamily="34" charset="0"/>
              </a:rPr>
              <a:t>A structured workshop to gain experience</a:t>
            </a:r>
          </a:p>
          <a:p>
            <a:pPr eaLnBrk="1" hangingPunct="1"/>
            <a:r>
              <a:rPr lang="en-AU" sz="2100">
                <a:solidFill>
                  <a:srgbClr val="000000"/>
                </a:solidFill>
                <a:cs typeface="Arial" panose="020B0604020202020204" pitchFamily="34" charset="0"/>
              </a:rPr>
              <a:t>Understanding the context or why it’s needed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30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5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1"/>
          </p:nvPr>
        </p:nvSpPr>
        <p:spPr>
          <a:xfrm>
            <a:off x="1639888" y="1998663"/>
            <a:ext cx="7046912" cy="4525962"/>
          </a:xfrm>
        </p:spPr>
        <p:txBody>
          <a:bodyPr/>
          <a:lstStyle/>
          <a:p>
            <a:r>
              <a:rPr lang="en-AU" smtClean="0"/>
              <a:t>_____________________________________________</a:t>
            </a:r>
          </a:p>
          <a:p>
            <a:r>
              <a:rPr lang="en-AU" smtClean="0"/>
              <a:t>_____________________________________________</a:t>
            </a:r>
          </a:p>
          <a:p>
            <a:endParaRPr lang="en-AU" smtClean="0"/>
          </a:p>
          <a:p>
            <a:endParaRPr lang="en-AU" smtClean="0"/>
          </a:p>
          <a:p>
            <a:endParaRPr lang="en-AU" smtClean="0"/>
          </a:p>
          <a:p>
            <a:pPr>
              <a:spcBef>
                <a:spcPct val="0"/>
              </a:spcBef>
            </a:pPr>
            <a:r>
              <a:rPr lang="en-AU" smtClean="0"/>
              <a:t>_____________________________________________</a:t>
            </a:r>
          </a:p>
          <a:p>
            <a:r>
              <a:rPr lang="en-AU" smtClean="0"/>
              <a:t>_________________________________________</a:t>
            </a:r>
          </a:p>
          <a:p>
            <a:endParaRPr lang="en-AU" smtClean="0"/>
          </a:p>
          <a:p>
            <a:pPr>
              <a:spcBef>
                <a:spcPts val="1200"/>
              </a:spcBef>
            </a:pPr>
            <a:r>
              <a:rPr lang="en-AU" smtClean="0"/>
              <a:t>_____________________________________________</a:t>
            </a:r>
          </a:p>
          <a:p>
            <a:r>
              <a:rPr lang="en-AU" smtClean="0"/>
              <a:t>_____________________________________________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3"/>
          </p:nvPr>
        </p:nvSpPr>
        <p:spPr>
          <a:xfrm>
            <a:off x="1619250" y="0"/>
            <a:ext cx="7524750" cy="7651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>
                <a:solidFill>
                  <a:srgbClr val="FFFFFF"/>
                </a:solidFill>
              </a:rPr>
              <a:t>Do this for </a:t>
            </a:r>
            <a:r>
              <a:rPr lang="en-AU" sz="2800" b="1">
                <a:solidFill>
                  <a:srgbClr val="FFFFFF"/>
                </a:solidFill>
              </a:rPr>
              <a:t>your topic</a:t>
            </a:r>
            <a:endParaRPr lang="en-AU" b="1">
              <a:solidFill>
                <a:srgbClr val="FFFFFF"/>
              </a:solidFill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9" y="0"/>
            <a:ext cx="1120861" cy="7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475656" y="1203598"/>
            <a:ext cx="6172200" cy="857250"/>
          </a:xfrm>
          <a:prstGeom prst="rect">
            <a:avLst/>
          </a:prstGeom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AU" sz="3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Arial" charset="0"/>
              </a:rPr>
              <a:t>Why do they think and act this way?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640681" y="3068960"/>
            <a:ext cx="6172200" cy="9099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6">
                    <a:lumMod val="75000"/>
                  </a:schemeClr>
                </a:solidFill>
                <a:latin typeface="Aller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AU" sz="3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What would make them change</a:t>
            </a:r>
            <a:r>
              <a:rPr lang="en-AU" sz="30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sz="2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(What’s in it for them?)</a:t>
            </a:r>
            <a:endParaRPr lang="en-AU" sz="24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640680" y="5081254"/>
            <a:ext cx="6747743" cy="4857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6">
                    <a:lumMod val="75000"/>
                  </a:schemeClr>
                </a:solidFill>
                <a:latin typeface="Aller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AU" sz="3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What </a:t>
            </a:r>
            <a:r>
              <a:rPr lang="en-AU" sz="30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is stopping </a:t>
            </a:r>
            <a:r>
              <a:rPr lang="en-AU" sz="3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them </a:t>
            </a:r>
            <a:r>
              <a:rPr lang="en-AU" sz="30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from changing?</a:t>
            </a:r>
            <a:endParaRPr lang="en-AU" sz="30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72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3"/>
          </p:nvPr>
        </p:nvSpPr>
        <p:spPr>
          <a:xfrm>
            <a:off x="1619250" y="0"/>
            <a:ext cx="7524750" cy="7651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 sz="2800" b="1">
                <a:solidFill>
                  <a:srgbClr val="FFFFFF"/>
                </a:solidFill>
              </a:rPr>
              <a:t>Please share your table</a:t>
            </a:r>
            <a:endParaRPr lang="en-AU" b="1">
              <a:solidFill>
                <a:srgbClr val="FFFFFF"/>
              </a:solidFill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9" y="0"/>
            <a:ext cx="1120861" cy="7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712168" y="4915609"/>
            <a:ext cx="6820272" cy="1465719"/>
          </a:xfrm>
          <a:prstGeom prst="rect">
            <a:avLst/>
          </a:prstGeom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A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Arial" charset="0"/>
              </a:rPr>
              <a:t>Why do they think and act this way</a:t>
            </a:r>
            <a:r>
              <a:rPr lang="en-A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Arial" charset="0"/>
              </a:rPr>
              <a:t>? ______________________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A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What would make them change</a:t>
            </a:r>
            <a:r>
              <a:rPr lang="en-A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? _________________________</a:t>
            </a:r>
            <a:endParaRPr lang="en-AU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A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(What’s in it for them</a:t>
            </a:r>
            <a:r>
              <a:rPr lang="en-AU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?)</a:t>
            </a:r>
            <a:endParaRPr lang="en-AU" sz="1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A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What is stopping them from changing</a:t>
            </a:r>
            <a:r>
              <a:rPr lang="en-A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? ____________________</a:t>
            </a:r>
            <a:endParaRPr lang="en-AU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611188" y="1125538"/>
          <a:ext cx="7945438" cy="3603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406"/>
                <a:gridCol w="3391016"/>
                <a:gridCol w="3391016"/>
              </a:tblGrid>
              <a:tr h="513014">
                <a:tc>
                  <a:txBody>
                    <a:bodyPr/>
                    <a:lstStyle/>
                    <a:p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73" marB="342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73" marB="34273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302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73" marB="3427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</a:tr>
              <a:tr h="10302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73" marB="34273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</a:tr>
              <a:tr h="10302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0" marR="68600" marT="34273" marB="34273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  <a:tc>
                  <a:txBody>
                    <a:bodyPr/>
                    <a:lstStyle/>
                    <a:p>
                      <a:pPr marL="174625" marR="0" indent="-174625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600" marR="68600" marT="34273" marB="34273"/>
                </a:tc>
              </a:tr>
            </a:tbl>
          </a:graphicData>
        </a:graphic>
      </p:graphicFrame>
      <p:sp>
        <p:nvSpPr>
          <p:cNvPr id="57373" name="TextBox 4"/>
          <p:cNvSpPr txBox="1">
            <a:spLocks noChangeArrowheads="1"/>
          </p:cNvSpPr>
          <p:nvPr/>
        </p:nvSpPr>
        <p:spPr bwMode="auto">
          <a:xfrm rot="-1924211">
            <a:off x="2838450" y="2520950"/>
            <a:ext cx="4248150" cy="1200150"/>
          </a:xfrm>
          <a:prstGeom prst="rect">
            <a:avLst/>
          </a:prstGeom>
          <a:solidFill>
            <a:srgbClr val="FFFF99"/>
          </a:solidFill>
          <a:ln w="38100">
            <a:solidFill>
              <a:srgbClr val="26449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sz="2400"/>
              <a:t>Please share your table with the group and let us know if you find this to be a useful tool.</a:t>
            </a:r>
          </a:p>
        </p:txBody>
      </p:sp>
      <p:sp>
        <p:nvSpPr>
          <p:cNvPr id="57374" name="TextBox 11"/>
          <p:cNvSpPr txBox="1">
            <a:spLocks noChangeArrowheads="1"/>
          </p:cNvSpPr>
          <p:nvPr/>
        </p:nvSpPr>
        <p:spPr bwMode="auto">
          <a:xfrm>
            <a:off x="1712913" y="6453188"/>
            <a:ext cx="6388100" cy="338137"/>
          </a:xfrm>
          <a:prstGeom prst="rect">
            <a:avLst/>
          </a:prstGeom>
          <a:solidFill>
            <a:srgbClr val="FFFF99"/>
          </a:solidFill>
          <a:ln w="38100">
            <a:solidFill>
              <a:srgbClr val="26449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sz="1600"/>
              <a:t>See the accompanying Examples PowerPoint and Word document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6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95288" y="476250"/>
            <a:ext cx="83534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A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for </a:t>
            </a:r>
            <a:r>
              <a:rPr lang="en-AU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</a:t>
            </a:r>
            <a:r>
              <a:rPr lang="en-A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A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A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a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AU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Think-Do-Feel</a:t>
            </a:r>
            <a:r>
              <a:rPr lang="en-A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A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Table</a:t>
            </a:r>
            <a:endParaRPr lang="en-AU" sz="6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5146675" y="5807075"/>
            <a:ext cx="24495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n-AU" sz="3600" b="1" spc="40" dirty="0" smtClean="0">
                <a:solidFill>
                  <a:schemeClr val="bg1"/>
                </a:solidFill>
              </a:rPr>
              <a:t>Ian Bell</a:t>
            </a:r>
          </a:p>
          <a:p>
            <a:pPr algn="r">
              <a:defRPr/>
            </a:pPr>
            <a:r>
              <a:rPr lang="en-AU" sz="1300" dirty="0" smtClean="0">
                <a:solidFill>
                  <a:schemeClr val="bg1"/>
                </a:solidFill>
                <a:hlinkClick r:id="rId6"/>
              </a:rPr>
              <a:t>iandbell@fastmail.fm</a:t>
            </a:r>
            <a:r>
              <a:rPr lang="en-AU" sz="13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4868863"/>
            <a:ext cx="1651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20"/>
          <p:cNvSpPr txBox="1">
            <a:spLocks noChangeArrowheads="1"/>
          </p:cNvSpPr>
          <p:nvPr/>
        </p:nvSpPr>
        <p:spPr bwMode="auto">
          <a:xfrm>
            <a:off x="6300788" y="6589713"/>
            <a:ext cx="2314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sz="1200"/>
              <a:t>1 November 2012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2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95288" y="476250"/>
            <a:ext cx="83534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A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for </a:t>
            </a:r>
            <a:r>
              <a:rPr lang="en-AU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</a:t>
            </a:r>
            <a:r>
              <a:rPr lang="en-A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A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A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a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AU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Think-Do-Feel</a:t>
            </a:r>
            <a:r>
              <a:rPr lang="en-A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A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Table</a:t>
            </a:r>
            <a:endParaRPr lang="en-AU" sz="6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0257132">
            <a:off x="1408113" y="3905250"/>
            <a:ext cx="1800225" cy="7572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22B79"/>
            </a:solidFill>
          </a:ln>
          <a:effectLst>
            <a:outerShdw blurRad="50800" dist="88900" dir="36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2400" dirty="0">
                <a:solidFill>
                  <a:srgbClr val="122B79"/>
                </a:solidFill>
              </a:rPr>
              <a:t>Planning a presentation</a:t>
            </a:r>
          </a:p>
        </p:txBody>
      </p:sp>
      <p:sp>
        <p:nvSpPr>
          <p:cNvPr id="7" name="TextBox 6"/>
          <p:cNvSpPr txBox="1"/>
          <p:nvPr/>
        </p:nvSpPr>
        <p:spPr>
          <a:xfrm rot="1554205">
            <a:off x="5854700" y="3905250"/>
            <a:ext cx="2111375" cy="7572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22B79"/>
            </a:solidFill>
          </a:ln>
          <a:effectLst>
            <a:outerShdw blurRad="50800" dist="88900" dir="36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2400" dirty="0">
                <a:solidFill>
                  <a:srgbClr val="122B79"/>
                </a:solidFill>
              </a:rPr>
              <a:t>Planning a    training session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6963" y="5084763"/>
            <a:ext cx="1868487" cy="7572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22B79"/>
            </a:solidFill>
          </a:ln>
          <a:effectLst>
            <a:outerShdw blurRad="50800" dist="88900" dir="36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AU" sz="2400" dirty="0">
                <a:solidFill>
                  <a:srgbClr val="122B79"/>
                </a:solidFill>
              </a:rPr>
              <a:t>A submission or request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07016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2994025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403350" y="1196975"/>
            <a:ext cx="7200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sz="2800">
                <a:solidFill>
                  <a:schemeClr val="bg1"/>
                </a:solidFill>
              </a:rPr>
              <a:t>Adapted and expanded from: </a:t>
            </a:r>
          </a:p>
        </p:txBody>
      </p:sp>
      <p:pic>
        <p:nvPicPr>
          <p:cNvPr id="35844" name="Picture 2" descr="http://business.cua.edu/res/images/Abela_Andrew_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062163"/>
            <a:ext cx="2976563" cy="3852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1116013" y="1989138"/>
            <a:ext cx="6923087" cy="452596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AU" dirty="0" smtClean="0"/>
              <a:t>What is the topic?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AU" dirty="0" smtClean="0"/>
              <a:t>What changes do you want to achieve as a result of your session?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AU" dirty="0" smtClean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AU" dirty="0"/>
              <a:t>How did you decide this?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AU" dirty="0" smtClean="0"/>
              <a:t>Were </a:t>
            </a:r>
            <a:r>
              <a:rPr lang="en-AU" dirty="0"/>
              <a:t>you clear about all the changes you wanted?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AU" dirty="0" smtClean="0"/>
              <a:t>Are </a:t>
            </a:r>
            <a:r>
              <a:rPr lang="en-AU" dirty="0"/>
              <a:t>they changes in performance?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endParaRPr lang="en-AU" dirty="0" smtClean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endParaRPr lang="en-AU" dirty="0" smtClean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endParaRPr lang="en-AU" dirty="0" smtClean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endParaRPr lang="en-AU" dirty="0" smtClean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endParaRPr lang="en-AU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3"/>
          </p:nvPr>
        </p:nvSpPr>
        <p:spPr>
          <a:xfrm>
            <a:off x="468313" y="0"/>
            <a:ext cx="8675687" cy="995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>
                <a:solidFill>
                  <a:srgbClr val="FFFFFF"/>
                </a:solidFill>
              </a:rPr>
              <a:t>Exercise: For a topic you teach or present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8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  <a:extLst/>
        </p:spPr>
        <p:txBody>
          <a:bodyPr/>
          <a:lstStyle/>
          <a:p>
            <a:pPr algn="ctr">
              <a:defRPr/>
            </a:pPr>
            <a:r>
              <a:rPr lang="en-AU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use </a:t>
            </a:r>
            <a:r>
              <a:rPr lang="en-AU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a </a:t>
            </a:r>
            <a:r>
              <a:rPr lang="en-AU" sz="6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Think-Do-Feel </a:t>
            </a:r>
            <a:r>
              <a:rPr lang="en-AU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table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3"/>
          </p:nvPr>
        </p:nvSpPr>
        <p:spPr>
          <a:xfrm>
            <a:off x="468313" y="0"/>
            <a:ext cx="8675687" cy="995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>
                <a:solidFill>
                  <a:srgbClr val="FFFFFF"/>
                </a:solidFill>
              </a:rPr>
              <a:t>One </a:t>
            </a:r>
            <a:r>
              <a:rPr lang="en-AU" sz="3600" b="1">
                <a:solidFill>
                  <a:srgbClr val="FFFFFF"/>
                </a:solidFill>
              </a:rPr>
              <a:t>systematic approach </a:t>
            </a:r>
            <a:r>
              <a:rPr lang="en-AU">
                <a:solidFill>
                  <a:srgbClr val="FFFFFF"/>
                </a:solidFill>
              </a:rPr>
              <a:t>is to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7016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4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146550"/>
            <a:ext cx="2411413" cy="27114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4" name="Rectangle 73"/>
          <p:cNvSpPr/>
          <p:nvPr/>
        </p:nvSpPr>
        <p:spPr>
          <a:xfrm>
            <a:off x="6750050" y="4146550"/>
            <a:ext cx="2411413" cy="27114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" name="Right Arrow 3"/>
          <p:cNvSpPr/>
          <p:nvPr/>
        </p:nvSpPr>
        <p:spPr>
          <a:xfrm>
            <a:off x="2441575" y="4113213"/>
            <a:ext cx="4073525" cy="2628900"/>
          </a:xfrm>
          <a:prstGeom prst="rightArrow">
            <a:avLst>
              <a:gd name="adj1" fmla="val 66959"/>
              <a:gd name="adj2" fmla="val 3711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9941" name="Content Placeholder 2"/>
          <p:cNvSpPr>
            <a:spLocks noGrp="1"/>
          </p:cNvSpPr>
          <p:nvPr>
            <p:ph idx="13"/>
          </p:nvPr>
        </p:nvSpPr>
        <p:spPr>
          <a:xfrm>
            <a:off x="468313" y="0"/>
            <a:ext cx="8675687" cy="9953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sz="3600" b="1">
                <a:solidFill>
                  <a:schemeClr val="bg1"/>
                </a:solidFill>
              </a:rPr>
              <a:t>Identify changes </a:t>
            </a:r>
          </a:p>
          <a:p>
            <a:pPr eaLnBrk="1" hangingPunct="1">
              <a:spcBef>
                <a:spcPct val="0"/>
              </a:spcBef>
            </a:pPr>
            <a:r>
              <a:rPr lang="en-AU">
                <a:solidFill>
                  <a:schemeClr val="bg1"/>
                </a:solidFill>
              </a:rPr>
              <a:t>you want to occur as a result of your session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66888" y="4184650"/>
            <a:ext cx="595312" cy="3238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AU" dirty="0" smtClean="0"/>
              <a:t>Now</a:t>
            </a:r>
          </a:p>
        </p:txBody>
      </p:sp>
      <p:sp>
        <p:nvSpPr>
          <p:cNvPr id="29704" name="Content Placeholder 2"/>
          <p:cNvSpPr txBox="1">
            <a:spLocks/>
          </p:cNvSpPr>
          <p:nvPr/>
        </p:nvSpPr>
        <p:spPr bwMode="auto">
          <a:xfrm>
            <a:off x="6651625" y="4184650"/>
            <a:ext cx="8112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AU" sz="1800"/>
              <a:t>After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171950" y="4722813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AU" sz="1800"/>
              <a:t>Think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4171950" y="5243513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AU" sz="1800"/>
              <a:t>Do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171950" y="5768975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AU" sz="1800"/>
              <a:t>Feel</a:t>
            </a:r>
          </a:p>
        </p:txBody>
      </p:sp>
      <p:pic>
        <p:nvPicPr>
          <p:cNvPr id="39947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49475"/>
            <a:ext cx="104298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2236788"/>
            <a:ext cx="13906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2368550" y="1409700"/>
            <a:ext cx="5803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>
                <a:solidFill>
                  <a:srgbClr val="0072CE"/>
                </a:solidFill>
              </a:rPr>
              <a:t>What is the current status?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149725"/>
            <a:ext cx="24114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732588" y="4149725"/>
            <a:ext cx="24114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411413" y="4132263"/>
            <a:ext cx="0" cy="2725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732588" y="4132263"/>
            <a:ext cx="0" cy="2725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411413" y="7029450"/>
            <a:ext cx="43211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2363788" y="1725613"/>
            <a:ext cx="49434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>
                <a:solidFill>
                  <a:srgbClr val="0072CE"/>
                </a:solidFill>
              </a:rPr>
              <a:t>and where do we want them to be?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6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4" grpId="0" animBg="1"/>
      <p:bldP spid="4" grpId="0" animBg="1"/>
      <p:bldP spid="29704" grpId="0"/>
      <p:bldP spid="49" grpId="0"/>
      <p:bldP spid="50" grpId="0"/>
      <p:bldP spid="51" grpId="0"/>
      <p:bldP spid="69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555875" y="4090988"/>
          <a:ext cx="3998912" cy="2074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428"/>
                <a:gridCol w="1404242"/>
                <a:gridCol w="1404242"/>
              </a:tblGrid>
              <a:tr h="518716"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68592" marR="68592" marT="34306" marB="343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A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2" marR="68592" marT="34306" marB="34306">
                    <a:gradFill flip="none" rotWithShape="1">
                      <a:gsLst>
                        <a:gs pos="0">
                          <a:srgbClr val="0072CE">
                            <a:tint val="66000"/>
                            <a:satMod val="160000"/>
                          </a:srgbClr>
                        </a:gs>
                        <a:gs pos="50000">
                          <a:srgbClr val="0072CE">
                            <a:tint val="44500"/>
                            <a:satMod val="160000"/>
                          </a:srgbClr>
                        </a:gs>
                        <a:gs pos="100000">
                          <a:srgbClr val="0072C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A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2" marR="68592" marT="34306" marB="34306">
                    <a:gradFill flip="none" rotWithShape="1">
                      <a:gsLst>
                        <a:gs pos="0">
                          <a:srgbClr val="0072CE">
                            <a:tint val="66000"/>
                            <a:satMod val="160000"/>
                          </a:srgbClr>
                        </a:gs>
                        <a:gs pos="50000">
                          <a:srgbClr val="0072CE">
                            <a:tint val="44500"/>
                            <a:satMod val="160000"/>
                          </a:srgbClr>
                        </a:gs>
                        <a:gs pos="100000">
                          <a:srgbClr val="0072C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1871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A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2" marR="68592" marT="34306" marB="34306">
                    <a:gradFill flip="none" rotWithShape="1">
                      <a:gsLst>
                        <a:gs pos="0">
                          <a:srgbClr val="0072CE">
                            <a:tint val="66000"/>
                            <a:satMod val="160000"/>
                          </a:srgbClr>
                        </a:gs>
                        <a:gs pos="50000">
                          <a:srgbClr val="0072CE">
                            <a:tint val="44500"/>
                            <a:satMod val="160000"/>
                          </a:srgbClr>
                        </a:gs>
                        <a:gs pos="100000">
                          <a:srgbClr val="0072C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68592" marR="68592" marT="34306" marB="3430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68592" marR="68592" marT="34306" marB="34306"/>
                </a:tc>
              </a:tr>
              <a:tr h="51871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A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2" marR="68592" marT="34306" marB="34306">
                    <a:gradFill flip="none" rotWithShape="1">
                      <a:gsLst>
                        <a:gs pos="0">
                          <a:srgbClr val="0072CE">
                            <a:tint val="66000"/>
                            <a:satMod val="160000"/>
                          </a:srgbClr>
                        </a:gs>
                        <a:gs pos="50000">
                          <a:srgbClr val="0072CE">
                            <a:tint val="44500"/>
                            <a:satMod val="160000"/>
                          </a:srgbClr>
                        </a:gs>
                        <a:gs pos="100000">
                          <a:srgbClr val="0072C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68592" marR="68592" marT="34306" marB="3430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68592" marR="68592" marT="34306" marB="34306"/>
                </a:tc>
              </a:tr>
              <a:tr h="51871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A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2" marR="68592" marT="34306" marB="34306">
                    <a:gradFill flip="none" rotWithShape="1">
                      <a:gsLst>
                        <a:gs pos="0">
                          <a:srgbClr val="0072CE">
                            <a:tint val="66000"/>
                            <a:satMod val="160000"/>
                          </a:srgbClr>
                        </a:gs>
                        <a:gs pos="50000">
                          <a:srgbClr val="0072CE">
                            <a:tint val="44500"/>
                            <a:satMod val="160000"/>
                          </a:srgbClr>
                        </a:gs>
                        <a:gs pos="100000">
                          <a:srgbClr val="0072CE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68592" marR="68592" marT="34306" marB="3430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68592" marR="68592" marT="34306" marB="34306"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4146550"/>
            <a:ext cx="2411413" cy="27114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4" name="Rectangle 73"/>
          <p:cNvSpPr/>
          <p:nvPr/>
        </p:nvSpPr>
        <p:spPr>
          <a:xfrm>
            <a:off x="6750050" y="4146550"/>
            <a:ext cx="2411413" cy="27114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2010" name="Content Placeholder 2"/>
          <p:cNvSpPr>
            <a:spLocks noGrp="1"/>
          </p:cNvSpPr>
          <p:nvPr>
            <p:ph idx="13"/>
          </p:nvPr>
        </p:nvSpPr>
        <p:spPr>
          <a:xfrm>
            <a:off x="468313" y="0"/>
            <a:ext cx="8675687" cy="995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>
                <a:solidFill>
                  <a:srgbClr val="FFFFFF"/>
                </a:solidFill>
              </a:rPr>
              <a:t>How do you </a:t>
            </a:r>
          </a:p>
          <a:p>
            <a:pPr>
              <a:spcBef>
                <a:spcPct val="0"/>
              </a:spcBef>
            </a:pPr>
            <a:r>
              <a:rPr lang="en-AU" sz="3600" b="1">
                <a:solidFill>
                  <a:srgbClr val="FFFFFF"/>
                </a:solidFill>
              </a:rPr>
              <a:t>capture these ideas </a:t>
            </a:r>
            <a:r>
              <a:rPr lang="en-AU">
                <a:solidFill>
                  <a:srgbClr val="FFFFFF"/>
                </a:solidFill>
              </a:rPr>
              <a:t>to aid in your planning?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66888" y="4184650"/>
            <a:ext cx="595312" cy="3238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AU" dirty="0" smtClean="0"/>
              <a:t>Now</a:t>
            </a:r>
          </a:p>
        </p:txBody>
      </p:sp>
      <p:sp>
        <p:nvSpPr>
          <p:cNvPr id="29704" name="Content Placeholder 2"/>
          <p:cNvSpPr txBox="1">
            <a:spLocks/>
          </p:cNvSpPr>
          <p:nvPr/>
        </p:nvSpPr>
        <p:spPr bwMode="auto">
          <a:xfrm>
            <a:off x="6651625" y="4184650"/>
            <a:ext cx="8112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AU" sz="1800"/>
              <a:t>After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171950" y="4722813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AU" sz="1800"/>
              <a:t>Think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4171950" y="5243513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AU" sz="1800"/>
              <a:t>Do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171950" y="5768975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AU" sz="1800"/>
              <a:t>Feel</a:t>
            </a:r>
          </a:p>
        </p:txBody>
      </p:sp>
      <p:pic>
        <p:nvPicPr>
          <p:cNvPr id="42016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49475"/>
            <a:ext cx="104298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7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2236788"/>
            <a:ext cx="13906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4149725"/>
            <a:ext cx="24114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732588" y="4149725"/>
            <a:ext cx="24114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411413" y="4132263"/>
            <a:ext cx="0" cy="2725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732588" y="4132263"/>
            <a:ext cx="0" cy="2725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2441575" y="1516063"/>
            <a:ext cx="4470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>
                <a:solidFill>
                  <a:srgbClr val="0072CE"/>
                </a:solidFill>
              </a:rPr>
              <a:t>Create a </a:t>
            </a:r>
            <a:r>
              <a:rPr lang="en-AU" sz="3200" b="1">
                <a:solidFill>
                  <a:srgbClr val="0072CE"/>
                </a:solidFill>
              </a:rPr>
              <a:t>Think-do-feel</a:t>
            </a:r>
            <a:r>
              <a:rPr lang="en-AU">
                <a:solidFill>
                  <a:srgbClr val="0072CE"/>
                </a:solidFill>
              </a:rPr>
              <a:t> table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35008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35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15799 -0.0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5799 -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-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5799 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13003 -0.002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6407 0.000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build="p"/>
      <p:bldP spid="29704" grpId="0"/>
      <p:bldP spid="49" grpId="0"/>
      <p:bldP spid="50" grpId="0"/>
      <p:bldP spid="51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3"/>
          </p:nvPr>
        </p:nvSpPr>
        <p:spPr>
          <a:xfrm>
            <a:off x="468313" y="0"/>
            <a:ext cx="8675687" cy="995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>
                <a:solidFill>
                  <a:srgbClr val="FFFFFF"/>
                </a:solidFill>
              </a:rPr>
              <a:t>Use a </a:t>
            </a:r>
            <a:r>
              <a:rPr lang="en-AU" sz="3600" b="1">
                <a:solidFill>
                  <a:srgbClr val="FFFFFF"/>
                </a:solidFill>
              </a:rPr>
              <a:t>Think-Do-Feel Table </a:t>
            </a:r>
            <a:r>
              <a:rPr lang="en-AU">
                <a:solidFill>
                  <a:srgbClr val="FFFFFF"/>
                </a:solidFill>
              </a:rPr>
              <a:t>to focus your planning on change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655763" y="2673350"/>
          <a:ext cx="5572125" cy="2700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0403"/>
                <a:gridCol w="2180861"/>
                <a:gridCol w="2180861"/>
              </a:tblGrid>
              <a:tr h="512941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68602" marR="68602" marT="34268" marB="34268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291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/>
                        <a:t>What do people think about this topic now?</a:t>
                      </a:r>
                    </a:p>
                  </a:txBody>
                  <a:tcPr marL="68602" marR="68602" marT="34268" marB="342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/>
                        <a:t>What do you want them to think?</a:t>
                      </a:r>
                      <a:endParaRPr lang="en-AU" sz="1800" dirty="0"/>
                    </a:p>
                  </a:txBody>
                  <a:tcPr marL="68602" marR="68602" marT="34268" marB="34268" anchor="ctr"/>
                </a:tc>
              </a:tr>
              <a:tr h="7291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/>
                        <a:t>What, if</a:t>
                      </a:r>
                      <a:r>
                        <a:rPr lang="en-AU" sz="1800" baseline="0" dirty="0" smtClean="0"/>
                        <a:t> anything,</a:t>
                      </a:r>
                      <a:r>
                        <a:rPr lang="en-AU" sz="1800" dirty="0" smtClean="0"/>
                        <a:t> they people do now?</a:t>
                      </a:r>
                    </a:p>
                  </a:txBody>
                  <a:tcPr marL="68602" marR="68602" marT="34268" marB="342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/>
                        <a:t>What do you want them to do?</a:t>
                      </a:r>
                      <a:endParaRPr lang="en-AU" sz="1800" dirty="0"/>
                    </a:p>
                  </a:txBody>
                  <a:tcPr marL="68602" marR="68602" marT="34268" marB="34268" anchor="ctr"/>
                </a:tc>
              </a:tr>
              <a:tr h="7291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</a:t>
                      </a:r>
                      <a:endParaRPr lang="en-A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2" marR="68602" marT="34268" marB="34268" anchor="ctr">
                    <a:gradFill flip="none" rotWithShape="1">
                      <a:gsLst>
                        <a:gs pos="0">
                          <a:srgbClr val="8AACF4"/>
                        </a:gs>
                        <a:gs pos="50000">
                          <a:srgbClr val="B9CBF6"/>
                        </a:gs>
                        <a:gs pos="100000">
                          <a:srgbClr val="DDE5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/>
                        <a:t>How do people feel about this training?</a:t>
                      </a:r>
                    </a:p>
                  </a:txBody>
                  <a:tcPr marL="68602" marR="68602" marT="34268" marB="3426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smtClean="0"/>
                        <a:t>How do you want</a:t>
                      </a:r>
                      <a:r>
                        <a:rPr lang="en-AU" sz="1800" baseline="0" dirty="0" smtClean="0"/>
                        <a:t> </a:t>
                      </a:r>
                      <a:r>
                        <a:rPr lang="en-AU" sz="1800" dirty="0" smtClean="0"/>
                        <a:t>them to feel?</a:t>
                      </a:r>
                      <a:endParaRPr lang="en-AU" sz="1800" dirty="0"/>
                    </a:p>
                  </a:txBody>
                  <a:tcPr marL="68602" marR="68602" marT="34268" marB="34268" anchor="ctr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630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1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023e38e905c675197e168634e4abadc4355cb7"/>
  <p:tag name="GENSWF_OUTPUT_FILE_NAME" val="Think-do-feel iSpr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6.3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4"/>
</p:tagLst>
</file>

<file path=ppt/theme/theme1.xml><?xml version="1.0" encoding="utf-8"?>
<a:theme xmlns:a="http://schemas.openxmlformats.org/drawingml/2006/main" name="1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15932</TotalTime>
  <Words>1023</Words>
  <Application>Microsoft Office PowerPoint</Application>
  <PresentationFormat>On-screen Show (4:3)</PresentationFormat>
  <Paragraphs>225</Paragraphs>
  <Slides>17</Slides>
  <Notes>17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Trainers</dc:title>
  <dc:creator>Ian Bell</dc:creator>
  <cp:lastModifiedBy>Ian Bell</cp:lastModifiedBy>
  <cp:revision>529</cp:revision>
  <cp:lastPrinted>2012-11-12T04:56:45Z</cp:lastPrinted>
  <dcterms:created xsi:type="dcterms:W3CDTF">2012-09-10T01:47:28Z</dcterms:created>
  <dcterms:modified xsi:type="dcterms:W3CDTF">2012-11-17T02:37:49Z</dcterms:modified>
</cp:coreProperties>
</file>