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7"/>
  </p:notesMasterIdLst>
  <p:sldIdLst>
    <p:sldId id="256" r:id="rId3"/>
    <p:sldId id="257" r:id="rId4"/>
    <p:sldId id="258" r:id="rId5"/>
    <p:sldId id="269" r:id="rId6"/>
    <p:sldId id="260" r:id="rId7"/>
    <p:sldId id="261" r:id="rId8"/>
    <p:sldId id="270" r:id="rId9"/>
    <p:sldId id="263" r:id="rId10"/>
    <p:sldId id="271" r:id="rId11"/>
    <p:sldId id="265" r:id="rId12"/>
    <p:sldId id="266" r:id="rId13"/>
    <p:sldId id="272" r:id="rId14"/>
    <p:sldId id="268" r:id="rId15"/>
    <p:sldId id="273" r:id="rId16"/>
  </p:sldIdLst>
  <p:sldSz cx="12192000" cy="6858000"/>
  <p:notesSz cx="6858000" cy="9144000"/>
  <p:embeddedFontLst>
    <p:embeddedFont>
      <p:font typeface="Play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irWt5NS1Z1tZKSa25cqRfKnowK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7641e42db3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37641e42db3_0_5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g37641e42db3_0_5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641e42db3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37641e42db3_0_6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37641e42db3_0_6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7641e42d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g37641e42d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7641e42db3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7641e42db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641e42db3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37641e42db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7641e42db3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7641e42db3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641e42db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37641e42db3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g37641e42db3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7641e42db3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7641e42db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 version">
  <p:cSld name="English version">
    <p:bg>
      <p:bgPr>
        <a:solidFill>
          <a:schemeClr val="dk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1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1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1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1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1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1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1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1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641e42db3_0_2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7641e42db3_0_2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37641e42db3_0_2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7641e42db3_0_2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nch - Version">
  <p:cSld name="French - Version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9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9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9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9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9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9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9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9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2" descr="A logo of a globe&#10;&#10;AI-generated content may be incorrect."/>
          <p:cNvPicPr preferRelativeResize="0"/>
          <p:nvPr/>
        </p:nvPicPr>
        <p:blipFill rotWithShape="1">
          <a:blip r:embed="rId13">
            <a:alphaModFix amt="5000"/>
          </a:blip>
          <a:srcRect/>
          <a:stretch/>
        </p:blipFill>
        <p:spPr>
          <a:xfrm>
            <a:off x="3307306" y="222943"/>
            <a:ext cx="5577388" cy="574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2" descr="A logo with text overlay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 l="60617"/>
          <a:stretch/>
        </p:blipFill>
        <p:spPr>
          <a:xfrm>
            <a:off x="122829" y="109440"/>
            <a:ext cx="586854" cy="5113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8" name="Google Shape;38;p12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D9E5F8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12" descr="A logo with blue text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2" descr="A close-up of a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2" descr="A green and black logo&#10;&#10;AI-generated content may be incorrect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2" descr="A logo with a map and leaves&#10;&#10;AI-generated content may be incorrect.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2" descr="A blue and black logo"/>
          <p:cNvPicPr preferRelativeResize="0"/>
          <p:nvPr/>
        </p:nvPicPr>
        <p:blipFill rotWithShape="1">
          <a:blip r:embed="rId2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2" descr="A lion holding a spear and shield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eumetsat.int/resources/user-guides/fire-temperature-rgb-quick-guid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-FR"/>
              <a:t>Interpreting the Fire Temperature RGB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g37641e42db3_0_544"/>
          <p:cNvGrpSpPr/>
          <p:nvPr/>
        </p:nvGrpSpPr>
        <p:grpSpPr>
          <a:xfrm>
            <a:off x="991003" y="1088603"/>
            <a:ext cx="10209984" cy="4820402"/>
            <a:chOff x="1655525" y="747400"/>
            <a:chExt cx="8775233" cy="4143375"/>
          </a:xfrm>
        </p:grpSpPr>
        <p:pic>
          <p:nvPicPr>
            <p:cNvPr id="195" name="Google Shape;195;g37641e42db3_0_5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55525" y="747400"/>
              <a:ext cx="4191000" cy="414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g37641e42db3_0_5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43375" y="747400"/>
              <a:ext cx="4087383" cy="4143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g37641e42db3_0_544"/>
            <p:cNvSpPr/>
            <p:nvPr/>
          </p:nvSpPr>
          <p:spPr>
            <a:xfrm>
              <a:off x="1655525" y="4457575"/>
              <a:ext cx="2848800" cy="433200"/>
            </a:xfrm>
            <a:prstGeom prst="rect">
              <a:avLst/>
            </a:prstGeom>
            <a:solidFill>
              <a:srgbClr val="E8E8E8"/>
            </a:solidFill>
            <a:ln w="110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6350" tIns="53175" rIns="106350" bIns="53175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326">
                  <a:latin typeface="Play"/>
                  <a:ea typeface="Play"/>
                  <a:cs typeface="Play"/>
                  <a:sym typeface="Play"/>
                </a:rPr>
                <a:t>2025-08-14 08:10 UTC</a:t>
              </a:r>
              <a:endParaRPr sz="2326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98" name="Google Shape;198;g37641e42db3_0_544"/>
            <p:cNvSpPr/>
            <p:nvPr/>
          </p:nvSpPr>
          <p:spPr>
            <a:xfrm>
              <a:off x="6343375" y="4457575"/>
              <a:ext cx="2848800" cy="433200"/>
            </a:xfrm>
            <a:prstGeom prst="rect">
              <a:avLst/>
            </a:prstGeom>
            <a:solidFill>
              <a:srgbClr val="E8E8E8"/>
            </a:solidFill>
            <a:ln w="110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6350" tIns="53175" rIns="106350" bIns="53175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326">
                  <a:latin typeface="Play"/>
                  <a:ea typeface="Play"/>
                  <a:cs typeface="Play"/>
                  <a:sym typeface="Play"/>
                </a:rPr>
                <a:t>2025-08-15 08:10 UTC</a:t>
              </a:r>
              <a:endParaRPr sz="2326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199" name="Google Shape;199;g37641e42db3_0_544"/>
          <p:cNvSpPr txBox="1">
            <a:spLocks noGrp="1"/>
          </p:cNvSpPr>
          <p:nvPr>
            <p:ph type="title"/>
          </p:nvPr>
        </p:nvSpPr>
        <p:spPr>
          <a:xfrm>
            <a:off x="838175" y="-1409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True Colour RGB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7641e42db3_0_544"/>
          <p:cNvSpPr txBox="1"/>
          <p:nvPr/>
        </p:nvSpPr>
        <p:spPr>
          <a:xfrm>
            <a:off x="1067850" y="1446775"/>
            <a:ext cx="12057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lt1"/>
                </a:solidFill>
              </a:rPr>
              <a:t>Namibia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201" name="Google Shape;201;g37641e42db3_0_544"/>
          <p:cNvSpPr txBox="1"/>
          <p:nvPr/>
        </p:nvSpPr>
        <p:spPr>
          <a:xfrm>
            <a:off x="6512500" y="1446775"/>
            <a:ext cx="12057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lt1"/>
                </a:solidFill>
              </a:rPr>
              <a:t>Namibia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202" name="Google Shape;202;g37641e42db3_0_544"/>
          <p:cNvSpPr txBox="1"/>
          <p:nvPr/>
        </p:nvSpPr>
        <p:spPr>
          <a:xfrm>
            <a:off x="9382000" y="1446775"/>
            <a:ext cx="15888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lt1"/>
                </a:solidFill>
              </a:rPr>
              <a:t>Botswana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203" name="Google Shape;203;g37641e42db3_0_544"/>
          <p:cNvSpPr txBox="1"/>
          <p:nvPr/>
        </p:nvSpPr>
        <p:spPr>
          <a:xfrm>
            <a:off x="4132550" y="1446775"/>
            <a:ext cx="15888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lt1"/>
                </a:solidFill>
              </a:rPr>
              <a:t>Botswana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204" name="Google Shape;204;g37641e42db3_0_544"/>
          <p:cNvSpPr txBox="1"/>
          <p:nvPr/>
        </p:nvSpPr>
        <p:spPr>
          <a:xfrm>
            <a:off x="5301575" y="2127350"/>
            <a:ext cx="1588800" cy="63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Burn Scars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205" name="Google Shape;205;g37641e42db3_0_544"/>
          <p:cNvCxnSpPr/>
          <p:nvPr/>
        </p:nvCxnSpPr>
        <p:spPr>
          <a:xfrm flipH="1">
            <a:off x="3322400" y="2824625"/>
            <a:ext cx="1926000" cy="892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6" name="Google Shape;206;g37641e42db3_0_544"/>
          <p:cNvCxnSpPr/>
          <p:nvPr/>
        </p:nvCxnSpPr>
        <p:spPr>
          <a:xfrm flipH="1">
            <a:off x="4700450" y="2824625"/>
            <a:ext cx="1020900" cy="579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g37641e42db3_0_544"/>
          <p:cNvCxnSpPr>
            <a:stCxn id="204" idx="3"/>
          </p:cNvCxnSpPr>
          <p:nvPr/>
        </p:nvCxnSpPr>
        <p:spPr>
          <a:xfrm>
            <a:off x="6890375" y="2444750"/>
            <a:ext cx="2945700" cy="99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g37641e42db3_0_544"/>
          <p:cNvCxnSpPr/>
          <p:nvPr/>
        </p:nvCxnSpPr>
        <p:spPr>
          <a:xfrm>
            <a:off x="6729625" y="2775575"/>
            <a:ext cx="3858000" cy="1254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g37641e42db3_0_544"/>
          <p:cNvCxnSpPr/>
          <p:nvPr/>
        </p:nvCxnSpPr>
        <p:spPr>
          <a:xfrm>
            <a:off x="6579838" y="2824625"/>
            <a:ext cx="1956600" cy="101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g37641e42db3_0_544"/>
          <p:cNvSpPr/>
          <p:nvPr/>
        </p:nvSpPr>
        <p:spPr>
          <a:xfrm>
            <a:off x="10665900" y="3858025"/>
            <a:ext cx="453900" cy="16128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7641e42db3_0_544"/>
          <p:cNvSpPr txBox="1"/>
          <p:nvPr/>
        </p:nvSpPr>
        <p:spPr>
          <a:xfrm>
            <a:off x="9102175" y="4341375"/>
            <a:ext cx="1205700" cy="63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Smoke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212" name="Google Shape;212;g37641e42db3_0_544"/>
          <p:cNvCxnSpPr>
            <a:stCxn id="211" idx="3"/>
            <a:endCxn id="210" idx="2"/>
          </p:cNvCxnSpPr>
          <p:nvPr/>
        </p:nvCxnSpPr>
        <p:spPr>
          <a:xfrm>
            <a:off x="10307875" y="4658775"/>
            <a:ext cx="357900" cy="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641e42db3_0_10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fr-FR"/>
              <a:t>Product Comparison</a:t>
            </a:r>
            <a:endParaRPr/>
          </a:p>
        </p:txBody>
      </p:sp>
      <p:grpSp>
        <p:nvGrpSpPr>
          <p:cNvPr id="219" name="Google Shape;219;g37641e42db3_0_109"/>
          <p:cNvGrpSpPr/>
          <p:nvPr/>
        </p:nvGrpSpPr>
        <p:grpSpPr>
          <a:xfrm>
            <a:off x="6130299" y="1314300"/>
            <a:ext cx="5909334" cy="3805460"/>
            <a:chOff x="6043105" y="2377825"/>
            <a:chExt cx="6957068" cy="4480174"/>
          </a:xfrm>
        </p:grpSpPr>
        <p:pic>
          <p:nvPicPr>
            <p:cNvPr id="220" name="Google Shape;220;g37641e42db3_0_1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43105" y="2377825"/>
              <a:ext cx="6957068" cy="4480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g37641e42db3_0_109"/>
            <p:cNvSpPr/>
            <p:nvPr/>
          </p:nvSpPr>
          <p:spPr>
            <a:xfrm>
              <a:off x="9888575" y="3501950"/>
              <a:ext cx="999000" cy="9315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650" tIns="77650" rIns="77650" bIns="776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9"/>
            </a:p>
          </p:txBody>
        </p:sp>
        <p:sp>
          <p:nvSpPr>
            <p:cNvPr id="222" name="Google Shape;222;g37641e42db3_0_109"/>
            <p:cNvSpPr txBox="1"/>
            <p:nvPr/>
          </p:nvSpPr>
          <p:spPr>
            <a:xfrm>
              <a:off x="7466395" y="3305731"/>
              <a:ext cx="404100" cy="62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650" tIns="77650" rIns="77650" bIns="776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378">
                  <a:solidFill>
                    <a:schemeClr val="lt1"/>
                  </a:solidFill>
                </a:rPr>
                <a:t>A</a:t>
              </a:r>
              <a:endParaRPr sz="2378">
                <a:solidFill>
                  <a:schemeClr val="lt1"/>
                </a:solidFill>
              </a:endParaRPr>
            </a:p>
          </p:txBody>
        </p:sp>
        <p:sp>
          <p:nvSpPr>
            <p:cNvPr id="223" name="Google Shape;223;g37641e42db3_0_109"/>
            <p:cNvSpPr/>
            <p:nvPr/>
          </p:nvSpPr>
          <p:spPr>
            <a:xfrm>
              <a:off x="7207700" y="3851625"/>
              <a:ext cx="897900" cy="8643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650" tIns="77650" rIns="77650" bIns="776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9"/>
            </a:p>
          </p:txBody>
        </p:sp>
        <p:sp>
          <p:nvSpPr>
            <p:cNvPr id="224" name="Google Shape;224;g37641e42db3_0_109"/>
            <p:cNvSpPr txBox="1"/>
            <p:nvPr/>
          </p:nvSpPr>
          <p:spPr>
            <a:xfrm>
              <a:off x="10172404" y="2974827"/>
              <a:ext cx="600000" cy="62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650" tIns="77650" rIns="77650" bIns="776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378">
                  <a:solidFill>
                    <a:schemeClr val="lt1"/>
                  </a:solidFill>
                </a:rPr>
                <a:t>B</a:t>
              </a:r>
              <a:endParaRPr sz="2378">
                <a:solidFill>
                  <a:schemeClr val="lt1"/>
                </a:solidFill>
              </a:endParaRPr>
            </a:p>
          </p:txBody>
        </p:sp>
      </p:grpSp>
      <p:grpSp>
        <p:nvGrpSpPr>
          <p:cNvPr id="225" name="Google Shape;225;g37641e42db3_0_109"/>
          <p:cNvGrpSpPr/>
          <p:nvPr/>
        </p:nvGrpSpPr>
        <p:grpSpPr>
          <a:xfrm>
            <a:off x="220839" y="1325750"/>
            <a:ext cx="5909451" cy="3782554"/>
            <a:chOff x="-639779" y="1938617"/>
            <a:chExt cx="5790740" cy="3706570"/>
          </a:xfrm>
        </p:grpSpPr>
        <p:pic>
          <p:nvPicPr>
            <p:cNvPr id="226" name="Google Shape;226;g37641e42db3_0_1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639779" y="1938617"/>
              <a:ext cx="5790740" cy="37065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g37641e42db3_0_109"/>
            <p:cNvSpPr/>
            <p:nvPr/>
          </p:nvSpPr>
          <p:spPr>
            <a:xfrm>
              <a:off x="1720292" y="3448110"/>
              <a:ext cx="897900" cy="8643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3300" tIns="93300" rIns="93300" bIns="93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8"/>
            </a:p>
          </p:txBody>
        </p:sp>
        <p:sp>
          <p:nvSpPr>
            <p:cNvPr id="228" name="Google Shape;228;g37641e42db3_0_109"/>
            <p:cNvSpPr/>
            <p:nvPr/>
          </p:nvSpPr>
          <p:spPr>
            <a:xfrm>
              <a:off x="276668" y="3448113"/>
              <a:ext cx="897900" cy="8643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3300" tIns="93300" rIns="93300" bIns="93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8"/>
            </a:p>
          </p:txBody>
        </p:sp>
      </p:grpSp>
      <p:sp>
        <p:nvSpPr>
          <p:cNvPr id="229" name="Google Shape;229;g37641e42db3_0_109"/>
          <p:cNvSpPr txBox="1"/>
          <p:nvPr/>
        </p:nvSpPr>
        <p:spPr>
          <a:xfrm>
            <a:off x="2855925" y="2430993"/>
            <a:ext cx="5097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50" tIns="77650" rIns="77650" bIns="77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78">
                <a:solidFill>
                  <a:schemeClr val="lt1"/>
                </a:solidFill>
              </a:rPr>
              <a:t>B</a:t>
            </a:r>
            <a:endParaRPr sz="2378">
              <a:solidFill>
                <a:schemeClr val="lt1"/>
              </a:solidFill>
            </a:endParaRPr>
          </a:p>
        </p:txBody>
      </p:sp>
      <p:sp>
        <p:nvSpPr>
          <p:cNvPr id="230" name="Google Shape;230;g37641e42db3_0_109"/>
          <p:cNvSpPr txBox="1"/>
          <p:nvPr/>
        </p:nvSpPr>
        <p:spPr>
          <a:xfrm>
            <a:off x="1395640" y="2407264"/>
            <a:ext cx="3432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50" tIns="77650" rIns="77650" bIns="77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78">
                <a:solidFill>
                  <a:schemeClr val="lt1"/>
                </a:solidFill>
              </a:rPr>
              <a:t>A</a:t>
            </a:r>
            <a:endParaRPr sz="2378">
              <a:solidFill>
                <a:schemeClr val="lt1"/>
              </a:solidFill>
            </a:endParaRPr>
          </a:p>
        </p:txBody>
      </p:sp>
      <p:sp>
        <p:nvSpPr>
          <p:cNvPr id="231" name="Google Shape;231;g37641e42db3_0_109"/>
          <p:cNvSpPr txBox="1"/>
          <p:nvPr/>
        </p:nvSpPr>
        <p:spPr>
          <a:xfrm>
            <a:off x="220850" y="1325750"/>
            <a:ext cx="2475300" cy="63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True Colour RGB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32" name="Google Shape;232;g37641e42db3_0_109"/>
          <p:cNvSpPr txBox="1"/>
          <p:nvPr/>
        </p:nvSpPr>
        <p:spPr>
          <a:xfrm>
            <a:off x="6130300" y="1325750"/>
            <a:ext cx="3220500" cy="63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</a:rPr>
              <a:t>Fire Temperature RGB 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233" name="Google Shape;233;g37641e42db3_0_109"/>
          <p:cNvSpPr txBox="1"/>
          <p:nvPr/>
        </p:nvSpPr>
        <p:spPr>
          <a:xfrm>
            <a:off x="6438375" y="3266025"/>
            <a:ext cx="22860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lt1"/>
                </a:solidFill>
              </a:rPr>
              <a:t>Land feature (pan or dried up lake)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34" name="Google Shape;234;g37641e42db3_0_109"/>
          <p:cNvSpPr txBox="1"/>
          <p:nvPr/>
        </p:nvSpPr>
        <p:spPr>
          <a:xfrm>
            <a:off x="315500" y="3746400"/>
            <a:ext cx="22860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lt1"/>
                </a:solidFill>
              </a:rPr>
              <a:t>Land feature (pan or dried up lake)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35" name="Google Shape;235;g37641e42db3_0_109"/>
          <p:cNvSpPr txBox="1"/>
          <p:nvPr/>
        </p:nvSpPr>
        <p:spPr>
          <a:xfrm>
            <a:off x="2855913" y="3746400"/>
            <a:ext cx="22860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lt1"/>
                </a:solidFill>
              </a:rPr>
              <a:t>Burn Scars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36" name="Google Shape;236;g37641e42db3_0_109"/>
          <p:cNvSpPr txBox="1"/>
          <p:nvPr/>
        </p:nvSpPr>
        <p:spPr>
          <a:xfrm>
            <a:off x="9350788" y="2959900"/>
            <a:ext cx="22860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lt1"/>
                </a:solidFill>
              </a:rPr>
              <a:t>Burn Scars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37" name="Google Shape;237;g37641e42db3_0_109"/>
          <p:cNvSpPr txBox="1"/>
          <p:nvPr/>
        </p:nvSpPr>
        <p:spPr>
          <a:xfrm>
            <a:off x="10270421" y="2110225"/>
            <a:ext cx="15072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lt1"/>
                </a:solidFill>
              </a:rPr>
              <a:t>Active Fire</a:t>
            </a:r>
            <a:endParaRPr sz="1900">
              <a:solidFill>
                <a:schemeClr val="lt1"/>
              </a:solidFill>
            </a:endParaRPr>
          </a:p>
        </p:txBody>
      </p:sp>
      <p:cxnSp>
        <p:nvCxnSpPr>
          <p:cNvPr id="238" name="Google Shape;238;g37641e42db3_0_109"/>
          <p:cNvCxnSpPr>
            <a:stCxn id="237" idx="1"/>
          </p:cNvCxnSpPr>
          <p:nvPr/>
        </p:nvCxnSpPr>
        <p:spPr>
          <a:xfrm flipH="1">
            <a:off x="10008221" y="2427625"/>
            <a:ext cx="262200" cy="318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C60F0-FBF2-01CE-448F-651961EAC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2A15C9-0704-3326-3C5A-ACBE154D5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733172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0E8B96D-0FC5-C84C-0382-6705D5E8B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800" y="569710"/>
            <a:ext cx="9270048" cy="5474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8ACE-D398-30C0-B4C4-3CCE4947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ZA" dirty="0">
                <a:latin typeface="+mn-lt"/>
              </a:rPr>
              <a:t>Practice applying your new knowledge by answering the questions on the Moodle page</a:t>
            </a:r>
          </a:p>
        </p:txBody>
      </p:sp>
    </p:spTree>
    <p:extLst>
      <p:ext uri="{BB962C8B-B14F-4D97-AF65-F5344CB8AC3E}">
        <p14:creationId xmlns:p14="http://schemas.microsoft.com/office/powerpoint/2010/main" val="356476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641e42db3_0_58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Benefits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39" name="Google Shape;139;g37641e42db3_0_582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Useful for fire monitoring during both day and night, even for fires that are much smaller than the pixel size.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Provides qualitative information on fire intensity (temperature) — cooler fires appear more red, hotter fires appear yellow to white.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During the day, ice and water clouds are seen in the image in different colours (former have green and latter have blue shades).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641e42db3_0_61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Limitations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46" name="Google Shape;146;g37641e42db3_0_611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Fires are seen only in cloud-free areas.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Smoke is usually not detectable with this RGB (unless very thick with larger particles).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Burnt areas are not well seen.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Clouds are not seen at night.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Dry regions and hot land surfaces may both appear in red hues.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Red component can saturate at a relatively low temperature, false alarms can appear as red pixels.</a:t>
            </a:r>
            <a:endParaRPr sz="30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fr-FR" sz="2100">
                <a:solidFill>
                  <a:srgbClr val="212529"/>
                </a:solidFill>
              </a:rPr>
              <a:t>Ref: </a:t>
            </a:r>
            <a:r>
              <a:rPr lang="fr-FR" sz="2100" u="sng">
                <a:solidFill>
                  <a:schemeClr val="hlink"/>
                </a:solidFill>
                <a:hlinkClick r:id="rId3"/>
              </a:rPr>
              <a:t>https://user.eumetsat.int/resources/user-guides/fire-temperature-rgb-quick-guide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A735D3-A5E7-E37B-8D76-9CBCBE782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Quick Guide</a:t>
            </a:r>
          </a:p>
        </p:txBody>
      </p:sp>
    </p:spTree>
    <p:extLst>
      <p:ext uri="{BB962C8B-B14F-4D97-AF65-F5344CB8AC3E}">
        <p14:creationId xmlns:p14="http://schemas.microsoft.com/office/powerpoint/2010/main" val="414268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37641e42db3_0_0" title="Fire Temperature RG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25" y="89775"/>
            <a:ext cx="10373376" cy="58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g37641e42db3_0_81"/>
          <p:cNvGrpSpPr/>
          <p:nvPr/>
        </p:nvGrpSpPr>
        <p:grpSpPr>
          <a:xfrm>
            <a:off x="2148954" y="152407"/>
            <a:ext cx="7894105" cy="5821817"/>
            <a:chOff x="861850" y="191025"/>
            <a:chExt cx="7565027" cy="5579125"/>
          </a:xfrm>
        </p:grpSpPr>
        <p:grpSp>
          <p:nvGrpSpPr>
            <p:cNvPr id="162" name="Google Shape;162;g37641e42db3_0_81"/>
            <p:cNvGrpSpPr/>
            <p:nvPr/>
          </p:nvGrpSpPr>
          <p:grpSpPr>
            <a:xfrm>
              <a:off x="861850" y="191025"/>
              <a:ext cx="7565027" cy="5579125"/>
              <a:chOff x="424100" y="191025"/>
              <a:chExt cx="7565027" cy="5579125"/>
            </a:xfrm>
          </p:grpSpPr>
          <p:pic>
            <p:nvPicPr>
              <p:cNvPr id="163" name="Google Shape;163;g37641e42db3_0_8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24100" y="191025"/>
                <a:ext cx="7565027" cy="55791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4" name="Google Shape;164;g37641e42db3_0_81"/>
              <p:cNvCxnSpPr/>
              <p:nvPr/>
            </p:nvCxnSpPr>
            <p:spPr>
              <a:xfrm>
                <a:off x="2133225" y="3090800"/>
                <a:ext cx="1800600" cy="47100"/>
              </a:xfrm>
              <a:prstGeom prst="straightConnector1">
                <a:avLst/>
              </a:prstGeom>
              <a:noFill/>
              <a:ln w="198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65" name="Google Shape;165;g37641e42db3_0_81"/>
              <p:cNvSpPr txBox="1"/>
              <p:nvPr/>
            </p:nvSpPr>
            <p:spPr>
              <a:xfrm>
                <a:off x="640425" y="2652475"/>
                <a:ext cx="1492800" cy="493800"/>
              </a:xfrm>
              <a:prstGeom prst="rect">
                <a:avLst/>
              </a:prstGeom>
              <a:noFill/>
              <a:ln w="198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5400" tIns="95400" rIns="95400" bIns="954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82">
                    <a:solidFill>
                      <a:schemeClr val="lt1"/>
                    </a:solidFill>
                  </a:rPr>
                  <a:t>Burn scars</a:t>
                </a:r>
                <a:endParaRPr sz="1982">
                  <a:solidFill>
                    <a:schemeClr val="lt1"/>
                  </a:solidFill>
                </a:endParaRPr>
              </a:p>
            </p:txBody>
          </p:sp>
          <p:pic>
            <p:nvPicPr>
              <p:cNvPr id="166" name="Google Shape;166;g37641e42db3_0_8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341119" y="318775"/>
                <a:ext cx="2588055" cy="1848199"/>
              </a:xfrm>
              <a:prstGeom prst="rect">
                <a:avLst/>
              </a:prstGeom>
              <a:noFill/>
              <a:ln w="298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67" name="Google Shape;167;g37641e42db3_0_81"/>
              <p:cNvSpPr/>
              <p:nvPr/>
            </p:nvSpPr>
            <p:spPr>
              <a:xfrm>
                <a:off x="3519675" y="2615788"/>
                <a:ext cx="841800" cy="729600"/>
              </a:xfrm>
              <a:prstGeom prst="rect">
                <a:avLst/>
              </a:prstGeom>
              <a:noFill/>
              <a:ln w="298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5400" tIns="95400" rIns="95400" bIns="954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60"/>
              </a:p>
            </p:txBody>
          </p:sp>
          <p:cxnSp>
            <p:nvCxnSpPr>
              <p:cNvPr id="168" name="Google Shape;168;g37641e42db3_0_81"/>
              <p:cNvCxnSpPr/>
              <p:nvPr/>
            </p:nvCxnSpPr>
            <p:spPr>
              <a:xfrm rot="10800000" flipH="1">
                <a:off x="4387900" y="2167225"/>
                <a:ext cx="1080300" cy="469500"/>
              </a:xfrm>
              <a:prstGeom prst="straightConnector1">
                <a:avLst/>
              </a:prstGeom>
              <a:noFill/>
              <a:ln w="198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69" name="Google Shape;169;g37641e42db3_0_81"/>
              <p:cNvCxnSpPr>
                <a:stCxn id="170" idx="0"/>
              </p:cNvCxnSpPr>
              <p:nvPr/>
            </p:nvCxnSpPr>
            <p:spPr>
              <a:xfrm rot="10800000" flipH="1">
                <a:off x="3626125" y="3278775"/>
                <a:ext cx="417300" cy="1300800"/>
              </a:xfrm>
              <a:prstGeom prst="straightConnector1">
                <a:avLst/>
              </a:prstGeom>
              <a:noFill/>
              <a:ln w="198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70" name="Google Shape;170;g37641e42db3_0_81"/>
              <p:cNvSpPr txBox="1"/>
              <p:nvPr/>
            </p:nvSpPr>
            <p:spPr>
              <a:xfrm>
                <a:off x="2159875" y="4579575"/>
                <a:ext cx="2932500" cy="729600"/>
              </a:xfrm>
              <a:prstGeom prst="rect">
                <a:avLst/>
              </a:prstGeom>
              <a:noFill/>
              <a:ln w="198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5400" tIns="95400" rIns="95400" bIns="954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982">
                    <a:solidFill>
                      <a:schemeClr val="lt1"/>
                    </a:solidFill>
                  </a:rPr>
                  <a:t>Hot spot/very warm fire</a:t>
                </a:r>
                <a:endParaRPr sz="1982">
                  <a:solidFill>
                    <a:schemeClr val="lt1"/>
                  </a:solidFill>
                </a:endParaRPr>
              </a:p>
            </p:txBody>
          </p:sp>
        </p:grpSp>
        <p:cxnSp>
          <p:nvCxnSpPr>
            <p:cNvPr id="171" name="Google Shape;171;g37641e42db3_0_81"/>
            <p:cNvCxnSpPr/>
            <p:nvPr/>
          </p:nvCxnSpPr>
          <p:spPr>
            <a:xfrm>
              <a:off x="2567975" y="2652475"/>
              <a:ext cx="1537500" cy="234900"/>
            </a:xfrm>
            <a:prstGeom prst="straightConnector1">
              <a:avLst/>
            </a:prstGeom>
            <a:noFill/>
            <a:ln w="19875" cap="flat" cmpd="sng">
              <a:solidFill>
                <a:schemeClr val="l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2" name="Google Shape;172;g37641e42db3_0_81"/>
          <p:cNvSpPr/>
          <p:nvPr/>
        </p:nvSpPr>
        <p:spPr>
          <a:xfrm>
            <a:off x="2148950" y="152400"/>
            <a:ext cx="2848800" cy="433200"/>
          </a:xfrm>
          <a:prstGeom prst="rect">
            <a:avLst/>
          </a:prstGeom>
          <a:solidFill>
            <a:srgbClr val="E8E8E8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/>
              <a:t>2025-08-18 08:10 UTC</a:t>
            </a:r>
            <a:endParaRPr sz="20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73" name="Google Shape;173;g37641e42db3_0_81"/>
          <p:cNvSpPr txBox="1"/>
          <p:nvPr/>
        </p:nvSpPr>
        <p:spPr>
          <a:xfrm>
            <a:off x="2492675" y="1070975"/>
            <a:ext cx="20199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Namibia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174" name="Google Shape;174;g37641e42db3_0_81"/>
          <p:cNvSpPr txBox="1"/>
          <p:nvPr/>
        </p:nvSpPr>
        <p:spPr>
          <a:xfrm>
            <a:off x="7624175" y="3932125"/>
            <a:ext cx="20199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Botswana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9FBB6-6B94-170C-C0B9-88F2ED90A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81E14F-9943-A134-229C-20BDEAC63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428171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34451B5-B5BD-FEB2-5D4E-D37B79107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243734"/>
            <a:ext cx="8146733" cy="5790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7E9A1-5A62-5663-7E66-FD5DC9EB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7CF588-2399-865E-4C63-658BFD96F0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Image Comparison</a:t>
            </a:r>
          </a:p>
        </p:txBody>
      </p:sp>
    </p:spTree>
    <p:extLst>
      <p:ext uri="{BB962C8B-B14F-4D97-AF65-F5344CB8AC3E}">
        <p14:creationId xmlns:p14="http://schemas.microsoft.com/office/powerpoint/2010/main" val="3922952519"/>
      </p:ext>
    </p:extLst>
  </p:cSld>
  <p:clrMapOvr>
    <a:masterClrMapping/>
  </p:clrMapOvr>
</p:sld>
</file>

<file path=ppt/theme/theme1.xml><?xml version="1.0" encoding="utf-8"?>
<a:theme xmlns:a="http://schemas.openxmlformats.org/drawingml/2006/main" name="Landing page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251</Words>
  <Application>Microsoft Office PowerPoint</Application>
  <PresentationFormat>Widescreen</PresentationFormat>
  <Paragraphs>47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Play</vt:lpstr>
      <vt:lpstr>Landing page design</vt:lpstr>
      <vt:lpstr>Presentations</vt:lpstr>
      <vt:lpstr>Interpreting the Fire Temperature RGB</vt:lpstr>
      <vt:lpstr>Product Benefits</vt:lpstr>
      <vt:lpstr>Product Limitations</vt:lpstr>
      <vt:lpstr>Quick Guide</vt:lpstr>
      <vt:lpstr>PowerPoint Presentation</vt:lpstr>
      <vt:lpstr>PowerPoint Presentation</vt:lpstr>
      <vt:lpstr>Animation</vt:lpstr>
      <vt:lpstr>PowerPoint Presentation</vt:lpstr>
      <vt:lpstr>Image Comparison</vt:lpstr>
      <vt:lpstr>True Colour RGB</vt:lpstr>
      <vt:lpstr>Product Comparison</vt:lpstr>
      <vt:lpstr>Animation</vt:lpstr>
      <vt:lpstr>PowerPoint Presentation</vt:lpstr>
      <vt:lpstr>Practice applying your new knowledge by answering the questions on the Moodle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Freddy Heritier Falanga</dc:creator>
  <cp:lastModifiedBy>Lee-Ann Simpson</cp:lastModifiedBy>
  <cp:revision>4</cp:revision>
  <dcterms:created xsi:type="dcterms:W3CDTF">2025-08-14T09:20:11Z</dcterms:created>
  <dcterms:modified xsi:type="dcterms:W3CDTF">2025-08-20T14:57:19Z</dcterms:modified>
</cp:coreProperties>
</file>