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1" r:id="rId2"/>
  </p:sldMasterIdLst>
  <p:notesMasterIdLst>
    <p:notesMasterId r:id="rId17"/>
  </p:notesMasterIdLst>
  <p:sldIdLst>
    <p:sldId id="256" r:id="rId3"/>
    <p:sldId id="257" r:id="rId4"/>
    <p:sldId id="258" r:id="rId5"/>
    <p:sldId id="269" r:id="rId6"/>
    <p:sldId id="260" r:id="rId7"/>
    <p:sldId id="261" r:id="rId8"/>
    <p:sldId id="270" r:id="rId9"/>
    <p:sldId id="263" r:id="rId10"/>
    <p:sldId id="264" r:id="rId11"/>
    <p:sldId id="271" r:id="rId12"/>
    <p:sldId id="266" r:id="rId13"/>
    <p:sldId id="272" r:id="rId14"/>
    <p:sldId id="268" r:id="rId15"/>
    <p:sldId id="273" r:id="rId16"/>
  </p:sldIdLst>
  <p:sldSz cx="12192000" cy="6858000"/>
  <p:notesSz cx="6858000" cy="9144000"/>
  <p:embeddedFontLst>
    <p:embeddedFont>
      <p:font typeface="Play" panose="020B0604020202020204" charset="0"/>
      <p:regular r:id="rId18"/>
      <p:bold r:id="rId19"/>
    </p:embeddedFont>
    <p:embeddedFont>
      <p:font typeface="Roboto" panose="02000000000000000000" pitchFamily="2" charset="0"/>
      <p:regular r:id="rId20"/>
      <p:bold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2" roundtripDataSignature="AMtx7mgUW7TRgHa+OUWwyiFLzEojtGcbI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7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9" name="Google Shape;1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758a7877ce_1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g3758a7877ce_1_1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5" name="Google Shape;195;g3758a7877ce_1_1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r-FR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758a7877ce_1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" name="Google Shape;201;g3758a7877ce_1_1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2" name="Google Shape;202;g3758a7877ce_1_1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r-FR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758a7877ce_1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758a7877ce_1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758a7877ce_1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8" name="Google Shape;218;g3758a7877ce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758a7877ce_1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0" name="Google Shape;230;g3758a7877ce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758a7877ce_1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5" name="Google Shape;235;g3758a7877ce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758a7877ce_1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758a7877ce_1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758a7877ce_1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4" name="Google Shape;264;g3758a7877ce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11.png"/><Relationship Id="rId9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glish version">
  <p:cSld name="English version">
    <p:bg>
      <p:bgPr>
        <a:solidFill>
          <a:schemeClr val="dk1"/>
        </a:solid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;p11"/>
          <p:cNvPicPr preferRelativeResize="0"/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-3" y="1"/>
            <a:ext cx="1219200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1"/>
          <p:cNvPicPr preferRelativeResize="0"/>
          <p:nvPr/>
        </p:nvPicPr>
        <p:blipFill rotWithShape="1">
          <a:blip r:embed="rId3">
            <a:alphaModFix amt="35000"/>
          </a:blip>
          <a:srcRect t="124" b="125"/>
          <a:stretch/>
        </p:blipFill>
        <p:spPr>
          <a:xfrm>
            <a:off x="1600200" y="1027906"/>
            <a:ext cx="2743201" cy="505169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11"/>
          <p:cNvSpPr txBox="1">
            <a:spLocks noGrp="1"/>
          </p:cNvSpPr>
          <p:nvPr>
            <p:ph type="title"/>
          </p:nvPr>
        </p:nvSpPr>
        <p:spPr>
          <a:xfrm>
            <a:off x="838198" y="276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0" name="Google Shape;10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197" y="75920"/>
            <a:ext cx="6272038" cy="83342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1"/>
          <p:cNvSpPr/>
          <p:nvPr/>
        </p:nvSpPr>
        <p:spPr>
          <a:xfrm>
            <a:off x="0" y="6042833"/>
            <a:ext cx="12192000" cy="587725"/>
          </a:xfrm>
          <a:prstGeom prst="rect">
            <a:avLst/>
          </a:prstGeom>
          <a:solidFill>
            <a:srgbClr val="FCFCFC">
              <a:alpha val="6117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Google Shape;12;p11" descr="A logo with blue text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73568" y="6082603"/>
            <a:ext cx="676652" cy="50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64283" y="6228863"/>
            <a:ext cx="1362935" cy="22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11" descr="A close-up of a logo&#10;&#10;AI-generated content may be incorrect.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24215" y="6077159"/>
            <a:ext cx="1084157" cy="464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11" descr="A green and black logo&#10;&#10;AI-generated content may be incorrect.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5445" y="6173268"/>
            <a:ext cx="850067" cy="346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11" descr="A logo with a map and leaves&#10;&#10;AI-generated content may be incorrect.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401072" y="6082257"/>
            <a:ext cx="1104664" cy="532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11" descr="A blue and black logo"/>
          <p:cNvPicPr preferRelativeResize="0"/>
          <p:nvPr/>
        </p:nvPicPr>
        <p:blipFill rotWithShape="1">
          <a:blip r:embed="rId10">
            <a:alphaModFix/>
          </a:blip>
          <a:srcRect l="32520" t="-1" r="32455" b="21201"/>
          <a:stretch/>
        </p:blipFill>
        <p:spPr>
          <a:xfrm>
            <a:off x="11147962" y="6024572"/>
            <a:ext cx="401277" cy="614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11" descr="A lion holding a spear and shield&#10;&#10;AI-generated content may be incorrect.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867869" y="5924572"/>
            <a:ext cx="1132740" cy="679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p2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5" name="Google Shape;9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Google Shape;9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Google Shape;9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Google Shape;10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" name="Google Shape;10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" name="Google Shape;10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758a7877ce_1_1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g3758a7877ce_1_1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g3758a7877ce_1_1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g3758a7877ce_1_1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nch - Version">
  <p:cSld name="French - Version">
    <p:bg>
      <p:bgPr>
        <a:solidFill>
          <a:schemeClr val="dk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9"/>
          <p:cNvPicPr preferRelativeResize="0"/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-3" y="1"/>
            <a:ext cx="1219200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9"/>
          <p:cNvPicPr preferRelativeResize="0"/>
          <p:nvPr/>
        </p:nvPicPr>
        <p:blipFill rotWithShape="1">
          <a:blip r:embed="rId3">
            <a:alphaModFix amt="35000"/>
          </a:blip>
          <a:srcRect t="124" b="125"/>
          <a:stretch/>
        </p:blipFill>
        <p:spPr>
          <a:xfrm>
            <a:off x="1600200" y="1027906"/>
            <a:ext cx="2743201" cy="505169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9"/>
          <p:cNvSpPr txBox="1">
            <a:spLocks noGrp="1"/>
          </p:cNvSpPr>
          <p:nvPr>
            <p:ph type="title"/>
          </p:nvPr>
        </p:nvSpPr>
        <p:spPr>
          <a:xfrm>
            <a:off x="838198" y="276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3" name="Google Shape;23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087" y="82912"/>
            <a:ext cx="6284928" cy="835134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9"/>
          <p:cNvSpPr/>
          <p:nvPr/>
        </p:nvSpPr>
        <p:spPr>
          <a:xfrm>
            <a:off x="0" y="6042833"/>
            <a:ext cx="12192000" cy="587725"/>
          </a:xfrm>
          <a:prstGeom prst="rect">
            <a:avLst/>
          </a:prstGeom>
          <a:solidFill>
            <a:srgbClr val="FCFCFC">
              <a:alpha val="6117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Google Shape;25;p9" descr="A logo with blue text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73568" y="6082603"/>
            <a:ext cx="676652" cy="50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64283" y="6228863"/>
            <a:ext cx="1362935" cy="22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9" descr="A close-up of a logo&#10;&#10;AI-generated content may be incorrect.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24215" y="6077159"/>
            <a:ext cx="1084157" cy="464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9" descr="A green and black logo&#10;&#10;AI-generated content may be incorrect.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5445" y="6173268"/>
            <a:ext cx="850067" cy="346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9" descr="A logo with a map and leaves&#10;&#10;AI-generated content may be incorrect.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401072" y="6082257"/>
            <a:ext cx="1104664" cy="532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9" descr="A blue and black logo"/>
          <p:cNvPicPr preferRelativeResize="0"/>
          <p:nvPr/>
        </p:nvPicPr>
        <p:blipFill rotWithShape="1">
          <a:blip r:embed="rId10">
            <a:alphaModFix/>
          </a:blip>
          <a:srcRect l="32520" t="-1" r="32455" b="21201"/>
          <a:stretch/>
        </p:blipFill>
        <p:spPr>
          <a:xfrm>
            <a:off x="11147962" y="6024572"/>
            <a:ext cx="401277" cy="614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9" descr="A lion holding a spear and shield&#10;&#10;AI-generated content may be incorrect.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867869" y="5924572"/>
            <a:ext cx="1132740" cy="679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3" name="Google Shape;5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Font typeface="Arial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" name="Google Shape;7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7" name="Google Shape;87;p2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8" name="Google Shape;88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Google Shape;90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2.png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10.png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2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12" descr="A logo of a globe&#10;&#10;AI-generated content may be incorrect."/>
          <p:cNvPicPr preferRelativeResize="0"/>
          <p:nvPr/>
        </p:nvPicPr>
        <p:blipFill rotWithShape="1">
          <a:blip r:embed="rId13">
            <a:alphaModFix amt="5000"/>
          </a:blip>
          <a:srcRect/>
          <a:stretch/>
        </p:blipFill>
        <p:spPr>
          <a:xfrm>
            <a:off x="3307306" y="222943"/>
            <a:ext cx="5577388" cy="574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12" descr="A logo with text overlay&#10;&#10;AI-generated content may be incorrect."/>
          <p:cNvPicPr preferRelativeResize="0"/>
          <p:nvPr/>
        </p:nvPicPr>
        <p:blipFill rotWithShape="1">
          <a:blip r:embed="rId14">
            <a:alphaModFix/>
          </a:blip>
          <a:srcRect l="60617"/>
          <a:stretch/>
        </p:blipFill>
        <p:spPr>
          <a:xfrm>
            <a:off x="122829" y="109440"/>
            <a:ext cx="586854" cy="51137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12"/>
          <p:cNvSpPr txBox="1">
            <a:spLocks noGrp="1"/>
          </p:cNvSpPr>
          <p:nvPr>
            <p:ph type="sldNum" idx="12"/>
          </p:nvPr>
        </p:nvSpPr>
        <p:spPr>
          <a:xfrm>
            <a:off x="9363637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38" name="Google Shape;38;p12"/>
          <p:cNvSpPr/>
          <p:nvPr/>
        </p:nvSpPr>
        <p:spPr>
          <a:xfrm>
            <a:off x="0" y="6042833"/>
            <a:ext cx="12192000" cy="587725"/>
          </a:xfrm>
          <a:prstGeom prst="rect">
            <a:avLst/>
          </a:prstGeom>
          <a:solidFill>
            <a:srgbClr val="D9E5F8">
              <a:alpha val="6117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" name="Google Shape;39;p12" descr="A logo with blue text&#10;&#10;AI-generated content may be incorrect.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873568" y="6082603"/>
            <a:ext cx="676652" cy="50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1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564283" y="6228863"/>
            <a:ext cx="1362935" cy="22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12" descr="A close-up of a logo&#10;&#10;AI-generated content may be incorrect.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724215" y="6077159"/>
            <a:ext cx="1084157" cy="464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12" descr="A green and black logo&#10;&#10;AI-generated content may be incorrect.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45445" y="6173268"/>
            <a:ext cx="850067" cy="346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12" descr="A logo with a map and leaves&#10;&#10;AI-generated content may be incorrect.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9401072" y="6082257"/>
            <a:ext cx="1104664" cy="532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12" descr="A blue and black logo"/>
          <p:cNvPicPr preferRelativeResize="0"/>
          <p:nvPr/>
        </p:nvPicPr>
        <p:blipFill rotWithShape="1">
          <a:blip r:embed="rId20">
            <a:alphaModFix/>
          </a:blip>
          <a:srcRect l="32520" t="-1" r="32455" b="21201"/>
          <a:stretch/>
        </p:blipFill>
        <p:spPr>
          <a:xfrm>
            <a:off x="11147962" y="6024572"/>
            <a:ext cx="401277" cy="614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12" descr="A lion holding a spear and shield&#10;&#10;AI-generated content may be incorrect.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7867869" y="5924572"/>
            <a:ext cx="1132740" cy="67964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umetrain.org/sites/default/files/2021-05/TrueColourRGB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amvBa8XcVMVvS_0ZMvrh8DctxDk2fkBj/view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"/>
          <p:cNvSpPr txBox="1">
            <a:spLocks noGrp="1"/>
          </p:cNvSpPr>
          <p:nvPr>
            <p:ph type="title"/>
          </p:nvPr>
        </p:nvSpPr>
        <p:spPr>
          <a:xfrm>
            <a:off x="838198" y="276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fr-FR"/>
              <a:t>Interpreting the True Colour RGB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A2AF33-B0CD-205A-C2D8-3E927CCEA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A8B4C8D-D751-1247-5101-14F41F36D6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dirty="0">
                <a:solidFill>
                  <a:schemeClr val="bg2"/>
                </a:solidFill>
                <a:latin typeface="+mn-lt"/>
              </a:rPr>
              <a:t>Image Comparison</a:t>
            </a:r>
          </a:p>
        </p:txBody>
      </p:sp>
    </p:spTree>
    <p:extLst>
      <p:ext uri="{BB962C8B-B14F-4D97-AF65-F5344CB8AC3E}">
        <p14:creationId xmlns:p14="http://schemas.microsoft.com/office/powerpoint/2010/main" val="773891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g3758a7877ce_1_3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37775"/>
            <a:ext cx="6082450" cy="4210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g3758a7877ce_1_3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2350" y="637775"/>
            <a:ext cx="6069844" cy="4210451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g3758a7877ce_1_370"/>
          <p:cNvSpPr/>
          <p:nvPr/>
        </p:nvSpPr>
        <p:spPr>
          <a:xfrm>
            <a:off x="9945675" y="2436573"/>
            <a:ext cx="1252600" cy="186575"/>
          </a:xfrm>
          <a:custGeom>
            <a:avLst/>
            <a:gdLst/>
            <a:ahLst/>
            <a:cxnLst/>
            <a:rect l="l" t="t" r="r" b="b"/>
            <a:pathLst>
              <a:path w="50104" h="7463" extrusionOk="0">
                <a:moveTo>
                  <a:pt x="0" y="7463"/>
                </a:moveTo>
                <a:cubicBezTo>
                  <a:pt x="2192" y="6315"/>
                  <a:pt x="8246" y="1722"/>
                  <a:pt x="13152" y="574"/>
                </a:cubicBezTo>
                <a:cubicBezTo>
                  <a:pt x="18058" y="-574"/>
                  <a:pt x="24634" y="574"/>
                  <a:pt x="29436" y="574"/>
                </a:cubicBezTo>
                <a:cubicBezTo>
                  <a:pt x="34238" y="574"/>
                  <a:pt x="38517" y="-157"/>
                  <a:pt x="41962" y="574"/>
                </a:cubicBezTo>
                <a:cubicBezTo>
                  <a:pt x="45407" y="1305"/>
                  <a:pt x="48747" y="4227"/>
                  <a:pt x="50104" y="4958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ZA"/>
          </a:p>
        </p:txBody>
      </p:sp>
      <p:sp>
        <p:nvSpPr>
          <p:cNvPr id="254" name="Google Shape;254;g3758a7877ce_1_370"/>
          <p:cNvSpPr/>
          <p:nvPr/>
        </p:nvSpPr>
        <p:spPr>
          <a:xfrm>
            <a:off x="3756775" y="2436573"/>
            <a:ext cx="1252600" cy="186575"/>
          </a:xfrm>
          <a:custGeom>
            <a:avLst/>
            <a:gdLst/>
            <a:ahLst/>
            <a:cxnLst/>
            <a:rect l="l" t="t" r="r" b="b"/>
            <a:pathLst>
              <a:path w="50104" h="7463" extrusionOk="0">
                <a:moveTo>
                  <a:pt x="0" y="7463"/>
                </a:moveTo>
                <a:cubicBezTo>
                  <a:pt x="2192" y="6315"/>
                  <a:pt x="8246" y="1722"/>
                  <a:pt x="13152" y="574"/>
                </a:cubicBezTo>
                <a:cubicBezTo>
                  <a:pt x="18058" y="-574"/>
                  <a:pt x="24634" y="574"/>
                  <a:pt x="29436" y="574"/>
                </a:cubicBezTo>
                <a:cubicBezTo>
                  <a:pt x="34238" y="574"/>
                  <a:pt x="38517" y="-157"/>
                  <a:pt x="41962" y="574"/>
                </a:cubicBezTo>
                <a:cubicBezTo>
                  <a:pt x="45407" y="1305"/>
                  <a:pt x="48747" y="4227"/>
                  <a:pt x="50104" y="4958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ZA"/>
          </a:p>
        </p:txBody>
      </p:sp>
      <p:sp>
        <p:nvSpPr>
          <p:cNvPr id="255" name="Google Shape;255;g3758a7877ce_1_370"/>
          <p:cNvSpPr txBox="1"/>
          <p:nvPr/>
        </p:nvSpPr>
        <p:spPr>
          <a:xfrm>
            <a:off x="-4" y="4347828"/>
            <a:ext cx="2373600" cy="5004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141600" tIns="141600" rIns="141600" bIns="141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548">
                <a:solidFill>
                  <a:schemeClr val="dk1"/>
                </a:solidFill>
              </a:rPr>
              <a:t>2025-08-11 11:00 UTC</a:t>
            </a:r>
            <a:endParaRPr sz="1548">
              <a:solidFill>
                <a:schemeClr val="dk1"/>
              </a:solidFill>
            </a:endParaRPr>
          </a:p>
        </p:txBody>
      </p:sp>
      <p:sp>
        <p:nvSpPr>
          <p:cNvPr id="256" name="Google Shape;256;g3758a7877ce_1_370"/>
          <p:cNvSpPr txBox="1"/>
          <p:nvPr/>
        </p:nvSpPr>
        <p:spPr>
          <a:xfrm>
            <a:off x="6152346" y="4347828"/>
            <a:ext cx="2373600" cy="5004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141600" tIns="141600" rIns="141600" bIns="141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548">
                <a:solidFill>
                  <a:schemeClr val="dk1"/>
                </a:solidFill>
              </a:rPr>
              <a:t>2025-08-11 11:00 UTC</a:t>
            </a:r>
            <a:endParaRPr sz="1548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6A798-D33E-EF24-54BD-F46FEA8C9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547FF72-4661-CCBB-209F-35A1913E33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dirty="0">
                <a:solidFill>
                  <a:schemeClr val="bg2"/>
                </a:solidFill>
                <a:latin typeface="+mn-lt"/>
              </a:rPr>
              <a:t>Animation</a:t>
            </a:r>
          </a:p>
        </p:txBody>
      </p:sp>
    </p:spTree>
    <p:extLst>
      <p:ext uri="{BB962C8B-B14F-4D97-AF65-F5344CB8AC3E}">
        <p14:creationId xmlns:p14="http://schemas.microsoft.com/office/powerpoint/2010/main" val="3768737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2C1B4B9D-8753-2A93-7FBC-C456EE47C6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568960"/>
            <a:ext cx="10972800" cy="5406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58ACE-D398-30C0-B4C4-3CCE4947E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ZA" dirty="0">
                <a:latin typeface="+mn-lt"/>
              </a:rPr>
              <a:t>Practice applying your new knowledge by answering the questions on the Moodle page</a:t>
            </a:r>
          </a:p>
        </p:txBody>
      </p:sp>
    </p:spTree>
    <p:extLst>
      <p:ext uri="{BB962C8B-B14F-4D97-AF65-F5344CB8AC3E}">
        <p14:creationId xmlns:p14="http://schemas.microsoft.com/office/powerpoint/2010/main" val="3564761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758a7877ce_1_138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 sz="3400">
                <a:solidFill>
                  <a:schemeClr val="dk2"/>
                </a:solidFill>
              </a:rPr>
              <a:t>Product Benefits</a:t>
            </a:r>
            <a:endParaRPr sz="3400">
              <a:solidFill>
                <a:schemeClr val="dk2"/>
              </a:solidFill>
            </a:endParaRPr>
          </a:p>
        </p:txBody>
      </p:sp>
      <p:sp>
        <p:nvSpPr>
          <p:cNvPr id="198" name="Google Shape;198;g3758a7877ce_1_138"/>
          <p:cNvSpPr txBox="1">
            <a:spLocks noGrp="1"/>
          </p:cNvSpPr>
          <p:nvPr>
            <p:ph type="body" idx="1"/>
          </p:nvPr>
        </p:nvSpPr>
        <p:spPr>
          <a:xfrm>
            <a:off x="838200" y="1292225"/>
            <a:ext cx="10515600" cy="4617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2300"/>
              <a:buFont typeface="Arial"/>
              <a:buChar char="●"/>
            </a:pPr>
            <a:r>
              <a:rPr lang="fr-FR" sz="2300">
                <a:solidFill>
                  <a:srgbClr val="212529"/>
                </a:solidFill>
                <a:highlight>
                  <a:srgbClr val="FFFFFF"/>
                </a:highlight>
              </a:rPr>
              <a:t>Similar to colour photography. Easy to interpret. UNderstandable by all. </a:t>
            </a:r>
            <a:endParaRPr sz="2300">
              <a:solidFill>
                <a:srgbClr val="212529"/>
              </a:solidFill>
              <a:highlight>
                <a:srgbClr val="FFFFFF"/>
              </a:highlight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2300"/>
              <a:buFont typeface="Roboto"/>
              <a:buChar char="●"/>
            </a:pPr>
            <a:r>
              <a:rPr lang="fr-FR" sz="2300">
                <a:solidFill>
                  <a:srgbClr val="212529"/>
                </a:solidFill>
                <a:highlight>
                  <a:srgbClr val="FFFFFF"/>
                </a:highlight>
              </a:rPr>
              <a:t>Useful for: geological and land-use analysis; green vegetation monitoring.</a:t>
            </a:r>
            <a:endParaRPr sz="2300">
              <a:solidFill>
                <a:srgbClr val="212529"/>
              </a:solidFill>
              <a:highlight>
                <a:srgbClr val="FFFFFF"/>
              </a:highlight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2300"/>
              <a:buFont typeface="Roboto"/>
              <a:buChar char="●"/>
            </a:pPr>
            <a:r>
              <a:rPr lang="fr-FR" sz="2300">
                <a:solidFill>
                  <a:srgbClr val="212529"/>
                </a:solidFill>
                <a:highlight>
                  <a:srgbClr val="FFFFFF"/>
                </a:highlight>
              </a:rPr>
              <a:t>Aerosols are easily seen. Aerosols and water/ice clouds are usually distinguishable due to their different colours and structures.</a:t>
            </a:r>
            <a:endParaRPr sz="2300">
              <a:solidFill>
                <a:srgbClr val="212529"/>
              </a:solidFill>
              <a:highlight>
                <a:srgbClr val="FFFFFF"/>
              </a:highlight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2300"/>
              <a:buFont typeface="Roboto"/>
              <a:buChar char="●"/>
            </a:pPr>
            <a:r>
              <a:rPr lang="fr-FR" sz="2300">
                <a:solidFill>
                  <a:srgbClr val="212529"/>
                </a:solidFill>
                <a:highlight>
                  <a:srgbClr val="FFFFFF"/>
                </a:highlight>
              </a:rPr>
              <a:t>Ash, smoke and dust may have different colour shades</a:t>
            </a:r>
            <a:endParaRPr sz="2300">
              <a:solidFill>
                <a:srgbClr val="212529"/>
              </a:solidFill>
              <a:highlight>
                <a:srgbClr val="FFFFFF"/>
              </a:highlight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2300"/>
              <a:buFont typeface="Roboto"/>
              <a:buChar char="●"/>
            </a:pPr>
            <a:r>
              <a:rPr lang="fr-FR" sz="2300">
                <a:solidFill>
                  <a:srgbClr val="212529"/>
                </a:solidFill>
                <a:highlight>
                  <a:srgbClr val="FFFFFF"/>
                </a:highlight>
              </a:rPr>
              <a:t>Helps fire detection and monitoring as smoke is visible on the RGB. It should be used together with other information, for example with the fire temperature RGBm Day/night microphysical RGBs and/or the 3.8 channel. </a:t>
            </a:r>
            <a:endParaRPr sz="2300">
              <a:solidFill>
                <a:srgbClr val="212529"/>
              </a:solidFill>
              <a:highlight>
                <a:srgbClr val="FFFFFF"/>
              </a:highlight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2300"/>
              <a:buFont typeface="Roboto"/>
              <a:buChar char="●"/>
            </a:pPr>
            <a:r>
              <a:rPr lang="fr-FR" sz="2300">
                <a:solidFill>
                  <a:srgbClr val="212529"/>
                </a:solidFill>
                <a:highlight>
                  <a:srgbClr val="FFFFFF"/>
                </a:highlight>
              </a:rPr>
              <a:t>Sediment or algae blooms are sometimes seen in water bodies</a:t>
            </a:r>
            <a:endParaRPr sz="2300">
              <a:solidFill>
                <a:srgbClr val="212529"/>
              </a:solidFill>
              <a:highlight>
                <a:srgbClr val="FFFFFF"/>
              </a:highlight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2300"/>
              <a:buFont typeface="Roboto"/>
              <a:buChar char="●"/>
            </a:pPr>
            <a:r>
              <a:rPr lang="fr-FR" sz="2300">
                <a:solidFill>
                  <a:srgbClr val="212529"/>
                </a:solidFill>
                <a:highlight>
                  <a:srgbClr val="FFFFFF"/>
                </a:highlight>
              </a:rPr>
              <a:t>Provides information on cloud optical thickness</a:t>
            </a:r>
            <a:endParaRPr sz="2300">
              <a:solidFill>
                <a:srgbClr val="212529"/>
              </a:solidFill>
              <a:highlight>
                <a:srgbClr val="FFFFFF"/>
              </a:highlight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2300"/>
              <a:buFont typeface="Roboto"/>
              <a:buChar char="●"/>
            </a:pPr>
            <a:r>
              <a:rPr lang="fr-FR" sz="2300">
                <a:solidFill>
                  <a:srgbClr val="212529"/>
                </a:solidFill>
                <a:highlight>
                  <a:srgbClr val="FFFFFF"/>
                </a:highlight>
              </a:rPr>
              <a:t>Thin low level clouds are easily seen over the oceans. </a:t>
            </a:r>
            <a:endParaRPr sz="2300">
              <a:solidFill>
                <a:srgbClr val="212529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3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758a7877ce_1_144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 sz="3400">
                <a:solidFill>
                  <a:schemeClr val="dk2"/>
                </a:solidFill>
              </a:rPr>
              <a:t>Product Limitations</a:t>
            </a:r>
            <a:endParaRPr sz="3400">
              <a:solidFill>
                <a:schemeClr val="dk2"/>
              </a:solidFill>
            </a:endParaRPr>
          </a:p>
        </p:txBody>
      </p:sp>
      <p:sp>
        <p:nvSpPr>
          <p:cNvPr id="205" name="Google Shape;205;g3758a7877ce_1_144"/>
          <p:cNvSpPr txBox="1">
            <a:spLocks noGrp="1"/>
          </p:cNvSpPr>
          <p:nvPr>
            <p:ph type="body" idx="1"/>
          </p:nvPr>
        </p:nvSpPr>
        <p:spPr>
          <a:xfrm>
            <a:off x="838200" y="12922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3000"/>
              <a:buChar char="●"/>
            </a:pPr>
            <a:r>
              <a:rPr lang="fr-FR" sz="3000">
                <a:solidFill>
                  <a:srgbClr val="212529"/>
                </a:solidFill>
              </a:rPr>
              <a:t>Works only during the day.</a:t>
            </a:r>
            <a:endParaRPr sz="3000">
              <a:solidFill>
                <a:srgbClr val="212529"/>
              </a:solidFill>
            </a:endParaRPr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3000"/>
              <a:buChar char="●"/>
            </a:pPr>
            <a:r>
              <a:rPr lang="fr-FR" sz="3000">
                <a:solidFill>
                  <a:srgbClr val="212529"/>
                </a:solidFill>
              </a:rPr>
              <a:t>No separation between clouds and snow.</a:t>
            </a:r>
            <a:endParaRPr sz="3000">
              <a:solidFill>
                <a:srgbClr val="212529"/>
              </a:solidFill>
            </a:endParaRPr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3000"/>
              <a:buChar char="●"/>
            </a:pPr>
            <a:r>
              <a:rPr lang="fr-FR" sz="3000">
                <a:solidFill>
                  <a:srgbClr val="212529"/>
                </a:solidFill>
              </a:rPr>
              <a:t>No separation of cloud types.</a:t>
            </a:r>
            <a:endParaRPr sz="3000">
              <a:solidFill>
                <a:srgbClr val="212529"/>
              </a:solidFill>
            </a:endParaRPr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3000"/>
              <a:buChar char="●"/>
            </a:pPr>
            <a:r>
              <a:rPr lang="fr-FR" sz="3000">
                <a:solidFill>
                  <a:srgbClr val="212529"/>
                </a:solidFill>
              </a:rPr>
              <a:t>No temperature information. </a:t>
            </a:r>
            <a:endParaRPr sz="3000">
              <a:solidFill>
                <a:srgbClr val="212529"/>
              </a:solidFill>
            </a:endParaRPr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3000"/>
              <a:buChar char="●"/>
            </a:pPr>
            <a:r>
              <a:rPr lang="fr-FR" sz="3000">
                <a:solidFill>
                  <a:srgbClr val="212529"/>
                </a:solidFill>
              </a:rPr>
              <a:t>No cloud height information. </a:t>
            </a:r>
            <a:endParaRPr sz="3000">
              <a:solidFill>
                <a:srgbClr val="212529"/>
              </a:solidFill>
            </a:endParaRPr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3000"/>
              <a:buChar char="●"/>
            </a:pPr>
            <a:r>
              <a:rPr lang="fr-FR" sz="3000">
                <a:solidFill>
                  <a:srgbClr val="212529"/>
                </a:solidFill>
              </a:rPr>
              <a:t>No microphysical information for clouds.</a:t>
            </a:r>
            <a:endParaRPr sz="3000">
              <a:solidFill>
                <a:srgbClr val="212529"/>
              </a:solidFill>
            </a:endParaRPr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3000"/>
              <a:buChar char="●"/>
            </a:pPr>
            <a:r>
              <a:rPr lang="fr-FR" sz="3000">
                <a:solidFill>
                  <a:srgbClr val="212529"/>
                </a:solidFill>
              </a:rPr>
              <a:t>Strong influence from sunglint. </a:t>
            </a:r>
            <a:endParaRPr sz="3000">
              <a:solidFill>
                <a:srgbClr val="21252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fr-FR" sz="1900">
                <a:solidFill>
                  <a:srgbClr val="212529"/>
                </a:solidFill>
              </a:rPr>
              <a:t>Ref: </a:t>
            </a:r>
            <a:r>
              <a:rPr lang="fr-FR" sz="1900" u="sng">
                <a:solidFill>
                  <a:schemeClr val="hlink"/>
                </a:solidFill>
                <a:hlinkClick r:id="rId3"/>
              </a:rPr>
              <a:t>https://eumetrain.org/sites/default/files/2021-05/TrueColourRGB.pdf</a:t>
            </a:r>
            <a:endParaRPr sz="1900">
              <a:solidFill>
                <a:srgbClr val="212529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5BDD772-48AD-5EBC-111B-2EF44737D0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dirty="0">
                <a:solidFill>
                  <a:schemeClr val="bg2"/>
                </a:solidFill>
                <a:latin typeface="+mn-lt"/>
              </a:rPr>
              <a:t>Quick Guide</a:t>
            </a:r>
          </a:p>
        </p:txBody>
      </p:sp>
    </p:spTree>
    <p:extLst>
      <p:ext uri="{BB962C8B-B14F-4D97-AF65-F5344CB8AC3E}">
        <p14:creationId xmlns:p14="http://schemas.microsoft.com/office/powerpoint/2010/main" val="1845260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g3758a7877ce_1_133" title="True Colour RGB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0175" y="637600"/>
            <a:ext cx="9371650" cy="527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g3758a7877ce_1_6"/>
          <p:cNvPicPr preferRelativeResize="0"/>
          <p:nvPr/>
        </p:nvPicPr>
        <p:blipFill rotWithShape="1">
          <a:blip r:embed="rId3">
            <a:alphaModFix/>
          </a:blip>
          <a:srcRect l="4290" t="8759" r="14907" b="11387"/>
          <a:stretch/>
        </p:blipFill>
        <p:spPr>
          <a:xfrm>
            <a:off x="926925" y="819450"/>
            <a:ext cx="10568526" cy="5051649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g3758a7877ce_1_6"/>
          <p:cNvSpPr txBox="1"/>
          <p:nvPr/>
        </p:nvSpPr>
        <p:spPr>
          <a:xfrm>
            <a:off x="891646" y="5396003"/>
            <a:ext cx="2373600" cy="5004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141600" tIns="141600" rIns="141600" bIns="141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548">
                <a:solidFill>
                  <a:schemeClr val="dk1"/>
                </a:solidFill>
              </a:rPr>
              <a:t>2025-08-11 11:00 UTC</a:t>
            </a:r>
            <a:endParaRPr sz="1548">
              <a:solidFill>
                <a:schemeClr val="dk1"/>
              </a:solidFill>
            </a:endParaRPr>
          </a:p>
        </p:txBody>
      </p:sp>
      <p:sp>
        <p:nvSpPr>
          <p:cNvPr id="222" name="Google Shape;222;g3758a7877ce_1_6"/>
          <p:cNvSpPr txBox="1"/>
          <p:nvPr/>
        </p:nvSpPr>
        <p:spPr>
          <a:xfrm>
            <a:off x="942575" y="84550"/>
            <a:ext cx="10568400" cy="5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2"/>
                </a:solidFill>
              </a:rPr>
              <a:t>Analyse the image below and see if you can identify any suspended dust</a:t>
            </a:r>
            <a:endParaRPr sz="24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02D1A-1FA8-430C-FCE7-6A0EF849F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5C02B8-E413-E43A-452F-3032C625E4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dirty="0">
                <a:solidFill>
                  <a:schemeClr val="bg2"/>
                </a:solidFill>
                <a:latin typeface="+mn-lt"/>
              </a:rPr>
              <a:t>Animation</a:t>
            </a:r>
          </a:p>
        </p:txBody>
      </p:sp>
    </p:spTree>
    <p:extLst>
      <p:ext uri="{BB962C8B-B14F-4D97-AF65-F5344CB8AC3E}">
        <p14:creationId xmlns:p14="http://schemas.microsoft.com/office/powerpoint/2010/main" val="1649147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g3758a7877ce_1_11" title="Eumetsat_View_2025-08-13_10_00-2025-08-13_16_00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0825" y="350725"/>
            <a:ext cx="11263925" cy="554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Google Shape;237;g3758a7877ce_1_16"/>
          <p:cNvGrpSpPr/>
          <p:nvPr/>
        </p:nvGrpSpPr>
        <p:grpSpPr>
          <a:xfrm>
            <a:off x="891639" y="726510"/>
            <a:ext cx="10378380" cy="5169932"/>
            <a:chOff x="2434250" y="2658175"/>
            <a:chExt cx="6700623" cy="3337878"/>
          </a:xfrm>
        </p:grpSpPr>
        <p:pic>
          <p:nvPicPr>
            <p:cNvPr id="238" name="Google Shape;238;g3758a7877ce_1_16"/>
            <p:cNvPicPr preferRelativeResize="0"/>
            <p:nvPr/>
          </p:nvPicPr>
          <p:blipFill rotWithShape="1">
            <a:blip r:embed="rId3">
              <a:alphaModFix/>
            </a:blip>
            <a:srcRect l="3617" t="6671" r="15102" b="11875"/>
            <a:stretch/>
          </p:blipFill>
          <p:spPr>
            <a:xfrm>
              <a:off x="2434250" y="2658175"/>
              <a:ext cx="6700623" cy="33378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9" name="Google Shape;239;g3758a7877ce_1_16"/>
            <p:cNvSpPr txBox="1"/>
            <p:nvPr/>
          </p:nvSpPr>
          <p:spPr>
            <a:xfrm>
              <a:off x="2434255" y="5672953"/>
              <a:ext cx="1532400" cy="3231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141600" tIns="141600" rIns="141600" bIns="1416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548">
                  <a:solidFill>
                    <a:schemeClr val="dk1"/>
                  </a:solidFill>
                </a:rPr>
                <a:t>2025-08-11 11:00 UTC</a:t>
              </a:r>
              <a:endParaRPr sz="1548">
                <a:solidFill>
                  <a:schemeClr val="dk1"/>
                </a:solidFill>
              </a:endParaRPr>
            </a:p>
          </p:txBody>
        </p:sp>
      </p:grpSp>
      <p:sp>
        <p:nvSpPr>
          <p:cNvPr id="240" name="Google Shape;240;g3758a7877ce_1_16"/>
          <p:cNvSpPr/>
          <p:nvPr/>
        </p:nvSpPr>
        <p:spPr>
          <a:xfrm>
            <a:off x="5902612" y="2651709"/>
            <a:ext cx="1678244" cy="548427"/>
          </a:xfrm>
          <a:custGeom>
            <a:avLst/>
            <a:gdLst/>
            <a:ahLst/>
            <a:cxnLst/>
            <a:rect l="l" t="t" r="r" b="b"/>
            <a:pathLst>
              <a:path w="69905" h="22844" extrusionOk="0">
                <a:moveTo>
                  <a:pt x="69905" y="6280"/>
                </a:moveTo>
                <a:cubicBezTo>
                  <a:pt x="62837" y="5341"/>
                  <a:pt x="39149" y="-2113"/>
                  <a:pt x="27498" y="648"/>
                </a:cubicBezTo>
                <a:cubicBezTo>
                  <a:pt x="15847" y="3409"/>
                  <a:pt x="4583" y="19146"/>
                  <a:pt x="0" y="22845"/>
                </a:cubicBezTo>
              </a:path>
            </a:pathLst>
          </a:custGeom>
          <a:noFill/>
          <a:ln w="274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ZA"/>
          </a:p>
        </p:txBody>
      </p:sp>
      <p:sp>
        <p:nvSpPr>
          <p:cNvPr id="241" name="Google Shape;241;g3758a7877ce_1_16"/>
          <p:cNvSpPr txBox="1"/>
          <p:nvPr/>
        </p:nvSpPr>
        <p:spPr>
          <a:xfrm>
            <a:off x="942575" y="84550"/>
            <a:ext cx="10568400" cy="5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2"/>
                </a:solidFill>
              </a:rPr>
              <a:t>The red curve indicates the leading edge of the suspended dust</a:t>
            </a:r>
            <a:endParaRPr sz="24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anding page design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ations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249</Words>
  <Application>Microsoft Office PowerPoint</Application>
  <PresentationFormat>Widescreen</PresentationFormat>
  <Paragraphs>32</Paragraphs>
  <Slides>14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Roboto</vt:lpstr>
      <vt:lpstr>Play</vt:lpstr>
      <vt:lpstr>Landing page design</vt:lpstr>
      <vt:lpstr>Presentations</vt:lpstr>
      <vt:lpstr>Interpreting the True Colour RGB</vt:lpstr>
      <vt:lpstr>Product Benefits</vt:lpstr>
      <vt:lpstr>Product Limitations</vt:lpstr>
      <vt:lpstr>Quick Guide</vt:lpstr>
      <vt:lpstr>PowerPoint Presentation</vt:lpstr>
      <vt:lpstr>PowerPoint Presentation</vt:lpstr>
      <vt:lpstr>Animation</vt:lpstr>
      <vt:lpstr>PowerPoint Presentation</vt:lpstr>
      <vt:lpstr>PowerPoint Presentation</vt:lpstr>
      <vt:lpstr>Image Comparison</vt:lpstr>
      <vt:lpstr>PowerPoint Presentation</vt:lpstr>
      <vt:lpstr>Animation</vt:lpstr>
      <vt:lpstr>PowerPoint Presentation</vt:lpstr>
      <vt:lpstr>Practice applying your new knowledge by answering the questions on the Moodle page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Freddy Heritier Falanga</dc:creator>
  <cp:lastModifiedBy>Lee-Ann Simpson</cp:lastModifiedBy>
  <cp:revision>3</cp:revision>
  <dcterms:created xsi:type="dcterms:W3CDTF">2025-08-14T09:20:11Z</dcterms:created>
  <dcterms:modified xsi:type="dcterms:W3CDTF">2025-08-20T14:55:36Z</dcterms:modified>
</cp:coreProperties>
</file>