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5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6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7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8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theme/theme9.xml" ContentType="application/vnd.openxmlformats-officedocument.theme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theme/theme10.xml" ContentType="application/vnd.openxmlformats-officedocument.theme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theme/theme11.xml" ContentType="application/vnd.openxmlformats-officedocument.theme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theme/theme12.xml" ContentType="application/vnd.openxmlformats-officedocument.theme+xml"/>
  <Override PartName="/ppt/slideLayouts/slideLayout141.xml" ContentType="application/vnd.openxmlformats-officedocument.presentationml.slideLayout+xml"/>
  <Override PartName="/ppt/theme/theme13.xml" ContentType="application/vnd.openxmlformats-officedocument.theme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theme/theme15.xml" ContentType="application/vnd.openxmlformats-officedocument.theme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theme/theme16.xml" ContentType="application/vnd.openxmlformats-officedocument.theme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theme/theme17.xml" ContentType="application/vnd.openxmlformats-officedocument.theme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theme/theme18.xml" ContentType="application/vnd.openxmlformats-officedocument.theme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theme/theme19.xml" ContentType="application/vnd.openxmlformats-officedocument.theme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theme/theme20.xml" ContentType="application/vnd.openxmlformats-officedocument.theme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theme/theme21.xml" ContentType="application/vnd.openxmlformats-officedocument.theme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theme/theme22.xml" ContentType="application/vnd.openxmlformats-officedocument.theme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theme/theme23.xml" ContentType="application/vnd.openxmlformats-officedocument.theme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theme/theme24.xml" ContentType="application/vnd.openxmlformats-officedocument.theme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theme/theme25.xml" ContentType="application/vnd.openxmlformats-officedocument.theme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theme/theme26.xml" ContentType="application/vnd.openxmlformats-officedocument.theme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theme/theme27.xml" ContentType="application/vnd.openxmlformats-officedocument.theme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theme/theme28.xml" ContentType="application/vnd.openxmlformats-officedocument.theme+xml"/>
  <Override PartName="/ppt/theme/theme2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877" r:id="rId2"/>
    <p:sldMasterId id="2147483880" r:id="rId3"/>
    <p:sldMasterId id="2147483881" r:id="rId4"/>
    <p:sldMasterId id="2147483882" r:id="rId5"/>
    <p:sldMasterId id="2147483883" r:id="rId6"/>
    <p:sldMasterId id="2147483884" r:id="rId7"/>
    <p:sldMasterId id="2147483885" r:id="rId8"/>
    <p:sldMasterId id="2147483889" r:id="rId9"/>
    <p:sldMasterId id="2147483892" r:id="rId10"/>
    <p:sldMasterId id="2147483893" r:id="rId11"/>
    <p:sldMasterId id="2147483894" r:id="rId12"/>
    <p:sldMasterId id="2147484184" r:id="rId13"/>
    <p:sldMasterId id="2147484199" r:id="rId14"/>
    <p:sldMasterId id="2147484212" r:id="rId15"/>
    <p:sldMasterId id="2147484215" r:id="rId16"/>
    <p:sldMasterId id="2147484241" r:id="rId17"/>
    <p:sldMasterId id="2147484252" r:id="rId18"/>
    <p:sldMasterId id="2147484266" r:id="rId19"/>
    <p:sldMasterId id="2147484278" r:id="rId20"/>
    <p:sldMasterId id="2147484291" r:id="rId21"/>
    <p:sldMasterId id="2147484303" r:id="rId22"/>
    <p:sldMasterId id="2147484336" r:id="rId23"/>
    <p:sldMasterId id="2147484340" r:id="rId24"/>
    <p:sldMasterId id="2147484355" r:id="rId25"/>
    <p:sldMasterId id="2147484370" r:id="rId26"/>
    <p:sldMasterId id="2147484383" r:id="rId27"/>
    <p:sldMasterId id="2147484401" r:id="rId28"/>
  </p:sldMasterIdLst>
  <p:notesMasterIdLst>
    <p:notesMasterId r:id="rId102"/>
  </p:notesMasterIdLst>
  <p:sldIdLst>
    <p:sldId id="490" r:id="rId29"/>
    <p:sldId id="330" r:id="rId30"/>
    <p:sldId id="969" r:id="rId31"/>
    <p:sldId id="410" r:id="rId32"/>
    <p:sldId id="496" r:id="rId33"/>
    <p:sldId id="448" r:id="rId34"/>
    <p:sldId id="494" r:id="rId35"/>
    <p:sldId id="555" r:id="rId36"/>
    <p:sldId id="557" r:id="rId37"/>
    <p:sldId id="504" r:id="rId38"/>
    <p:sldId id="510" r:id="rId39"/>
    <p:sldId id="663" r:id="rId40"/>
    <p:sldId id="544" r:id="rId41"/>
    <p:sldId id="970" r:id="rId42"/>
    <p:sldId id="399" r:id="rId43"/>
    <p:sldId id="560" r:id="rId44"/>
    <p:sldId id="401" r:id="rId45"/>
    <p:sldId id="511" r:id="rId46"/>
    <p:sldId id="512" r:id="rId47"/>
    <p:sldId id="1093" r:id="rId48"/>
    <p:sldId id="1094" r:id="rId49"/>
    <p:sldId id="1095" r:id="rId50"/>
    <p:sldId id="1096" r:id="rId51"/>
    <p:sldId id="1097" r:id="rId52"/>
    <p:sldId id="1098" r:id="rId53"/>
    <p:sldId id="1099" r:id="rId54"/>
    <p:sldId id="1100" r:id="rId55"/>
    <p:sldId id="1101" r:id="rId56"/>
    <p:sldId id="1102" r:id="rId57"/>
    <p:sldId id="1103" r:id="rId58"/>
    <p:sldId id="1104" r:id="rId59"/>
    <p:sldId id="923" r:id="rId60"/>
    <p:sldId id="484" r:id="rId61"/>
    <p:sldId id="456" r:id="rId62"/>
    <p:sldId id="389" r:id="rId63"/>
    <p:sldId id="303" r:id="rId64"/>
    <p:sldId id="315" r:id="rId65"/>
    <p:sldId id="366" r:id="rId66"/>
    <p:sldId id="325" r:id="rId67"/>
    <p:sldId id="468" r:id="rId68"/>
    <p:sldId id="457" r:id="rId69"/>
    <p:sldId id="304" r:id="rId70"/>
    <p:sldId id="1091" r:id="rId71"/>
    <p:sldId id="335" r:id="rId72"/>
    <p:sldId id="357" r:id="rId73"/>
    <p:sldId id="405" r:id="rId74"/>
    <p:sldId id="311" r:id="rId75"/>
    <p:sldId id="336" r:id="rId76"/>
    <p:sldId id="533" r:id="rId77"/>
    <p:sldId id="469" r:id="rId78"/>
    <p:sldId id="458" r:id="rId79"/>
    <p:sldId id="515" r:id="rId80"/>
    <p:sldId id="840" r:id="rId81"/>
    <p:sldId id="925" r:id="rId82"/>
    <p:sldId id="460" r:id="rId83"/>
    <p:sldId id="453" r:id="rId84"/>
    <p:sldId id="461" r:id="rId85"/>
    <p:sldId id="558" r:id="rId86"/>
    <p:sldId id="464" r:id="rId87"/>
    <p:sldId id="465" r:id="rId88"/>
    <p:sldId id="564" r:id="rId89"/>
    <p:sldId id="470" r:id="rId90"/>
    <p:sldId id="551" r:id="rId91"/>
    <p:sldId id="550" r:id="rId92"/>
    <p:sldId id="347" r:id="rId93"/>
    <p:sldId id="471" r:id="rId94"/>
    <p:sldId id="377" r:id="rId95"/>
    <p:sldId id="542" r:id="rId96"/>
    <p:sldId id="419" r:id="rId97"/>
    <p:sldId id="451" r:id="rId98"/>
    <p:sldId id="400" r:id="rId99"/>
    <p:sldId id="566" r:id="rId100"/>
    <p:sldId id="567" r:id="rId101"/>
  </p:sldIdLst>
  <p:sldSz cx="9144000" cy="6858000" type="screen4x3"/>
  <p:notesSz cx="6794500" cy="9906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92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F76F"/>
    <a:srgbClr val="649600"/>
    <a:srgbClr val="FFFF00"/>
    <a:srgbClr val="00FF00"/>
    <a:srgbClr val="FF6600"/>
    <a:srgbClr val="FFCC00"/>
    <a:srgbClr val="00CCFF"/>
    <a:srgbClr val="B2B2B2"/>
    <a:srgbClr val="00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557" autoAdjust="0"/>
    <p:restoredTop sz="94349" autoAdjust="0"/>
  </p:normalViewPr>
  <p:slideViewPr>
    <p:cSldViewPr>
      <p:cViewPr varScale="1">
        <p:scale>
          <a:sx n="107" d="100"/>
          <a:sy n="107" d="100"/>
        </p:scale>
        <p:origin x="1446" y="108"/>
      </p:cViewPr>
      <p:guideLst>
        <p:guide orient="horz" pos="2160"/>
        <p:guide pos="2928"/>
      </p:guideLst>
    </p:cSldViewPr>
  </p:slideViewPr>
  <p:outlineViewPr>
    <p:cViewPr>
      <p:scale>
        <a:sx n="25" d="100"/>
        <a:sy n="25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99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Master" Target="slideMasters/slideMaster26.xml"/><Relationship Id="rId21" Type="http://schemas.openxmlformats.org/officeDocument/2006/relationships/slideMaster" Target="slideMasters/slideMaster21.xml"/><Relationship Id="rId42" Type="http://schemas.openxmlformats.org/officeDocument/2006/relationships/slide" Target="slides/slide14.xml"/><Relationship Id="rId47" Type="http://schemas.openxmlformats.org/officeDocument/2006/relationships/slide" Target="slides/slide19.xml"/><Relationship Id="rId63" Type="http://schemas.openxmlformats.org/officeDocument/2006/relationships/slide" Target="slides/slide35.xml"/><Relationship Id="rId68" Type="http://schemas.openxmlformats.org/officeDocument/2006/relationships/slide" Target="slides/slide40.xml"/><Relationship Id="rId84" Type="http://schemas.openxmlformats.org/officeDocument/2006/relationships/slide" Target="slides/slide56.xml"/><Relationship Id="rId89" Type="http://schemas.openxmlformats.org/officeDocument/2006/relationships/slide" Target="slides/slide61.xml"/><Relationship Id="rId16" Type="http://schemas.openxmlformats.org/officeDocument/2006/relationships/slideMaster" Target="slideMasters/slideMaster16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4.xml"/><Relationship Id="rId37" Type="http://schemas.openxmlformats.org/officeDocument/2006/relationships/slide" Target="slides/slide9.xml"/><Relationship Id="rId53" Type="http://schemas.openxmlformats.org/officeDocument/2006/relationships/slide" Target="slides/slide25.xml"/><Relationship Id="rId58" Type="http://schemas.openxmlformats.org/officeDocument/2006/relationships/slide" Target="slides/slide30.xml"/><Relationship Id="rId74" Type="http://schemas.openxmlformats.org/officeDocument/2006/relationships/slide" Target="slides/slide46.xml"/><Relationship Id="rId79" Type="http://schemas.openxmlformats.org/officeDocument/2006/relationships/slide" Target="slides/slide51.xml"/><Relationship Id="rId102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62.xml"/><Relationship Id="rId95" Type="http://schemas.openxmlformats.org/officeDocument/2006/relationships/slide" Target="slides/slide67.xml"/><Relationship Id="rId22" Type="http://schemas.openxmlformats.org/officeDocument/2006/relationships/slideMaster" Target="slideMasters/slideMaster22.xml"/><Relationship Id="rId27" Type="http://schemas.openxmlformats.org/officeDocument/2006/relationships/slideMaster" Target="slideMasters/slideMaster27.xml"/><Relationship Id="rId43" Type="http://schemas.openxmlformats.org/officeDocument/2006/relationships/slide" Target="slides/slide15.xml"/><Relationship Id="rId48" Type="http://schemas.openxmlformats.org/officeDocument/2006/relationships/slide" Target="slides/slide20.xml"/><Relationship Id="rId64" Type="http://schemas.openxmlformats.org/officeDocument/2006/relationships/slide" Target="slides/slide36.xml"/><Relationship Id="rId69" Type="http://schemas.openxmlformats.org/officeDocument/2006/relationships/slide" Target="slides/slide41.xml"/><Relationship Id="rId80" Type="http://schemas.openxmlformats.org/officeDocument/2006/relationships/slide" Target="slides/slide52.xml"/><Relationship Id="rId85" Type="http://schemas.openxmlformats.org/officeDocument/2006/relationships/slide" Target="slides/slide57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33" Type="http://schemas.openxmlformats.org/officeDocument/2006/relationships/slide" Target="slides/slide5.xml"/><Relationship Id="rId38" Type="http://schemas.openxmlformats.org/officeDocument/2006/relationships/slide" Target="slides/slide10.xml"/><Relationship Id="rId59" Type="http://schemas.openxmlformats.org/officeDocument/2006/relationships/slide" Target="slides/slide31.xml"/><Relationship Id="rId103" Type="http://schemas.openxmlformats.org/officeDocument/2006/relationships/presProps" Target="presProps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13.xml"/><Relationship Id="rId54" Type="http://schemas.openxmlformats.org/officeDocument/2006/relationships/slide" Target="slides/slide26.xml"/><Relationship Id="rId62" Type="http://schemas.openxmlformats.org/officeDocument/2006/relationships/slide" Target="slides/slide34.xml"/><Relationship Id="rId70" Type="http://schemas.openxmlformats.org/officeDocument/2006/relationships/slide" Target="slides/slide42.xml"/><Relationship Id="rId75" Type="http://schemas.openxmlformats.org/officeDocument/2006/relationships/slide" Target="slides/slide47.xml"/><Relationship Id="rId83" Type="http://schemas.openxmlformats.org/officeDocument/2006/relationships/slide" Target="slides/slide55.xml"/><Relationship Id="rId88" Type="http://schemas.openxmlformats.org/officeDocument/2006/relationships/slide" Target="slides/slide60.xml"/><Relationship Id="rId91" Type="http://schemas.openxmlformats.org/officeDocument/2006/relationships/slide" Target="slides/slide63.xml"/><Relationship Id="rId96" Type="http://schemas.openxmlformats.org/officeDocument/2006/relationships/slide" Target="slides/slide6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Master" Target="slideMasters/slideMaster28.xml"/><Relationship Id="rId36" Type="http://schemas.openxmlformats.org/officeDocument/2006/relationships/slide" Target="slides/slide8.xml"/><Relationship Id="rId49" Type="http://schemas.openxmlformats.org/officeDocument/2006/relationships/slide" Target="slides/slide21.xml"/><Relationship Id="rId57" Type="http://schemas.openxmlformats.org/officeDocument/2006/relationships/slide" Target="slides/slide29.xml"/><Relationship Id="rId106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3.xml"/><Relationship Id="rId44" Type="http://schemas.openxmlformats.org/officeDocument/2006/relationships/slide" Target="slides/slide16.xml"/><Relationship Id="rId52" Type="http://schemas.openxmlformats.org/officeDocument/2006/relationships/slide" Target="slides/slide24.xml"/><Relationship Id="rId60" Type="http://schemas.openxmlformats.org/officeDocument/2006/relationships/slide" Target="slides/slide32.xml"/><Relationship Id="rId65" Type="http://schemas.openxmlformats.org/officeDocument/2006/relationships/slide" Target="slides/slide37.xml"/><Relationship Id="rId73" Type="http://schemas.openxmlformats.org/officeDocument/2006/relationships/slide" Target="slides/slide45.xml"/><Relationship Id="rId78" Type="http://schemas.openxmlformats.org/officeDocument/2006/relationships/slide" Target="slides/slide50.xml"/><Relationship Id="rId81" Type="http://schemas.openxmlformats.org/officeDocument/2006/relationships/slide" Target="slides/slide53.xml"/><Relationship Id="rId86" Type="http://schemas.openxmlformats.org/officeDocument/2006/relationships/slide" Target="slides/slide58.xml"/><Relationship Id="rId94" Type="http://schemas.openxmlformats.org/officeDocument/2006/relationships/slide" Target="slides/slide66.xml"/><Relationship Id="rId99" Type="http://schemas.openxmlformats.org/officeDocument/2006/relationships/slide" Target="slides/slide71.xml"/><Relationship Id="rId101" Type="http://schemas.openxmlformats.org/officeDocument/2006/relationships/slide" Target="slides/slide73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11.xml"/><Relationship Id="rId34" Type="http://schemas.openxmlformats.org/officeDocument/2006/relationships/slide" Target="slides/slide6.xml"/><Relationship Id="rId50" Type="http://schemas.openxmlformats.org/officeDocument/2006/relationships/slide" Target="slides/slide22.xml"/><Relationship Id="rId55" Type="http://schemas.openxmlformats.org/officeDocument/2006/relationships/slide" Target="slides/slide27.xml"/><Relationship Id="rId76" Type="http://schemas.openxmlformats.org/officeDocument/2006/relationships/slide" Target="slides/slide48.xml"/><Relationship Id="rId97" Type="http://schemas.openxmlformats.org/officeDocument/2006/relationships/slide" Target="slides/slide69.xml"/><Relationship Id="rId104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43.xml"/><Relationship Id="rId92" Type="http://schemas.openxmlformats.org/officeDocument/2006/relationships/slide" Target="slides/slide64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.xml"/><Relationship Id="rId24" Type="http://schemas.openxmlformats.org/officeDocument/2006/relationships/slideMaster" Target="slideMasters/slideMaster24.xml"/><Relationship Id="rId40" Type="http://schemas.openxmlformats.org/officeDocument/2006/relationships/slide" Target="slides/slide12.xml"/><Relationship Id="rId45" Type="http://schemas.openxmlformats.org/officeDocument/2006/relationships/slide" Target="slides/slide17.xml"/><Relationship Id="rId66" Type="http://schemas.openxmlformats.org/officeDocument/2006/relationships/slide" Target="slides/slide38.xml"/><Relationship Id="rId87" Type="http://schemas.openxmlformats.org/officeDocument/2006/relationships/slide" Target="slides/slide59.xml"/><Relationship Id="rId61" Type="http://schemas.openxmlformats.org/officeDocument/2006/relationships/slide" Target="slides/slide33.xml"/><Relationship Id="rId82" Type="http://schemas.openxmlformats.org/officeDocument/2006/relationships/slide" Target="slides/slide54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30" Type="http://schemas.openxmlformats.org/officeDocument/2006/relationships/slide" Target="slides/slide2.xml"/><Relationship Id="rId35" Type="http://schemas.openxmlformats.org/officeDocument/2006/relationships/slide" Target="slides/slide7.xml"/><Relationship Id="rId56" Type="http://schemas.openxmlformats.org/officeDocument/2006/relationships/slide" Target="slides/slide28.xml"/><Relationship Id="rId77" Type="http://schemas.openxmlformats.org/officeDocument/2006/relationships/slide" Target="slides/slide49.xml"/><Relationship Id="rId100" Type="http://schemas.openxmlformats.org/officeDocument/2006/relationships/slide" Target="slides/slide72.xml"/><Relationship Id="rId105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23.xml"/><Relationship Id="rId72" Type="http://schemas.openxmlformats.org/officeDocument/2006/relationships/slide" Target="slides/slide44.xml"/><Relationship Id="rId93" Type="http://schemas.openxmlformats.org/officeDocument/2006/relationships/slide" Target="slides/slide65.xml"/><Relationship Id="rId98" Type="http://schemas.openxmlformats.org/officeDocument/2006/relationships/slide" Target="slides/slide70.xml"/><Relationship Id="rId3" Type="http://schemas.openxmlformats.org/officeDocument/2006/relationships/slideMaster" Target="slideMasters/slideMaster3.xml"/><Relationship Id="rId25" Type="http://schemas.openxmlformats.org/officeDocument/2006/relationships/slideMaster" Target="slideMasters/slideMaster25.xml"/><Relationship Id="rId46" Type="http://schemas.openxmlformats.org/officeDocument/2006/relationships/slide" Target="slides/slide18.xml"/><Relationship Id="rId67" Type="http://schemas.openxmlformats.org/officeDocument/2006/relationships/slide" Target="slides/slide3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4812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20750" y="742950"/>
            <a:ext cx="4953000" cy="37147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6463" y="4705350"/>
            <a:ext cx="4981575" cy="445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151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10700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51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410700"/>
            <a:ext cx="2944812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5CD28561-BF36-45B8-BC3F-078661D656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38978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482" name="Rectangle 7"/>
          <p:cNvSpPr txBox="1">
            <a:spLocks noGrp="1" noChangeArrowheads="1"/>
          </p:cNvSpPr>
          <p:nvPr/>
        </p:nvSpPr>
        <p:spPr bwMode="auto">
          <a:xfrm>
            <a:off x="3849688" y="9410700"/>
            <a:ext cx="2944812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423" tIns="47711" rIns="95423" bIns="47711" anchor="b"/>
          <a:lstStyle>
            <a:lvl1pPr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46105B29-A85B-44A9-A2A4-33684F5A0444}" type="slidenum">
              <a:rPr lang="nl-NL" altLang="nl-NL" sz="1300">
                <a:solidFill>
                  <a:srgbClr val="000000"/>
                </a:solidFill>
              </a:rPr>
              <a:pPr algn="r" eaLnBrk="1" hangingPunct="1"/>
              <a:t>7</a:t>
            </a:fld>
            <a:endParaRPr lang="nl-NL" altLang="nl-NL" sz="1300">
              <a:solidFill>
                <a:srgbClr val="000000"/>
              </a:solidFill>
            </a:endParaRPr>
          </a:p>
        </p:txBody>
      </p:sp>
      <p:sp>
        <p:nvSpPr>
          <p:cNvPr id="404483" name="Rectangle 7"/>
          <p:cNvSpPr txBox="1">
            <a:spLocks noGrp="1" noChangeArrowheads="1"/>
          </p:cNvSpPr>
          <p:nvPr/>
        </p:nvSpPr>
        <p:spPr bwMode="auto">
          <a:xfrm>
            <a:off x="3849688" y="9410700"/>
            <a:ext cx="2944812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/>
            <a:fld id="{1684A0F1-346F-4436-8959-219A1E8096F0}" type="slidenum">
              <a:rPr lang="nl-NL" altLang="nl-NL" sz="1200">
                <a:solidFill>
                  <a:srgbClr val="000000"/>
                </a:solidFill>
              </a:rPr>
              <a:pPr algn="r"/>
              <a:t>7</a:t>
            </a:fld>
            <a:endParaRPr lang="nl-NL" altLang="nl-NL" sz="1200">
              <a:solidFill>
                <a:srgbClr val="000000"/>
              </a:solidFill>
            </a:endParaRPr>
          </a:p>
        </p:txBody>
      </p:sp>
      <p:sp>
        <p:nvSpPr>
          <p:cNvPr id="40448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1863" y="755650"/>
            <a:ext cx="4945062" cy="3709988"/>
          </a:xfrm>
          <a:ln/>
        </p:spPr>
      </p:sp>
      <p:sp>
        <p:nvSpPr>
          <p:cNvPr id="40448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7100" y="4695825"/>
            <a:ext cx="4954588" cy="44688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423" tIns="47711" rIns="95423" bIns="47711" anchor="ctr"/>
          <a:lstStyle/>
          <a:p>
            <a:pPr eaLnBrk="1" hangingPunct="1"/>
            <a:endParaRPr lang="en-US" altLang="nl-NL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8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 altLang="nl-NL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8900" y="746125"/>
            <a:ext cx="6627813" cy="37290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300" dirty="0"/>
              <a:t>The beam illuminates a circle of ocean or land surfaces with a 3 to</a:t>
            </a:r>
            <a:br>
              <a:rPr lang="en-US" sz="1300" dirty="0"/>
            </a:br>
            <a:r>
              <a:rPr lang="en-US" sz="1300" dirty="0"/>
              <a:t>5 km wide, depending on the sea state, the wave height or the corrugated land. A calm sea or a flat land surface affords a narrower footprint (typically 2 km) than if the sea is very rough (typically </a:t>
            </a:r>
            <a:endParaRPr lang="en-US" dirty="0"/>
          </a:p>
          <a:p>
            <a:pPr defTabSz="478500">
              <a:defRPr/>
            </a:pPr>
            <a:r>
              <a:rPr lang="en-US" sz="1300" dirty="0"/>
              <a:t>10 km).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552AEE-4116-474A-827B-C60C5D2E04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57084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8900" y="746125"/>
            <a:ext cx="6629400" cy="37290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Sea level rise isn’t equal there are places we see rise and where are places we see decrease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F61C5C-8CC7-C740-9E39-31BBDCF6FF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29958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22E32AE6-C7D9-490C-9CE5-F002732AF917}" type="slidenum">
              <a:rPr lang="en-US" altLang="nl-NL" sz="1200" smtClean="0">
                <a:solidFill>
                  <a:srgbClr val="000000"/>
                </a:solidFill>
              </a:rPr>
              <a:pPr eaLnBrk="1" hangingPunct="1"/>
              <a:t>35</a:t>
            </a:fld>
            <a:endParaRPr lang="en-US" altLang="nl-NL" sz="1200">
              <a:solidFill>
                <a:srgbClr val="000000"/>
              </a:solidFill>
            </a:endParaRPr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l-NL" altLang="nl-NL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B5AAFB5E-CB56-49E8-9E36-7EE37F9697A4}" type="slidenum">
              <a:rPr lang="en-US" altLang="nl-NL" sz="1200" smtClean="0"/>
              <a:pPr eaLnBrk="1" hangingPunct="1"/>
              <a:t>36</a:t>
            </a:fld>
            <a:endParaRPr lang="en-US" altLang="nl-NL" sz="1200"/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nl-NL" altLang="nl-NL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66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nl-NL" altLang="nl-NL"/>
              <a:t>De metingen leiden tot dubbelzinnigheid in de wind; tot 4 windrichtingen blijken plausible.</a:t>
            </a:r>
          </a:p>
          <a:p>
            <a:r>
              <a:rPr lang="nl-NL" altLang="nl-NL"/>
              <a:t>Voor ASCAT levert dit dezelfde windsnelheid binnen 1 m/s, maar voor pencil-beam Ku-band scatterometers kan de windsnelheid meer varieren.</a:t>
            </a:r>
          </a:p>
          <a:p>
            <a:r>
              <a:rPr lang="nl-NL" altLang="nl-NL"/>
              <a:t>Door middel van a priori kennis en ruimtelijke filtering wordt een unieke oplossing gekozen in 2D Var.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0FA99EE0-BEFB-42D9-998F-D9D0050F0AFF}" type="slidenum">
              <a:rPr lang="en-US" altLang="nl-NL" sz="1200" smtClean="0"/>
              <a:pPr eaLnBrk="1" hangingPunct="1"/>
              <a:t>42</a:t>
            </a:fld>
            <a:endParaRPr lang="en-US" altLang="nl-NL" sz="1200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nl-NL" altLang="nl-NL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7"/>
          <p:cNvSpPr txBox="1">
            <a:spLocks noGrp="1" noChangeArrowheads="1"/>
          </p:cNvSpPr>
          <p:nvPr/>
        </p:nvSpPr>
        <p:spPr bwMode="auto">
          <a:xfrm>
            <a:off x="3848100" y="9409113"/>
            <a:ext cx="2944813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15BF32E8-9CCB-45DA-974E-EC3154575888}" type="slidenum">
              <a:rPr lang="en-US" altLang="nl-NL" sz="1200">
                <a:solidFill>
                  <a:srgbClr val="000000"/>
                </a:solidFill>
                <a:latin typeface="Arial" pitchFamily="34" charset="0"/>
              </a:rPr>
              <a:pPr algn="r" eaLnBrk="1" hangingPunct="1"/>
              <a:t>46</a:t>
            </a:fld>
            <a:endParaRPr lang="en-US" altLang="nl-NL" sz="12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73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30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50" y="4705350"/>
            <a:ext cx="5435600" cy="44577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 altLang="nl-NL" noProof="1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1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nl-NL" altLang="nl-NL"/>
              <a:t>Landproblemen zijn in de huidige produkten te verwaarlozen. Zeeijs is dynamisch en daardoor iets lastiger.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07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nl-NL" altLang="nl-NL"/>
              <a:t>ASCAT gegevens zijn met EARS snel beschikbaar, maar OSCAT pas na ongeveer 2,5 uur.</a:t>
            </a:r>
          </a:p>
          <a:p>
            <a:r>
              <a:rPr lang="nl-NL" altLang="nl-NL"/>
              <a:t>Een polaire satellietbaan duurt immers 100 minuten en wordt soms alleen op de Noordpool uitgelezen.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33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nl-NL" altLang="nl-NL"/>
              <a:t>HiRLAM is iets te traag met het ontwikkelen van een golfvormige storing.</a:t>
            </a:r>
          </a:p>
          <a:p>
            <a:r>
              <a:rPr lang="nl-NL" altLang="nl-NL"/>
              <a:t>Dit is niet duidelijk uit het homogene dikke wolkenpakket.</a:t>
            </a:r>
          </a:p>
          <a:p>
            <a:r>
              <a:rPr lang="nl-NL" altLang="nl-NL"/>
              <a:t>Maar goed te zien in de scatterometer windgegevens.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4.xml"/><Relationship Id="rId4" Type="http://schemas.openxmlformats.org/officeDocument/2006/relationships/image" Target="../media/image20.png"/></Relationships>
</file>

<file path=ppt/slideLayouts/_rels/slideLayout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5.xml"/><Relationship Id="rId4" Type="http://schemas.openxmlformats.org/officeDocument/2006/relationships/image" Target="../media/image17.png"/></Relationships>
</file>

<file path=ppt/slideLayouts/_rels/slideLayout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5.xml"/><Relationship Id="rId4" Type="http://schemas.openxmlformats.org/officeDocument/2006/relationships/image" Target="../media/image20.png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6.xml"/><Relationship Id="rId4" Type="http://schemas.openxmlformats.org/officeDocument/2006/relationships/image" Target="../media/image20.png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8.xml"/></Relationships>
</file>

<file path=ppt/slideLayouts/_rels/slideLayout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8.xml"/><Relationship Id="rId4" Type="http://schemas.openxmlformats.org/officeDocument/2006/relationships/image" Target="../media/image20.png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0.xml"/><Relationship Id="rId4" Type="http://schemas.openxmlformats.org/officeDocument/2006/relationships/image" Target="../media/image20.png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23.xml"/><Relationship Id="rId4" Type="http://schemas.openxmlformats.org/officeDocument/2006/relationships/image" Target="../media/image17.png"/></Relationships>
</file>

<file path=ppt/slideLayouts/_rels/slideLayout2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3.xml"/><Relationship Id="rId4" Type="http://schemas.openxmlformats.org/officeDocument/2006/relationships/image" Target="../media/image20.png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18" Type="http://schemas.openxmlformats.org/officeDocument/2006/relationships/image" Target="../media/image46.png"/><Relationship Id="rId26" Type="http://schemas.openxmlformats.org/officeDocument/2006/relationships/image" Target="../media/image54.png"/><Relationship Id="rId3" Type="http://schemas.openxmlformats.org/officeDocument/2006/relationships/image" Target="../media/image31.png"/><Relationship Id="rId21" Type="http://schemas.openxmlformats.org/officeDocument/2006/relationships/image" Target="../media/image49.png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17" Type="http://schemas.openxmlformats.org/officeDocument/2006/relationships/image" Target="../media/image45.png"/><Relationship Id="rId25" Type="http://schemas.openxmlformats.org/officeDocument/2006/relationships/image" Target="../media/image53.png"/><Relationship Id="rId2" Type="http://schemas.openxmlformats.org/officeDocument/2006/relationships/image" Target="../media/image30.png"/><Relationship Id="rId16" Type="http://schemas.openxmlformats.org/officeDocument/2006/relationships/image" Target="../media/image44.png"/><Relationship Id="rId20" Type="http://schemas.openxmlformats.org/officeDocument/2006/relationships/image" Target="../media/image48.png"/><Relationship Id="rId1" Type="http://schemas.openxmlformats.org/officeDocument/2006/relationships/slideMaster" Target="../slideMasters/slideMaster24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24" Type="http://schemas.openxmlformats.org/officeDocument/2006/relationships/image" Target="../media/image52.png"/><Relationship Id="rId5" Type="http://schemas.openxmlformats.org/officeDocument/2006/relationships/image" Target="../media/image33.png"/><Relationship Id="rId15" Type="http://schemas.openxmlformats.org/officeDocument/2006/relationships/image" Target="../media/image43.png"/><Relationship Id="rId23" Type="http://schemas.openxmlformats.org/officeDocument/2006/relationships/image" Target="../media/image51.png"/><Relationship Id="rId28" Type="http://schemas.openxmlformats.org/officeDocument/2006/relationships/image" Target="../media/image56.jpg"/><Relationship Id="rId10" Type="http://schemas.openxmlformats.org/officeDocument/2006/relationships/image" Target="../media/image38.png"/><Relationship Id="rId19" Type="http://schemas.openxmlformats.org/officeDocument/2006/relationships/image" Target="../media/image47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Relationship Id="rId14" Type="http://schemas.openxmlformats.org/officeDocument/2006/relationships/image" Target="../media/image42.png"/><Relationship Id="rId22" Type="http://schemas.openxmlformats.org/officeDocument/2006/relationships/image" Target="../media/image50.png"/><Relationship Id="rId27" Type="http://schemas.openxmlformats.org/officeDocument/2006/relationships/image" Target="../media/image55.png"/></Relationships>
</file>

<file path=ppt/slideLayouts/_rels/slideLayout2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4.xml"/><Relationship Id="rId4" Type="http://schemas.openxmlformats.org/officeDocument/2006/relationships/image" Target="../media/image20.png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5.xml"/><Relationship Id="rId4" Type="http://schemas.openxmlformats.org/officeDocument/2006/relationships/image" Target="../media/image20.png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6.xml"/><Relationship Id="rId4" Type="http://schemas.openxmlformats.org/officeDocument/2006/relationships/image" Target="../media/image20.png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7.xml"/><Relationship Id="rId4" Type="http://schemas.openxmlformats.org/officeDocument/2006/relationships/image" Target="../media/image20.pn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14.jpe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nl-NL"/>
              <a:t>Klik om het opmaakprofiel van de modelondertitel te bewerken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nl-NL"/>
              <a:t>IKOM, Oct 2013  </a:t>
            </a:r>
            <a:fld id="{6F3735E5-9435-49E9-965C-1906BF45D99B}" type="slidenum">
              <a:rPr lang="en-US" altLang="nl-NL"/>
              <a:pPr/>
              <a:t>‹#›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36214628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nl-NL"/>
              <a:t>IKOM, Oct 2013  </a:t>
            </a:r>
            <a:fld id="{64642960-C842-4EA7-B79D-58A9DCC2BBE7}" type="slidenum">
              <a:rPr lang="en-US" altLang="nl-NL"/>
              <a:pPr/>
              <a:t>‹#›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319532478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BCF4463-E2A7-4B21-96CB-7A950FFB72A6}" type="slidenum">
              <a:rPr lang="nl-NL"/>
              <a:pPr>
                <a:defRPr/>
              </a:pPr>
              <a:t>‹#›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altLang="nl-NL"/>
              <a:t>IKOM, Oct 2013</a:t>
            </a:r>
          </a:p>
        </p:txBody>
      </p:sp>
    </p:spTree>
    <p:extLst>
      <p:ext uri="{BB962C8B-B14F-4D97-AF65-F5344CB8AC3E}">
        <p14:creationId xmlns:p14="http://schemas.microsoft.com/office/powerpoint/2010/main" val="142105715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00A3B65-8253-4A32-A49D-40BDC2CDAF41}" type="slidenum">
              <a:rPr lang="nl-NL"/>
              <a:pPr>
                <a:defRPr/>
              </a:pPr>
              <a:t>‹#›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altLang="nl-NL"/>
              <a:t>IKOM, Oct 2013</a:t>
            </a:r>
          </a:p>
        </p:txBody>
      </p:sp>
    </p:spTree>
    <p:extLst>
      <p:ext uri="{BB962C8B-B14F-4D97-AF65-F5344CB8AC3E}">
        <p14:creationId xmlns:p14="http://schemas.microsoft.com/office/powerpoint/2010/main" val="247267989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7DF91E8-776E-45C0-940F-EA95D1917CC1}" type="slidenum">
              <a:rPr lang="nl-NL"/>
              <a:pPr>
                <a:defRPr/>
              </a:pPr>
              <a:t>‹#›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altLang="nl-NL"/>
              <a:t>IKOM, Oct 2013</a:t>
            </a:r>
          </a:p>
        </p:txBody>
      </p:sp>
    </p:spTree>
    <p:extLst>
      <p:ext uri="{BB962C8B-B14F-4D97-AF65-F5344CB8AC3E}">
        <p14:creationId xmlns:p14="http://schemas.microsoft.com/office/powerpoint/2010/main" val="410840295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B643C38-7AFB-4856-A85F-A37967D25EAD}" type="slidenum">
              <a:rPr lang="nl-NL"/>
              <a:pPr>
                <a:defRPr/>
              </a:pPr>
              <a:t>‹#›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altLang="nl-NL"/>
              <a:t>IKOM, Oct 2013</a:t>
            </a:r>
          </a:p>
        </p:txBody>
      </p:sp>
    </p:spTree>
    <p:extLst>
      <p:ext uri="{BB962C8B-B14F-4D97-AF65-F5344CB8AC3E}">
        <p14:creationId xmlns:p14="http://schemas.microsoft.com/office/powerpoint/2010/main" val="93176489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955239F-771D-4EB2-9DED-62AD418D6E7E}" type="slidenum">
              <a:rPr lang="nl-NL"/>
              <a:pPr>
                <a:defRPr/>
              </a:pPr>
              <a:t>‹#›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altLang="nl-NL"/>
              <a:t>IKOM, Oct 2013</a:t>
            </a:r>
          </a:p>
        </p:txBody>
      </p:sp>
    </p:spTree>
    <p:extLst>
      <p:ext uri="{BB962C8B-B14F-4D97-AF65-F5344CB8AC3E}">
        <p14:creationId xmlns:p14="http://schemas.microsoft.com/office/powerpoint/2010/main" val="3793696215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96EFAC5-9F59-46EF-8696-E914FE4B4C9C}" type="slidenum">
              <a:rPr lang="nl-NL"/>
              <a:pPr>
                <a:defRPr/>
              </a:pPr>
              <a:t>‹#›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altLang="nl-NL"/>
              <a:t>IKOM, Oct 2013</a:t>
            </a:r>
          </a:p>
        </p:txBody>
      </p:sp>
    </p:spTree>
    <p:extLst>
      <p:ext uri="{BB962C8B-B14F-4D97-AF65-F5344CB8AC3E}">
        <p14:creationId xmlns:p14="http://schemas.microsoft.com/office/powerpoint/2010/main" val="3799056744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49C594A-CE31-412C-A738-CA45127F54F1}" type="slidenum">
              <a:rPr lang="nl-NL"/>
              <a:pPr>
                <a:defRPr/>
              </a:pPr>
              <a:t>‹#›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altLang="nl-NL"/>
              <a:t>IKOM, Oct 2013</a:t>
            </a:r>
          </a:p>
        </p:txBody>
      </p:sp>
    </p:spTree>
    <p:extLst>
      <p:ext uri="{BB962C8B-B14F-4D97-AF65-F5344CB8AC3E}">
        <p14:creationId xmlns:p14="http://schemas.microsoft.com/office/powerpoint/2010/main" val="1662285855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958013" y="138113"/>
            <a:ext cx="2185987" cy="5988050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395288" y="138113"/>
            <a:ext cx="6410325" cy="5988050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8968F8A-E5D7-4D68-B831-26AD4149069E}" type="slidenum">
              <a:rPr lang="nl-NL"/>
              <a:pPr>
                <a:defRPr/>
              </a:pPr>
              <a:t>‹#›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altLang="nl-NL"/>
              <a:t>IKOM, Oct 2013</a:t>
            </a:r>
          </a:p>
        </p:txBody>
      </p:sp>
    </p:spTree>
    <p:extLst>
      <p:ext uri="{BB962C8B-B14F-4D97-AF65-F5344CB8AC3E}">
        <p14:creationId xmlns:p14="http://schemas.microsoft.com/office/powerpoint/2010/main" val="115745949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C473FEB-615B-4DCC-8DD9-F31BEEC1594C}" type="slidenum">
              <a:rPr lang="nl-NL"/>
              <a:pPr>
                <a:defRPr/>
              </a:pPr>
              <a:t>‹#›</a:t>
            </a:fld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altLang="nl-NL"/>
              <a:t>ESA Convoy WS, 9-11 Oct 2013</a:t>
            </a:r>
          </a:p>
        </p:txBody>
      </p:sp>
    </p:spTree>
    <p:extLst>
      <p:ext uri="{BB962C8B-B14F-4D97-AF65-F5344CB8AC3E}">
        <p14:creationId xmlns:p14="http://schemas.microsoft.com/office/powerpoint/2010/main" val="2804474988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32CD233-4CAD-45CC-858F-FED7FEA7982D}" type="slidenum">
              <a:rPr lang="nl-NL"/>
              <a:pPr>
                <a:defRPr/>
              </a:pPr>
              <a:t>‹#›</a:t>
            </a:fld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altLang="nl-NL"/>
              <a:t>ESA Convoy WS, 9-11 Oct 2013</a:t>
            </a:r>
          </a:p>
        </p:txBody>
      </p:sp>
    </p:spTree>
    <p:extLst>
      <p:ext uri="{BB962C8B-B14F-4D97-AF65-F5344CB8AC3E}">
        <p14:creationId xmlns:p14="http://schemas.microsoft.com/office/powerpoint/2010/main" val="19320900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nl-NL"/>
              <a:t>IKOM, Oct 2013  </a:t>
            </a:r>
            <a:fld id="{BE4DC1AF-A3A2-4B86-9DDA-1EA994F4623D}" type="slidenum">
              <a:rPr lang="en-US" altLang="nl-NL"/>
              <a:pPr/>
              <a:t>‹#›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372265370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0561C51-6676-48CF-8636-4AA1AE67D729}" type="slidenum">
              <a:rPr lang="nl-NL"/>
              <a:pPr>
                <a:defRPr/>
              </a:pPr>
              <a:t>‹#›</a:t>
            </a:fld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altLang="nl-NL"/>
              <a:t>ESA Convoy WS, 9-11 Oct 2013</a:t>
            </a:r>
          </a:p>
        </p:txBody>
      </p:sp>
    </p:spTree>
    <p:extLst>
      <p:ext uri="{BB962C8B-B14F-4D97-AF65-F5344CB8AC3E}">
        <p14:creationId xmlns:p14="http://schemas.microsoft.com/office/powerpoint/2010/main" val="2427442868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366713" y="1276350"/>
            <a:ext cx="4008437" cy="48783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27550" y="1276350"/>
            <a:ext cx="4008438" cy="48783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412DF0A-9358-4032-A9FB-344B88BDE4F3}" type="slidenum">
              <a:rPr lang="nl-NL"/>
              <a:pPr>
                <a:defRPr/>
              </a:pPr>
              <a:t>‹#›</a:t>
            </a:fld>
            <a:endParaRPr lang="nl-NL"/>
          </a:p>
        </p:txBody>
      </p:sp>
      <p:sp>
        <p:nvSpPr>
          <p:cNvPr id="6" name="Tijdelijke aanduiding voor datum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altLang="nl-NL"/>
              <a:t>ESA Convoy WS, 9-11 Oct 2013</a:t>
            </a:r>
          </a:p>
        </p:txBody>
      </p:sp>
    </p:spTree>
    <p:extLst>
      <p:ext uri="{BB962C8B-B14F-4D97-AF65-F5344CB8AC3E}">
        <p14:creationId xmlns:p14="http://schemas.microsoft.com/office/powerpoint/2010/main" val="2586897334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6ADAD8D-E45A-4B09-B719-CA5DB3A81030}" type="slidenum">
              <a:rPr lang="nl-NL"/>
              <a:pPr>
                <a:defRPr/>
              </a:pPr>
              <a:t>‹#›</a:t>
            </a:fld>
            <a:endParaRPr lang="nl-NL"/>
          </a:p>
        </p:txBody>
      </p:sp>
      <p:sp>
        <p:nvSpPr>
          <p:cNvPr id="8" name="Tijdelijke aanduiding voor datum 7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altLang="nl-NL"/>
              <a:t>ESA Convoy WS, 9-11 Oct 2013</a:t>
            </a:r>
          </a:p>
        </p:txBody>
      </p:sp>
    </p:spTree>
    <p:extLst>
      <p:ext uri="{BB962C8B-B14F-4D97-AF65-F5344CB8AC3E}">
        <p14:creationId xmlns:p14="http://schemas.microsoft.com/office/powerpoint/2010/main" val="3884690842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865E23D-BDEE-4164-8AAC-6DF251C269E5}" type="slidenum">
              <a:rPr lang="nl-NL"/>
              <a:pPr>
                <a:defRPr/>
              </a:pPr>
              <a:t>‹#›</a:t>
            </a:fld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altLang="nl-NL"/>
              <a:t>ESA Convoy WS, 9-11 Oct 2013</a:t>
            </a:r>
          </a:p>
        </p:txBody>
      </p:sp>
    </p:spTree>
    <p:extLst>
      <p:ext uri="{BB962C8B-B14F-4D97-AF65-F5344CB8AC3E}">
        <p14:creationId xmlns:p14="http://schemas.microsoft.com/office/powerpoint/2010/main" val="2023697756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F3C4176-86F2-41EE-8D92-C0D637A2A6EB}" type="slidenum">
              <a:rPr lang="nl-NL"/>
              <a:pPr>
                <a:defRPr/>
              </a:pPr>
              <a:t>‹#›</a:t>
            </a:fld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altLang="nl-NL"/>
              <a:t>ESA Convoy WS, 9-11 Oct 2013</a:t>
            </a:r>
          </a:p>
        </p:txBody>
      </p:sp>
    </p:spTree>
    <p:extLst>
      <p:ext uri="{BB962C8B-B14F-4D97-AF65-F5344CB8AC3E}">
        <p14:creationId xmlns:p14="http://schemas.microsoft.com/office/powerpoint/2010/main" val="2421364590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4BEE7EB-FAA2-4C60-9FC7-8908B9A4524D}" type="slidenum">
              <a:rPr lang="nl-NL"/>
              <a:pPr>
                <a:defRPr/>
              </a:pPr>
              <a:t>‹#›</a:t>
            </a:fld>
            <a:endParaRPr lang="nl-NL"/>
          </a:p>
        </p:txBody>
      </p:sp>
      <p:sp>
        <p:nvSpPr>
          <p:cNvPr id="6" name="Tijdelijke aanduiding voor datum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altLang="nl-NL"/>
              <a:t>ESA Convoy WS, 9-11 Oct 2013</a:t>
            </a:r>
          </a:p>
        </p:txBody>
      </p:sp>
    </p:spTree>
    <p:extLst>
      <p:ext uri="{BB962C8B-B14F-4D97-AF65-F5344CB8AC3E}">
        <p14:creationId xmlns:p14="http://schemas.microsoft.com/office/powerpoint/2010/main" val="1780082537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BDB9898-4B0D-4403-9D93-4FDAD55624AD}" type="slidenum">
              <a:rPr lang="nl-NL"/>
              <a:pPr>
                <a:defRPr/>
              </a:pPr>
              <a:t>‹#›</a:t>
            </a:fld>
            <a:endParaRPr lang="nl-NL"/>
          </a:p>
        </p:txBody>
      </p:sp>
      <p:sp>
        <p:nvSpPr>
          <p:cNvPr id="6" name="Tijdelijke aanduiding voor datum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altLang="nl-NL"/>
              <a:t>ESA Convoy WS, 9-11 Oct 2013</a:t>
            </a:r>
          </a:p>
        </p:txBody>
      </p:sp>
    </p:spTree>
    <p:extLst>
      <p:ext uri="{BB962C8B-B14F-4D97-AF65-F5344CB8AC3E}">
        <p14:creationId xmlns:p14="http://schemas.microsoft.com/office/powerpoint/2010/main" val="3886135764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2512D10-4E11-4E24-B5B6-70D63107819A}" type="slidenum">
              <a:rPr lang="nl-NL"/>
              <a:pPr>
                <a:defRPr/>
              </a:pPr>
              <a:t>‹#›</a:t>
            </a:fld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altLang="nl-NL"/>
              <a:t>ESA Convoy WS, 9-11 Oct 2013</a:t>
            </a:r>
          </a:p>
        </p:txBody>
      </p:sp>
    </p:spTree>
    <p:extLst>
      <p:ext uri="{BB962C8B-B14F-4D97-AF65-F5344CB8AC3E}">
        <p14:creationId xmlns:p14="http://schemas.microsoft.com/office/powerpoint/2010/main" val="3930354318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873875" y="231775"/>
            <a:ext cx="2168525" cy="5922963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366713" y="231775"/>
            <a:ext cx="6354762" cy="5922963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085C4CD-C482-4475-92C1-95B6ADA9C86D}" type="slidenum">
              <a:rPr lang="nl-NL"/>
              <a:pPr>
                <a:defRPr/>
              </a:pPr>
              <a:t>‹#›</a:t>
            </a:fld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altLang="nl-NL"/>
              <a:t>ESA Convoy WS, 9-11 Oct 2013</a:t>
            </a:r>
          </a:p>
        </p:txBody>
      </p:sp>
    </p:spTree>
    <p:extLst>
      <p:ext uri="{BB962C8B-B14F-4D97-AF65-F5344CB8AC3E}">
        <p14:creationId xmlns:p14="http://schemas.microsoft.com/office/powerpoint/2010/main" val="293989998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nl-NL"/>
              <a:t>Klik om de ondertitelstijl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32722201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el, tekst en inho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nl-NL"/>
              <a:t>IKOM, Oct 2013  </a:t>
            </a:r>
            <a:fld id="{8647F7FD-133B-44E3-8006-C37EC36DAFF7}" type="slidenum">
              <a:rPr lang="en-US" altLang="nl-NL"/>
              <a:pPr/>
              <a:t>‹#›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101650555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3067450934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</p:spTree>
    <p:extLst>
      <p:ext uri="{BB962C8B-B14F-4D97-AF65-F5344CB8AC3E}">
        <p14:creationId xmlns:p14="http://schemas.microsoft.com/office/powerpoint/2010/main" val="3320841180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268413"/>
            <a:ext cx="4038600" cy="48577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268413"/>
            <a:ext cx="4038600" cy="48577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3878144556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1064830426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546791994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7739671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</p:spTree>
    <p:extLst>
      <p:ext uri="{BB962C8B-B14F-4D97-AF65-F5344CB8AC3E}">
        <p14:creationId xmlns:p14="http://schemas.microsoft.com/office/powerpoint/2010/main" val="2020082503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</p:spTree>
    <p:extLst>
      <p:ext uri="{BB962C8B-B14F-4D97-AF65-F5344CB8AC3E}">
        <p14:creationId xmlns:p14="http://schemas.microsoft.com/office/powerpoint/2010/main" val="2236721868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4175311704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958013" y="138113"/>
            <a:ext cx="2185987" cy="5988050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395288" y="138113"/>
            <a:ext cx="6410325" cy="5988050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11522313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nl-NL"/>
              <a:t>IKOM, Oct 2013  </a:t>
            </a:r>
            <a:fld id="{81DADDDE-E143-41BF-95C3-A673D5724A86}" type="slidenum">
              <a:rPr lang="en-US" altLang="nl-NL"/>
              <a:pPr/>
              <a:t>‹#›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1037645092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nl-NL"/>
              <a:t>Klik om de ondertitelstijl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3921566652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2414629793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</p:spTree>
    <p:extLst>
      <p:ext uri="{BB962C8B-B14F-4D97-AF65-F5344CB8AC3E}">
        <p14:creationId xmlns:p14="http://schemas.microsoft.com/office/powerpoint/2010/main" val="2753844501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317500" y="141287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08500" y="141287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3706914925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599718250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1920275977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6817255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</p:spTree>
    <p:extLst>
      <p:ext uri="{BB962C8B-B14F-4D97-AF65-F5344CB8AC3E}">
        <p14:creationId xmlns:p14="http://schemas.microsoft.com/office/powerpoint/2010/main" val="3992247983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</p:spTree>
    <p:extLst>
      <p:ext uri="{BB962C8B-B14F-4D97-AF65-F5344CB8AC3E}">
        <p14:creationId xmlns:p14="http://schemas.microsoft.com/office/powerpoint/2010/main" val="3310918326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21896648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el en tab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abel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nl-NL" noProof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nl-NL"/>
              <a:t>IKOM, Oct 2013  </a:t>
            </a:r>
            <a:fld id="{1A368E57-A64C-457E-B78A-D5ACCF607C48}" type="slidenum">
              <a:rPr lang="en-US" altLang="nl-NL"/>
              <a:pPr/>
              <a:t>‹#›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1725704035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453188" y="0"/>
            <a:ext cx="2151062" cy="5938838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300788" cy="5938838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3463396290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ChangeArrowheads="1"/>
          </p:cNvSpPr>
          <p:nvPr userDrawn="1"/>
        </p:nvSpPr>
        <p:spPr bwMode="auto">
          <a:xfrm>
            <a:off x="1187450" y="6524625"/>
            <a:ext cx="5543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r"/>
            <a:r>
              <a:rPr lang="en-US" altLang="nl-NL" sz="1400" b="1">
                <a:solidFill>
                  <a:srgbClr val="7D7DA9"/>
                </a:solidFill>
              </a:rPr>
              <a:t>IKOM, Oct 2013 </a:t>
            </a:r>
            <a:fld id="{7F550BD7-274F-442B-96E8-9804508535A3}" type="slidenum">
              <a:rPr lang="en-US" altLang="nl-NL" sz="1400" b="1">
                <a:solidFill>
                  <a:srgbClr val="7D7DA9"/>
                </a:solidFill>
              </a:rPr>
              <a:pPr algn="r"/>
              <a:t>‹#›</a:t>
            </a:fld>
            <a:endParaRPr lang="en-US" altLang="nl-NL" sz="1400" b="1">
              <a:solidFill>
                <a:srgbClr val="7D7DA9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1035042022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0"/>
          </p:nvPr>
        </p:nvSpPr>
        <p:spPr>
          <a:xfrm>
            <a:off x="2016125" y="6527800"/>
            <a:ext cx="4679950" cy="2794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 altLang="nl-NL"/>
              <a:t>KNMI Winddag | November 2014</a:t>
            </a:r>
          </a:p>
        </p:txBody>
      </p:sp>
    </p:spTree>
    <p:extLst>
      <p:ext uri="{BB962C8B-B14F-4D97-AF65-F5344CB8AC3E}">
        <p14:creationId xmlns:p14="http://schemas.microsoft.com/office/powerpoint/2010/main" val="35978701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2106287059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</p:spTree>
    <p:extLst>
      <p:ext uri="{BB962C8B-B14F-4D97-AF65-F5344CB8AC3E}">
        <p14:creationId xmlns:p14="http://schemas.microsoft.com/office/powerpoint/2010/main" val="2108675564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268413"/>
            <a:ext cx="4038600" cy="48577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268413"/>
            <a:ext cx="4038600" cy="48577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3622336051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3482664642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3073959695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825016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</p:spTree>
    <p:extLst>
      <p:ext uri="{BB962C8B-B14F-4D97-AF65-F5344CB8AC3E}">
        <p14:creationId xmlns:p14="http://schemas.microsoft.com/office/powerpoint/2010/main" val="38726690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el en grafi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grafiek 2"/>
          <p:cNvSpPr>
            <a:spLocks noGrp="1"/>
          </p:cNvSpPr>
          <p:nvPr>
            <p:ph type="chart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nl-NL" noProof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nl-NL"/>
              <a:t>IKOM, Oct 2013  </a:t>
            </a:r>
            <a:fld id="{048BC4E6-3167-443F-9E54-2DB71180340B}" type="slidenum">
              <a:rPr lang="en-US" altLang="nl-NL"/>
              <a:pPr/>
              <a:t>‹#›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1610269391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</p:spTree>
    <p:extLst>
      <p:ext uri="{BB962C8B-B14F-4D97-AF65-F5344CB8AC3E}">
        <p14:creationId xmlns:p14="http://schemas.microsoft.com/office/powerpoint/2010/main" val="1782659109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1691749111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958013" y="138113"/>
            <a:ext cx="2185987" cy="5988050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395288" y="138113"/>
            <a:ext cx="6410325" cy="5988050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2206858245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asis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nmi_logo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-342900"/>
            <a:ext cx="6196013" cy="135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3" name="Shape 38"/>
          <p:cNvSpPr>
            <a:spLocks noGrp="1"/>
          </p:cNvSpPr>
          <p:nvPr>
            <p:ph type="sldNum" sz="quarter" idx="10"/>
          </p:nvPr>
        </p:nvSpPr>
        <p:spPr>
          <a:xfrm>
            <a:off x="8429625" y="6435725"/>
            <a:ext cx="223838" cy="214313"/>
          </a:xfrm>
          <a:prstGeom prst="rect">
            <a:avLst/>
          </a:prstGeom>
          <a:solidFill>
            <a:srgbClr val="FFFFFF">
              <a:alpha val="50000"/>
            </a:srgbClr>
          </a:solidFill>
        </p:spPr>
        <p:txBody>
          <a:bodyPr lIns="38098" tIns="38098" rIns="38098" bIns="38098"/>
          <a:lstStyle>
            <a:lvl1pPr defTabSz="317488">
              <a:lnSpc>
                <a:spcPts val="1125"/>
              </a:lnSpc>
              <a:tabLst>
                <a:tab pos="250022" algn="l"/>
                <a:tab pos="500045" algn="l"/>
                <a:tab pos="741138" algn="l"/>
                <a:tab pos="1000089" algn="l"/>
                <a:tab pos="1241182" algn="l"/>
                <a:tab pos="1509064" algn="l"/>
                <a:tab pos="1750157" algn="l"/>
                <a:tab pos="2000179" algn="l"/>
                <a:tab pos="2241272" algn="l"/>
                <a:tab pos="2509153" algn="l"/>
                <a:tab pos="2750246" algn="l"/>
                <a:tab pos="2991339" algn="l"/>
              </a:tabLst>
              <a:defRPr sz="1000" b="1">
                <a:solidFill>
                  <a:srgbClr val="434ED6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/>
            </a:pPr>
            <a:fld id="{E8A83815-909A-4390-AF70-54CACCCC0A54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46231119"/>
      </p:ext>
    </p:extLst>
  </p:cSld>
  <p:clrMapOvr>
    <a:masterClrMapping/>
  </p:clrMapOvr>
  <p:transition spd="med"/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1 tekstblo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pTekst"/>
          <p:cNvSpPr>
            <a:spLocks noChangeArrowheads="1"/>
          </p:cNvSpPr>
          <p:nvPr/>
        </p:nvSpPr>
        <p:spPr bwMode="auto">
          <a:xfrm>
            <a:off x="0" y="1"/>
            <a:ext cx="9144000" cy="1071563"/>
          </a:xfrm>
          <a:prstGeom prst="rect">
            <a:avLst/>
          </a:prstGeom>
          <a:solidFill>
            <a:srgbClr val="9ACCD4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8" tIns="45719" rIns="91438" bIns="45719" anchor="ctr"/>
          <a:lstStyle>
            <a:lvl1pPr>
              <a:defRPr sz="2600">
                <a:solidFill>
                  <a:srgbClr val="000000"/>
                </a:solidFill>
                <a:latin typeface="Verdana" pitchFamily="34" charset="0"/>
                <a:cs typeface="Arial" charset="0"/>
              </a:defRPr>
            </a:lvl1pPr>
            <a:lvl2pPr marL="742950" indent="-285750">
              <a:defRPr sz="2600">
                <a:solidFill>
                  <a:srgbClr val="000000"/>
                </a:solidFill>
                <a:latin typeface="Verdana" pitchFamily="34" charset="0"/>
                <a:cs typeface="Arial" charset="0"/>
              </a:defRPr>
            </a:lvl2pPr>
            <a:lvl3pPr marL="1143000" indent="-228600">
              <a:defRPr sz="2600">
                <a:solidFill>
                  <a:srgbClr val="000000"/>
                </a:solidFill>
                <a:latin typeface="Verdana" pitchFamily="34" charset="0"/>
                <a:cs typeface="Arial" charset="0"/>
              </a:defRPr>
            </a:lvl3pPr>
            <a:lvl4pPr marL="1600200" indent="-228600">
              <a:defRPr sz="2600">
                <a:solidFill>
                  <a:srgbClr val="000000"/>
                </a:solidFill>
                <a:latin typeface="Verdana" pitchFamily="34" charset="0"/>
                <a:cs typeface="Arial" charset="0"/>
              </a:defRPr>
            </a:lvl4pPr>
            <a:lvl5pPr marL="2057400" indent="-228600">
              <a:defRPr sz="2600">
                <a:solidFill>
                  <a:srgbClr val="000000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00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00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00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00"/>
                </a:solidFill>
                <a:latin typeface="Verdana" pitchFamily="34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pic>
        <p:nvPicPr>
          <p:cNvPr id="6" name="shpDatum" descr="RO__vervolgpagina~LPPT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17279" y="1"/>
            <a:ext cx="9144001" cy="857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55323" y="262195"/>
            <a:ext cx="7847038" cy="571504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4400" spc="-60" baseline="0">
                <a:solidFill>
                  <a:srgbClr val="002060"/>
                </a:solidFill>
                <a:latin typeface="Calibri" panose="020F0502020204030204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13" name="Tijdelijke aanduiding voor inhoud 2"/>
          <p:cNvSpPr>
            <a:spLocks noGrp="1"/>
          </p:cNvSpPr>
          <p:nvPr>
            <p:ph idx="1"/>
          </p:nvPr>
        </p:nvSpPr>
        <p:spPr>
          <a:xfrm>
            <a:off x="369858" y="1264357"/>
            <a:ext cx="7858180" cy="480785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>
                <a:latin typeface="Calibri" panose="020F0502020204030204" pitchFamily="34" charset="0"/>
                <a:ea typeface="Verdana" pitchFamily="34" charset="0"/>
                <a:cs typeface="Verdana" pitchFamily="34" charset="0"/>
              </a:defRPr>
            </a:lvl1pPr>
            <a:lvl2pPr marL="179384" indent="-179384">
              <a:buFont typeface="Arial" pitchFamily="34" charset="0"/>
              <a:buChar char="•"/>
              <a:defRPr sz="2000">
                <a:latin typeface="Calibri" panose="020F0502020204030204" pitchFamily="34" charset="0"/>
                <a:ea typeface="Verdana" pitchFamily="34" charset="0"/>
                <a:cs typeface="Verdana" pitchFamily="34" charset="0"/>
              </a:defRPr>
            </a:lvl2pPr>
            <a:lvl3pPr marL="395990" indent="-251994">
              <a:buFontTx/>
              <a:buBlip>
                <a:blip r:embed="rId3"/>
              </a:buBlip>
              <a:defRPr sz="2000">
                <a:latin typeface="Calibri" panose="020F0502020204030204" pitchFamily="34" charset="0"/>
                <a:ea typeface="Verdana" pitchFamily="34" charset="0"/>
                <a:cs typeface="Verdana" pitchFamily="34" charset="0"/>
              </a:defRPr>
            </a:lvl3pPr>
            <a:lvl4pPr marL="539737" indent="-143996">
              <a:buSzPct val="100000"/>
              <a:buFontTx/>
              <a:buBlip>
                <a:blip r:embed="rId4"/>
              </a:buBlip>
              <a:defRPr sz="2000">
                <a:latin typeface="Calibri" panose="020F0502020204030204" pitchFamily="34" charset="0"/>
                <a:ea typeface="Verdana" pitchFamily="34" charset="0"/>
                <a:cs typeface="Verdana" pitchFamily="34" charset="0"/>
              </a:defRPr>
            </a:lvl4pPr>
            <a:lvl5pPr>
              <a:defRPr sz="1800"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</a:lstStyle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</p:txBody>
      </p:sp>
      <p:sp>
        <p:nvSpPr>
          <p:cNvPr id="7" name="shpBeeldmerk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0" y="6494470"/>
            <a:ext cx="712788" cy="36353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F455734-B5F3-4399-B203-98D189978388}" type="slidenum">
              <a:rPr kumimoji="0" lang="nl-NL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nl-NL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56396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el met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 descr="20120918_Regenboog_KNM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76325"/>
            <a:ext cx="9144000" cy="310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hpKleurvlakOnder"/>
          <p:cNvSpPr>
            <a:spLocks noChangeArrowheads="1"/>
          </p:cNvSpPr>
          <p:nvPr/>
        </p:nvSpPr>
        <p:spPr bwMode="auto">
          <a:xfrm>
            <a:off x="0" y="6318250"/>
            <a:ext cx="9144000" cy="539750"/>
          </a:xfrm>
          <a:prstGeom prst="rect">
            <a:avLst/>
          </a:prstGeom>
          <a:solidFill>
            <a:srgbClr val="9ACCD4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endParaRPr lang="nl-NL" altLang="nl-NL" sz="1800">
              <a:solidFill>
                <a:srgbClr val="FFFFFF"/>
              </a:solidFill>
              <a:latin typeface="Verdana" pitchFamily="34" charset="0"/>
              <a:cs typeface="Arial" pitchFamily="34" charset="0"/>
            </a:endParaRPr>
          </a:p>
        </p:txBody>
      </p:sp>
      <p:sp>
        <p:nvSpPr>
          <p:cNvPr id="6" name="shpTekst"/>
          <p:cNvSpPr>
            <a:spLocks noChangeArrowheads="1"/>
          </p:cNvSpPr>
          <p:nvPr/>
        </p:nvSpPr>
        <p:spPr bwMode="auto">
          <a:xfrm>
            <a:off x="0" y="0"/>
            <a:ext cx="9144000" cy="1071563"/>
          </a:xfrm>
          <a:prstGeom prst="rect">
            <a:avLst/>
          </a:prstGeom>
          <a:solidFill>
            <a:srgbClr val="9ACCD4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endParaRPr lang="nl-NL" altLang="nl-NL" sz="1800">
              <a:solidFill>
                <a:srgbClr val="FFFFFF"/>
              </a:solidFill>
              <a:latin typeface="Verdana" pitchFamily="34" charset="0"/>
              <a:cs typeface="Arial" pitchFamily="34" charset="0"/>
            </a:endParaRPr>
          </a:p>
        </p:txBody>
      </p:sp>
      <p:sp>
        <p:nvSpPr>
          <p:cNvPr id="7" name="shpKleurvlak"/>
          <p:cNvSpPr>
            <a:spLocks noChangeArrowheads="1"/>
          </p:cNvSpPr>
          <p:nvPr/>
        </p:nvSpPr>
        <p:spPr bwMode="auto">
          <a:xfrm>
            <a:off x="0" y="4171950"/>
            <a:ext cx="9144000" cy="2686050"/>
          </a:xfrm>
          <a:prstGeom prst="rect">
            <a:avLst/>
          </a:prstGeom>
          <a:solidFill>
            <a:srgbClr val="9ACCD4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endParaRPr lang="nl-NL" altLang="nl-NL" sz="1800">
              <a:solidFill>
                <a:srgbClr val="000000"/>
              </a:solidFill>
              <a:latin typeface="Verdana" pitchFamily="34" charset="0"/>
              <a:cs typeface="Arial" pitchFamily="34" charset="0"/>
            </a:endParaRPr>
          </a:p>
        </p:txBody>
      </p:sp>
      <p:pic>
        <p:nvPicPr>
          <p:cNvPr id="8" name="Picture 24" descr="ROe_IM_KNMI_Logo_Powerpoint_po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41363"/>
            <a:ext cx="9144000" cy="200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shpDatum" descr="RO__vervolgpagina~LPPT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70150" y="-508000"/>
            <a:ext cx="14117638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924428" y="2474907"/>
            <a:ext cx="3600476" cy="941393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tabLst/>
              <a:defRPr sz="260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4908552" y="3513150"/>
            <a:ext cx="3643338" cy="1752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tabLst/>
              <a:defRPr sz="180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het opmaakprofiel van de modelondertitel te bewerken</a:t>
            </a:r>
            <a:endParaRPr lang="nl-NL" dirty="0"/>
          </a:p>
        </p:txBody>
      </p:sp>
      <p:sp>
        <p:nvSpPr>
          <p:cNvPr id="10" name="shpDatum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852988" y="6337300"/>
            <a:ext cx="3714750" cy="36353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000">
                <a:solidFill>
                  <a:srgbClr val="000000"/>
                </a:solidFill>
                <a:latin typeface="Verdana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nl-NL"/>
              <a:t>2011</a:t>
            </a:r>
          </a:p>
        </p:txBody>
      </p:sp>
    </p:spTree>
    <p:extLst>
      <p:ext uri="{BB962C8B-B14F-4D97-AF65-F5344CB8AC3E}">
        <p14:creationId xmlns:p14="http://schemas.microsoft.com/office/powerpoint/2010/main" val="3487055397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1 tekstblo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pKleurvlakOnder"/>
          <p:cNvSpPr>
            <a:spLocks noChangeArrowheads="1"/>
          </p:cNvSpPr>
          <p:nvPr/>
        </p:nvSpPr>
        <p:spPr bwMode="auto">
          <a:xfrm>
            <a:off x="0" y="6318250"/>
            <a:ext cx="9144000" cy="539750"/>
          </a:xfrm>
          <a:prstGeom prst="rect">
            <a:avLst/>
          </a:prstGeom>
          <a:solidFill>
            <a:srgbClr val="9ACCD4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endParaRPr lang="nl-NL" altLang="nl-NL" sz="1800">
              <a:solidFill>
                <a:srgbClr val="FFFFFF"/>
              </a:solidFill>
              <a:latin typeface="Verdana" pitchFamily="34" charset="0"/>
              <a:cs typeface="Arial" pitchFamily="34" charset="0"/>
            </a:endParaRPr>
          </a:p>
        </p:txBody>
      </p:sp>
      <p:sp>
        <p:nvSpPr>
          <p:cNvPr id="5" name="shpTekst"/>
          <p:cNvSpPr>
            <a:spLocks noChangeArrowheads="1"/>
          </p:cNvSpPr>
          <p:nvPr/>
        </p:nvSpPr>
        <p:spPr bwMode="auto">
          <a:xfrm>
            <a:off x="0" y="0"/>
            <a:ext cx="9144000" cy="1071563"/>
          </a:xfrm>
          <a:prstGeom prst="rect">
            <a:avLst/>
          </a:prstGeom>
          <a:solidFill>
            <a:srgbClr val="9ACCD4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endParaRPr lang="nl-NL" altLang="nl-NL" sz="1800">
              <a:solidFill>
                <a:srgbClr val="FFFFFF"/>
              </a:solidFill>
              <a:latin typeface="Verdana" pitchFamily="34" charset="0"/>
              <a:cs typeface="Arial" pitchFamily="34" charset="0"/>
            </a:endParaRPr>
          </a:p>
        </p:txBody>
      </p:sp>
      <p:pic>
        <p:nvPicPr>
          <p:cNvPr id="6" name="shpDatum" descr="RO__vervolgpagina~LPP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49725" y="0"/>
            <a:ext cx="91440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hpKleurvlakOnder"/>
          <p:cNvSpPr>
            <a:spLocks noChangeArrowheads="1"/>
          </p:cNvSpPr>
          <p:nvPr/>
        </p:nvSpPr>
        <p:spPr bwMode="auto">
          <a:xfrm>
            <a:off x="0" y="6318250"/>
            <a:ext cx="9144000" cy="539750"/>
          </a:xfrm>
          <a:prstGeom prst="rect">
            <a:avLst/>
          </a:prstGeom>
          <a:solidFill>
            <a:srgbClr val="9ACCD4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endParaRPr lang="nl-NL" altLang="nl-NL" sz="1800">
              <a:solidFill>
                <a:srgbClr val="FFFFFF"/>
              </a:solidFill>
              <a:latin typeface="Verdana" pitchFamily="34" charset="0"/>
              <a:cs typeface="Arial" pitchFamily="34" charset="0"/>
            </a:endParaRPr>
          </a:p>
        </p:txBody>
      </p:sp>
      <p:sp>
        <p:nvSpPr>
          <p:cNvPr id="8" name="shpTekst"/>
          <p:cNvSpPr>
            <a:spLocks noChangeArrowheads="1"/>
          </p:cNvSpPr>
          <p:nvPr/>
        </p:nvSpPr>
        <p:spPr bwMode="auto">
          <a:xfrm>
            <a:off x="0" y="0"/>
            <a:ext cx="9144000" cy="1071563"/>
          </a:xfrm>
          <a:prstGeom prst="rect">
            <a:avLst/>
          </a:prstGeom>
          <a:solidFill>
            <a:srgbClr val="9ACCD4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endParaRPr lang="nl-NL" altLang="nl-NL" sz="1800">
              <a:solidFill>
                <a:srgbClr val="FFFFFF"/>
              </a:solidFill>
              <a:latin typeface="Verdana" pitchFamily="34" charset="0"/>
              <a:cs typeface="Arial" pitchFamily="34" charset="0"/>
            </a:endParaRPr>
          </a:p>
        </p:txBody>
      </p:sp>
      <p:pic>
        <p:nvPicPr>
          <p:cNvPr id="9" name="shpDatum" descr="RO__vervolgpagina~LPP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32263" y="0"/>
            <a:ext cx="9144001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55322" y="262194"/>
            <a:ext cx="7847038" cy="571504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2600" spc="-60" baseline="0">
                <a:solidFill>
                  <a:srgbClr val="2494C5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13" name="Tijdelijke aanduiding voor inhoud 2"/>
          <p:cNvSpPr>
            <a:spLocks noGrp="1"/>
          </p:cNvSpPr>
          <p:nvPr>
            <p:ph idx="1"/>
          </p:nvPr>
        </p:nvSpPr>
        <p:spPr>
          <a:xfrm>
            <a:off x="369858" y="1264356"/>
            <a:ext cx="7858180" cy="48078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179388" indent="-179388">
              <a:buFont typeface="Arial" pitchFamily="34" charset="0"/>
              <a:buChar char="•"/>
              <a:defRPr sz="1800"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396000" indent="-252000">
              <a:buFontTx/>
              <a:buBlip>
                <a:blip r:embed="rId3"/>
              </a:buBlip>
              <a:defRPr sz="1800"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539750" indent="-144000">
              <a:buSzPct val="100000"/>
              <a:buFontTx/>
              <a:buBlip>
                <a:blip r:embed="rId4"/>
              </a:buBlip>
              <a:defRPr sz="1800"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>
              <a:defRPr sz="1800"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</a:lstStyle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</p:txBody>
      </p:sp>
    </p:spTree>
    <p:extLst>
      <p:ext uri="{BB962C8B-B14F-4D97-AF65-F5344CB8AC3E}">
        <p14:creationId xmlns:p14="http://schemas.microsoft.com/office/powerpoint/2010/main" val="29270869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5828C7-F43E-4A97-B165-F6F095E5F0BE}" type="datetimeFigureOut">
              <a:rPr lang="en-US" altLang="nl-NL"/>
              <a:pPr>
                <a:defRPr/>
              </a:pPr>
              <a:t>10/15/2023</a:t>
            </a:fld>
            <a:endParaRPr lang="en-GB" alt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270565-8853-4F1F-AC25-FC36C635451D}" type="slidenum">
              <a:rPr lang="en-GB" altLang="nl-NL"/>
              <a:pPr>
                <a:defRPr/>
              </a:pPr>
              <a:t>‹#›</a:t>
            </a:fld>
            <a:endParaRPr lang="en-GB" altLang="nl-NL"/>
          </a:p>
        </p:txBody>
      </p:sp>
    </p:spTree>
    <p:extLst>
      <p:ext uri="{BB962C8B-B14F-4D97-AF65-F5344CB8AC3E}">
        <p14:creationId xmlns:p14="http://schemas.microsoft.com/office/powerpoint/2010/main" val="1328163554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E5F389-90BE-4884-A0EE-2BBDAB931D9D}" type="datetimeFigureOut">
              <a:rPr lang="en-US" altLang="nl-NL"/>
              <a:pPr>
                <a:defRPr/>
              </a:pPr>
              <a:t>10/15/2023</a:t>
            </a:fld>
            <a:endParaRPr lang="en-GB" alt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C36442-AA72-45FE-943B-6C279E6B3521}" type="slidenum">
              <a:rPr lang="en-GB" altLang="nl-NL"/>
              <a:pPr>
                <a:defRPr/>
              </a:pPr>
              <a:t>‹#›</a:t>
            </a:fld>
            <a:endParaRPr lang="en-GB" altLang="nl-NL"/>
          </a:p>
        </p:txBody>
      </p:sp>
    </p:spTree>
    <p:extLst>
      <p:ext uri="{BB962C8B-B14F-4D97-AF65-F5344CB8AC3E}">
        <p14:creationId xmlns:p14="http://schemas.microsoft.com/office/powerpoint/2010/main" val="2741648414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D5A2D4-FEF4-4A8C-9495-C138F68DC57B}" type="datetimeFigureOut">
              <a:rPr lang="en-US" altLang="nl-NL"/>
              <a:pPr>
                <a:defRPr/>
              </a:pPr>
              <a:t>10/15/2023</a:t>
            </a:fld>
            <a:endParaRPr lang="en-GB" alt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3F21BC-7086-4743-9464-4A1AF34CD308}" type="slidenum">
              <a:rPr lang="en-GB" altLang="nl-NL"/>
              <a:pPr>
                <a:defRPr/>
              </a:pPr>
              <a:t>‹#›</a:t>
            </a:fld>
            <a:endParaRPr lang="en-GB" altLang="nl-NL"/>
          </a:p>
        </p:txBody>
      </p:sp>
    </p:spTree>
    <p:extLst>
      <p:ext uri="{BB962C8B-B14F-4D97-AF65-F5344CB8AC3E}">
        <p14:creationId xmlns:p14="http://schemas.microsoft.com/office/powerpoint/2010/main" val="41857897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asis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nmi_logo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-342900"/>
            <a:ext cx="6196013" cy="135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3" name="Shape 38"/>
          <p:cNvSpPr>
            <a:spLocks noGrp="1"/>
          </p:cNvSpPr>
          <p:nvPr>
            <p:ph type="sldNum" sz="quarter" idx="10"/>
          </p:nvPr>
        </p:nvSpPr>
        <p:spPr>
          <a:xfrm>
            <a:off x="8429625" y="6435725"/>
            <a:ext cx="223838" cy="214313"/>
          </a:xfrm>
          <a:solidFill>
            <a:srgbClr val="FFFFFF">
              <a:alpha val="50000"/>
            </a:srgbClr>
          </a:solidFill>
        </p:spPr>
        <p:txBody>
          <a:bodyPr lIns="38098" tIns="38098" rIns="38098" bIns="38098"/>
          <a:lstStyle>
            <a:lvl1pPr defTabSz="317488">
              <a:lnSpc>
                <a:spcPts val="1125"/>
              </a:lnSpc>
              <a:tabLst>
                <a:tab pos="250022" algn="l"/>
                <a:tab pos="500045" algn="l"/>
                <a:tab pos="741138" algn="l"/>
                <a:tab pos="1000089" algn="l"/>
                <a:tab pos="1241182" algn="l"/>
                <a:tab pos="1509064" algn="l"/>
                <a:tab pos="1750157" algn="l"/>
                <a:tab pos="2000179" algn="l"/>
                <a:tab pos="2241272" algn="l"/>
                <a:tab pos="2509153" algn="l"/>
                <a:tab pos="2750246" algn="l"/>
                <a:tab pos="2991339" algn="l"/>
              </a:tabLst>
              <a:defRPr sz="1000" b="1">
                <a:solidFill>
                  <a:srgbClr val="434ED6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/>
            </a:pPr>
            <a:fld id="{8EE1061E-B4DC-4128-AB71-BA05E131B22D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79344608"/>
      </p:ext>
    </p:extLst>
  </p:cSld>
  <p:clrMapOvr>
    <a:masterClrMapping/>
  </p:clrMapOvr>
  <p:transition spd="med"/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40A076-6472-4438-8D23-592183A6CAE4}" type="datetimeFigureOut">
              <a:rPr lang="en-US" altLang="nl-NL"/>
              <a:pPr>
                <a:defRPr/>
              </a:pPr>
              <a:t>10/15/2023</a:t>
            </a:fld>
            <a:endParaRPr lang="en-GB" altLang="nl-NL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nl-NL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3D82F6-6560-445F-BFF1-303735C0C6DD}" type="slidenum">
              <a:rPr lang="en-GB" altLang="nl-NL"/>
              <a:pPr>
                <a:defRPr/>
              </a:pPr>
              <a:t>‹#›</a:t>
            </a:fld>
            <a:endParaRPr lang="en-GB" altLang="nl-NL"/>
          </a:p>
        </p:txBody>
      </p:sp>
    </p:spTree>
    <p:extLst>
      <p:ext uri="{BB962C8B-B14F-4D97-AF65-F5344CB8AC3E}">
        <p14:creationId xmlns:p14="http://schemas.microsoft.com/office/powerpoint/2010/main" val="3530035458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E1BFC1-2AC5-4439-B1FA-A3F08B6DF0DB}" type="datetimeFigureOut">
              <a:rPr lang="en-US" altLang="nl-NL"/>
              <a:pPr>
                <a:defRPr/>
              </a:pPr>
              <a:t>10/15/2023</a:t>
            </a:fld>
            <a:endParaRPr lang="en-GB" altLang="nl-NL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nl-NL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9F0CB7-7FBB-499B-9F78-363FD8CBB597}" type="slidenum">
              <a:rPr lang="en-GB" altLang="nl-NL"/>
              <a:pPr>
                <a:defRPr/>
              </a:pPr>
              <a:t>‹#›</a:t>
            </a:fld>
            <a:endParaRPr lang="en-GB" altLang="nl-NL"/>
          </a:p>
        </p:txBody>
      </p:sp>
    </p:spTree>
    <p:extLst>
      <p:ext uri="{BB962C8B-B14F-4D97-AF65-F5344CB8AC3E}">
        <p14:creationId xmlns:p14="http://schemas.microsoft.com/office/powerpoint/2010/main" val="3166826587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6838DA-4EB0-40FE-936B-930CC62E4BA3}" type="datetimeFigureOut">
              <a:rPr lang="en-US" altLang="nl-NL"/>
              <a:pPr>
                <a:defRPr/>
              </a:pPr>
              <a:t>10/15/2023</a:t>
            </a:fld>
            <a:endParaRPr lang="en-GB" altLang="nl-NL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nl-NL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C2C35B-E0BC-4BA9-B43F-39D91400B49B}" type="slidenum">
              <a:rPr lang="en-GB" altLang="nl-NL"/>
              <a:pPr>
                <a:defRPr/>
              </a:pPr>
              <a:t>‹#›</a:t>
            </a:fld>
            <a:endParaRPr lang="en-GB" altLang="nl-NL"/>
          </a:p>
        </p:txBody>
      </p:sp>
    </p:spTree>
    <p:extLst>
      <p:ext uri="{BB962C8B-B14F-4D97-AF65-F5344CB8AC3E}">
        <p14:creationId xmlns:p14="http://schemas.microsoft.com/office/powerpoint/2010/main" val="2344516331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FDE121-967D-418C-BB4C-7D2D3D6EDBF1}" type="datetimeFigureOut">
              <a:rPr lang="en-US" altLang="nl-NL"/>
              <a:pPr>
                <a:defRPr/>
              </a:pPr>
              <a:t>10/15/2023</a:t>
            </a:fld>
            <a:endParaRPr lang="en-GB" altLang="nl-NL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nl-NL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249ADF-04D6-45BC-9EEB-2150FF5434B2}" type="slidenum">
              <a:rPr lang="en-GB" altLang="nl-NL"/>
              <a:pPr>
                <a:defRPr/>
              </a:pPr>
              <a:t>‹#›</a:t>
            </a:fld>
            <a:endParaRPr lang="en-GB" altLang="nl-NL"/>
          </a:p>
        </p:txBody>
      </p:sp>
    </p:spTree>
    <p:extLst>
      <p:ext uri="{BB962C8B-B14F-4D97-AF65-F5344CB8AC3E}">
        <p14:creationId xmlns:p14="http://schemas.microsoft.com/office/powerpoint/2010/main" val="3482609464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0A24EC-BAF8-40E5-B3A0-938D3D5610BA}" type="datetimeFigureOut">
              <a:rPr lang="en-US" altLang="nl-NL"/>
              <a:pPr>
                <a:defRPr/>
              </a:pPr>
              <a:t>10/15/2023</a:t>
            </a:fld>
            <a:endParaRPr lang="en-GB" altLang="nl-NL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nl-NL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505C82-A919-442A-88AB-A9170C37409C}" type="slidenum">
              <a:rPr lang="en-GB" altLang="nl-NL"/>
              <a:pPr>
                <a:defRPr/>
              </a:pPr>
              <a:t>‹#›</a:t>
            </a:fld>
            <a:endParaRPr lang="en-GB" altLang="nl-NL"/>
          </a:p>
        </p:txBody>
      </p:sp>
    </p:spTree>
    <p:extLst>
      <p:ext uri="{BB962C8B-B14F-4D97-AF65-F5344CB8AC3E}">
        <p14:creationId xmlns:p14="http://schemas.microsoft.com/office/powerpoint/2010/main" val="3070008772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8F69B0-6FF8-494C-ACD2-4CACB5495506}" type="datetimeFigureOut">
              <a:rPr lang="en-US" altLang="nl-NL"/>
              <a:pPr>
                <a:defRPr/>
              </a:pPr>
              <a:t>10/15/2023</a:t>
            </a:fld>
            <a:endParaRPr lang="en-GB" altLang="nl-NL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nl-NL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F59FA8-E1D2-4DFC-ABB3-0FC06C31DEDB}" type="slidenum">
              <a:rPr lang="en-GB" altLang="nl-NL"/>
              <a:pPr>
                <a:defRPr/>
              </a:pPr>
              <a:t>‹#›</a:t>
            </a:fld>
            <a:endParaRPr lang="en-GB" altLang="nl-NL"/>
          </a:p>
        </p:txBody>
      </p:sp>
    </p:spTree>
    <p:extLst>
      <p:ext uri="{BB962C8B-B14F-4D97-AF65-F5344CB8AC3E}">
        <p14:creationId xmlns:p14="http://schemas.microsoft.com/office/powerpoint/2010/main" val="3892277129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04187A-B3B2-4215-A852-DB50588C5FE1}" type="datetimeFigureOut">
              <a:rPr lang="en-US" altLang="nl-NL"/>
              <a:pPr>
                <a:defRPr/>
              </a:pPr>
              <a:t>10/15/2023</a:t>
            </a:fld>
            <a:endParaRPr lang="en-GB" alt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87086B-A5A9-4221-8A63-7E685A5C084C}" type="slidenum">
              <a:rPr lang="en-GB" altLang="nl-NL"/>
              <a:pPr>
                <a:defRPr/>
              </a:pPr>
              <a:t>‹#›</a:t>
            </a:fld>
            <a:endParaRPr lang="en-GB" altLang="nl-NL"/>
          </a:p>
        </p:txBody>
      </p:sp>
    </p:spTree>
    <p:extLst>
      <p:ext uri="{BB962C8B-B14F-4D97-AF65-F5344CB8AC3E}">
        <p14:creationId xmlns:p14="http://schemas.microsoft.com/office/powerpoint/2010/main" val="3085982875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2ABFAD-D97F-42EA-831A-EC744C5CB36E}" type="datetimeFigureOut">
              <a:rPr lang="en-US" altLang="nl-NL"/>
              <a:pPr>
                <a:defRPr/>
              </a:pPr>
              <a:t>10/15/2023</a:t>
            </a:fld>
            <a:endParaRPr lang="en-GB" alt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439FCB-351C-472E-BE98-5ED73E748C37}" type="slidenum">
              <a:rPr lang="en-GB" altLang="nl-NL"/>
              <a:pPr>
                <a:defRPr/>
              </a:pPr>
              <a:t>‹#›</a:t>
            </a:fld>
            <a:endParaRPr lang="en-GB" altLang="nl-NL"/>
          </a:p>
        </p:txBody>
      </p:sp>
    </p:spTree>
    <p:extLst>
      <p:ext uri="{BB962C8B-B14F-4D97-AF65-F5344CB8AC3E}">
        <p14:creationId xmlns:p14="http://schemas.microsoft.com/office/powerpoint/2010/main" val="3386341946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1 tekstblo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pTekst"/>
          <p:cNvSpPr>
            <a:spLocks noChangeArrowheads="1"/>
          </p:cNvSpPr>
          <p:nvPr/>
        </p:nvSpPr>
        <p:spPr bwMode="auto">
          <a:xfrm>
            <a:off x="0" y="1"/>
            <a:ext cx="9144000" cy="1071563"/>
          </a:xfrm>
          <a:prstGeom prst="rect">
            <a:avLst/>
          </a:prstGeom>
          <a:solidFill>
            <a:srgbClr val="9ACCD4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8" tIns="45719" rIns="91438" bIns="45719" anchor="ctr"/>
          <a:lstStyle>
            <a:lvl1pPr>
              <a:defRPr sz="2600">
                <a:solidFill>
                  <a:srgbClr val="000000"/>
                </a:solidFill>
                <a:latin typeface="Verdana" pitchFamily="34" charset="0"/>
                <a:cs typeface="Arial" charset="0"/>
              </a:defRPr>
            </a:lvl1pPr>
            <a:lvl2pPr marL="742950" indent="-285750">
              <a:defRPr sz="2600">
                <a:solidFill>
                  <a:srgbClr val="000000"/>
                </a:solidFill>
                <a:latin typeface="Verdana" pitchFamily="34" charset="0"/>
                <a:cs typeface="Arial" charset="0"/>
              </a:defRPr>
            </a:lvl2pPr>
            <a:lvl3pPr marL="1143000" indent="-228600">
              <a:defRPr sz="2600">
                <a:solidFill>
                  <a:srgbClr val="000000"/>
                </a:solidFill>
                <a:latin typeface="Verdana" pitchFamily="34" charset="0"/>
                <a:cs typeface="Arial" charset="0"/>
              </a:defRPr>
            </a:lvl3pPr>
            <a:lvl4pPr marL="1600200" indent="-228600">
              <a:defRPr sz="2600">
                <a:solidFill>
                  <a:srgbClr val="000000"/>
                </a:solidFill>
                <a:latin typeface="Verdana" pitchFamily="34" charset="0"/>
                <a:cs typeface="Arial" charset="0"/>
              </a:defRPr>
            </a:lvl4pPr>
            <a:lvl5pPr marL="2057400" indent="-228600">
              <a:defRPr sz="2600">
                <a:solidFill>
                  <a:srgbClr val="000000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00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00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00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00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endParaRPr lang="en-US" altLang="en-US" sz="1800">
              <a:solidFill>
                <a:srgbClr val="FFFFFF"/>
              </a:solidFill>
            </a:endParaRPr>
          </a:p>
        </p:txBody>
      </p:sp>
      <p:pic>
        <p:nvPicPr>
          <p:cNvPr id="6" name="shpDatum" descr="RO__vervolgpagina~LPPT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17279" y="1"/>
            <a:ext cx="9144001" cy="857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55323" y="262195"/>
            <a:ext cx="7847038" cy="571504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4400" spc="-60" baseline="0">
                <a:solidFill>
                  <a:srgbClr val="002060"/>
                </a:solidFill>
                <a:latin typeface="Calibri" panose="020F0502020204030204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13" name="Tijdelijke aanduiding voor inhoud 2"/>
          <p:cNvSpPr>
            <a:spLocks noGrp="1"/>
          </p:cNvSpPr>
          <p:nvPr>
            <p:ph idx="1"/>
          </p:nvPr>
        </p:nvSpPr>
        <p:spPr>
          <a:xfrm>
            <a:off x="369858" y="1264357"/>
            <a:ext cx="7858180" cy="480785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>
                <a:latin typeface="Calibri" panose="020F0502020204030204" pitchFamily="34" charset="0"/>
                <a:ea typeface="Verdana" pitchFamily="34" charset="0"/>
                <a:cs typeface="Verdana" pitchFamily="34" charset="0"/>
              </a:defRPr>
            </a:lvl1pPr>
            <a:lvl2pPr marL="179384" indent="-179384">
              <a:buFont typeface="Arial" pitchFamily="34" charset="0"/>
              <a:buChar char="•"/>
              <a:defRPr sz="2000">
                <a:latin typeface="Calibri" panose="020F0502020204030204" pitchFamily="34" charset="0"/>
                <a:ea typeface="Verdana" pitchFamily="34" charset="0"/>
                <a:cs typeface="Verdana" pitchFamily="34" charset="0"/>
              </a:defRPr>
            </a:lvl2pPr>
            <a:lvl3pPr marL="395990" indent="-251994">
              <a:buFontTx/>
              <a:buBlip>
                <a:blip r:embed="rId3"/>
              </a:buBlip>
              <a:defRPr sz="2000">
                <a:latin typeface="Calibri" panose="020F0502020204030204" pitchFamily="34" charset="0"/>
                <a:ea typeface="Verdana" pitchFamily="34" charset="0"/>
                <a:cs typeface="Verdana" pitchFamily="34" charset="0"/>
              </a:defRPr>
            </a:lvl3pPr>
            <a:lvl4pPr marL="539737" indent="-143996">
              <a:buSzPct val="100000"/>
              <a:buFontTx/>
              <a:buBlip>
                <a:blip r:embed="rId4"/>
              </a:buBlip>
              <a:defRPr sz="2000">
                <a:latin typeface="Calibri" panose="020F0502020204030204" pitchFamily="34" charset="0"/>
                <a:ea typeface="Verdana" pitchFamily="34" charset="0"/>
                <a:cs typeface="Verdana" pitchFamily="34" charset="0"/>
              </a:defRPr>
            </a:lvl4pPr>
            <a:lvl5pPr>
              <a:defRPr sz="1800"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</a:lstStyle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</p:txBody>
      </p:sp>
      <p:sp>
        <p:nvSpPr>
          <p:cNvPr id="7" name="shpBeeldmerk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455734-B5F3-4399-B203-98D189978388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163343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06400" y="6578600"/>
            <a:ext cx="4679950" cy="27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b="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nl-NL" dirty="0">
                <a:solidFill>
                  <a:srgbClr val="FFFFFF"/>
                </a:solidFill>
              </a:rPr>
              <a:t>CMEMS , September 2015</a:t>
            </a:r>
          </a:p>
        </p:txBody>
      </p:sp>
    </p:spTree>
    <p:extLst>
      <p:ext uri="{BB962C8B-B14F-4D97-AF65-F5344CB8AC3E}">
        <p14:creationId xmlns:p14="http://schemas.microsoft.com/office/powerpoint/2010/main" val="17084940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nl-NL"/>
              <a:t>Klik om de ondertitelstijl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1501852767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06400" y="6578600"/>
            <a:ext cx="4679950" cy="27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b="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nl-NL" dirty="0">
                <a:solidFill>
                  <a:srgbClr val="FFFFFF"/>
                </a:solidFill>
              </a:rPr>
              <a:t>CMEMS , September 2015</a:t>
            </a:r>
          </a:p>
        </p:txBody>
      </p:sp>
    </p:spTree>
    <p:extLst>
      <p:ext uri="{BB962C8B-B14F-4D97-AF65-F5344CB8AC3E}">
        <p14:creationId xmlns:p14="http://schemas.microsoft.com/office/powerpoint/2010/main" val="425949945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 altLang="nl-NL"/>
              <a:t>KNMI Winddag | November 2014</a:t>
            </a:r>
          </a:p>
        </p:txBody>
      </p:sp>
    </p:spTree>
    <p:extLst>
      <p:ext uri="{BB962C8B-B14F-4D97-AF65-F5344CB8AC3E}">
        <p14:creationId xmlns:p14="http://schemas.microsoft.com/office/powerpoint/2010/main" val="435434245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4045851086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</p:spTree>
    <p:extLst>
      <p:ext uri="{BB962C8B-B14F-4D97-AF65-F5344CB8AC3E}">
        <p14:creationId xmlns:p14="http://schemas.microsoft.com/office/powerpoint/2010/main" val="350385008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268413"/>
            <a:ext cx="4038600" cy="48577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268413"/>
            <a:ext cx="4038600" cy="48577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1584835464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1471909926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4195560061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7142815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</p:spTree>
    <p:extLst>
      <p:ext uri="{BB962C8B-B14F-4D97-AF65-F5344CB8AC3E}">
        <p14:creationId xmlns:p14="http://schemas.microsoft.com/office/powerpoint/2010/main" val="1280193024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</p:spTree>
    <p:extLst>
      <p:ext uri="{BB962C8B-B14F-4D97-AF65-F5344CB8AC3E}">
        <p14:creationId xmlns:p14="http://schemas.microsoft.com/office/powerpoint/2010/main" val="40042509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3734290778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1220310466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958013" y="138113"/>
            <a:ext cx="2185987" cy="5988050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395288" y="138113"/>
            <a:ext cx="6410325" cy="5988050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3609954975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asis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nmi_logo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-342900"/>
            <a:ext cx="6196013" cy="135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3" name="Shape 38"/>
          <p:cNvSpPr>
            <a:spLocks noGrp="1"/>
          </p:cNvSpPr>
          <p:nvPr>
            <p:ph type="sldNum" sz="quarter" idx="10"/>
          </p:nvPr>
        </p:nvSpPr>
        <p:spPr>
          <a:xfrm>
            <a:off x="8429625" y="6435725"/>
            <a:ext cx="223838" cy="214313"/>
          </a:xfrm>
          <a:prstGeom prst="rect">
            <a:avLst/>
          </a:prstGeom>
          <a:solidFill>
            <a:srgbClr val="FFFFFF">
              <a:alpha val="50000"/>
            </a:srgbClr>
          </a:solidFill>
        </p:spPr>
        <p:txBody>
          <a:bodyPr lIns="38098" tIns="38098" rIns="38098" bIns="38098"/>
          <a:lstStyle>
            <a:lvl1pPr defTabSz="317488">
              <a:lnSpc>
                <a:spcPts val="1125"/>
              </a:lnSpc>
              <a:tabLst>
                <a:tab pos="250022" algn="l"/>
                <a:tab pos="500045" algn="l"/>
                <a:tab pos="741138" algn="l"/>
                <a:tab pos="1000089" algn="l"/>
                <a:tab pos="1241182" algn="l"/>
                <a:tab pos="1509064" algn="l"/>
                <a:tab pos="1750157" algn="l"/>
                <a:tab pos="2000179" algn="l"/>
                <a:tab pos="2241272" algn="l"/>
                <a:tab pos="2509153" algn="l"/>
                <a:tab pos="2750246" algn="l"/>
                <a:tab pos="2991339" algn="l"/>
              </a:tabLst>
              <a:defRPr sz="1000" b="1">
                <a:solidFill>
                  <a:srgbClr val="434ED6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/>
            </a:pPr>
            <a:fld id="{E8A83815-909A-4390-AF70-54CACCCC0A54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71264004"/>
      </p:ext>
    </p:extLst>
  </p:cSld>
  <p:clrMapOvr>
    <a:masterClrMapping/>
  </p:clrMapOvr>
  <p:transition spd="med"/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1 tekstblo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pTekst"/>
          <p:cNvSpPr>
            <a:spLocks noChangeArrowheads="1"/>
          </p:cNvSpPr>
          <p:nvPr/>
        </p:nvSpPr>
        <p:spPr bwMode="auto">
          <a:xfrm>
            <a:off x="0" y="1"/>
            <a:ext cx="9144000" cy="1071563"/>
          </a:xfrm>
          <a:prstGeom prst="rect">
            <a:avLst/>
          </a:prstGeom>
          <a:solidFill>
            <a:srgbClr val="9ACCD4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8" tIns="45719" rIns="91438" bIns="45719" anchor="ctr"/>
          <a:lstStyle>
            <a:lvl1pPr>
              <a:defRPr sz="2600">
                <a:solidFill>
                  <a:srgbClr val="000000"/>
                </a:solidFill>
                <a:latin typeface="Verdana" pitchFamily="34" charset="0"/>
                <a:cs typeface="Arial" charset="0"/>
              </a:defRPr>
            </a:lvl1pPr>
            <a:lvl2pPr marL="742950" indent="-285750">
              <a:defRPr sz="2600">
                <a:solidFill>
                  <a:srgbClr val="000000"/>
                </a:solidFill>
                <a:latin typeface="Verdana" pitchFamily="34" charset="0"/>
                <a:cs typeface="Arial" charset="0"/>
              </a:defRPr>
            </a:lvl2pPr>
            <a:lvl3pPr marL="1143000" indent="-228600">
              <a:defRPr sz="2600">
                <a:solidFill>
                  <a:srgbClr val="000000"/>
                </a:solidFill>
                <a:latin typeface="Verdana" pitchFamily="34" charset="0"/>
                <a:cs typeface="Arial" charset="0"/>
              </a:defRPr>
            </a:lvl3pPr>
            <a:lvl4pPr marL="1600200" indent="-228600">
              <a:defRPr sz="2600">
                <a:solidFill>
                  <a:srgbClr val="000000"/>
                </a:solidFill>
                <a:latin typeface="Verdana" pitchFamily="34" charset="0"/>
                <a:cs typeface="Arial" charset="0"/>
              </a:defRPr>
            </a:lvl4pPr>
            <a:lvl5pPr marL="2057400" indent="-228600">
              <a:defRPr sz="2600">
                <a:solidFill>
                  <a:srgbClr val="000000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00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00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00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00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>
              <a:defRPr/>
            </a:pPr>
            <a:endParaRPr lang="en-US" altLang="en-US" sz="1800">
              <a:solidFill>
                <a:srgbClr val="FFFFFF"/>
              </a:solidFill>
            </a:endParaRPr>
          </a:p>
        </p:txBody>
      </p:sp>
      <p:pic>
        <p:nvPicPr>
          <p:cNvPr id="6" name="shpDatum" descr="RO__vervolgpagina~LPPT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17279" y="1"/>
            <a:ext cx="9144001" cy="857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55323" y="262195"/>
            <a:ext cx="7847038" cy="571504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4400" spc="-60" baseline="0">
                <a:solidFill>
                  <a:srgbClr val="002060"/>
                </a:solidFill>
                <a:latin typeface="Calibri" panose="020F0502020204030204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13" name="Tijdelijke aanduiding voor inhoud 2"/>
          <p:cNvSpPr>
            <a:spLocks noGrp="1"/>
          </p:cNvSpPr>
          <p:nvPr>
            <p:ph idx="1"/>
          </p:nvPr>
        </p:nvSpPr>
        <p:spPr>
          <a:xfrm>
            <a:off x="369858" y="1264357"/>
            <a:ext cx="7858180" cy="480785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>
                <a:latin typeface="Calibri" panose="020F0502020204030204" pitchFamily="34" charset="0"/>
                <a:ea typeface="Verdana" pitchFamily="34" charset="0"/>
                <a:cs typeface="Verdana" pitchFamily="34" charset="0"/>
              </a:defRPr>
            </a:lvl1pPr>
            <a:lvl2pPr marL="179384" indent="-179384">
              <a:buFont typeface="Arial" pitchFamily="34" charset="0"/>
              <a:buChar char="•"/>
              <a:defRPr sz="2000">
                <a:latin typeface="Calibri" panose="020F0502020204030204" pitchFamily="34" charset="0"/>
                <a:ea typeface="Verdana" pitchFamily="34" charset="0"/>
                <a:cs typeface="Verdana" pitchFamily="34" charset="0"/>
              </a:defRPr>
            </a:lvl2pPr>
            <a:lvl3pPr marL="395990" indent="-251994">
              <a:buFontTx/>
              <a:buBlip>
                <a:blip r:embed="rId3"/>
              </a:buBlip>
              <a:defRPr sz="2000">
                <a:latin typeface="Calibri" panose="020F0502020204030204" pitchFamily="34" charset="0"/>
                <a:ea typeface="Verdana" pitchFamily="34" charset="0"/>
                <a:cs typeface="Verdana" pitchFamily="34" charset="0"/>
              </a:defRPr>
            </a:lvl3pPr>
            <a:lvl4pPr marL="539737" indent="-143996">
              <a:buSzPct val="100000"/>
              <a:buFontTx/>
              <a:buBlip>
                <a:blip r:embed="rId4"/>
              </a:buBlip>
              <a:defRPr sz="2000">
                <a:latin typeface="Calibri" panose="020F0502020204030204" pitchFamily="34" charset="0"/>
                <a:ea typeface="Verdana" pitchFamily="34" charset="0"/>
                <a:cs typeface="Verdana" pitchFamily="34" charset="0"/>
              </a:defRPr>
            </a:lvl4pPr>
            <a:lvl5pPr>
              <a:defRPr sz="1800"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</a:lstStyle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</p:txBody>
      </p:sp>
      <p:sp>
        <p:nvSpPr>
          <p:cNvPr id="7" name="shpBeeldmerk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0" y="6494470"/>
            <a:ext cx="712788" cy="36353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455734-B5F3-4399-B203-98D189978388}" type="slidenum">
              <a:rPr lang="nl-N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24384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388E969-2F55-48DB-93E4-6FE8856C49AC}" type="slidenum">
              <a:rPr lang="nl-NL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nl-NL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0295358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E6A1207-F339-4182-B412-3C819A56420E}" type="slidenum">
              <a:rPr lang="nl-NL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nl-NL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1528347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BCF4463-E2A7-4B21-96CB-7A950FFB72A6}" type="slidenum">
              <a:rPr lang="nl-NL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nl-NL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7618593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00A3B65-8253-4A32-A49D-40BDC2CDAF41}" type="slidenum">
              <a:rPr lang="nl-NL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nl-NL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268984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7DF91E8-776E-45C0-940F-EA95D1917CC1}" type="slidenum">
              <a:rPr lang="nl-NL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nl-NL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8660744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B643C38-7AFB-4856-A85F-A37967D25EAD}" type="slidenum">
              <a:rPr lang="nl-NL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nl-NL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18356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</p:spTree>
    <p:extLst>
      <p:ext uri="{BB962C8B-B14F-4D97-AF65-F5344CB8AC3E}">
        <p14:creationId xmlns:p14="http://schemas.microsoft.com/office/powerpoint/2010/main" val="1025669024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955239F-771D-4EB2-9DED-62AD418D6E7E}" type="slidenum">
              <a:rPr lang="nl-NL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nl-NL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9895013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96EFAC5-9F59-46EF-8696-E914FE4B4C9C}" type="slidenum">
              <a:rPr lang="nl-NL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nl-NL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7176451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49C594A-CE31-412C-A738-CA45127F54F1}" type="slidenum">
              <a:rPr lang="nl-NL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nl-NL">
              <a:solidFill>
                <a:srgbClr val="FFFFFF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2268538" y="6578600"/>
            <a:ext cx="3887787" cy="2794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nl-NL" altLang="nl-NL">
                <a:solidFill>
                  <a:srgbClr val="000000"/>
                </a:solidFill>
              </a:rPr>
              <a:t>IKOM, Oct 2013</a:t>
            </a:r>
          </a:p>
        </p:txBody>
      </p:sp>
    </p:spTree>
    <p:extLst>
      <p:ext uri="{BB962C8B-B14F-4D97-AF65-F5344CB8AC3E}">
        <p14:creationId xmlns:p14="http://schemas.microsoft.com/office/powerpoint/2010/main" val="1724726926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958013" y="138113"/>
            <a:ext cx="2185987" cy="5988050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395288" y="138113"/>
            <a:ext cx="6410325" cy="5988050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8968F8A-E5D7-4D68-B831-26AD4149069E}" type="slidenum">
              <a:rPr lang="nl-NL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nl-NL">
              <a:solidFill>
                <a:srgbClr val="FFFFFF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2268538" y="6578600"/>
            <a:ext cx="3887787" cy="2794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nl-NL" altLang="nl-NL">
                <a:solidFill>
                  <a:srgbClr val="000000"/>
                </a:solidFill>
              </a:rPr>
              <a:t>IKOM, Oct 2013</a:t>
            </a:r>
          </a:p>
        </p:txBody>
      </p:sp>
    </p:spTree>
    <p:extLst>
      <p:ext uri="{BB962C8B-B14F-4D97-AF65-F5344CB8AC3E}">
        <p14:creationId xmlns:p14="http://schemas.microsoft.com/office/powerpoint/2010/main" val="1393925712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shpBeeldmerk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F9001D-B87D-4BBC-8570-E07634FD4C9C}" type="slidenum">
              <a:rPr lang="nl-NL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nl-NL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6335620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2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89" indent="0" algn="ctr">
              <a:buNone/>
              <a:defRPr/>
            </a:lvl2pPr>
            <a:lvl3pPr marL="914378" indent="0" algn="ctr">
              <a:buNone/>
              <a:defRPr/>
            </a:lvl3pPr>
            <a:lvl4pPr marL="1371566" indent="0" algn="ctr">
              <a:buNone/>
              <a:defRPr/>
            </a:lvl4pPr>
            <a:lvl5pPr marL="1828754" indent="0" algn="ctr">
              <a:buNone/>
              <a:defRPr/>
            </a:lvl5pPr>
            <a:lvl6pPr marL="2285943" indent="0" algn="ctr">
              <a:buNone/>
              <a:defRPr/>
            </a:lvl6pPr>
            <a:lvl7pPr marL="2743132" indent="0" algn="ctr">
              <a:buNone/>
              <a:defRPr/>
            </a:lvl7pPr>
            <a:lvl8pPr marL="3200320" indent="0" algn="ctr">
              <a:buNone/>
              <a:defRPr/>
            </a:lvl8pPr>
            <a:lvl9pPr marL="3657509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nl-NL"/>
          </a:p>
        </p:txBody>
      </p:sp>
      <p:sp>
        <p:nvSpPr>
          <p:cNvPr id="4" name="shpBeeldmerk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77AD30-4EB6-476F-A35A-FAE391EB4095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05674232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NL" dirty="0"/>
          </a:p>
        </p:txBody>
      </p:sp>
      <p:sp>
        <p:nvSpPr>
          <p:cNvPr id="4" name="shpBeeldmerk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A5D0EA-D4E2-4E25-A019-12166383200C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78361254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89" indent="0">
              <a:buNone/>
              <a:defRPr sz="1800"/>
            </a:lvl2pPr>
            <a:lvl3pPr marL="914378" indent="0">
              <a:buNone/>
              <a:defRPr sz="16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  <a:lvl6pPr marL="2285943" indent="0">
              <a:buNone/>
              <a:defRPr sz="1400"/>
            </a:lvl6pPr>
            <a:lvl7pPr marL="2743132" indent="0">
              <a:buNone/>
              <a:defRPr sz="1400"/>
            </a:lvl7pPr>
            <a:lvl8pPr marL="3200320" indent="0">
              <a:buNone/>
              <a:defRPr sz="1400"/>
            </a:lvl8pPr>
            <a:lvl9pPr marL="3657509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hpBeeldmerk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7A5C25-6043-478D-AAB8-AD6892EBB069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94643472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6718" y="1206506"/>
            <a:ext cx="4008437" cy="494823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27550" y="1206506"/>
            <a:ext cx="4008438" cy="494823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shpBeeldmerk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72B475-9ADB-48D5-BD69-6CA2E8E17C68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41221072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7" name="shpBeeldmerk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3FA6A-0E51-45F5-97B0-1B87FADED8C0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113145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nl-NL"/>
              <a:t>IKOM, Oct 2013  </a:t>
            </a:r>
            <a:fld id="{CE15A36A-38C8-44BC-8B9E-C74B6413B3D4}" type="slidenum">
              <a:rPr lang="en-US" altLang="nl-NL"/>
              <a:pPr/>
              <a:t>‹#›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27365197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317500" y="141287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08500" y="141287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3145256817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shpBeeldmerk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155280-0BE7-4E46-9046-B6BF7A1297E7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23208215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pBeeldmerk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3A55C6-D7D0-4539-A3CE-9053D05CBA10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64195077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6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7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6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hpBeeldmerk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A2A9AC-8758-4CEF-BB79-0A58D2756437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85237368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nl-NL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3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hpBeeldmerk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A1B2E0-D0BD-4C42-9541-CB57BE82337D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33313728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shpBeeldmerk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41FF73-E4C2-4368-8D0C-ED1A0A3C411F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63559504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50084" y="1"/>
            <a:ext cx="2193925" cy="61547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66713" y="1"/>
            <a:ext cx="6430962" cy="61547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shpBeeldmerk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DB8634-9835-4583-ADA3-F18AA5E07A0F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71965996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1 tekstblo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pTekst"/>
          <p:cNvSpPr>
            <a:spLocks noChangeArrowheads="1"/>
          </p:cNvSpPr>
          <p:nvPr/>
        </p:nvSpPr>
        <p:spPr bwMode="auto">
          <a:xfrm>
            <a:off x="0" y="1"/>
            <a:ext cx="9144000" cy="1071563"/>
          </a:xfrm>
          <a:prstGeom prst="rect">
            <a:avLst/>
          </a:prstGeom>
          <a:solidFill>
            <a:srgbClr val="9ACCD4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8" tIns="45719" rIns="91438" bIns="45719" anchor="ctr"/>
          <a:lstStyle>
            <a:lvl1pPr>
              <a:defRPr sz="2600">
                <a:solidFill>
                  <a:srgbClr val="000000"/>
                </a:solidFill>
                <a:latin typeface="Verdana" pitchFamily="34" charset="0"/>
                <a:cs typeface="Arial" charset="0"/>
              </a:defRPr>
            </a:lvl1pPr>
            <a:lvl2pPr marL="742950" indent="-285750">
              <a:defRPr sz="2600">
                <a:solidFill>
                  <a:srgbClr val="000000"/>
                </a:solidFill>
                <a:latin typeface="Verdana" pitchFamily="34" charset="0"/>
                <a:cs typeface="Arial" charset="0"/>
              </a:defRPr>
            </a:lvl2pPr>
            <a:lvl3pPr marL="1143000" indent="-228600">
              <a:defRPr sz="2600">
                <a:solidFill>
                  <a:srgbClr val="000000"/>
                </a:solidFill>
                <a:latin typeface="Verdana" pitchFamily="34" charset="0"/>
                <a:cs typeface="Arial" charset="0"/>
              </a:defRPr>
            </a:lvl3pPr>
            <a:lvl4pPr marL="1600200" indent="-228600">
              <a:defRPr sz="2600">
                <a:solidFill>
                  <a:srgbClr val="000000"/>
                </a:solidFill>
                <a:latin typeface="Verdana" pitchFamily="34" charset="0"/>
                <a:cs typeface="Arial" charset="0"/>
              </a:defRPr>
            </a:lvl4pPr>
            <a:lvl5pPr marL="2057400" indent="-228600">
              <a:defRPr sz="2600">
                <a:solidFill>
                  <a:srgbClr val="000000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00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00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00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00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endParaRPr lang="en-US" altLang="en-US" sz="1800">
              <a:solidFill>
                <a:srgbClr val="FFFFFF"/>
              </a:solidFill>
            </a:endParaRPr>
          </a:p>
        </p:txBody>
      </p:sp>
      <p:pic>
        <p:nvPicPr>
          <p:cNvPr id="6" name="shpDatum" descr="RO__vervolgpagina~LPPT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17279" y="1"/>
            <a:ext cx="9144001" cy="857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55323" y="262195"/>
            <a:ext cx="7847038" cy="571504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4400" spc="-60" baseline="0">
                <a:solidFill>
                  <a:srgbClr val="002060"/>
                </a:solidFill>
                <a:latin typeface="Calibri" panose="020F0502020204030204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13" name="Tijdelijke aanduiding voor inhoud 2"/>
          <p:cNvSpPr>
            <a:spLocks noGrp="1"/>
          </p:cNvSpPr>
          <p:nvPr>
            <p:ph idx="1"/>
          </p:nvPr>
        </p:nvSpPr>
        <p:spPr>
          <a:xfrm>
            <a:off x="369858" y="1264357"/>
            <a:ext cx="7858180" cy="480785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>
                <a:latin typeface="Calibri" panose="020F0502020204030204" pitchFamily="34" charset="0"/>
                <a:ea typeface="Verdana" pitchFamily="34" charset="0"/>
                <a:cs typeface="Verdana" pitchFamily="34" charset="0"/>
              </a:defRPr>
            </a:lvl1pPr>
            <a:lvl2pPr marL="179384" indent="-179384">
              <a:buFont typeface="Arial" pitchFamily="34" charset="0"/>
              <a:buChar char="•"/>
              <a:defRPr sz="2000">
                <a:latin typeface="Calibri" panose="020F0502020204030204" pitchFamily="34" charset="0"/>
                <a:ea typeface="Verdana" pitchFamily="34" charset="0"/>
                <a:cs typeface="Verdana" pitchFamily="34" charset="0"/>
              </a:defRPr>
            </a:lvl2pPr>
            <a:lvl3pPr marL="395990" indent="-251994">
              <a:buFontTx/>
              <a:buBlip>
                <a:blip r:embed="rId3"/>
              </a:buBlip>
              <a:defRPr sz="2000">
                <a:latin typeface="Calibri" panose="020F0502020204030204" pitchFamily="34" charset="0"/>
                <a:ea typeface="Verdana" pitchFamily="34" charset="0"/>
                <a:cs typeface="Verdana" pitchFamily="34" charset="0"/>
              </a:defRPr>
            </a:lvl3pPr>
            <a:lvl4pPr marL="539737" indent="-143996">
              <a:buSzPct val="100000"/>
              <a:buFontTx/>
              <a:buBlip>
                <a:blip r:embed="rId4"/>
              </a:buBlip>
              <a:defRPr sz="2000">
                <a:latin typeface="Calibri" panose="020F0502020204030204" pitchFamily="34" charset="0"/>
                <a:ea typeface="Verdana" pitchFamily="34" charset="0"/>
                <a:cs typeface="Verdana" pitchFamily="34" charset="0"/>
              </a:defRPr>
            </a:lvl4pPr>
            <a:lvl5pPr>
              <a:defRPr sz="1800"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</a:lstStyle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</p:txBody>
      </p:sp>
      <p:sp>
        <p:nvSpPr>
          <p:cNvPr id="7" name="shpBeeldmerk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455734-B5F3-4399-B203-98D189978388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621400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59E27DB-6072-4399-9369-E26048051DB7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2706833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1C0C31F-F83A-43E2-8A8A-03A9828BDB1F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7678146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3AF9857-1A95-4807-B0DB-16753D36CD20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222674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3321884609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366715" y="1276350"/>
            <a:ext cx="4008437" cy="48783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27550" y="1276350"/>
            <a:ext cx="4008438" cy="48783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C4C97CB-EBB3-4D06-909C-1246D68D6E6C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85341192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9AB689D-B284-4685-B197-FC230737FCBD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54464374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F7C4DCF-BD5D-4D77-B159-263F9FDA2130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34442525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4CBA267-08BB-4AD1-86A6-410F3C9DF7D0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39848085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9E31BD5-AEF4-492F-A9EC-741A5C37A85E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79281670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D72D5F5-687B-4220-B797-45236E80185B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8915363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6FF6DE1-DC3C-4289-BCE6-04EC9A28E142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22680829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873877" y="231779"/>
            <a:ext cx="2168525" cy="5922963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366713" y="231779"/>
            <a:ext cx="6354762" cy="5922963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3EEC630-BA84-42CB-949C-AE5BFB0FA5DC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20825472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nl-NL"/>
              <a:t>Klik om de ondertitelstijl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3780344279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42321018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412630109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</p:spTree>
    <p:extLst>
      <p:ext uri="{BB962C8B-B14F-4D97-AF65-F5344CB8AC3E}">
        <p14:creationId xmlns:p14="http://schemas.microsoft.com/office/powerpoint/2010/main" val="765224353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268413"/>
            <a:ext cx="4038600" cy="48577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268413"/>
            <a:ext cx="4038600" cy="48577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994013536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1806898482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2771861669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2563421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</p:spTree>
    <p:extLst>
      <p:ext uri="{BB962C8B-B14F-4D97-AF65-F5344CB8AC3E}">
        <p14:creationId xmlns:p14="http://schemas.microsoft.com/office/powerpoint/2010/main" val="581382179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</p:spTree>
    <p:extLst>
      <p:ext uri="{BB962C8B-B14F-4D97-AF65-F5344CB8AC3E}">
        <p14:creationId xmlns:p14="http://schemas.microsoft.com/office/powerpoint/2010/main" val="2107663879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1092579195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958015" y="138113"/>
            <a:ext cx="2185987" cy="5988050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395288" y="138113"/>
            <a:ext cx="6410325" cy="5988050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2824417285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asis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knmi_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799" y="-342900"/>
            <a:ext cx="6195594" cy="1358901"/>
          </a:xfrm>
          <a:prstGeom prst="rect">
            <a:avLst/>
          </a:prstGeom>
          <a:ln w="12700">
            <a:miter lim="400000"/>
          </a:ln>
        </p:spPr>
      </p:pic>
      <p:sp>
        <p:nvSpPr>
          <p:cNvPr id="38" name="Shape 38"/>
          <p:cNvSpPr>
            <a:spLocks noGrp="1"/>
          </p:cNvSpPr>
          <p:nvPr>
            <p:ph type="sldNum" sz="quarter" idx="2"/>
          </p:nvPr>
        </p:nvSpPr>
        <p:spPr>
          <a:xfrm>
            <a:off x="8429155" y="6435824"/>
            <a:ext cx="224186" cy="214986"/>
          </a:xfrm>
          <a:prstGeom prst="rect">
            <a:avLst/>
          </a:prstGeom>
          <a:solidFill>
            <a:srgbClr val="FFFFFF">
              <a:alpha val="50000"/>
            </a:srgbClr>
          </a:solidFill>
        </p:spPr>
        <p:txBody>
          <a:bodyPr lIns="38098" tIns="38098" rIns="38098" bIns="38098"/>
          <a:lstStyle>
            <a:lvl1pPr defTabSz="317488">
              <a:lnSpc>
                <a:spcPts val="1125"/>
              </a:lnSpc>
              <a:tabLst>
                <a:tab pos="250022" algn="l"/>
                <a:tab pos="500045" algn="l"/>
                <a:tab pos="741138" algn="l"/>
                <a:tab pos="1000089" algn="l"/>
                <a:tab pos="1241182" algn="l"/>
                <a:tab pos="1509064" algn="l"/>
                <a:tab pos="1750157" algn="l"/>
                <a:tab pos="2000179" algn="l"/>
                <a:tab pos="2241272" algn="l"/>
                <a:tab pos="2509153" algn="l"/>
                <a:tab pos="2750246" algn="l"/>
                <a:tab pos="2991339" algn="l"/>
              </a:tabLst>
              <a:defRPr sz="1000" b="1">
                <a:solidFill>
                  <a:srgbClr val="434ED6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54703321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3901564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1769795251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948246" y="6378575"/>
            <a:ext cx="1195754" cy="3048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7AF971-2658-4160-897A-386351B686DE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911056135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el met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 descr="20120918_Regenboog_KNM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76325"/>
            <a:ext cx="9144000" cy="310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hpKleurvlakOnder"/>
          <p:cNvSpPr>
            <a:spLocks noChangeArrowheads="1"/>
          </p:cNvSpPr>
          <p:nvPr/>
        </p:nvSpPr>
        <p:spPr bwMode="auto">
          <a:xfrm>
            <a:off x="0" y="6318250"/>
            <a:ext cx="9144000" cy="539750"/>
          </a:xfrm>
          <a:prstGeom prst="rect">
            <a:avLst/>
          </a:prstGeom>
          <a:solidFill>
            <a:srgbClr val="9ACCD4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endParaRPr lang="nl-NL" altLang="nl-NL" sz="1800">
              <a:solidFill>
                <a:srgbClr val="FFFFFF"/>
              </a:solidFill>
              <a:latin typeface="Verdana" pitchFamily="34" charset="0"/>
              <a:cs typeface="Arial" pitchFamily="34" charset="0"/>
            </a:endParaRPr>
          </a:p>
        </p:txBody>
      </p:sp>
      <p:sp>
        <p:nvSpPr>
          <p:cNvPr id="6" name="shpTekst"/>
          <p:cNvSpPr>
            <a:spLocks noChangeArrowheads="1"/>
          </p:cNvSpPr>
          <p:nvPr/>
        </p:nvSpPr>
        <p:spPr bwMode="auto">
          <a:xfrm>
            <a:off x="0" y="0"/>
            <a:ext cx="9144000" cy="1071563"/>
          </a:xfrm>
          <a:prstGeom prst="rect">
            <a:avLst/>
          </a:prstGeom>
          <a:solidFill>
            <a:srgbClr val="9ACCD4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endParaRPr lang="nl-NL" altLang="nl-NL" sz="1800">
              <a:solidFill>
                <a:srgbClr val="FFFFFF"/>
              </a:solidFill>
              <a:latin typeface="Verdana" pitchFamily="34" charset="0"/>
              <a:cs typeface="Arial" pitchFamily="34" charset="0"/>
            </a:endParaRPr>
          </a:p>
        </p:txBody>
      </p:sp>
      <p:sp>
        <p:nvSpPr>
          <p:cNvPr id="7" name="shpKleurvlak"/>
          <p:cNvSpPr>
            <a:spLocks noChangeArrowheads="1"/>
          </p:cNvSpPr>
          <p:nvPr/>
        </p:nvSpPr>
        <p:spPr bwMode="auto">
          <a:xfrm>
            <a:off x="0" y="4171950"/>
            <a:ext cx="9144000" cy="2686050"/>
          </a:xfrm>
          <a:prstGeom prst="rect">
            <a:avLst/>
          </a:prstGeom>
          <a:solidFill>
            <a:srgbClr val="9ACCD4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endParaRPr lang="nl-NL" altLang="nl-NL" sz="1800">
              <a:solidFill>
                <a:srgbClr val="000000"/>
              </a:solidFill>
              <a:latin typeface="Verdana" pitchFamily="34" charset="0"/>
              <a:cs typeface="Arial" pitchFamily="34" charset="0"/>
            </a:endParaRPr>
          </a:p>
        </p:txBody>
      </p:sp>
      <p:pic>
        <p:nvPicPr>
          <p:cNvPr id="8" name="Picture 24" descr="ROe_IM_KNMI_Logo_Powerpoint_po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41363"/>
            <a:ext cx="9144000" cy="200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shpDatum" descr="RO__vervolgpagina~LPPT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70150" y="-508000"/>
            <a:ext cx="14117638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924428" y="2474907"/>
            <a:ext cx="3600476" cy="941393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tabLst/>
              <a:defRPr sz="260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4908552" y="3513150"/>
            <a:ext cx="3643338" cy="1752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tabLst/>
              <a:defRPr sz="180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het opmaakprofiel van de modelondertitel te bewerken</a:t>
            </a:r>
            <a:endParaRPr lang="nl-NL" dirty="0"/>
          </a:p>
        </p:txBody>
      </p:sp>
      <p:sp>
        <p:nvSpPr>
          <p:cNvPr id="10" name="shpDatum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852988" y="6337300"/>
            <a:ext cx="3714750" cy="36353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000">
                <a:solidFill>
                  <a:srgbClr val="000000"/>
                </a:solidFill>
                <a:latin typeface="Verdana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nl-NL"/>
              <a:t>2011</a:t>
            </a:r>
          </a:p>
        </p:txBody>
      </p:sp>
    </p:spTree>
    <p:extLst>
      <p:ext uri="{BB962C8B-B14F-4D97-AF65-F5344CB8AC3E}">
        <p14:creationId xmlns:p14="http://schemas.microsoft.com/office/powerpoint/2010/main" val="500623747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1 tekstblo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pKleurvlakOnder"/>
          <p:cNvSpPr>
            <a:spLocks noChangeArrowheads="1"/>
          </p:cNvSpPr>
          <p:nvPr/>
        </p:nvSpPr>
        <p:spPr bwMode="auto">
          <a:xfrm>
            <a:off x="0" y="6318250"/>
            <a:ext cx="9144000" cy="539750"/>
          </a:xfrm>
          <a:prstGeom prst="rect">
            <a:avLst/>
          </a:prstGeom>
          <a:solidFill>
            <a:srgbClr val="9ACCD4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endParaRPr lang="nl-NL" altLang="nl-NL" sz="1800">
              <a:solidFill>
                <a:srgbClr val="FFFFFF"/>
              </a:solidFill>
              <a:latin typeface="Verdana" pitchFamily="34" charset="0"/>
              <a:cs typeface="Arial" pitchFamily="34" charset="0"/>
            </a:endParaRPr>
          </a:p>
        </p:txBody>
      </p:sp>
      <p:sp>
        <p:nvSpPr>
          <p:cNvPr id="5" name="shpTekst"/>
          <p:cNvSpPr>
            <a:spLocks noChangeArrowheads="1"/>
          </p:cNvSpPr>
          <p:nvPr/>
        </p:nvSpPr>
        <p:spPr bwMode="auto">
          <a:xfrm>
            <a:off x="0" y="0"/>
            <a:ext cx="9144000" cy="1071563"/>
          </a:xfrm>
          <a:prstGeom prst="rect">
            <a:avLst/>
          </a:prstGeom>
          <a:solidFill>
            <a:srgbClr val="9ACCD4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endParaRPr lang="nl-NL" altLang="nl-NL" sz="1800">
              <a:solidFill>
                <a:srgbClr val="FFFFFF"/>
              </a:solidFill>
              <a:latin typeface="Verdana" pitchFamily="34" charset="0"/>
              <a:cs typeface="Arial" pitchFamily="34" charset="0"/>
            </a:endParaRPr>
          </a:p>
        </p:txBody>
      </p:sp>
      <p:pic>
        <p:nvPicPr>
          <p:cNvPr id="6" name="shpDatum" descr="RO__vervolgpagina~LPP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49725" y="0"/>
            <a:ext cx="91440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hpKleurvlakOnder"/>
          <p:cNvSpPr>
            <a:spLocks noChangeArrowheads="1"/>
          </p:cNvSpPr>
          <p:nvPr/>
        </p:nvSpPr>
        <p:spPr bwMode="auto">
          <a:xfrm>
            <a:off x="0" y="6318250"/>
            <a:ext cx="9144000" cy="539750"/>
          </a:xfrm>
          <a:prstGeom prst="rect">
            <a:avLst/>
          </a:prstGeom>
          <a:solidFill>
            <a:srgbClr val="9ACCD4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endParaRPr lang="nl-NL" altLang="nl-NL" sz="1800">
              <a:solidFill>
                <a:srgbClr val="FFFFFF"/>
              </a:solidFill>
              <a:latin typeface="Verdana" pitchFamily="34" charset="0"/>
              <a:cs typeface="Arial" pitchFamily="34" charset="0"/>
            </a:endParaRPr>
          </a:p>
        </p:txBody>
      </p:sp>
      <p:sp>
        <p:nvSpPr>
          <p:cNvPr id="8" name="shpTekst"/>
          <p:cNvSpPr>
            <a:spLocks noChangeArrowheads="1"/>
          </p:cNvSpPr>
          <p:nvPr/>
        </p:nvSpPr>
        <p:spPr bwMode="auto">
          <a:xfrm>
            <a:off x="0" y="0"/>
            <a:ext cx="9144000" cy="1071563"/>
          </a:xfrm>
          <a:prstGeom prst="rect">
            <a:avLst/>
          </a:prstGeom>
          <a:solidFill>
            <a:srgbClr val="9ACCD4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endParaRPr lang="nl-NL" altLang="nl-NL" sz="1800">
              <a:solidFill>
                <a:srgbClr val="FFFFFF"/>
              </a:solidFill>
              <a:latin typeface="Verdana" pitchFamily="34" charset="0"/>
              <a:cs typeface="Arial" pitchFamily="34" charset="0"/>
            </a:endParaRPr>
          </a:p>
        </p:txBody>
      </p:sp>
      <p:pic>
        <p:nvPicPr>
          <p:cNvPr id="9" name="shpDatum" descr="RO__vervolgpagina~LPP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32263" y="0"/>
            <a:ext cx="9144001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55322" y="262194"/>
            <a:ext cx="7847038" cy="571504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2600" spc="-60" baseline="0">
                <a:solidFill>
                  <a:srgbClr val="2494C5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13" name="Tijdelijke aanduiding voor inhoud 2"/>
          <p:cNvSpPr>
            <a:spLocks noGrp="1"/>
          </p:cNvSpPr>
          <p:nvPr>
            <p:ph idx="1"/>
          </p:nvPr>
        </p:nvSpPr>
        <p:spPr>
          <a:xfrm>
            <a:off x="369858" y="1264356"/>
            <a:ext cx="7858180" cy="48078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179388" indent="-179388">
              <a:buFont typeface="Arial" pitchFamily="34" charset="0"/>
              <a:buChar char="•"/>
              <a:defRPr sz="1800"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396000" indent="-252000">
              <a:buFontTx/>
              <a:buBlip>
                <a:blip r:embed="rId3"/>
              </a:buBlip>
              <a:defRPr sz="1800"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539750" indent="-144000">
              <a:buSzPct val="100000"/>
              <a:buFontTx/>
              <a:buBlip>
                <a:blip r:embed="rId4"/>
              </a:buBlip>
              <a:defRPr sz="1800"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>
              <a:defRPr sz="1800"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</a:lstStyle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</p:txBody>
      </p:sp>
    </p:spTree>
    <p:extLst>
      <p:ext uri="{BB962C8B-B14F-4D97-AF65-F5344CB8AC3E}">
        <p14:creationId xmlns:p14="http://schemas.microsoft.com/office/powerpoint/2010/main" val="9694843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shpBeeldmerk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081AA4-965A-4A23-AE66-7B91E6CAF1C1}" type="slidenum">
              <a:rPr lang="nl-NL"/>
              <a:pPr>
                <a:defRPr/>
              </a:pPr>
              <a:t>‹#›</a:t>
            </a:fld>
            <a:endParaRPr lang="nl-NL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2016125" y="6527800"/>
            <a:ext cx="4679950" cy="2794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OSI SAF User Workshop | November 2014</a:t>
            </a:r>
          </a:p>
        </p:txBody>
      </p:sp>
    </p:spTree>
    <p:extLst>
      <p:ext uri="{BB962C8B-B14F-4D97-AF65-F5344CB8AC3E}">
        <p14:creationId xmlns:p14="http://schemas.microsoft.com/office/powerpoint/2010/main" val="2860429940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shpBeeldmerk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9DAEA5-245E-4FE4-BF35-AFDC03CCC628}" type="slidenum">
              <a:rPr lang="nl-NL"/>
              <a:pPr>
                <a:defRPr/>
              </a:pPr>
              <a:t>‹#›</a:t>
            </a:fld>
            <a:endParaRPr lang="nl-NL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2016125" y="6527800"/>
            <a:ext cx="4679950" cy="2794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OSI SAF User Workshop | November 2014</a:t>
            </a:r>
          </a:p>
        </p:txBody>
      </p:sp>
    </p:spTree>
    <p:extLst>
      <p:ext uri="{BB962C8B-B14F-4D97-AF65-F5344CB8AC3E}">
        <p14:creationId xmlns:p14="http://schemas.microsoft.com/office/powerpoint/2010/main" val="4127548155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shpBeeldmerk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25BC4E-8D34-475A-9F6B-BEAEC2B34A1F}" type="slidenum">
              <a:rPr lang="nl-NL"/>
              <a:pPr>
                <a:defRPr/>
              </a:pPr>
              <a:t>‹#›</a:t>
            </a:fld>
            <a:endParaRPr lang="nl-NL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2016125" y="6527800"/>
            <a:ext cx="4679950" cy="2794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OSI SAF User Workshop | November 2014</a:t>
            </a:r>
          </a:p>
        </p:txBody>
      </p:sp>
    </p:spTree>
    <p:extLst>
      <p:ext uri="{BB962C8B-B14F-4D97-AF65-F5344CB8AC3E}">
        <p14:creationId xmlns:p14="http://schemas.microsoft.com/office/powerpoint/2010/main" val="2264056637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366713" y="1206500"/>
            <a:ext cx="4008437" cy="49482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27550" y="1206500"/>
            <a:ext cx="4008438" cy="49482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shpBeeldmerk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D47C27-9A22-4245-9D90-68BA8ACE3D2E}" type="slidenum">
              <a:rPr lang="nl-NL"/>
              <a:pPr>
                <a:defRPr/>
              </a:pPr>
              <a:t>‹#›</a:t>
            </a:fld>
            <a:endParaRPr lang="nl-NL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2016125" y="6527800"/>
            <a:ext cx="4679950" cy="2794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OSI SAF User Workshop | November 2014</a:t>
            </a:r>
          </a:p>
        </p:txBody>
      </p:sp>
    </p:spTree>
    <p:extLst>
      <p:ext uri="{BB962C8B-B14F-4D97-AF65-F5344CB8AC3E}">
        <p14:creationId xmlns:p14="http://schemas.microsoft.com/office/powerpoint/2010/main" val="3528724584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shpBeeldmerk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969833-C9AA-4146-9E7B-FA748F0E18DA}" type="slidenum">
              <a:rPr lang="nl-NL"/>
              <a:pPr>
                <a:defRPr/>
              </a:pPr>
              <a:t>‹#›</a:t>
            </a:fld>
            <a:endParaRPr lang="nl-NL"/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2016125" y="6527800"/>
            <a:ext cx="4679950" cy="2794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OSI SAF User Workshop | November 2014</a:t>
            </a:r>
          </a:p>
        </p:txBody>
      </p:sp>
    </p:spTree>
    <p:extLst>
      <p:ext uri="{BB962C8B-B14F-4D97-AF65-F5344CB8AC3E}">
        <p14:creationId xmlns:p14="http://schemas.microsoft.com/office/powerpoint/2010/main" val="1159223992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shpBeeldmerk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C7EA6B-0B2D-43E1-8290-1400C8EA9408}" type="slidenum">
              <a:rPr lang="nl-NL"/>
              <a:pPr>
                <a:defRPr/>
              </a:pPr>
              <a:t>‹#›</a:t>
            </a:fld>
            <a:endParaRPr lang="nl-NL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2016125" y="6527800"/>
            <a:ext cx="4679950" cy="2794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OSI SAF User Workshop | November 2014</a:t>
            </a:r>
          </a:p>
        </p:txBody>
      </p:sp>
    </p:spTree>
    <p:extLst>
      <p:ext uri="{BB962C8B-B14F-4D97-AF65-F5344CB8AC3E}">
        <p14:creationId xmlns:p14="http://schemas.microsoft.com/office/powerpoint/2010/main" val="100885865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</p:spTree>
    <p:extLst>
      <p:ext uri="{BB962C8B-B14F-4D97-AF65-F5344CB8AC3E}">
        <p14:creationId xmlns:p14="http://schemas.microsoft.com/office/powerpoint/2010/main" val="618052310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pBeeldmerk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A4F05B-BC94-4F88-ADFC-3A6718E1EDC5}" type="slidenum">
              <a:rPr lang="nl-NL"/>
              <a:pPr>
                <a:defRPr/>
              </a:pPr>
              <a:t>‹#›</a:t>
            </a:fld>
            <a:endParaRPr lang="nl-NL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2016125" y="6527800"/>
            <a:ext cx="4679950" cy="2794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OSI SAF User Workshop | November 2014</a:t>
            </a:r>
          </a:p>
        </p:txBody>
      </p:sp>
    </p:spTree>
    <p:extLst>
      <p:ext uri="{BB962C8B-B14F-4D97-AF65-F5344CB8AC3E}">
        <p14:creationId xmlns:p14="http://schemas.microsoft.com/office/powerpoint/2010/main" val="2357665696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shpBeeldmerk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DF7DBE-709F-48E1-BB40-3A2CCD2C1E42}" type="slidenum">
              <a:rPr lang="nl-NL"/>
              <a:pPr>
                <a:defRPr/>
              </a:pPr>
              <a:t>‹#›</a:t>
            </a:fld>
            <a:endParaRPr lang="nl-NL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2016125" y="6527800"/>
            <a:ext cx="4679950" cy="2794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OSI SAF User Workshop | November 2014</a:t>
            </a:r>
          </a:p>
        </p:txBody>
      </p:sp>
    </p:spTree>
    <p:extLst>
      <p:ext uri="{BB962C8B-B14F-4D97-AF65-F5344CB8AC3E}">
        <p14:creationId xmlns:p14="http://schemas.microsoft.com/office/powerpoint/2010/main" val="404898340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shpBeeldmerk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EF304E-2284-4B87-87A7-921C9C3CACAD}" type="slidenum">
              <a:rPr lang="nl-NL"/>
              <a:pPr>
                <a:defRPr/>
              </a:pPr>
              <a:t>‹#›</a:t>
            </a:fld>
            <a:endParaRPr lang="nl-NL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2016125" y="6527800"/>
            <a:ext cx="4679950" cy="2794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OSI SAF User Workshop | November 2014</a:t>
            </a:r>
          </a:p>
        </p:txBody>
      </p:sp>
    </p:spTree>
    <p:extLst>
      <p:ext uri="{BB962C8B-B14F-4D97-AF65-F5344CB8AC3E}">
        <p14:creationId xmlns:p14="http://schemas.microsoft.com/office/powerpoint/2010/main" val="3785157130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shpBeeldmerk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EC69B9-ED36-495F-8330-AFB3A95A9739}" type="slidenum">
              <a:rPr lang="nl-NL"/>
              <a:pPr>
                <a:defRPr/>
              </a:pPr>
              <a:t>‹#›</a:t>
            </a:fld>
            <a:endParaRPr lang="nl-NL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2016125" y="6527800"/>
            <a:ext cx="4679950" cy="2794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OSI SAF User Workshop | November 2014</a:t>
            </a:r>
          </a:p>
        </p:txBody>
      </p:sp>
    </p:spTree>
    <p:extLst>
      <p:ext uri="{BB962C8B-B14F-4D97-AF65-F5344CB8AC3E}">
        <p14:creationId xmlns:p14="http://schemas.microsoft.com/office/powerpoint/2010/main" val="2173761356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950075" y="0"/>
            <a:ext cx="2193925" cy="6154738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366713" y="0"/>
            <a:ext cx="6430962" cy="6154738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shpBeeldmerk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CEF341-9314-46F3-92EF-7216C1460240}" type="slidenum">
              <a:rPr lang="nl-NL"/>
              <a:pPr>
                <a:defRPr/>
              </a:pPr>
              <a:t>‹#›</a:t>
            </a:fld>
            <a:endParaRPr lang="nl-NL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2016125" y="6527800"/>
            <a:ext cx="4679950" cy="2794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OSI SAF User Workshop | November 2014</a:t>
            </a:r>
          </a:p>
        </p:txBody>
      </p:sp>
    </p:spTree>
    <p:extLst>
      <p:ext uri="{BB962C8B-B14F-4D97-AF65-F5344CB8AC3E}">
        <p14:creationId xmlns:p14="http://schemas.microsoft.com/office/powerpoint/2010/main" val="3720594295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LEAR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solidFill>
                  <a:srgbClr val="335E6F"/>
                </a:solidFill>
              </a:defRPr>
            </a:lvl1pPr>
            <a:lvl2pPr>
              <a:defRPr>
                <a:solidFill>
                  <a:srgbClr val="335E6F"/>
                </a:solidFill>
              </a:defRPr>
            </a:lvl2pPr>
            <a:lvl3pPr>
              <a:defRPr>
                <a:solidFill>
                  <a:srgbClr val="335E6F"/>
                </a:solidFill>
              </a:defRPr>
            </a:lvl3pPr>
            <a:lvl4pPr>
              <a:defRPr>
                <a:solidFill>
                  <a:srgbClr val="335E6F"/>
                </a:solidFill>
              </a:defRPr>
            </a:lvl4pPr>
            <a:lvl5pPr>
              <a:defRPr>
                <a:solidFill>
                  <a:srgbClr val="335E6F"/>
                </a:solidFill>
              </a:defRPr>
            </a:lvl5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8688588E-F9A8-2845-885D-3F95E59BBB1E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163696" y="80380"/>
            <a:ext cx="758492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rgbClr val="335E6F"/>
                </a:solidFill>
              </a:defRPr>
            </a:lvl1pPr>
          </a:lstStyle>
          <a:p>
            <a:pPr lvl="0"/>
            <a:r>
              <a:rPr lang="en-GB" altLang="en-US" noProof="0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19944602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166076" y="6422971"/>
            <a:ext cx="8802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2" name="Picture 91">
            <a:extLst>
              <a:ext uri="{FF2B5EF4-FFF2-40B4-BE49-F238E27FC236}">
                <a16:creationId xmlns:a16="http://schemas.microsoft.com/office/drawing/2014/main" id="{404D7138-AD9C-C946-BD30-C3547A00250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7434" y="6585917"/>
            <a:ext cx="1227690" cy="105918"/>
          </a:xfrm>
          <a:prstGeom prst="rect">
            <a:avLst/>
          </a:prstGeom>
        </p:spPr>
      </p:pic>
      <p:grpSp>
        <p:nvGrpSpPr>
          <p:cNvPr id="171" name="Group 170">
            <a:extLst>
              <a:ext uri="{FF2B5EF4-FFF2-40B4-BE49-F238E27FC236}">
                <a16:creationId xmlns:a16="http://schemas.microsoft.com/office/drawing/2014/main" id="{3A91B686-E4E0-564F-B9AE-39DF39056A0B}"/>
              </a:ext>
            </a:extLst>
          </p:cNvPr>
          <p:cNvGrpSpPr/>
          <p:nvPr userDrawn="1"/>
        </p:nvGrpSpPr>
        <p:grpSpPr>
          <a:xfrm>
            <a:off x="170016" y="6572055"/>
            <a:ext cx="6960691" cy="144114"/>
            <a:chOff x="226688" y="6572055"/>
            <a:chExt cx="9280921" cy="144114"/>
          </a:xfrm>
        </p:grpSpPr>
        <p:pic>
          <p:nvPicPr>
            <p:cNvPr id="172" name="Picture 171" descr="at.png">
              <a:extLst>
                <a:ext uri="{FF2B5EF4-FFF2-40B4-BE49-F238E27FC236}">
                  <a16:creationId xmlns:a16="http://schemas.microsoft.com/office/drawing/2014/main" id="{BEDB8B01-740D-BA49-94F0-ED280E0BC06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68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3" name="Picture 172" descr="be.png">
              <a:extLst>
                <a:ext uri="{FF2B5EF4-FFF2-40B4-BE49-F238E27FC236}">
                  <a16:creationId xmlns:a16="http://schemas.microsoft.com/office/drawing/2014/main" id="{0E437E8F-13B2-6F4F-B850-26478D455D6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10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4" name="Picture 173" descr="ch.png">
              <a:extLst>
                <a:ext uri="{FF2B5EF4-FFF2-40B4-BE49-F238E27FC236}">
                  <a16:creationId xmlns:a16="http://schemas.microsoft.com/office/drawing/2014/main" id="{C0D345B6-A534-1B49-9784-2B92A16D4B1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200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5" name="Picture 174" descr="cz.png">
              <a:extLst>
                <a:ext uri="{FF2B5EF4-FFF2-40B4-BE49-F238E27FC236}">
                  <a16:creationId xmlns:a16="http://schemas.microsoft.com/office/drawing/2014/main" id="{F902E505-15BF-604F-9C12-2B28CE906F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4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6" name="Picture 175" descr="de.png">
              <a:extLst>
                <a:ext uri="{FF2B5EF4-FFF2-40B4-BE49-F238E27FC236}">
                  <a16:creationId xmlns:a16="http://schemas.microsoft.com/office/drawing/2014/main" id="{FC2D03AE-8A3D-3B47-8FFD-ACE2C8B1EB3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7" name="Picture 176" descr="dk.png">
              <a:extLst>
                <a:ext uri="{FF2B5EF4-FFF2-40B4-BE49-F238E27FC236}">
                  <a16:creationId xmlns:a16="http://schemas.microsoft.com/office/drawing/2014/main" id="{1F3D4151-0340-BA4E-B105-BCAE86AACB4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046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8" name="Picture 177" descr="ee.png">
              <a:extLst>
                <a:ext uri="{FF2B5EF4-FFF2-40B4-BE49-F238E27FC236}">
                  <a16:creationId xmlns:a16="http://schemas.microsoft.com/office/drawing/2014/main" id="{640649DA-1388-B348-A489-A2FDA33BB40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9" name="Picture 178" descr="es.png">
              <a:extLst>
                <a:ext uri="{FF2B5EF4-FFF2-40B4-BE49-F238E27FC236}">
                  <a16:creationId xmlns:a16="http://schemas.microsoft.com/office/drawing/2014/main" id="{470A01F2-D7CC-9C41-8BAA-9D79996F6BB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923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0" name="Picture 179" descr="fi.png">
              <a:extLst>
                <a:ext uri="{FF2B5EF4-FFF2-40B4-BE49-F238E27FC236}">
                  <a16:creationId xmlns:a16="http://schemas.microsoft.com/office/drawing/2014/main" id="{F4D80BB1-B435-264A-830D-B4CCD3E4887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812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1" name="Picture 180" descr="fr.png">
              <a:extLst>
                <a:ext uri="{FF2B5EF4-FFF2-40B4-BE49-F238E27FC236}">
                  <a16:creationId xmlns:a16="http://schemas.microsoft.com/office/drawing/2014/main" id="{DAD10D0F-53A2-134E-BE6E-11FD07622B0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697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2" name="Picture 181" descr="gr.png">
              <a:extLst>
                <a:ext uri="{FF2B5EF4-FFF2-40B4-BE49-F238E27FC236}">
                  <a16:creationId xmlns:a16="http://schemas.microsoft.com/office/drawing/2014/main" id="{FD750D0C-0AA7-9940-9315-74A88C2D15A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97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3" name="Picture 182" descr="hu.png">
              <a:extLst>
                <a:ext uri="{FF2B5EF4-FFF2-40B4-BE49-F238E27FC236}">
                  <a16:creationId xmlns:a16="http://schemas.microsoft.com/office/drawing/2014/main" id="{0952A36A-6797-1244-8646-E2E98A25861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860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4" name="Picture 183" descr="ie.png">
              <a:extLst>
                <a:ext uri="{FF2B5EF4-FFF2-40B4-BE49-F238E27FC236}">
                  <a16:creationId xmlns:a16="http://schemas.microsoft.com/office/drawing/2014/main" id="{F9D768E0-92C7-344E-A2C8-3E9386D5264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746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5" name="Picture 184" descr="it.png">
              <a:extLst>
                <a:ext uri="{FF2B5EF4-FFF2-40B4-BE49-F238E27FC236}">
                  <a16:creationId xmlns:a16="http://schemas.microsoft.com/office/drawing/2014/main" id="{0C7F19CB-CE5F-424E-A2A7-C9250F31280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632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6" name="Picture 185" descr="lu.png">
              <a:extLst>
                <a:ext uri="{FF2B5EF4-FFF2-40B4-BE49-F238E27FC236}">
                  <a16:creationId xmlns:a16="http://schemas.microsoft.com/office/drawing/2014/main" id="{EC73B713-6D08-6143-81B6-61930BD016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6775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7" name="Picture 186" descr="nl.png">
              <a:extLst>
                <a:ext uri="{FF2B5EF4-FFF2-40B4-BE49-F238E27FC236}">
                  <a16:creationId xmlns:a16="http://schemas.microsoft.com/office/drawing/2014/main" id="{4EE4C425-6D03-A648-945F-C841599A6FE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0684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8" name="Picture 187" descr="no.png">
              <a:extLst>
                <a:ext uri="{FF2B5EF4-FFF2-40B4-BE49-F238E27FC236}">
                  <a16:creationId xmlns:a16="http://schemas.microsoft.com/office/drawing/2014/main" id="{3EC2FB49-273D-1044-A00C-3D1FEDBF87F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805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9" name="Picture 188" descr="pl.png">
              <a:extLst>
                <a:ext uri="{FF2B5EF4-FFF2-40B4-BE49-F238E27FC236}">
                  <a16:creationId xmlns:a16="http://schemas.microsoft.com/office/drawing/2014/main" id="{4D4E6580-42D2-8243-A427-B252D72B379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518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0" name="Picture 189" descr="pt.png">
              <a:extLst>
                <a:ext uri="{FF2B5EF4-FFF2-40B4-BE49-F238E27FC236}">
                  <a16:creationId xmlns:a16="http://schemas.microsoft.com/office/drawing/2014/main" id="{87058DB9-6E8A-024A-B6AF-F93EEF3F7CC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7359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1" name="Picture 190" descr="ro.png">
              <a:extLst>
                <a:ext uri="{FF2B5EF4-FFF2-40B4-BE49-F238E27FC236}">
                  <a16:creationId xmlns:a16="http://schemas.microsoft.com/office/drawing/2014/main" id="{708009B0-3B83-0145-82DC-4F2C0D582B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126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2" name="Picture 191" descr="se.png">
              <a:extLst>
                <a:ext uri="{FF2B5EF4-FFF2-40B4-BE49-F238E27FC236}">
                  <a16:creationId xmlns:a16="http://schemas.microsoft.com/office/drawing/2014/main" id="{D6D8F778-E06A-844B-A9B8-DB85836B932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981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3" name="Picture 192" descr="uk.png">
              <a:extLst>
                <a:ext uri="{FF2B5EF4-FFF2-40B4-BE49-F238E27FC236}">
                  <a16:creationId xmlns:a16="http://schemas.microsoft.com/office/drawing/2014/main" id="{0876F505-4080-2848-AD4B-B09EBB70178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754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4" name="Picture 193" descr="ca.png">
              <a:extLst>
                <a:ext uri="{FF2B5EF4-FFF2-40B4-BE49-F238E27FC236}">
                  <a16:creationId xmlns:a16="http://schemas.microsoft.com/office/drawing/2014/main" id="{7CEAFEA1-A42D-8B4C-BF61-8FDE7F657DF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1609" y="6573362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5" name="Picture 194">
              <a:extLst>
                <a:ext uri="{FF2B5EF4-FFF2-40B4-BE49-F238E27FC236}">
                  <a16:creationId xmlns:a16="http://schemas.microsoft.com/office/drawing/2014/main" id="{AD9E02DA-753A-6846-95E3-77E7F5C2610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5553" y="6572169"/>
              <a:ext cx="216000" cy="144000"/>
            </a:xfrm>
            <a:prstGeom prst="rect">
              <a:avLst/>
            </a:prstGeom>
          </p:spPr>
        </p:pic>
        <p:pic>
          <p:nvPicPr>
            <p:cNvPr id="196" name="Picture 195" descr="si.png">
              <a:extLst>
                <a:ext uri="{FF2B5EF4-FFF2-40B4-BE49-F238E27FC236}">
                  <a16:creationId xmlns:a16="http://schemas.microsoft.com/office/drawing/2014/main" id="{CC23C223-60F9-C54E-90CD-4ACBEA6C6E6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8090" y="6572513"/>
              <a:ext cx="217284" cy="143656"/>
            </a:xfrm>
            <a:prstGeom prst="rect">
              <a:avLst/>
            </a:prstGeom>
          </p:spPr>
        </p:pic>
      </p:grpSp>
      <p:sp>
        <p:nvSpPr>
          <p:cNvPr id="37" name="TextBox 36"/>
          <p:cNvSpPr txBox="1"/>
          <p:nvPr userDrawn="1"/>
        </p:nvSpPr>
        <p:spPr>
          <a:xfrm>
            <a:off x="91787" y="6202583"/>
            <a:ext cx="1911101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 UNCLASSIFIED – For ESA Official Use Only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356"/>
            <a:ext cx="9144000" cy="6839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591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1 tekstblo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pKleurvlakOnder"/>
          <p:cNvSpPr>
            <a:spLocks noChangeArrowheads="1"/>
          </p:cNvSpPr>
          <p:nvPr/>
        </p:nvSpPr>
        <p:spPr bwMode="auto">
          <a:xfrm>
            <a:off x="0" y="6318250"/>
            <a:ext cx="9144000" cy="539750"/>
          </a:xfrm>
          <a:prstGeom prst="rect">
            <a:avLst/>
          </a:prstGeom>
          <a:solidFill>
            <a:srgbClr val="9ACCD4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endParaRPr lang="nl-NL" altLang="nl-NL" sz="1800">
              <a:solidFill>
                <a:srgbClr val="FFFFFF"/>
              </a:solidFill>
              <a:latin typeface="Verdana" pitchFamily="34" charset="0"/>
              <a:cs typeface="Arial" pitchFamily="34" charset="0"/>
            </a:endParaRPr>
          </a:p>
        </p:txBody>
      </p:sp>
      <p:sp>
        <p:nvSpPr>
          <p:cNvPr id="5" name="shpTekst"/>
          <p:cNvSpPr>
            <a:spLocks noChangeArrowheads="1"/>
          </p:cNvSpPr>
          <p:nvPr/>
        </p:nvSpPr>
        <p:spPr bwMode="auto">
          <a:xfrm>
            <a:off x="0" y="0"/>
            <a:ext cx="9144000" cy="1071563"/>
          </a:xfrm>
          <a:prstGeom prst="rect">
            <a:avLst/>
          </a:prstGeom>
          <a:solidFill>
            <a:srgbClr val="9ACCD4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endParaRPr lang="nl-NL" altLang="nl-NL" sz="1800">
              <a:solidFill>
                <a:srgbClr val="FFFFFF"/>
              </a:solidFill>
              <a:latin typeface="Verdana" pitchFamily="34" charset="0"/>
              <a:cs typeface="Arial" pitchFamily="34" charset="0"/>
            </a:endParaRPr>
          </a:p>
        </p:txBody>
      </p:sp>
      <p:pic>
        <p:nvPicPr>
          <p:cNvPr id="6" name="shpDatum" descr="RO__vervolgpagina~LPP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49725" y="0"/>
            <a:ext cx="91440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hpKleurvlakOnder"/>
          <p:cNvSpPr>
            <a:spLocks noChangeArrowheads="1"/>
          </p:cNvSpPr>
          <p:nvPr/>
        </p:nvSpPr>
        <p:spPr bwMode="auto">
          <a:xfrm>
            <a:off x="0" y="6318250"/>
            <a:ext cx="9144000" cy="539750"/>
          </a:xfrm>
          <a:prstGeom prst="rect">
            <a:avLst/>
          </a:prstGeom>
          <a:solidFill>
            <a:srgbClr val="9ACCD4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endParaRPr lang="nl-NL" altLang="nl-NL" sz="1800">
              <a:solidFill>
                <a:srgbClr val="FFFFFF"/>
              </a:solidFill>
              <a:latin typeface="Verdana" pitchFamily="34" charset="0"/>
              <a:cs typeface="Arial" pitchFamily="34" charset="0"/>
            </a:endParaRPr>
          </a:p>
        </p:txBody>
      </p:sp>
      <p:sp>
        <p:nvSpPr>
          <p:cNvPr id="8" name="shpTekst"/>
          <p:cNvSpPr>
            <a:spLocks noChangeArrowheads="1"/>
          </p:cNvSpPr>
          <p:nvPr/>
        </p:nvSpPr>
        <p:spPr bwMode="auto">
          <a:xfrm>
            <a:off x="0" y="0"/>
            <a:ext cx="9144000" cy="1071563"/>
          </a:xfrm>
          <a:prstGeom prst="rect">
            <a:avLst/>
          </a:prstGeom>
          <a:solidFill>
            <a:srgbClr val="9ACCD4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endParaRPr lang="nl-NL" altLang="nl-NL" sz="1800">
              <a:solidFill>
                <a:srgbClr val="FFFFFF"/>
              </a:solidFill>
              <a:latin typeface="Verdana" pitchFamily="34" charset="0"/>
              <a:cs typeface="Arial" pitchFamily="34" charset="0"/>
            </a:endParaRPr>
          </a:p>
        </p:txBody>
      </p:sp>
      <p:pic>
        <p:nvPicPr>
          <p:cNvPr id="9" name="shpDatum" descr="RO__vervolgpagina~LPP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32263" y="0"/>
            <a:ext cx="9144001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55322" y="262194"/>
            <a:ext cx="7847038" cy="571504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2600" spc="-60" baseline="0">
                <a:solidFill>
                  <a:srgbClr val="2494C5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13" name="Tijdelijke aanduiding voor inhoud 2"/>
          <p:cNvSpPr>
            <a:spLocks noGrp="1"/>
          </p:cNvSpPr>
          <p:nvPr>
            <p:ph idx="1"/>
          </p:nvPr>
        </p:nvSpPr>
        <p:spPr>
          <a:xfrm>
            <a:off x="369858" y="1264356"/>
            <a:ext cx="7858180" cy="48078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179388" indent="-179388">
              <a:buFont typeface="Arial" pitchFamily="34" charset="0"/>
              <a:buChar char="•"/>
              <a:defRPr sz="1800"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396000" indent="-252000">
              <a:buFontTx/>
              <a:buBlip>
                <a:blip r:embed="rId3"/>
              </a:buBlip>
              <a:defRPr sz="1800"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539750" indent="-144000">
              <a:buSzPct val="100000"/>
              <a:buFontTx/>
              <a:buBlip>
                <a:blip r:embed="rId4"/>
              </a:buBlip>
              <a:defRPr sz="1800"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>
              <a:defRPr sz="1800"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</a:lstStyle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</p:txBody>
      </p:sp>
    </p:spTree>
    <p:extLst>
      <p:ext uri="{BB962C8B-B14F-4D97-AF65-F5344CB8AC3E}">
        <p14:creationId xmlns:p14="http://schemas.microsoft.com/office/powerpoint/2010/main" val="39221707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shpBeeldmerk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081AA4-965A-4A23-AE66-7B91E6CAF1C1}" type="slidenum">
              <a:rPr lang="nl-NL"/>
              <a:pPr>
                <a:defRPr/>
              </a:pPr>
              <a:t>‹#›</a:t>
            </a:fld>
            <a:endParaRPr lang="nl-NL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2016125" y="6527800"/>
            <a:ext cx="4679950" cy="2794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OSI SAF User Workshop | November 2014</a:t>
            </a:r>
          </a:p>
        </p:txBody>
      </p:sp>
    </p:spTree>
    <p:extLst>
      <p:ext uri="{BB962C8B-B14F-4D97-AF65-F5344CB8AC3E}">
        <p14:creationId xmlns:p14="http://schemas.microsoft.com/office/powerpoint/2010/main" val="3212083071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shpBeeldmerk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9DAEA5-245E-4FE4-BF35-AFDC03CCC628}" type="slidenum">
              <a:rPr lang="nl-NL"/>
              <a:pPr>
                <a:defRPr/>
              </a:pPr>
              <a:t>‹#›</a:t>
            </a:fld>
            <a:endParaRPr lang="nl-NL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2016125" y="6527800"/>
            <a:ext cx="4679950" cy="2794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OSI SAF User Workshop | November 2014</a:t>
            </a:r>
          </a:p>
        </p:txBody>
      </p:sp>
    </p:spTree>
    <p:extLst>
      <p:ext uri="{BB962C8B-B14F-4D97-AF65-F5344CB8AC3E}">
        <p14:creationId xmlns:p14="http://schemas.microsoft.com/office/powerpoint/2010/main" val="114932021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</p:spTree>
    <p:extLst>
      <p:ext uri="{BB962C8B-B14F-4D97-AF65-F5344CB8AC3E}">
        <p14:creationId xmlns:p14="http://schemas.microsoft.com/office/powerpoint/2010/main" val="1492194590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shpBeeldmerk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25BC4E-8D34-475A-9F6B-BEAEC2B34A1F}" type="slidenum">
              <a:rPr lang="nl-NL"/>
              <a:pPr>
                <a:defRPr/>
              </a:pPr>
              <a:t>‹#›</a:t>
            </a:fld>
            <a:endParaRPr lang="nl-NL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2016125" y="6527800"/>
            <a:ext cx="4679950" cy="2794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OSI SAF User Workshop | November 2014</a:t>
            </a:r>
          </a:p>
        </p:txBody>
      </p:sp>
    </p:spTree>
    <p:extLst>
      <p:ext uri="{BB962C8B-B14F-4D97-AF65-F5344CB8AC3E}">
        <p14:creationId xmlns:p14="http://schemas.microsoft.com/office/powerpoint/2010/main" val="4203446762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366713" y="1206500"/>
            <a:ext cx="4008437" cy="49482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27550" y="1206500"/>
            <a:ext cx="4008438" cy="49482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shpBeeldmerk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D47C27-9A22-4245-9D90-68BA8ACE3D2E}" type="slidenum">
              <a:rPr lang="nl-NL"/>
              <a:pPr>
                <a:defRPr/>
              </a:pPr>
              <a:t>‹#›</a:t>
            </a:fld>
            <a:endParaRPr lang="nl-NL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2016125" y="6527800"/>
            <a:ext cx="4679950" cy="2794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OSI SAF User Workshop | November 2014</a:t>
            </a:r>
          </a:p>
        </p:txBody>
      </p:sp>
    </p:spTree>
    <p:extLst>
      <p:ext uri="{BB962C8B-B14F-4D97-AF65-F5344CB8AC3E}">
        <p14:creationId xmlns:p14="http://schemas.microsoft.com/office/powerpoint/2010/main" val="2961203251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shpBeeldmerk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969833-C9AA-4146-9E7B-FA748F0E18DA}" type="slidenum">
              <a:rPr lang="nl-NL"/>
              <a:pPr>
                <a:defRPr/>
              </a:pPr>
              <a:t>‹#›</a:t>
            </a:fld>
            <a:endParaRPr lang="nl-NL"/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2016125" y="6527800"/>
            <a:ext cx="4679950" cy="2794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OSI SAF User Workshop | November 2014</a:t>
            </a:r>
          </a:p>
        </p:txBody>
      </p:sp>
    </p:spTree>
    <p:extLst>
      <p:ext uri="{BB962C8B-B14F-4D97-AF65-F5344CB8AC3E}">
        <p14:creationId xmlns:p14="http://schemas.microsoft.com/office/powerpoint/2010/main" val="834645059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shpBeeldmerk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C7EA6B-0B2D-43E1-8290-1400C8EA9408}" type="slidenum">
              <a:rPr lang="nl-NL"/>
              <a:pPr>
                <a:defRPr/>
              </a:pPr>
              <a:t>‹#›</a:t>
            </a:fld>
            <a:endParaRPr lang="nl-NL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2016125" y="6527800"/>
            <a:ext cx="4679950" cy="2794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OSI SAF User Workshop | November 2014</a:t>
            </a:r>
          </a:p>
        </p:txBody>
      </p:sp>
    </p:spTree>
    <p:extLst>
      <p:ext uri="{BB962C8B-B14F-4D97-AF65-F5344CB8AC3E}">
        <p14:creationId xmlns:p14="http://schemas.microsoft.com/office/powerpoint/2010/main" val="542236620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pBeeldmerk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A4F05B-BC94-4F88-ADFC-3A6718E1EDC5}" type="slidenum">
              <a:rPr lang="nl-NL"/>
              <a:pPr>
                <a:defRPr/>
              </a:pPr>
              <a:t>‹#›</a:t>
            </a:fld>
            <a:endParaRPr lang="nl-NL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2016125" y="6527800"/>
            <a:ext cx="4679950" cy="2794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OSI SAF User Workshop | November 2014</a:t>
            </a:r>
          </a:p>
        </p:txBody>
      </p:sp>
    </p:spTree>
    <p:extLst>
      <p:ext uri="{BB962C8B-B14F-4D97-AF65-F5344CB8AC3E}">
        <p14:creationId xmlns:p14="http://schemas.microsoft.com/office/powerpoint/2010/main" val="3315669828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shpBeeldmerk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DF7DBE-709F-48E1-BB40-3A2CCD2C1E42}" type="slidenum">
              <a:rPr lang="nl-NL"/>
              <a:pPr>
                <a:defRPr/>
              </a:pPr>
              <a:t>‹#›</a:t>
            </a:fld>
            <a:endParaRPr lang="nl-NL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2016125" y="6527800"/>
            <a:ext cx="4679950" cy="2794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OSI SAF User Workshop | November 2014</a:t>
            </a:r>
          </a:p>
        </p:txBody>
      </p:sp>
    </p:spTree>
    <p:extLst>
      <p:ext uri="{BB962C8B-B14F-4D97-AF65-F5344CB8AC3E}">
        <p14:creationId xmlns:p14="http://schemas.microsoft.com/office/powerpoint/2010/main" val="1056699202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shpBeeldmerk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EF304E-2284-4B87-87A7-921C9C3CACAD}" type="slidenum">
              <a:rPr lang="nl-NL"/>
              <a:pPr>
                <a:defRPr/>
              </a:pPr>
              <a:t>‹#›</a:t>
            </a:fld>
            <a:endParaRPr lang="nl-NL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2016125" y="6527800"/>
            <a:ext cx="4679950" cy="2794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OSI SAF User Workshop | November 2014</a:t>
            </a:r>
          </a:p>
        </p:txBody>
      </p:sp>
    </p:spTree>
    <p:extLst>
      <p:ext uri="{BB962C8B-B14F-4D97-AF65-F5344CB8AC3E}">
        <p14:creationId xmlns:p14="http://schemas.microsoft.com/office/powerpoint/2010/main" val="1172114472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shpBeeldmerk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EC69B9-ED36-495F-8330-AFB3A95A9739}" type="slidenum">
              <a:rPr lang="nl-NL"/>
              <a:pPr>
                <a:defRPr/>
              </a:pPr>
              <a:t>‹#›</a:t>
            </a:fld>
            <a:endParaRPr lang="nl-NL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2016125" y="6527800"/>
            <a:ext cx="4679950" cy="2794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OSI SAF User Workshop | November 2014</a:t>
            </a:r>
          </a:p>
        </p:txBody>
      </p:sp>
    </p:spTree>
    <p:extLst>
      <p:ext uri="{BB962C8B-B14F-4D97-AF65-F5344CB8AC3E}">
        <p14:creationId xmlns:p14="http://schemas.microsoft.com/office/powerpoint/2010/main" val="3392782735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950075" y="0"/>
            <a:ext cx="2193925" cy="6154738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366713" y="0"/>
            <a:ext cx="6430962" cy="6154738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shpBeeldmerk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CEF341-9314-46F3-92EF-7216C1460240}" type="slidenum">
              <a:rPr lang="nl-NL"/>
              <a:pPr>
                <a:defRPr/>
              </a:pPr>
              <a:t>‹#›</a:t>
            </a:fld>
            <a:endParaRPr lang="nl-NL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2016125" y="6527800"/>
            <a:ext cx="4679950" cy="2794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OSI SAF User Workshop | November 2014</a:t>
            </a:r>
          </a:p>
        </p:txBody>
      </p:sp>
    </p:spTree>
    <p:extLst>
      <p:ext uri="{BB962C8B-B14F-4D97-AF65-F5344CB8AC3E}">
        <p14:creationId xmlns:p14="http://schemas.microsoft.com/office/powerpoint/2010/main" val="433576876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LEAR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solidFill>
                  <a:srgbClr val="335E6F"/>
                </a:solidFill>
              </a:defRPr>
            </a:lvl1pPr>
            <a:lvl2pPr>
              <a:defRPr>
                <a:solidFill>
                  <a:srgbClr val="335E6F"/>
                </a:solidFill>
              </a:defRPr>
            </a:lvl2pPr>
            <a:lvl3pPr>
              <a:defRPr>
                <a:solidFill>
                  <a:srgbClr val="335E6F"/>
                </a:solidFill>
              </a:defRPr>
            </a:lvl3pPr>
            <a:lvl4pPr>
              <a:defRPr>
                <a:solidFill>
                  <a:srgbClr val="335E6F"/>
                </a:solidFill>
              </a:defRPr>
            </a:lvl4pPr>
            <a:lvl5pPr>
              <a:defRPr>
                <a:solidFill>
                  <a:srgbClr val="335E6F"/>
                </a:solidFill>
              </a:defRPr>
            </a:lvl5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8688588E-F9A8-2845-885D-3F95E59BBB1E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163696" y="80380"/>
            <a:ext cx="758492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rgbClr val="335E6F"/>
                </a:solidFill>
              </a:defRPr>
            </a:lvl1pPr>
          </a:lstStyle>
          <a:p>
            <a:pPr lvl="0"/>
            <a:r>
              <a:rPr lang="en-GB" altLang="en-US" noProof="0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2529662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178383765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53277E23-8907-A145-AE3E-298C952BE334}"/>
              </a:ext>
            </a:extLst>
          </p:cNvPr>
          <p:cNvSpPr txBox="1">
            <a:spLocks/>
          </p:cNvSpPr>
          <p:nvPr userDrawn="1"/>
        </p:nvSpPr>
        <p:spPr>
          <a:xfrm>
            <a:off x="413046" y="1233725"/>
            <a:ext cx="8263411" cy="484496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2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9" name="Slide Number Placeholder 5">
            <a:extLst>
              <a:ext uri="{FF2B5EF4-FFF2-40B4-BE49-F238E27FC236}">
                <a16:creationId xmlns:a16="http://schemas.microsoft.com/office/drawing/2014/main" id="{F5E6C9FF-8A39-7843-9FA2-D4971382E6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04449" y="6267712"/>
            <a:ext cx="4787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baseline="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7" name="Title Placeholder 1">
            <a:extLst>
              <a:ext uri="{FF2B5EF4-FFF2-40B4-BE49-F238E27FC236}">
                <a16:creationId xmlns:a16="http://schemas.microsoft.com/office/drawing/2014/main" id="{2C80A81A-FFAD-E94F-826C-C08A27FBF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6186" y="89668"/>
            <a:ext cx="6275040" cy="8075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94723153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1 tekstblo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pKleurvlakOnder"/>
          <p:cNvSpPr>
            <a:spLocks noChangeArrowheads="1"/>
          </p:cNvSpPr>
          <p:nvPr/>
        </p:nvSpPr>
        <p:spPr bwMode="auto">
          <a:xfrm>
            <a:off x="0" y="6318250"/>
            <a:ext cx="9144000" cy="539750"/>
          </a:xfrm>
          <a:prstGeom prst="rect">
            <a:avLst/>
          </a:prstGeom>
          <a:solidFill>
            <a:srgbClr val="9ACCD4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600">
                <a:solidFill>
                  <a:srgbClr val="000000"/>
                </a:solidFill>
                <a:latin typeface="Verdana" pitchFamily="34" charset="0"/>
                <a:cs typeface="Arial" charset="0"/>
              </a:defRPr>
            </a:lvl1pPr>
            <a:lvl2pPr marL="742950" indent="-285750">
              <a:defRPr sz="2600">
                <a:solidFill>
                  <a:srgbClr val="000000"/>
                </a:solidFill>
                <a:latin typeface="Verdana" pitchFamily="34" charset="0"/>
                <a:cs typeface="Arial" charset="0"/>
              </a:defRPr>
            </a:lvl2pPr>
            <a:lvl3pPr marL="1143000" indent="-228600">
              <a:defRPr sz="2600">
                <a:solidFill>
                  <a:srgbClr val="000000"/>
                </a:solidFill>
                <a:latin typeface="Verdana" pitchFamily="34" charset="0"/>
                <a:cs typeface="Arial" charset="0"/>
              </a:defRPr>
            </a:lvl3pPr>
            <a:lvl4pPr marL="1600200" indent="-228600">
              <a:defRPr sz="2600">
                <a:solidFill>
                  <a:srgbClr val="000000"/>
                </a:solidFill>
                <a:latin typeface="Verdana" pitchFamily="34" charset="0"/>
                <a:cs typeface="Arial" charset="0"/>
              </a:defRPr>
            </a:lvl4pPr>
            <a:lvl5pPr marL="2057400" indent="-228600">
              <a:defRPr sz="2600">
                <a:solidFill>
                  <a:srgbClr val="000000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00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00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00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00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endParaRPr lang="en-US" altLang="en-US" sz="1350">
              <a:solidFill>
                <a:srgbClr val="FFFFFF"/>
              </a:solidFill>
            </a:endParaRPr>
          </a:p>
        </p:txBody>
      </p:sp>
      <p:sp>
        <p:nvSpPr>
          <p:cNvPr id="5" name="shpTekst"/>
          <p:cNvSpPr>
            <a:spLocks noChangeArrowheads="1"/>
          </p:cNvSpPr>
          <p:nvPr/>
        </p:nvSpPr>
        <p:spPr bwMode="auto">
          <a:xfrm>
            <a:off x="0" y="6"/>
            <a:ext cx="9144000" cy="1071563"/>
          </a:xfrm>
          <a:prstGeom prst="rect">
            <a:avLst/>
          </a:prstGeom>
          <a:solidFill>
            <a:srgbClr val="9ACCD4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600">
                <a:solidFill>
                  <a:srgbClr val="000000"/>
                </a:solidFill>
                <a:latin typeface="Verdana" pitchFamily="34" charset="0"/>
                <a:cs typeface="Arial" charset="0"/>
              </a:defRPr>
            </a:lvl1pPr>
            <a:lvl2pPr marL="742950" indent="-285750">
              <a:defRPr sz="2600">
                <a:solidFill>
                  <a:srgbClr val="000000"/>
                </a:solidFill>
                <a:latin typeface="Verdana" pitchFamily="34" charset="0"/>
                <a:cs typeface="Arial" charset="0"/>
              </a:defRPr>
            </a:lvl2pPr>
            <a:lvl3pPr marL="1143000" indent="-228600">
              <a:defRPr sz="2600">
                <a:solidFill>
                  <a:srgbClr val="000000"/>
                </a:solidFill>
                <a:latin typeface="Verdana" pitchFamily="34" charset="0"/>
                <a:cs typeface="Arial" charset="0"/>
              </a:defRPr>
            </a:lvl3pPr>
            <a:lvl4pPr marL="1600200" indent="-228600">
              <a:defRPr sz="2600">
                <a:solidFill>
                  <a:srgbClr val="000000"/>
                </a:solidFill>
                <a:latin typeface="Verdana" pitchFamily="34" charset="0"/>
                <a:cs typeface="Arial" charset="0"/>
              </a:defRPr>
            </a:lvl4pPr>
            <a:lvl5pPr marL="2057400" indent="-228600">
              <a:defRPr sz="2600">
                <a:solidFill>
                  <a:srgbClr val="000000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00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00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00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00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endParaRPr lang="en-US" altLang="en-US" sz="1350">
              <a:solidFill>
                <a:srgbClr val="FFFFFF"/>
              </a:solidFill>
            </a:endParaRPr>
          </a:p>
        </p:txBody>
      </p:sp>
      <p:pic>
        <p:nvPicPr>
          <p:cNvPr id="6" name="shpDatum" descr="RO__vervolgpagina~LPP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32261" y="0"/>
            <a:ext cx="9144001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55323" y="262194"/>
            <a:ext cx="7847038" cy="571504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1950" spc="-45" baseline="0">
                <a:solidFill>
                  <a:srgbClr val="2494C5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13" name="Tijdelijke aanduiding voor inhoud 2"/>
          <p:cNvSpPr>
            <a:spLocks noGrp="1"/>
          </p:cNvSpPr>
          <p:nvPr>
            <p:ph idx="1"/>
          </p:nvPr>
        </p:nvSpPr>
        <p:spPr>
          <a:xfrm>
            <a:off x="369858" y="1264356"/>
            <a:ext cx="7858180" cy="48078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35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134541" indent="-134541">
              <a:buFont typeface="Arial" pitchFamily="34" charset="0"/>
              <a:buChar char="•"/>
              <a:defRPr sz="1350"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297000" indent="-189000">
              <a:buFontTx/>
              <a:buBlip>
                <a:blip r:embed="rId3"/>
              </a:buBlip>
              <a:defRPr sz="1350"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404813" indent="-108000">
              <a:buSzPct val="100000"/>
              <a:buFontTx/>
              <a:buBlip>
                <a:blip r:embed="rId4"/>
              </a:buBlip>
              <a:defRPr sz="1350"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>
              <a:defRPr sz="1350"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</a:lstStyle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</p:txBody>
      </p:sp>
      <p:sp>
        <p:nvSpPr>
          <p:cNvPr id="7" name="shpBeeldmerk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715A2D-134C-46C3-9F05-46CDDD47007D}" type="slidenum">
              <a:rPr lang="nl-NL"/>
              <a:pPr>
                <a:defRPr/>
              </a:pPr>
              <a:t>‹#›</a:t>
            </a:fld>
            <a:endParaRPr lang="nl-NL"/>
          </a:p>
        </p:txBody>
      </p:sp>
      <p:sp>
        <p:nvSpPr>
          <p:cNvPr id="8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 sz="900" b="1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r>
              <a:rPr lang="en-US"/>
              <a:t>EUMETSAT, May 2018</a:t>
            </a:r>
          </a:p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3578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270565-8853-4F1F-AC25-FC36C635451D}" type="slidenum">
              <a:rPr lang="en-GB" altLang="nl-NL"/>
              <a:pPr>
                <a:defRPr/>
              </a:pPr>
              <a:t>‹#›</a:t>
            </a:fld>
            <a:endParaRPr lang="en-GB" altLang="nl-NL"/>
          </a:p>
        </p:txBody>
      </p:sp>
    </p:spTree>
    <p:extLst>
      <p:ext uri="{BB962C8B-B14F-4D97-AF65-F5344CB8AC3E}">
        <p14:creationId xmlns:p14="http://schemas.microsoft.com/office/powerpoint/2010/main" val="1165137876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C36442-AA72-45FE-943B-6C279E6B3521}" type="slidenum">
              <a:rPr lang="en-GB" altLang="nl-NL"/>
              <a:pPr>
                <a:defRPr/>
              </a:pPr>
              <a:t>‹#›</a:t>
            </a:fld>
            <a:endParaRPr lang="en-GB" altLang="nl-NL"/>
          </a:p>
        </p:txBody>
      </p:sp>
    </p:spTree>
    <p:extLst>
      <p:ext uri="{BB962C8B-B14F-4D97-AF65-F5344CB8AC3E}">
        <p14:creationId xmlns:p14="http://schemas.microsoft.com/office/powerpoint/2010/main" val="3765621564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3F21BC-7086-4743-9464-4A1AF34CD308}" type="slidenum">
              <a:rPr lang="en-GB" altLang="nl-NL"/>
              <a:pPr>
                <a:defRPr/>
              </a:pPr>
              <a:t>‹#›</a:t>
            </a:fld>
            <a:endParaRPr lang="en-GB" altLang="nl-NL"/>
          </a:p>
        </p:txBody>
      </p:sp>
    </p:spTree>
    <p:extLst>
      <p:ext uri="{BB962C8B-B14F-4D97-AF65-F5344CB8AC3E}">
        <p14:creationId xmlns:p14="http://schemas.microsoft.com/office/powerpoint/2010/main" val="4211994803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nl-NL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3D82F6-6560-445F-BFF1-303735C0C6DD}" type="slidenum">
              <a:rPr lang="en-GB" altLang="nl-NL"/>
              <a:pPr>
                <a:defRPr/>
              </a:pPr>
              <a:t>‹#›</a:t>
            </a:fld>
            <a:endParaRPr lang="en-GB" altLang="nl-NL"/>
          </a:p>
        </p:txBody>
      </p:sp>
    </p:spTree>
    <p:extLst>
      <p:ext uri="{BB962C8B-B14F-4D97-AF65-F5344CB8AC3E}">
        <p14:creationId xmlns:p14="http://schemas.microsoft.com/office/powerpoint/2010/main" val="67726647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nl-NL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9F0CB7-7FBB-499B-9F78-363FD8CBB597}" type="slidenum">
              <a:rPr lang="en-GB" altLang="nl-NL"/>
              <a:pPr>
                <a:defRPr/>
              </a:pPr>
              <a:t>‹#›</a:t>
            </a:fld>
            <a:endParaRPr lang="en-GB" altLang="nl-NL"/>
          </a:p>
        </p:txBody>
      </p:sp>
    </p:spTree>
    <p:extLst>
      <p:ext uri="{BB962C8B-B14F-4D97-AF65-F5344CB8AC3E}">
        <p14:creationId xmlns:p14="http://schemas.microsoft.com/office/powerpoint/2010/main" val="3584411973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6838DA-4EB0-40FE-936B-930CC62E4BA3}" type="datetimeFigureOut">
              <a:rPr lang="en-US" altLang="nl-NL"/>
              <a:pPr>
                <a:defRPr/>
              </a:pPr>
              <a:t>10/15/2023</a:t>
            </a:fld>
            <a:endParaRPr lang="en-GB" altLang="nl-NL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nl-NL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C2C35B-E0BC-4BA9-B43F-39D91400B49B}" type="slidenum">
              <a:rPr lang="en-GB" altLang="nl-NL"/>
              <a:pPr>
                <a:defRPr/>
              </a:pPr>
              <a:t>‹#›</a:t>
            </a:fld>
            <a:endParaRPr lang="en-GB" altLang="nl-NL"/>
          </a:p>
        </p:txBody>
      </p:sp>
    </p:spTree>
    <p:extLst>
      <p:ext uri="{BB962C8B-B14F-4D97-AF65-F5344CB8AC3E}">
        <p14:creationId xmlns:p14="http://schemas.microsoft.com/office/powerpoint/2010/main" val="3833895810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nl-NL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249ADF-04D6-45BC-9EEB-2150FF5434B2}" type="slidenum">
              <a:rPr lang="en-GB" altLang="nl-NL"/>
              <a:pPr>
                <a:defRPr/>
              </a:pPr>
              <a:t>‹#›</a:t>
            </a:fld>
            <a:endParaRPr lang="en-GB" altLang="nl-NL"/>
          </a:p>
        </p:txBody>
      </p:sp>
    </p:spTree>
    <p:extLst>
      <p:ext uri="{BB962C8B-B14F-4D97-AF65-F5344CB8AC3E}">
        <p14:creationId xmlns:p14="http://schemas.microsoft.com/office/powerpoint/2010/main" val="3731410391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nl-NL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505C82-A919-442A-88AB-A9170C37409C}" type="slidenum">
              <a:rPr lang="en-GB" altLang="nl-NL"/>
              <a:pPr>
                <a:defRPr/>
              </a:pPr>
              <a:t>‹#›</a:t>
            </a:fld>
            <a:endParaRPr lang="en-GB" altLang="nl-NL"/>
          </a:p>
        </p:txBody>
      </p:sp>
    </p:spTree>
    <p:extLst>
      <p:ext uri="{BB962C8B-B14F-4D97-AF65-F5344CB8AC3E}">
        <p14:creationId xmlns:p14="http://schemas.microsoft.com/office/powerpoint/2010/main" val="200684750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532563" y="0"/>
            <a:ext cx="2071687" cy="5938838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317500" y="0"/>
            <a:ext cx="6062663" cy="5938838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4198098590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nl-NL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F59FA8-E1D2-4DFC-ABB3-0FC06C31DEDB}" type="slidenum">
              <a:rPr lang="en-GB" altLang="nl-NL"/>
              <a:pPr>
                <a:defRPr/>
              </a:pPr>
              <a:t>‹#›</a:t>
            </a:fld>
            <a:endParaRPr lang="en-GB" altLang="nl-NL"/>
          </a:p>
        </p:txBody>
      </p:sp>
    </p:spTree>
    <p:extLst>
      <p:ext uri="{BB962C8B-B14F-4D97-AF65-F5344CB8AC3E}">
        <p14:creationId xmlns:p14="http://schemas.microsoft.com/office/powerpoint/2010/main" val="199303623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87086B-A5A9-4221-8A63-7E685A5C084C}" type="slidenum">
              <a:rPr lang="en-GB" altLang="nl-NL"/>
              <a:pPr>
                <a:defRPr/>
              </a:pPr>
              <a:t>‹#›</a:t>
            </a:fld>
            <a:endParaRPr lang="en-GB" altLang="nl-NL"/>
          </a:p>
        </p:txBody>
      </p:sp>
    </p:spTree>
    <p:extLst>
      <p:ext uri="{BB962C8B-B14F-4D97-AF65-F5344CB8AC3E}">
        <p14:creationId xmlns:p14="http://schemas.microsoft.com/office/powerpoint/2010/main" val="2636907117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439FCB-351C-472E-BE98-5ED73E748C37}" type="slidenum">
              <a:rPr lang="en-GB" altLang="nl-NL"/>
              <a:pPr>
                <a:defRPr/>
              </a:pPr>
              <a:t>‹#›</a:t>
            </a:fld>
            <a:endParaRPr lang="en-GB" altLang="nl-NL"/>
          </a:p>
        </p:txBody>
      </p:sp>
    </p:spTree>
    <p:extLst>
      <p:ext uri="{BB962C8B-B14F-4D97-AF65-F5344CB8AC3E}">
        <p14:creationId xmlns:p14="http://schemas.microsoft.com/office/powerpoint/2010/main" val="3349577586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1 tekstblo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pKleurvlakOnder"/>
          <p:cNvSpPr>
            <a:spLocks noChangeArrowheads="1"/>
          </p:cNvSpPr>
          <p:nvPr/>
        </p:nvSpPr>
        <p:spPr bwMode="auto">
          <a:xfrm>
            <a:off x="0" y="6318250"/>
            <a:ext cx="9144000" cy="539750"/>
          </a:xfrm>
          <a:prstGeom prst="rect">
            <a:avLst/>
          </a:prstGeom>
          <a:solidFill>
            <a:srgbClr val="9ACCD4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600">
                <a:solidFill>
                  <a:srgbClr val="000000"/>
                </a:solidFill>
                <a:latin typeface="Verdana" pitchFamily="34" charset="0"/>
                <a:cs typeface="Arial" charset="0"/>
              </a:defRPr>
            </a:lvl1pPr>
            <a:lvl2pPr marL="742950" indent="-285750">
              <a:defRPr sz="2600">
                <a:solidFill>
                  <a:srgbClr val="000000"/>
                </a:solidFill>
                <a:latin typeface="Verdana" pitchFamily="34" charset="0"/>
                <a:cs typeface="Arial" charset="0"/>
              </a:defRPr>
            </a:lvl2pPr>
            <a:lvl3pPr marL="1143000" indent="-228600">
              <a:defRPr sz="2600">
                <a:solidFill>
                  <a:srgbClr val="000000"/>
                </a:solidFill>
                <a:latin typeface="Verdana" pitchFamily="34" charset="0"/>
                <a:cs typeface="Arial" charset="0"/>
              </a:defRPr>
            </a:lvl3pPr>
            <a:lvl4pPr marL="1600200" indent="-228600">
              <a:defRPr sz="2600">
                <a:solidFill>
                  <a:srgbClr val="000000"/>
                </a:solidFill>
                <a:latin typeface="Verdana" pitchFamily="34" charset="0"/>
                <a:cs typeface="Arial" charset="0"/>
              </a:defRPr>
            </a:lvl4pPr>
            <a:lvl5pPr marL="2057400" indent="-228600">
              <a:defRPr sz="2600">
                <a:solidFill>
                  <a:srgbClr val="000000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00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00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00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00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5" name="shpTekst"/>
          <p:cNvSpPr>
            <a:spLocks noChangeArrowheads="1"/>
          </p:cNvSpPr>
          <p:nvPr/>
        </p:nvSpPr>
        <p:spPr bwMode="auto">
          <a:xfrm>
            <a:off x="0" y="4"/>
            <a:ext cx="9144000" cy="1071563"/>
          </a:xfrm>
          <a:prstGeom prst="rect">
            <a:avLst/>
          </a:prstGeom>
          <a:solidFill>
            <a:srgbClr val="9ACCD4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600">
                <a:solidFill>
                  <a:srgbClr val="000000"/>
                </a:solidFill>
                <a:latin typeface="Verdana" pitchFamily="34" charset="0"/>
                <a:cs typeface="Arial" charset="0"/>
              </a:defRPr>
            </a:lvl1pPr>
            <a:lvl2pPr marL="742950" indent="-285750">
              <a:defRPr sz="2600">
                <a:solidFill>
                  <a:srgbClr val="000000"/>
                </a:solidFill>
                <a:latin typeface="Verdana" pitchFamily="34" charset="0"/>
                <a:cs typeface="Arial" charset="0"/>
              </a:defRPr>
            </a:lvl2pPr>
            <a:lvl3pPr marL="1143000" indent="-228600">
              <a:defRPr sz="2600">
                <a:solidFill>
                  <a:srgbClr val="000000"/>
                </a:solidFill>
                <a:latin typeface="Verdana" pitchFamily="34" charset="0"/>
                <a:cs typeface="Arial" charset="0"/>
              </a:defRPr>
            </a:lvl3pPr>
            <a:lvl4pPr marL="1600200" indent="-228600">
              <a:defRPr sz="2600">
                <a:solidFill>
                  <a:srgbClr val="000000"/>
                </a:solidFill>
                <a:latin typeface="Verdana" pitchFamily="34" charset="0"/>
                <a:cs typeface="Arial" charset="0"/>
              </a:defRPr>
            </a:lvl4pPr>
            <a:lvl5pPr marL="2057400" indent="-228600">
              <a:defRPr sz="2600">
                <a:solidFill>
                  <a:srgbClr val="000000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00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00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00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00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endParaRPr lang="en-US" altLang="en-US" sz="1800">
              <a:solidFill>
                <a:srgbClr val="FFFFFF"/>
              </a:solidFill>
            </a:endParaRPr>
          </a:p>
        </p:txBody>
      </p:sp>
      <p:pic>
        <p:nvPicPr>
          <p:cNvPr id="6" name="shpDatum" descr="RO__vervolgpagina~LPP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32261" y="0"/>
            <a:ext cx="9144001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55323" y="262194"/>
            <a:ext cx="7847038" cy="571504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2600" spc="-60" baseline="0">
                <a:solidFill>
                  <a:srgbClr val="2494C5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13" name="Tijdelijke aanduiding voor inhoud 2"/>
          <p:cNvSpPr>
            <a:spLocks noGrp="1"/>
          </p:cNvSpPr>
          <p:nvPr>
            <p:ph idx="1"/>
          </p:nvPr>
        </p:nvSpPr>
        <p:spPr>
          <a:xfrm>
            <a:off x="369858" y="1264356"/>
            <a:ext cx="7858180" cy="48078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179388" indent="-179388">
              <a:buFont typeface="Arial" pitchFamily="34" charset="0"/>
              <a:buChar char="•"/>
              <a:defRPr sz="1800"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396000" indent="-252000">
              <a:buFontTx/>
              <a:buBlip>
                <a:blip r:embed="rId3"/>
              </a:buBlip>
              <a:defRPr sz="1800"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539750" indent="-144000">
              <a:buSzPct val="100000"/>
              <a:buFontTx/>
              <a:buBlip>
                <a:blip r:embed="rId4"/>
              </a:buBlip>
              <a:defRPr sz="1800"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>
              <a:defRPr sz="1800"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</a:lstStyle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</p:txBody>
      </p:sp>
      <p:sp>
        <p:nvSpPr>
          <p:cNvPr id="7" name="shpBeeldmerk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715A2D-134C-46C3-9F05-46CDDD47007D}" type="slidenum">
              <a:rPr lang="nl-NL"/>
              <a:pPr>
                <a:defRPr/>
              </a:pPr>
              <a:t>‹#›</a:t>
            </a:fld>
            <a:endParaRPr lang="nl-NL"/>
          </a:p>
        </p:txBody>
      </p:sp>
      <p:sp>
        <p:nvSpPr>
          <p:cNvPr id="8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 sz="1200" b="1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r>
              <a:rPr lang="en-US"/>
              <a:t>EUMETSAT, May 2018</a:t>
            </a:r>
          </a:p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8544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nl-NL"/>
              <a:t>Klik om het opmaakprofiel van de modelondertitel te bewerken</a:t>
            </a:r>
          </a:p>
        </p:txBody>
      </p:sp>
    </p:spTree>
    <p:extLst>
      <p:ext uri="{BB962C8B-B14F-4D97-AF65-F5344CB8AC3E}">
        <p14:creationId xmlns:p14="http://schemas.microsoft.com/office/powerpoint/2010/main" val="3331783557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3753241065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</p:spTree>
    <p:extLst>
      <p:ext uri="{BB962C8B-B14F-4D97-AF65-F5344CB8AC3E}">
        <p14:creationId xmlns:p14="http://schemas.microsoft.com/office/powerpoint/2010/main" val="3714078589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1841278952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2453956001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177234315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Titel, tekst en grafi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9750" y="0"/>
            <a:ext cx="8064500" cy="836613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half" idx="1"/>
          </p:nvPr>
        </p:nvSpPr>
        <p:spPr>
          <a:xfrm>
            <a:off x="317500" y="1412875"/>
            <a:ext cx="4038600" cy="4525963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grafiek 3"/>
          <p:cNvSpPr>
            <a:spLocks noGrp="1"/>
          </p:cNvSpPr>
          <p:nvPr>
            <p:ph type="chart" sz="half" idx="2"/>
          </p:nvPr>
        </p:nvSpPr>
        <p:spPr>
          <a:xfrm>
            <a:off x="4508500" y="1412875"/>
            <a:ext cx="4038600" cy="4525963"/>
          </a:xfrm>
        </p:spPr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62194953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8176465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</p:spTree>
    <p:extLst>
      <p:ext uri="{BB962C8B-B14F-4D97-AF65-F5344CB8AC3E}">
        <p14:creationId xmlns:p14="http://schemas.microsoft.com/office/powerpoint/2010/main" val="1835983381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</p:spTree>
    <p:extLst>
      <p:ext uri="{BB962C8B-B14F-4D97-AF65-F5344CB8AC3E}">
        <p14:creationId xmlns:p14="http://schemas.microsoft.com/office/powerpoint/2010/main" val="3030235121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1152353909"/>
      </p:ext>
    </p:extLst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1380645985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el, tekst en inho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423669628"/>
      </p:ext>
    </p:extLst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2868388035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el en tab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abel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nl-NL" noProof="0"/>
          </a:p>
        </p:txBody>
      </p:sp>
    </p:spTree>
    <p:extLst>
      <p:ext uri="{BB962C8B-B14F-4D97-AF65-F5344CB8AC3E}">
        <p14:creationId xmlns:p14="http://schemas.microsoft.com/office/powerpoint/2010/main" val="2261957010"/>
      </p:ext>
    </p:extLst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el en grafi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grafiek 2"/>
          <p:cNvSpPr>
            <a:spLocks noGrp="1"/>
          </p:cNvSpPr>
          <p:nvPr>
            <p:ph type="chart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nl-NL" noProof="0"/>
          </a:p>
        </p:txBody>
      </p:sp>
    </p:spTree>
    <p:extLst>
      <p:ext uri="{BB962C8B-B14F-4D97-AF65-F5344CB8AC3E}">
        <p14:creationId xmlns:p14="http://schemas.microsoft.com/office/powerpoint/2010/main" val="165282055"/>
      </p:ext>
    </p:extLst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1 tekstblo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pKleurvlakOnder"/>
          <p:cNvSpPr>
            <a:spLocks noChangeArrowheads="1"/>
          </p:cNvSpPr>
          <p:nvPr/>
        </p:nvSpPr>
        <p:spPr bwMode="auto">
          <a:xfrm>
            <a:off x="0" y="6318250"/>
            <a:ext cx="9144000" cy="539750"/>
          </a:xfrm>
          <a:prstGeom prst="rect">
            <a:avLst/>
          </a:prstGeom>
          <a:solidFill>
            <a:srgbClr val="9ACCD4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endParaRPr lang="nl-NL" altLang="nl-NL" sz="1800">
              <a:solidFill>
                <a:srgbClr val="FFFFFF"/>
              </a:solidFill>
              <a:latin typeface="Verdana" pitchFamily="34" charset="0"/>
              <a:cs typeface="Arial" pitchFamily="34" charset="0"/>
            </a:endParaRPr>
          </a:p>
        </p:txBody>
      </p:sp>
      <p:sp>
        <p:nvSpPr>
          <p:cNvPr id="5" name="shpTekst"/>
          <p:cNvSpPr>
            <a:spLocks noChangeArrowheads="1"/>
          </p:cNvSpPr>
          <p:nvPr/>
        </p:nvSpPr>
        <p:spPr bwMode="auto">
          <a:xfrm>
            <a:off x="0" y="4"/>
            <a:ext cx="9144000" cy="1071563"/>
          </a:xfrm>
          <a:prstGeom prst="rect">
            <a:avLst/>
          </a:prstGeom>
          <a:solidFill>
            <a:srgbClr val="9ACCD4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endParaRPr lang="nl-NL" altLang="nl-NL" sz="1800">
              <a:solidFill>
                <a:srgbClr val="FFFFFF"/>
              </a:solidFill>
              <a:latin typeface="Verdana" pitchFamily="34" charset="0"/>
              <a:cs typeface="Arial" pitchFamily="34" charset="0"/>
            </a:endParaRPr>
          </a:p>
        </p:txBody>
      </p:sp>
      <p:pic>
        <p:nvPicPr>
          <p:cNvPr id="6" name="shpDatum" descr="RO__vervolgpagina~LPP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49725" y="0"/>
            <a:ext cx="91440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hpKleurvlakOnder"/>
          <p:cNvSpPr>
            <a:spLocks noChangeArrowheads="1"/>
          </p:cNvSpPr>
          <p:nvPr/>
        </p:nvSpPr>
        <p:spPr bwMode="auto">
          <a:xfrm>
            <a:off x="0" y="6318250"/>
            <a:ext cx="9144000" cy="539750"/>
          </a:xfrm>
          <a:prstGeom prst="rect">
            <a:avLst/>
          </a:prstGeom>
          <a:solidFill>
            <a:srgbClr val="9ACCD4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endParaRPr lang="nl-NL" altLang="nl-NL" sz="1800">
              <a:solidFill>
                <a:srgbClr val="FFFFFF"/>
              </a:solidFill>
              <a:latin typeface="Verdana" pitchFamily="34" charset="0"/>
              <a:cs typeface="Arial" pitchFamily="34" charset="0"/>
            </a:endParaRPr>
          </a:p>
        </p:txBody>
      </p:sp>
      <p:sp>
        <p:nvSpPr>
          <p:cNvPr id="8" name="shpTekst"/>
          <p:cNvSpPr>
            <a:spLocks noChangeArrowheads="1"/>
          </p:cNvSpPr>
          <p:nvPr/>
        </p:nvSpPr>
        <p:spPr bwMode="auto">
          <a:xfrm>
            <a:off x="0" y="4"/>
            <a:ext cx="9144000" cy="1071563"/>
          </a:xfrm>
          <a:prstGeom prst="rect">
            <a:avLst/>
          </a:prstGeom>
          <a:solidFill>
            <a:srgbClr val="9ACCD4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endParaRPr lang="nl-NL" altLang="nl-NL" sz="1800">
              <a:solidFill>
                <a:srgbClr val="FFFFFF"/>
              </a:solidFill>
              <a:latin typeface="Verdana" pitchFamily="34" charset="0"/>
              <a:cs typeface="Arial" pitchFamily="34" charset="0"/>
            </a:endParaRPr>
          </a:p>
        </p:txBody>
      </p:sp>
      <p:pic>
        <p:nvPicPr>
          <p:cNvPr id="9" name="shpDatum" descr="RO__vervolgpagina~LPP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32261" y="0"/>
            <a:ext cx="9144001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55323" y="262194"/>
            <a:ext cx="7847038" cy="571504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2600" spc="-60" baseline="0">
                <a:solidFill>
                  <a:srgbClr val="2494C5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13" name="Tijdelijke aanduiding voor inhoud 2"/>
          <p:cNvSpPr>
            <a:spLocks noGrp="1"/>
          </p:cNvSpPr>
          <p:nvPr>
            <p:ph idx="1"/>
          </p:nvPr>
        </p:nvSpPr>
        <p:spPr>
          <a:xfrm>
            <a:off x="369858" y="1264356"/>
            <a:ext cx="7858180" cy="48078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179388" indent="-179388">
              <a:buFont typeface="Arial" pitchFamily="34" charset="0"/>
              <a:buChar char="•"/>
              <a:defRPr sz="1800"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396000" indent="-252000">
              <a:buFontTx/>
              <a:buBlip>
                <a:blip r:embed="rId3"/>
              </a:buBlip>
              <a:defRPr sz="1800"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539750" indent="-144000">
              <a:buSzPct val="100000"/>
              <a:buFontTx/>
              <a:buBlip>
                <a:blip r:embed="rId4"/>
              </a:buBlip>
              <a:defRPr sz="1800"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>
              <a:defRPr sz="1800"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</a:lstStyle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</p:txBody>
      </p:sp>
    </p:spTree>
    <p:extLst>
      <p:ext uri="{BB962C8B-B14F-4D97-AF65-F5344CB8AC3E}">
        <p14:creationId xmlns:p14="http://schemas.microsoft.com/office/powerpoint/2010/main" val="14433686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el, inhoud en 2 inhoudselemen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9750" y="0"/>
            <a:ext cx="8064500" cy="836613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317500" y="1412875"/>
            <a:ext cx="4038600" cy="4525963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quarter" idx="2"/>
          </p:nvPr>
        </p:nvSpPr>
        <p:spPr>
          <a:xfrm>
            <a:off x="4508500" y="1412875"/>
            <a:ext cx="4038600" cy="218598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inhoud 4"/>
          <p:cNvSpPr>
            <a:spLocks noGrp="1"/>
          </p:cNvSpPr>
          <p:nvPr>
            <p:ph sz="quarter" idx="3"/>
          </p:nvPr>
        </p:nvSpPr>
        <p:spPr>
          <a:xfrm>
            <a:off x="4508500" y="3751263"/>
            <a:ext cx="4038600" cy="2187575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3298524673"/>
      </p:ext>
    </p:extLst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D802B93-F7D8-4987-8FAA-2423BB473AA0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48662679"/>
      </p:ext>
    </p:extLst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A978C2E-95B4-4605-BE83-28CEFFA7BD0C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87251084"/>
      </p:ext>
    </p:extLst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C7D2801-8217-4124-BF25-0F74E796A322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87895002"/>
      </p:ext>
    </p:extLst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366715" y="1206501"/>
            <a:ext cx="4008437" cy="4948239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27550" y="1206501"/>
            <a:ext cx="4008438" cy="4948239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256891A-41D1-4E44-9F63-9B0709F78756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29964391"/>
      </p:ext>
    </p:extLst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C5BABAA-08C6-4630-B51D-57482C8EFDDE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82939157"/>
      </p:ext>
    </p:extLst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B8E40D5-6EEE-488E-B884-2E5D90E05954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80762859"/>
      </p:ext>
    </p:extLst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9B30616-5315-4558-B1AE-AC6A5ED959A5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61122989"/>
      </p:ext>
    </p:extLst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5666883-DD56-4DEA-B737-4B2B7C446BCE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55524406"/>
      </p:ext>
    </p:extLst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FE2D00E-B032-4CCC-91DB-9BFFFD8418CE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46834991"/>
      </p:ext>
    </p:extLst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32EDCA7-FBE4-453F-AAB9-EE5B76A724CA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273704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nl-NL"/>
              <a:t>IKOM, Oct 2013  </a:t>
            </a:r>
            <a:fld id="{4ABFCD4F-CDD9-47C3-9610-090B798A443B}" type="slidenum">
              <a:rPr lang="en-US" altLang="nl-NL"/>
              <a:pPr/>
              <a:t>‹#›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304163773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nl-NL"/>
              <a:t>IKOM, Oct 2013  </a:t>
            </a:r>
            <a:fld id="{8A032B5B-51D0-4F86-9992-F04B629CDB47}" type="slidenum">
              <a:rPr lang="en-US" altLang="nl-NL"/>
              <a:pPr/>
              <a:t>‹#›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3972250814"/>
      </p:ext>
    </p:extLst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950077" y="0"/>
            <a:ext cx="2193925" cy="6154739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366713" y="0"/>
            <a:ext cx="6430962" cy="6154739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4B26F6E-25DE-4B64-8269-4552587F1484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5274065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nl-NL"/>
              <a:t>IKOM, Oct 2013  </a:t>
            </a:r>
            <a:fld id="{C5ED99C8-AEEE-4D3B-8EB2-F2EDCFD1BFFD}" type="slidenum">
              <a:rPr lang="en-US" altLang="nl-NL"/>
              <a:pPr/>
              <a:t>‹#›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149543880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nl-NL"/>
              <a:t>IKOM, Oct 2013  </a:t>
            </a:r>
            <a:fld id="{4131CCBE-2FC0-46EB-96B8-B1D31216F62F}" type="slidenum">
              <a:rPr lang="en-US" altLang="nl-NL"/>
              <a:pPr/>
              <a:t>‹#›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304896410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nl-NL"/>
              <a:t>IKOM, Oct 2013  </a:t>
            </a:r>
            <a:fld id="{E0053FBE-8227-42C2-814E-D0083735B1C5}" type="slidenum">
              <a:rPr lang="en-US" altLang="nl-NL"/>
              <a:pPr/>
              <a:t>‹#›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122918214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nl-NL"/>
              <a:t>IKOM, Oct 2013  </a:t>
            </a:r>
            <a:fld id="{7F788088-C643-454C-97DE-385F9E215C13}" type="slidenum">
              <a:rPr lang="en-US" altLang="nl-NL"/>
              <a:pPr/>
              <a:t>‹#›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175895544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nl-NL"/>
              <a:t>IKOM, Oct 2013  </a:t>
            </a:r>
            <a:fld id="{A9CB6F42-F8E9-4F1B-831E-3BE0E0F07D55}" type="slidenum">
              <a:rPr lang="en-US" altLang="nl-NL"/>
              <a:pPr/>
              <a:t>‹#›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97382454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nl-NL"/>
              <a:t>IKOM, Oct 2013  </a:t>
            </a:r>
            <a:fld id="{AAB872A8-4ADD-4699-950A-D20B5A29D3D8}" type="slidenum">
              <a:rPr lang="en-US" altLang="nl-NL"/>
              <a:pPr/>
              <a:t>‹#›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41325687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nl-NL"/>
              <a:t>IKOM, Oct 2013  </a:t>
            </a:r>
            <a:fld id="{BBD8918D-AE5A-48D6-B6F1-E245DDC0A3DB}" type="slidenum">
              <a:rPr lang="en-US" altLang="nl-NL"/>
              <a:pPr/>
              <a:t>‹#›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371284307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nl-NL"/>
              <a:t>IKOM, Oct 2013  </a:t>
            </a:r>
            <a:fld id="{9609F61E-3C40-4060-BD5F-F7280BD3C2DC}" type="slidenum">
              <a:rPr lang="en-US" altLang="nl-NL"/>
              <a:pPr/>
              <a:t>‹#›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199805016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nl-NL"/>
              <a:t>IKOM, Oct 2013  </a:t>
            </a:r>
            <a:fld id="{96AA3A1A-7A5D-4357-9B38-C36046BF5029}" type="slidenum">
              <a:rPr lang="en-US" altLang="nl-NL"/>
              <a:pPr/>
              <a:t>‹#›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25178977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nl-NL"/>
              <a:t>IKOM, Oct 2013  </a:t>
            </a:r>
            <a:fld id="{3CF9655D-7BE1-4CD2-A0B5-01856171B7DD}" type="slidenum">
              <a:rPr lang="en-US" altLang="nl-NL"/>
              <a:pPr/>
              <a:t>‹#›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66318669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nl-NL"/>
              <a:t>IKOM, Oct 2013  </a:t>
            </a:r>
            <a:fld id="{B016741F-DFE0-4586-BB3A-D1B5D0F10419}" type="slidenum">
              <a:rPr lang="en-US" altLang="nl-NL"/>
              <a:pPr/>
              <a:t>‹#›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412968033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6E445EC-C0C6-48B0-B293-5F7999A72AC3}" type="datetimeFigureOut">
              <a:rPr lang="en-US" altLang="nl-NL"/>
              <a:pPr/>
              <a:t>10/15/2023</a:t>
            </a:fld>
            <a:endParaRPr lang="en-US" alt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55B357-D012-41F4-B3BA-DB78C261F3B7}" type="slidenum">
              <a:rPr lang="en-US" altLang="nl-NL"/>
              <a:pPr/>
              <a:t>‹#›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173240091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1C2B0C2-B1D4-4743-BADE-16F23E2F5480}" type="datetimeFigureOut">
              <a:rPr lang="en-US" altLang="nl-NL"/>
              <a:pPr/>
              <a:t>10/15/2023</a:t>
            </a:fld>
            <a:endParaRPr lang="en-US" alt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7246A4-F5A7-4AC8-B94C-FA3AB5ED681A}" type="slidenum">
              <a:rPr lang="en-US" altLang="nl-NL"/>
              <a:pPr/>
              <a:t>‹#›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120187738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D7AA95C-F6B4-4B50-BB25-5018B3606BF8}" type="datetimeFigureOut">
              <a:rPr lang="en-US" altLang="nl-NL"/>
              <a:pPr/>
              <a:t>10/15/2023</a:t>
            </a:fld>
            <a:endParaRPr lang="en-US" alt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AFE3A3-C651-4BF0-8C8F-07F9731AD6AF}" type="slidenum">
              <a:rPr lang="en-US" altLang="nl-NL"/>
              <a:pPr/>
              <a:t>‹#›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209247375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DA90D08-9E2C-407F-9FD9-926071B8D0B5}" type="datetimeFigureOut">
              <a:rPr lang="en-US" altLang="nl-NL"/>
              <a:pPr/>
              <a:t>10/15/2023</a:t>
            </a:fld>
            <a:endParaRPr lang="en-US" alt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77195D-BDCE-47A8-839B-27B6B8DA0629}" type="slidenum">
              <a:rPr lang="en-US" altLang="nl-NL"/>
              <a:pPr/>
              <a:t>‹#›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280323172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78C4AAE-9D79-46AA-9AD8-9D8B126C47D9}" type="datetimeFigureOut">
              <a:rPr lang="en-US" altLang="nl-NL"/>
              <a:pPr/>
              <a:t>10/15/2023</a:t>
            </a:fld>
            <a:endParaRPr lang="en-US" alt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8DC421-2015-490D-BD26-4EF4555BC842}" type="slidenum">
              <a:rPr lang="en-US" altLang="nl-NL"/>
              <a:pPr/>
              <a:t>‹#›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305464084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BF0D64F-5CCA-4A2A-843B-861E585F2087}" type="datetimeFigureOut">
              <a:rPr lang="en-US" altLang="nl-NL"/>
              <a:pPr/>
              <a:t>10/15/2023</a:t>
            </a:fld>
            <a:endParaRPr lang="en-US" alt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8E897A-DCEE-4738-B056-14E582FBEB76}" type="slidenum">
              <a:rPr lang="en-US" altLang="nl-NL"/>
              <a:pPr/>
              <a:t>‹#›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176184094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2AF9046-F71A-4F62-A3F5-6637F2BDF635}" type="datetimeFigureOut">
              <a:rPr lang="en-US" altLang="nl-NL"/>
              <a:pPr/>
              <a:t>10/15/2023</a:t>
            </a:fld>
            <a:endParaRPr lang="en-US" alt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B78342-0C8D-447D-8E41-03DCF3EB92B4}" type="slidenum">
              <a:rPr lang="en-US" altLang="nl-NL"/>
              <a:pPr/>
              <a:t>‹#›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273141576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0A60CC8-A580-4C42-8E7C-082C73A72E01}" type="datetimeFigureOut">
              <a:rPr lang="en-US" altLang="nl-NL"/>
              <a:pPr/>
              <a:t>10/15/2023</a:t>
            </a:fld>
            <a:endParaRPr lang="en-US" alt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190FF7-98EB-4A8D-83CF-48CDC76309E0}" type="slidenum">
              <a:rPr lang="en-US" altLang="nl-NL"/>
              <a:pPr/>
              <a:t>‹#›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61383251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91C2693-8980-440F-A487-26D2950CD22D}" type="datetimeFigureOut">
              <a:rPr lang="en-US" altLang="nl-NL"/>
              <a:pPr/>
              <a:t>10/15/2023</a:t>
            </a:fld>
            <a:endParaRPr lang="en-US" alt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A249EA-B9BF-4074-9802-B44078EBBE0B}" type="slidenum">
              <a:rPr lang="en-US" altLang="nl-NL"/>
              <a:pPr/>
              <a:t>‹#›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38734239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nl-NL"/>
              <a:t>IKOM, Oct 2013  </a:t>
            </a:r>
            <a:fld id="{F1F51331-8222-47ED-8324-B35FF5A75ED5}" type="slidenum">
              <a:rPr lang="en-US" altLang="nl-NL"/>
              <a:pPr/>
              <a:t>‹#›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250269507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26CB5E0-7972-41D6-8BCF-94C80257FA04}" type="datetimeFigureOut">
              <a:rPr lang="en-US" altLang="nl-NL"/>
              <a:pPr/>
              <a:t>10/15/2023</a:t>
            </a:fld>
            <a:endParaRPr lang="en-US" alt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501D54-B434-46EE-A4C1-C12F796A47E5}" type="slidenum">
              <a:rPr lang="en-US" altLang="nl-NL"/>
              <a:pPr/>
              <a:t>‹#›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121732768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7D76760-6E89-4864-A754-2BD8A0255D4B}" type="datetimeFigureOut">
              <a:rPr lang="en-US" altLang="nl-NL"/>
              <a:pPr/>
              <a:t>10/15/2023</a:t>
            </a:fld>
            <a:endParaRPr lang="en-US" alt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3D7C6F-3CC8-42D5-9785-CFF8E3A1F582}" type="slidenum">
              <a:rPr lang="en-US" altLang="nl-NL"/>
              <a:pPr/>
              <a:t>‹#›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274223046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049F633-7AA5-464E-B7BC-44BCC1B6120D}" type="datetimeFigureOut">
              <a:rPr lang="en-US" altLang="nl-NL"/>
              <a:pPr/>
              <a:t>10/15/2023</a:t>
            </a:fld>
            <a:endParaRPr lang="en-US" alt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nl-NL"/>
          </a:p>
          <a:p>
            <a:r>
              <a:rPr lang="en-US" altLang="nl-NL"/>
              <a:t>IKOM, Oct 2013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6D68FA-91E4-47EF-B405-646165FA621F}" type="slidenum">
              <a:rPr lang="en-US" altLang="nl-NL"/>
              <a:pPr/>
              <a:t>‹#›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53533454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F649469-D97B-4FA1-92A8-DCFB557524D7}" type="datetimeFigureOut">
              <a:rPr lang="en-US" altLang="nl-NL"/>
              <a:pPr/>
              <a:t>10/15/2023</a:t>
            </a:fld>
            <a:endParaRPr lang="en-US" alt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nl-NL"/>
          </a:p>
          <a:p>
            <a:r>
              <a:rPr lang="en-US" altLang="nl-NL"/>
              <a:t>IKOM, Oct 2013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F0DFD7-6AB3-4DEB-95DD-94439D7C4B1C}" type="slidenum">
              <a:rPr lang="en-US" altLang="nl-NL"/>
              <a:pPr/>
              <a:t>‹#›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364074584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07DA252-8E14-4D0C-AEC5-78A951BB9D74}" type="datetimeFigureOut">
              <a:rPr lang="en-US" altLang="nl-NL"/>
              <a:pPr/>
              <a:t>10/15/2023</a:t>
            </a:fld>
            <a:endParaRPr lang="en-US" alt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nl-NL"/>
          </a:p>
          <a:p>
            <a:r>
              <a:rPr lang="en-US" altLang="nl-NL"/>
              <a:t>IKOM, Oct 2013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2287C3-D4C2-415C-83C4-62DDE45F86B5}" type="slidenum">
              <a:rPr lang="en-US" altLang="nl-NL"/>
              <a:pPr/>
              <a:t>‹#›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385097638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9B971A3-CB46-42D8-A581-11E67421A91E}" type="datetimeFigureOut">
              <a:rPr lang="en-US" altLang="nl-NL"/>
              <a:pPr/>
              <a:t>10/15/2023</a:t>
            </a:fld>
            <a:endParaRPr lang="en-US" alt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nl-NL"/>
          </a:p>
          <a:p>
            <a:r>
              <a:rPr lang="en-US" altLang="nl-NL"/>
              <a:t>IKOM, Oct 2013</a:t>
            </a: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B7C1D7-095C-4998-844D-8F77CFBE4F6D}" type="slidenum">
              <a:rPr lang="en-US" altLang="nl-NL"/>
              <a:pPr/>
              <a:t>‹#›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12503712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BAB3CB0-F3AE-45DE-A8C6-9D22B35042D1}" type="datetimeFigureOut">
              <a:rPr lang="en-US" altLang="nl-NL"/>
              <a:pPr/>
              <a:t>10/15/2023</a:t>
            </a:fld>
            <a:endParaRPr lang="en-US" alt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nl-NL"/>
          </a:p>
          <a:p>
            <a:r>
              <a:rPr lang="en-US" altLang="nl-NL"/>
              <a:t>IKOM, Oct 2013</a:t>
            </a:r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CD4F82-B616-448D-B9E4-26A1A2FF4A18}" type="slidenum">
              <a:rPr lang="en-US" altLang="nl-NL"/>
              <a:pPr/>
              <a:t>‹#›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411006269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8863B11-56CF-4F66-A206-0D3423350C9F}" type="datetimeFigureOut">
              <a:rPr lang="en-US" altLang="nl-NL"/>
              <a:pPr/>
              <a:t>10/15/2023</a:t>
            </a:fld>
            <a:endParaRPr lang="en-US" alt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nl-NL"/>
          </a:p>
          <a:p>
            <a:r>
              <a:rPr lang="en-US" altLang="nl-NL"/>
              <a:t>IKOM, Oct 2013</a:t>
            </a: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9C4E76-17E8-408C-A48F-4839D2BA7B0C}" type="slidenum">
              <a:rPr lang="en-US" altLang="nl-NL"/>
              <a:pPr/>
              <a:t>‹#›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386809514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9608ABA-F8DC-46F1-A18A-BC5EEDC36499}" type="datetimeFigureOut">
              <a:rPr lang="en-US" altLang="nl-NL"/>
              <a:pPr/>
              <a:t>10/15/2023</a:t>
            </a:fld>
            <a:endParaRPr lang="en-US" alt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nl-NL"/>
          </a:p>
          <a:p>
            <a:r>
              <a:rPr lang="en-US" altLang="nl-NL"/>
              <a:t>IKOM, Oct 2013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3C7068-45D4-4699-8CDC-F19D58A2ABA0}" type="slidenum">
              <a:rPr lang="en-US" altLang="nl-NL"/>
              <a:pPr/>
              <a:t>‹#›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356210166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EE5A863-8990-40DC-B9E5-49B7590A10B0}" type="datetimeFigureOut">
              <a:rPr lang="en-US" altLang="nl-NL"/>
              <a:pPr/>
              <a:t>10/15/2023</a:t>
            </a:fld>
            <a:endParaRPr lang="en-US" alt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nl-NL"/>
          </a:p>
          <a:p>
            <a:r>
              <a:rPr lang="en-US" altLang="nl-NL"/>
              <a:t>IKOM, Oct 2013</a:t>
            </a: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78460B-8246-4F12-AEA9-F888E010B57B}" type="slidenum">
              <a:rPr lang="en-US" altLang="nl-NL"/>
              <a:pPr/>
              <a:t>‹#›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14364953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nl-NL"/>
              <a:t>IKOM, Oct 2013  </a:t>
            </a:r>
            <a:fld id="{D1E10EEC-3A70-4A4F-A5D3-C29A8D142138}" type="slidenum">
              <a:rPr lang="en-US" altLang="nl-NL"/>
              <a:pPr/>
              <a:t>‹#›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107778749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CEE28FD-648A-4BDB-AA1A-FD2AD8AE0AD8}" type="datetimeFigureOut">
              <a:rPr lang="en-US" altLang="nl-NL"/>
              <a:pPr/>
              <a:t>10/15/2023</a:t>
            </a:fld>
            <a:endParaRPr lang="en-US" alt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nl-NL"/>
          </a:p>
          <a:p>
            <a:r>
              <a:rPr lang="en-US" altLang="nl-NL"/>
              <a:t>IKOM, Oct 2013</a:t>
            </a: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F8C545-C117-4F9E-AAF9-970341EFC7C4}" type="slidenum">
              <a:rPr lang="en-US" altLang="nl-NL"/>
              <a:pPr/>
              <a:t>‹#›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427874192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D8B0A6F-2F63-4B36-B28A-2C435B442F61}" type="datetimeFigureOut">
              <a:rPr lang="en-US" altLang="nl-NL"/>
              <a:pPr/>
              <a:t>10/15/2023</a:t>
            </a:fld>
            <a:endParaRPr lang="en-US" alt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nl-NL"/>
          </a:p>
          <a:p>
            <a:r>
              <a:rPr lang="en-US" altLang="nl-NL"/>
              <a:t>IKOM, Oct 2013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68962D-122D-44A4-AB3B-B0111F029335}" type="slidenum">
              <a:rPr lang="en-US" altLang="nl-NL"/>
              <a:pPr/>
              <a:t>‹#›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74082522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62A2D2E-844F-40AD-8B7B-B75A04CCED47}" type="datetimeFigureOut">
              <a:rPr lang="en-US" altLang="nl-NL"/>
              <a:pPr/>
              <a:t>10/15/2023</a:t>
            </a:fld>
            <a:endParaRPr lang="en-US" alt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nl-NL"/>
          </a:p>
          <a:p>
            <a:r>
              <a:rPr lang="en-US" altLang="nl-NL"/>
              <a:t>IKOM, Oct 2013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2CBEDA-4E94-4105-A7CA-7602B5A367EC}" type="slidenum">
              <a:rPr lang="en-US" altLang="nl-NL"/>
              <a:pPr/>
              <a:t>‹#›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38388449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nl-NL"/>
              <a:t>Klik om de ondertitelstijl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171301382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75721278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</p:spTree>
    <p:extLst>
      <p:ext uri="{BB962C8B-B14F-4D97-AF65-F5344CB8AC3E}">
        <p14:creationId xmlns:p14="http://schemas.microsoft.com/office/powerpoint/2010/main" val="91585405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219200"/>
            <a:ext cx="3979863" cy="49307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89463" y="1219200"/>
            <a:ext cx="3979862" cy="49307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76443810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407556425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13146912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96227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nl-NL"/>
              <a:t>IKOM, Oct 2013  </a:t>
            </a:r>
            <a:fld id="{954B3D53-33C7-47A8-B772-90504C74E7DD}" type="slidenum">
              <a:rPr lang="en-US" altLang="nl-NL"/>
              <a:pPr/>
              <a:t>‹#›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305856242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</p:spTree>
    <p:extLst>
      <p:ext uri="{BB962C8B-B14F-4D97-AF65-F5344CB8AC3E}">
        <p14:creationId xmlns:p14="http://schemas.microsoft.com/office/powerpoint/2010/main" val="14952478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</p:spTree>
    <p:extLst>
      <p:ext uri="{BB962C8B-B14F-4D97-AF65-F5344CB8AC3E}">
        <p14:creationId xmlns:p14="http://schemas.microsoft.com/office/powerpoint/2010/main" val="81467308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371193981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570663" y="304800"/>
            <a:ext cx="2036762" cy="5845175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5961063" cy="5845175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23026508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816977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419487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655335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15950" y="1673225"/>
            <a:ext cx="3749675" cy="4318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18025" y="1673225"/>
            <a:ext cx="3751263" cy="4318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192963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voettekst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435602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0449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nl-NL"/>
              <a:t>IKOM, Oct 2013  </a:t>
            </a:r>
            <a:fld id="{04AF35C1-FE2E-43B9-BB48-CE571C94CF89}" type="slidenum">
              <a:rPr lang="en-US" altLang="nl-NL"/>
              <a:pPr/>
              <a:t>‹#›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90628567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voettekst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076642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289226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717968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75969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356350" y="381000"/>
            <a:ext cx="1912938" cy="5610225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615950" y="381000"/>
            <a:ext cx="5588000" cy="5610225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478160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6C2425E-D77B-4E25-90F3-7A315306E0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41474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C186E7B-DB42-4652-A125-D4D29A38D2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13457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8E86BE6-9E52-41B8-9FD1-B272E06E11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00479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8BBF5D9-2EE4-4298-9762-783DE61905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05252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848E15D-4D89-428F-AA17-9E05E33BC4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7319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nl-NL"/>
              <a:t>IKOM, Oct 2013  </a:t>
            </a:r>
            <a:fld id="{E068C0F0-2EFC-491E-AD87-0F4FE0FA3788}" type="slidenum">
              <a:rPr lang="en-US" altLang="nl-NL"/>
              <a:pPr/>
              <a:t>‹#›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222733380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0AF3BCE-4854-4573-8F60-60C81779E8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44716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06FE1B9-CB03-4DC0-A904-57204FFF12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79504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DD788B7-88C8-48D4-9A16-0217434C6A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2270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1AE9E6C-D96F-445A-BDD2-7C40EDF518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82799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45F1037-AEB5-4028-85DA-8DC8414C69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44964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4389BAB-3EFB-4C7D-AA9F-8D87BBE608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34798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620422" y="360002"/>
            <a:ext cx="5903738" cy="369332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rgbClr val="064E83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 hasCustomPrompt="1"/>
          </p:nvPr>
        </p:nvSpPr>
        <p:spPr>
          <a:xfrm>
            <a:off x="1620422" y="936000"/>
            <a:ext cx="5903738" cy="4986000"/>
          </a:xfrm>
          <a:prstGeom prst="rect">
            <a:avLst/>
          </a:prstGeom>
        </p:spPr>
        <p:txBody>
          <a:bodyPr lIns="0" tIns="0" rIns="0" bIns="0"/>
          <a:lstStyle>
            <a:lvl1pPr marL="0" indent="-180000">
              <a:lnSpc>
                <a:spcPts val="2200"/>
              </a:lnSpc>
              <a:spcBef>
                <a:spcPts val="1100"/>
              </a:spcBef>
              <a:buClr>
                <a:srgbClr val="064E83"/>
              </a:buClr>
              <a:defRPr sz="1800">
                <a:solidFill>
                  <a:schemeClr val="tx1"/>
                </a:solidFill>
              </a:defRPr>
            </a:lvl1pPr>
            <a:lvl2pPr marL="630000" indent="-270000">
              <a:lnSpc>
                <a:spcPts val="2000"/>
              </a:lnSpc>
              <a:spcBef>
                <a:spcPts val="1000"/>
              </a:spcBef>
              <a:buClr>
                <a:srgbClr val="064E83"/>
              </a:buClr>
              <a:defRPr sz="1600">
                <a:solidFill>
                  <a:schemeClr val="tx1"/>
                </a:solidFill>
              </a:defRPr>
            </a:lvl2pPr>
            <a:lvl3pPr marL="990000" indent="-270000">
              <a:lnSpc>
                <a:spcPts val="1800"/>
              </a:lnSpc>
              <a:spcBef>
                <a:spcPts val="900"/>
              </a:spcBef>
              <a:buClr>
                <a:srgbClr val="064E83"/>
              </a:buClr>
              <a:defRPr sz="1400">
                <a:solidFill>
                  <a:schemeClr val="tx1"/>
                </a:solidFill>
              </a:defRPr>
            </a:lvl3pPr>
            <a:lvl4pPr marL="1350000" indent="-270000">
              <a:lnSpc>
                <a:spcPts val="1600"/>
              </a:lnSpc>
              <a:spcBef>
                <a:spcPts val="800"/>
              </a:spcBef>
              <a:buClr>
                <a:srgbClr val="064E83"/>
              </a:buClr>
              <a:defRPr sz="1200">
                <a:solidFill>
                  <a:schemeClr val="tx1"/>
                </a:solidFill>
              </a:defRPr>
            </a:lvl4pPr>
            <a:lvl5pPr marL="1710000" indent="-270000">
              <a:lnSpc>
                <a:spcPts val="1400"/>
              </a:lnSpc>
              <a:spcBef>
                <a:spcPts val="700"/>
              </a:spcBef>
              <a:buClr>
                <a:srgbClr val="064E83"/>
              </a:buClr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Top level text goes in here </a:t>
            </a:r>
          </a:p>
          <a:p>
            <a:pPr lvl="1"/>
            <a:r>
              <a:rPr lang="en-GB" dirty="0"/>
              <a:t>Second level text goes in here</a:t>
            </a:r>
          </a:p>
          <a:p>
            <a:pPr lvl="2"/>
            <a:r>
              <a:rPr lang="en-GB" dirty="0"/>
              <a:t>Third level text goes in here</a:t>
            </a:r>
          </a:p>
          <a:p>
            <a:pPr lvl="3"/>
            <a:r>
              <a:rPr lang="en-GB" dirty="0"/>
              <a:t>Fourth level text goes in here</a:t>
            </a:r>
          </a:p>
          <a:p>
            <a:pPr lvl="4"/>
            <a:r>
              <a:rPr lang="en-GB" dirty="0"/>
              <a:t>Fifth level text goes in here</a:t>
            </a:r>
            <a:endParaRPr lang="en-US" dirty="0"/>
          </a:p>
        </p:txBody>
      </p:sp>
      <p:sp>
        <p:nvSpPr>
          <p:cNvPr id="12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7524160" y="6308255"/>
            <a:ext cx="1619840" cy="216000"/>
          </a:xfrm>
          <a:prstGeom prst="rect">
            <a:avLst/>
          </a:prstGeom>
        </p:spPr>
        <p:txBody>
          <a:bodyPr lIns="0" tIns="0" rIns="0" bIns="0" anchor="b" anchorCtr="0"/>
          <a:lstStyle>
            <a:lvl1pPr algn="ctr">
              <a:defRPr sz="900" b="1">
                <a:solidFill>
                  <a:srgbClr val="064E83"/>
                </a:solidFill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fld id="{6B3B0B0F-E794-1244-9699-107C60B9C23A}" type="slidenum">
              <a:rPr lang="en-US" smtClean="0">
                <a:latin typeface="Arial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latin typeface="Arial" charset="0"/>
            </a:endParaRPr>
          </a:p>
        </p:txBody>
      </p:sp>
      <p:sp>
        <p:nvSpPr>
          <p:cNvPr id="16" name="Footer Placeholder 11"/>
          <p:cNvSpPr>
            <a:spLocks noGrp="1"/>
          </p:cNvSpPr>
          <p:nvPr>
            <p:ph type="ftr" sz="quarter" idx="3"/>
          </p:nvPr>
        </p:nvSpPr>
        <p:spPr>
          <a:xfrm>
            <a:off x="2627470" y="6308261"/>
            <a:ext cx="3041021" cy="230657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900" b="1" cap="all" baseline="0">
                <a:solidFill>
                  <a:srgbClr val="064E83"/>
                </a:solidFill>
              </a:defRPr>
            </a:lvl1pPr>
          </a:lstStyle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latin typeface="Arial" charset="0"/>
              </a:rPr>
              <a:t>European Centre for Medium-Range Weather Forecasts</a:t>
            </a:r>
          </a:p>
        </p:txBody>
      </p:sp>
      <p:pic>
        <p:nvPicPr>
          <p:cNvPr id="8" name="Picture 7" descr="ECMWF_Master_Logo_RGB_nostrap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620422" y="6293597"/>
            <a:ext cx="1007042" cy="230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00728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5570" name="Picture 2" descr="2011077_07845_07846_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3850" y="0"/>
            <a:ext cx="5057775" cy="714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557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4500563" y="2130425"/>
            <a:ext cx="4643437" cy="1470025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pPr lvl="0"/>
            <a:r>
              <a:rPr lang="nl-NL" altLang="nl-NL" noProof="0"/>
              <a:t>Klik om het opmaakprofiel te bewerken</a:t>
            </a:r>
          </a:p>
        </p:txBody>
      </p:sp>
      <p:sp>
        <p:nvSpPr>
          <p:cNvPr id="36557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4500563" y="3886200"/>
            <a:ext cx="4643437" cy="1752600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nl-NL" altLang="nl-NL" noProof="0"/>
              <a:t>Klik om het opmaakprofiel van de modelondertitel te bewerken</a:t>
            </a:r>
          </a:p>
        </p:txBody>
      </p:sp>
      <p:pic>
        <p:nvPicPr>
          <p:cNvPr id="365573" name="Picture 5" descr="knmilogo_new_nederlands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054"/>
          <a:stretch>
            <a:fillRect/>
          </a:stretch>
        </p:blipFill>
        <p:spPr bwMode="auto">
          <a:xfrm>
            <a:off x="4284663" y="0"/>
            <a:ext cx="390525" cy="103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65574" name="Group 6"/>
          <p:cNvGrpSpPr>
            <a:grpSpLocks/>
          </p:cNvGrpSpPr>
          <p:nvPr userDrawn="1"/>
        </p:nvGrpSpPr>
        <p:grpSpPr bwMode="auto">
          <a:xfrm>
            <a:off x="3386138" y="6308725"/>
            <a:ext cx="2205037" cy="712788"/>
            <a:chOff x="4401" y="3974"/>
            <a:chExt cx="1389" cy="449"/>
          </a:xfrm>
        </p:grpSpPr>
        <p:pic>
          <p:nvPicPr>
            <p:cNvPr id="365575" name="Picture 6" descr="nwpsaflogo_limitedtext"/>
            <p:cNvPicPr>
              <a:picLocks noChangeAspect="1" noChangeArrowheads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5824"/>
            <a:stretch>
              <a:fillRect/>
            </a:stretch>
          </p:blipFill>
          <p:spPr bwMode="auto">
            <a:xfrm>
              <a:off x="5080" y="3974"/>
              <a:ext cx="406" cy="4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5576" name="Picture 8" descr="osisaflogo"/>
            <p:cNvPicPr>
              <a:picLocks noChangeAspect="1" noChangeArrowheads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5591" b="13744"/>
            <a:stretch>
              <a:fillRect/>
            </a:stretch>
          </p:blipFill>
          <p:spPr bwMode="auto">
            <a:xfrm>
              <a:off x="5420" y="3980"/>
              <a:ext cx="370" cy="3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5577" name="Picture 9" descr="eumetsatlogo"/>
            <p:cNvPicPr>
              <a:picLocks noChangeAspect="1" noChangeArrowheads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2677"/>
            <a:stretch>
              <a:fillRect/>
            </a:stretch>
          </p:blipFill>
          <p:spPr bwMode="auto">
            <a:xfrm>
              <a:off x="4740" y="3974"/>
              <a:ext cx="351" cy="3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5578" name="Picture 10" descr="MyOcean_logo"/>
            <p:cNvPicPr>
              <a:picLocks noChangeAspect="1" noChangeArrowheads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67" t="2924" r="8600" b="26312"/>
            <a:stretch>
              <a:fillRect/>
            </a:stretch>
          </p:blipFill>
          <p:spPr bwMode="auto">
            <a:xfrm>
              <a:off x="4401" y="3974"/>
              <a:ext cx="354" cy="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388E969-2F55-48DB-93E4-6FE8856C49AC}" type="slidenum">
              <a:rPr lang="nl-NL"/>
              <a:pPr>
                <a:defRPr/>
              </a:pPr>
              <a:t>‹#›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altLang="nl-NL"/>
              <a:t>IKOM, Oct 2013</a:t>
            </a:r>
          </a:p>
        </p:txBody>
      </p:sp>
    </p:spTree>
    <p:extLst>
      <p:ext uri="{BB962C8B-B14F-4D97-AF65-F5344CB8AC3E}">
        <p14:creationId xmlns:p14="http://schemas.microsoft.com/office/powerpoint/2010/main" val="139641757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E6A1207-F339-4182-B412-3C819A56420E}" type="slidenum">
              <a:rPr lang="nl-NL"/>
              <a:pPr>
                <a:defRPr/>
              </a:pPr>
              <a:t>‹#›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altLang="nl-NL"/>
              <a:t>IKOM, Oct 2013</a:t>
            </a:r>
          </a:p>
        </p:txBody>
      </p:sp>
    </p:spTree>
    <p:extLst>
      <p:ext uri="{BB962C8B-B14F-4D97-AF65-F5344CB8AC3E}">
        <p14:creationId xmlns:p14="http://schemas.microsoft.com/office/powerpoint/2010/main" val="28906573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5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110.xml"/><Relationship Id="rId7" Type="http://schemas.openxmlformats.org/officeDocument/2006/relationships/slideLayout" Target="../slideLayouts/slideLayout114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9.xml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108.xml"/><Relationship Id="rId6" Type="http://schemas.openxmlformats.org/officeDocument/2006/relationships/slideLayout" Target="../slideLayouts/slideLayout113.xml"/><Relationship Id="rId11" Type="http://schemas.openxmlformats.org/officeDocument/2006/relationships/slideLayout" Target="../slideLayouts/slideLayout118.xml"/><Relationship Id="rId5" Type="http://schemas.openxmlformats.org/officeDocument/2006/relationships/slideLayout" Target="../slideLayouts/slideLayout112.xml"/><Relationship Id="rId15" Type="http://schemas.openxmlformats.org/officeDocument/2006/relationships/image" Target="../media/image19.png"/><Relationship Id="rId10" Type="http://schemas.openxmlformats.org/officeDocument/2006/relationships/slideLayout" Target="../slideLayouts/slideLayout117.xml"/><Relationship Id="rId4" Type="http://schemas.openxmlformats.org/officeDocument/2006/relationships/slideLayout" Target="../slideLayouts/slideLayout111.xml"/><Relationship Id="rId9" Type="http://schemas.openxmlformats.org/officeDocument/2006/relationships/slideLayout" Target="../slideLayouts/slideLayout116.xml"/><Relationship Id="rId14" Type="http://schemas.openxmlformats.org/officeDocument/2006/relationships/image" Target="../media/image18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6.xml"/><Relationship Id="rId13" Type="http://schemas.openxmlformats.org/officeDocument/2006/relationships/image" Target="../media/image21.png"/><Relationship Id="rId3" Type="http://schemas.openxmlformats.org/officeDocument/2006/relationships/slideLayout" Target="../slideLayouts/slideLayout121.xml"/><Relationship Id="rId7" Type="http://schemas.openxmlformats.org/officeDocument/2006/relationships/slideLayout" Target="../slideLayouts/slideLayout125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20.xml"/><Relationship Id="rId1" Type="http://schemas.openxmlformats.org/officeDocument/2006/relationships/slideLayout" Target="../slideLayouts/slideLayout119.xml"/><Relationship Id="rId6" Type="http://schemas.openxmlformats.org/officeDocument/2006/relationships/slideLayout" Target="../slideLayouts/slideLayout124.xml"/><Relationship Id="rId11" Type="http://schemas.openxmlformats.org/officeDocument/2006/relationships/slideLayout" Target="../slideLayouts/slideLayout129.xml"/><Relationship Id="rId5" Type="http://schemas.openxmlformats.org/officeDocument/2006/relationships/slideLayout" Target="../slideLayouts/slideLayout123.xml"/><Relationship Id="rId10" Type="http://schemas.openxmlformats.org/officeDocument/2006/relationships/slideLayout" Target="../slideLayouts/slideLayout128.xml"/><Relationship Id="rId4" Type="http://schemas.openxmlformats.org/officeDocument/2006/relationships/slideLayout" Target="../slideLayouts/slideLayout122.xml"/><Relationship Id="rId9" Type="http://schemas.openxmlformats.org/officeDocument/2006/relationships/slideLayout" Target="../slideLayouts/slideLayout127.xml"/><Relationship Id="rId14" Type="http://schemas.openxmlformats.org/officeDocument/2006/relationships/image" Target="../media/image22.pn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7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32.xml"/><Relationship Id="rId7" Type="http://schemas.openxmlformats.org/officeDocument/2006/relationships/slideLayout" Target="../slideLayouts/slideLayout136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31.xml"/><Relationship Id="rId1" Type="http://schemas.openxmlformats.org/officeDocument/2006/relationships/slideLayout" Target="../slideLayouts/slideLayout130.xml"/><Relationship Id="rId6" Type="http://schemas.openxmlformats.org/officeDocument/2006/relationships/slideLayout" Target="../slideLayouts/slideLayout135.xml"/><Relationship Id="rId11" Type="http://schemas.openxmlformats.org/officeDocument/2006/relationships/slideLayout" Target="../slideLayouts/slideLayout140.xml"/><Relationship Id="rId5" Type="http://schemas.openxmlformats.org/officeDocument/2006/relationships/slideLayout" Target="../slideLayouts/slideLayout134.xml"/><Relationship Id="rId10" Type="http://schemas.openxmlformats.org/officeDocument/2006/relationships/slideLayout" Target="../slideLayouts/slideLayout139.xml"/><Relationship Id="rId4" Type="http://schemas.openxmlformats.org/officeDocument/2006/relationships/slideLayout" Target="../slideLayouts/slideLayout133.xml"/><Relationship Id="rId9" Type="http://schemas.openxmlformats.org/officeDocument/2006/relationships/slideLayout" Target="../slideLayouts/slideLayout138.xml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theme" Target="../theme/theme13.xml"/><Relationship Id="rId1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9.xml"/><Relationship Id="rId13" Type="http://schemas.openxmlformats.org/officeDocument/2006/relationships/slideLayout" Target="../slideLayouts/slideLayout154.xml"/><Relationship Id="rId3" Type="http://schemas.openxmlformats.org/officeDocument/2006/relationships/slideLayout" Target="../slideLayouts/slideLayout144.xml"/><Relationship Id="rId7" Type="http://schemas.openxmlformats.org/officeDocument/2006/relationships/slideLayout" Target="../slideLayouts/slideLayout148.xml"/><Relationship Id="rId12" Type="http://schemas.openxmlformats.org/officeDocument/2006/relationships/slideLayout" Target="../slideLayouts/slideLayout153.xml"/><Relationship Id="rId2" Type="http://schemas.openxmlformats.org/officeDocument/2006/relationships/slideLayout" Target="../slideLayouts/slideLayout143.xml"/><Relationship Id="rId1" Type="http://schemas.openxmlformats.org/officeDocument/2006/relationships/slideLayout" Target="../slideLayouts/slideLayout142.xml"/><Relationship Id="rId6" Type="http://schemas.openxmlformats.org/officeDocument/2006/relationships/slideLayout" Target="../slideLayouts/slideLayout147.xml"/><Relationship Id="rId11" Type="http://schemas.openxmlformats.org/officeDocument/2006/relationships/slideLayout" Target="../slideLayouts/slideLayout152.xml"/><Relationship Id="rId5" Type="http://schemas.openxmlformats.org/officeDocument/2006/relationships/slideLayout" Target="../slideLayouts/slideLayout146.xml"/><Relationship Id="rId15" Type="http://schemas.openxmlformats.org/officeDocument/2006/relationships/image" Target="../media/image10.jpeg"/><Relationship Id="rId10" Type="http://schemas.openxmlformats.org/officeDocument/2006/relationships/slideLayout" Target="../slideLayouts/slideLayout151.xml"/><Relationship Id="rId4" Type="http://schemas.openxmlformats.org/officeDocument/2006/relationships/slideLayout" Target="../slideLayouts/slideLayout145.xml"/><Relationship Id="rId9" Type="http://schemas.openxmlformats.org/officeDocument/2006/relationships/slideLayout" Target="../slideLayouts/slideLayout150.xml"/><Relationship Id="rId14" Type="http://schemas.openxmlformats.org/officeDocument/2006/relationships/theme" Target="../theme/theme14.xml"/></Relationships>
</file>

<file path=ppt/slideMasters/_rels/slideMaster15.xml.rels><?xml version="1.0" encoding="UTF-8" standalone="yes"?>
<Relationships xmlns="http://schemas.openxmlformats.org/package/2006/relationships"><Relationship Id="rId3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4.xml"/><Relationship Id="rId13" Type="http://schemas.openxmlformats.org/officeDocument/2006/relationships/theme" Target="../theme/theme16.xml"/><Relationship Id="rId3" Type="http://schemas.openxmlformats.org/officeDocument/2006/relationships/slideLayout" Target="../slideLayouts/slideLayout159.xml"/><Relationship Id="rId7" Type="http://schemas.openxmlformats.org/officeDocument/2006/relationships/slideLayout" Target="../slideLayouts/slideLayout163.xml"/><Relationship Id="rId12" Type="http://schemas.openxmlformats.org/officeDocument/2006/relationships/slideLayout" Target="../slideLayouts/slideLayout168.xml"/><Relationship Id="rId2" Type="http://schemas.openxmlformats.org/officeDocument/2006/relationships/slideLayout" Target="../slideLayouts/slideLayout158.xml"/><Relationship Id="rId1" Type="http://schemas.openxmlformats.org/officeDocument/2006/relationships/slideLayout" Target="../slideLayouts/slideLayout157.xml"/><Relationship Id="rId6" Type="http://schemas.openxmlformats.org/officeDocument/2006/relationships/slideLayout" Target="../slideLayouts/slideLayout162.xml"/><Relationship Id="rId11" Type="http://schemas.openxmlformats.org/officeDocument/2006/relationships/slideLayout" Target="../slideLayouts/slideLayout167.xml"/><Relationship Id="rId5" Type="http://schemas.openxmlformats.org/officeDocument/2006/relationships/slideLayout" Target="../slideLayouts/slideLayout161.xml"/><Relationship Id="rId10" Type="http://schemas.openxmlformats.org/officeDocument/2006/relationships/slideLayout" Target="../slideLayouts/slideLayout166.xml"/><Relationship Id="rId4" Type="http://schemas.openxmlformats.org/officeDocument/2006/relationships/slideLayout" Target="../slideLayouts/slideLayout160.xml"/><Relationship Id="rId9" Type="http://schemas.openxmlformats.org/officeDocument/2006/relationships/slideLayout" Target="../slideLayouts/slideLayout165.xml"/></Relationships>
</file>

<file path=ppt/slideMasters/_rels/slideMaster17.xml.rels><?xml version="1.0" encoding="UTF-8" standalone="yes"?>
<Relationships xmlns="http://schemas.openxmlformats.org/package/2006/relationships"><Relationship Id="rId3" Type="http://schemas.openxmlformats.org/officeDocument/2006/relationships/theme" Target="../theme/theme17.xml"/><Relationship Id="rId2" Type="http://schemas.openxmlformats.org/officeDocument/2006/relationships/slideLayout" Target="../slideLayouts/slideLayout170.xml"/><Relationship Id="rId1" Type="http://schemas.openxmlformats.org/officeDocument/2006/relationships/slideLayout" Target="../slideLayouts/slideLayout169.xml"/><Relationship Id="rId4" Type="http://schemas.openxmlformats.org/officeDocument/2006/relationships/image" Target="../media/image10.jpeg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8.xml"/><Relationship Id="rId13" Type="http://schemas.openxmlformats.org/officeDocument/2006/relationships/slideLayout" Target="../slideLayouts/slideLayout183.xml"/><Relationship Id="rId3" Type="http://schemas.openxmlformats.org/officeDocument/2006/relationships/slideLayout" Target="../slideLayouts/slideLayout173.xml"/><Relationship Id="rId7" Type="http://schemas.openxmlformats.org/officeDocument/2006/relationships/slideLayout" Target="../slideLayouts/slideLayout177.xml"/><Relationship Id="rId12" Type="http://schemas.openxmlformats.org/officeDocument/2006/relationships/slideLayout" Target="../slideLayouts/slideLayout182.xml"/><Relationship Id="rId2" Type="http://schemas.openxmlformats.org/officeDocument/2006/relationships/slideLayout" Target="../slideLayouts/slideLayout172.xml"/><Relationship Id="rId1" Type="http://schemas.openxmlformats.org/officeDocument/2006/relationships/slideLayout" Target="../slideLayouts/slideLayout171.xml"/><Relationship Id="rId6" Type="http://schemas.openxmlformats.org/officeDocument/2006/relationships/slideLayout" Target="../slideLayouts/slideLayout176.xml"/><Relationship Id="rId11" Type="http://schemas.openxmlformats.org/officeDocument/2006/relationships/slideLayout" Target="../slideLayouts/slideLayout181.xml"/><Relationship Id="rId5" Type="http://schemas.openxmlformats.org/officeDocument/2006/relationships/slideLayout" Target="../slideLayouts/slideLayout175.xml"/><Relationship Id="rId15" Type="http://schemas.openxmlformats.org/officeDocument/2006/relationships/image" Target="../media/image10.jpeg"/><Relationship Id="rId10" Type="http://schemas.openxmlformats.org/officeDocument/2006/relationships/slideLayout" Target="../slideLayouts/slideLayout180.xml"/><Relationship Id="rId4" Type="http://schemas.openxmlformats.org/officeDocument/2006/relationships/slideLayout" Target="../slideLayouts/slideLayout174.xml"/><Relationship Id="rId9" Type="http://schemas.openxmlformats.org/officeDocument/2006/relationships/slideLayout" Target="../slideLayouts/slideLayout179.xml"/><Relationship Id="rId14" Type="http://schemas.openxmlformats.org/officeDocument/2006/relationships/theme" Target="../theme/theme18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1.xml"/><Relationship Id="rId13" Type="http://schemas.openxmlformats.org/officeDocument/2006/relationships/image" Target="../media/image10.jpeg"/><Relationship Id="rId3" Type="http://schemas.openxmlformats.org/officeDocument/2006/relationships/slideLayout" Target="../slideLayouts/slideLayout186.xml"/><Relationship Id="rId7" Type="http://schemas.openxmlformats.org/officeDocument/2006/relationships/slideLayout" Target="../slideLayouts/slideLayout190.xml"/><Relationship Id="rId12" Type="http://schemas.openxmlformats.org/officeDocument/2006/relationships/theme" Target="../theme/theme19.xml"/><Relationship Id="rId17" Type="http://schemas.openxmlformats.org/officeDocument/2006/relationships/image" Target="../media/image26.png"/><Relationship Id="rId2" Type="http://schemas.openxmlformats.org/officeDocument/2006/relationships/slideLayout" Target="../slideLayouts/slideLayout185.xml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184.xml"/><Relationship Id="rId6" Type="http://schemas.openxmlformats.org/officeDocument/2006/relationships/slideLayout" Target="../slideLayouts/slideLayout189.xml"/><Relationship Id="rId11" Type="http://schemas.openxmlformats.org/officeDocument/2006/relationships/slideLayout" Target="../slideLayouts/slideLayout194.xml"/><Relationship Id="rId5" Type="http://schemas.openxmlformats.org/officeDocument/2006/relationships/slideLayout" Target="../slideLayouts/slideLayout188.xml"/><Relationship Id="rId15" Type="http://schemas.openxmlformats.org/officeDocument/2006/relationships/image" Target="../media/image12.png"/><Relationship Id="rId10" Type="http://schemas.openxmlformats.org/officeDocument/2006/relationships/slideLayout" Target="../slideLayouts/slideLayout193.xml"/><Relationship Id="rId4" Type="http://schemas.openxmlformats.org/officeDocument/2006/relationships/slideLayout" Target="../slideLayouts/slideLayout187.xml"/><Relationship Id="rId9" Type="http://schemas.openxmlformats.org/officeDocument/2006/relationships/slideLayout" Target="../slideLayouts/slideLayout192.xml"/><Relationship Id="rId14" Type="http://schemas.openxmlformats.org/officeDocument/2006/relationships/image" Target="../media/image1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theme" Target="../theme/theme2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2.xml"/><Relationship Id="rId13" Type="http://schemas.openxmlformats.org/officeDocument/2006/relationships/theme" Target="../theme/theme20.xml"/><Relationship Id="rId18" Type="http://schemas.openxmlformats.org/officeDocument/2006/relationships/image" Target="../media/image19.png"/><Relationship Id="rId3" Type="http://schemas.openxmlformats.org/officeDocument/2006/relationships/slideLayout" Target="../slideLayouts/slideLayout197.xml"/><Relationship Id="rId7" Type="http://schemas.openxmlformats.org/officeDocument/2006/relationships/slideLayout" Target="../slideLayouts/slideLayout201.xml"/><Relationship Id="rId12" Type="http://schemas.openxmlformats.org/officeDocument/2006/relationships/slideLayout" Target="../slideLayouts/slideLayout206.xml"/><Relationship Id="rId17" Type="http://schemas.openxmlformats.org/officeDocument/2006/relationships/image" Target="../media/image18.png"/><Relationship Id="rId2" Type="http://schemas.openxmlformats.org/officeDocument/2006/relationships/slideLayout" Target="../slideLayouts/slideLayout196.xml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195.xml"/><Relationship Id="rId6" Type="http://schemas.openxmlformats.org/officeDocument/2006/relationships/slideLayout" Target="../slideLayouts/slideLayout200.xml"/><Relationship Id="rId11" Type="http://schemas.openxmlformats.org/officeDocument/2006/relationships/slideLayout" Target="../slideLayouts/slideLayout205.xml"/><Relationship Id="rId5" Type="http://schemas.openxmlformats.org/officeDocument/2006/relationships/slideLayout" Target="../slideLayouts/slideLayout199.xml"/><Relationship Id="rId15" Type="http://schemas.openxmlformats.org/officeDocument/2006/relationships/image" Target="../media/image28.png"/><Relationship Id="rId10" Type="http://schemas.openxmlformats.org/officeDocument/2006/relationships/slideLayout" Target="../slideLayouts/slideLayout204.xml"/><Relationship Id="rId19" Type="http://schemas.openxmlformats.org/officeDocument/2006/relationships/image" Target="../media/image20.png"/><Relationship Id="rId4" Type="http://schemas.openxmlformats.org/officeDocument/2006/relationships/slideLayout" Target="../slideLayouts/slideLayout198.xml"/><Relationship Id="rId9" Type="http://schemas.openxmlformats.org/officeDocument/2006/relationships/slideLayout" Target="../slideLayouts/slideLayout203.xml"/><Relationship Id="rId14" Type="http://schemas.openxmlformats.org/officeDocument/2006/relationships/image" Target="../media/image27.png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4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209.xml"/><Relationship Id="rId7" Type="http://schemas.openxmlformats.org/officeDocument/2006/relationships/slideLayout" Target="../slideLayouts/slideLayout213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08.xml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207.xml"/><Relationship Id="rId6" Type="http://schemas.openxmlformats.org/officeDocument/2006/relationships/slideLayout" Target="../slideLayouts/slideLayout212.xml"/><Relationship Id="rId11" Type="http://schemas.openxmlformats.org/officeDocument/2006/relationships/slideLayout" Target="../slideLayouts/slideLayout217.xml"/><Relationship Id="rId5" Type="http://schemas.openxmlformats.org/officeDocument/2006/relationships/slideLayout" Target="../slideLayouts/slideLayout211.xml"/><Relationship Id="rId15" Type="http://schemas.openxmlformats.org/officeDocument/2006/relationships/image" Target="../media/image19.png"/><Relationship Id="rId10" Type="http://schemas.openxmlformats.org/officeDocument/2006/relationships/slideLayout" Target="../slideLayouts/slideLayout216.xml"/><Relationship Id="rId4" Type="http://schemas.openxmlformats.org/officeDocument/2006/relationships/slideLayout" Target="../slideLayouts/slideLayout210.xml"/><Relationship Id="rId9" Type="http://schemas.openxmlformats.org/officeDocument/2006/relationships/slideLayout" Target="../slideLayouts/slideLayout215.xml"/><Relationship Id="rId14" Type="http://schemas.openxmlformats.org/officeDocument/2006/relationships/image" Target="../media/image18.png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5.xml"/><Relationship Id="rId13" Type="http://schemas.openxmlformats.org/officeDocument/2006/relationships/slideLayout" Target="../slideLayouts/slideLayout230.xml"/><Relationship Id="rId3" Type="http://schemas.openxmlformats.org/officeDocument/2006/relationships/slideLayout" Target="../slideLayouts/slideLayout220.xml"/><Relationship Id="rId7" Type="http://schemas.openxmlformats.org/officeDocument/2006/relationships/slideLayout" Target="../slideLayouts/slideLayout224.xml"/><Relationship Id="rId12" Type="http://schemas.openxmlformats.org/officeDocument/2006/relationships/slideLayout" Target="../slideLayouts/slideLayout229.xml"/><Relationship Id="rId2" Type="http://schemas.openxmlformats.org/officeDocument/2006/relationships/slideLayout" Target="../slideLayouts/slideLayout219.xml"/><Relationship Id="rId16" Type="http://schemas.openxmlformats.org/officeDocument/2006/relationships/image" Target="../media/image10.jpeg"/><Relationship Id="rId1" Type="http://schemas.openxmlformats.org/officeDocument/2006/relationships/slideLayout" Target="../slideLayouts/slideLayout218.xml"/><Relationship Id="rId6" Type="http://schemas.openxmlformats.org/officeDocument/2006/relationships/slideLayout" Target="../slideLayouts/slideLayout223.xml"/><Relationship Id="rId11" Type="http://schemas.openxmlformats.org/officeDocument/2006/relationships/slideLayout" Target="../slideLayouts/slideLayout228.xml"/><Relationship Id="rId5" Type="http://schemas.openxmlformats.org/officeDocument/2006/relationships/slideLayout" Target="../slideLayouts/slideLayout222.xml"/><Relationship Id="rId15" Type="http://schemas.openxmlformats.org/officeDocument/2006/relationships/theme" Target="../theme/theme22.xml"/><Relationship Id="rId10" Type="http://schemas.openxmlformats.org/officeDocument/2006/relationships/slideLayout" Target="../slideLayouts/slideLayout227.xml"/><Relationship Id="rId4" Type="http://schemas.openxmlformats.org/officeDocument/2006/relationships/slideLayout" Target="../slideLayouts/slideLayout221.xml"/><Relationship Id="rId9" Type="http://schemas.openxmlformats.org/officeDocument/2006/relationships/slideLayout" Target="../slideLayouts/slideLayout226.xml"/><Relationship Id="rId14" Type="http://schemas.openxmlformats.org/officeDocument/2006/relationships/slideLayout" Target="../slideLayouts/slideLayout231.xml"/></Relationships>
</file>

<file path=ppt/slideMasters/_rels/slideMaster23.xml.rels><?xml version="1.0" encoding="UTF-8" standalone="yes"?>
<Relationships xmlns="http://schemas.openxmlformats.org/package/2006/relationships"><Relationship Id="rId3" Type="http://schemas.openxmlformats.org/officeDocument/2006/relationships/theme" Target="../theme/theme23.xml"/><Relationship Id="rId2" Type="http://schemas.openxmlformats.org/officeDocument/2006/relationships/slideLayout" Target="../slideLayouts/slideLayout233.xml"/><Relationship Id="rId1" Type="http://schemas.openxmlformats.org/officeDocument/2006/relationships/slideLayout" Target="../slideLayouts/slideLayout23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1.xml"/><Relationship Id="rId13" Type="http://schemas.openxmlformats.org/officeDocument/2006/relationships/slideLayout" Target="../slideLayouts/slideLayout246.xml"/><Relationship Id="rId18" Type="http://schemas.openxmlformats.org/officeDocument/2006/relationships/image" Target="../media/image19.png"/><Relationship Id="rId3" Type="http://schemas.openxmlformats.org/officeDocument/2006/relationships/slideLayout" Target="../slideLayouts/slideLayout236.xml"/><Relationship Id="rId7" Type="http://schemas.openxmlformats.org/officeDocument/2006/relationships/slideLayout" Target="../slideLayouts/slideLayout240.xml"/><Relationship Id="rId12" Type="http://schemas.openxmlformats.org/officeDocument/2006/relationships/slideLayout" Target="../slideLayouts/slideLayout245.xml"/><Relationship Id="rId17" Type="http://schemas.openxmlformats.org/officeDocument/2006/relationships/image" Target="../media/image18.png"/><Relationship Id="rId2" Type="http://schemas.openxmlformats.org/officeDocument/2006/relationships/slideLayout" Target="../slideLayouts/slideLayout235.xml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234.xml"/><Relationship Id="rId6" Type="http://schemas.openxmlformats.org/officeDocument/2006/relationships/slideLayout" Target="../slideLayouts/slideLayout239.xml"/><Relationship Id="rId11" Type="http://schemas.openxmlformats.org/officeDocument/2006/relationships/slideLayout" Target="../slideLayouts/slideLayout244.xml"/><Relationship Id="rId5" Type="http://schemas.openxmlformats.org/officeDocument/2006/relationships/slideLayout" Target="../slideLayouts/slideLayout238.xml"/><Relationship Id="rId15" Type="http://schemas.openxmlformats.org/officeDocument/2006/relationships/theme" Target="../theme/theme24.xml"/><Relationship Id="rId10" Type="http://schemas.openxmlformats.org/officeDocument/2006/relationships/slideLayout" Target="../slideLayouts/slideLayout243.xml"/><Relationship Id="rId19" Type="http://schemas.openxmlformats.org/officeDocument/2006/relationships/image" Target="../media/image20.png"/><Relationship Id="rId4" Type="http://schemas.openxmlformats.org/officeDocument/2006/relationships/slideLayout" Target="../slideLayouts/slideLayout237.xml"/><Relationship Id="rId9" Type="http://schemas.openxmlformats.org/officeDocument/2006/relationships/slideLayout" Target="../slideLayouts/slideLayout242.xml"/><Relationship Id="rId14" Type="http://schemas.openxmlformats.org/officeDocument/2006/relationships/slideLayout" Target="../slideLayouts/slideLayout247.xml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5.xml"/><Relationship Id="rId13" Type="http://schemas.openxmlformats.org/officeDocument/2006/relationships/slideLayout" Target="../slideLayouts/slideLayout260.xml"/><Relationship Id="rId18" Type="http://schemas.openxmlformats.org/officeDocument/2006/relationships/image" Target="../media/image19.png"/><Relationship Id="rId3" Type="http://schemas.openxmlformats.org/officeDocument/2006/relationships/slideLayout" Target="../slideLayouts/slideLayout250.xml"/><Relationship Id="rId7" Type="http://schemas.openxmlformats.org/officeDocument/2006/relationships/slideLayout" Target="../slideLayouts/slideLayout254.xml"/><Relationship Id="rId12" Type="http://schemas.openxmlformats.org/officeDocument/2006/relationships/slideLayout" Target="../slideLayouts/slideLayout259.xml"/><Relationship Id="rId17" Type="http://schemas.openxmlformats.org/officeDocument/2006/relationships/image" Target="../media/image18.png"/><Relationship Id="rId2" Type="http://schemas.openxmlformats.org/officeDocument/2006/relationships/slideLayout" Target="../slideLayouts/slideLayout249.xml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248.xml"/><Relationship Id="rId6" Type="http://schemas.openxmlformats.org/officeDocument/2006/relationships/slideLayout" Target="../slideLayouts/slideLayout253.xml"/><Relationship Id="rId11" Type="http://schemas.openxmlformats.org/officeDocument/2006/relationships/slideLayout" Target="../slideLayouts/slideLayout258.xml"/><Relationship Id="rId5" Type="http://schemas.openxmlformats.org/officeDocument/2006/relationships/slideLayout" Target="../slideLayouts/slideLayout252.xml"/><Relationship Id="rId15" Type="http://schemas.openxmlformats.org/officeDocument/2006/relationships/theme" Target="../theme/theme25.xml"/><Relationship Id="rId10" Type="http://schemas.openxmlformats.org/officeDocument/2006/relationships/slideLayout" Target="../slideLayouts/slideLayout257.xml"/><Relationship Id="rId19" Type="http://schemas.openxmlformats.org/officeDocument/2006/relationships/image" Target="../media/image20.png"/><Relationship Id="rId4" Type="http://schemas.openxmlformats.org/officeDocument/2006/relationships/slideLayout" Target="../slideLayouts/slideLayout251.xml"/><Relationship Id="rId9" Type="http://schemas.openxmlformats.org/officeDocument/2006/relationships/slideLayout" Target="../slideLayouts/slideLayout256.xml"/><Relationship Id="rId14" Type="http://schemas.openxmlformats.org/officeDocument/2006/relationships/slideLayout" Target="../slideLayouts/slideLayout261.xml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9.xml"/><Relationship Id="rId13" Type="http://schemas.openxmlformats.org/officeDocument/2006/relationships/theme" Target="../theme/theme26.xml"/><Relationship Id="rId3" Type="http://schemas.openxmlformats.org/officeDocument/2006/relationships/slideLayout" Target="../slideLayouts/slideLayout264.xml"/><Relationship Id="rId7" Type="http://schemas.openxmlformats.org/officeDocument/2006/relationships/slideLayout" Target="../slideLayouts/slideLayout268.xml"/><Relationship Id="rId12" Type="http://schemas.openxmlformats.org/officeDocument/2006/relationships/slideLayout" Target="../slideLayouts/slideLayout273.xml"/><Relationship Id="rId2" Type="http://schemas.openxmlformats.org/officeDocument/2006/relationships/slideLayout" Target="../slideLayouts/slideLayout263.xml"/><Relationship Id="rId1" Type="http://schemas.openxmlformats.org/officeDocument/2006/relationships/slideLayout" Target="../slideLayouts/slideLayout262.xml"/><Relationship Id="rId6" Type="http://schemas.openxmlformats.org/officeDocument/2006/relationships/slideLayout" Target="../slideLayouts/slideLayout267.xml"/><Relationship Id="rId11" Type="http://schemas.openxmlformats.org/officeDocument/2006/relationships/slideLayout" Target="../slideLayouts/slideLayout272.xml"/><Relationship Id="rId5" Type="http://schemas.openxmlformats.org/officeDocument/2006/relationships/slideLayout" Target="../slideLayouts/slideLayout266.xml"/><Relationship Id="rId10" Type="http://schemas.openxmlformats.org/officeDocument/2006/relationships/slideLayout" Target="../slideLayouts/slideLayout271.xml"/><Relationship Id="rId4" Type="http://schemas.openxmlformats.org/officeDocument/2006/relationships/slideLayout" Target="../slideLayouts/slideLayout265.xml"/><Relationship Id="rId9" Type="http://schemas.openxmlformats.org/officeDocument/2006/relationships/slideLayout" Target="../slideLayouts/slideLayout270.xml"/></Relationships>
</file>

<file path=ppt/slideMasters/_rels/slideMaster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1.xml"/><Relationship Id="rId13" Type="http://schemas.openxmlformats.org/officeDocument/2006/relationships/slideLayout" Target="../slideLayouts/slideLayout286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276.xml"/><Relationship Id="rId7" Type="http://schemas.openxmlformats.org/officeDocument/2006/relationships/slideLayout" Target="../slideLayouts/slideLayout280.xml"/><Relationship Id="rId12" Type="http://schemas.openxmlformats.org/officeDocument/2006/relationships/slideLayout" Target="../slideLayouts/slideLayout285.xml"/><Relationship Id="rId17" Type="http://schemas.openxmlformats.org/officeDocument/2006/relationships/theme" Target="../theme/theme27.xml"/><Relationship Id="rId2" Type="http://schemas.openxmlformats.org/officeDocument/2006/relationships/slideLayout" Target="../slideLayouts/slideLayout275.xml"/><Relationship Id="rId16" Type="http://schemas.openxmlformats.org/officeDocument/2006/relationships/slideLayout" Target="../slideLayouts/slideLayout289.xml"/><Relationship Id="rId1" Type="http://schemas.openxmlformats.org/officeDocument/2006/relationships/slideLayout" Target="../slideLayouts/slideLayout274.xml"/><Relationship Id="rId6" Type="http://schemas.openxmlformats.org/officeDocument/2006/relationships/slideLayout" Target="../slideLayouts/slideLayout279.xml"/><Relationship Id="rId11" Type="http://schemas.openxmlformats.org/officeDocument/2006/relationships/slideLayout" Target="../slideLayouts/slideLayout284.xml"/><Relationship Id="rId5" Type="http://schemas.openxmlformats.org/officeDocument/2006/relationships/slideLayout" Target="../slideLayouts/slideLayout278.xml"/><Relationship Id="rId15" Type="http://schemas.openxmlformats.org/officeDocument/2006/relationships/slideLayout" Target="../slideLayouts/slideLayout288.xml"/><Relationship Id="rId10" Type="http://schemas.openxmlformats.org/officeDocument/2006/relationships/slideLayout" Target="../slideLayouts/slideLayout283.xml"/><Relationship Id="rId4" Type="http://schemas.openxmlformats.org/officeDocument/2006/relationships/slideLayout" Target="../slideLayouts/slideLayout277.xml"/><Relationship Id="rId9" Type="http://schemas.openxmlformats.org/officeDocument/2006/relationships/slideLayout" Target="../slideLayouts/slideLayout282.xml"/><Relationship Id="rId14" Type="http://schemas.openxmlformats.org/officeDocument/2006/relationships/slideLayout" Target="../slideLayouts/slideLayout287.xml"/></Relationships>
</file>

<file path=ppt/slideMasters/_rels/slideMaster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7.xml"/><Relationship Id="rId13" Type="http://schemas.openxmlformats.org/officeDocument/2006/relationships/image" Target="../media/image27.png"/><Relationship Id="rId3" Type="http://schemas.openxmlformats.org/officeDocument/2006/relationships/slideLayout" Target="../slideLayouts/slideLayout292.xml"/><Relationship Id="rId7" Type="http://schemas.openxmlformats.org/officeDocument/2006/relationships/slideLayout" Target="../slideLayouts/slideLayout296.xml"/><Relationship Id="rId12" Type="http://schemas.openxmlformats.org/officeDocument/2006/relationships/theme" Target="../theme/theme28.xml"/><Relationship Id="rId2" Type="http://schemas.openxmlformats.org/officeDocument/2006/relationships/slideLayout" Target="../slideLayouts/slideLayout291.xml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290.xml"/><Relationship Id="rId6" Type="http://schemas.openxmlformats.org/officeDocument/2006/relationships/slideLayout" Target="../slideLayouts/slideLayout295.xml"/><Relationship Id="rId11" Type="http://schemas.openxmlformats.org/officeDocument/2006/relationships/slideLayout" Target="../slideLayouts/slideLayout300.xml"/><Relationship Id="rId5" Type="http://schemas.openxmlformats.org/officeDocument/2006/relationships/slideLayout" Target="../slideLayouts/slideLayout294.xml"/><Relationship Id="rId15" Type="http://schemas.openxmlformats.org/officeDocument/2006/relationships/image" Target="../media/image19.png"/><Relationship Id="rId10" Type="http://schemas.openxmlformats.org/officeDocument/2006/relationships/slideLayout" Target="../slideLayouts/slideLayout299.xml"/><Relationship Id="rId4" Type="http://schemas.openxmlformats.org/officeDocument/2006/relationships/slideLayout" Target="../slideLayouts/slideLayout293.xml"/><Relationship Id="rId9" Type="http://schemas.openxmlformats.org/officeDocument/2006/relationships/slideLayout" Target="../slideLayouts/slideLayout298.xml"/><Relationship Id="rId14" Type="http://schemas.openxmlformats.org/officeDocument/2006/relationships/image" Target="../media/image18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5" Type="http://schemas.openxmlformats.org/officeDocument/2006/relationships/image" Target="../media/image7.png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Relationship Id="rId14" Type="http://schemas.openxmlformats.org/officeDocument/2006/relationships/image" Target="../media/image6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slideLayout" Target="../slideLayouts/slideLayout96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Relationship Id="rId14" Type="http://schemas.openxmlformats.org/officeDocument/2006/relationships/image" Target="../media/image8.jpe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4.xml"/><Relationship Id="rId13" Type="http://schemas.openxmlformats.org/officeDocument/2006/relationships/image" Target="../media/image10.jpeg"/><Relationship Id="rId3" Type="http://schemas.openxmlformats.org/officeDocument/2006/relationships/slideLayout" Target="../slideLayouts/slideLayout99.xml"/><Relationship Id="rId7" Type="http://schemas.openxmlformats.org/officeDocument/2006/relationships/slideLayout" Target="../slideLayouts/slideLayout103.xml"/><Relationship Id="rId12" Type="http://schemas.openxmlformats.org/officeDocument/2006/relationships/theme" Target="../theme/theme9.xml"/><Relationship Id="rId17" Type="http://schemas.openxmlformats.org/officeDocument/2006/relationships/image" Target="../media/image14.jpeg"/><Relationship Id="rId2" Type="http://schemas.openxmlformats.org/officeDocument/2006/relationships/slideLayout" Target="../slideLayouts/slideLayout98.xml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97.xml"/><Relationship Id="rId6" Type="http://schemas.openxmlformats.org/officeDocument/2006/relationships/slideLayout" Target="../slideLayouts/slideLayout102.xml"/><Relationship Id="rId11" Type="http://schemas.openxmlformats.org/officeDocument/2006/relationships/slideLayout" Target="../slideLayouts/slideLayout107.xml"/><Relationship Id="rId5" Type="http://schemas.openxmlformats.org/officeDocument/2006/relationships/slideLayout" Target="../slideLayouts/slideLayout101.xml"/><Relationship Id="rId15" Type="http://schemas.openxmlformats.org/officeDocument/2006/relationships/image" Target="../media/image12.png"/><Relationship Id="rId10" Type="http://schemas.openxmlformats.org/officeDocument/2006/relationships/slideLayout" Target="../slideLayouts/slideLayout106.xml"/><Relationship Id="rId4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5.xml"/><Relationship Id="rId14" Type="http://schemas.openxmlformats.org/officeDocument/2006/relationships/image" Target="../media/image1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nl-NL"/>
              <a:t>Click to edit Master title style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nl-NL"/>
              <a:t>Click to edit Master text styles</a:t>
            </a:r>
          </a:p>
          <a:p>
            <a:pPr lvl="1"/>
            <a:r>
              <a:rPr lang="en-US" altLang="nl-NL"/>
              <a:t>Second level</a:t>
            </a:r>
          </a:p>
          <a:p>
            <a:pPr lvl="2"/>
            <a:r>
              <a:rPr lang="en-US" altLang="nl-NL"/>
              <a:t>Third level</a:t>
            </a:r>
          </a:p>
          <a:p>
            <a:pPr lvl="3"/>
            <a:r>
              <a:rPr lang="en-US" altLang="nl-NL"/>
              <a:t>Fourth level</a:t>
            </a:r>
          </a:p>
          <a:p>
            <a:pPr lvl="4"/>
            <a:r>
              <a:rPr lang="en-US" altLang="nl-NL"/>
              <a:t>Fifth level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87450" y="6524625"/>
            <a:ext cx="5543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1">
                <a:solidFill>
                  <a:schemeClr val="folHlink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altLang="nl-NL"/>
              <a:t>Met Eireann, Feb 2020  </a:t>
            </a:r>
            <a:fld id="{AFD3B429-06C1-426B-B450-C044D84A3170}" type="slidenum">
              <a:rPr lang="en-US" altLang="nl-NL" smtClean="0"/>
              <a:pPr/>
              <a:t>‹#›</a:t>
            </a:fld>
            <a:endParaRPr lang="en-US" altLang="nl-NL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6" r:id="rId1"/>
    <p:sldLayoutId id="2147483915" r:id="rId2"/>
    <p:sldLayoutId id="2147483914" r:id="rId3"/>
    <p:sldLayoutId id="2147483913" r:id="rId4"/>
    <p:sldLayoutId id="2147483912" r:id="rId5"/>
    <p:sldLayoutId id="2147483911" r:id="rId6"/>
    <p:sldLayoutId id="2147483910" r:id="rId7"/>
    <p:sldLayoutId id="2147483909" r:id="rId8"/>
    <p:sldLayoutId id="2147483908" r:id="rId9"/>
    <p:sldLayoutId id="2147483907" r:id="rId10"/>
    <p:sldLayoutId id="2147483906" r:id="rId11"/>
    <p:sldLayoutId id="2147483905" r:id="rId12"/>
    <p:sldLayoutId id="2147483904" r:id="rId13"/>
    <p:sldLayoutId id="2147483903" r:id="rId14"/>
    <p:sldLayoutId id="2147483902" r:id="rId15"/>
    <p:sldLayoutId id="2147484227" r:id="rId16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66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66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66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66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66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FFFF66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FFFF66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FFFF66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FFFF66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rgbClr val="FFFF00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FFFF00"/>
          </a:solidFill>
          <a:latin typeface="Calibri" panose="020F0502020204030204" pitchFamily="34" charset="0"/>
          <a:cs typeface="Calibri" panose="020F0502020204030204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FFFF00"/>
          </a:solidFill>
          <a:latin typeface="Calibri" panose="020F0502020204030204" pitchFamily="34" charset="0"/>
          <a:cs typeface="Calibri" panose="020F0502020204030204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FFFF00"/>
          </a:solidFill>
          <a:latin typeface="Calibri" panose="020F0502020204030204" pitchFamily="34" charset="0"/>
          <a:cs typeface="Calibri" panose="020F0502020204030204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FF00"/>
          </a:solidFill>
          <a:latin typeface="Calibri" panose="020F0502020204030204" pitchFamily="34" charset="0"/>
          <a:cs typeface="Calibri" panose="020F0502020204030204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FF00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FF00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FF00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FF00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pKleurvlakOnder"/>
          <p:cNvSpPr>
            <a:spLocks noChangeArrowheads="1"/>
          </p:cNvSpPr>
          <p:nvPr userDrawn="1"/>
        </p:nvSpPr>
        <p:spPr bwMode="auto">
          <a:xfrm>
            <a:off x="0" y="6318250"/>
            <a:ext cx="9144000" cy="539750"/>
          </a:xfrm>
          <a:prstGeom prst="rect">
            <a:avLst/>
          </a:prstGeom>
          <a:solidFill>
            <a:srgbClr val="9ACCD4"/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l-NL" sz="1800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14" name="shpTekst"/>
          <p:cNvSpPr>
            <a:spLocks noChangeArrowheads="1"/>
          </p:cNvSpPr>
          <p:nvPr userDrawn="1"/>
        </p:nvSpPr>
        <p:spPr bwMode="auto">
          <a:xfrm>
            <a:off x="0" y="0"/>
            <a:ext cx="9144000" cy="1071563"/>
          </a:xfrm>
          <a:prstGeom prst="rect">
            <a:avLst/>
          </a:prstGeom>
          <a:solidFill>
            <a:srgbClr val="9ACCD4"/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l-NL" sz="1800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384004" name="shpVoettekst"/>
          <p:cNvSpPr>
            <a:spLocks noGrp="1" noChangeArrowheads="1"/>
          </p:cNvSpPr>
          <p:nvPr>
            <p:ph type="title"/>
          </p:nvPr>
        </p:nvSpPr>
        <p:spPr bwMode="auto">
          <a:xfrm>
            <a:off x="873125" y="231775"/>
            <a:ext cx="8169275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/>
              <a:t>Klik om het opmaakprofiel te bewerken</a:t>
            </a:r>
          </a:p>
        </p:txBody>
      </p:sp>
      <p:sp>
        <p:nvSpPr>
          <p:cNvPr id="384005" name="shpPagina"/>
          <p:cNvSpPr>
            <a:spLocks noGrp="1" noChangeArrowheads="1"/>
          </p:cNvSpPr>
          <p:nvPr>
            <p:ph type="body" idx="1"/>
          </p:nvPr>
        </p:nvSpPr>
        <p:spPr bwMode="auto">
          <a:xfrm>
            <a:off x="366713" y="1276350"/>
            <a:ext cx="8169275" cy="487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/>
              <a:t>Klik om de opmaakprofielen van de modeltekst te bewerken</a:t>
            </a:r>
          </a:p>
          <a:p>
            <a:pPr lvl="1"/>
            <a:r>
              <a:rPr lang="nl-NL" altLang="nl-NL"/>
              <a:t>Tweede niveau</a:t>
            </a:r>
          </a:p>
          <a:p>
            <a:pPr lvl="2"/>
            <a:r>
              <a:rPr lang="nl-NL" altLang="nl-NL"/>
              <a:t>Derde niveau</a:t>
            </a:r>
          </a:p>
          <a:p>
            <a:pPr lvl="3"/>
            <a:r>
              <a:rPr lang="nl-NL" altLang="nl-NL"/>
              <a:t>Vierde niveau</a:t>
            </a:r>
          </a:p>
        </p:txBody>
      </p:sp>
      <p:sp>
        <p:nvSpPr>
          <p:cNvPr id="13" name="shpBeeldmerk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87350" y="6362700"/>
            <a:ext cx="712788" cy="36353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000">
                <a:solidFill>
                  <a:srgbClr val="000000"/>
                </a:solidFill>
                <a:latin typeface="Verdana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2CDE2995-9D2F-4372-8608-B4101DA7D5F5}" type="slidenum">
              <a:rPr lang="nl-NL"/>
              <a:pPr>
                <a:defRPr/>
              </a:pPr>
              <a:t>‹#›</a:t>
            </a:fld>
            <a:endParaRPr lang="nl-NL"/>
          </a:p>
        </p:txBody>
      </p:sp>
      <p:pic>
        <p:nvPicPr>
          <p:cNvPr id="384007" name="shpDatum" descr="RO__vervolgpagina~LPPT.pn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49725" y="0"/>
            <a:ext cx="91440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shpTitel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745163" y="6542088"/>
            <a:ext cx="3105150" cy="315912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000">
                <a:solidFill>
                  <a:srgbClr val="000000"/>
                </a:solidFill>
                <a:latin typeface="Verdana" pitchFamily="34" charset="0"/>
                <a:cs typeface="Arial" pitchFamily="34" charset="0"/>
              </a:defRPr>
            </a:lvl1pPr>
          </a:lstStyle>
          <a:p>
            <a:r>
              <a:rPr lang="nl-NL" altLang="nl-NL"/>
              <a:t>ESA Convoy WS, 9-11 Oct 2013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70" r:id="rId1"/>
    <p:sldLayoutId id="2147484071" r:id="rId2"/>
    <p:sldLayoutId id="2147484072" r:id="rId3"/>
    <p:sldLayoutId id="2147484073" r:id="rId4"/>
    <p:sldLayoutId id="2147484074" r:id="rId5"/>
    <p:sldLayoutId id="2147484075" r:id="rId6"/>
    <p:sldLayoutId id="2147484076" r:id="rId7"/>
    <p:sldLayoutId id="2147484077" r:id="rId8"/>
    <p:sldLayoutId id="2147484078" r:id="rId9"/>
    <p:sldLayoutId id="2147484079" r:id="rId10"/>
    <p:sldLayoutId id="2147484080" r:id="rId11"/>
  </p:sldLayoutIdLst>
  <p:hf hdr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rgbClr val="900079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  <a:lvl2pPr algn="ctr" rtl="0" fontAlgn="base">
        <a:spcBef>
          <a:spcPct val="0"/>
        </a:spcBef>
        <a:spcAft>
          <a:spcPct val="0"/>
        </a:spcAft>
        <a:defRPr sz="2600">
          <a:solidFill>
            <a:srgbClr val="900079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2600">
          <a:solidFill>
            <a:srgbClr val="900079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2600">
          <a:solidFill>
            <a:srgbClr val="900079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2600">
          <a:solidFill>
            <a:srgbClr val="900079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600">
          <a:solidFill>
            <a:srgbClr val="900079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600">
          <a:solidFill>
            <a:srgbClr val="900079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600">
          <a:solidFill>
            <a:srgbClr val="900079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600">
          <a:solidFill>
            <a:srgbClr val="900079"/>
          </a:solidFill>
          <a:latin typeface="Arial" pitchFamily="34" charset="0"/>
        </a:defRPr>
      </a:lvl9pPr>
    </p:titleStyle>
    <p:bodyStyle>
      <a:lvl1pPr algn="l" rtl="0" fontAlgn="base">
        <a:spcBef>
          <a:spcPct val="20000"/>
        </a:spcBef>
        <a:spcAft>
          <a:spcPct val="0"/>
        </a:spcAft>
        <a:buFont typeface="Arial" pitchFamily="34" charset="0"/>
        <a:defRPr>
          <a:solidFill>
            <a:srgbClr val="000000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152400" indent="-150813" algn="l" rtl="0" fontAlgn="base">
        <a:spcBef>
          <a:spcPct val="20000"/>
        </a:spcBef>
        <a:spcAft>
          <a:spcPct val="0"/>
        </a:spcAft>
        <a:buFont typeface="Arial" pitchFamily="34" charset="0"/>
        <a:buBlip>
          <a:blip r:embed="rId14"/>
        </a:buBlip>
        <a:defRPr>
          <a:solidFill>
            <a:srgbClr val="000000"/>
          </a:solidFill>
          <a:latin typeface="Calibri" panose="020F0502020204030204" pitchFamily="34" charset="0"/>
          <a:cs typeface="Calibri" panose="020F0502020204030204" pitchFamily="34" charset="0"/>
        </a:defRPr>
      </a:lvl2pPr>
      <a:lvl3pPr marL="406400" indent="-252413" algn="l" rtl="0" fontAlgn="base">
        <a:spcBef>
          <a:spcPct val="20000"/>
        </a:spcBef>
        <a:spcAft>
          <a:spcPct val="0"/>
        </a:spcAft>
        <a:buFont typeface="Arial" pitchFamily="34" charset="0"/>
        <a:buBlip>
          <a:blip r:embed="rId15"/>
        </a:buBlip>
        <a:defRPr>
          <a:solidFill>
            <a:srgbClr val="000000"/>
          </a:solidFill>
          <a:latin typeface="Calibri" panose="020F0502020204030204" pitchFamily="34" charset="0"/>
          <a:cs typeface="Calibri" panose="020F0502020204030204" pitchFamily="34" charset="0"/>
        </a:defRPr>
      </a:lvl3pPr>
      <a:lvl4pPr marL="633413" indent="-225425" algn="l" rtl="0" fontAlgn="base">
        <a:spcBef>
          <a:spcPct val="20000"/>
        </a:spcBef>
        <a:spcAft>
          <a:spcPct val="0"/>
        </a:spcAft>
        <a:buFont typeface="Arial" pitchFamily="34" charset="0"/>
        <a:buBlip>
          <a:blip r:embed="rId16"/>
        </a:buBlip>
        <a:defRPr>
          <a:solidFill>
            <a:srgbClr val="000000"/>
          </a:solidFill>
          <a:latin typeface="Calibri" panose="020F0502020204030204" pitchFamily="34" charset="0"/>
          <a:cs typeface="Calibri" panose="020F0502020204030204" pitchFamily="34" charset="0"/>
        </a:defRPr>
      </a:lvl4pPr>
      <a:lvl5pPr marL="811213" indent="-176213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>
          <a:solidFill>
            <a:schemeClr val="tx1"/>
          </a:solidFill>
          <a:latin typeface="+mn-lt"/>
        </a:defRPr>
      </a:lvl5pPr>
      <a:lvl6pPr marL="1268413" indent="-176213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>
          <a:solidFill>
            <a:schemeClr val="tx1"/>
          </a:solidFill>
          <a:latin typeface="+mn-lt"/>
        </a:defRPr>
      </a:lvl6pPr>
      <a:lvl7pPr marL="1725613" indent="-176213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>
          <a:solidFill>
            <a:schemeClr val="tx1"/>
          </a:solidFill>
          <a:latin typeface="+mn-lt"/>
        </a:defRPr>
      </a:lvl7pPr>
      <a:lvl8pPr marL="2182813" indent="-176213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>
          <a:solidFill>
            <a:schemeClr val="tx1"/>
          </a:solidFill>
          <a:latin typeface="+mn-lt"/>
        </a:defRPr>
      </a:lvl8pPr>
      <a:lvl9pPr marL="2640013" indent="-176213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p of the world&#10;&#10;Description automatically generated">
            <a:extLst>
              <a:ext uri="{FF2B5EF4-FFF2-40B4-BE49-F238E27FC236}">
                <a16:creationId xmlns:a16="http://schemas.microsoft.com/office/drawing/2014/main" id="{A1BF5437-303B-6266-00E5-64450FBBAD5A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6592" y="180650"/>
            <a:ext cx="8712968" cy="10017102"/>
          </a:xfrm>
          <a:prstGeom prst="rect">
            <a:avLst/>
          </a:prstGeom>
        </p:spPr>
      </p:pic>
      <p:sp>
        <p:nvSpPr>
          <p:cNvPr id="9" name="shpKleurvlak"/>
          <p:cNvSpPr>
            <a:spLocks noChangeArrowheads="1"/>
          </p:cNvSpPr>
          <p:nvPr/>
        </p:nvSpPr>
        <p:spPr bwMode="auto">
          <a:xfrm>
            <a:off x="4572000" y="0"/>
            <a:ext cx="4572000" cy="6858000"/>
          </a:xfrm>
          <a:prstGeom prst="rect">
            <a:avLst/>
          </a:prstGeom>
          <a:solidFill>
            <a:srgbClr val="9ACCD4"/>
          </a:solidFill>
          <a:ln>
            <a:noFill/>
          </a:ln>
        </p:spPr>
        <p:txBody>
          <a:bodyPr anchor="ctr"/>
          <a:lstStyle>
            <a:lvl1pPr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endParaRPr lang="nl-NL" sz="1800">
              <a:solidFill>
                <a:srgbClr val="000000"/>
              </a:solidFill>
            </a:endParaRPr>
          </a:p>
        </p:txBody>
      </p:sp>
      <p:pic>
        <p:nvPicPr>
          <p:cNvPr id="387079" name="Picture 24" descr="ROe_IM_KNMI_Logo_Powerpoint_pos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75" r="46477"/>
          <a:stretch>
            <a:fillRect/>
          </a:stretch>
        </p:blipFill>
        <p:spPr bwMode="auto">
          <a:xfrm>
            <a:off x="4249738" y="-6350"/>
            <a:ext cx="644525" cy="200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7080" name="Picture 24" descr="ROe_IM_KNMI_Logo_Powerpoint_pos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01" r="15211"/>
          <a:stretch>
            <a:fillRect/>
          </a:stretch>
        </p:blipFill>
        <p:spPr bwMode="auto">
          <a:xfrm>
            <a:off x="4843463" y="-234950"/>
            <a:ext cx="2833687" cy="200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708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0" y="2363093"/>
            <a:ext cx="4571999" cy="7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 dirty="0"/>
              <a:t>Klik om het opmaakprofiel te bewerken</a:t>
            </a:r>
          </a:p>
        </p:txBody>
      </p:sp>
      <p:sp>
        <p:nvSpPr>
          <p:cNvPr id="38708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788024" y="3789039"/>
            <a:ext cx="3898776" cy="2337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 dirty="0"/>
              <a:t>Klik om de opmaakprofielen van de </a:t>
            </a:r>
            <a:r>
              <a:rPr lang="nl-NL" altLang="nl-NL" dirty="0" err="1"/>
              <a:t>modeltekst</a:t>
            </a:r>
            <a:r>
              <a:rPr lang="nl-NL" altLang="nl-NL" dirty="0"/>
              <a:t> te bewerken</a:t>
            </a:r>
          </a:p>
          <a:p>
            <a:pPr lvl="1"/>
            <a:r>
              <a:rPr lang="nl-NL" altLang="nl-NL" dirty="0"/>
              <a:t>Tweede niveau</a:t>
            </a:r>
          </a:p>
          <a:p>
            <a:pPr lvl="2"/>
            <a:r>
              <a:rPr lang="nl-NL" altLang="nl-NL" dirty="0"/>
              <a:t>Derde niveau</a:t>
            </a:r>
          </a:p>
          <a:p>
            <a:pPr lvl="3"/>
            <a:r>
              <a:rPr lang="nl-NL" altLang="nl-NL" dirty="0"/>
              <a:t>Vierde niveau</a:t>
            </a:r>
          </a:p>
          <a:p>
            <a:pPr lvl="4"/>
            <a:r>
              <a:rPr lang="nl-NL" altLang="nl-NL" dirty="0"/>
              <a:t>Vijfde niveau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15B5955-81E7-A8ED-03F3-3E9F5F72BAF8}"/>
              </a:ext>
            </a:extLst>
          </p:cNvPr>
          <p:cNvSpPr txBox="1"/>
          <p:nvPr userDrawn="1"/>
        </p:nvSpPr>
        <p:spPr>
          <a:xfrm>
            <a:off x="3685774" y="44624"/>
            <a:ext cx="569387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     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81" r:id="rId1"/>
    <p:sldLayoutId id="2147484082" r:id="rId2"/>
    <p:sldLayoutId id="2147484083" r:id="rId3"/>
    <p:sldLayoutId id="2147484084" r:id="rId4"/>
    <p:sldLayoutId id="2147484085" r:id="rId5"/>
    <p:sldLayoutId id="2147484086" r:id="rId6"/>
    <p:sldLayoutId id="2147484087" r:id="rId7"/>
    <p:sldLayoutId id="2147484088" r:id="rId8"/>
    <p:sldLayoutId id="2147484089" r:id="rId9"/>
    <p:sldLayoutId id="2147484090" r:id="rId10"/>
    <p:sldLayoutId id="2147484091" r:id="rId11"/>
  </p:sldLayoutIdLst>
  <p:hf hdr="0" dt="0"/>
  <p:txStyles>
    <p:titleStyle>
      <a:lvl1pPr algn="ctr" rtl="0" fontAlgn="base">
        <a:spcBef>
          <a:spcPct val="0"/>
        </a:spcBef>
        <a:spcAft>
          <a:spcPct val="0"/>
        </a:spcAft>
        <a:defRPr sz="4400" b="1">
          <a:solidFill>
            <a:srgbClr val="000066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  <a:lvl2pPr algn="ctr" rtl="0" fontAlgn="base">
        <a:spcBef>
          <a:spcPct val="0"/>
        </a:spcBef>
        <a:spcAft>
          <a:spcPct val="0"/>
        </a:spcAft>
        <a:defRPr sz="4400" b="1">
          <a:solidFill>
            <a:srgbClr val="000066"/>
          </a:solidFill>
          <a:latin typeface="Verdan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 b="1">
          <a:solidFill>
            <a:srgbClr val="000066"/>
          </a:solidFill>
          <a:latin typeface="Verdan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 b="1">
          <a:solidFill>
            <a:srgbClr val="000066"/>
          </a:solidFill>
          <a:latin typeface="Verdan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 b="1">
          <a:solidFill>
            <a:srgbClr val="000066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rgbClr val="000066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rgbClr val="000066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rgbClr val="000066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rgbClr val="000066"/>
          </a:solidFill>
          <a:latin typeface="Verdan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Wingdings" pitchFamily="2" charset="2"/>
        <a:buChar char="Ø"/>
        <a:defRPr sz="3200">
          <a:solidFill>
            <a:srgbClr val="000066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rgbClr val="000066"/>
          </a:solidFill>
          <a:latin typeface="Calibri" panose="020F0502020204030204" pitchFamily="34" charset="0"/>
          <a:cs typeface="Calibri" panose="020F0502020204030204" pitchFamily="34" charset="0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rgbClr val="000066"/>
          </a:solidFill>
          <a:latin typeface="Calibri" panose="020F0502020204030204" pitchFamily="34" charset="0"/>
          <a:cs typeface="Calibri" panose="020F0502020204030204" pitchFamily="34" charset="0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rgbClr val="000066"/>
          </a:solidFill>
          <a:latin typeface="Calibri" panose="020F0502020204030204" pitchFamily="34" charset="0"/>
          <a:cs typeface="Calibri" panose="020F0502020204030204" pitchFamily="34" charset="0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0066"/>
          </a:solidFill>
          <a:latin typeface="Calibri" panose="020F0502020204030204" pitchFamily="34" charset="0"/>
          <a:cs typeface="Calibri" panose="020F0502020204030204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0066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0066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0066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0066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3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8604250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nl-NL"/>
              <a:t>Click to edit Master title style</a:t>
            </a:r>
          </a:p>
        </p:txBody>
      </p:sp>
      <p:sp>
        <p:nvSpPr>
          <p:cNvPr id="4003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17500" y="1412875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nl-NL"/>
              <a:t>Click to edit Master text styles</a:t>
            </a:r>
          </a:p>
          <a:p>
            <a:pPr lvl="1"/>
            <a:r>
              <a:rPr lang="en-GB" altLang="nl-NL"/>
              <a:t>Second level</a:t>
            </a:r>
          </a:p>
          <a:p>
            <a:pPr lvl="2"/>
            <a:r>
              <a:rPr lang="en-GB" altLang="nl-NL"/>
              <a:t>Third level</a:t>
            </a:r>
          </a:p>
          <a:p>
            <a:pPr lvl="3"/>
            <a:r>
              <a:rPr lang="en-GB" altLang="nl-NL"/>
              <a:t>Fourth level</a:t>
            </a:r>
          </a:p>
          <a:p>
            <a:pPr lvl="4"/>
            <a:r>
              <a:rPr lang="en-GB" altLang="nl-NL"/>
              <a:t>Fifth level</a:t>
            </a:r>
          </a:p>
        </p:txBody>
      </p:sp>
      <p:sp>
        <p:nvSpPr>
          <p:cNvPr id="400388" name="Rectangle 5"/>
          <p:cNvSpPr>
            <a:spLocks noChangeArrowheads="1"/>
          </p:cNvSpPr>
          <p:nvPr/>
        </p:nvSpPr>
        <p:spPr bwMode="auto">
          <a:xfrm>
            <a:off x="3175000" y="6477000"/>
            <a:ext cx="47640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" rIns="36000"/>
          <a:lstStyle>
            <a:lvl1pPr eaLnBrk="0" hangingPunct="0">
              <a:tabLst>
                <a:tab pos="7048500" algn="r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tabLst>
                <a:tab pos="7048500" algn="r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tabLst>
                <a:tab pos="7048500" algn="r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tabLst>
                <a:tab pos="7048500" algn="r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tabLst>
                <a:tab pos="7048500" algn="r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048500" algn="r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048500" algn="r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048500" algn="r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048500" algn="r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GB" altLang="nl-NL" sz="1400" b="1" i="1">
              <a:solidFill>
                <a:srgbClr val="336699"/>
              </a:solidFill>
              <a:latin typeface="Arial" pitchFamily="34" charset="0"/>
            </a:endParaRPr>
          </a:p>
        </p:txBody>
      </p:sp>
      <p:sp>
        <p:nvSpPr>
          <p:cNvPr id="400389" name="Rectangle 6"/>
          <p:cNvSpPr>
            <a:spLocks noChangeArrowheads="1"/>
          </p:cNvSpPr>
          <p:nvPr/>
        </p:nvSpPr>
        <p:spPr bwMode="auto">
          <a:xfrm>
            <a:off x="3375025" y="6692900"/>
            <a:ext cx="47640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" rIns="36000"/>
          <a:lstStyle>
            <a:lvl1pPr eaLnBrk="0" hangingPunct="0">
              <a:tabLst>
                <a:tab pos="7048500" algn="r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tabLst>
                <a:tab pos="7048500" algn="r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tabLst>
                <a:tab pos="7048500" algn="r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tabLst>
                <a:tab pos="7048500" algn="r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tabLst>
                <a:tab pos="7048500" algn="r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048500" algn="r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048500" algn="r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048500" algn="r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048500" algn="r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GB" altLang="nl-NL" sz="1400" b="1" i="1">
              <a:solidFill>
                <a:srgbClr val="336699"/>
              </a:solidFill>
              <a:latin typeface="Arial" pitchFamily="34" charset="0"/>
            </a:endParaRPr>
          </a:p>
        </p:txBody>
      </p:sp>
      <p:sp>
        <p:nvSpPr>
          <p:cNvPr id="400390" name="Rectangle 7"/>
          <p:cNvSpPr>
            <a:spLocks noChangeArrowheads="1"/>
          </p:cNvSpPr>
          <p:nvPr/>
        </p:nvSpPr>
        <p:spPr bwMode="auto">
          <a:xfrm>
            <a:off x="3573463" y="6908800"/>
            <a:ext cx="47640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" rIns="36000"/>
          <a:lstStyle>
            <a:lvl1pPr eaLnBrk="0" hangingPunct="0">
              <a:tabLst>
                <a:tab pos="7048500" algn="r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tabLst>
                <a:tab pos="7048500" algn="r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tabLst>
                <a:tab pos="7048500" algn="r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tabLst>
                <a:tab pos="7048500" algn="r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tabLst>
                <a:tab pos="7048500" algn="r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048500" algn="r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048500" algn="r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048500" algn="r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048500" algn="r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GB" altLang="nl-NL" sz="1400" b="1" i="1">
              <a:solidFill>
                <a:srgbClr val="336699"/>
              </a:solidFill>
              <a:latin typeface="Arial" pitchFamily="34" charset="0"/>
            </a:endParaRPr>
          </a:p>
        </p:txBody>
      </p:sp>
      <p:sp>
        <p:nvSpPr>
          <p:cNvPr id="400391" name="Rectangle 8"/>
          <p:cNvSpPr>
            <a:spLocks noChangeArrowheads="1"/>
          </p:cNvSpPr>
          <p:nvPr/>
        </p:nvSpPr>
        <p:spPr bwMode="auto">
          <a:xfrm>
            <a:off x="3773488" y="7124700"/>
            <a:ext cx="47640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" rIns="36000"/>
          <a:lstStyle>
            <a:lvl1pPr eaLnBrk="0" hangingPunct="0">
              <a:tabLst>
                <a:tab pos="7048500" algn="r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tabLst>
                <a:tab pos="7048500" algn="r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tabLst>
                <a:tab pos="7048500" algn="r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tabLst>
                <a:tab pos="7048500" algn="r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tabLst>
                <a:tab pos="7048500" algn="r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048500" algn="r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048500" algn="r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048500" algn="r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048500" algn="r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GB" altLang="nl-NL" sz="1400" b="1" i="1">
              <a:solidFill>
                <a:srgbClr val="336699"/>
              </a:solidFill>
              <a:latin typeface="Arial" pitchFamily="34" charset="0"/>
            </a:endParaRPr>
          </a:p>
        </p:txBody>
      </p:sp>
      <p:sp>
        <p:nvSpPr>
          <p:cNvPr id="400392" name="Rectangle 9"/>
          <p:cNvSpPr>
            <a:spLocks noChangeArrowheads="1"/>
          </p:cNvSpPr>
          <p:nvPr/>
        </p:nvSpPr>
        <p:spPr bwMode="auto">
          <a:xfrm>
            <a:off x="3971925" y="7340600"/>
            <a:ext cx="47640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" rIns="36000"/>
          <a:lstStyle>
            <a:lvl1pPr eaLnBrk="0" hangingPunct="0">
              <a:tabLst>
                <a:tab pos="7048500" algn="r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tabLst>
                <a:tab pos="7048500" algn="r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tabLst>
                <a:tab pos="7048500" algn="r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tabLst>
                <a:tab pos="7048500" algn="r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tabLst>
                <a:tab pos="7048500" algn="r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048500" algn="r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048500" algn="r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048500" algn="r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048500" algn="r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GB" altLang="nl-NL" sz="1400" b="1" i="1">
              <a:solidFill>
                <a:srgbClr val="336699"/>
              </a:solidFill>
              <a:latin typeface="Arial" pitchFamily="34" charset="0"/>
            </a:endParaRPr>
          </a:p>
        </p:txBody>
      </p:sp>
      <p:sp>
        <p:nvSpPr>
          <p:cNvPr id="400393" name="Rectangle 14"/>
          <p:cNvSpPr>
            <a:spLocks noChangeArrowheads="1"/>
          </p:cNvSpPr>
          <p:nvPr userDrawn="1"/>
        </p:nvSpPr>
        <p:spPr bwMode="auto">
          <a:xfrm>
            <a:off x="3175000" y="6477000"/>
            <a:ext cx="47640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" rIns="36000"/>
          <a:lstStyle>
            <a:lvl1pPr eaLnBrk="0" hangingPunct="0">
              <a:tabLst>
                <a:tab pos="7048500" algn="r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tabLst>
                <a:tab pos="7048500" algn="r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tabLst>
                <a:tab pos="7048500" algn="r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tabLst>
                <a:tab pos="7048500" algn="r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tabLst>
                <a:tab pos="7048500" algn="r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048500" algn="r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048500" algn="r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048500" algn="r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048500" algn="r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GB" altLang="nl-NL" sz="1400" b="1" i="1">
              <a:solidFill>
                <a:srgbClr val="336699"/>
              </a:solidFill>
              <a:latin typeface="Arial" pitchFamily="34" charset="0"/>
            </a:endParaRPr>
          </a:p>
        </p:txBody>
      </p:sp>
      <p:sp>
        <p:nvSpPr>
          <p:cNvPr id="400394" name="Rectangle 15"/>
          <p:cNvSpPr>
            <a:spLocks noChangeArrowheads="1"/>
          </p:cNvSpPr>
          <p:nvPr userDrawn="1"/>
        </p:nvSpPr>
        <p:spPr bwMode="auto">
          <a:xfrm>
            <a:off x="3575050" y="6548438"/>
            <a:ext cx="15430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nl-NL" sz="1400">
                <a:solidFill>
                  <a:srgbClr val="8AC6CD"/>
                </a:solidFill>
                <a:latin typeface="Arial" pitchFamily="34" charset="0"/>
              </a:rPr>
              <a:t>Delft, Ma</a:t>
            </a:r>
            <a:r>
              <a:rPr lang="nl-NL" altLang="nl-NL" sz="1400">
                <a:solidFill>
                  <a:srgbClr val="8AC6CD"/>
                </a:solidFill>
                <a:latin typeface="Arial" pitchFamily="34" charset="0"/>
              </a:rPr>
              <a:t>art</a:t>
            </a:r>
            <a:r>
              <a:rPr lang="en-US" altLang="nl-NL" sz="1400">
                <a:solidFill>
                  <a:srgbClr val="8AC6CD"/>
                </a:solidFill>
                <a:latin typeface="Arial" pitchFamily="34" charset="0"/>
              </a:rPr>
              <a:t> 2015</a:t>
            </a:r>
            <a:endParaRPr lang="en-GB" altLang="nl-NL" sz="1400">
              <a:solidFill>
                <a:srgbClr val="8AC6CD"/>
              </a:solidFill>
              <a:latin typeface="Arial" pitchFamily="34" charset="0"/>
            </a:endParaRPr>
          </a:p>
        </p:txBody>
      </p:sp>
      <p:sp>
        <p:nvSpPr>
          <p:cNvPr id="400395" name="Text Box 16"/>
          <p:cNvSpPr txBox="1">
            <a:spLocks noChangeArrowheads="1"/>
          </p:cNvSpPr>
          <p:nvPr userDrawn="1"/>
        </p:nvSpPr>
        <p:spPr bwMode="auto">
          <a:xfrm>
            <a:off x="7215188" y="6613525"/>
            <a:ext cx="3984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fld id="{E08FB79C-F754-43B9-931B-ECCDD0F3B29B}" type="slidenum">
              <a:rPr lang="en-GB" altLang="nl-NL" sz="1000">
                <a:solidFill>
                  <a:srgbClr val="000000"/>
                </a:solidFill>
                <a:latin typeface="Arial" pitchFamily="34" charset="0"/>
              </a:rPr>
              <a:pPr>
                <a:spcBef>
                  <a:spcPct val="50000"/>
                </a:spcBef>
              </a:pPr>
              <a:t>‹#›</a:t>
            </a:fld>
            <a:endParaRPr lang="en-GB" altLang="nl-NL" sz="1000">
              <a:solidFill>
                <a:srgbClr val="000000"/>
              </a:solidFill>
              <a:latin typeface="Arial" pitchFamily="34" charset="0"/>
            </a:endParaRPr>
          </a:p>
        </p:txBody>
      </p:sp>
      <p:pic>
        <p:nvPicPr>
          <p:cNvPr id="400396" name="Afbeelding 17" descr="knmilogonew_large.pn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1563" y="0"/>
            <a:ext cx="2144712" cy="105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92" r:id="rId1"/>
    <p:sldLayoutId id="2147484093" r:id="rId2"/>
    <p:sldLayoutId id="2147484094" r:id="rId3"/>
    <p:sldLayoutId id="2147484095" r:id="rId4"/>
    <p:sldLayoutId id="2147484096" r:id="rId5"/>
    <p:sldLayoutId id="2147484097" r:id="rId6"/>
    <p:sldLayoutId id="2147484098" r:id="rId7"/>
    <p:sldLayoutId id="2147484099" r:id="rId8"/>
    <p:sldLayoutId id="2147484100" r:id="rId9"/>
    <p:sldLayoutId id="2147484101" r:id="rId10"/>
    <p:sldLayoutId id="2147484102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3200" b="1">
          <a:solidFill>
            <a:srgbClr val="002060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200" b="1">
          <a:solidFill>
            <a:srgbClr val="002060"/>
          </a:solidFill>
          <a:latin typeface="Verdan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3200" b="1">
          <a:solidFill>
            <a:srgbClr val="002060"/>
          </a:solidFill>
          <a:latin typeface="Verdan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3200" b="1">
          <a:solidFill>
            <a:srgbClr val="002060"/>
          </a:solidFill>
          <a:latin typeface="Verdan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3200" b="1">
          <a:solidFill>
            <a:srgbClr val="002060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 b="1">
          <a:solidFill>
            <a:srgbClr val="002060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 b="1">
          <a:solidFill>
            <a:srgbClr val="002060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 b="1">
          <a:solidFill>
            <a:srgbClr val="002060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 b="1">
          <a:solidFill>
            <a:srgbClr val="002060"/>
          </a:solidFill>
          <a:latin typeface="Verdan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>
          <a:solidFill>
            <a:srgbClr val="336699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400">
          <a:solidFill>
            <a:srgbClr val="336699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rgbClr val="336699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>
          <a:solidFill>
            <a:srgbClr val="336699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336699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336699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336699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336699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336699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301625" y="228600"/>
            <a:ext cx="8510588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/>
              <a:t>Haga clic para cambiar el estilo de título	</a:t>
            </a:r>
          </a:p>
        </p:txBody>
      </p:sp>
      <p:sp>
        <p:nvSpPr>
          <p:cNvPr id="4099" name="Rectangle 3"/>
          <p:cNvSpPr>
            <a:spLocks noGrp="1" noRot="1" noChangeArrowheads="1"/>
          </p:cNvSpPr>
          <p:nvPr>
            <p:ph type="body" idx="1"/>
          </p:nvPr>
        </p:nvSpPr>
        <p:spPr bwMode="auto">
          <a:xfrm>
            <a:off x="301625" y="1676400"/>
            <a:ext cx="8540750" cy="442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185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Calibri" panose="020F0502020204030204" pitchFamily="34" charset="0"/>
          <a:ea typeface="+mj-ea"/>
          <a:cs typeface="Calibri" panose="020F0502020204030204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Calibri" panose="020F0502020204030204" pitchFamily="34" charset="0"/>
          <a:cs typeface="Calibri" panose="020F0502020204030204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Calibri" panose="020F0502020204030204" pitchFamily="34" charset="0"/>
          <a:cs typeface="Calibri" panose="020F0502020204030204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Calibri" panose="020F0502020204030204" pitchFamily="34" charset="0"/>
          <a:cs typeface="Calibri" panose="020F0502020204030204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Calibri" panose="020F0502020204030204" pitchFamily="34" charset="0"/>
          <a:cs typeface="Calibri" panose="020F0502020204030204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hpKleurvlakOnder"/>
          <p:cNvSpPr>
            <a:spLocks noChangeArrowheads="1"/>
          </p:cNvSpPr>
          <p:nvPr/>
        </p:nvSpPr>
        <p:spPr bwMode="auto">
          <a:xfrm>
            <a:off x="0" y="6318250"/>
            <a:ext cx="9144000" cy="539750"/>
          </a:xfrm>
          <a:prstGeom prst="rect">
            <a:avLst/>
          </a:prstGeom>
          <a:solidFill>
            <a:srgbClr val="9ACCD4"/>
          </a:solidFill>
          <a:ln>
            <a:noFill/>
          </a:ln>
        </p:spPr>
        <p:txBody>
          <a:bodyPr anchor="ctr"/>
          <a:lstStyle>
            <a:lvl1pPr eaLnBrk="0" hangingPunct="0">
              <a:defRPr sz="4400">
                <a:solidFill>
                  <a:schemeClr val="tx2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endParaRPr lang="nl-NL" altLang="nl-NL" sz="180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1029" name="shpTekst"/>
          <p:cNvSpPr>
            <a:spLocks noChangeArrowheads="1"/>
          </p:cNvSpPr>
          <p:nvPr/>
        </p:nvSpPr>
        <p:spPr bwMode="auto">
          <a:xfrm>
            <a:off x="0" y="0"/>
            <a:ext cx="9144000" cy="1071563"/>
          </a:xfrm>
          <a:prstGeom prst="rect">
            <a:avLst/>
          </a:prstGeom>
          <a:solidFill>
            <a:srgbClr val="9ACCD4"/>
          </a:solidFill>
          <a:ln>
            <a:noFill/>
          </a:ln>
        </p:spPr>
        <p:txBody>
          <a:bodyPr anchor="ctr"/>
          <a:lstStyle>
            <a:lvl1pPr eaLnBrk="0" hangingPunct="0">
              <a:defRPr sz="4400">
                <a:solidFill>
                  <a:schemeClr val="tx2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endParaRPr lang="en-US" altLang="nl-NL" sz="1800">
              <a:solidFill>
                <a:srgbClr val="000066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3072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95288" y="138113"/>
            <a:ext cx="8748712" cy="7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 dirty="0"/>
              <a:t>Klik om het opmaakprofiel te bewerken</a:t>
            </a:r>
          </a:p>
        </p:txBody>
      </p:sp>
      <p:sp>
        <p:nvSpPr>
          <p:cNvPr id="3072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68413"/>
            <a:ext cx="8229600" cy="485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/>
              <a:t>Klik om de opmaakprofielen van de modeltekst te bewerken</a:t>
            </a:r>
          </a:p>
          <a:p>
            <a:pPr lvl="1"/>
            <a:r>
              <a:rPr lang="nl-NL" altLang="nl-NL"/>
              <a:t>Tweede niveau</a:t>
            </a:r>
          </a:p>
          <a:p>
            <a:pPr lvl="2"/>
            <a:r>
              <a:rPr lang="nl-NL" altLang="nl-NL"/>
              <a:t>Derde niveau</a:t>
            </a:r>
          </a:p>
          <a:p>
            <a:pPr lvl="3"/>
            <a:r>
              <a:rPr lang="nl-NL" altLang="nl-NL"/>
              <a:t>Vierde niveau</a:t>
            </a:r>
          </a:p>
          <a:p>
            <a:pPr lvl="4"/>
            <a:r>
              <a:rPr lang="nl-NL" altLang="nl-NL"/>
              <a:t>Vijfde niveau</a:t>
            </a:r>
          </a:p>
        </p:txBody>
      </p:sp>
      <p:pic>
        <p:nvPicPr>
          <p:cNvPr id="30726" name="Picture 7" descr="knmilogo_new_nederlands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974"/>
          <a:stretch>
            <a:fillRect/>
          </a:stretch>
        </p:blipFill>
        <p:spPr bwMode="auto">
          <a:xfrm>
            <a:off x="0" y="0"/>
            <a:ext cx="35877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07778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00" r:id="rId1"/>
    <p:sldLayoutId id="2147484201" r:id="rId2"/>
    <p:sldLayoutId id="2147484202" r:id="rId3"/>
    <p:sldLayoutId id="2147484203" r:id="rId4"/>
    <p:sldLayoutId id="2147484204" r:id="rId5"/>
    <p:sldLayoutId id="2147484205" r:id="rId6"/>
    <p:sldLayoutId id="2147484206" r:id="rId7"/>
    <p:sldLayoutId id="2147484207" r:id="rId8"/>
    <p:sldLayoutId id="2147484208" r:id="rId9"/>
    <p:sldLayoutId id="2147484209" r:id="rId10"/>
    <p:sldLayoutId id="2147484210" r:id="rId11"/>
    <p:sldLayoutId id="2147484211" r:id="rId12"/>
    <p:sldLayoutId id="2147484400" r:id="rId13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0066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0066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0066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0066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0066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rgbClr val="000066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rgbClr val="000066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rgbClr val="000066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rgbClr val="000066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Ø"/>
        <a:defRPr sz="3200">
          <a:solidFill>
            <a:srgbClr val="000066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000066"/>
          </a:solidFill>
          <a:latin typeface="Calibri" panose="020F0502020204030204" pitchFamily="34" charset="0"/>
          <a:cs typeface="Calibri" panose="020F0502020204030204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000066"/>
          </a:solidFill>
          <a:latin typeface="Calibri" panose="020F0502020204030204" pitchFamily="34" charset="0"/>
          <a:cs typeface="Calibri" panose="020F0502020204030204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000066"/>
          </a:solidFill>
          <a:latin typeface="Calibri" panose="020F0502020204030204" pitchFamily="34" charset="0"/>
          <a:cs typeface="Calibri" panose="020F0502020204030204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000066"/>
          </a:solidFill>
          <a:latin typeface="Calibri" panose="020F0502020204030204" pitchFamily="34" charset="0"/>
          <a:cs typeface="Calibri" panose="020F0502020204030204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0066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0066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0066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0066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hpVoettekst"/>
          <p:cNvSpPr>
            <a:spLocks noGrp="1" noChangeArrowheads="1"/>
          </p:cNvSpPr>
          <p:nvPr>
            <p:ph type="title"/>
          </p:nvPr>
        </p:nvSpPr>
        <p:spPr bwMode="auto">
          <a:xfrm>
            <a:off x="873125" y="231775"/>
            <a:ext cx="8169275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 dirty="0"/>
              <a:t>Klik om het opmaakprofiel te bewerken</a:t>
            </a:r>
          </a:p>
        </p:txBody>
      </p:sp>
      <p:sp>
        <p:nvSpPr>
          <p:cNvPr id="21507" name="shpPagina"/>
          <p:cNvSpPr>
            <a:spLocks noGrp="1" noChangeArrowheads="1"/>
          </p:cNvSpPr>
          <p:nvPr>
            <p:ph type="body" idx="1"/>
          </p:nvPr>
        </p:nvSpPr>
        <p:spPr bwMode="auto">
          <a:xfrm>
            <a:off x="366713" y="1276350"/>
            <a:ext cx="8169275" cy="487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/>
              <a:t>Klik om de opmaakprofielen van de modeltekst te bewerken</a:t>
            </a:r>
          </a:p>
          <a:p>
            <a:pPr lvl="1"/>
            <a:r>
              <a:rPr lang="nl-NL" altLang="nl-NL"/>
              <a:t>Tweede niveau</a:t>
            </a:r>
          </a:p>
          <a:p>
            <a:pPr lvl="2"/>
            <a:r>
              <a:rPr lang="nl-NL" altLang="nl-NL"/>
              <a:t>Derde niveau</a:t>
            </a:r>
          </a:p>
          <a:p>
            <a:pPr lvl="3"/>
            <a:r>
              <a:rPr lang="nl-NL" altLang="nl-NL"/>
              <a:t>Vierde niveau</a:t>
            </a:r>
          </a:p>
        </p:txBody>
      </p:sp>
    </p:spTree>
    <p:extLst>
      <p:ext uri="{BB962C8B-B14F-4D97-AF65-F5344CB8AC3E}">
        <p14:creationId xmlns:p14="http://schemas.microsoft.com/office/powerpoint/2010/main" val="3195499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13" r:id="rId1"/>
    <p:sldLayoutId id="2147484214" r:id="rId2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 kern="1200">
          <a:solidFill>
            <a:srgbClr val="900079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900079"/>
          </a:solidFill>
          <a:latin typeface="Verdana" pitchFamily="34" charset="0"/>
          <a:ea typeface="Verdana" pitchFamily="34" charset="0"/>
          <a:cs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900079"/>
          </a:solidFill>
          <a:latin typeface="Verdana" pitchFamily="34" charset="0"/>
          <a:ea typeface="Verdana" pitchFamily="34" charset="0"/>
          <a:cs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900079"/>
          </a:solidFill>
          <a:latin typeface="Verdana" pitchFamily="34" charset="0"/>
          <a:ea typeface="Verdana" pitchFamily="34" charset="0"/>
          <a:cs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900079"/>
          </a:solidFill>
          <a:latin typeface="Verdana" pitchFamily="34" charset="0"/>
          <a:ea typeface="Verdana" pitchFamily="34" charset="0"/>
          <a:cs typeface="Verdan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9pPr>
    </p:titleStyle>
    <p:bodyStyle>
      <a:lvl1pPr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defRPr sz="2000" kern="1200">
          <a:solidFill>
            <a:srgbClr val="000000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152400" indent="-150813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Blip>
          <a:blip r:embed="rId4"/>
        </a:buBlip>
        <a:defRPr sz="2000" kern="1200">
          <a:solidFill>
            <a:srgbClr val="000000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406400" indent="-252413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Blip>
          <a:blip r:embed="rId5"/>
        </a:buBlip>
        <a:defRPr sz="2000" kern="1200">
          <a:solidFill>
            <a:srgbClr val="000000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633413" indent="-225425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Blip>
          <a:blip r:embed="rId6"/>
        </a:buBlip>
        <a:defRPr sz="2000" kern="1200">
          <a:solidFill>
            <a:srgbClr val="000000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811213" indent="-176213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kern="1200">
          <a:solidFill>
            <a:schemeClr val="tx1"/>
          </a:solidFill>
          <a:latin typeface="Arial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/>
              <a:t>Click to edit Master title style</a:t>
            </a:r>
            <a:endParaRPr lang="en-GB" altLang="nl-NL"/>
          </a:p>
        </p:txBody>
      </p:sp>
      <p:sp>
        <p:nvSpPr>
          <p:cNvPr id="2457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/>
              <a:t>Click to edit Master text styles</a:t>
            </a:r>
          </a:p>
          <a:p>
            <a:pPr lvl="1"/>
            <a:r>
              <a:rPr lang="nl-NL" altLang="nl-NL"/>
              <a:t>Second level</a:t>
            </a:r>
          </a:p>
          <a:p>
            <a:pPr lvl="2"/>
            <a:r>
              <a:rPr lang="nl-NL" altLang="nl-NL"/>
              <a:t>Third level</a:t>
            </a:r>
          </a:p>
          <a:p>
            <a:pPr lvl="3"/>
            <a:r>
              <a:rPr lang="nl-NL" altLang="nl-NL"/>
              <a:t>Fourth level</a:t>
            </a:r>
          </a:p>
          <a:p>
            <a:pPr lvl="4"/>
            <a:r>
              <a:rPr lang="nl-NL" altLang="nl-NL"/>
              <a:t>Fifth level</a:t>
            </a:r>
            <a:endParaRPr lang="en-GB" alt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+mn-lt"/>
              </a:defRPr>
            </a:lvl1pPr>
          </a:lstStyle>
          <a:p>
            <a:pPr>
              <a:defRPr/>
            </a:pPr>
            <a:fld id="{1FDE089A-772E-4D71-B0B5-2DF27BC7034B}" type="datetimeFigureOut">
              <a:rPr lang="en-US" altLang="nl-NL"/>
              <a:pPr>
                <a:defRPr/>
              </a:pPr>
              <a:t>10/15/2023</a:t>
            </a:fld>
            <a:endParaRPr lang="en-GB" alt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+mn-lt"/>
              </a:defRPr>
            </a:lvl1pPr>
          </a:lstStyle>
          <a:p>
            <a:pPr>
              <a:defRPr/>
            </a:pPr>
            <a:endParaRPr lang="en-GB" alt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+mn-lt"/>
              </a:defRPr>
            </a:lvl1pPr>
          </a:lstStyle>
          <a:p>
            <a:pPr>
              <a:defRPr/>
            </a:pPr>
            <a:fld id="{5583D759-C3DB-4AED-B0BB-90AE14503B50}" type="slidenum">
              <a:rPr lang="en-GB" altLang="nl-NL"/>
              <a:pPr>
                <a:defRPr/>
              </a:pPr>
              <a:t>‹#›</a:t>
            </a:fld>
            <a:endParaRPr lang="en-GB" altLang="nl-NL"/>
          </a:p>
        </p:txBody>
      </p:sp>
    </p:spTree>
    <p:extLst>
      <p:ext uri="{BB962C8B-B14F-4D97-AF65-F5344CB8AC3E}">
        <p14:creationId xmlns:p14="http://schemas.microsoft.com/office/powerpoint/2010/main" val="31758981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16" r:id="rId1"/>
    <p:sldLayoutId id="2147484217" r:id="rId2"/>
    <p:sldLayoutId id="2147484218" r:id="rId3"/>
    <p:sldLayoutId id="2147484219" r:id="rId4"/>
    <p:sldLayoutId id="2147484220" r:id="rId5"/>
    <p:sldLayoutId id="2147484221" r:id="rId6"/>
    <p:sldLayoutId id="2147484222" r:id="rId7"/>
    <p:sldLayoutId id="2147484223" r:id="rId8"/>
    <p:sldLayoutId id="2147484224" r:id="rId9"/>
    <p:sldLayoutId id="2147484225" r:id="rId10"/>
    <p:sldLayoutId id="2147484226" r:id="rId11"/>
    <p:sldLayoutId id="2147484246" r:id="rId12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defTabSz="457200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defTabSz="457200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defTabSz="457200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defTabSz="457200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pKleurvlakOnder"/>
          <p:cNvSpPr>
            <a:spLocks noChangeArrowheads="1"/>
          </p:cNvSpPr>
          <p:nvPr userDrawn="1"/>
        </p:nvSpPr>
        <p:spPr bwMode="auto">
          <a:xfrm>
            <a:off x="0" y="6318250"/>
            <a:ext cx="9144000" cy="539750"/>
          </a:xfrm>
          <a:prstGeom prst="rect">
            <a:avLst/>
          </a:prstGeom>
          <a:solidFill>
            <a:srgbClr val="9ACCD4"/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l-NL" sz="1800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shpTekst"/>
          <p:cNvSpPr>
            <a:spLocks noChangeArrowheads="1"/>
          </p:cNvSpPr>
          <p:nvPr userDrawn="1"/>
        </p:nvSpPr>
        <p:spPr bwMode="auto">
          <a:xfrm>
            <a:off x="0" y="0"/>
            <a:ext cx="9144000" cy="1071563"/>
          </a:xfrm>
          <a:prstGeom prst="rect">
            <a:avLst/>
          </a:prstGeom>
          <a:solidFill>
            <a:srgbClr val="9ACCD4"/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000066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2560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95288" y="138113"/>
            <a:ext cx="8748712" cy="7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 dirty="0"/>
              <a:t>Klik om het opmaakprofiel te bewerken</a:t>
            </a:r>
          </a:p>
        </p:txBody>
      </p:sp>
      <p:sp>
        <p:nvSpPr>
          <p:cNvPr id="2560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/>
              <a:t>Klik om de opmaakprofielen van de modeltekst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pic>
        <p:nvPicPr>
          <p:cNvPr id="25606" name="Picture 7" descr="knmilogo_new_nederlands"/>
          <p:cNvPicPr>
            <a:picLocks noChangeAspect="1" noChangeArrowheads="1"/>
          </p:cNvPicPr>
          <p:nvPr userDrawn="1"/>
        </p:nvPicPr>
        <p:blipFill>
          <a:blip r:embed="rId4"/>
          <a:srcRect r="80974"/>
          <a:stretch>
            <a:fillRect/>
          </a:stretch>
        </p:blipFill>
        <p:spPr bwMode="auto">
          <a:xfrm>
            <a:off x="0" y="0"/>
            <a:ext cx="358775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413985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42" r:id="rId1"/>
    <p:sldLayoutId id="2147484243" r:id="rId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0066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0066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0066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0066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0066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000066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000066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000066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000066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Ø"/>
        <a:defRPr sz="3200">
          <a:solidFill>
            <a:srgbClr val="000066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000066"/>
          </a:solidFill>
          <a:latin typeface="Calibri" panose="020F0502020204030204" pitchFamily="34" charset="0"/>
          <a:cs typeface="Calibri" panose="020F0502020204030204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000066"/>
          </a:solidFill>
          <a:latin typeface="Calibri" panose="020F0502020204030204" pitchFamily="34" charset="0"/>
          <a:cs typeface="Calibri" panose="020F0502020204030204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000066"/>
          </a:solidFill>
          <a:latin typeface="Calibri" panose="020F0502020204030204" pitchFamily="34" charset="0"/>
          <a:cs typeface="Calibri" panose="020F0502020204030204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000066"/>
          </a:solidFill>
          <a:latin typeface="Calibri" panose="020F0502020204030204" pitchFamily="34" charset="0"/>
          <a:cs typeface="Calibri" panose="020F0502020204030204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0066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0066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0066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0066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hpKleurvlakOnder"/>
          <p:cNvSpPr>
            <a:spLocks noChangeArrowheads="1"/>
          </p:cNvSpPr>
          <p:nvPr/>
        </p:nvSpPr>
        <p:spPr bwMode="auto">
          <a:xfrm>
            <a:off x="0" y="6318250"/>
            <a:ext cx="9144000" cy="539750"/>
          </a:xfrm>
          <a:prstGeom prst="rect">
            <a:avLst/>
          </a:prstGeom>
          <a:solidFill>
            <a:srgbClr val="9ACCD4"/>
          </a:solidFill>
          <a:ln>
            <a:noFill/>
          </a:ln>
        </p:spPr>
        <p:txBody>
          <a:bodyPr anchor="ctr"/>
          <a:lstStyle>
            <a:lvl1pPr eaLnBrk="0" hangingPunct="0">
              <a:defRPr sz="4400">
                <a:solidFill>
                  <a:schemeClr val="tx2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endParaRPr lang="nl-NL" altLang="nl-NL" sz="180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1029" name="shpTekst"/>
          <p:cNvSpPr>
            <a:spLocks noChangeArrowheads="1"/>
          </p:cNvSpPr>
          <p:nvPr/>
        </p:nvSpPr>
        <p:spPr bwMode="auto">
          <a:xfrm>
            <a:off x="0" y="0"/>
            <a:ext cx="9144000" cy="1071563"/>
          </a:xfrm>
          <a:prstGeom prst="rect">
            <a:avLst/>
          </a:prstGeom>
          <a:solidFill>
            <a:srgbClr val="9ACCD4"/>
          </a:solidFill>
          <a:ln>
            <a:noFill/>
          </a:ln>
        </p:spPr>
        <p:txBody>
          <a:bodyPr anchor="ctr"/>
          <a:lstStyle>
            <a:lvl1pPr eaLnBrk="0" hangingPunct="0">
              <a:defRPr sz="4400">
                <a:solidFill>
                  <a:schemeClr val="tx2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endParaRPr lang="en-US" altLang="nl-NL" sz="1800">
              <a:solidFill>
                <a:srgbClr val="000066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3072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95288" y="138113"/>
            <a:ext cx="8748712" cy="7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/>
              <a:t>Klik om het opmaakprofiel te bewerken</a:t>
            </a:r>
          </a:p>
        </p:txBody>
      </p:sp>
      <p:sp>
        <p:nvSpPr>
          <p:cNvPr id="3072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68413"/>
            <a:ext cx="8229600" cy="485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/>
              <a:t>Klik om de opmaakprofielen van de modeltekst te bewerken</a:t>
            </a:r>
          </a:p>
          <a:p>
            <a:pPr lvl="1"/>
            <a:r>
              <a:rPr lang="nl-NL" altLang="nl-NL"/>
              <a:t>Tweede niveau</a:t>
            </a:r>
          </a:p>
          <a:p>
            <a:pPr lvl="2"/>
            <a:r>
              <a:rPr lang="nl-NL" altLang="nl-NL"/>
              <a:t>Derde niveau</a:t>
            </a:r>
          </a:p>
          <a:p>
            <a:pPr lvl="3"/>
            <a:r>
              <a:rPr lang="nl-NL" altLang="nl-NL"/>
              <a:t>Vierde niveau</a:t>
            </a:r>
          </a:p>
          <a:p>
            <a:pPr lvl="4"/>
            <a:r>
              <a:rPr lang="nl-NL" altLang="nl-NL"/>
              <a:t>Vijfde niveau</a:t>
            </a:r>
          </a:p>
        </p:txBody>
      </p:sp>
      <p:pic>
        <p:nvPicPr>
          <p:cNvPr id="30726" name="Picture 7" descr="knmilogo_new_nederlands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974"/>
          <a:stretch>
            <a:fillRect/>
          </a:stretch>
        </p:blipFill>
        <p:spPr bwMode="auto">
          <a:xfrm>
            <a:off x="0" y="0"/>
            <a:ext cx="35877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56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016125" y="6527800"/>
            <a:ext cx="4679950" cy="27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b="1">
                <a:solidFill>
                  <a:srgbClr val="FFFFFF"/>
                </a:solidFill>
                <a:latin typeface="+mn-lt"/>
                <a:cs typeface="Arial" pitchFamily="34" charset="0"/>
              </a:defRPr>
            </a:lvl1pPr>
          </a:lstStyle>
          <a:p>
            <a:pPr>
              <a:defRPr/>
            </a:pPr>
            <a:r>
              <a:rPr lang="nl-NL" altLang="nl-NL"/>
              <a:t>KNMI Winddag | November 2014</a:t>
            </a:r>
          </a:p>
        </p:txBody>
      </p:sp>
    </p:spTree>
    <p:extLst>
      <p:ext uri="{BB962C8B-B14F-4D97-AF65-F5344CB8AC3E}">
        <p14:creationId xmlns:p14="http://schemas.microsoft.com/office/powerpoint/2010/main" val="543184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53" r:id="rId1"/>
    <p:sldLayoutId id="2147484254" r:id="rId2"/>
    <p:sldLayoutId id="2147484255" r:id="rId3"/>
    <p:sldLayoutId id="2147484256" r:id="rId4"/>
    <p:sldLayoutId id="2147484257" r:id="rId5"/>
    <p:sldLayoutId id="2147484258" r:id="rId6"/>
    <p:sldLayoutId id="2147484259" r:id="rId7"/>
    <p:sldLayoutId id="2147484260" r:id="rId8"/>
    <p:sldLayoutId id="2147484261" r:id="rId9"/>
    <p:sldLayoutId id="2147484262" r:id="rId10"/>
    <p:sldLayoutId id="2147484263" r:id="rId11"/>
    <p:sldLayoutId id="2147484264" r:id="rId12"/>
    <p:sldLayoutId id="2147484265" r:id="rId13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0066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0066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0066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0066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0066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rgbClr val="000066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rgbClr val="000066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rgbClr val="000066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rgbClr val="000066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Ø"/>
        <a:defRPr sz="3200">
          <a:solidFill>
            <a:srgbClr val="000066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000066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000066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000066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000066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0066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0066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0066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0066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pKleurvlakOnder"/>
          <p:cNvSpPr>
            <a:spLocks noChangeArrowheads="1"/>
          </p:cNvSpPr>
          <p:nvPr userDrawn="1"/>
        </p:nvSpPr>
        <p:spPr bwMode="auto">
          <a:xfrm>
            <a:off x="0" y="6318250"/>
            <a:ext cx="9144000" cy="539750"/>
          </a:xfrm>
          <a:prstGeom prst="rect">
            <a:avLst/>
          </a:prstGeom>
          <a:solidFill>
            <a:srgbClr val="9ACCD4"/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l-NL" sz="1800" dirty="0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9" name="shpTekst"/>
          <p:cNvSpPr>
            <a:spLocks noChangeArrowheads="1"/>
          </p:cNvSpPr>
          <p:nvPr userDrawn="1"/>
        </p:nvSpPr>
        <p:spPr bwMode="auto">
          <a:xfrm>
            <a:off x="0" y="0"/>
            <a:ext cx="9144000" cy="1071563"/>
          </a:xfrm>
          <a:prstGeom prst="rect">
            <a:avLst/>
          </a:prstGeom>
          <a:solidFill>
            <a:srgbClr val="9ACCD4"/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000066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36454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95288" y="138113"/>
            <a:ext cx="8748712" cy="7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/>
              <a:t>Klik om het opmaakprofiel te bewerken</a:t>
            </a:r>
          </a:p>
        </p:txBody>
      </p:sp>
      <p:sp>
        <p:nvSpPr>
          <p:cNvPr id="36454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 dirty="0"/>
              <a:t>Klik om de opmaakprofielen van de </a:t>
            </a:r>
            <a:r>
              <a:rPr lang="nl-NL" altLang="nl-NL" dirty="0" err="1"/>
              <a:t>modeltekst</a:t>
            </a:r>
            <a:r>
              <a:rPr lang="nl-NL" altLang="nl-NL" dirty="0"/>
              <a:t> te bewerken</a:t>
            </a:r>
          </a:p>
          <a:p>
            <a:pPr lvl="1"/>
            <a:r>
              <a:rPr lang="nl-NL" altLang="nl-NL" dirty="0"/>
              <a:t>Tweede niveau</a:t>
            </a:r>
          </a:p>
          <a:p>
            <a:pPr lvl="2"/>
            <a:r>
              <a:rPr lang="nl-NL" altLang="nl-NL" dirty="0"/>
              <a:t>Derde niveau</a:t>
            </a:r>
          </a:p>
          <a:p>
            <a:pPr lvl="3"/>
            <a:r>
              <a:rPr lang="nl-NL" altLang="nl-NL" dirty="0"/>
              <a:t>Vierde niveau</a:t>
            </a:r>
          </a:p>
          <a:p>
            <a:pPr lvl="4"/>
            <a:r>
              <a:rPr lang="nl-NL" altLang="nl-NL" dirty="0"/>
              <a:t>Vijfde niveau</a:t>
            </a:r>
          </a:p>
        </p:txBody>
      </p:sp>
      <p:sp>
        <p:nvSpPr>
          <p:cNvPr id="187397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6553200"/>
            <a:ext cx="7191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defRPr/>
            </a:pPr>
            <a:fld id="{7A937665-3A3F-4986-898B-C9AF4BC66151}" type="slidenum">
              <a:rPr lang="nl-NL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nl-NL">
              <a:solidFill>
                <a:srgbClr val="FFFFFF"/>
              </a:solidFill>
            </a:endParaRPr>
          </a:p>
        </p:txBody>
      </p:sp>
      <p:sp>
        <p:nvSpPr>
          <p:cNvPr id="187404" name="Rectangle 12"/>
          <p:cNvSpPr>
            <a:spLocks noChangeArrowheads="1"/>
          </p:cNvSpPr>
          <p:nvPr userDrawn="1"/>
        </p:nvSpPr>
        <p:spPr bwMode="auto">
          <a:xfrm>
            <a:off x="7812088" y="6381750"/>
            <a:ext cx="1331912" cy="476250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3600">
              <a:solidFill>
                <a:srgbClr val="000000"/>
              </a:solidFill>
            </a:endParaRPr>
          </a:p>
        </p:txBody>
      </p:sp>
      <p:pic>
        <p:nvPicPr>
          <p:cNvPr id="364552" name="Picture 7" descr="knmilogo_new_nederlands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974"/>
          <a:stretch>
            <a:fillRect/>
          </a:stretch>
        </p:blipFill>
        <p:spPr bwMode="auto">
          <a:xfrm>
            <a:off x="0" y="0"/>
            <a:ext cx="35877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64554" name="Group 10"/>
          <p:cNvGrpSpPr>
            <a:grpSpLocks/>
          </p:cNvGrpSpPr>
          <p:nvPr userDrawn="1"/>
        </p:nvGrpSpPr>
        <p:grpSpPr bwMode="auto">
          <a:xfrm>
            <a:off x="7524752" y="6308725"/>
            <a:ext cx="1666875" cy="712788"/>
            <a:chOff x="4740" y="3974"/>
            <a:chExt cx="1050" cy="449"/>
          </a:xfrm>
        </p:grpSpPr>
        <p:pic>
          <p:nvPicPr>
            <p:cNvPr id="364555" name="Picture 6" descr="nwpsaflogo_limitedtext"/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5824"/>
            <a:stretch>
              <a:fillRect/>
            </a:stretch>
          </p:blipFill>
          <p:spPr bwMode="auto">
            <a:xfrm>
              <a:off x="5080" y="3974"/>
              <a:ext cx="406" cy="4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4556" name="Picture 8" descr="osisaflogo"/>
            <p:cNvPicPr>
              <a:picLocks noChangeAspect="1" noChangeArrowheads="1"/>
            </p:cNvPicPr>
            <p:nvPr userDrawn="1"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5591" b="13744"/>
            <a:stretch>
              <a:fillRect/>
            </a:stretch>
          </p:blipFill>
          <p:spPr bwMode="auto">
            <a:xfrm>
              <a:off x="5420" y="3980"/>
              <a:ext cx="370" cy="3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4557" name="Picture 9" descr="eumetsatlogo"/>
            <p:cNvPicPr>
              <a:picLocks noChangeAspect="1" noChangeArrowheads="1"/>
            </p:cNvPicPr>
            <p:nvPr userDrawn="1"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2677"/>
            <a:stretch>
              <a:fillRect/>
            </a:stretch>
          </p:blipFill>
          <p:spPr bwMode="auto">
            <a:xfrm>
              <a:off x="4740" y="3974"/>
              <a:ext cx="351" cy="3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5" name="Picture 3"/>
          <p:cNvPicPr>
            <a:picLocks noChangeAspect="1" noChangeArrowheads="1"/>
          </p:cNvPicPr>
          <p:nvPr userDrawn="1"/>
        </p:nvPicPr>
        <p:blipFill>
          <a:blip r:embed="rId17"/>
          <a:srcRect/>
          <a:stretch>
            <a:fillRect/>
          </a:stretch>
        </p:blipFill>
        <p:spPr bwMode="auto">
          <a:xfrm>
            <a:off x="6950077" y="6318250"/>
            <a:ext cx="574675" cy="5746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7803513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67" r:id="rId1"/>
    <p:sldLayoutId id="2147484268" r:id="rId2"/>
    <p:sldLayoutId id="2147484269" r:id="rId3"/>
    <p:sldLayoutId id="2147484270" r:id="rId4"/>
    <p:sldLayoutId id="2147484271" r:id="rId5"/>
    <p:sldLayoutId id="2147484272" r:id="rId6"/>
    <p:sldLayoutId id="2147484273" r:id="rId7"/>
    <p:sldLayoutId id="2147484274" r:id="rId8"/>
    <p:sldLayoutId id="2147484275" r:id="rId9"/>
    <p:sldLayoutId id="2147484276" r:id="rId10"/>
    <p:sldLayoutId id="2147484277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b="1">
          <a:solidFill>
            <a:srgbClr val="002060"/>
          </a:solidFill>
          <a:latin typeface="Calibri" panose="020F0502020204030204" pitchFamily="34" charset="0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Verdan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Verdan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Verdan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Verdan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Wingdings" pitchFamily="2" charset="2"/>
        <a:buChar char="Ø"/>
        <a:defRPr sz="3200">
          <a:solidFill>
            <a:srgbClr val="002060"/>
          </a:solidFill>
          <a:latin typeface="Calibri" panose="020F0502020204030204" pitchFamily="34" charset="0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rgbClr val="002060"/>
          </a:solidFill>
          <a:latin typeface="Calibri" panose="020F0502020204030204" pitchFamily="34" charset="0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rgbClr val="002060"/>
          </a:solidFill>
          <a:latin typeface="Calibri" panose="020F0502020204030204" pitchFamily="34" charset="0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rgbClr val="002060"/>
          </a:solidFill>
          <a:latin typeface="Calibri" panose="020F0502020204030204" pitchFamily="34" charset="0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2060"/>
          </a:solidFill>
          <a:latin typeface="Calibri" panose="020F0502020204030204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accent2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accent2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accent2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accent2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39750" y="0"/>
            <a:ext cx="8064500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nl-NL"/>
              <a:t>Click to edit Master title style</a:t>
            </a:r>
          </a:p>
        </p:txBody>
      </p:sp>
      <p:sp>
        <p:nvSpPr>
          <p:cNvPr id="2519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17500" y="1412875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nl-NL"/>
              <a:t>Click to edit Master text styles</a:t>
            </a:r>
          </a:p>
          <a:p>
            <a:pPr lvl="1"/>
            <a:r>
              <a:rPr lang="en-GB" altLang="nl-NL"/>
              <a:t>Second level</a:t>
            </a:r>
          </a:p>
          <a:p>
            <a:pPr lvl="2"/>
            <a:r>
              <a:rPr lang="en-GB" altLang="nl-NL"/>
              <a:t>Third level</a:t>
            </a:r>
          </a:p>
          <a:p>
            <a:pPr lvl="3"/>
            <a:r>
              <a:rPr lang="en-GB" altLang="nl-NL"/>
              <a:t>Fourth level</a:t>
            </a:r>
          </a:p>
          <a:p>
            <a:pPr lvl="4"/>
            <a:r>
              <a:rPr lang="en-GB" altLang="nl-NL"/>
              <a:t>Fifth level</a:t>
            </a:r>
          </a:p>
        </p:txBody>
      </p:sp>
      <p:sp>
        <p:nvSpPr>
          <p:cNvPr id="385029" name="Rectangle 5"/>
          <p:cNvSpPr>
            <a:spLocks noChangeArrowheads="1"/>
          </p:cNvSpPr>
          <p:nvPr/>
        </p:nvSpPr>
        <p:spPr bwMode="auto">
          <a:xfrm>
            <a:off x="3175000" y="6477000"/>
            <a:ext cx="476408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6000" rIns="36000"/>
          <a:lstStyle/>
          <a:p>
            <a:pPr>
              <a:spcBef>
                <a:spcPct val="50000"/>
              </a:spcBef>
              <a:tabLst>
                <a:tab pos="7048500" algn="r"/>
              </a:tabLst>
              <a:defRPr/>
            </a:pPr>
            <a:endParaRPr lang="en-GB" sz="1400" b="1" i="1">
              <a:solidFill>
                <a:srgbClr val="336699"/>
              </a:solidFill>
              <a:latin typeface="Arial" charset="0"/>
            </a:endParaRPr>
          </a:p>
        </p:txBody>
      </p:sp>
      <p:sp>
        <p:nvSpPr>
          <p:cNvPr id="385030" name="Rectangle 6"/>
          <p:cNvSpPr>
            <a:spLocks noChangeArrowheads="1"/>
          </p:cNvSpPr>
          <p:nvPr/>
        </p:nvSpPr>
        <p:spPr bwMode="auto">
          <a:xfrm>
            <a:off x="3375025" y="6692900"/>
            <a:ext cx="476408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6000" rIns="36000"/>
          <a:lstStyle/>
          <a:p>
            <a:pPr>
              <a:spcBef>
                <a:spcPct val="50000"/>
              </a:spcBef>
              <a:tabLst>
                <a:tab pos="7048500" algn="r"/>
              </a:tabLst>
              <a:defRPr/>
            </a:pPr>
            <a:endParaRPr lang="en-GB" sz="1400" b="1" i="1">
              <a:solidFill>
                <a:srgbClr val="336699"/>
              </a:solidFill>
              <a:latin typeface="Arial" charset="0"/>
            </a:endParaRPr>
          </a:p>
        </p:txBody>
      </p:sp>
      <p:sp>
        <p:nvSpPr>
          <p:cNvPr id="385031" name="Rectangle 7"/>
          <p:cNvSpPr>
            <a:spLocks noChangeArrowheads="1"/>
          </p:cNvSpPr>
          <p:nvPr/>
        </p:nvSpPr>
        <p:spPr bwMode="auto">
          <a:xfrm>
            <a:off x="3573463" y="6908800"/>
            <a:ext cx="47640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6000" rIns="36000"/>
          <a:lstStyle/>
          <a:p>
            <a:pPr>
              <a:spcBef>
                <a:spcPct val="50000"/>
              </a:spcBef>
              <a:tabLst>
                <a:tab pos="7048500" algn="r"/>
              </a:tabLst>
              <a:defRPr/>
            </a:pPr>
            <a:endParaRPr lang="en-GB" sz="1400" b="1" i="1">
              <a:solidFill>
                <a:srgbClr val="336699"/>
              </a:solidFill>
              <a:latin typeface="Arial" charset="0"/>
            </a:endParaRPr>
          </a:p>
        </p:txBody>
      </p:sp>
      <p:sp>
        <p:nvSpPr>
          <p:cNvPr id="385032" name="Rectangle 8"/>
          <p:cNvSpPr>
            <a:spLocks noChangeArrowheads="1"/>
          </p:cNvSpPr>
          <p:nvPr/>
        </p:nvSpPr>
        <p:spPr bwMode="auto">
          <a:xfrm>
            <a:off x="3773488" y="7124700"/>
            <a:ext cx="47640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6000" rIns="36000"/>
          <a:lstStyle/>
          <a:p>
            <a:pPr>
              <a:spcBef>
                <a:spcPct val="50000"/>
              </a:spcBef>
              <a:tabLst>
                <a:tab pos="7048500" algn="r"/>
              </a:tabLst>
              <a:defRPr/>
            </a:pPr>
            <a:endParaRPr lang="en-GB" sz="1400" b="1" i="1">
              <a:solidFill>
                <a:srgbClr val="336699"/>
              </a:solidFill>
              <a:latin typeface="Arial" charset="0"/>
            </a:endParaRPr>
          </a:p>
        </p:txBody>
      </p:sp>
      <p:sp>
        <p:nvSpPr>
          <p:cNvPr id="385033" name="Rectangle 9"/>
          <p:cNvSpPr>
            <a:spLocks noChangeArrowheads="1"/>
          </p:cNvSpPr>
          <p:nvPr/>
        </p:nvSpPr>
        <p:spPr bwMode="auto">
          <a:xfrm>
            <a:off x="3971925" y="7340600"/>
            <a:ext cx="476408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6000" rIns="36000"/>
          <a:lstStyle/>
          <a:p>
            <a:pPr>
              <a:spcBef>
                <a:spcPct val="50000"/>
              </a:spcBef>
              <a:tabLst>
                <a:tab pos="7048500" algn="r"/>
              </a:tabLst>
              <a:defRPr/>
            </a:pPr>
            <a:endParaRPr lang="en-GB" sz="1400" b="1" i="1">
              <a:solidFill>
                <a:srgbClr val="336699"/>
              </a:solidFill>
              <a:latin typeface="Arial" charset="0"/>
            </a:endParaRPr>
          </a:p>
        </p:txBody>
      </p:sp>
      <p:sp>
        <p:nvSpPr>
          <p:cNvPr id="385038" name="Rectangle 14"/>
          <p:cNvSpPr>
            <a:spLocks noChangeArrowheads="1"/>
          </p:cNvSpPr>
          <p:nvPr userDrawn="1"/>
        </p:nvSpPr>
        <p:spPr bwMode="auto">
          <a:xfrm>
            <a:off x="3175000" y="6477000"/>
            <a:ext cx="476408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6000" rIns="36000"/>
          <a:lstStyle/>
          <a:p>
            <a:pPr>
              <a:spcBef>
                <a:spcPct val="50000"/>
              </a:spcBef>
              <a:tabLst>
                <a:tab pos="7048500" algn="r"/>
              </a:tabLst>
              <a:defRPr/>
            </a:pPr>
            <a:endParaRPr lang="en-GB" sz="1400" b="1" i="1">
              <a:solidFill>
                <a:srgbClr val="336699"/>
              </a:solidFill>
              <a:latin typeface="Arial" charset="0"/>
            </a:endParaRPr>
          </a:p>
        </p:txBody>
      </p:sp>
      <p:sp>
        <p:nvSpPr>
          <p:cNvPr id="385039" name="Rectangle 15"/>
          <p:cNvSpPr>
            <a:spLocks noChangeArrowheads="1"/>
          </p:cNvSpPr>
          <p:nvPr userDrawn="1"/>
        </p:nvSpPr>
        <p:spPr bwMode="auto">
          <a:xfrm>
            <a:off x="3575050" y="6548438"/>
            <a:ext cx="185557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nl-NL" sz="14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Met Eireann, Feb 2020</a:t>
            </a:r>
            <a:endParaRPr lang="en-GB" altLang="nl-NL" sz="1400" b="1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5040" name="Text Box 16"/>
          <p:cNvSpPr txBox="1">
            <a:spLocks noChangeArrowheads="1"/>
          </p:cNvSpPr>
          <p:nvPr userDrawn="1"/>
        </p:nvSpPr>
        <p:spPr bwMode="auto">
          <a:xfrm>
            <a:off x="7215188" y="6613525"/>
            <a:ext cx="3984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fld id="{A9668A04-1F7D-4DBB-BE7B-7C405F193E36}" type="slidenum">
              <a:rPr lang="en-GB" altLang="nl-NL" sz="1000">
                <a:solidFill>
                  <a:srgbClr val="7D7DA9"/>
                </a:solidFill>
                <a:latin typeface="Arial" pitchFamily="34" charset="0"/>
              </a:rPr>
              <a:pPr>
                <a:spcBef>
                  <a:spcPct val="50000"/>
                </a:spcBef>
              </a:pPr>
              <a:t>‹#›</a:t>
            </a:fld>
            <a:endParaRPr lang="en-GB" altLang="nl-NL" sz="1000">
              <a:solidFill>
                <a:srgbClr val="7D7DA9"/>
              </a:solidFill>
              <a:latin typeface="Arial" pitchFamily="34" charset="0"/>
            </a:endParaRPr>
          </a:p>
        </p:txBody>
      </p:sp>
      <p:pic>
        <p:nvPicPr>
          <p:cNvPr id="251916" name="Afbeelding 17" descr="knmilogonew_large.png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8713" y="0"/>
            <a:ext cx="1643062" cy="80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17" r:id="rId1"/>
    <p:sldLayoutId id="2147483918" r:id="rId2"/>
    <p:sldLayoutId id="2147483919" r:id="rId3"/>
    <p:sldLayoutId id="2147483920" r:id="rId4"/>
    <p:sldLayoutId id="2147483921" r:id="rId5"/>
    <p:sldLayoutId id="2147483922" r:id="rId6"/>
    <p:sldLayoutId id="2147483923" r:id="rId7"/>
    <p:sldLayoutId id="2147483924" r:id="rId8"/>
    <p:sldLayoutId id="2147483925" r:id="rId9"/>
    <p:sldLayoutId id="2147483926" r:id="rId10"/>
    <p:sldLayoutId id="2147483927" r:id="rId11"/>
    <p:sldLayoutId id="2147484180" r:id="rId12"/>
    <p:sldLayoutId id="2147484181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3200" b="1">
          <a:solidFill>
            <a:srgbClr val="CC0000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  <a:lvl2pPr algn="ctr" rtl="0" fontAlgn="base">
        <a:spcBef>
          <a:spcPct val="0"/>
        </a:spcBef>
        <a:spcAft>
          <a:spcPct val="0"/>
        </a:spcAft>
        <a:defRPr sz="3200" b="1">
          <a:solidFill>
            <a:srgbClr val="CC0000"/>
          </a:solidFill>
          <a:latin typeface="Comic Sans MS" pitchFamily="66" charset="0"/>
        </a:defRPr>
      </a:lvl2pPr>
      <a:lvl3pPr algn="ctr" rtl="0" fontAlgn="base">
        <a:spcBef>
          <a:spcPct val="0"/>
        </a:spcBef>
        <a:spcAft>
          <a:spcPct val="0"/>
        </a:spcAft>
        <a:defRPr sz="3200" b="1">
          <a:solidFill>
            <a:srgbClr val="CC0000"/>
          </a:solidFill>
          <a:latin typeface="Comic Sans MS" pitchFamily="66" charset="0"/>
        </a:defRPr>
      </a:lvl3pPr>
      <a:lvl4pPr algn="ctr" rtl="0" fontAlgn="base">
        <a:spcBef>
          <a:spcPct val="0"/>
        </a:spcBef>
        <a:spcAft>
          <a:spcPct val="0"/>
        </a:spcAft>
        <a:defRPr sz="3200" b="1">
          <a:solidFill>
            <a:srgbClr val="CC0000"/>
          </a:solidFill>
          <a:latin typeface="Comic Sans MS" pitchFamily="66" charset="0"/>
        </a:defRPr>
      </a:lvl4pPr>
      <a:lvl5pPr algn="ctr" rtl="0" fontAlgn="base">
        <a:spcBef>
          <a:spcPct val="0"/>
        </a:spcBef>
        <a:spcAft>
          <a:spcPct val="0"/>
        </a:spcAft>
        <a:defRPr sz="3200" b="1">
          <a:solidFill>
            <a:srgbClr val="CC0000"/>
          </a:solidFill>
          <a:latin typeface="Comic Sans MS" pitchFamily="66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 b="1">
          <a:solidFill>
            <a:srgbClr val="CC0000"/>
          </a:solidFill>
          <a:latin typeface="Comic Sans MS" pitchFamily="66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 b="1">
          <a:solidFill>
            <a:srgbClr val="CC0000"/>
          </a:solidFill>
          <a:latin typeface="Comic Sans MS" pitchFamily="66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 b="1">
          <a:solidFill>
            <a:srgbClr val="CC0000"/>
          </a:solidFill>
          <a:latin typeface="Comic Sans MS" pitchFamily="66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 b="1">
          <a:solidFill>
            <a:srgbClr val="CC0000"/>
          </a:solidFill>
          <a:latin typeface="Comic Sans MS" pitchFamily="66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>
          <a:solidFill>
            <a:srgbClr val="336699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400">
          <a:solidFill>
            <a:srgbClr val="336699"/>
          </a:solidFill>
          <a:latin typeface="Calibri" panose="020F0502020204030204" pitchFamily="34" charset="0"/>
          <a:cs typeface="Calibri" panose="020F0502020204030204" pitchFamily="34" charset="0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rgbClr val="336699"/>
          </a:solidFill>
          <a:latin typeface="Calibri" panose="020F0502020204030204" pitchFamily="34" charset="0"/>
          <a:cs typeface="Calibri" panose="020F0502020204030204" pitchFamily="34" charset="0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>
          <a:solidFill>
            <a:srgbClr val="336699"/>
          </a:solidFill>
          <a:latin typeface="Calibri" panose="020F0502020204030204" pitchFamily="34" charset="0"/>
          <a:cs typeface="Calibri" panose="020F0502020204030204" pitchFamily="34" charset="0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336699"/>
          </a:solidFill>
          <a:latin typeface="Calibri" panose="020F0502020204030204" pitchFamily="34" charset="0"/>
          <a:cs typeface="Calibri" panose="020F0502020204030204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336699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336699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336699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336699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hpKleurvlakOnder"/>
          <p:cNvSpPr>
            <a:spLocks noChangeArrowheads="1"/>
          </p:cNvSpPr>
          <p:nvPr/>
        </p:nvSpPr>
        <p:spPr bwMode="auto">
          <a:xfrm>
            <a:off x="0" y="6318255"/>
            <a:ext cx="9144000" cy="539751"/>
          </a:xfrm>
          <a:prstGeom prst="rect">
            <a:avLst/>
          </a:prstGeom>
          <a:solidFill>
            <a:srgbClr val="9ACCD4"/>
          </a:solidFill>
          <a:ln>
            <a:noFill/>
          </a:ln>
        </p:spPr>
        <p:txBody>
          <a:bodyPr lIns="91438" tIns="45719" rIns="91438" bIns="45719"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nl-NL" altLang="nl-NL" sz="240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2" name="Rechthoek 1"/>
          <p:cNvSpPr/>
          <p:nvPr userDrawn="1"/>
        </p:nvSpPr>
        <p:spPr>
          <a:xfrm>
            <a:off x="7903214" y="6291261"/>
            <a:ext cx="1240795" cy="5667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nl-NL" sz="2400">
              <a:solidFill>
                <a:srgbClr val="FFFFFF"/>
              </a:solidFill>
            </a:endParaRPr>
          </a:p>
        </p:txBody>
      </p:sp>
      <p:sp>
        <p:nvSpPr>
          <p:cNvPr id="5123" name="shpTekst"/>
          <p:cNvSpPr>
            <a:spLocks noChangeArrowheads="1"/>
          </p:cNvSpPr>
          <p:nvPr/>
        </p:nvSpPr>
        <p:spPr bwMode="auto">
          <a:xfrm>
            <a:off x="0" y="1"/>
            <a:ext cx="9144000" cy="1071563"/>
          </a:xfrm>
          <a:prstGeom prst="rect">
            <a:avLst/>
          </a:prstGeom>
          <a:solidFill>
            <a:srgbClr val="9ACCD4"/>
          </a:solidFill>
          <a:ln>
            <a:noFill/>
          </a:ln>
        </p:spPr>
        <p:txBody>
          <a:bodyPr lIns="91438" tIns="45719" rIns="91438" bIns="45719"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nl-NL" altLang="nl-NL" sz="2400">
              <a:solidFill>
                <a:srgbClr val="FFFFFF"/>
              </a:solidFill>
              <a:latin typeface="Verdana" pitchFamily="34" charset="0"/>
            </a:endParaRPr>
          </a:p>
        </p:txBody>
      </p:sp>
      <p:pic>
        <p:nvPicPr>
          <p:cNvPr id="26629" name="Picture 24" descr="ROe_IM_KNMI_Logo_Powerpoint_pos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75" r="46477"/>
          <a:stretch>
            <a:fillRect/>
          </a:stretch>
        </p:blipFill>
        <p:spPr bwMode="auto">
          <a:xfrm>
            <a:off x="-12700" y="4"/>
            <a:ext cx="438150" cy="135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0" name="shpVoettekst"/>
          <p:cNvSpPr>
            <a:spLocks noGrp="1" noChangeArrowheads="1"/>
          </p:cNvSpPr>
          <p:nvPr>
            <p:ph type="title"/>
          </p:nvPr>
        </p:nvSpPr>
        <p:spPr bwMode="auto">
          <a:xfrm>
            <a:off x="419105" y="7"/>
            <a:ext cx="7659123" cy="105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8" tIns="45719" rIns="91438" bIns="4571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 dirty="0"/>
              <a:t>Klik om het opmaakprofiel te bewerken</a:t>
            </a:r>
          </a:p>
        </p:txBody>
      </p:sp>
      <p:sp>
        <p:nvSpPr>
          <p:cNvPr id="26631" name="shpPagina"/>
          <p:cNvSpPr>
            <a:spLocks noGrp="1" noChangeArrowheads="1"/>
          </p:cNvSpPr>
          <p:nvPr>
            <p:ph type="body" idx="1"/>
          </p:nvPr>
        </p:nvSpPr>
        <p:spPr bwMode="auto">
          <a:xfrm>
            <a:off x="366719" y="1206506"/>
            <a:ext cx="8169275" cy="4948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8" tIns="45719" rIns="91438" bIns="4571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/>
              <a:t>Klik om de opmaakprofielen van de modeltekst te bewerken</a:t>
            </a:r>
          </a:p>
          <a:p>
            <a:pPr lvl="1"/>
            <a:r>
              <a:rPr lang="nl-NL" altLang="nl-NL"/>
              <a:t>Tweede niveau</a:t>
            </a:r>
          </a:p>
          <a:p>
            <a:pPr lvl="2"/>
            <a:r>
              <a:rPr lang="nl-NL" altLang="nl-NL"/>
              <a:t>Derde niveau</a:t>
            </a:r>
          </a:p>
          <a:p>
            <a:pPr lvl="3"/>
            <a:r>
              <a:rPr lang="nl-NL" altLang="nl-NL"/>
              <a:t>Vierde niveau</a:t>
            </a:r>
          </a:p>
        </p:txBody>
      </p:sp>
      <p:sp>
        <p:nvSpPr>
          <p:cNvPr id="10" name="shpBeeldmerk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6494470"/>
            <a:ext cx="712788" cy="363537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38" tIns="45719" rIns="91438" bIns="45719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200" b="1">
                <a:solidFill>
                  <a:srgbClr val="FFFFFF"/>
                </a:solidFill>
                <a:latin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6BE88C9-4334-448D-AFB2-815019D05758}" type="slidenum">
              <a:rPr lang="nl-NL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nl-NL"/>
          </a:p>
        </p:txBody>
      </p:sp>
      <p:sp>
        <p:nvSpPr>
          <p:cNvPr id="11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051721" y="6574631"/>
            <a:ext cx="4679950" cy="2794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38" tIns="45719" rIns="91438" bIns="45719" numCol="1" anchor="t" anchorCtr="0" compatLnSpc="1">
            <a:prstTxWarp prst="textNoShape">
              <a:avLst/>
            </a:prstTxWarp>
          </a:bodyPr>
          <a:lstStyle>
            <a:lvl1pPr algn="ctr">
              <a:defRPr sz="1200" b="1">
                <a:solidFill>
                  <a:srgbClr val="FFFFFF"/>
                </a:solidFill>
                <a:latin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nl-NL" altLang="nl-NL" dirty="0"/>
              <a:t>Panama, 25 November 2019</a:t>
            </a:r>
          </a:p>
        </p:txBody>
      </p:sp>
      <p:pic>
        <p:nvPicPr>
          <p:cNvPr id="26628" name="Picture 9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79512" y="6309320"/>
            <a:ext cx="928992" cy="565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fbeelding 2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417" y="-27384"/>
            <a:ext cx="800282" cy="1067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1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79" r:id="rId1"/>
    <p:sldLayoutId id="2147484280" r:id="rId2"/>
    <p:sldLayoutId id="2147484281" r:id="rId3"/>
    <p:sldLayoutId id="2147484282" r:id="rId4"/>
    <p:sldLayoutId id="2147484283" r:id="rId5"/>
    <p:sldLayoutId id="2147484284" r:id="rId6"/>
    <p:sldLayoutId id="2147484285" r:id="rId7"/>
    <p:sldLayoutId id="2147484286" r:id="rId8"/>
    <p:sldLayoutId id="2147484287" r:id="rId9"/>
    <p:sldLayoutId id="2147484288" r:id="rId10"/>
    <p:sldLayoutId id="2147484289" r:id="rId11"/>
    <p:sldLayoutId id="2147484290" r:id="rId12"/>
  </p:sldLayoutIdLst>
  <p:hf sldNum="0"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0066"/>
          </a:solidFill>
          <a:latin typeface="Calibri" panose="020F0502020204030204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0066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0066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0066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0066"/>
          </a:solidFill>
          <a:latin typeface="Verdana" pitchFamily="34" charset="0"/>
        </a:defRPr>
      </a:lvl5pPr>
      <a:lvl6pPr marL="457189" algn="ctr" rtl="0" fontAlgn="base">
        <a:spcBef>
          <a:spcPct val="0"/>
        </a:spcBef>
        <a:spcAft>
          <a:spcPct val="0"/>
        </a:spcAft>
        <a:defRPr sz="4000" b="1">
          <a:solidFill>
            <a:srgbClr val="000066"/>
          </a:solidFill>
          <a:latin typeface="Verdana" pitchFamily="34" charset="0"/>
        </a:defRPr>
      </a:lvl6pPr>
      <a:lvl7pPr marL="914378" algn="ctr" rtl="0" fontAlgn="base">
        <a:spcBef>
          <a:spcPct val="0"/>
        </a:spcBef>
        <a:spcAft>
          <a:spcPct val="0"/>
        </a:spcAft>
        <a:defRPr sz="4000" b="1">
          <a:solidFill>
            <a:srgbClr val="000066"/>
          </a:solidFill>
          <a:latin typeface="Verdana" pitchFamily="34" charset="0"/>
        </a:defRPr>
      </a:lvl7pPr>
      <a:lvl8pPr marL="1371566" algn="ctr" rtl="0" fontAlgn="base">
        <a:spcBef>
          <a:spcPct val="0"/>
        </a:spcBef>
        <a:spcAft>
          <a:spcPct val="0"/>
        </a:spcAft>
        <a:defRPr sz="4000" b="1">
          <a:solidFill>
            <a:srgbClr val="000066"/>
          </a:solidFill>
          <a:latin typeface="Verdana" pitchFamily="34" charset="0"/>
        </a:defRPr>
      </a:lvl8pPr>
      <a:lvl9pPr marL="1828754" algn="ctr" rtl="0" fontAlgn="base">
        <a:spcBef>
          <a:spcPct val="0"/>
        </a:spcBef>
        <a:spcAft>
          <a:spcPct val="0"/>
        </a:spcAft>
        <a:defRPr sz="4000" b="1">
          <a:solidFill>
            <a:srgbClr val="000066"/>
          </a:solidFill>
          <a:latin typeface="Verdana" pitchFamily="34" charset="0"/>
        </a:defRPr>
      </a:lvl9pPr>
    </p:titleStyle>
    <p:bodyStyle>
      <a:lvl1pPr marL="342892" indent="-342892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000">
          <a:solidFill>
            <a:srgbClr val="000066"/>
          </a:solidFill>
          <a:latin typeface="Calibri" panose="020F0502020204030204" pitchFamily="34" charset="0"/>
          <a:ea typeface="+mn-ea"/>
          <a:cs typeface="+mn-cs"/>
        </a:defRPr>
      </a:lvl1pPr>
      <a:lvl2pPr marL="152396" indent="-150809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Blip>
          <a:blip r:embed="rId17"/>
        </a:buBlip>
        <a:defRPr sz="2800">
          <a:solidFill>
            <a:srgbClr val="000066"/>
          </a:solidFill>
          <a:latin typeface="Calibri" panose="020F0502020204030204" pitchFamily="34" charset="0"/>
        </a:defRPr>
      </a:lvl2pPr>
      <a:lvl3pPr marL="406390" indent="-252407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Blip>
          <a:blip r:embed="rId18"/>
        </a:buBlip>
        <a:defRPr sz="2400">
          <a:solidFill>
            <a:srgbClr val="000000"/>
          </a:solidFill>
          <a:latin typeface="Calibri" panose="020F0502020204030204" pitchFamily="34" charset="0"/>
        </a:defRPr>
      </a:lvl3pPr>
      <a:lvl4pPr marL="633398" indent="-225419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Blip>
          <a:blip r:embed="rId19"/>
        </a:buBlip>
        <a:defRPr sz="2000">
          <a:solidFill>
            <a:srgbClr val="000000"/>
          </a:solidFill>
          <a:latin typeface="Calibri" panose="020F0502020204030204" pitchFamily="34" charset="0"/>
        </a:defRPr>
      </a:lvl4pPr>
      <a:lvl5pPr marL="811193" indent="-176209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5pPr>
      <a:lvl6pPr marL="1268381" indent="-176209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6pPr>
      <a:lvl7pPr marL="1725570" indent="-176209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7pPr>
      <a:lvl8pPr marL="2182759" indent="-176209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8pPr>
      <a:lvl9pPr marL="2639947" indent="-176209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nl-NL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pKleurvlakOnder"/>
          <p:cNvSpPr>
            <a:spLocks noChangeArrowheads="1"/>
          </p:cNvSpPr>
          <p:nvPr/>
        </p:nvSpPr>
        <p:spPr bwMode="auto">
          <a:xfrm>
            <a:off x="0" y="6318250"/>
            <a:ext cx="9144000" cy="539750"/>
          </a:xfrm>
          <a:prstGeom prst="rect">
            <a:avLst/>
          </a:prstGeom>
          <a:solidFill>
            <a:srgbClr val="9ACCD4"/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l-NL" sz="1800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14" name="shpTekst"/>
          <p:cNvSpPr>
            <a:spLocks noChangeArrowheads="1"/>
          </p:cNvSpPr>
          <p:nvPr/>
        </p:nvSpPr>
        <p:spPr bwMode="auto">
          <a:xfrm>
            <a:off x="0" y="4"/>
            <a:ext cx="9144000" cy="1071563"/>
          </a:xfrm>
          <a:prstGeom prst="rect">
            <a:avLst/>
          </a:prstGeom>
          <a:solidFill>
            <a:srgbClr val="9ACCD4"/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l-NL" sz="1800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377860" name="shpVoettekst"/>
          <p:cNvSpPr>
            <a:spLocks noGrp="1" noChangeArrowheads="1"/>
          </p:cNvSpPr>
          <p:nvPr>
            <p:ph type="title"/>
          </p:nvPr>
        </p:nvSpPr>
        <p:spPr bwMode="auto">
          <a:xfrm>
            <a:off x="873126" y="231775"/>
            <a:ext cx="8169275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/>
              <a:t>Klik om het opmaakprofiel te bewerken</a:t>
            </a:r>
          </a:p>
        </p:txBody>
      </p:sp>
      <p:sp>
        <p:nvSpPr>
          <p:cNvPr id="377861" name="shpPagina"/>
          <p:cNvSpPr>
            <a:spLocks noGrp="1" noChangeArrowheads="1"/>
          </p:cNvSpPr>
          <p:nvPr>
            <p:ph type="body" idx="1"/>
          </p:nvPr>
        </p:nvSpPr>
        <p:spPr bwMode="auto">
          <a:xfrm>
            <a:off x="366715" y="1276350"/>
            <a:ext cx="8169275" cy="487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/>
              <a:t>Klik om de opmaakprofielen van de modeltekst te bewerken</a:t>
            </a:r>
          </a:p>
          <a:p>
            <a:pPr lvl="1"/>
            <a:r>
              <a:rPr lang="nl-NL" altLang="nl-NL"/>
              <a:t>Tweede niveau</a:t>
            </a:r>
          </a:p>
          <a:p>
            <a:pPr lvl="2"/>
            <a:r>
              <a:rPr lang="nl-NL" altLang="nl-NL"/>
              <a:t>Derde niveau</a:t>
            </a:r>
          </a:p>
          <a:p>
            <a:pPr lvl="3"/>
            <a:r>
              <a:rPr lang="nl-NL" altLang="nl-NL"/>
              <a:t>Vierde niveau</a:t>
            </a:r>
          </a:p>
        </p:txBody>
      </p:sp>
      <p:sp>
        <p:nvSpPr>
          <p:cNvPr id="13" name="shpBeeldmerk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87350" y="6362700"/>
            <a:ext cx="712788" cy="36353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000">
                <a:solidFill>
                  <a:srgbClr val="000000"/>
                </a:solidFill>
                <a:latin typeface="Verdana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39F1A09D-CBF9-492E-A246-282F16D2E491}" type="slidenum">
              <a:rPr lang="nl-NL"/>
              <a:pPr>
                <a:defRPr/>
              </a:pPr>
              <a:t>‹#›</a:t>
            </a:fld>
            <a:endParaRPr lang="nl-NL"/>
          </a:p>
        </p:txBody>
      </p:sp>
      <p:pic>
        <p:nvPicPr>
          <p:cNvPr id="377863" name="shpDatum" descr="RO__vervolgpagina~LPPT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49725" y="0"/>
            <a:ext cx="91440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8914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92" r:id="rId1"/>
    <p:sldLayoutId id="2147484293" r:id="rId2"/>
    <p:sldLayoutId id="2147484294" r:id="rId3"/>
    <p:sldLayoutId id="2147484295" r:id="rId4"/>
    <p:sldLayoutId id="2147484296" r:id="rId5"/>
    <p:sldLayoutId id="2147484297" r:id="rId6"/>
    <p:sldLayoutId id="2147484298" r:id="rId7"/>
    <p:sldLayoutId id="2147484299" r:id="rId8"/>
    <p:sldLayoutId id="2147484300" r:id="rId9"/>
    <p:sldLayoutId id="2147484301" r:id="rId10"/>
    <p:sldLayoutId id="2147484302" r:id="rId11"/>
  </p:sldLayoutIdLst>
  <p:hf hdr="0"/>
  <p:txStyles>
    <p:titleStyle>
      <a:lvl1pPr algn="ctr" rtl="0" fontAlgn="base">
        <a:spcBef>
          <a:spcPct val="0"/>
        </a:spcBef>
        <a:spcAft>
          <a:spcPct val="0"/>
        </a:spcAft>
        <a:defRPr sz="2600">
          <a:solidFill>
            <a:srgbClr val="900079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2600">
          <a:solidFill>
            <a:srgbClr val="900079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2600">
          <a:solidFill>
            <a:srgbClr val="900079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2600">
          <a:solidFill>
            <a:srgbClr val="900079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2600">
          <a:solidFill>
            <a:srgbClr val="900079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600">
          <a:solidFill>
            <a:srgbClr val="900079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600">
          <a:solidFill>
            <a:srgbClr val="900079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600">
          <a:solidFill>
            <a:srgbClr val="900079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600">
          <a:solidFill>
            <a:srgbClr val="900079"/>
          </a:solidFill>
          <a:latin typeface="Arial" pitchFamily="34" charset="0"/>
        </a:defRPr>
      </a:lvl9pPr>
    </p:titleStyle>
    <p:bodyStyle>
      <a:lvl1pPr algn="l" rtl="0" fontAlgn="base">
        <a:spcBef>
          <a:spcPct val="20000"/>
        </a:spcBef>
        <a:spcAft>
          <a:spcPct val="0"/>
        </a:spcAft>
        <a:buFont typeface="Arial" pitchFamily="34" charset="0"/>
        <a:defRPr>
          <a:solidFill>
            <a:srgbClr val="000000"/>
          </a:solidFill>
          <a:latin typeface="+mn-lt"/>
          <a:ea typeface="+mn-ea"/>
          <a:cs typeface="+mn-cs"/>
        </a:defRPr>
      </a:lvl1pPr>
      <a:lvl2pPr marL="152400" indent="-150813" algn="l" rtl="0" fontAlgn="base">
        <a:spcBef>
          <a:spcPct val="20000"/>
        </a:spcBef>
        <a:spcAft>
          <a:spcPct val="0"/>
        </a:spcAft>
        <a:buFont typeface="Arial" pitchFamily="34" charset="0"/>
        <a:buBlip>
          <a:blip r:embed="rId14"/>
        </a:buBlip>
        <a:defRPr>
          <a:solidFill>
            <a:srgbClr val="000000"/>
          </a:solidFill>
          <a:latin typeface="+mn-lt"/>
        </a:defRPr>
      </a:lvl2pPr>
      <a:lvl3pPr marL="406400" indent="-252413" algn="l" rtl="0" fontAlgn="base">
        <a:spcBef>
          <a:spcPct val="20000"/>
        </a:spcBef>
        <a:spcAft>
          <a:spcPct val="0"/>
        </a:spcAft>
        <a:buFont typeface="Arial" pitchFamily="34" charset="0"/>
        <a:buBlip>
          <a:blip r:embed="rId15"/>
        </a:buBlip>
        <a:defRPr>
          <a:solidFill>
            <a:srgbClr val="000000"/>
          </a:solidFill>
          <a:latin typeface="+mn-lt"/>
        </a:defRPr>
      </a:lvl3pPr>
      <a:lvl4pPr marL="633413" indent="-225425" algn="l" rtl="0" fontAlgn="base">
        <a:spcBef>
          <a:spcPct val="20000"/>
        </a:spcBef>
        <a:spcAft>
          <a:spcPct val="0"/>
        </a:spcAft>
        <a:buFont typeface="Arial" pitchFamily="34" charset="0"/>
        <a:buBlip>
          <a:blip r:embed="rId16"/>
        </a:buBlip>
        <a:defRPr>
          <a:solidFill>
            <a:srgbClr val="000000"/>
          </a:solidFill>
          <a:latin typeface="+mn-lt"/>
        </a:defRPr>
      </a:lvl4pPr>
      <a:lvl5pPr marL="811213" indent="-176213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>
          <a:solidFill>
            <a:schemeClr val="tx1"/>
          </a:solidFill>
          <a:latin typeface="+mn-lt"/>
        </a:defRPr>
      </a:lvl5pPr>
      <a:lvl6pPr marL="1268413" indent="-176213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>
          <a:solidFill>
            <a:schemeClr val="tx1"/>
          </a:solidFill>
          <a:latin typeface="+mn-lt"/>
        </a:defRPr>
      </a:lvl6pPr>
      <a:lvl7pPr marL="1725613" indent="-176213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>
          <a:solidFill>
            <a:schemeClr val="tx1"/>
          </a:solidFill>
          <a:latin typeface="+mn-lt"/>
        </a:defRPr>
      </a:lvl7pPr>
      <a:lvl8pPr marL="2182813" indent="-176213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>
          <a:solidFill>
            <a:schemeClr val="tx1"/>
          </a:solidFill>
          <a:latin typeface="+mn-lt"/>
        </a:defRPr>
      </a:lvl8pPr>
      <a:lvl9pPr marL="2640013" indent="-176213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hpKleurvlakOnder"/>
          <p:cNvSpPr>
            <a:spLocks noChangeArrowheads="1"/>
          </p:cNvSpPr>
          <p:nvPr/>
        </p:nvSpPr>
        <p:spPr bwMode="auto">
          <a:xfrm>
            <a:off x="0" y="6343015"/>
            <a:ext cx="9144000" cy="539750"/>
          </a:xfrm>
          <a:prstGeom prst="rect">
            <a:avLst/>
          </a:prstGeom>
          <a:solidFill>
            <a:srgbClr val="9ACCD4"/>
          </a:solidFill>
          <a:ln>
            <a:noFill/>
          </a:ln>
        </p:spPr>
        <p:txBody>
          <a:bodyPr anchor="ctr"/>
          <a:lstStyle>
            <a:lvl1pPr eaLnBrk="0" hangingPunct="0">
              <a:defRPr sz="4400">
                <a:solidFill>
                  <a:schemeClr val="tx2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endParaRPr lang="nl-NL" altLang="nl-NL" sz="180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029" name="shpTekst"/>
          <p:cNvSpPr>
            <a:spLocks noChangeArrowheads="1"/>
          </p:cNvSpPr>
          <p:nvPr/>
        </p:nvSpPr>
        <p:spPr bwMode="auto">
          <a:xfrm>
            <a:off x="0" y="4"/>
            <a:ext cx="9144000" cy="1071563"/>
          </a:xfrm>
          <a:prstGeom prst="rect">
            <a:avLst/>
          </a:prstGeom>
          <a:solidFill>
            <a:srgbClr val="9ACCD4"/>
          </a:solidFill>
          <a:ln>
            <a:noFill/>
          </a:ln>
        </p:spPr>
        <p:txBody>
          <a:bodyPr anchor="ctr"/>
          <a:lstStyle>
            <a:lvl1pPr eaLnBrk="0" hangingPunct="0">
              <a:defRPr sz="4400">
                <a:solidFill>
                  <a:schemeClr val="tx2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endParaRPr lang="en-US" altLang="nl-NL" sz="1800">
              <a:solidFill>
                <a:srgbClr val="000066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2765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95288" y="138117"/>
            <a:ext cx="8748712" cy="7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/>
              <a:t>Klik om het opmaakprofiel te bewerken</a:t>
            </a:r>
          </a:p>
        </p:txBody>
      </p:sp>
      <p:sp>
        <p:nvSpPr>
          <p:cNvPr id="2765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68413"/>
            <a:ext cx="8229600" cy="485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/>
              <a:t>Klik om de opmaakprofielen van de modeltekst te bewerken</a:t>
            </a:r>
          </a:p>
          <a:p>
            <a:pPr lvl="1"/>
            <a:r>
              <a:rPr lang="nl-NL" altLang="nl-NL"/>
              <a:t>Tweede niveau</a:t>
            </a:r>
          </a:p>
          <a:p>
            <a:pPr lvl="2"/>
            <a:r>
              <a:rPr lang="nl-NL" altLang="nl-NL"/>
              <a:t>Derde niveau</a:t>
            </a:r>
          </a:p>
          <a:p>
            <a:pPr lvl="3"/>
            <a:r>
              <a:rPr lang="nl-NL" altLang="nl-NL"/>
              <a:t>Vierde niveau</a:t>
            </a:r>
          </a:p>
          <a:p>
            <a:pPr lvl="4"/>
            <a:r>
              <a:rPr lang="nl-NL" altLang="nl-NL"/>
              <a:t>Vijfde niveau</a:t>
            </a:r>
          </a:p>
        </p:txBody>
      </p:sp>
      <p:pic>
        <p:nvPicPr>
          <p:cNvPr id="27654" name="Picture 7" descr="knmilogo_new_nederlands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974"/>
          <a:stretch>
            <a:fillRect/>
          </a:stretch>
        </p:blipFill>
        <p:spPr bwMode="auto">
          <a:xfrm>
            <a:off x="2" y="4"/>
            <a:ext cx="35877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1614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04" r:id="rId1"/>
    <p:sldLayoutId id="2147484305" r:id="rId2"/>
    <p:sldLayoutId id="2147484306" r:id="rId3"/>
    <p:sldLayoutId id="2147484307" r:id="rId4"/>
    <p:sldLayoutId id="2147484308" r:id="rId5"/>
    <p:sldLayoutId id="2147484309" r:id="rId6"/>
    <p:sldLayoutId id="2147484310" r:id="rId7"/>
    <p:sldLayoutId id="2147484311" r:id="rId8"/>
    <p:sldLayoutId id="2147484312" r:id="rId9"/>
    <p:sldLayoutId id="2147484313" r:id="rId10"/>
    <p:sldLayoutId id="2147484314" r:id="rId11"/>
    <p:sldLayoutId id="2147484315" r:id="rId12"/>
    <p:sldLayoutId id="2147484316" r:id="rId13"/>
    <p:sldLayoutId id="2147484317" r:id="rId14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0066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0066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0066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0066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0066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rgbClr val="000066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rgbClr val="000066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rgbClr val="000066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rgbClr val="000066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Ø"/>
        <a:defRPr sz="3200">
          <a:solidFill>
            <a:srgbClr val="000066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000066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000066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000066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000066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0066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0066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0066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0066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hpVoettekst"/>
          <p:cNvSpPr>
            <a:spLocks noGrp="1" noChangeArrowheads="1"/>
          </p:cNvSpPr>
          <p:nvPr>
            <p:ph type="title"/>
          </p:nvPr>
        </p:nvSpPr>
        <p:spPr bwMode="auto">
          <a:xfrm>
            <a:off x="873125" y="231775"/>
            <a:ext cx="8169275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 dirty="0"/>
              <a:t>Klik om het opmaakprofiel te bewerken</a:t>
            </a:r>
          </a:p>
        </p:txBody>
      </p:sp>
      <p:sp>
        <p:nvSpPr>
          <p:cNvPr id="21507" name="shpPagina"/>
          <p:cNvSpPr>
            <a:spLocks noGrp="1" noChangeArrowheads="1"/>
          </p:cNvSpPr>
          <p:nvPr>
            <p:ph type="body" idx="1"/>
          </p:nvPr>
        </p:nvSpPr>
        <p:spPr bwMode="auto">
          <a:xfrm>
            <a:off x="366713" y="1276350"/>
            <a:ext cx="8169275" cy="487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/>
              <a:t>Klik om de opmaakprofielen van de modeltekst te bewerken</a:t>
            </a:r>
          </a:p>
          <a:p>
            <a:pPr lvl="1"/>
            <a:r>
              <a:rPr lang="nl-NL" altLang="nl-NL"/>
              <a:t>Tweede niveau</a:t>
            </a:r>
          </a:p>
          <a:p>
            <a:pPr lvl="2"/>
            <a:r>
              <a:rPr lang="nl-NL" altLang="nl-NL"/>
              <a:t>Derde niveau</a:t>
            </a:r>
          </a:p>
          <a:p>
            <a:pPr lvl="3"/>
            <a:r>
              <a:rPr lang="nl-NL" altLang="nl-NL"/>
              <a:t>Vierde niveau</a:t>
            </a:r>
          </a:p>
        </p:txBody>
      </p:sp>
    </p:spTree>
    <p:extLst>
      <p:ext uri="{BB962C8B-B14F-4D97-AF65-F5344CB8AC3E}">
        <p14:creationId xmlns:p14="http://schemas.microsoft.com/office/powerpoint/2010/main" val="2831890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37" r:id="rId1"/>
    <p:sldLayoutId id="2147484338" r:id="rId2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 kern="1200">
          <a:solidFill>
            <a:srgbClr val="900079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900079"/>
          </a:solidFill>
          <a:latin typeface="Verdana" pitchFamily="34" charset="0"/>
          <a:ea typeface="Verdana" pitchFamily="34" charset="0"/>
          <a:cs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900079"/>
          </a:solidFill>
          <a:latin typeface="Verdana" pitchFamily="34" charset="0"/>
          <a:ea typeface="Verdana" pitchFamily="34" charset="0"/>
          <a:cs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900079"/>
          </a:solidFill>
          <a:latin typeface="Verdana" pitchFamily="34" charset="0"/>
          <a:ea typeface="Verdana" pitchFamily="34" charset="0"/>
          <a:cs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900079"/>
          </a:solidFill>
          <a:latin typeface="Verdana" pitchFamily="34" charset="0"/>
          <a:ea typeface="Verdana" pitchFamily="34" charset="0"/>
          <a:cs typeface="Verdan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9pPr>
    </p:titleStyle>
    <p:bodyStyle>
      <a:lvl1pPr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defRPr sz="2000" kern="1200">
          <a:solidFill>
            <a:srgbClr val="000000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152400" indent="-150813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Blip>
          <a:blip r:embed="rId4"/>
        </a:buBlip>
        <a:defRPr sz="2000" kern="1200">
          <a:solidFill>
            <a:srgbClr val="000000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406400" indent="-252413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Blip>
          <a:blip r:embed="rId5"/>
        </a:buBlip>
        <a:defRPr sz="2000" kern="1200">
          <a:solidFill>
            <a:srgbClr val="000000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633413" indent="-225425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Blip>
          <a:blip r:embed="rId6"/>
        </a:buBlip>
        <a:defRPr sz="2000" kern="1200">
          <a:solidFill>
            <a:srgbClr val="000000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811213" indent="-176213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kern="1200">
          <a:solidFill>
            <a:schemeClr val="tx1"/>
          </a:solidFill>
          <a:latin typeface="Arial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hpKleurvlakOnder"/>
          <p:cNvSpPr>
            <a:spLocks noChangeArrowheads="1"/>
          </p:cNvSpPr>
          <p:nvPr/>
        </p:nvSpPr>
        <p:spPr bwMode="auto">
          <a:xfrm>
            <a:off x="0" y="6318250"/>
            <a:ext cx="9144000" cy="539750"/>
          </a:xfrm>
          <a:prstGeom prst="rect">
            <a:avLst/>
          </a:prstGeom>
          <a:solidFill>
            <a:srgbClr val="9ACCD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endParaRPr lang="en-GB" altLang="nl-NL" sz="1800">
              <a:solidFill>
                <a:srgbClr val="FFFFFF"/>
              </a:solidFill>
              <a:latin typeface="Verdana" pitchFamily="34" charset="0"/>
              <a:cs typeface="Arial" pitchFamily="34" charset="0"/>
            </a:endParaRPr>
          </a:p>
        </p:txBody>
      </p:sp>
      <p:sp>
        <p:nvSpPr>
          <p:cNvPr id="26627" name="shpTekst"/>
          <p:cNvSpPr>
            <a:spLocks noChangeArrowheads="1"/>
          </p:cNvSpPr>
          <p:nvPr/>
        </p:nvSpPr>
        <p:spPr bwMode="auto">
          <a:xfrm>
            <a:off x="0" y="0"/>
            <a:ext cx="9144000" cy="1071563"/>
          </a:xfrm>
          <a:prstGeom prst="rect">
            <a:avLst/>
          </a:prstGeom>
          <a:solidFill>
            <a:srgbClr val="9ACCD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endParaRPr lang="nl-NL" altLang="nl-NL" sz="1800">
              <a:solidFill>
                <a:srgbClr val="FFFFFF"/>
              </a:solidFill>
              <a:latin typeface="Verdana" pitchFamily="34" charset="0"/>
            </a:endParaRPr>
          </a:p>
        </p:txBody>
      </p:sp>
      <p:pic>
        <p:nvPicPr>
          <p:cNvPr id="26629" name="Picture 24" descr="ROe_IM_KNMI_Logo_Powerpoint_pos"/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75" r="46477"/>
          <a:stretch>
            <a:fillRect/>
          </a:stretch>
        </p:blipFill>
        <p:spPr bwMode="auto">
          <a:xfrm>
            <a:off x="-12700" y="0"/>
            <a:ext cx="438150" cy="135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0" name="shpVoettekst"/>
          <p:cNvSpPr>
            <a:spLocks noGrp="1" noChangeArrowheads="1"/>
          </p:cNvSpPr>
          <p:nvPr>
            <p:ph type="title"/>
          </p:nvPr>
        </p:nvSpPr>
        <p:spPr bwMode="auto">
          <a:xfrm>
            <a:off x="419100" y="0"/>
            <a:ext cx="8724900" cy="105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 dirty="0"/>
              <a:t>Klik om het opmaakprofiel te bewerken</a:t>
            </a:r>
          </a:p>
        </p:txBody>
      </p:sp>
      <p:sp>
        <p:nvSpPr>
          <p:cNvPr id="26631" name="shpPagina"/>
          <p:cNvSpPr>
            <a:spLocks noGrp="1" noChangeArrowheads="1"/>
          </p:cNvSpPr>
          <p:nvPr>
            <p:ph type="body" idx="1"/>
          </p:nvPr>
        </p:nvSpPr>
        <p:spPr bwMode="auto">
          <a:xfrm>
            <a:off x="366713" y="1206500"/>
            <a:ext cx="8169275" cy="494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/>
              <a:t>Klik om de opmaakprofielen van de modeltekst te bewerken</a:t>
            </a:r>
          </a:p>
          <a:p>
            <a:pPr lvl="1"/>
            <a:r>
              <a:rPr lang="nl-NL" altLang="nl-NL"/>
              <a:t>Tweede niveau</a:t>
            </a:r>
          </a:p>
          <a:p>
            <a:pPr lvl="2"/>
            <a:r>
              <a:rPr lang="nl-NL" altLang="nl-NL"/>
              <a:t>Derde niveau</a:t>
            </a:r>
          </a:p>
          <a:p>
            <a:pPr lvl="3"/>
            <a:r>
              <a:rPr lang="nl-NL" altLang="nl-NL"/>
              <a:t>Vierde niveau</a:t>
            </a:r>
          </a:p>
        </p:txBody>
      </p:sp>
      <p:sp>
        <p:nvSpPr>
          <p:cNvPr id="10" name="shpBeeldmerk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6494463"/>
            <a:ext cx="712788" cy="363537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C5781A49-E1AD-4CD5-8FCA-4523C814A656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291769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41" r:id="rId1"/>
    <p:sldLayoutId id="2147484342" r:id="rId2"/>
    <p:sldLayoutId id="2147484343" r:id="rId3"/>
    <p:sldLayoutId id="2147484344" r:id="rId4"/>
    <p:sldLayoutId id="2147484345" r:id="rId5"/>
    <p:sldLayoutId id="2147484346" r:id="rId6"/>
    <p:sldLayoutId id="2147484347" r:id="rId7"/>
    <p:sldLayoutId id="2147484348" r:id="rId8"/>
    <p:sldLayoutId id="2147484349" r:id="rId9"/>
    <p:sldLayoutId id="2147484350" r:id="rId10"/>
    <p:sldLayoutId id="2147484351" r:id="rId11"/>
    <p:sldLayoutId id="2147484352" r:id="rId12"/>
    <p:sldLayoutId id="2147484353" r:id="rId13"/>
    <p:sldLayoutId id="2147484354" r:id="rId14"/>
  </p:sldLayoutIdLst>
  <p:hf sldNum="0"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0066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0066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0066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0066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0066"/>
          </a:solidFill>
          <a:latin typeface="Verdana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0066"/>
          </a:solidFill>
          <a:latin typeface="Verdana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0066"/>
          </a:solidFill>
          <a:latin typeface="Verdana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0066"/>
          </a:solidFill>
          <a:latin typeface="Verdana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0066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000">
          <a:solidFill>
            <a:srgbClr val="000066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152400" indent="-150813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Blip>
          <a:blip r:embed="rId17"/>
        </a:buBlip>
        <a:defRPr sz="2800">
          <a:solidFill>
            <a:srgbClr val="000066"/>
          </a:solidFill>
          <a:latin typeface="Calibri" panose="020F0502020204030204" pitchFamily="34" charset="0"/>
          <a:cs typeface="Calibri" panose="020F0502020204030204" pitchFamily="34" charset="0"/>
        </a:defRPr>
      </a:lvl2pPr>
      <a:lvl3pPr marL="406400" indent="-252413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Blip>
          <a:blip r:embed="rId18"/>
        </a:buBlip>
        <a:defRPr sz="2400">
          <a:solidFill>
            <a:srgbClr val="000000"/>
          </a:solidFill>
          <a:latin typeface="Calibri" panose="020F0502020204030204" pitchFamily="34" charset="0"/>
          <a:cs typeface="Calibri" panose="020F0502020204030204" pitchFamily="34" charset="0"/>
        </a:defRPr>
      </a:lvl3pPr>
      <a:lvl4pPr marL="633413" indent="-225425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Blip>
          <a:blip r:embed="rId19"/>
        </a:buBlip>
        <a:defRPr sz="2000">
          <a:solidFill>
            <a:srgbClr val="000000"/>
          </a:solidFill>
          <a:latin typeface="Calibri" panose="020F0502020204030204" pitchFamily="34" charset="0"/>
          <a:cs typeface="Calibri" panose="020F0502020204030204" pitchFamily="34" charset="0"/>
        </a:defRPr>
      </a:lvl4pPr>
      <a:lvl5pPr marL="811213" indent="-176213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5pPr>
      <a:lvl6pPr marL="1268413" indent="-176213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6pPr>
      <a:lvl7pPr marL="1725613" indent="-176213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7pPr>
      <a:lvl8pPr marL="2182813" indent="-176213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8pPr>
      <a:lvl9pPr marL="2640013" indent="-176213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hpKleurvlakOnder"/>
          <p:cNvSpPr>
            <a:spLocks noChangeArrowheads="1"/>
          </p:cNvSpPr>
          <p:nvPr/>
        </p:nvSpPr>
        <p:spPr bwMode="auto">
          <a:xfrm>
            <a:off x="0" y="6318250"/>
            <a:ext cx="9144000" cy="539750"/>
          </a:xfrm>
          <a:prstGeom prst="rect">
            <a:avLst/>
          </a:prstGeom>
          <a:solidFill>
            <a:srgbClr val="9ACCD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endParaRPr lang="en-GB" altLang="nl-NL" sz="1800">
              <a:solidFill>
                <a:srgbClr val="FFFFFF"/>
              </a:solidFill>
              <a:latin typeface="Verdana" pitchFamily="34" charset="0"/>
              <a:cs typeface="Arial" pitchFamily="34" charset="0"/>
            </a:endParaRPr>
          </a:p>
        </p:txBody>
      </p:sp>
      <p:sp>
        <p:nvSpPr>
          <p:cNvPr id="26627" name="shpTekst"/>
          <p:cNvSpPr>
            <a:spLocks noChangeArrowheads="1"/>
          </p:cNvSpPr>
          <p:nvPr/>
        </p:nvSpPr>
        <p:spPr bwMode="auto">
          <a:xfrm>
            <a:off x="0" y="0"/>
            <a:ext cx="9144000" cy="1071563"/>
          </a:xfrm>
          <a:prstGeom prst="rect">
            <a:avLst/>
          </a:prstGeom>
          <a:solidFill>
            <a:srgbClr val="9ACCD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endParaRPr lang="nl-NL" altLang="nl-NL" sz="1800">
              <a:solidFill>
                <a:srgbClr val="FFFFFF"/>
              </a:solidFill>
              <a:latin typeface="Verdana" pitchFamily="34" charset="0"/>
            </a:endParaRPr>
          </a:p>
        </p:txBody>
      </p:sp>
      <p:pic>
        <p:nvPicPr>
          <p:cNvPr id="26629" name="Picture 24" descr="ROe_IM_KNMI_Logo_Powerpoint_pos"/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75" r="46477"/>
          <a:stretch>
            <a:fillRect/>
          </a:stretch>
        </p:blipFill>
        <p:spPr bwMode="auto">
          <a:xfrm>
            <a:off x="-12700" y="0"/>
            <a:ext cx="438150" cy="135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0" name="shpVoettekst"/>
          <p:cNvSpPr>
            <a:spLocks noGrp="1" noChangeArrowheads="1"/>
          </p:cNvSpPr>
          <p:nvPr>
            <p:ph type="title"/>
          </p:nvPr>
        </p:nvSpPr>
        <p:spPr bwMode="auto">
          <a:xfrm>
            <a:off x="419100" y="0"/>
            <a:ext cx="8724900" cy="105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 dirty="0"/>
              <a:t>Klik om het opmaakprofiel te bewerken</a:t>
            </a:r>
          </a:p>
        </p:txBody>
      </p:sp>
      <p:sp>
        <p:nvSpPr>
          <p:cNvPr id="26631" name="shpPagina"/>
          <p:cNvSpPr>
            <a:spLocks noGrp="1" noChangeArrowheads="1"/>
          </p:cNvSpPr>
          <p:nvPr>
            <p:ph type="body" idx="1"/>
          </p:nvPr>
        </p:nvSpPr>
        <p:spPr bwMode="auto">
          <a:xfrm>
            <a:off x="366713" y="1206500"/>
            <a:ext cx="8169275" cy="494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/>
              <a:t>Klik om de opmaakprofielen van de modeltekst te bewerken</a:t>
            </a:r>
          </a:p>
          <a:p>
            <a:pPr lvl="1"/>
            <a:r>
              <a:rPr lang="nl-NL" altLang="nl-NL"/>
              <a:t>Tweede niveau</a:t>
            </a:r>
          </a:p>
          <a:p>
            <a:pPr lvl="2"/>
            <a:r>
              <a:rPr lang="nl-NL" altLang="nl-NL"/>
              <a:t>Derde niveau</a:t>
            </a:r>
          </a:p>
          <a:p>
            <a:pPr lvl="3"/>
            <a:r>
              <a:rPr lang="nl-NL" altLang="nl-NL"/>
              <a:t>Vierde niveau</a:t>
            </a:r>
          </a:p>
        </p:txBody>
      </p:sp>
      <p:sp>
        <p:nvSpPr>
          <p:cNvPr id="10" name="shpBeeldmerk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6494463"/>
            <a:ext cx="712788" cy="363537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C5781A49-E1AD-4CD5-8FCA-4523C814A656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960088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56" r:id="rId1"/>
    <p:sldLayoutId id="2147484357" r:id="rId2"/>
    <p:sldLayoutId id="2147484358" r:id="rId3"/>
    <p:sldLayoutId id="2147484359" r:id="rId4"/>
    <p:sldLayoutId id="2147484360" r:id="rId5"/>
    <p:sldLayoutId id="2147484361" r:id="rId6"/>
    <p:sldLayoutId id="2147484362" r:id="rId7"/>
    <p:sldLayoutId id="2147484363" r:id="rId8"/>
    <p:sldLayoutId id="2147484364" r:id="rId9"/>
    <p:sldLayoutId id="2147484365" r:id="rId10"/>
    <p:sldLayoutId id="2147484366" r:id="rId11"/>
    <p:sldLayoutId id="2147484367" r:id="rId12"/>
    <p:sldLayoutId id="2147484368" r:id="rId13"/>
    <p:sldLayoutId id="2147484369" r:id="rId14"/>
  </p:sldLayoutIdLst>
  <p:hf sldNum="0"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0066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0066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0066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0066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0066"/>
          </a:solidFill>
          <a:latin typeface="Verdana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0066"/>
          </a:solidFill>
          <a:latin typeface="Verdana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0066"/>
          </a:solidFill>
          <a:latin typeface="Verdana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0066"/>
          </a:solidFill>
          <a:latin typeface="Verdana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0066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000">
          <a:solidFill>
            <a:srgbClr val="000066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152400" indent="-150813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Blip>
          <a:blip r:embed="rId17"/>
        </a:buBlip>
        <a:defRPr sz="2800">
          <a:solidFill>
            <a:srgbClr val="000066"/>
          </a:solidFill>
          <a:latin typeface="Calibri" panose="020F0502020204030204" pitchFamily="34" charset="0"/>
          <a:cs typeface="Calibri" panose="020F0502020204030204" pitchFamily="34" charset="0"/>
        </a:defRPr>
      </a:lvl2pPr>
      <a:lvl3pPr marL="406400" indent="-252413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Blip>
          <a:blip r:embed="rId18"/>
        </a:buBlip>
        <a:defRPr sz="2400">
          <a:solidFill>
            <a:srgbClr val="000000"/>
          </a:solidFill>
          <a:latin typeface="Calibri" panose="020F0502020204030204" pitchFamily="34" charset="0"/>
          <a:cs typeface="Calibri" panose="020F0502020204030204" pitchFamily="34" charset="0"/>
        </a:defRPr>
      </a:lvl3pPr>
      <a:lvl4pPr marL="633413" indent="-225425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Blip>
          <a:blip r:embed="rId19"/>
        </a:buBlip>
        <a:defRPr sz="2000">
          <a:solidFill>
            <a:srgbClr val="000000"/>
          </a:solidFill>
          <a:latin typeface="Calibri" panose="020F0502020204030204" pitchFamily="34" charset="0"/>
          <a:cs typeface="Calibri" panose="020F0502020204030204" pitchFamily="34" charset="0"/>
        </a:defRPr>
      </a:lvl4pPr>
      <a:lvl5pPr marL="811213" indent="-176213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5pPr>
      <a:lvl6pPr marL="1268413" indent="-176213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6pPr>
      <a:lvl7pPr marL="1725613" indent="-176213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7pPr>
      <a:lvl8pPr marL="2182813" indent="-176213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8pPr>
      <a:lvl9pPr marL="2640013" indent="-176213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/>
              <a:t>Click to edit Master title style</a:t>
            </a:r>
            <a:endParaRPr lang="en-GB" altLang="nl-NL"/>
          </a:p>
        </p:txBody>
      </p:sp>
      <p:sp>
        <p:nvSpPr>
          <p:cNvPr id="2457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4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/>
              <a:t>Click to edit Master text styles</a:t>
            </a:r>
          </a:p>
          <a:p>
            <a:pPr lvl="1"/>
            <a:r>
              <a:rPr lang="nl-NL" altLang="nl-NL"/>
              <a:t>Second level</a:t>
            </a:r>
          </a:p>
          <a:p>
            <a:pPr lvl="2"/>
            <a:r>
              <a:rPr lang="nl-NL" altLang="nl-NL"/>
              <a:t>Third level</a:t>
            </a:r>
          </a:p>
          <a:p>
            <a:pPr lvl="3"/>
            <a:r>
              <a:rPr lang="nl-NL" altLang="nl-NL"/>
              <a:t>Fourth level</a:t>
            </a:r>
          </a:p>
          <a:p>
            <a:pPr lvl="4"/>
            <a:r>
              <a:rPr lang="nl-NL" altLang="nl-NL"/>
              <a:t>Fifth level</a:t>
            </a:r>
            <a:endParaRPr lang="en-GB" alt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+mn-lt"/>
              </a:defRPr>
            </a:lvl1pPr>
          </a:lstStyle>
          <a:p>
            <a:pPr>
              <a:defRPr/>
            </a:pPr>
            <a:endParaRPr lang="en-GB" alt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+mn-lt"/>
              </a:defRPr>
            </a:lvl1pPr>
          </a:lstStyle>
          <a:p>
            <a:pPr>
              <a:defRPr/>
            </a:pPr>
            <a:fld id="{5583D759-C3DB-4AED-B0BB-90AE14503B50}" type="slidenum">
              <a:rPr lang="en-GB" altLang="nl-NL"/>
              <a:pPr>
                <a:defRPr/>
              </a:pPr>
              <a:t>‹#›</a:t>
            </a:fld>
            <a:endParaRPr lang="en-GB" altLang="nl-NL"/>
          </a:p>
        </p:txBody>
      </p:sp>
    </p:spTree>
    <p:extLst>
      <p:ext uri="{BB962C8B-B14F-4D97-AF65-F5344CB8AC3E}">
        <p14:creationId xmlns:p14="http://schemas.microsoft.com/office/powerpoint/2010/main" val="3739923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71" r:id="rId1"/>
    <p:sldLayoutId id="2147484372" r:id="rId2"/>
    <p:sldLayoutId id="2147484373" r:id="rId3"/>
    <p:sldLayoutId id="2147484374" r:id="rId4"/>
    <p:sldLayoutId id="2147484375" r:id="rId5"/>
    <p:sldLayoutId id="2147484376" r:id="rId6"/>
    <p:sldLayoutId id="2147484377" r:id="rId7"/>
    <p:sldLayoutId id="2147484378" r:id="rId8"/>
    <p:sldLayoutId id="2147484379" r:id="rId9"/>
    <p:sldLayoutId id="2147484380" r:id="rId10"/>
    <p:sldLayoutId id="2147484381" r:id="rId11"/>
    <p:sldLayoutId id="2147484382" r:id="rId12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defTabSz="457200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defTabSz="457200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defTabSz="457200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defTabSz="457200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nl-NL"/>
              <a:t>Click to edit Master title style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nl-NL"/>
              <a:t>Click to edit Master text styles</a:t>
            </a:r>
          </a:p>
          <a:p>
            <a:pPr lvl="1"/>
            <a:r>
              <a:rPr lang="en-US" altLang="nl-NL"/>
              <a:t>Second level</a:t>
            </a:r>
          </a:p>
          <a:p>
            <a:pPr lvl="2"/>
            <a:r>
              <a:rPr lang="en-US" altLang="nl-NL"/>
              <a:t>Third level</a:t>
            </a:r>
          </a:p>
          <a:p>
            <a:pPr lvl="3"/>
            <a:r>
              <a:rPr lang="en-US" altLang="nl-NL"/>
              <a:t>Fourth level</a:t>
            </a:r>
          </a:p>
          <a:p>
            <a:pPr lvl="4"/>
            <a:r>
              <a:rPr lang="en-US" altLang="nl-NL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312761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84" r:id="rId1"/>
    <p:sldLayoutId id="2147484385" r:id="rId2"/>
    <p:sldLayoutId id="2147484386" r:id="rId3"/>
    <p:sldLayoutId id="2147484387" r:id="rId4"/>
    <p:sldLayoutId id="2147484388" r:id="rId5"/>
    <p:sldLayoutId id="2147484389" r:id="rId6"/>
    <p:sldLayoutId id="2147484390" r:id="rId7"/>
    <p:sldLayoutId id="2147484391" r:id="rId8"/>
    <p:sldLayoutId id="2147484392" r:id="rId9"/>
    <p:sldLayoutId id="2147484393" r:id="rId10"/>
    <p:sldLayoutId id="2147484394" r:id="rId11"/>
    <p:sldLayoutId id="2147484395" r:id="rId12"/>
    <p:sldLayoutId id="2147484396" r:id="rId13"/>
    <p:sldLayoutId id="2147484397" r:id="rId14"/>
    <p:sldLayoutId id="2147484398" r:id="rId15"/>
    <p:sldLayoutId id="2147484399" r:id="rId16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66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66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66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66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66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FFFF66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FFFF66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FFFF66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FFFF66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rgbClr val="FFFF00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FFFF00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FFFF00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FFFF00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FF00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FF00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FF00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FF00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FF00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hpKleurvlakOnder"/>
          <p:cNvSpPr>
            <a:spLocks noChangeArrowheads="1"/>
          </p:cNvSpPr>
          <p:nvPr/>
        </p:nvSpPr>
        <p:spPr bwMode="auto">
          <a:xfrm>
            <a:off x="0" y="6318250"/>
            <a:ext cx="9144000" cy="539751"/>
          </a:xfrm>
          <a:prstGeom prst="rect">
            <a:avLst/>
          </a:prstGeom>
          <a:solidFill>
            <a:srgbClr val="9ACCD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endParaRPr lang="nl-NL" altLang="nl-NL" sz="135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123" name="shpTekst"/>
          <p:cNvSpPr>
            <a:spLocks noChangeArrowheads="1"/>
          </p:cNvSpPr>
          <p:nvPr/>
        </p:nvSpPr>
        <p:spPr bwMode="auto">
          <a:xfrm>
            <a:off x="0" y="1"/>
            <a:ext cx="9144000" cy="1071563"/>
          </a:xfrm>
          <a:prstGeom prst="rect">
            <a:avLst/>
          </a:prstGeom>
          <a:solidFill>
            <a:srgbClr val="9ACCD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endParaRPr lang="nl-NL" altLang="nl-NL" sz="1350">
              <a:solidFill>
                <a:srgbClr val="FFFFFF"/>
              </a:solidFill>
              <a:latin typeface="Verdana" pitchFamily="34" charset="0"/>
            </a:endParaRPr>
          </a:p>
        </p:txBody>
      </p:sp>
      <p:pic>
        <p:nvPicPr>
          <p:cNvPr id="219141" name="Picture 24" descr="ROe_IM_KNMI_Logo_Powerpoint_pos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75" r="46477"/>
          <a:stretch>
            <a:fillRect/>
          </a:stretch>
        </p:blipFill>
        <p:spPr bwMode="auto">
          <a:xfrm>
            <a:off x="-12700" y="1"/>
            <a:ext cx="438150" cy="135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9142" name="shpVoettekst"/>
          <p:cNvSpPr>
            <a:spLocks noGrp="1" noChangeArrowheads="1"/>
          </p:cNvSpPr>
          <p:nvPr>
            <p:ph type="title"/>
          </p:nvPr>
        </p:nvSpPr>
        <p:spPr bwMode="auto">
          <a:xfrm>
            <a:off x="419100" y="2"/>
            <a:ext cx="8724900" cy="105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/>
              <a:t>Klik om het opmaakprofiel te bewerken</a:t>
            </a:r>
          </a:p>
        </p:txBody>
      </p:sp>
      <p:sp>
        <p:nvSpPr>
          <p:cNvPr id="219143" name="shpPagina"/>
          <p:cNvSpPr>
            <a:spLocks noGrp="1" noChangeArrowheads="1"/>
          </p:cNvSpPr>
          <p:nvPr>
            <p:ph type="body" idx="1"/>
          </p:nvPr>
        </p:nvSpPr>
        <p:spPr bwMode="auto">
          <a:xfrm>
            <a:off x="366715" y="1206501"/>
            <a:ext cx="8169275" cy="4948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/>
              <a:t>Klik om de opmaakprofielen van de modeltekst te bewerken</a:t>
            </a:r>
          </a:p>
          <a:p>
            <a:pPr lvl="1"/>
            <a:r>
              <a:rPr lang="nl-NL" altLang="nl-NL"/>
              <a:t>Tweede niveau</a:t>
            </a:r>
          </a:p>
          <a:p>
            <a:pPr lvl="2"/>
            <a:r>
              <a:rPr lang="nl-NL" altLang="nl-NL"/>
              <a:t>Derde niveau</a:t>
            </a:r>
          </a:p>
          <a:p>
            <a:pPr lvl="3"/>
            <a:r>
              <a:rPr lang="nl-NL" altLang="nl-NL"/>
              <a:t>Vierde niveau</a:t>
            </a:r>
          </a:p>
        </p:txBody>
      </p:sp>
      <p:sp>
        <p:nvSpPr>
          <p:cNvPr id="10" name="shpBeeldmerk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6494465"/>
            <a:ext cx="712788" cy="363537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750" b="1">
                <a:solidFill>
                  <a:srgbClr val="FFFFFF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A2934B04-D176-4A17-B1AC-B1873FA4CB79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66499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02" r:id="rId1"/>
    <p:sldLayoutId id="2147484403" r:id="rId2"/>
    <p:sldLayoutId id="2147484404" r:id="rId3"/>
    <p:sldLayoutId id="2147484405" r:id="rId4"/>
    <p:sldLayoutId id="2147484406" r:id="rId5"/>
    <p:sldLayoutId id="2147484407" r:id="rId6"/>
    <p:sldLayoutId id="2147484408" r:id="rId7"/>
    <p:sldLayoutId id="2147484409" r:id="rId8"/>
    <p:sldLayoutId id="2147484410" r:id="rId9"/>
    <p:sldLayoutId id="2147484411" r:id="rId10"/>
    <p:sldLayoutId id="2147484412" r:id="rId11"/>
  </p:sldLayoutIdLst>
  <p:hf sldNum="0" hdr="0"/>
  <p:txStyles>
    <p:titleStyle>
      <a:lvl1pPr algn="ctr" rtl="0" fontAlgn="base">
        <a:spcBef>
          <a:spcPct val="0"/>
        </a:spcBef>
        <a:spcAft>
          <a:spcPct val="0"/>
        </a:spcAft>
        <a:defRPr sz="3000" b="1">
          <a:solidFill>
            <a:srgbClr val="000066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000" b="1">
          <a:solidFill>
            <a:srgbClr val="000066"/>
          </a:solidFill>
          <a:latin typeface="Verdan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3000" b="1">
          <a:solidFill>
            <a:srgbClr val="000066"/>
          </a:solidFill>
          <a:latin typeface="Verdan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3000" b="1">
          <a:solidFill>
            <a:srgbClr val="000066"/>
          </a:solidFill>
          <a:latin typeface="Verdan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3000" b="1">
          <a:solidFill>
            <a:srgbClr val="000066"/>
          </a:solidFill>
          <a:latin typeface="Verdana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000" b="1">
          <a:solidFill>
            <a:srgbClr val="000066"/>
          </a:solidFill>
          <a:latin typeface="Verdana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000" b="1">
          <a:solidFill>
            <a:srgbClr val="000066"/>
          </a:solidFill>
          <a:latin typeface="Verdana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000" b="1">
          <a:solidFill>
            <a:srgbClr val="000066"/>
          </a:solidFill>
          <a:latin typeface="Verdana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000" b="1">
          <a:solidFill>
            <a:srgbClr val="000066"/>
          </a:solidFill>
          <a:latin typeface="Verdana" pitchFamily="34" charset="0"/>
        </a:defRPr>
      </a:lvl9pPr>
    </p:titleStyle>
    <p:bodyStyle>
      <a:lvl1pPr marL="257175" indent="-257175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1500">
          <a:solidFill>
            <a:srgbClr val="000066"/>
          </a:solidFill>
          <a:latin typeface="+mn-lt"/>
          <a:ea typeface="+mn-ea"/>
          <a:cs typeface="+mn-cs"/>
        </a:defRPr>
      </a:lvl1pPr>
      <a:lvl2pPr marL="114300" indent="-113110" algn="l" rtl="0" fontAlgn="base">
        <a:spcBef>
          <a:spcPct val="20000"/>
        </a:spcBef>
        <a:spcAft>
          <a:spcPct val="0"/>
        </a:spcAft>
        <a:buFont typeface="Arial" pitchFamily="34" charset="0"/>
        <a:buBlip>
          <a:blip r:embed="rId14"/>
        </a:buBlip>
        <a:defRPr sz="2100">
          <a:solidFill>
            <a:srgbClr val="000066"/>
          </a:solidFill>
          <a:latin typeface="+mn-lt"/>
        </a:defRPr>
      </a:lvl2pPr>
      <a:lvl3pPr marL="304800" indent="-189310" algn="l" rtl="0" fontAlgn="base">
        <a:spcBef>
          <a:spcPct val="20000"/>
        </a:spcBef>
        <a:spcAft>
          <a:spcPct val="0"/>
        </a:spcAft>
        <a:buFont typeface="Arial" pitchFamily="34" charset="0"/>
        <a:buBlip>
          <a:blip r:embed="rId15"/>
        </a:buBlip>
        <a:defRPr sz="1800">
          <a:solidFill>
            <a:srgbClr val="000000"/>
          </a:solidFill>
          <a:latin typeface="+mn-lt"/>
        </a:defRPr>
      </a:lvl3pPr>
      <a:lvl4pPr marL="475060" indent="-169069" algn="l" rtl="0" fontAlgn="base">
        <a:spcBef>
          <a:spcPct val="20000"/>
        </a:spcBef>
        <a:spcAft>
          <a:spcPct val="0"/>
        </a:spcAft>
        <a:buFont typeface="Arial" pitchFamily="34" charset="0"/>
        <a:buBlip>
          <a:blip r:embed="rId16"/>
        </a:buBlip>
        <a:defRPr sz="1500">
          <a:solidFill>
            <a:srgbClr val="000000"/>
          </a:solidFill>
          <a:latin typeface="+mn-lt"/>
        </a:defRPr>
      </a:lvl4pPr>
      <a:lvl5pPr marL="608410" indent="-13216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1500">
          <a:solidFill>
            <a:schemeClr val="tx1"/>
          </a:solidFill>
          <a:latin typeface="+mn-lt"/>
        </a:defRPr>
      </a:lvl5pPr>
      <a:lvl6pPr marL="951310" indent="-13216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1500">
          <a:solidFill>
            <a:schemeClr val="tx1"/>
          </a:solidFill>
          <a:latin typeface="+mn-lt"/>
        </a:defRPr>
      </a:lvl6pPr>
      <a:lvl7pPr marL="1294210" indent="-13216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1500">
          <a:solidFill>
            <a:schemeClr val="tx1"/>
          </a:solidFill>
          <a:latin typeface="+mn-lt"/>
        </a:defRPr>
      </a:lvl7pPr>
      <a:lvl8pPr marL="1637110" indent="-13216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1500">
          <a:solidFill>
            <a:schemeClr val="tx1"/>
          </a:solidFill>
          <a:latin typeface="+mn-lt"/>
        </a:defRPr>
      </a:lvl8pPr>
      <a:lvl9pPr marL="1980010" indent="-13216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nl-NL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8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nl-NL"/>
              <a:t>Click to edit Master title style</a:t>
            </a:r>
          </a:p>
        </p:txBody>
      </p:sp>
      <p:sp>
        <p:nvSpPr>
          <p:cNvPr id="2908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nl-NL"/>
              <a:t>Click to edit Master text styles</a:t>
            </a:r>
          </a:p>
          <a:p>
            <a:pPr lvl="1"/>
            <a:r>
              <a:rPr lang="en-US" altLang="nl-NL"/>
              <a:t>Second level</a:t>
            </a:r>
          </a:p>
          <a:p>
            <a:pPr lvl="2"/>
            <a:r>
              <a:rPr lang="en-US" altLang="nl-NL"/>
              <a:t>Third level</a:t>
            </a:r>
          </a:p>
          <a:p>
            <a:pPr lvl="3"/>
            <a:r>
              <a:rPr lang="en-US" altLang="nl-NL"/>
              <a:t>Fourth level</a:t>
            </a:r>
          </a:p>
          <a:p>
            <a:pPr lvl="4"/>
            <a:r>
              <a:rPr lang="en-US" altLang="nl-NL"/>
              <a:t>Fifth level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87450" y="6524625"/>
            <a:ext cx="5543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1">
                <a:solidFill>
                  <a:schemeClr val="folHlink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altLang="nl-NL" dirty="0"/>
              <a:t>Met Eireann, Feb 2020  </a:t>
            </a:r>
            <a:fld id="{EE8F7312-7A87-43C7-9D46-7FBE2480E230}" type="slidenum">
              <a:rPr lang="en-US" altLang="nl-NL" smtClean="0"/>
              <a:pPr/>
              <a:t>‹#›</a:t>
            </a:fld>
            <a:endParaRPr lang="en-US" altLang="nl-NL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50" r:id="rId1"/>
    <p:sldLayoutId id="2147483951" r:id="rId2"/>
    <p:sldLayoutId id="2147483952" r:id="rId3"/>
    <p:sldLayoutId id="2147483953" r:id="rId4"/>
    <p:sldLayoutId id="2147483954" r:id="rId5"/>
    <p:sldLayoutId id="2147483955" r:id="rId6"/>
    <p:sldLayoutId id="2147483956" r:id="rId7"/>
    <p:sldLayoutId id="2147483957" r:id="rId8"/>
    <p:sldLayoutId id="2147483958" r:id="rId9"/>
    <p:sldLayoutId id="2147483959" r:id="rId10"/>
    <p:sldLayoutId id="2147483960" r:id="rId11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rgbClr val="FFFF66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rgbClr val="FFFF66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rgbClr val="FFFF66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rgbClr val="FFFF66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rgbClr val="FFFF66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FFFF66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FFFF66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FFFF66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FFFF66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rgbClr val="FFFF00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rgbClr val="FFFF00"/>
          </a:solidFill>
          <a:latin typeface="Calibri" panose="020F0502020204030204" pitchFamily="34" charset="0"/>
          <a:cs typeface="Calibri" panose="020F0502020204030204" pitchFamily="34" charset="0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rgbClr val="FFFF00"/>
          </a:solidFill>
          <a:latin typeface="Calibri" panose="020F0502020204030204" pitchFamily="34" charset="0"/>
          <a:cs typeface="Calibri" panose="020F0502020204030204" pitchFamily="34" charset="0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rgbClr val="FFFF00"/>
          </a:solidFill>
          <a:latin typeface="Calibri" panose="020F0502020204030204" pitchFamily="34" charset="0"/>
          <a:cs typeface="Calibri" panose="020F0502020204030204" pitchFamily="34" charset="0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FF00"/>
          </a:solidFill>
          <a:latin typeface="Calibri" panose="020F0502020204030204" pitchFamily="34" charset="0"/>
          <a:cs typeface="Calibri" panose="020F0502020204030204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FF00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FF00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FF00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FF00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2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nl-NL"/>
              <a:t>Click to edit Master title style</a:t>
            </a:r>
          </a:p>
        </p:txBody>
      </p:sp>
      <p:sp>
        <p:nvSpPr>
          <p:cNvPr id="3112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nl-NL"/>
              <a:t>Click to edit Master text styles</a:t>
            </a:r>
          </a:p>
          <a:p>
            <a:pPr lvl="1"/>
            <a:r>
              <a:rPr lang="en-US" altLang="nl-NL"/>
              <a:t>Second level</a:t>
            </a:r>
          </a:p>
          <a:p>
            <a:pPr lvl="2"/>
            <a:r>
              <a:rPr lang="en-US" altLang="nl-NL"/>
              <a:t>Third level</a:t>
            </a:r>
          </a:p>
          <a:p>
            <a:pPr lvl="3"/>
            <a:r>
              <a:rPr lang="en-US" altLang="nl-NL"/>
              <a:t>Fourth level</a:t>
            </a:r>
          </a:p>
          <a:p>
            <a:pPr lvl="4"/>
            <a:r>
              <a:rPr lang="en-US" altLang="nl-NL"/>
              <a:t>Fifth level</a:t>
            </a:r>
          </a:p>
        </p:txBody>
      </p:sp>
      <p:sp>
        <p:nvSpPr>
          <p:cNvPr id="3113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EB475AEF-C79D-47F6-B52B-0FC5B9AF20DE}" type="datetimeFigureOut">
              <a:rPr lang="en-US" altLang="nl-NL" smtClean="0"/>
              <a:pPr/>
              <a:t>10/15/2023</a:t>
            </a:fld>
            <a:endParaRPr lang="en-US" altLang="nl-NL"/>
          </a:p>
        </p:txBody>
      </p:sp>
      <p:sp>
        <p:nvSpPr>
          <p:cNvPr id="3113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US" altLang="nl-NL"/>
          </a:p>
        </p:txBody>
      </p:sp>
      <p:sp>
        <p:nvSpPr>
          <p:cNvPr id="3113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142CEB49-B9CF-4010-985D-71C9D1C63F84}" type="slidenum">
              <a:rPr lang="en-US" altLang="nl-NL" smtClean="0"/>
              <a:pPr/>
              <a:t>‹#›</a:t>
            </a:fld>
            <a:endParaRPr lang="en-US" alt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rgbClr val="FFFF66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rgbClr val="FFFF66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rgbClr val="FFFF66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rgbClr val="FFFF66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rgbClr val="FFFF66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FFFF66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FFFF66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FFFF66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FFFF66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rgbClr val="FFFF66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rgbClr val="FFFF66"/>
          </a:solidFill>
          <a:latin typeface="Calibri" panose="020F0502020204030204" pitchFamily="34" charset="0"/>
          <a:cs typeface="Calibri" panose="020F0502020204030204" pitchFamily="34" charset="0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rgbClr val="FFFF66"/>
          </a:solidFill>
          <a:latin typeface="Calibri" panose="020F0502020204030204" pitchFamily="34" charset="0"/>
          <a:cs typeface="Calibri" panose="020F0502020204030204" pitchFamily="34" charset="0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rgbClr val="FFFF66"/>
          </a:solidFill>
          <a:latin typeface="Calibri" panose="020F0502020204030204" pitchFamily="34" charset="0"/>
          <a:cs typeface="Calibri" panose="020F0502020204030204" pitchFamily="34" charset="0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FF66"/>
          </a:solidFill>
          <a:latin typeface="Calibri" panose="020F0502020204030204" pitchFamily="34" charset="0"/>
          <a:cs typeface="Calibri" panose="020F0502020204030204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FF66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FF66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FF66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FF66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5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274638"/>
            <a:ext cx="7848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nl-NL"/>
              <a:t>Click to edit Master title style</a:t>
            </a:r>
          </a:p>
        </p:txBody>
      </p:sp>
      <p:sp>
        <p:nvSpPr>
          <p:cNvPr id="3225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nl-NL"/>
              <a:t>Click to edit Master text styles</a:t>
            </a:r>
          </a:p>
          <a:p>
            <a:pPr lvl="1"/>
            <a:r>
              <a:rPr lang="en-US" altLang="nl-NL"/>
              <a:t>Second level</a:t>
            </a:r>
          </a:p>
          <a:p>
            <a:pPr lvl="2"/>
            <a:r>
              <a:rPr lang="en-US" altLang="nl-NL"/>
              <a:t>Third level</a:t>
            </a:r>
          </a:p>
          <a:p>
            <a:pPr lvl="3"/>
            <a:r>
              <a:rPr lang="en-US" altLang="nl-NL"/>
              <a:t>Fourth level</a:t>
            </a:r>
          </a:p>
          <a:p>
            <a:pPr lvl="4"/>
            <a:r>
              <a:rPr lang="en-US" altLang="nl-NL"/>
              <a:t>Fifth level</a:t>
            </a:r>
          </a:p>
        </p:txBody>
      </p:sp>
      <p:sp>
        <p:nvSpPr>
          <p:cNvPr id="32256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D731ABDB-4FEF-4EAA-B93E-48884BFD8424}" type="datetimeFigureOut">
              <a:rPr lang="en-US" altLang="nl-NL" smtClean="0"/>
              <a:pPr/>
              <a:t>10/15/2023</a:t>
            </a:fld>
            <a:endParaRPr lang="en-US" altLang="nl-NL"/>
          </a:p>
        </p:txBody>
      </p:sp>
      <p:sp>
        <p:nvSpPr>
          <p:cNvPr id="3225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US" altLang="nl-NL" dirty="0"/>
          </a:p>
          <a:p>
            <a:r>
              <a:rPr lang="en-US" altLang="nl-NL" dirty="0"/>
              <a:t>Met Eireann, Feb 2020</a:t>
            </a:r>
          </a:p>
        </p:txBody>
      </p:sp>
      <p:sp>
        <p:nvSpPr>
          <p:cNvPr id="3225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44DEC117-919D-426F-A114-53850F0AC7A5}" type="slidenum">
              <a:rPr lang="en-US" altLang="nl-NL" smtClean="0"/>
              <a:pPr/>
              <a:t>‹#›</a:t>
            </a:fld>
            <a:endParaRPr lang="en-US" altLang="nl-NL"/>
          </a:p>
        </p:txBody>
      </p:sp>
      <p:pic>
        <p:nvPicPr>
          <p:cNvPr id="322567" name="Picture 7" descr="logo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8200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72" r:id="rId1"/>
    <p:sldLayoutId id="2147483973" r:id="rId2"/>
    <p:sldLayoutId id="2147483974" r:id="rId3"/>
    <p:sldLayoutId id="2147483975" r:id="rId4"/>
    <p:sldLayoutId id="2147483976" r:id="rId5"/>
    <p:sldLayoutId id="2147483977" r:id="rId6"/>
    <p:sldLayoutId id="2147483978" r:id="rId7"/>
    <p:sldLayoutId id="2147483979" r:id="rId8"/>
    <p:sldLayoutId id="2147483980" r:id="rId9"/>
    <p:sldLayoutId id="2147483981" r:id="rId10"/>
    <p:sldLayoutId id="2147483982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8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93713" y="304800"/>
            <a:ext cx="811371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7" tIns="44450" rIns="90487" bIns="444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nl-NL"/>
              <a:t>Click to edit Master title style</a:t>
            </a:r>
          </a:p>
        </p:txBody>
      </p:sp>
      <p:sp>
        <p:nvSpPr>
          <p:cNvPr id="3338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19200"/>
            <a:ext cx="8112125" cy="493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nl-NL"/>
              <a:t>Click to edit Master text styles</a:t>
            </a:r>
          </a:p>
          <a:p>
            <a:pPr lvl="1"/>
            <a:r>
              <a:rPr lang="en-GB" altLang="nl-NL"/>
              <a:t>Second level</a:t>
            </a:r>
          </a:p>
          <a:p>
            <a:pPr lvl="2"/>
            <a:r>
              <a:rPr lang="en-GB" altLang="nl-NL"/>
              <a:t>Third level</a:t>
            </a:r>
          </a:p>
          <a:p>
            <a:pPr lvl="2"/>
            <a:r>
              <a:rPr lang="en-GB" altLang="nl-NL"/>
              <a:t>Fourth level</a:t>
            </a:r>
          </a:p>
          <a:p>
            <a:pPr lvl="3"/>
            <a:r>
              <a:rPr lang="en-GB" altLang="nl-NL"/>
              <a:t>Fifth level</a:t>
            </a:r>
          </a:p>
        </p:txBody>
      </p:sp>
      <p:sp>
        <p:nvSpPr>
          <p:cNvPr id="450568" name="Rectangle 8"/>
          <p:cNvSpPr>
            <a:spLocks noChangeArrowheads="1"/>
          </p:cNvSpPr>
          <p:nvPr/>
        </p:nvSpPr>
        <p:spPr bwMode="auto">
          <a:xfrm>
            <a:off x="5791200" y="6353175"/>
            <a:ext cx="990600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eaLnBrk="0" hangingPunct="0">
              <a:defRPr/>
            </a:pPr>
            <a:r>
              <a:rPr lang="en-GB" sz="1200" b="1">
                <a:solidFill>
                  <a:srgbClr val="FFFFFF"/>
                </a:solidFill>
                <a:latin typeface="Arial" pitchFamily="34" charset="0"/>
              </a:rPr>
              <a:t>Slide </a:t>
            </a:r>
            <a:fld id="{759CAC96-3B26-4B9F-8A54-BFA911C75B0C}" type="slidenum">
              <a:rPr lang="en-GB" sz="1200" b="1">
                <a:solidFill>
                  <a:srgbClr val="FFFFFF"/>
                </a:solidFill>
                <a:latin typeface="Arial" pitchFamily="34" charset="0"/>
              </a:rPr>
              <a:pPr eaLnBrk="0" hangingPunct="0">
                <a:defRPr/>
              </a:pPr>
              <a:t>‹#›</a:t>
            </a:fld>
            <a:endParaRPr lang="en-GB" sz="1200" b="1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326664" name="Rectangle 8"/>
          <p:cNvSpPr>
            <a:spLocks noChangeArrowheads="1"/>
          </p:cNvSpPr>
          <p:nvPr userDrawn="1"/>
        </p:nvSpPr>
        <p:spPr bwMode="auto">
          <a:xfrm>
            <a:off x="957263" y="6626225"/>
            <a:ext cx="6526212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0"/>
          <a:lstStyle>
            <a:lvl1pPr algn="ctr">
              <a:defRPr sz="800" dirty="0" smtClean="0"/>
            </a:lvl1pPr>
          </a:lstStyle>
          <a:p>
            <a:pPr>
              <a:defRPr/>
            </a:pPr>
            <a:r>
              <a:rPr lang="en-GB">
                <a:latin typeface="Verdana" pitchFamily="34" charset="0"/>
              </a:rPr>
              <a:t>ERS Science Workshop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83" r:id="rId1"/>
    <p:sldLayoutId id="2147483984" r:id="rId2"/>
    <p:sldLayoutId id="2147483985" r:id="rId3"/>
    <p:sldLayoutId id="2147483986" r:id="rId4"/>
    <p:sldLayoutId id="2147483987" r:id="rId5"/>
    <p:sldLayoutId id="2147483988" r:id="rId6"/>
    <p:sldLayoutId id="2147483989" r:id="rId7"/>
    <p:sldLayoutId id="2147483990" r:id="rId8"/>
    <p:sldLayoutId id="2147483991" r:id="rId9"/>
    <p:sldLayoutId id="2147483992" r:id="rId10"/>
    <p:sldLayoutId id="2147483993" r:id="rId11"/>
  </p:sldLayoutIdLst>
  <p:hf hdr="0" dt="0"/>
  <p:txStyles>
    <p:titleStyle>
      <a:lvl1pPr algn="l" defTabSz="762000" rtl="0" fontAlgn="base">
        <a:spcBef>
          <a:spcPct val="0"/>
        </a:spcBef>
        <a:spcAft>
          <a:spcPct val="0"/>
        </a:spcAft>
        <a:defRPr sz="2800">
          <a:solidFill>
            <a:srgbClr val="3333FF"/>
          </a:solidFill>
          <a:latin typeface="+mj-lt"/>
          <a:ea typeface="+mj-ea"/>
          <a:cs typeface="+mj-cs"/>
        </a:defRPr>
      </a:lvl1pPr>
      <a:lvl2pPr algn="l" defTabSz="762000" rtl="0" fontAlgn="base">
        <a:spcBef>
          <a:spcPct val="0"/>
        </a:spcBef>
        <a:spcAft>
          <a:spcPct val="0"/>
        </a:spcAft>
        <a:defRPr sz="2800">
          <a:solidFill>
            <a:srgbClr val="3333FF"/>
          </a:solidFill>
          <a:latin typeface="Arial Black" pitchFamily="34" charset="0"/>
          <a:cs typeface="Arial" pitchFamily="34" charset="0"/>
        </a:defRPr>
      </a:lvl2pPr>
      <a:lvl3pPr algn="l" defTabSz="762000" rtl="0" fontAlgn="base">
        <a:spcBef>
          <a:spcPct val="0"/>
        </a:spcBef>
        <a:spcAft>
          <a:spcPct val="0"/>
        </a:spcAft>
        <a:defRPr sz="2800">
          <a:solidFill>
            <a:srgbClr val="3333FF"/>
          </a:solidFill>
          <a:latin typeface="Arial Black" pitchFamily="34" charset="0"/>
          <a:cs typeface="Arial" pitchFamily="34" charset="0"/>
        </a:defRPr>
      </a:lvl3pPr>
      <a:lvl4pPr algn="l" defTabSz="762000" rtl="0" fontAlgn="base">
        <a:spcBef>
          <a:spcPct val="0"/>
        </a:spcBef>
        <a:spcAft>
          <a:spcPct val="0"/>
        </a:spcAft>
        <a:defRPr sz="2800">
          <a:solidFill>
            <a:srgbClr val="3333FF"/>
          </a:solidFill>
          <a:latin typeface="Arial Black" pitchFamily="34" charset="0"/>
          <a:cs typeface="Arial" pitchFamily="34" charset="0"/>
        </a:defRPr>
      </a:lvl4pPr>
      <a:lvl5pPr algn="l" defTabSz="762000" rtl="0" fontAlgn="base">
        <a:spcBef>
          <a:spcPct val="0"/>
        </a:spcBef>
        <a:spcAft>
          <a:spcPct val="0"/>
        </a:spcAft>
        <a:defRPr sz="2800">
          <a:solidFill>
            <a:srgbClr val="3333FF"/>
          </a:solidFill>
          <a:latin typeface="Arial Black" pitchFamily="34" charset="0"/>
          <a:cs typeface="Arial" pitchFamily="34" charset="0"/>
        </a:defRPr>
      </a:lvl5pPr>
      <a:lvl6pPr marL="457200" algn="l" defTabSz="762000" rtl="0" fontAlgn="base">
        <a:spcBef>
          <a:spcPct val="0"/>
        </a:spcBef>
        <a:spcAft>
          <a:spcPct val="0"/>
        </a:spcAft>
        <a:defRPr sz="2800">
          <a:solidFill>
            <a:srgbClr val="3333FF"/>
          </a:solidFill>
          <a:latin typeface="Arial Black" pitchFamily="34" charset="0"/>
          <a:cs typeface="Arial" pitchFamily="34" charset="0"/>
        </a:defRPr>
      </a:lvl6pPr>
      <a:lvl7pPr marL="914400" algn="l" defTabSz="762000" rtl="0" fontAlgn="base">
        <a:spcBef>
          <a:spcPct val="0"/>
        </a:spcBef>
        <a:spcAft>
          <a:spcPct val="0"/>
        </a:spcAft>
        <a:defRPr sz="2800">
          <a:solidFill>
            <a:srgbClr val="3333FF"/>
          </a:solidFill>
          <a:latin typeface="Arial Black" pitchFamily="34" charset="0"/>
          <a:cs typeface="Arial" pitchFamily="34" charset="0"/>
        </a:defRPr>
      </a:lvl7pPr>
      <a:lvl8pPr marL="1371600" algn="l" defTabSz="762000" rtl="0" fontAlgn="base">
        <a:spcBef>
          <a:spcPct val="0"/>
        </a:spcBef>
        <a:spcAft>
          <a:spcPct val="0"/>
        </a:spcAft>
        <a:defRPr sz="2800">
          <a:solidFill>
            <a:srgbClr val="3333FF"/>
          </a:solidFill>
          <a:latin typeface="Arial Black" pitchFamily="34" charset="0"/>
          <a:cs typeface="Arial" pitchFamily="34" charset="0"/>
        </a:defRPr>
      </a:lvl8pPr>
      <a:lvl9pPr marL="1828800" algn="l" defTabSz="762000" rtl="0" fontAlgn="base">
        <a:spcBef>
          <a:spcPct val="0"/>
        </a:spcBef>
        <a:spcAft>
          <a:spcPct val="0"/>
        </a:spcAft>
        <a:defRPr sz="2800">
          <a:solidFill>
            <a:srgbClr val="3333FF"/>
          </a:solidFill>
          <a:latin typeface="Arial Black" pitchFamily="34" charset="0"/>
          <a:cs typeface="Arial" pitchFamily="34" charset="0"/>
        </a:defRPr>
      </a:lvl9pPr>
    </p:titleStyle>
    <p:bodyStyle>
      <a:lvl1pPr marL="290513" indent="-290513" algn="l" defTabSz="762000" rtl="0" fontAlgn="base">
        <a:lnSpc>
          <a:spcPts val="2500"/>
        </a:lnSpc>
        <a:spcBef>
          <a:spcPct val="0"/>
        </a:spcBef>
        <a:spcAft>
          <a:spcPts val="1000"/>
        </a:spcAft>
        <a:buClr>
          <a:schemeClr val="hlink"/>
        </a:buClr>
        <a:buSzPct val="100000"/>
        <a:buFont typeface="Wingdings" pitchFamily="2" charset="2"/>
        <a:buChar char="l"/>
        <a:defRPr sz="2200" b="1">
          <a:solidFill>
            <a:schemeClr val="tx1"/>
          </a:solidFill>
          <a:latin typeface="+mn-lt"/>
          <a:ea typeface="+mn-ea"/>
          <a:cs typeface="+mn-cs"/>
        </a:defRPr>
      </a:lvl1pPr>
      <a:lvl2pPr marL="766763" indent="-285750" algn="l" defTabSz="762000" rtl="0" fontAlgn="base">
        <a:spcBef>
          <a:spcPct val="0"/>
        </a:spcBef>
        <a:spcAft>
          <a:spcPts val="1000"/>
        </a:spcAft>
        <a:buClr>
          <a:schemeClr val="tx1"/>
        </a:buClr>
        <a:buSzPct val="100000"/>
        <a:buFont typeface="Arial" pitchFamily="34" charset="0"/>
        <a:buChar char="-"/>
        <a:defRPr b="1">
          <a:solidFill>
            <a:schemeClr val="tx1"/>
          </a:solidFill>
          <a:latin typeface="+mn-lt"/>
          <a:cs typeface="+mn-cs"/>
        </a:defRPr>
      </a:lvl2pPr>
      <a:lvl3pPr marL="1300163" indent="-342900" algn="l" defTabSz="762000" rtl="0" fontAlgn="base">
        <a:lnSpc>
          <a:spcPts val="2600"/>
        </a:lnSpc>
        <a:spcBef>
          <a:spcPct val="0"/>
        </a:spcBef>
        <a:spcAft>
          <a:spcPts val="800"/>
        </a:spcAft>
        <a:buClr>
          <a:schemeClr val="bg2"/>
        </a:buClr>
        <a:buSzPct val="100000"/>
        <a:buFont typeface="Wingdings" pitchFamily="2" charset="2"/>
        <a:buChar char="§"/>
        <a:defRPr b="1">
          <a:solidFill>
            <a:schemeClr val="tx1"/>
          </a:solidFill>
          <a:latin typeface="+mn-lt"/>
          <a:cs typeface="+mn-cs"/>
        </a:defRPr>
      </a:lvl3pPr>
      <a:lvl4pPr marL="1719263" indent="-228600" algn="l" defTabSz="762000" rtl="0" fontAlgn="base">
        <a:lnSpc>
          <a:spcPts val="2600"/>
        </a:lnSpc>
        <a:spcBef>
          <a:spcPct val="0"/>
        </a:spcBef>
        <a:spcAft>
          <a:spcPts val="800"/>
        </a:spcAft>
        <a:buClr>
          <a:schemeClr val="bg2"/>
        </a:buClr>
        <a:buSzPct val="100000"/>
        <a:buFont typeface="Wingdings" pitchFamily="2" charset="2"/>
        <a:buChar char=""/>
        <a:defRPr sz="2200" b="1">
          <a:solidFill>
            <a:schemeClr val="tx1"/>
          </a:solidFill>
          <a:latin typeface="+mn-lt"/>
          <a:cs typeface="+mn-cs"/>
        </a:defRPr>
      </a:lvl4pPr>
      <a:lvl5pPr marL="2138363" indent="-228600" algn="l" defTabSz="762000" rtl="0" fontAlgn="base">
        <a:lnSpc>
          <a:spcPts val="2600"/>
        </a:lnSpc>
        <a:spcBef>
          <a:spcPct val="0"/>
        </a:spcBef>
        <a:spcAft>
          <a:spcPts val="800"/>
        </a:spcAft>
        <a:buClr>
          <a:schemeClr val="bg2"/>
        </a:buClr>
        <a:buSzPct val="100000"/>
        <a:buFont typeface="Wingdings" pitchFamily="2" charset="2"/>
        <a:buChar char=""/>
        <a:defRPr sz="2200" b="1">
          <a:solidFill>
            <a:schemeClr val="tx1"/>
          </a:solidFill>
          <a:latin typeface="+mn-lt"/>
          <a:cs typeface="+mn-cs"/>
        </a:defRPr>
      </a:lvl5pPr>
      <a:lvl6pPr marL="2595563" indent="-228600" algn="l" defTabSz="762000" rtl="0" fontAlgn="base">
        <a:lnSpc>
          <a:spcPts val="2600"/>
        </a:lnSpc>
        <a:spcBef>
          <a:spcPct val="0"/>
        </a:spcBef>
        <a:spcAft>
          <a:spcPts val="800"/>
        </a:spcAft>
        <a:buClr>
          <a:schemeClr val="bg2"/>
        </a:buClr>
        <a:buSzPct val="100000"/>
        <a:buFont typeface="Wingdings" pitchFamily="2" charset="2"/>
        <a:buChar char=""/>
        <a:defRPr sz="2200" b="1">
          <a:solidFill>
            <a:schemeClr val="tx1"/>
          </a:solidFill>
          <a:latin typeface="+mn-lt"/>
          <a:cs typeface="+mn-cs"/>
        </a:defRPr>
      </a:lvl6pPr>
      <a:lvl7pPr marL="3052763" indent="-228600" algn="l" defTabSz="762000" rtl="0" fontAlgn="base">
        <a:lnSpc>
          <a:spcPts val="2600"/>
        </a:lnSpc>
        <a:spcBef>
          <a:spcPct val="0"/>
        </a:spcBef>
        <a:spcAft>
          <a:spcPts val="800"/>
        </a:spcAft>
        <a:buClr>
          <a:schemeClr val="bg2"/>
        </a:buClr>
        <a:buSzPct val="100000"/>
        <a:buFont typeface="Wingdings" pitchFamily="2" charset="2"/>
        <a:buChar char=""/>
        <a:defRPr sz="2200" b="1">
          <a:solidFill>
            <a:schemeClr val="tx1"/>
          </a:solidFill>
          <a:latin typeface="+mn-lt"/>
          <a:cs typeface="+mn-cs"/>
        </a:defRPr>
      </a:lvl7pPr>
      <a:lvl8pPr marL="3509963" indent="-228600" algn="l" defTabSz="762000" rtl="0" fontAlgn="base">
        <a:lnSpc>
          <a:spcPts val="2600"/>
        </a:lnSpc>
        <a:spcBef>
          <a:spcPct val="0"/>
        </a:spcBef>
        <a:spcAft>
          <a:spcPts val="800"/>
        </a:spcAft>
        <a:buClr>
          <a:schemeClr val="bg2"/>
        </a:buClr>
        <a:buSzPct val="100000"/>
        <a:buFont typeface="Wingdings" pitchFamily="2" charset="2"/>
        <a:buChar char=""/>
        <a:defRPr sz="2200" b="1">
          <a:solidFill>
            <a:schemeClr val="tx1"/>
          </a:solidFill>
          <a:latin typeface="+mn-lt"/>
          <a:cs typeface="+mn-cs"/>
        </a:defRPr>
      </a:lvl8pPr>
      <a:lvl9pPr marL="3967163" indent="-228600" algn="l" defTabSz="762000" rtl="0" fontAlgn="base">
        <a:lnSpc>
          <a:spcPts val="2600"/>
        </a:lnSpc>
        <a:spcBef>
          <a:spcPct val="0"/>
        </a:spcBef>
        <a:spcAft>
          <a:spcPts val="800"/>
        </a:spcAft>
        <a:buClr>
          <a:schemeClr val="bg2"/>
        </a:buClr>
        <a:buSzPct val="100000"/>
        <a:buFont typeface="Wingdings" pitchFamily="2" charset="2"/>
        <a:buChar char=""/>
        <a:defRPr sz="2200" b="1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5874" name="Picture 35" descr="PPT_Header0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20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5875" name="Picture 36" descr="PPT_Header01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20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5876" name="Picture 22" descr="signature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71" t="-8163"/>
          <a:stretch>
            <a:fillRect/>
          </a:stretch>
        </p:blipFill>
        <p:spPr bwMode="auto">
          <a:xfrm>
            <a:off x="7705725" y="6202363"/>
            <a:ext cx="1438275" cy="25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30" name="Text Box 34"/>
          <p:cNvSpPr txBox="1">
            <a:spLocks noChangeAspect="1" noChangeArrowheads="1"/>
          </p:cNvSpPr>
          <p:nvPr/>
        </p:nvSpPr>
        <p:spPr bwMode="auto">
          <a:xfrm>
            <a:off x="620713" y="6197600"/>
            <a:ext cx="6977062" cy="147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pPr>
              <a:spcBef>
                <a:spcPct val="50000"/>
              </a:spcBef>
              <a:defRPr/>
            </a:pPr>
            <a:endParaRPr lang="nl-NL" sz="800" noProof="1">
              <a:solidFill>
                <a:schemeClr val="bg2"/>
              </a:solidFill>
              <a:latin typeface="Verdana" pitchFamily="34" charset="0"/>
            </a:endParaRPr>
          </a:p>
        </p:txBody>
      </p:sp>
      <p:sp>
        <p:nvSpPr>
          <p:cNvPr id="33587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5950" y="1673225"/>
            <a:ext cx="7653338" cy="431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nl-NL"/>
              <a:t>Click to edit Master text styles</a:t>
            </a:r>
          </a:p>
          <a:p>
            <a:pPr lvl="1"/>
            <a:r>
              <a:rPr lang="en-GB" altLang="nl-NL"/>
              <a:t>Second level</a:t>
            </a:r>
          </a:p>
          <a:p>
            <a:pPr lvl="2"/>
            <a:r>
              <a:rPr lang="en-GB" altLang="nl-NL"/>
              <a:t>Third level</a:t>
            </a:r>
          </a:p>
          <a:p>
            <a:pPr lvl="3"/>
            <a:r>
              <a:rPr lang="en-GB" altLang="nl-NL"/>
              <a:t>Fourth level</a:t>
            </a:r>
          </a:p>
          <a:p>
            <a:pPr lvl="4"/>
            <a:r>
              <a:rPr lang="en-GB" altLang="nl-NL"/>
              <a:t>Fifth level</a:t>
            </a:r>
          </a:p>
        </p:txBody>
      </p:sp>
      <p:sp>
        <p:nvSpPr>
          <p:cNvPr id="335879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615950" y="381000"/>
            <a:ext cx="6105525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GB" altLang="nl-NL"/>
              <a:t>Click to edit Master title style</a:t>
            </a:r>
          </a:p>
        </p:txBody>
      </p:sp>
      <p:sp>
        <p:nvSpPr>
          <p:cNvPr id="9" name="Tijdelijke aanduiding voor voettekst 1"/>
          <p:cNvSpPr>
            <a:spLocks noGrp="1"/>
          </p:cNvSpPr>
          <p:nvPr>
            <p:ph type="ftr" sz="quarter" idx="3"/>
          </p:nvPr>
        </p:nvSpPr>
        <p:spPr bwMode="auto">
          <a:xfrm>
            <a:off x="741363" y="6583363"/>
            <a:ext cx="6526212" cy="231775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0" tIns="72000" rIns="0" bIns="0" numCol="1" anchor="t" anchorCtr="0" compatLnSpc="1">
            <a:prstTxWarp prst="textNoShape">
              <a:avLst/>
            </a:prstTxWarp>
          </a:bodyPr>
          <a:lstStyle>
            <a:lvl1pPr algn="l">
              <a:defRPr sz="8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26664" name="Rectangle 8"/>
          <p:cNvSpPr>
            <a:spLocks noChangeArrowheads="1"/>
          </p:cNvSpPr>
          <p:nvPr userDrawn="1"/>
        </p:nvSpPr>
        <p:spPr bwMode="auto">
          <a:xfrm>
            <a:off x="957263" y="6626225"/>
            <a:ext cx="6526212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0"/>
          <a:lstStyle>
            <a:lvl1pPr algn="ctr">
              <a:defRPr sz="800" dirty="0" smtClean="0"/>
            </a:lvl1pPr>
          </a:lstStyle>
          <a:p>
            <a:pPr>
              <a:defRPr/>
            </a:pPr>
            <a:r>
              <a:rPr lang="en-GB">
                <a:latin typeface="Verdana" pitchFamily="34" charset="0"/>
              </a:rPr>
              <a:t>ERS Science Workshop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94" r:id="rId1"/>
    <p:sldLayoutId id="2147483995" r:id="rId2"/>
    <p:sldLayoutId id="2147483996" r:id="rId3"/>
    <p:sldLayoutId id="2147483997" r:id="rId4"/>
    <p:sldLayoutId id="2147483998" r:id="rId5"/>
    <p:sldLayoutId id="2147483999" r:id="rId6"/>
    <p:sldLayoutId id="2147484000" r:id="rId7"/>
    <p:sldLayoutId id="2147484001" r:id="rId8"/>
    <p:sldLayoutId id="2147484002" r:id="rId9"/>
    <p:sldLayoutId id="2147484003" r:id="rId10"/>
    <p:sldLayoutId id="2147484004" r:id="rId11"/>
  </p:sldLayoutIdLst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AutoNum type="arabicPeriod"/>
        <a:defRPr sz="1600">
          <a:solidFill>
            <a:schemeClr val="bg2"/>
          </a:solidFill>
          <a:latin typeface="+mn-lt"/>
          <a:ea typeface="+mn-ea"/>
          <a:cs typeface="+mn-cs"/>
        </a:defRPr>
      </a:lvl1pPr>
      <a:lvl2pPr marL="1227138" indent="-41910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AutoNum type="alphaLcPeriod"/>
        <a:defRPr sz="1600">
          <a:solidFill>
            <a:schemeClr val="bg2"/>
          </a:solidFill>
          <a:latin typeface="+mn-lt"/>
        </a:defRPr>
      </a:lvl2pPr>
      <a:lvl3pPr marL="1825625" indent="-41910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3pPr>
      <a:lvl4pPr marL="2424113" indent="-41910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4pPr>
      <a:lvl5pPr marL="3022600" indent="-41910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5pPr>
      <a:lvl6pPr marL="3479800" indent="-41910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6pPr>
      <a:lvl7pPr marL="3937000" indent="-41910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7pPr>
      <a:lvl8pPr marL="4394200" indent="-41910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8pPr>
      <a:lvl9pPr marL="4851400" indent="-41910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04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s-ES"/>
              <a:t>Click to edit Master title style</a:t>
            </a:r>
          </a:p>
        </p:txBody>
      </p:sp>
      <p:sp>
        <p:nvSpPr>
          <p:cNvPr id="34304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s-ES"/>
              <a:t>Click to edit Master text styles</a:t>
            </a:r>
          </a:p>
          <a:p>
            <a:pPr lvl="1"/>
            <a:r>
              <a:rPr lang="en-US" altLang="es-ES"/>
              <a:t>Second level</a:t>
            </a:r>
          </a:p>
          <a:p>
            <a:pPr lvl="2"/>
            <a:r>
              <a:rPr lang="en-US" altLang="es-ES"/>
              <a:t>Third level</a:t>
            </a:r>
          </a:p>
          <a:p>
            <a:pPr lvl="3"/>
            <a:r>
              <a:rPr lang="en-US" altLang="es-ES"/>
              <a:t>Fourth level</a:t>
            </a:r>
          </a:p>
          <a:p>
            <a:pPr lvl="4"/>
            <a:r>
              <a:rPr lang="en-US" altLang="es-E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>
                    <a:tint val="75000"/>
                  </a:srgbClr>
                </a:solidFill>
                <a:latin typeface="+mn-lt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>
                    <a:tint val="75000"/>
                  </a:srgbClr>
                </a:solidFill>
                <a:latin typeface="+mn-lt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>
                    <a:tint val="75000"/>
                  </a:srgbClr>
                </a:solidFill>
                <a:latin typeface="+mn-lt"/>
                <a:cs typeface="Arial" pitchFamily="34" charset="0"/>
              </a:defRPr>
            </a:lvl1pPr>
          </a:lstStyle>
          <a:p>
            <a:pPr>
              <a:defRPr/>
            </a:pPr>
            <a:fld id="{DAD3B8D3-090E-42E0-9746-F08CAC35F1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05" r:id="rId1"/>
    <p:sldLayoutId id="2147484006" r:id="rId2"/>
    <p:sldLayoutId id="2147484007" r:id="rId3"/>
    <p:sldLayoutId id="2147484008" r:id="rId4"/>
    <p:sldLayoutId id="2147484009" r:id="rId5"/>
    <p:sldLayoutId id="2147484010" r:id="rId6"/>
    <p:sldLayoutId id="2147484011" r:id="rId7"/>
    <p:sldLayoutId id="2147484012" r:id="rId8"/>
    <p:sldLayoutId id="2147484013" r:id="rId9"/>
    <p:sldLayoutId id="2147484014" r:id="rId10"/>
    <p:sldLayoutId id="2147484015" r:id="rId11"/>
    <p:sldLayoutId id="2147484249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pKleurvlakOnder"/>
          <p:cNvSpPr>
            <a:spLocks noChangeArrowheads="1"/>
          </p:cNvSpPr>
          <p:nvPr userDrawn="1"/>
        </p:nvSpPr>
        <p:spPr bwMode="auto">
          <a:xfrm>
            <a:off x="0" y="6318250"/>
            <a:ext cx="9144000" cy="539750"/>
          </a:xfrm>
          <a:prstGeom prst="rect">
            <a:avLst/>
          </a:prstGeom>
          <a:solidFill>
            <a:srgbClr val="9ACCD4"/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l-NL" sz="1800" dirty="0">
              <a:solidFill>
                <a:schemeClr val="l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shpTekst"/>
          <p:cNvSpPr>
            <a:spLocks noChangeArrowheads="1"/>
          </p:cNvSpPr>
          <p:nvPr userDrawn="1"/>
        </p:nvSpPr>
        <p:spPr bwMode="auto">
          <a:xfrm>
            <a:off x="0" y="0"/>
            <a:ext cx="9144000" cy="1071563"/>
          </a:xfrm>
          <a:prstGeom prst="rect">
            <a:avLst/>
          </a:prstGeom>
          <a:solidFill>
            <a:srgbClr val="9ACCD4"/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000066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36454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95288" y="138113"/>
            <a:ext cx="8748712" cy="7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 dirty="0"/>
              <a:t>Klik om het opmaakprofiel te bewerken</a:t>
            </a:r>
          </a:p>
        </p:txBody>
      </p:sp>
      <p:sp>
        <p:nvSpPr>
          <p:cNvPr id="36454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/>
              <a:t>Klik om de opmaakprofielen van de modeltekst te bewerken</a:t>
            </a:r>
          </a:p>
          <a:p>
            <a:pPr lvl="1"/>
            <a:r>
              <a:rPr lang="nl-NL" altLang="nl-NL"/>
              <a:t>Tweede niveau</a:t>
            </a:r>
          </a:p>
          <a:p>
            <a:pPr lvl="2"/>
            <a:r>
              <a:rPr lang="nl-NL" altLang="nl-NL"/>
              <a:t>Derde niveau</a:t>
            </a:r>
          </a:p>
          <a:p>
            <a:pPr lvl="3"/>
            <a:r>
              <a:rPr lang="nl-NL" altLang="nl-NL"/>
              <a:t>Vierde niveau</a:t>
            </a:r>
          </a:p>
          <a:p>
            <a:pPr lvl="4"/>
            <a:r>
              <a:rPr lang="nl-NL" altLang="nl-NL"/>
              <a:t>Vijfde niveau</a:t>
            </a:r>
          </a:p>
        </p:txBody>
      </p:sp>
      <p:sp>
        <p:nvSpPr>
          <p:cNvPr id="187397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6553200"/>
            <a:ext cx="7191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defRPr/>
            </a:pPr>
            <a:fld id="{7A937665-3A3F-4986-898B-C9AF4BC66151}" type="slidenum">
              <a:rPr lang="nl-NL" smtClean="0"/>
              <a:pPr>
                <a:defRPr/>
              </a:pPr>
              <a:t>‹#›</a:t>
            </a:fld>
            <a:endParaRPr lang="nl-NL"/>
          </a:p>
        </p:txBody>
      </p:sp>
      <p:sp>
        <p:nvSpPr>
          <p:cNvPr id="187404" name="Rectangle 12"/>
          <p:cNvSpPr>
            <a:spLocks noChangeArrowheads="1"/>
          </p:cNvSpPr>
          <p:nvPr userDrawn="1"/>
        </p:nvSpPr>
        <p:spPr bwMode="auto">
          <a:xfrm>
            <a:off x="7812088" y="6381750"/>
            <a:ext cx="1331912" cy="476250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3600">
              <a:solidFill>
                <a:schemeClr val="tx2"/>
              </a:solidFill>
            </a:endParaRPr>
          </a:p>
        </p:txBody>
      </p:sp>
      <p:pic>
        <p:nvPicPr>
          <p:cNvPr id="364552" name="Picture 7" descr="knmilogo_new_nederlands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974"/>
          <a:stretch>
            <a:fillRect/>
          </a:stretch>
        </p:blipFill>
        <p:spPr bwMode="auto">
          <a:xfrm>
            <a:off x="0" y="0"/>
            <a:ext cx="35877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4553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268538" y="6578600"/>
            <a:ext cx="3887787" cy="27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l-NL" altLang="nl-NL" dirty="0"/>
              <a:t>Met </a:t>
            </a:r>
            <a:r>
              <a:rPr lang="nl-NL" altLang="nl-NL" dirty="0" err="1"/>
              <a:t>Eireann</a:t>
            </a:r>
            <a:r>
              <a:rPr lang="nl-NL" altLang="nl-NL" dirty="0"/>
              <a:t>, Feb 2020</a:t>
            </a:r>
          </a:p>
        </p:txBody>
      </p:sp>
      <p:grpSp>
        <p:nvGrpSpPr>
          <p:cNvPr id="364554" name="Group 10"/>
          <p:cNvGrpSpPr>
            <a:grpSpLocks/>
          </p:cNvGrpSpPr>
          <p:nvPr userDrawn="1"/>
        </p:nvGrpSpPr>
        <p:grpSpPr bwMode="auto">
          <a:xfrm>
            <a:off x="6986588" y="6308725"/>
            <a:ext cx="2205037" cy="712788"/>
            <a:chOff x="4401" y="3974"/>
            <a:chExt cx="1389" cy="449"/>
          </a:xfrm>
        </p:grpSpPr>
        <p:pic>
          <p:nvPicPr>
            <p:cNvPr id="364555" name="Picture 6" descr="nwpsaflogo_limitedtext"/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5824"/>
            <a:stretch>
              <a:fillRect/>
            </a:stretch>
          </p:blipFill>
          <p:spPr bwMode="auto">
            <a:xfrm>
              <a:off x="5080" y="3974"/>
              <a:ext cx="406" cy="4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4556" name="Picture 8" descr="osisaflogo"/>
            <p:cNvPicPr>
              <a:picLocks noChangeAspect="1" noChangeArrowheads="1"/>
            </p:cNvPicPr>
            <p:nvPr userDrawn="1"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5591" b="13744"/>
            <a:stretch>
              <a:fillRect/>
            </a:stretch>
          </p:blipFill>
          <p:spPr bwMode="auto">
            <a:xfrm>
              <a:off x="5420" y="3980"/>
              <a:ext cx="370" cy="3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4557" name="Picture 9" descr="eumetsatlogo"/>
            <p:cNvPicPr>
              <a:picLocks noChangeAspect="1" noChangeArrowheads="1"/>
            </p:cNvPicPr>
            <p:nvPr userDrawn="1"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2677"/>
            <a:stretch>
              <a:fillRect/>
            </a:stretch>
          </p:blipFill>
          <p:spPr bwMode="auto">
            <a:xfrm>
              <a:off x="4740" y="3974"/>
              <a:ext cx="351" cy="3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4558" name="Picture 14" descr="MyOcean_logo"/>
            <p:cNvPicPr>
              <a:picLocks noChangeAspect="1" noChangeArrowheads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67" t="2924" r="8600" b="26312"/>
            <a:stretch>
              <a:fillRect/>
            </a:stretch>
          </p:blipFill>
          <p:spPr bwMode="auto">
            <a:xfrm>
              <a:off x="4401" y="3974"/>
              <a:ext cx="354" cy="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90" r:id="rId1"/>
    <p:sldLayoutId id="2147484049" r:id="rId2"/>
    <p:sldLayoutId id="2147484050" r:id="rId3"/>
    <p:sldLayoutId id="2147484051" r:id="rId4"/>
    <p:sldLayoutId id="2147484052" r:id="rId5"/>
    <p:sldLayoutId id="2147484053" r:id="rId6"/>
    <p:sldLayoutId id="2147484054" r:id="rId7"/>
    <p:sldLayoutId id="2147484055" r:id="rId8"/>
    <p:sldLayoutId id="2147484056" r:id="rId9"/>
    <p:sldLayoutId id="2147484057" r:id="rId10"/>
    <p:sldLayoutId id="2147484058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Verdan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Verdan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Verdan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Verdan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Wingdings" pitchFamily="2" charset="2"/>
        <a:buChar char="Ø"/>
        <a:defRPr sz="3200">
          <a:solidFill>
            <a:schemeClr val="accent2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accent2"/>
          </a:solidFill>
          <a:latin typeface="Calibri" panose="020F0502020204030204" pitchFamily="34" charset="0"/>
          <a:cs typeface="Calibri" panose="020F0502020204030204" pitchFamily="34" charset="0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accent2"/>
          </a:solidFill>
          <a:latin typeface="Calibri" panose="020F0502020204030204" pitchFamily="34" charset="0"/>
          <a:cs typeface="Calibri" panose="020F0502020204030204" pitchFamily="34" charset="0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accent2"/>
          </a:solidFill>
          <a:latin typeface="Calibri" panose="020F0502020204030204" pitchFamily="34" charset="0"/>
          <a:cs typeface="Calibri" panose="020F0502020204030204" pitchFamily="34" charset="0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accent2"/>
          </a:solidFill>
          <a:latin typeface="Calibri" panose="020F0502020204030204" pitchFamily="34" charset="0"/>
          <a:cs typeface="Calibri" panose="020F0502020204030204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accent2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accent2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accent2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accent2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://projects.knmi.nl/scatterometer/tile_prod/tile_app.cgi" TargetMode="External"/><Relationship Id="rId3" Type="http://schemas.openxmlformats.org/officeDocument/2006/relationships/image" Target="../media/image11.png"/><Relationship Id="rId7" Type="http://schemas.openxmlformats.org/officeDocument/2006/relationships/image" Target="../media/image57.png"/><Relationship Id="rId2" Type="http://schemas.openxmlformats.org/officeDocument/2006/relationships/hyperlink" Target="mailto:Ad.Stoffelen@knmi.nl" TargetMode="External"/><Relationship Id="rId1" Type="http://schemas.openxmlformats.org/officeDocument/2006/relationships/slideLayout" Target="../slideLayouts/slideLayout125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71.png"/><Relationship Id="rId7" Type="http://schemas.openxmlformats.org/officeDocument/2006/relationships/image" Target="../media/image72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14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emf"/><Relationship Id="rId3" Type="http://schemas.openxmlformats.org/officeDocument/2006/relationships/hyperlink" Target="mailto:scat@knmi.nl" TargetMode="External"/><Relationship Id="rId7" Type="http://schemas.openxmlformats.org/officeDocument/2006/relationships/oleObject" Target="../embeddings/oleObject1.bin"/><Relationship Id="rId12" Type="http://schemas.openxmlformats.org/officeDocument/2006/relationships/image" Target="../media/image26.png"/><Relationship Id="rId2" Type="http://schemas.openxmlformats.org/officeDocument/2006/relationships/hyperlink" Target="http://www.knmi.nl/scatterometer" TargetMode="External"/><Relationship Id="rId1" Type="http://schemas.openxmlformats.org/officeDocument/2006/relationships/slideLayout" Target="../slideLayouts/slideLayout163.xml"/><Relationship Id="rId6" Type="http://schemas.openxmlformats.org/officeDocument/2006/relationships/image" Target="../media/image75.png"/><Relationship Id="rId11" Type="http://schemas.openxmlformats.org/officeDocument/2006/relationships/image" Target="../media/image16.jpeg"/><Relationship Id="rId5" Type="http://schemas.openxmlformats.org/officeDocument/2006/relationships/image" Target="../media/image74.png"/><Relationship Id="rId10" Type="http://schemas.openxmlformats.org/officeDocument/2006/relationships/image" Target="../media/image78.jpeg"/><Relationship Id="rId4" Type="http://schemas.openxmlformats.org/officeDocument/2006/relationships/hyperlink" Target="http://www.osi-saf.org/" TargetMode="External"/><Relationship Id="rId9" Type="http://schemas.openxmlformats.org/officeDocument/2006/relationships/image" Target="../media/image7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07/s10712-023-09771-2" TargetMode="External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73.xml"/><Relationship Id="rId4" Type="http://schemas.openxmlformats.org/officeDocument/2006/relationships/hyperlink" Target="https://osi-saf.eumetsat.int/community/stories/wind-scatterometer-constellation-captures-landfall-hurricane-ida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6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space.oscar.wmo.int/gapanalyses?mission=12" TargetMode="External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60.xml"/><Relationship Id="rId4" Type="http://schemas.openxmlformats.org/officeDocument/2006/relationships/image" Target="../media/image8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hyperlink" Target="http://www.osi-saf.org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83.jpeg"/><Relationship Id="rId4" Type="http://schemas.openxmlformats.org/officeDocument/2006/relationships/image" Target="../media/image7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hyperlink" Target="http://www.osi-saf.org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7" Type="http://schemas.openxmlformats.org/officeDocument/2006/relationships/image" Target="../media/image95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3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105.png"/><Relationship Id="rId7" Type="http://schemas.openxmlformats.org/officeDocument/2006/relationships/image" Target="../media/image101.png"/><Relationship Id="rId12" Type="http://schemas.openxmlformats.org/officeDocument/2006/relationships/image" Target="../media/image96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02.png"/><Relationship Id="rId11" Type="http://schemas.openxmlformats.org/officeDocument/2006/relationships/image" Target="../media/image97.png"/><Relationship Id="rId5" Type="http://schemas.openxmlformats.org/officeDocument/2006/relationships/image" Target="../media/image103.png"/><Relationship Id="rId10" Type="http://schemas.openxmlformats.org/officeDocument/2006/relationships/image" Target="../media/image98.png"/><Relationship Id="rId4" Type="http://schemas.openxmlformats.org/officeDocument/2006/relationships/image" Target="../media/image104.png"/><Relationship Id="rId9" Type="http://schemas.openxmlformats.org/officeDocument/2006/relationships/image" Target="../media/image9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scatterometer.knmi.nl/2ewc_prod/" TargetMode="External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93.xml"/><Relationship Id="rId6" Type="http://schemas.openxmlformats.org/officeDocument/2006/relationships/image" Target="../media/image110.png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1.xml"/><Relationship Id="rId6" Type="http://schemas.openxmlformats.org/officeDocument/2006/relationships/image" Target="../media/image115.png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117.png"/><Relationship Id="rId5" Type="http://schemas.openxmlformats.org/officeDocument/2006/relationships/image" Target="../media/image116.jpeg"/><Relationship Id="rId4" Type="http://schemas.openxmlformats.org/officeDocument/2006/relationships/notesSlide" Target="../notesSlides/notesSlide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e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35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20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3390/rs14184552" TargetMode="External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54.xml"/><Relationship Id="rId5" Type="http://schemas.openxmlformats.org/officeDocument/2006/relationships/hyperlink" Target="https://doi.org/10.1029/2021JC017189" TargetMode="External"/><Relationship Id="rId4" Type="http://schemas.openxmlformats.org/officeDocument/2006/relationships/hyperlink" Target="https://doi.org/10.3390/rs14174268" TargetMode="Externa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6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hyperlink" Target="https://doi.org/10.5194/os-15-831-2019" TargetMode="External"/><Relationship Id="rId3" Type="http://schemas.openxmlformats.org/officeDocument/2006/relationships/hyperlink" Target="https://doi.org/10.3390/rs14051147" TargetMode="External"/><Relationship Id="rId7" Type="http://schemas.openxmlformats.org/officeDocument/2006/relationships/hyperlink" Target="https://diposit.ub.edu/dspace/handle/2445/193064" TargetMode="External"/><Relationship Id="rId12" Type="http://schemas.openxmlformats.org/officeDocument/2006/relationships/image" Target="../media/image130.png"/><Relationship Id="rId2" Type="http://schemas.openxmlformats.org/officeDocument/2006/relationships/hyperlink" Target="https://doi.org/10.1109/TGRS.2023.3264246" TargetMode="External"/><Relationship Id="rId1" Type="http://schemas.openxmlformats.org/officeDocument/2006/relationships/slideLayout" Target="../slideLayouts/slideLayout260.xml"/><Relationship Id="rId6" Type="http://schemas.openxmlformats.org/officeDocument/2006/relationships/hyperlink" Target="https://doi.org/10.1109/TGRS.2019.2946019" TargetMode="External"/><Relationship Id="rId11" Type="http://schemas.openxmlformats.org/officeDocument/2006/relationships/image" Target="../media/image129.png"/><Relationship Id="rId5" Type="http://schemas.openxmlformats.org/officeDocument/2006/relationships/hyperlink" Target="https://doi.org/10.1109/TGRS.2019.2951726" TargetMode="External"/><Relationship Id="rId10" Type="http://schemas.openxmlformats.org/officeDocument/2006/relationships/image" Target="../media/image128.png"/><Relationship Id="rId4" Type="http://schemas.openxmlformats.org/officeDocument/2006/relationships/hyperlink" Target="https://doi.org/10.5194/amt-14-7435-2021" TargetMode="External"/><Relationship Id="rId9" Type="http://schemas.openxmlformats.org/officeDocument/2006/relationships/image" Target="../media/image127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w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3.xml"/><Relationship Id="rId4" Type="http://schemas.openxmlformats.org/officeDocument/2006/relationships/hyperlink" Target="http://www.metoffice.gov.uk/research/interproj%0b/nwpsaf/scatter_report" TargetMode="Externa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169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hyperlink" Target="https://cyclobs.ifremer.fr/app/tropical" TargetMode="External"/><Relationship Id="rId1" Type="http://schemas.openxmlformats.org/officeDocument/2006/relationships/slideLayout" Target="../slideLayouts/slideLayout221.xml"/><Relationship Id="rId4" Type="http://schemas.openxmlformats.org/officeDocument/2006/relationships/hyperlink" Target="https://doi.org/10.3390/rs14215535" TargetMode="Externa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7" Type="http://schemas.openxmlformats.org/officeDocument/2006/relationships/image" Target="../media/image20.png"/><Relationship Id="rId2" Type="http://schemas.openxmlformats.org/officeDocument/2006/relationships/hyperlink" Target="https://cyclobs.ifremer.fr/app/tropical" TargetMode="External"/><Relationship Id="rId1" Type="http://schemas.openxmlformats.org/officeDocument/2006/relationships/slideLayout" Target="../slideLayouts/slideLayout22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hyperlink" Target="https://doi.org/10.3390/rs14215535" TargetMode="Externa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183.xml"/><Relationship Id="rId5" Type="http://schemas.openxmlformats.org/officeDocument/2006/relationships/image" Target="../media/image141.jpeg"/><Relationship Id="rId4" Type="http://schemas.openxmlformats.org/officeDocument/2006/relationships/image" Target="../media/image140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gif"/><Relationship Id="rId1" Type="http://schemas.openxmlformats.org/officeDocument/2006/relationships/slideLayout" Target="../slideLayouts/slideLayout279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4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147.png"/><Relationship Id="rId4" Type="http://schemas.openxmlformats.org/officeDocument/2006/relationships/image" Target="../media/image146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69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9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96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eg"/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gif"/><Relationship Id="rId1" Type="http://schemas.openxmlformats.org/officeDocument/2006/relationships/slideLayout" Target="../slideLayouts/slideLayout80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hyperlink" Target="https://scatterometer.knmi.nl/" TargetMode="External"/><Relationship Id="rId2" Type="http://schemas.openxmlformats.org/officeDocument/2006/relationships/hyperlink" Target="mailto:scat@knmi.nl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marine.copernicus.eu/" TargetMode="External"/><Relationship Id="rId4" Type="http://schemas.openxmlformats.org/officeDocument/2006/relationships/hyperlink" Target="http://www.metoffice.gov.uk/research%0b/interproj/nwpsaf/monitoring.html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cmwf.int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6.xml"/><Relationship Id="rId4" Type="http://schemas.openxmlformats.org/officeDocument/2006/relationships/image" Target="../media/image63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6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6.xml"/><Relationship Id="rId4" Type="http://schemas.openxmlformats.org/officeDocument/2006/relationships/image" Target="../media/image157.pn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19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wmf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43.xml"/><Relationship Id="rId6" Type="http://schemas.openxmlformats.org/officeDocument/2006/relationships/image" Target="../media/image68.wmf"/><Relationship Id="rId5" Type="http://schemas.openxmlformats.org/officeDocument/2006/relationships/image" Target="../media/image67.wmf"/><Relationship Id="rId4" Type="http://schemas.openxmlformats.org/officeDocument/2006/relationships/image" Target="../media/image66.w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5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4464620" y="908050"/>
            <a:ext cx="4787900" cy="3744913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spcBef>
                <a:spcPct val="20000"/>
              </a:spcBef>
              <a:buFont typeface="Wingdings" pitchFamily="2" charset="2"/>
              <a:buChar char="Ø"/>
              <a:defRPr sz="3200">
                <a:solidFill>
                  <a:srgbClr val="000066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000066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000066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000066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000066"/>
                </a:solidFill>
                <a:latin typeface="Verdana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Verdana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Verdana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Verdana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Verdana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nl-NL" altLang="nl-NL" sz="4400" b="1" dirty="0" err="1">
                <a:latin typeface="Calibri" panose="020F0502020204030204" pitchFamily="34" charset="0"/>
              </a:rPr>
              <a:t>Scatterometer</a:t>
            </a:r>
            <a:r>
              <a:rPr lang="nl-NL" altLang="nl-NL" sz="4400" b="1" dirty="0">
                <a:latin typeface="Calibri" panose="020F0502020204030204" pitchFamily="34" charset="0"/>
              </a:rPr>
              <a:t> </a:t>
            </a:r>
            <a:r>
              <a:rPr lang="en-US" altLang="nl-NL" sz="4400" b="1" dirty="0">
                <a:latin typeface="Calibri" panose="020F0502020204030204" pitchFamily="34" charset="0"/>
              </a:rPr>
              <a:t>Winds and Models</a:t>
            </a:r>
            <a:endParaRPr lang="nl-NL" altLang="nl-NL" sz="4400" b="1" dirty="0">
              <a:latin typeface="Calibri" panose="020F0502020204030204" pitchFamily="34" charset="0"/>
              <a:ea typeface="Gulim" pitchFamily="34" charset="-127"/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4500563" y="3860800"/>
            <a:ext cx="4643437" cy="1368425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None/>
              <a:defRPr sz="3200">
                <a:solidFill>
                  <a:srgbClr val="000066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000066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00066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0066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+mn-lt"/>
              </a:defRPr>
            </a:lvl9pPr>
          </a:lstStyle>
          <a:p>
            <a:pPr eaLnBrk="1" hangingPunct="1">
              <a:lnSpc>
                <a:spcPct val="80000"/>
              </a:lnSpc>
              <a:defRPr/>
            </a:pPr>
            <a:r>
              <a:rPr lang="nl-NL" altLang="nl-NL" sz="1800" kern="0" dirty="0">
                <a:latin typeface="Calibri" panose="020F0502020204030204" pitchFamily="34" charset="0"/>
                <a:hlinkClick r:id="rId2"/>
              </a:rPr>
              <a:t>Ad.Stoffelen@knmi.nl</a:t>
            </a:r>
            <a:endParaRPr lang="nl-NL" altLang="nl-NL" sz="1800" kern="0" dirty="0"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  <a:defRPr/>
            </a:pPr>
            <a:br>
              <a:rPr lang="nl-NL" altLang="nl-NL" sz="1800" kern="0" dirty="0">
                <a:latin typeface="Calibri" panose="020F0502020204030204" pitchFamily="34" charset="0"/>
              </a:rPr>
            </a:br>
            <a:r>
              <a:rPr lang="nl-NL" altLang="nl-NL" sz="1800" kern="0" dirty="0">
                <a:latin typeface="Calibri" panose="020F0502020204030204" pitchFamily="34" charset="0"/>
              </a:rPr>
              <a:t>Leader Active Remote </a:t>
            </a:r>
            <a:r>
              <a:rPr lang="nl-NL" altLang="nl-NL" sz="1800" kern="0" dirty="0" err="1">
                <a:latin typeface="Calibri" panose="020F0502020204030204" pitchFamily="34" charset="0"/>
              </a:rPr>
              <a:t>Sensing</a:t>
            </a:r>
            <a:r>
              <a:rPr lang="nl-NL" altLang="nl-NL" sz="1800" kern="0" dirty="0">
                <a:latin typeface="Calibri" panose="020F0502020204030204" pitchFamily="34" charset="0"/>
              </a:rPr>
              <a:t> Group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altLang="nl-NL" sz="1800" kern="0" dirty="0">
                <a:latin typeface="Calibri" panose="020F0502020204030204" pitchFamily="34" charset="0"/>
              </a:rPr>
              <a:t>Satellite Observations, KNMI</a:t>
            </a:r>
          </a:p>
          <a:p>
            <a:pPr eaLnBrk="1" hangingPunct="1">
              <a:lnSpc>
                <a:spcPct val="80000"/>
              </a:lnSpc>
              <a:defRPr/>
            </a:pPr>
            <a:endParaRPr lang="nl-NL" altLang="nl-NL" sz="800" kern="0" dirty="0"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nl-NL" altLang="nl-NL" sz="1600" kern="0" dirty="0">
                <a:latin typeface="Calibri" panose="020F0502020204030204" pitchFamily="34" charset="0"/>
              </a:rPr>
              <a:t>EUMETSAT OSI SAF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altLang="nl-NL" sz="1600" kern="0" dirty="0">
                <a:latin typeface="Calibri" panose="020F0502020204030204" pitchFamily="34" charset="0"/>
              </a:rPr>
              <a:t>EU Copernicus Marine Services (CMEMS)</a:t>
            </a:r>
          </a:p>
        </p:txBody>
      </p:sp>
      <p:grpSp>
        <p:nvGrpSpPr>
          <p:cNvPr id="388100" name="Group 21"/>
          <p:cNvGrpSpPr>
            <a:grpSpLocks/>
          </p:cNvGrpSpPr>
          <p:nvPr/>
        </p:nvGrpSpPr>
        <p:grpSpPr bwMode="auto">
          <a:xfrm>
            <a:off x="3446463" y="6308725"/>
            <a:ext cx="2205037" cy="712788"/>
            <a:chOff x="4401" y="3974"/>
            <a:chExt cx="1389" cy="449"/>
          </a:xfrm>
        </p:grpSpPr>
        <p:pic>
          <p:nvPicPr>
            <p:cNvPr id="388101" name="Picture 6" descr="nwpsaflogo_limitedtext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5824"/>
            <a:stretch>
              <a:fillRect/>
            </a:stretch>
          </p:blipFill>
          <p:spPr bwMode="auto">
            <a:xfrm>
              <a:off x="5080" y="3974"/>
              <a:ext cx="406" cy="4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8102" name="Picture 8" descr="osisaflogo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5591" b="13744"/>
            <a:stretch>
              <a:fillRect/>
            </a:stretch>
          </p:blipFill>
          <p:spPr bwMode="auto">
            <a:xfrm>
              <a:off x="5420" y="3980"/>
              <a:ext cx="370" cy="3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8103" name="Picture 9" descr="eumetsatlogo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2677"/>
            <a:stretch>
              <a:fillRect/>
            </a:stretch>
          </p:blipFill>
          <p:spPr bwMode="auto">
            <a:xfrm>
              <a:off x="4740" y="3974"/>
              <a:ext cx="351" cy="3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8104" name="Picture 25" descr="MyOcean_logo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67" t="2924" r="8600" b="26312"/>
            <a:stretch>
              <a:fillRect/>
            </a:stretch>
          </p:blipFill>
          <p:spPr bwMode="auto">
            <a:xfrm>
              <a:off x="4401" y="3974"/>
              <a:ext cx="354" cy="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9" name="Picture 13" descr="Logo CMEMS Service Evolutio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7604" y="6315216"/>
            <a:ext cx="1004455" cy="542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483768" y="5979737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nl-NL" sz="1800" b="1" dirty="0">
                <a:solidFill>
                  <a:srgbClr val="00B0F0"/>
                </a:solidFill>
                <a:latin typeface="Calibri" panose="020F0502020204030204" pitchFamily="34" charset="0"/>
                <a:hlinkClick r:id="rId8"/>
              </a:rPr>
              <a:t>projects.knmi.nl/</a:t>
            </a:r>
            <a:r>
              <a:rPr lang="nl-NL" sz="1800" b="1" dirty="0" err="1">
                <a:solidFill>
                  <a:srgbClr val="00B0F0"/>
                </a:solidFill>
                <a:latin typeface="Calibri" panose="020F0502020204030204" pitchFamily="34" charset="0"/>
                <a:hlinkClick r:id="rId8"/>
              </a:rPr>
              <a:t>scatterometer</a:t>
            </a:r>
            <a:r>
              <a:rPr lang="nl-NL" sz="1800" b="1" dirty="0">
                <a:solidFill>
                  <a:srgbClr val="00B0F0"/>
                </a:solidFill>
                <a:latin typeface="Calibri" panose="020F0502020204030204" pitchFamily="34" charset="0"/>
                <a:hlinkClick r:id="rId8"/>
              </a:rPr>
              <a:t>/</a:t>
            </a:r>
            <a:r>
              <a:rPr lang="nl-NL" sz="1800" b="1" dirty="0" err="1">
                <a:solidFill>
                  <a:srgbClr val="00B0F0"/>
                </a:solidFill>
                <a:latin typeface="Calibri" panose="020F0502020204030204" pitchFamily="34" charset="0"/>
                <a:hlinkClick r:id="rId8"/>
              </a:rPr>
              <a:t>tile_prod</a:t>
            </a:r>
            <a:r>
              <a:rPr lang="nl-NL" sz="1800" b="1" dirty="0">
                <a:solidFill>
                  <a:srgbClr val="00B0F0"/>
                </a:solidFill>
                <a:latin typeface="Calibri" panose="020F0502020204030204" pitchFamily="34" charset="0"/>
              </a:rPr>
              <a:t> 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298" name="Rectangle 2"/>
          <p:cNvSpPr>
            <a:spLocks noGrp="1"/>
          </p:cNvSpPr>
          <p:nvPr>
            <p:ph type="title" idx="4294967295"/>
          </p:nvPr>
        </p:nvSpPr>
        <p:spPr>
          <a:xfrm>
            <a:off x="457200" y="-100013"/>
            <a:ext cx="8229600" cy="1143001"/>
          </a:xfrm>
        </p:spPr>
        <p:txBody>
          <a:bodyPr/>
          <a:lstStyle/>
          <a:p>
            <a:r>
              <a:rPr lang="en-GB" altLang="nl-NL"/>
              <a:t>Obser</a:t>
            </a:r>
            <a:r>
              <a:rPr lang="nl-NL" altLang="nl-NL"/>
              <a:t>vations and Models</a:t>
            </a:r>
            <a:endParaRPr lang="en-GB" altLang="nl-NL"/>
          </a:p>
        </p:txBody>
      </p:sp>
      <p:sp>
        <p:nvSpPr>
          <p:cNvPr id="439299" name="Rectangle 3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endParaRPr lang="en-GB" altLang="nl-NL"/>
          </a:p>
        </p:txBody>
      </p:sp>
      <p:pic>
        <p:nvPicPr>
          <p:cNvPr id="439300" name="Picture 1" descr="Madeira_im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1075"/>
            <a:ext cx="4891088" cy="587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7898" name="Group 10"/>
          <p:cNvGrpSpPr>
            <a:grpSpLocks/>
          </p:cNvGrpSpPr>
          <p:nvPr/>
        </p:nvGrpSpPr>
        <p:grpSpPr bwMode="auto">
          <a:xfrm>
            <a:off x="-36513" y="981075"/>
            <a:ext cx="4895851" cy="5876925"/>
            <a:chOff x="-23" y="618"/>
            <a:chExt cx="3084" cy="3702"/>
          </a:xfrm>
        </p:grpSpPr>
        <p:pic>
          <p:nvPicPr>
            <p:cNvPr id="439302" name="Picture 8" descr="ascat_model625_wvec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7" t="21901" r="14238" b="5818"/>
            <a:stretch>
              <a:fillRect/>
            </a:stretch>
          </p:blipFill>
          <p:spPr bwMode="auto">
            <a:xfrm>
              <a:off x="-23" y="618"/>
              <a:ext cx="3084" cy="37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39303" name="Text Box 9"/>
            <p:cNvSpPr txBox="1">
              <a:spLocks noChangeArrowheads="1"/>
            </p:cNvSpPr>
            <p:nvPr/>
          </p:nvSpPr>
          <p:spPr bwMode="auto">
            <a:xfrm>
              <a:off x="100" y="720"/>
              <a:ext cx="841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defRPr>
                  <a:solidFill>
                    <a:srgbClr val="000000"/>
                  </a:solidFill>
                  <a:latin typeface="Arial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Blip>
                  <a:blip r:embed="rId4"/>
                </a:buBlip>
                <a:defRPr>
                  <a:solidFill>
                    <a:srgbClr val="000000"/>
                  </a:solidFill>
                  <a:latin typeface="Arial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Blip>
                  <a:blip r:embed="rId5"/>
                </a:buBlip>
                <a:defRPr>
                  <a:solidFill>
                    <a:srgbClr val="000000"/>
                  </a:solidFill>
                  <a:latin typeface="Arial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Blip>
                  <a:blip r:embed="rId6"/>
                </a:buBlip>
                <a:defRPr>
                  <a:solidFill>
                    <a:srgbClr val="000000"/>
                  </a:solidFill>
                  <a:latin typeface="Arial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GB" altLang="nl-NL" sz="1400" b="1">
                  <a:solidFill>
                    <a:srgbClr val="FFFF99"/>
                  </a:solidFill>
                </a:rPr>
                <a:t>ECMWF</a:t>
              </a:r>
            </a:p>
          </p:txBody>
        </p:sp>
      </p:grpSp>
      <p:grpSp>
        <p:nvGrpSpPr>
          <p:cNvPr id="37904" name="Group 16"/>
          <p:cNvGrpSpPr>
            <a:grpSpLocks/>
          </p:cNvGrpSpPr>
          <p:nvPr/>
        </p:nvGrpSpPr>
        <p:grpSpPr bwMode="auto">
          <a:xfrm>
            <a:off x="0" y="981075"/>
            <a:ext cx="4859338" cy="5876925"/>
            <a:chOff x="3470" y="436"/>
            <a:chExt cx="3061" cy="3702"/>
          </a:xfrm>
        </p:grpSpPr>
        <p:pic>
          <p:nvPicPr>
            <p:cNvPr id="439305" name="Picture 7" descr="wrf_lev0_4_wvec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79" t="20944" r="12675" b="6773"/>
            <a:stretch>
              <a:fillRect/>
            </a:stretch>
          </p:blipFill>
          <p:spPr bwMode="auto">
            <a:xfrm>
              <a:off x="3470" y="436"/>
              <a:ext cx="3061" cy="37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39306" name="Text Box 15"/>
            <p:cNvSpPr txBox="1">
              <a:spLocks noChangeArrowheads="1"/>
            </p:cNvSpPr>
            <p:nvPr/>
          </p:nvSpPr>
          <p:spPr bwMode="auto">
            <a:xfrm>
              <a:off x="3684" y="584"/>
              <a:ext cx="553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defRPr>
                  <a:solidFill>
                    <a:srgbClr val="000000"/>
                  </a:solidFill>
                  <a:latin typeface="Arial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Blip>
                  <a:blip r:embed="rId4"/>
                </a:buBlip>
                <a:defRPr>
                  <a:solidFill>
                    <a:srgbClr val="000000"/>
                  </a:solidFill>
                  <a:latin typeface="Arial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Blip>
                  <a:blip r:embed="rId5"/>
                </a:buBlip>
                <a:defRPr>
                  <a:solidFill>
                    <a:srgbClr val="000000"/>
                  </a:solidFill>
                  <a:latin typeface="Arial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Blip>
                  <a:blip r:embed="rId6"/>
                </a:buBlip>
                <a:defRPr>
                  <a:solidFill>
                    <a:srgbClr val="000000"/>
                  </a:solidFill>
                  <a:latin typeface="Arial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GB" altLang="nl-NL" sz="1400" b="1">
                  <a:solidFill>
                    <a:srgbClr val="FFFF99"/>
                  </a:solidFill>
                </a:rPr>
                <a:t>WRF</a:t>
              </a:r>
            </a:p>
          </p:txBody>
        </p:sp>
      </p:grpSp>
      <p:grpSp>
        <p:nvGrpSpPr>
          <p:cNvPr id="37906" name="Group 18"/>
          <p:cNvGrpSpPr>
            <a:grpSpLocks/>
          </p:cNvGrpSpPr>
          <p:nvPr/>
        </p:nvGrpSpPr>
        <p:grpSpPr bwMode="auto">
          <a:xfrm>
            <a:off x="4840288" y="981075"/>
            <a:ext cx="4303712" cy="5876925"/>
            <a:chOff x="3049" y="618"/>
            <a:chExt cx="2711" cy="3702"/>
          </a:xfrm>
        </p:grpSpPr>
        <p:pic>
          <p:nvPicPr>
            <p:cNvPr id="439308" name="Picture 3" descr="ascat_625_wvec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59" t="20944" r="13992" b="6773"/>
            <a:stretch>
              <a:fillRect/>
            </a:stretch>
          </p:blipFill>
          <p:spPr bwMode="auto">
            <a:xfrm>
              <a:off x="3061" y="618"/>
              <a:ext cx="2699" cy="37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39309" name="Text Box 17"/>
            <p:cNvSpPr txBox="1">
              <a:spLocks noChangeArrowheads="1"/>
            </p:cNvSpPr>
            <p:nvPr/>
          </p:nvSpPr>
          <p:spPr bwMode="auto">
            <a:xfrm>
              <a:off x="3049" y="766"/>
              <a:ext cx="143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defRPr>
                  <a:solidFill>
                    <a:srgbClr val="000000"/>
                  </a:solidFill>
                  <a:latin typeface="Arial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Blip>
                  <a:blip r:embed="rId4"/>
                </a:buBlip>
                <a:defRPr>
                  <a:solidFill>
                    <a:srgbClr val="000000"/>
                  </a:solidFill>
                  <a:latin typeface="Arial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Blip>
                  <a:blip r:embed="rId5"/>
                </a:buBlip>
                <a:defRPr>
                  <a:solidFill>
                    <a:srgbClr val="000000"/>
                  </a:solidFill>
                  <a:latin typeface="Arial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Blip>
                  <a:blip r:embed="rId6"/>
                </a:buBlip>
                <a:defRPr>
                  <a:solidFill>
                    <a:srgbClr val="000000"/>
                  </a:solidFill>
                  <a:latin typeface="Arial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GB" altLang="nl-NL" sz="1400" b="1">
                  <a:solidFill>
                    <a:srgbClr val="FFFF99"/>
                  </a:solidFill>
                </a:rPr>
                <a:t>ASCAT6.25km</a:t>
              </a:r>
            </a:p>
          </p:txBody>
        </p:sp>
      </p:grpSp>
      <p:sp>
        <p:nvSpPr>
          <p:cNvPr id="439310" name="Text Box 14"/>
          <p:cNvSpPr txBox="1">
            <a:spLocks noChangeArrowheads="1"/>
          </p:cNvSpPr>
          <p:nvPr/>
        </p:nvSpPr>
        <p:spPr bwMode="auto">
          <a:xfrm>
            <a:off x="1763713" y="6491288"/>
            <a:ext cx="30670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defRPr>
                <a:solidFill>
                  <a:srgbClr val="000000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Blip>
                <a:blip r:embed="rId4"/>
              </a:buBlip>
              <a:defRPr>
                <a:solidFill>
                  <a:srgbClr val="000000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Blip>
                <a:blip r:embed="rId5"/>
              </a:buBlip>
              <a:defRPr>
                <a:solidFill>
                  <a:srgbClr val="000000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Blip>
                <a:blip r:embed="rId6"/>
              </a:buBlip>
              <a:defRPr>
                <a:solidFill>
                  <a:srgbClr val="000000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nl-NL" sz="1000" b="1">
                <a:solidFill>
                  <a:srgbClr val="FFFFFF"/>
                </a:solidFill>
                <a:latin typeface="Times New Roman" pitchFamily="18" charset="0"/>
              </a:rPr>
              <a:t>Horvath et al., in preparation</a:t>
            </a:r>
          </a:p>
        </p:txBody>
      </p:sp>
      <p:sp>
        <p:nvSpPr>
          <p:cNvPr id="439311" name="Slide Number Placeholder 2"/>
          <p:cNvSpPr txBox="1">
            <a:spLocks/>
          </p:cNvSpPr>
          <p:nvPr/>
        </p:nvSpPr>
        <p:spPr bwMode="auto">
          <a:xfrm>
            <a:off x="0" y="6494463"/>
            <a:ext cx="712788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itchFamily="34" charset="0"/>
              <a:defRPr>
                <a:solidFill>
                  <a:srgbClr val="000000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Blip>
                <a:blip r:embed="rId4"/>
              </a:buBlip>
              <a:defRPr>
                <a:solidFill>
                  <a:srgbClr val="000000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Blip>
                <a:blip r:embed="rId5"/>
              </a:buBlip>
              <a:defRPr>
                <a:solidFill>
                  <a:srgbClr val="000000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Blip>
                <a:blip r:embed="rId6"/>
              </a:buBlip>
              <a:defRPr>
                <a:solidFill>
                  <a:srgbClr val="000000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fld id="{617B9A5B-61F7-4802-B1CD-615343CE8FEA}" type="slidenum">
              <a:rPr lang="nl-NL" altLang="nl-NL" sz="900" b="1">
                <a:solidFill>
                  <a:srgbClr val="FFFFFF"/>
                </a:solidFill>
              </a:rPr>
              <a:pPr algn="ctr">
                <a:spcBef>
                  <a:spcPct val="0"/>
                </a:spcBef>
                <a:buFontTx/>
                <a:buNone/>
              </a:pPr>
              <a:t>10</a:t>
            </a:fld>
            <a:endParaRPr lang="nl-NL" altLang="nl-NL" sz="900" b="1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9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9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78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78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79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79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Title 1"/>
          <p:cNvSpPr>
            <a:spLocks noGrp="1"/>
          </p:cNvSpPr>
          <p:nvPr>
            <p:ph type="title" idx="4294967295"/>
          </p:nvPr>
        </p:nvSpPr>
        <p:spPr>
          <a:xfrm>
            <a:off x="0" y="-100013"/>
            <a:ext cx="6305550" cy="896938"/>
          </a:xfrm>
        </p:spPr>
        <p:txBody>
          <a:bodyPr/>
          <a:lstStyle/>
          <a:p>
            <a:r>
              <a:rPr lang="en-GB" altLang="nl-NL" sz="3600" b="1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Satellite Wind Services</a:t>
            </a:r>
          </a:p>
        </p:txBody>
      </p:sp>
      <p:sp>
        <p:nvSpPr>
          <p:cNvPr id="147459" name="Content Placeholder 4"/>
          <p:cNvSpPr>
            <a:spLocks noGrp="1"/>
          </p:cNvSpPr>
          <p:nvPr>
            <p:ph sz="half" idx="4294967295"/>
          </p:nvPr>
        </p:nvSpPr>
        <p:spPr>
          <a:xfrm>
            <a:off x="2555875" y="908050"/>
            <a:ext cx="3990975" cy="5003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GB" altLang="nl-NL" sz="1800"/>
              <a:t>24/7 Wind services (OSI SAF)</a:t>
            </a:r>
          </a:p>
          <a:p>
            <a:pPr lvl="1">
              <a:spcBef>
                <a:spcPct val="0"/>
              </a:spcBef>
            </a:pPr>
            <a:r>
              <a:rPr lang="en-GB" altLang="nl-NL" sz="1800"/>
              <a:t>Constellation of satellites</a:t>
            </a:r>
          </a:p>
          <a:p>
            <a:pPr lvl="1">
              <a:spcBef>
                <a:spcPct val="0"/>
              </a:spcBef>
            </a:pPr>
            <a:r>
              <a:rPr lang="en-GB" altLang="nl-NL" sz="1800"/>
              <a:t>High quality winds, QC</a:t>
            </a:r>
          </a:p>
          <a:p>
            <a:pPr lvl="1">
              <a:spcBef>
                <a:spcPct val="0"/>
              </a:spcBef>
            </a:pPr>
            <a:r>
              <a:rPr lang="en-GB" altLang="nl-NL" sz="1800"/>
              <a:t>Timeliness 30 min. – 2 hours</a:t>
            </a:r>
          </a:p>
          <a:p>
            <a:pPr lvl="1">
              <a:spcBef>
                <a:spcPct val="0"/>
              </a:spcBef>
            </a:pPr>
            <a:r>
              <a:rPr lang="en-GB" altLang="nl-NL" sz="1800"/>
              <a:t>Service messages</a:t>
            </a:r>
          </a:p>
          <a:p>
            <a:pPr lvl="1">
              <a:spcBef>
                <a:spcPct val="0"/>
              </a:spcBef>
            </a:pPr>
            <a:r>
              <a:rPr lang="en-GB" altLang="nl-NL" sz="1800"/>
              <a:t>QA, monitoring</a:t>
            </a:r>
          </a:p>
          <a:p>
            <a:pPr>
              <a:lnSpc>
                <a:spcPct val="90000"/>
              </a:lnSpc>
            </a:pPr>
            <a:r>
              <a:rPr lang="en-GB" altLang="nl-NL" sz="1800"/>
              <a:t>Software services (NWP SAF)</a:t>
            </a:r>
          </a:p>
          <a:p>
            <a:pPr lvl="1">
              <a:spcBef>
                <a:spcPct val="0"/>
              </a:spcBef>
            </a:pPr>
            <a:r>
              <a:rPr lang="en-GB" altLang="nl-NL" sz="1800"/>
              <a:t>Portable Wind Processors</a:t>
            </a:r>
          </a:p>
          <a:p>
            <a:pPr lvl="1">
              <a:spcBef>
                <a:spcPct val="0"/>
              </a:spcBef>
            </a:pPr>
            <a:r>
              <a:rPr lang="en-GB" altLang="nl-NL" sz="1800"/>
              <a:t>Weather model comparison</a:t>
            </a:r>
          </a:p>
          <a:p>
            <a:pPr>
              <a:lnSpc>
                <a:spcPct val="90000"/>
              </a:lnSpc>
            </a:pPr>
            <a:r>
              <a:rPr lang="en-GB" altLang="nl-NL" sz="1800"/>
              <a:t>Organisations involved: </a:t>
            </a:r>
            <a:br>
              <a:rPr lang="en-GB" altLang="nl-NL" sz="1800"/>
            </a:br>
            <a:r>
              <a:rPr lang="en-GB" altLang="nl-NL" sz="1800"/>
              <a:t>KNMI, EUMETSAT, EU, ESA, NASA, NOAA, ISRO, SOA, WMO, CEOS, ..</a:t>
            </a:r>
          </a:p>
          <a:p>
            <a:pPr>
              <a:lnSpc>
                <a:spcPct val="90000"/>
              </a:lnSpc>
            </a:pPr>
            <a:r>
              <a:rPr lang="en-GB" altLang="nl-NL" sz="1800"/>
              <a:t>Users: NHC, JTWC, ECMWF, NOAA, NASA, NRL, BoM, UK MetO, M.France, DWD, CMA, JMA, CPTEC, NCAR, NL, . . .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GB" altLang="nl-NL" sz="1800" b="1"/>
              <a:t>More information: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GB" altLang="nl-NL" sz="1800">
                <a:hlinkClick r:id="rId2"/>
              </a:rPr>
              <a:t>www.knmi.nl/scatterometer</a:t>
            </a:r>
            <a:r>
              <a:rPr lang="en-GB" altLang="nl-NL" sz="1800"/>
              <a:t>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GB" altLang="nl-NL" sz="1800"/>
              <a:t>Wind Scatterometer Help Desk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GB" altLang="nl-NL" sz="1800"/>
              <a:t>Email: </a:t>
            </a:r>
            <a:r>
              <a:rPr lang="en-GB" altLang="nl-NL" sz="1800">
                <a:hlinkClick r:id="rId3"/>
              </a:rPr>
              <a:t>scat@knmi.nl</a:t>
            </a:r>
            <a:r>
              <a:rPr lang="en-GB" altLang="nl-NL" sz="1800"/>
              <a:t>  </a:t>
            </a:r>
          </a:p>
          <a:p>
            <a:pPr>
              <a:lnSpc>
                <a:spcPct val="90000"/>
              </a:lnSpc>
              <a:buFontTx/>
              <a:buNone/>
            </a:pPr>
            <a:endParaRPr lang="en-GB" altLang="nl-NL" sz="1800"/>
          </a:p>
        </p:txBody>
      </p:sp>
      <p:pic>
        <p:nvPicPr>
          <p:cNvPr id="147460" name="Picture 8" descr="osisaflogo_small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3825" y="1395413"/>
            <a:ext cx="1143000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7461" name="Picture 9" descr="20121208_21_6_de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92" t="8977" r="41911" b="36368"/>
          <a:stretch>
            <a:fillRect/>
          </a:stretch>
        </p:blipFill>
        <p:spPr bwMode="auto">
          <a:xfrm>
            <a:off x="6546850" y="-290513"/>
            <a:ext cx="2597150" cy="754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47462" name="Object 5"/>
          <p:cNvGraphicFramePr>
            <a:graphicFrameLocks noChangeAspect="1"/>
          </p:cNvGraphicFramePr>
          <p:nvPr/>
        </p:nvGraphicFramePr>
        <p:xfrm>
          <a:off x="-63500" y="1052513"/>
          <a:ext cx="2586038" cy="2452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hart" r:id="rId7" imgW="5857875" imgH="3810000" progId="Excel.Chart.8">
                  <p:embed/>
                </p:oleObj>
              </mc:Choice>
              <mc:Fallback>
                <p:oleObj name="Chart" r:id="rId7" imgW="5857875" imgH="3810000" progId="Excel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10374" t="18898" r="39424" b="7970"/>
                      <a:stretch>
                        <a:fillRect/>
                      </a:stretch>
                    </p:blipFill>
                    <p:spPr bwMode="auto">
                      <a:xfrm>
                        <a:off x="-63500" y="1052513"/>
                        <a:ext cx="2586038" cy="24526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7463" name="Picture 7" descr="ascworldview_A12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5084763"/>
            <a:ext cx="2514600" cy="176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7464" name="Picture 12" descr="descworldview_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8" y="3500438"/>
            <a:ext cx="2522538" cy="177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7465" name="Text Box 13"/>
          <p:cNvSpPr txBox="1">
            <a:spLocks noChangeArrowheads="1"/>
          </p:cNvSpPr>
          <p:nvPr/>
        </p:nvSpPr>
        <p:spPr bwMode="auto">
          <a:xfrm rot="4924434">
            <a:off x="834231" y="2763044"/>
            <a:ext cx="12334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2000" b="1">
                <a:solidFill>
                  <a:srgbClr val="D1C701"/>
                </a:solidFill>
                <a:latin typeface="Arial" pitchFamily="34" charset="0"/>
              </a:rPr>
              <a:t>Europe</a:t>
            </a:r>
          </a:p>
        </p:txBody>
      </p:sp>
      <p:sp>
        <p:nvSpPr>
          <p:cNvPr id="147466" name="Text Box 14"/>
          <p:cNvSpPr txBox="1">
            <a:spLocks noChangeArrowheads="1"/>
          </p:cNvSpPr>
          <p:nvPr/>
        </p:nvSpPr>
        <p:spPr bwMode="auto">
          <a:xfrm rot="-1562878">
            <a:off x="1320800" y="1687513"/>
            <a:ext cx="10302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45720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4572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4572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4572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2000" b="1">
                <a:solidFill>
                  <a:srgbClr val="D1C701"/>
                </a:solidFill>
                <a:latin typeface="Arial" pitchFamily="34" charset="0"/>
              </a:rPr>
              <a:t>China</a:t>
            </a:r>
          </a:p>
        </p:txBody>
      </p:sp>
      <p:sp>
        <p:nvSpPr>
          <p:cNvPr id="147467" name="Text Box 15"/>
          <p:cNvSpPr txBox="1">
            <a:spLocks noChangeArrowheads="1"/>
          </p:cNvSpPr>
          <p:nvPr/>
        </p:nvSpPr>
        <p:spPr bwMode="auto">
          <a:xfrm rot="4046119">
            <a:off x="646907" y="1462881"/>
            <a:ext cx="6667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45720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4572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4572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4572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600" b="1">
                <a:solidFill>
                  <a:srgbClr val="D1C701"/>
                </a:solidFill>
                <a:latin typeface="Arial" pitchFamily="34" charset="0"/>
              </a:rPr>
              <a:t>USA</a:t>
            </a:r>
          </a:p>
        </p:txBody>
      </p:sp>
      <p:sp>
        <p:nvSpPr>
          <p:cNvPr id="147468" name="Text Box 16"/>
          <p:cNvSpPr txBox="1">
            <a:spLocks noChangeArrowheads="1"/>
          </p:cNvSpPr>
          <p:nvPr/>
        </p:nvSpPr>
        <p:spPr bwMode="auto">
          <a:xfrm rot="-1950918">
            <a:off x="204788" y="2584450"/>
            <a:ext cx="7175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45720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4572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4572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4572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600" b="1">
                <a:solidFill>
                  <a:srgbClr val="D1C701"/>
                </a:solidFill>
                <a:latin typeface="Arial" pitchFamily="34" charset="0"/>
              </a:rPr>
              <a:t>India</a:t>
            </a:r>
          </a:p>
        </p:txBody>
      </p:sp>
      <p:sp>
        <p:nvSpPr>
          <p:cNvPr id="147469" name="Text Box 17"/>
          <p:cNvSpPr txBox="1">
            <a:spLocks noChangeArrowheads="1"/>
          </p:cNvSpPr>
          <p:nvPr/>
        </p:nvSpPr>
        <p:spPr bwMode="auto">
          <a:xfrm rot="-423117">
            <a:off x="130175" y="2168525"/>
            <a:ext cx="6127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45720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4572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4572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4572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400" b="1">
                <a:solidFill>
                  <a:srgbClr val="D1C701"/>
                </a:solidFill>
                <a:latin typeface="Arial" pitchFamily="34" charset="0"/>
              </a:rPr>
              <a:t>Asia</a:t>
            </a:r>
          </a:p>
        </p:txBody>
      </p:sp>
      <p:sp>
        <p:nvSpPr>
          <p:cNvPr id="147470" name="Text Box 18"/>
          <p:cNvSpPr txBox="1">
            <a:spLocks noChangeArrowheads="1"/>
          </p:cNvSpPr>
          <p:nvPr/>
        </p:nvSpPr>
        <p:spPr bwMode="auto">
          <a:xfrm rot="2126564">
            <a:off x="147638" y="1690688"/>
            <a:ext cx="10541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45720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4572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4572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4572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200" b="1">
                <a:solidFill>
                  <a:srgbClr val="D1C701"/>
                </a:solidFill>
                <a:latin typeface="Arial" pitchFamily="34" charset="0"/>
              </a:rPr>
              <a:t>S.America</a:t>
            </a:r>
          </a:p>
        </p:txBody>
      </p:sp>
      <p:sp>
        <p:nvSpPr>
          <p:cNvPr id="147471" name="Text Box 19"/>
          <p:cNvSpPr txBox="1">
            <a:spLocks noChangeArrowheads="1"/>
          </p:cNvSpPr>
          <p:nvPr/>
        </p:nvSpPr>
        <p:spPr bwMode="auto">
          <a:xfrm rot="818480">
            <a:off x="128588" y="1911350"/>
            <a:ext cx="598487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45720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4572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4572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4572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900" b="1">
                <a:solidFill>
                  <a:srgbClr val="D1C701"/>
                </a:solidFill>
                <a:latin typeface="Arial" pitchFamily="34" charset="0"/>
              </a:rPr>
              <a:t>Russia</a:t>
            </a:r>
          </a:p>
        </p:txBody>
      </p:sp>
      <p:sp>
        <p:nvSpPr>
          <p:cNvPr id="147472" name="Text Box 20"/>
          <p:cNvSpPr txBox="1">
            <a:spLocks noChangeArrowheads="1"/>
          </p:cNvSpPr>
          <p:nvPr/>
        </p:nvSpPr>
        <p:spPr bwMode="auto">
          <a:xfrm rot="-5078368">
            <a:off x="1073150" y="1516063"/>
            <a:ext cx="5429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45720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4572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4572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4572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900" b="1">
                <a:solidFill>
                  <a:srgbClr val="D1C701"/>
                </a:solidFill>
                <a:latin typeface="Arial" pitchFamily="34" charset="0"/>
              </a:rPr>
              <a:t>Africa</a:t>
            </a:r>
          </a:p>
        </p:txBody>
      </p:sp>
      <p:pic>
        <p:nvPicPr>
          <p:cNvPr id="147473" name="Picture 26" descr="knmilogo_new_nederlands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054"/>
          <a:stretch>
            <a:fillRect/>
          </a:stretch>
        </p:blipFill>
        <p:spPr bwMode="auto">
          <a:xfrm>
            <a:off x="6342063" y="0"/>
            <a:ext cx="390525" cy="103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7474" name="Picture 27" descr="osisaflogo_small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8" y="3475038"/>
            <a:ext cx="1143001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2195513" y="3213100"/>
            <a:ext cx="574675" cy="574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80439711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773" y="261938"/>
            <a:ext cx="3428179" cy="5715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</a:rPr>
              <a:t>Ocean backscatter, NRCS at </a:t>
            </a:r>
            <a:r>
              <a:rPr lang="en-US" sz="3200" b="1" dirty="0">
                <a:solidFill>
                  <a:srgbClr val="002060"/>
                </a:solidFill>
                <a:latin typeface="Symbol" panose="05050102010706020507" pitchFamily="18" charset="2"/>
              </a:rPr>
              <a:t>q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</a:rPr>
              <a:t> &gt; 20</a:t>
            </a:r>
            <a:r>
              <a:rPr lang="en-US" sz="3200" b="1" baseline="30000" dirty="0">
                <a:solidFill>
                  <a:srgbClr val="002060"/>
                </a:solidFill>
                <a:latin typeface="Calibri" panose="020F0502020204030204" pitchFamily="34" charset="0"/>
              </a:rPr>
              <a:t>o</a:t>
            </a:r>
          </a:p>
        </p:txBody>
      </p:sp>
      <p:sp>
        <p:nvSpPr>
          <p:cNvPr id="14339" name="Content Placeholder 2"/>
          <p:cNvSpPr>
            <a:spLocks noGrp="1"/>
          </p:cNvSpPr>
          <p:nvPr>
            <p:ph idx="1"/>
          </p:nvPr>
        </p:nvSpPr>
        <p:spPr>
          <a:xfrm>
            <a:off x="7937" y="1124744"/>
            <a:ext cx="4132015" cy="5112568"/>
          </a:xfrm>
          <a:solidFill>
            <a:schemeClr val="bg1"/>
          </a:solidFill>
        </p:spPr>
        <p:txBody>
          <a:bodyPr>
            <a:noAutofit/>
          </a:bodyPr>
          <a:lstStyle/>
          <a:p>
            <a:pPr marL="269875" indent="-269875"/>
            <a:r>
              <a:rPr lang="en-US" sz="1800" b="0" i="0" u="none" strike="noStrike" baseline="0" dirty="0">
                <a:solidFill>
                  <a:srgbClr val="001F5F"/>
                </a:solidFill>
                <a:latin typeface="Wingdings" panose="05000000000000000000" pitchFamily="2" charset="2"/>
              </a:rPr>
              <a:t>	</a:t>
            </a:r>
            <a:r>
              <a:rPr lang="en-US" dirty="0">
                <a:solidFill>
                  <a:srgbClr val="001F5F"/>
                </a:solidFill>
                <a:latin typeface="Calibri" panose="020F0502020204030204" pitchFamily="34" charset="0"/>
              </a:rPr>
              <a:t>Bragg scattering, interference of microwaves and cm-scale ocean waves </a:t>
            </a:r>
          </a:p>
          <a:p>
            <a:pPr marL="269875" indent="-269875"/>
            <a:r>
              <a:rPr lang="en-US" sz="1800" b="0" i="0" u="none" strike="noStrike" baseline="0" dirty="0">
                <a:solidFill>
                  <a:srgbClr val="001F5F"/>
                </a:solidFill>
                <a:latin typeface="Wingdings" panose="05000000000000000000" pitchFamily="2" charset="2"/>
              </a:rPr>
              <a:t>	</a:t>
            </a:r>
            <a:r>
              <a:rPr lang="en-US" dirty="0">
                <a:solidFill>
                  <a:srgbClr val="001F5F"/>
                </a:solidFill>
                <a:latin typeface="Calibri" panose="020F0502020204030204" pitchFamily="34" charset="0"/>
              </a:rPr>
              <a:t>The short wave spectrum is dominated by breaking waves and their dissipation for modal and higher winds</a:t>
            </a:r>
          </a:p>
          <a:p>
            <a:pPr marL="269875" indent="-269875"/>
            <a:r>
              <a:rPr lang="en-US" dirty="0">
                <a:solidFill>
                  <a:srgbClr val="001F5F"/>
                </a:solidFill>
                <a:latin typeface="Wingdings" panose="05000000000000000000" pitchFamily="2" charset="2"/>
              </a:rPr>
              <a:t>	</a:t>
            </a:r>
            <a:r>
              <a:rPr lang="en-US" dirty="0">
                <a:solidFill>
                  <a:srgbClr val="001F5F"/>
                </a:solidFill>
                <a:latin typeface="Calibri" panose="020F0502020204030204" pitchFamily="34" charset="0"/>
              </a:rPr>
              <a:t>Crucial to describe the short wave spectrum, but rather complex</a:t>
            </a:r>
          </a:p>
          <a:p>
            <a:pPr marL="269875" indent="-269875"/>
            <a:r>
              <a:rPr lang="nl-NL" dirty="0">
                <a:solidFill>
                  <a:srgbClr val="001F5F"/>
                </a:solidFill>
                <a:latin typeface="Wingdings" panose="05000000000000000000" pitchFamily="2" charset="2"/>
              </a:rPr>
              <a:t>	</a:t>
            </a:r>
            <a:r>
              <a:rPr lang="nl-NL" dirty="0" err="1">
                <a:solidFill>
                  <a:srgbClr val="001F5F"/>
                </a:solidFill>
                <a:latin typeface="Calibri" panose="020F0502020204030204" pitchFamily="34" charset="0"/>
              </a:rPr>
              <a:t>Use</a:t>
            </a:r>
            <a:r>
              <a:rPr lang="nl-NL" dirty="0">
                <a:solidFill>
                  <a:srgbClr val="001F5F"/>
                </a:solidFill>
                <a:latin typeface="Calibri" panose="020F0502020204030204" pitchFamily="34" charset="0"/>
              </a:rPr>
              <a:t> data </a:t>
            </a:r>
            <a:r>
              <a:rPr lang="nl-NL" dirty="0" err="1">
                <a:solidFill>
                  <a:srgbClr val="001F5F"/>
                </a:solidFill>
                <a:latin typeface="Calibri" panose="020F0502020204030204" pitchFamily="34" charset="0"/>
              </a:rPr>
              <a:t>science</a:t>
            </a:r>
            <a:r>
              <a:rPr lang="nl-NL" dirty="0">
                <a:solidFill>
                  <a:srgbClr val="001F5F"/>
                </a:solidFill>
                <a:latin typeface="Calibri" panose="020F0502020204030204" pitchFamily="34" charset="0"/>
              </a:rPr>
              <a:t> </a:t>
            </a:r>
            <a:r>
              <a:rPr lang="nl-NL" dirty="0" err="1">
                <a:solidFill>
                  <a:srgbClr val="001F5F"/>
                </a:solidFill>
                <a:latin typeface="Calibri" panose="020F0502020204030204" pitchFamily="34" charset="0"/>
              </a:rPr>
              <a:t>for</a:t>
            </a:r>
            <a:r>
              <a:rPr lang="nl-NL" dirty="0">
                <a:solidFill>
                  <a:srgbClr val="001F5F"/>
                </a:solidFill>
                <a:latin typeface="Calibri" panose="020F0502020204030204" pitchFamily="34" charset="0"/>
              </a:rPr>
              <a:t> GMF, </a:t>
            </a:r>
            <a:r>
              <a:rPr lang="nl-NL" dirty="0" err="1">
                <a:solidFill>
                  <a:srgbClr val="001F5F"/>
                </a:solidFill>
                <a:latin typeface="Calibri" panose="020F0502020204030204" pitchFamily="34" charset="0"/>
              </a:rPr>
              <a:t>little</a:t>
            </a:r>
            <a:r>
              <a:rPr lang="nl-NL" dirty="0">
                <a:solidFill>
                  <a:srgbClr val="001F5F"/>
                </a:solidFill>
                <a:latin typeface="Calibri" panose="020F0502020204030204" pitchFamily="34" charset="0"/>
              </a:rPr>
              <a:t> </a:t>
            </a:r>
            <a:r>
              <a:rPr lang="nl-NL" dirty="0" err="1">
                <a:solidFill>
                  <a:srgbClr val="001F5F"/>
                </a:solidFill>
                <a:latin typeface="Calibri" panose="020F0502020204030204" pitchFamily="34" charset="0"/>
              </a:rPr>
              <a:t>physics</a:t>
            </a:r>
            <a:endParaRPr lang="nl-NL" dirty="0">
              <a:solidFill>
                <a:srgbClr val="001F5F"/>
              </a:solidFill>
              <a:latin typeface="Calibri" panose="020F0502020204030204" pitchFamily="34" charset="0"/>
            </a:endParaRPr>
          </a:p>
          <a:p>
            <a:pPr marL="269875" indent="-269875"/>
            <a:r>
              <a:rPr lang="en-US" sz="1800" b="0" i="0" u="none" strike="noStrike" baseline="0" dirty="0">
                <a:solidFill>
                  <a:srgbClr val="001F5F"/>
                </a:solidFill>
                <a:latin typeface="Wingdings" panose="05000000000000000000" pitchFamily="2" charset="2"/>
              </a:rPr>
              <a:t>	</a:t>
            </a:r>
            <a:r>
              <a:rPr lang="en-US" dirty="0">
                <a:solidFill>
                  <a:srgbClr val="001F5F"/>
                </a:solidFill>
                <a:latin typeface="Calibri" panose="020F0502020204030204" pitchFamily="34" charset="0"/>
              </a:rPr>
              <a:t>Wave-wind interaction/balance shows</a:t>
            </a:r>
            <a:br>
              <a:rPr lang="en-US" dirty="0">
                <a:solidFill>
                  <a:srgbClr val="001F5F"/>
                </a:solidFill>
                <a:latin typeface="Calibri" panose="020F0502020204030204" pitchFamily="34" charset="0"/>
              </a:rPr>
            </a:br>
            <a:r>
              <a:rPr lang="en-US" dirty="0">
                <a:solidFill>
                  <a:srgbClr val="001F5F"/>
                </a:solidFill>
                <a:latin typeface="Calibri" panose="020F0502020204030204" pitchFamily="34" charset="0"/>
              </a:rPr>
              <a:t>no long wave effects in GMF</a:t>
            </a:r>
          </a:p>
          <a:p>
            <a:pPr marL="269875" marR="0" indent="-269875" algn="l"/>
            <a:r>
              <a:rPr lang="en-US" sz="1800" b="0" i="0" u="none" strike="noStrike" baseline="0" dirty="0">
                <a:solidFill>
                  <a:srgbClr val="001F5F"/>
                </a:solidFill>
                <a:latin typeface="Wingdings" panose="05000000000000000000" pitchFamily="2" charset="2"/>
              </a:rPr>
              <a:t>	</a:t>
            </a:r>
            <a:r>
              <a:rPr lang="en-US" sz="1800" b="0" i="0" u="none" strike="noStrike" baseline="0" dirty="0">
                <a:solidFill>
                  <a:srgbClr val="001F5F"/>
                </a:solidFill>
                <a:latin typeface="Calibri" panose="020F0502020204030204" pitchFamily="34" charset="0"/>
              </a:rPr>
              <a:t>Wave shadowing and interference at grazing incidences, </a:t>
            </a:r>
            <a:r>
              <a:rPr lang="en-US" sz="1800" dirty="0">
                <a:solidFill>
                  <a:srgbClr val="002060"/>
                </a:solidFill>
                <a:latin typeface="Symbol" panose="05050102010706020507" pitchFamily="18" charset="2"/>
              </a:rPr>
              <a:t>q</a:t>
            </a:r>
            <a:r>
              <a:rPr lang="en-US" sz="1800" dirty="0">
                <a:solidFill>
                  <a:srgbClr val="002060"/>
                </a:solidFill>
                <a:latin typeface="Calibri" panose="020F0502020204030204" pitchFamily="34" charset="0"/>
              </a:rPr>
              <a:t> &lt; 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</a:rPr>
              <a:t>6</a:t>
            </a:r>
            <a:r>
              <a:rPr lang="en-US" sz="1800" dirty="0">
                <a:solidFill>
                  <a:srgbClr val="002060"/>
                </a:solidFill>
                <a:latin typeface="Calibri" panose="020F0502020204030204" pitchFamily="34" charset="0"/>
              </a:rPr>
              <a:t>0</a:t>
            </a:r>
            <a:r>
              <a:rPr lang="en-US" sz="1800" baseline="30000" dirty="0">
                <a:solidFill>
                  <a:srgbClr val="002060"/>
                </a:solidFill>
                <a:latin typeface="Calibri" panose="020F0502020204030204" pitchFamily="34" charset="0"/>
              </a:rPr>
              <a:t>o</a:t>
            </a:r>
            <a:endParaRPr lang="en-US" sz="1800" i="0" u="none" strike="noStrike" baseline="0" dirty="0">
              <a:solidFill>
                <a:srgbClr val="001F5F"/>
              </a:solidFill>
              <a:latin typeface="Calibri" panose="020F0502020204030204" pitchFamily="34" charset="0"/>
            </a:endParaRPr>
          </a:p>
          <a:p>
            <a:pPr marL="269875" marR="0" indent="-269875" algn="l"/>
            <a:r>
              <a:rPr lang="en-US" sz="1800" b="0" i="0" u="none" strike="noStrike" baseline="0" dirty="0">
                <a:solidFill>
                  <a:srgbClr val="001F5F"/>
                </a:solidFill>
                <a:latin typeface="Wingdings" panose="05000000000000000000" pitchFamily="2" charset="2"/>
              </a:rPr>
              <a:t>	</a:t>
            </a:r>
            <a:r>
              <a:rPr lang="en-US" sz="1800" b="0" i="0" u="none" strike="noStrike" baseline="0" dirty="0">
                <a:solidFill>
                  <a:srgbClr val="001F5F"/>
                </a:solidFill>
                <a:latin typeface="Calibri" panose="020F0502020204030204" pitchFamily="34" charset="0"/>
              </a:rPr>
              <a:t>Specular reflection dominates at smaller incidence angles (geometric optics) and depends on MSS and longer waves in the sea state (fetch)</a:t>
            </a:r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600">
                <a:solidFill>
                  <a:srgbClr val="000000"/>
                </a:solidFill>
                <a:latin typeface="Verdana" pitchFamily="34" charset="0"/>
                <a:cs typeface="Arial" charset="0"/>
              </a:defRPr>
            </a:lvl1pPr>
            <a:lvl2pPr marL="742950" indent="-285750">
              <a:defRPr sz="2600">
                <a:solidFill>
                  <a:srgbClr val="000000"/>
                </a:solidFill>
                <a:latin typeface="Verdana" pitchFamily="34" charset="0"/>
                <a:cs typeface="Arial" charset="0"/>
              </a:defRPr>
            </a:lvl2pPr>
            <a:lvl3pPr marL="1143000" indent="-228600">
              <a:defRPr sz="2600">
                <a:solidFill>
                  <a:srgbClr val="000000"/>
                </a:solidFill>
                <a:latin typeface="Verdana" pitchFamily="34" charset="0"/>
                <a:cs typeface="Arial" charset="0"/>
              </a:defRPr>
            </a:lvl3pPr>
            <a:lvl4pPr marL="1600200" indent="-228600">
              <a:defRPr sz="2600">
                <a:solidFill>
                  <a:srgbClr val="000000"/>
                </a:solidFill>
                <a:latin typeface="Verdana" pitchFamily="34" charset="0"/>
                <a:cs typeface="Arial" charset="0"/>
              </a:defRPr>
            </a:lvl4pPr>
            <a:lvl5pPr marL="2057400" indent="-228600">
              <a:defRPr sz="2600">
                <a:solidFill>
                  <a:srgbClr val="000000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00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00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00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00"/>
                </a:solidFill>
                <a:latin typeface="Verdana" pitchFamily="34" charset="0"/>
                <a:cs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BF21B57-47BA-4306-85C3-C4C724D9FA92}" type="slidenum">
              <a:rPr kumimoji="0" lang="nl-NL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nl-NL" altLang="en-US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pic>
        <p:nvPicPr>
          <p:cNvPr id="430082" name="Picture 2">
            <a:extLst>
              <a:ext uri="{FF2B5EF4-FFF2-40B4-BE49-F238E27FC236}">
                <a16:creationId xmlns:a16="http://schemas.microsoft.com/office/drawing/2014/main" id="{90B116A3-B933-43CA-9CE3-DF1CC202BF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3687" y="-27384"/>
            <a:ext cx="50403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hlinkClick r:id="rId3"/>
            <a:extLst>
              <a:ext uri="{FF2B5EF4-FFF2-40B4-BE49-F238E27FC236}">
                <a16:creationId xmlns:a16="http://schemas.microsoft.com/office/drawing/2014/main" id="{A1A46731-9BD6-4416-8CFD-84C642B4883C}"/>
              </a:ext>
            </a:extLst>
          </p:cNvPr>
          <p:cNvSpPr txBox="1"/>
          <p:nvPr/>
        </p:nvSpPr>
        <p:spPr>
          <a:xfrm>
            <a:off x="711773" y="6309320"/>
            <a:ext cx="1967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Hauser et al., 2023</a:t>
            </a:r>
            <a:endParaRPr kumimoji="0" lang="nl-NL" sz="1800" b="1" i="0" u="sng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>
            <a:hlinkClick r:id="rId4"/>
            <a:extLst>
              <a:ext uri="{FF2B5EF4-FFF2-40B4-BE49-F238E27FC236}">
                <a16:creationId xmlns:a16="http://schemas.microsoft.com/office/drawing/2014/main" id="{A4D14731-B438-4FDE-9772-05121A3AA66B}"/>
              </a:ext>
            </a:extLst>
          </p:cNvPr>
          <p:cNvSpPr txBox="1"/>
          <p:nvPr/>
        </p:nvSpPr>
        <p:spPr>
          <a:xfrm>
            <a:off x="5004048" y="476672"/>
            <a:ext cx="319145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See also: five different </a:t>
            </a:r>
            <a:b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scatterometers, each capturing </a:t>
            </a:r>
            <a:b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landfall of Ida</a:t>
            </a:r>
            <a:endParaRPr kumimoji="0" lang="nl-NL" sz="1800" b="1" i="0" u="sng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24813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Off-shore wind park effects</a:t>
            </a:r>
            <a:endParaRPr lang="nl-NL" b="1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F455734-B5F3-4399-B203-98D189978388}" type="slidenum">
              <a:rPr lang="nl-NL" smtClean="0"/>
              <a:pPr>
                <a:defRPr/>
              </a:pPr>
              <a:t>13</a:t>
            </a:fld>
            <a:endParaRPr lang="nl-NL"/>
          </a:p>
        </p:txBody>
      </p:sp>
      <p:pic>
        <p:nvPicPr>
          <p:cNvPr id="6146" name="Picture 2" descr="Fig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8802" y="1080716"/>
            <a:ext cx="7505205" cy="5234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29682" y="1585392"/>
            <a:ext cx="2149434" cy="5083968"/>
          </a:xfrm>
        </p:spPr>
        <p:txBody>
          <a:bodyPr>
            <a:normAutofit/>
          </a:bodyPr>
          <a:lstStyle/>
          <a:p>
            <a:pPr marL="342892" indent="-342892">
              <a:lnSpc>
                <a:spcPct val="110000"/>
              </a:lnSpc>
              <a:buFont typeface="Wingdings" panose="05000000000000000000" pitchFamily="2" charset="2"/>
              <a:buChar char="v"/>
            </a:pPr>
            <a:r>
              <a:rPr lang="en-US" dirty="0"/>
              <a:t>S1 SAR shows 1</a:t>
            </a:r>
            <a:r>
              <a:rPr lang="en-US" baseline="30000" dirty="0"/>
              <a:t>st</a:t>
            </a:r>
            <a:r>
              <a:rPr lang="en-US" dirty="0"/>
              <a:t> evidence of long-range wind park effect</a:t>
            </a:r>
          </a:p>
          <a:p>
            <a:pPr marL="342892" indent="-342892">
              <a:lnSpc>
                <a:spcPct val="110000"/>
              </a:lnSpc>
              <a:buFont typeface="Wingdings" panose="05000000000000000000" pitchFamily="2" charset="2"/>
              <a:buChar char="v"/>
            </a:pPr>
            <a:r>
              <a:rPr lang="en-US" dirty="0"/>
              <a:t>Depends on atmospheric stability</a:t>
            </a:r>
          </a:p>
          <a:p>
            <a:pPr marL="342892" indent="-342892">
              <a:lnSpc>
                <a:spcPct val="110000"/>
              </a:lnSpc>
              <a:buFont typeface="Wingdings" panose="05000000000000000000" pitchFamily="2" charset="2"/>
              <a:buChar char="v"/>
            </a:pPr>
            <a:r>
              <a:rPr lang="en-US" dirty="0"/>
              <a:t>Energy?</a:t>
            </a:r>
          </a:p>
          <a:p>
            <a:pPr marL="342892" indent="-342892">
              <a:lnSpc>
                <a:spcPct val="110000"/>
              </a:lnSpc>
              <a:buFont typeface="Wingdings" panose="05000000000000000000" pitchFamily="2" charset="2"/>
              <a:buChar char="v"/>
            </a:pPr>
            <a:r>
              <a:rPr lang="en-US" dirty="0"/>
              <a:t>Coastal environment/</a:t>
            </a:r>
            <a:br>
              <a:rPr lang="en-US" dirty="0"/>
            </a:br>
            <a:r>
              <a:rPr lang="en-US" dirty="0"/>
              <a:t>coastal protection?</a:t>
            </a:r>
            <a:endParaRPr lang="nl-NL" dirty="0"/>
          </a:p>
        </p:txBody>
      </p:sp>
      <p:sp>
        <p:nvSpPr>
          <p:cNvPr id="6" name="Ovaal 5"/>
          <p:cNvSpPr/>
          <p:nvPr/>
        </p:nvSpPr>
        <p:spPr>
          <a:xfrm>
            <a:off x="3016344" y="1488376"/>
            <a:ext cx="1915705" cy="1987136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45816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2C4B416D-0AF8-3549-A375-D35482D10A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04449" y="5558034"/>
            <a:ext cx="478704" cy="273844"/>
          </a:xfrm>
        </p:spPr>
        <p:txBody>
          <a:bodyPr/>
          <a:lstStyle/>
          <a:p>
            <a:pPr marL="0" marR="0" lvl="0" indent="0" algn="l" defTabSz="91437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8768E1A-8455-4611-8763-3FA1B747F6B6}" type="slidenum">
              <a:rPr kumimoji="0" lang="en-US" sz="1000" b="1" i="0" u="none" strike="noStrike" kern="1200" cap="all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37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000" b="1" i="0" u="none" strike="noStrike" kern="1200" cap="all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A4061C45-58C4-5849-A513-CC5BFD380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759" y="89115"/>
            <a:ext cx="7910196" cy="605669"/>
          </a:xfrm>
        </p:spPr>
        <p:txBody>
          <a:bodyPr>
            <a:normAutofit fontScale="90000"/>
          </a:bodyPr>
          <a:lstStyle/>
          <a:p>
            <a:r>
              <a:rPr lang="fr-FR" dirty="0">
                <a:solidFill>
                  <a:srgbClr val="002060"/>
                </a:solidFill>
              </a:rPr>
              <a:t>Golden </a:t>
            </a:r>
            <a:r>
              <a:rPr lang="fr-FR" dirty="0" err="1">
                <a:solidFill>
                  <a:srgbClr val="002060"/>
                </a:solidFill>
              </a:rPr>
              <a:t>age</a:t>
            </a:r>
            <a:r>
              <a:rPr lang="fr-FR" dirty="0">
                <a:solidFill>
                  <a:srgbClr val="002060"/>
                </a:solidFill>
              </a:rPr>
              <a:t> of </a:t>
            </a:r>
            <a:r>
              <a:rPr lang="fr-FR" dirty="0" err="1">
                <a:solidFill>
                  <a:srgbClr val="002060"/>
                </a:solidFill>
              </a:rPr>
              <a:t>Scatterometry</a:t>
            </a:r>
            <a:r>
              <a:rPr lang="fr-FR" dirty="0">
                <a:solidFill>
                  <a:srgbClr val="002060"/>
                </a:solidFill>
              </a:rPr>
              <a:t> </a:t>
            </a:r>
            <a:r>
              <a:rPr lang="fr-FR" sz="2100" dirty="0">
                <a:solidFill>
                  <a:srgbClr val="002060"/>
                </a:solidFill>
              </a:rPr>
              <a:t>(WMO OSCAR)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2E5B6674-DA3C-47FF-B444-A37CB2DB4A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8034"/>
          <a:stretch/>
        </p:blipFill>
        <p:spPr>
          <a:xfrm>
            <a:off x="555775" y="1201143"/>
            <a:ext cx="2922954" cy="2376859"/>
          </a:xfrm>
          <a:prstGeom prst="rect">
            <a:avLst/>
          </a:prstGeom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id="{4DADC4E9-CFD6-44FB-8BAD-27E949C82A33}"/>
              </a:ext>
            </a:extLst>
          </p:cNvPr>
          <p:cNvSpPr txBox="1"/>
          <p:nvPr/>
        </p:nvSpPr>
        <p:spPr>
          <a:xfrm>
            <a:off x="493036" y="3573016"/>
            <a:ext cx="818342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Source: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hlinkClick r:id="rId3"/>
              </a:rPr>
              <a:t>https://space.oscar.wmo.int/gapanalyses?mission=12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Past C-band missions :					Past Ku-band missions 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ERS-1,2/ESCAT	10:30 desc.	1992-1996, 1995-2000	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SeaWinds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/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QuikScat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	6:00 desc.	1999-2009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MetOp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-A/ASCAT	9:30 desc. 		2007-2021			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RapidScat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/ISS	52 *	2014-2016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							OceanSat-2/OSCAT-1	0:00 desc.	2009-2014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							ScatSat-1/OSCAT-2	8:45 desc.	2016-2021</a:t>
            </a:r>
            <a:endParaRPr kumimoji="0" lang="nl-NL" sz="1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2D41D31-76B6-3DBC-23F4-E873556B2BB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8488" b="70597"/>
          <a:stretch/>
        </p:blipFill>
        <p:spPr>
          <a:xfrm>
            <a:off x="454173" y="1196752"/>
            <a:ext cx="8216718" cy="5614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8A55279-0A0B-F1F6-B32B-A093AA28008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9789" b="47057"/>
          <a:stretch/>
        </p:blipFill>
        <p:spPr>
          <a:xfrm>
            <a:off x="454173" y="1753583"/>
            <a:ext cx="8216718" cy="6765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DBBF4FD-4BE1-79E1-6584-103A5D7CD7C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6210" b="40171"/>
          <a:stretch/>
        </p:blipFill>
        <p:spPr>
          <a:xfrm>
            <a:off x="459738" y="2432864"/>
            <a:ext cx="8216718" cy="18615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7E2685D-3E5E-D4CE-7E64-D274B8AB1B5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5926" b="17168"/>
          <a:stretch/>
        </p:blipFill>
        <p:spPr>
          <a:xfrm>
            <a:off x="459738" y="2588344"/>
            <a:ext cx="8216718" cy="86953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F2BE5BE-BF02-DF70-6481-F7F88681602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3107" b="3283"/>
          <a:stretch/>
        </p:blipFill>
        <p:spPr>
          <a:xfrm>
            <a:off x="454173" y="3461401"/>
            <a:ext cx="8216718" cy="18564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6B32225-6D30-9815-2469-3592FD3B162E}"/>
              </a:ext>
            </a:extLst>
          </p:cNvPr>
          <p:cNvSpPr txBox="1"/>
          <p:nvPr/>
        </p:nvSpPr>
        <p:spPr>
          <a:xfrm>
            <a:off x="552721" y="5518973"/>
            <a:ext cx="51793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14313" marR="0" lvl="0" indent="-21431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Prepare ourselves for many scatterometers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</a:t>
            </a:r>
          </a:p>
          <a:p>
            <a:pPr marL="214313" marR="0" lvl="0" indent="-21431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Exploit for weather, ocean and climate applications</a:t>
            </a:r>
            <a:endParaRPr kumimoji="0" lang="en-NL" sz="1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60764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4" name="Rectangle 1030"/>
          <p:cNvSpPr>
            <a:spLocks noChangeArrowheads="1"/>
          </p:cNvSpPr>
          <p:nvPr/>
        </p:nvSpPr>
        <p:spPr bwMode="auto">
          <a:xfrm>
            <a:off x="0" y="0"/>
            <a:ext cx="6300788" cy="6858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rgbClr val="FFFF00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rgbClr val="FFFF00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FFFF00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FFFF00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FFFF00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00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00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00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00"/>
                </a:solidFill>
                <a:latin typeface="Times New Roman" pitchFamily="18" charset="0"/>
              </a:defRPr>
            </a:lvl9pPr>
          </a:lstStyle>
          <a:p>
            <a:pPr>
              <a:lnSpc>
                <a:spcPct val="80000"/>
              </a:lnSpc>
              <a:buFontTx/>
              <a:buNone/>
            </a:pPr>
            <a:r>
              <a:rPr lang="en-US" altLang="nl-NL" sz="1000" i="1" dirty="0">
                <a:solidFill>
                  <a:srgbClr val="000000"/>
                </a:solidFill>
                <a:latin typeface="Verdana" pitchFamily="34" charset="0"/>
              </a:rPr>
              <a:t>Updated @ 2019-10-27 07:03 </a:t>
            </a:r>
            <a:r>
              <a:rPr lang="en-US" altLang="nl-NL" sz="1000" i="1" dirty="0" err="1">
                <a:solidFill>
                  <a:srgbClr val="000000"/>
                </a:solidFill>
                <a:latin typeface="Verdana" pitchFamily="34" charset="0"/>
              </a:rPr>
              <a:t>utc</a:t>
            </a:r>
            <a:r>
              <a:rPr lang="en-US" altLang="nl-NL" sz="1000" i="1" dirty="0">
                <a:solidFill>
                  <a:srgbClr val="000000"/>
                </a:solidFill>
                <a:latin typeface="Verdana" pitchFamily="34" charset="0"/>
              </a:rPr>
              <a:t>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nl-NL" sz="2400" dirty="0">
                <a:solidFill>
                  <a:srgbClr val="046F96"/>
                </a:solidFill>
                <a:latin typeface="Verdana" pitchFamily="34" charset="0"/>
              </a:rPr>
              <a:t>OSI SAF ASCAT Coastal product viewer</a:t>
            </a:r>
          </a:p>
          <a:p>
            <a:pPr>
              <a:buFontTx/>
              <a:buNone/>
            </a:pPr>
            <a:r>
              <a:rPr lang="en-US" altLang="nl-NL" sz="1000" b="1" dirty="0">
                <a:solidFill>
                  <a:srgbClr val="000000"/>
                </a:solidFill>
                <a:latin typeface="Verdana" pitchFamily="34" charset="0"/>
              </a:rPr>
              <a:t>ASCAT12+, status: pre-operational</a:t>
            </a:r>
          </a:p>
          <a:p>
            <a:pPr>
              <a:buFontTx/>
              <a:buNone/>
            </a:pPr>
            <a:endParaRPr lang="en-US" altLang="nl-NL" sz="1000" b="1" dirty="0">
              <a:solidFill>
                <a:srgbClr val="000000"/>
              </a:solidFill>
              <a:latin typeface="Verdana" pitchFamily="34" charset="0"/>
            </a:endParaRPr>
          </a:p>
          <a:p>
            <a:pPr>
              <a:buFontTx/>
              <a:buNone/>
            </a:pPr>
            <a:r>
              <a:rPr lang="en-US" altLang="nl-NL" sz="1000" b="1" dirty="0">
                <a:solidFill>
                  <a:srgbClr val="000000"/>
                </a:solidFill>
                <a:latin typeface="Verdana" pitchFamily="34" charset="0"/>
              </a:rPr>
              <a:t>Ascending passes</a:t>
            </a:r>
            <a:br>
              <a:rPr lang="en-US" altLang="nl-NL" sz="1000" b="1" dirty="0">
                <a:solidFill>
                  <a:srgbClr val="000000"/>
                </a:solidFill>
                <a:latin typeface="Verdana" pitchFamily="34" charset="0"/>
              </a:rPr>
            </a:br>
            <a:r>
              <a:rPr lang="en-US" altLang="nl-NL" sz="1000" b="1" dirty="0">
                <a:solidFill>
                  <a:srgbClr val="FF3300"/>
                </a:solidFill>
                <a:latin typeface="Verdana" pitchFamily="34" charset="0"/>
              </a:rPr>
              <a:t>Click in the map to zoom in</a:t>
            </a:r>
          </a:p>
          <a:p>
            <a:pPr>
              <a:buFontTx/>
              <a:buNone/>
            </a:pPr>
            <a:endParaRPr lang="en-US" altLang="nl-NL" sz="1000" b="1" dirty="0">
              <a:solidFill>
                <a:srgbClr val="FF3300"/>
              </a:solidFill>
              <a:latin typeface="Verdana" pitchFamily="34" charset="0"/>
            </a:endParaRPr>
          </a:p>
          <a:p>
            <a:pPr>
              <a:buFontTx/>
              <a:buNone/>
            </a:pPr>
            <a:endParaRPr lang="en-US" altLang="nl-NL" sz="1000" b="1" dirty="0">
              <a:solidFill>
                <a:srgbClr val="000000"/>
              </a:solidFill>
              <a:latin typeface="Verdana" pitchFamily="34" charset="0"/>
            </a:endParaRPr>
          </a:p>
          <a:p>
            <a:pPr>
              <a:buFontTx/>
              <a:buNone/>
            </a:pPr>
            <a:endParaRPr lang="en-US" altLang="nl-NL" sz="1000" b="1" dirty="0">
              <a:solidFill>
                <a:srgbClr val="000000"/>
              </a:solidFill>
              <a:latin typeface="Verdana" pitchFamily="34" charset="0"/>
            </a:endParaRPr>
          </a:p>
          <a:p>
            <a:pPr>
              <a:buFontTx/>
              <a:buNone/>
            </a:pPr>
            <a:endParaRPr lang="en-US" altLang="nl-NL" sz="1000" b="1" dirty="0">
              <a:solidFill>
                <a:srgbClr val="000000"/>
              </a:solidFill>
              <a:latin typeface="Verdana" pitchFamily="34" charset="0"/>
            </a:endParaRPr>
          </a:p>
          <a:p>
            <a:pPr>
              <a:buFontTx/>
              <a:buNone/>
            </a:pPr>
            <a:endParaRPr lang="en-US" altLang="nl-NL" sz="1000" b="1" dirty="0">
              <a:solidFill>
                <a:srgbClr val="000000"/>
              </a:solidFill>
              <a:latin typeface="Verdana" pitchFamily="34" charset="0"/>
            </a:endParaRPr>
          </a:p>
          <a:p>
            <a:pPr>
              <a:buFontTx/>
              <a:buNone/>
            </a:pPr>
            <a:endParaRPr lang="en-US" altLang="nl-NL" sz="1000" b="1" dirty="0">
              <a:solidFill>
                <a:srgbClr val="000000"/>
              </a:solidFill>
              <a:latin typeface="Verdana" pitchFamily="34" charset="0"/>
            </a:endParaRPr>
          </a:p>
          <a:p>
            <a:pPr>
              <a:buFontTx/>
              <a:buNone/>
            </a:pPr>
            <a:endParaRPr lang="en-US" altLang="nl-NL" sz="1000" b="1" dirty="0">
              <a:solidFill>
                <a:srgbClr val="000000"/>
              </a:solidFill>
              <a:latin typeface="Verdana" pitchFamily="34" charset="0"/>
            </a:endParaRPr>
          </a:p>
          <a:p>
            <a:pPr>
              <a:buFontTx/>
              <a:buNone/>
            </a:pPr>
            <a:endParaRPr lang="en-US" altLang="nl-NL" sz="1000" b="1" dirty="0">
              <a:solidFill>
                <a:srgbClr val="000000"/>
              </a:solidFill>
              <a:latin typeface="Verdana" pitchFamily="34" charset="0"/>
            </a:endParaRPr>
          </a:p>
          <a:p>
            <a:pPr>
              <a:buFontTx/>
              <a:buNone/>
            </a:pPr>
            <a:endParaRPr lang="en-US" altLang="nl-NL" sz="1000" b="1" dirty="0">
              <a:solidFill>
                <a:srgbClr val="000000"/>
              </a:solidFill>
              <a:latin typeface="Verdana" pitchFamily="34" charset="0"/>
            </a:endParaRPr>
          </a:p>
          <a:p>
            <a:pPr>
              <a:buFontTx/>
              <a:buNone/>
            </a:pPr>
            <a:endParaRPr lang="en-US" altLang="nl-NL" sz="1000" b="1" dirty="0">
              <a:solidFill>
                <a:srgbClr val="000000"/>
              </a:solidFill>
              <a:latin typeface="Verdana" pitchFamily="34" charset="0"/>
            </a:endParaRPr>
          </a:p>
          <a:p>
            <a:pPr>
              <a:buFontTx/>
              <a:buNone/>
            </a:pPr>
            <a:endParaRPr lang="en-US" altLang="nl-NL" sz="1000" b="1" dirty="0">
              <a:solidFill>
                <a:srgbClr val="000000"/>
              </a:solidFill>
              <a:latin typeface="Verdana" pitchFamily="34" charset="0"/>
            </a:endParaRPr>
          </a:p>
          <a:p>
            <a:pPr>
              <a:buFontTx/>
              <a:buNone/>
            </a:pPr>
            <a:endParaRPr lang="en-US" altLang="nl-NL" sz="1000" b="1" dirty="0">
              <a:solidFill>
                <a:srgbClr val="000000"/>
              </a:solidFill>
              <a:latin typeface="Verdana" pitchFamily="34" charset="0"/>
            </a:endParaRPr>
          </a:p>
          <a:p>
            <a:pPr>
              <a:buFontTx/>
              <a:buNone/>
            </a:pPr>
            <a:endParaRPr lang="en-US" altLang="nl-NL" sz="1000" b="1" dirty="0">
              <a:solidFill>
                <a:srgbClr val="000000"/>
              </a:solidFill>
              <a:latin typeface="Verdana" pitchFamily="34" charset="0"/>
            </a:endParaRPr>
          </a:p>
          <a:p>
            <a:pPr>
              <a:buFontTx/>
              <a:buNone/>
            </a:pPr>
            <a:endParaRPr lang="en-US" altLang="nl-NL" sz="1000" b="1" dirty="0">
              <a:solidFill>
                <a:srgbClr val="000000"/>
              </a:solidFill>
              <a:latin typeface="Verdana" pitchFamily="34" charset="0"/>
            </a:endParaRPr>
          </a:p>
          <a:p>
            <a:pPr>
              <a:buFontTx/>
              <a:buNone/>
            </a:pPr>
            <a:endParaRPr lang="en-US" altLang="nl-NL" sz="1000" b="1" dirty="0">
              <a:solidFill>
                <a:srgbClr val="000000"/>
              </a:solidFill>
              <a:latin typeface="Verdana" pitchFamily="34" charset="0"/>
            </a:endParaRPr>
          </a:p>
          <a:p>
            <a:pPr>
              <a:buFontTx/>
              <a:buNone/>
            </a:pPr>
            <a:endParaRPr lang="en-US" altLang="nl-NL" sz="1000" b="1" dirty="0">
              <a:solidFill>
                <a:srgbClr val="000000"/>
              </a:solidFill>
              <a:latin typeface="Verdana" pitchFamily="34" charset="0"/>
            </a:endParaRPr>
          </a:p>
          <a:p>
            <a:pPr>
              <a:buFontTx/>
              <a:buNone/>
            </a:pPr>
            <a:endParaRPr lang="en-US" altLang="nl-NL" sz="1000" b="1" dirty="0">
              <a:solidFill>
                <a:srgbClr val="000000"/>
              </a:solidFill>
              <a:latin typeface="Verdana" pitchFamily="34" charset="0"/>
            </a:endParaRPr>
          </a:p>
          <a:p>
            <a:pPr>
              <a:buFontTx/>
              <a:buNone/>
            </a:pPr>
            <a:endParaRPr lang="en-US" altLang="nl-NL" sz="1000" b="1" dirty="0">
              <a:solidFill>
                <a:srgbClr val="000000"/>
              </a:solidFill>
              <a:latin typeface="Verdana" pitchFamily="34" charset="0"/>
            </a:endParaRPr>
          </a:p>
          <a:p>
            <a:pPr>
              <a:buFontTx/>
              <a:buNone/>
            </a:pPr>
            <a:endParaRPr lang="en-US" altLang="nl-NL" sz="1000" b="1" dirty="0">
              <a:solidFill>
                <a:srgbClr val="000000"/>
              </a:solidFill>
              <a:latin typeface="Verdana" pitchFamily="34" charset="0"/>
            </a:endParaRPr>
          </a:p>
          <a:p>
            <a:pPr>
              <a:buFontTx/>
              <a:buNone/>
            </a:pPr>
            <a:endParaRPr lang="en-US" altLang="nl-NL" sz="1000" b="1" dirty="0">
              <a:solidFill>
                <a:srgbClr val="000000"/>
              </a:solidFill>
              <a:latin typeface="Verdana" pitchFamily="34" charset="0"/>
            </a:endParaRPr>
          </a:p>
          <a:p>
            <a:pPr>
              <a:buFontTx/>
              <a:buNone/>
            </a:pPr>
            <a:r>
              <a:rPr lang="en-US" altLang="nl-NL" sz="1000" b="1" dirty="0">
                <a:solidFill>
                  <a:srgbClr val="000000"/>
                </a:solidFill>
                <a:latin typeface="Verdana" pitchFamily="34" charset="0"/>
              </a:rPr>
              <a:t>Descending passes</a:t>
            </a:r>
            <a:br>
              <a:rPr lang="en-US" altLang="nl-NL" sz="1000" b="1" dirty="0">
                <a:solidFill>
                  <a:srgbClr val="000000"/>
                </a:solidFill>
                <a:latin typeface="Verdana" pitchFamily="34" charset="0"/>
              </a:rPr>
            </a:br>
            <a:r>
              <a:rPr lang="en-US" altLang="nl-NL" sz="1000" b="1" dirty="0">
                <a:solidFill>
                  <a:srgbClr val="FF3300"/>
                </a:solidFill>
                <a:latin typeface="Verdana" pitchFamily="34" charset="0"/>
              </a:rPr>
              <a:t>Click in the map to zoom in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altLang="nl-NL" sz="1000" b="1" dirty="0">
              <a:solidFill>
                <a:srgbClr val="000000"/>
              </a:solidFill>
              <a:latin typeface="Verdana" pitchFamily="34" charset="0"/>
            </a:endParaRPr>
          </a:p>
          <a:p>
            <a:pPr>
              <a:lnSpc>
                <a:spcPct val="80000"/>
              </a:lnSpc>
              <a:buFontTx/>
              <a:buNone/>
            </a:pPr>
            <a:endParaRPr lang="en-US" altLang="nl-NL" sz="1000" b="1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60771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6300788" y="0"/>
            <a:ext cx="5184775" cy="6858000"/>
          </a:xfrm>
          <a:solidFill>
            <a:schemeClr val="bg1"/>
          </a:solidFill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endParaRPr lang="en-US" altLang="nl-NL" sz="1000" b="1" dirty="0">
              <a:solidFill>
                <a:srgbClr val="000000"/>
              </a:solidFill>
              <a:latin typeface="Verdana" pitchFamily="34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nl-NL" sz="1000" b="1" dirty="0">
                <a:solidFill>
                  <a:srgbClr val="000000"/>
                </a:solidFill>
                <a:latin typeface="Verdana" pitchFamily="34" charset="0"/>
              </a:rPr>
              <a:t>Select view</a:t>
            </a:r>
            <a:br>
              <a:rPr lang="en-US" altLang="nl-NL" sz="1000" b="1" dirty="0">
                <a:solidFill>
                  <a:srgbClr val="000000"/>
                </a:solidFill>
                <a:latin typeface="Verdana" pitchFamily="34" charset="0"/>
              </a:rPr>
            </a:br>
            <a:r>
              <a:rPr lang="en-US" altLang="nl-NL" sz="1000" b="1" dirty="0">
                <a:solidFill>
                  <a:schemeClr val="accent2"/>
                </a:solidFill>
                <a:latin typeface="Verdana" pitchFamily="34" charset="0"/>
              </a:rPr>
              <a:t>Monitoring information</a:t>
            </a:r>
            <a:br>
              <a:rPr lang="en-US" altLang="nl-NL" sz="1000" b="1" dirty="0">
                <a:solidFill>
                  <a:schemeClr val="accent2"/>
                </a:solidFill>
                <a:latin typeface="Verdana" pitchFamily="34" charset="0"/>
              </a:rPr>
            </a:br>
            <a:r>
              <a:rPr lang="en-US" altLang="nl-NL" sz="1000" b="1" dirty="0">
                <a:solidFill>
                  <a:schemeClr val="accent2"/>
                </a:solidFill>
                <a:latin typeface="Verdana" pitchFamily="34" charset="0"/>
              </a:rPr>
              <a:t>Buoy validations</a:t>
            </a:r>
            <a:br>
              <a:rPr lang="en-US" altLang="nl-NL" sz="1000" b="1" dirty="0">
                <a:solidFill>
                  <a:schemeClr val="accent2"/>
                </a:solidFill>
                <a:latin typeface="Verdana" pitchFamily="34" charset="0"/>
              </a:rPr>
            </a:br>
            <a:r>
              <a:rPr lang="en-US" altLang="nl-NL" sz="1000" b="1" dirty="0">
                <a:solidFill>
                  <a:schemeClr val="accent2"/>
                </a:solidFill>
                <a:latin typeface="Verdana" pitchFamily="34" charset="0"/>
              </a:rPr>
              <a:t>Data from previous day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altLang="nl-NL" sz="1000" b="1" dirty="0">
              <a:solidFill>
                <a:schemeClr val="accent2"/>
              </a:solidFill>
              <a:latin typeface="Verdana" pitchFamily="34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nl-NL" sz="1000" b="1" dirty="0">
                <a:solidFill>
                  <a:srgbClr val="000000"/>
                </a:solidFill>
                <a:latin typeface="Verdana" pitchFamily="34" charset="0"/>
              </a:rPr>
              <a:t>Background information</a:t>
            </a:r>
            <a:br>
              <a:rPr lang="en-US" altLang="nl-NL" sz="1000" b="1" dirty="0">
                <a:solidFill>
                  <a:srgbClr val="000000"/>
                </a:solidFill>
                <a:latin typeface="Verdana" pitchFamily="34" charset="0"/>
              </a:rPr>
            </a:br>
            <a:r>
              <a:rPr lang="en-US" altLang="nl-NL" sz="1000" b="1" dirty="0">
                <a:solidFill>
                  <a:schemeClr val="accent2"/>
                </a:solidFill>
                <a:latin typeface="Verdana" pitchFamily="34" charset="0"/>
              </a:rPr>
              <a:t>Modifications/anomalies</a:t>
            </a:r>
            <a:br>
              <a:rPr lang="en-US" altLang="nl-NL" sz="1000" b="1" dirty="0">
                <a:solidFill>
                  <a:schemeClr val="accent2"/>
                </a:solidFill>
                <a:latin typeface="Verdana" pitchFamily="34" charset="0"/>
              </a:rPr>
            </a:br>
            <a:r>
              <a:rPr lang="en-US" altLang="nl-NL" sz="1000" b="1" dirty="0">
                <a:solidFill>
                  <a:schemeClr val="accent2"/>
                </a:solidFill>
                <a:latin typeface="Verdana" pitchFamily="34" charset="0"/>
              </a:rPr>
              <a:t>Description of plots</a:t>
            </a:r>
            <a:br>
              <a:rPr lang="en-US" altLang="nl-NL" sz="1000" b="1" dirty="0">
                <a:solidFill>
                  <a:schemeClr val="accent2"/>
                </a:solidFill>
                <a:latin typeface="Verdana" pitchFamily="34" charset="0"/>
              </a:rPr>
            </a:br>
            <a:r>
              <a:rPr lang="en-US" altLang="nl-NL" sz="1000" b="1" dirty="0">
                <a:solidFill>
                  <a:schemeClr val="accent2"/>
                </a:solidFill>
                <a:latin typeface="Verdana" pitchFamily="34" charset="0"/>
              </a:rPr>
              <a:t>Access to products</a:t>
            </a:r>
            <a:br>
              <a:rPr lang="en-US" altLang="nl-NL" sz="1000" b="1" dirty="0">
                <a:solidFill>
                  <a:schemeClr val="accent2"/>
                </a:solidFill>
                <a:latin typeface="Verdana" pitchFamily="34" charset="0"/>
              </a:rPr>
            </a:br>
            <a:r>
              <a:rPr lang="en-US" altLang="nl-NL" sz="1000" b="1" dirty="0">
                <a:solidFill>
                  <a:schemeClr val="accent2"/>
                </a:solidFill>
                <a:latin typeface="Verdana" pitchFamily="34" charset="0"/>
              </a:rPr>
              <a:t>Acknowledgements</a:t>
            </a:r>
            <a:br>
              <a:rPr lang="en-US" altLang="nl-NL" sz="1000" b="1" dirty="0">
                <a:solidFill>
                  <a:schemeClr val="accent2"/>
                </a:solidFill>
                <a:latin typeface="Verdana" pitchFamily="34" charset="0"/>
              </a:rPr>
            </a:br>
            <a:r>
              <a:rPr lang="en-US" altLang="nl-NL" sz="1000" b="1" dirty="0">
                <a:solidFill>
                  <a:schemeClr val="accent2"/>
                </a:solidFill>
                <a:latin typeface="Verdana" pitchFamily="34" charset="0"/>
              </a:rPr>
              <a:t>ASCAT Product User Manual</a:t>
            </a:r>
            <a:br>
              <a:rPr lang="en-US" altLang="nl-NL" sz="1000" b="1" dirty="0">
                <a:solidFill>
                  <a:schemeClr val="accent2"/>
                </a:solidFill>
                <a:latin typeface="Verdana" pitchFamily="34" charset="0"/>
              </a:rPr>
            </a:br>
            <a:r>
              <a:rPr lang="en-US" altLang="nl-NL" sz="1000" b="1" dirty="0">
                <a:solidFill>
                  <a:schemeClr val="accent2"/>
                </a:solidFill>
                <a:latin typeface="Verdana" pitchFamily="34" charset="0"/>
              </a:rPr>
              <a:t>ASCAT Coastal Validation report</a:t>
            </a:r>
            <a:br>
              <a:rPr lang="en-US" altLang="nl-NL" sz="1000" b="1" dirty="0">
                <a:solidFill>
                  <a:schemeClr val="accent2"/>
                </a:solidFill>
                <a:latin typeface="Verdana" pitchFamily="34" charset="0"/>
              </a:rPr>
            </a:br>
            <a:r>
              <a:rPr lang="en-US" altLang="nl-NL" sz="1000" b="1" dirty="0">
                <a:solidFill>
                  <a:schemeClr val="accent2"/>
                </a:solidFill>
                <a:latin typeface="Verdana" pitchFamily="34" charset="0"/>
              </a:rPr>
              <a:t>Home OSI SAF Wind Centre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altLang="nl-NL" sz="1000" b="1" dirty="0">
              <a:solidFill>
                <a:schemeClr val="accent2"/>
              </a:solidFill>
              <a:latin typeface="Verdana" pitchFamily="34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nl-NL" sz="1000" b="1" dirty="0">
                <a:solidFill>
                  <a:srgbClr val="000000"/>
                </a:solidFill>
                <a:latin typeface="Verdana" pitchFamily="34" charset="0"/>
              </a:rPr>
              <a:t>OSI SAF Wind Products</a:t>
            </a:r>
            <a:br>
              <a:rPr lang="en-US" altLang="nl-NL" sz="1000" b="1" dirty="0">
                <a:solidFill>
                  <a:srgbClr val="000000"/>
                </a:solidFill>
                <a:latin typeface="Verdana" pitchFamily="34" charset="0"/>
              </a:rPr>
            </a:br>
            <a:r>
              <a:rPr lang="en-US" altLang="nl-NL" sz="1000" b="1" dirty="0">
                <a:solidFill>
                  <a:schemeClr val="accent2"/>
                </a:solidFill>
                <a:latin typeface="Verdana" pitchFamily="34" charset="0"/>
              </a:rPr>
              <a:t>ASCAT 25-km winds</a:t>
            </a:r>
            <a:br>
              <a:rPr lang="en-US" altLang="nl-NL" sz="1000" b="1" dirty="0">
                <a:solidFill>
                  <a:srgbClr val="000000"/>
                </a:solidFill>
                <a:latin typeface="Verdana" pitchFamily="34" charset="0"/>
              </a:rPr>
            </a:br>
            <a:r>
              <a:rPr lang="en-US" altLang="nl-NL" sz="1000" dirty="0">
                <a:solidFill>
                  <a:srgbClr val="000000"/>
                </a:solidFill>
                <a:latin typeface="Verdana" pitchFamily="34" charset="0"/>
              </a:rPr>
              <a:t>Operational status</a:t>
            </a:r>
            <a:br>
              <a:rPr lang="en-US" altLang="nl-NL" sz="1000" dirty="0">
                <a:solidFill>
                  <a:srgbClr val="000000"/>
                </a:solidFill>
                <a:latin typeface="Verdana" pitchFamily="34" charset="0"/>
              </a:rPr>
            </a:br>
            <a:r>
              <a:rPr lang="en-US" altLang="nl-NL" sz="1000" b="1" dirty="0">
                <a:solidFill>
                  <a:schemeClr val="accent2"/>
                </a:solidFill>
                <a:latin typeface="Verdana" pitchFamily="34" charset="0"/>
              </a:rPr>
              <a:t>ASCAT 12.5-km winds</a:t>
            </a:r>
            <a:br>
              <a:rPr lang="en-US" altLang="nl-NL" sz="1000" b="1" dirty="0">
                <a:solidFill>
                  <a:schemeClr val="accent2"/>
                </a:solidFill>
                <a:latin typeface="Verdana" pitchFamily="34" charset="0"/>
              </a:rPr>
            </a:br>
            <a:r>
              <a:rPr lang="en-US" altLang="nl-NL" sz="1000" dirty="0">
                <a:solidFill>
                  <a:srgbClr val="000000"/>
                </a:solidFill>
                <a:latin typeface="Verdana" pitchFamily="34" charset="0"/>
              </a:rPr>
              <a:t>Operational status</a:t>
            </a:r>
            <a:br>
              <a:rPr lang="en-US" altLang="nl-NL" sz="1000" dirty="0">
                <a:solidFill>
                  <a:srgbClr val="000000"/>
                </a:solidFill>
                <a:latin typeface="Verdana" pitchFamily="34" charset="0"/>
              </a:rPr>
            </a:br>
            <a:r>
              <a:rPr lang="en-US" altLang="nl-NL" sz="1000" b="1" dirty="0">
                <a:solidFill>
                  <a:schemeClr val="accent2"/>
                </a:solidFill>
                <a:latin typeface="Verdana" pitchFamily="34" charset="0"/>
              </a:rPr>
              <a:t>Oceansat-2 winds</a:t>
            </a:r>
            <a:br>
              <a:rPr lang="en-US" altLang="nl-NL" sz="1000" b="1" dirty="0">
                <a:solidFill>
                  <a:schemeClr val="accent2"/>
                </a:solidFill>
                <a:latin typeface="Verdana" pitchFamily="34" charset="0"/>
              </a:rPr>
            </a:br>
            <a:r>
              <a:rPr lang="en-US" altLang="nl-NL" sz="1000" dirty="0">
                <a:solidFill>
                  <a:srgbClr val="000000"/>
                </a:solidFill>
                <a:latin typeface="Verdana" pitchFamily="34" charset="0"/>
              </a:rPr>
              <a:t>Development status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nl-NL" sz="1000" dirty="0">
                <a:solidFill>
                  <a:srgbClr val="000000"/>
                </a:solidFill>
                <a:latin typeface="Verdana" pitchFamily="34" charset="0"/>
              </a:rPr>
              <a:t>	</a:t>
            </a:r>
            <a:r>
              <a:rPr lang="en-US" altLang="nl-NL" sz="1000" b="1" dirty="0">
                <a:solidFill>
                  <a:schemeClr val="accent2"/>
                </a:solidFill>
                <a:latin typeface="Verdana" pitchFamily="34" charset="0"/>
              </a:rPr>
              <a:t>. . . . </a:t>
            </a:r>
          </a:p>
          <a:p>
            <a:pPr>
              <a:lnSpc>
                <a:spcPct val="80000"/>
              </a:lnSpc>
              <a:buFontTx/>
              <a:buNone/>
            </a:pPr>
            <a:br>
              <a:rPr lang="en-US" altLang="nl-NL" sz="1000" dirty="0">
                <a:solidFill>
                  <a:srgbClr val="000000"/>
                </a:solidFill>
                <a:latin typeface="Verdana" pitchFamily="34" charset="0"/>
              </a:rPr>
            </a:br>
            <a:r>
              <a:rPr lang="en-US" altLang="nl-NL" sz="1000" b="1" dirty="0" err="1">
                <a:solidFill>
                  <a:schemeClr val="accent2"/>
                </a:solidFill>
                <a:latin typeface="Verdana" pitchFamily="34" charset="0"/>
              </a:rPr>
              <a:t>QuikSCAT</a:t>
            </a:r>
            <a:r>
              <a:rPr lang="en-US" altLang="nl-NL" sz="1000" b="1" dirty="0">
                <a:solidFill>
                  <a:schemeClr val="accent2"/>
                </a:solidFill>
                <a:latin typeface="Verdana" pitchFamily="34" charset="0"/>
              </a:rPr>
              <a:t> winds</a:t>
            </a:r>
            <a:br>
              <a:rPr lang="en-US" altLang="nl-NL" sz="1000" b="1" dirty="0">
                <a:solidFill>
                  <a:schemeClr val="accent2"/>
                </a:solidFill>
                <a:latin typeface="Verdana" pitchFamily="34" charset="0"/>
              </a:rPr>
            </a:br>
            <a:r>
              <a:rPr lang="en-US" altLang="nl-NL" sz="1000" dirty="0">
                <a:solidFill>
                  <a:srgbClr val="000000"/>
                </a:solidFill>
                <a:latin typeface="Verdana" pitchFamily="34" charset="0"/>
              </a:rPr>
              <a:t>Discontinued status</a:t>
            </a:r>
            <a:br>
              <a:rPr lang="en-US" altLang="nl-NL" sz="1000" dirty="0">
                <a:solidFill>
                  <a:srgbClr val="000000"/>
                </a:solidFill>
                <a:latin typeface="Verdana" pitchFamily="34" charset="0"/>
              </a:rPr>
            </a:br>
            <a:r>
              <a:rPr lang="en-US" altLang="nl-NL" sz="1000" b="1" dirty="0">
                <a:solidFill>
                  <a:schemeClr val="accent2"/>
                </a:solidFill>
                <a:latin typeface="Verdana" pitchFamily="34" charset="0"/>
              </a:rPr>
              <a:t>Wind Products Processing Status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altLang="nl-NL" sz="1000" b="1" dirty="0">
              <a:solidFill>
                <a:schemeClr val="accent2"/>
              </a:solidFill>
              <a:latin typeface="Verdana" pitchFamily="34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nl-NL" sz="1000" b="1" dirty="0">
                <a:solidFill>
                  <a:srgbClr val="000000"/>
                </a:solidFill>
                <a:latin typeface="Verdana" pitchFamily="34" charset="0"/>
              </a:rPr>
              <a:t>Other Wind Services at KNMI</a:t>
            </a:r>
            <a:br>
              <a:rPr lang="en-US" altLang="nl-NL" sz="1000" b="1" dirty="0">
                <a:solidFill>
                  <a:srgbClr val="000000"/>
                </a:solidFill>
                <a:latin typeface="Verdana" pitchFamily="34" charset="0"/>
              </a:rPr>
            </a:br>
            <a:r>
              <a:rPr lang="en-US" altLang="nl-NL" sz="1000" b="1" dirty="0">
                <a:solidFill>
                  <a:schemeClr val="accent2"/>
                </a:solidFill>
                <a:latin typeface="Verdana" pitchFamily="34" charset="0"/>
              </a:rPr>
              <a:t>ASCAT 25-km winds (EARS)</a:t>
            </a:r>
            <a:br>
              <a:rPr lang="en-US" altLang="nl-NL" sz="1000" b="1" dirty="0">
                <a:solidFill>
                  <a:schemeClr val="accent2"/>
                </a:solidFill>
                <a:latin typeface="Verdana" pitchFamily="34" charset="0"/>
              </a:rPr>
            </a:br>
            <a:r>
              <a:rPr lang="en-US" altLang="nl-NL" sz="1000" dirty="0">
                <a:solidFill>
                  <a:srgbClr val="000000"/>
                </a:solidFill>
                <a:latin typeface="Verdana" pitchFamily="34" charset="0"/>
              </a:rPr>
              <a:t>Operational status</a:t>
            </a:r>
            <a:br>
              <a:rPr lang="en-US" altLang="nl-NL" sz="1000" dirty="0">
                <a:solidFill>
                  <a:srgbClr val="000000"/>
                </a:solidFill>
                <a:latin typeface="Verdana" pitchFamily="34" charset="0"/>
              </a:rPr>
            </a:br>
            <a:r>
              <a:rPr lang="en-US" altLang="nl-NL" sz="1000" b="1" dirty="0">
                <a:solidFill>
                  <a:srgbClr val="000000"/>
                </a:solidFill>
                <a:latin typeface="Verdana" pitchFamily="34" charset="0"/>
              </a:rPr>
              <a:t>ASCAT 12.5-km winds (EARS)</a:t>
            </a:r>
            <a:br>
              <a:rPr lang="en-US" altLang="nl-NL" sz="1000" b="1" dirty="0">
                <a:solidFill>
                  <a:srgbClr val="000000"/>
                </a:solidFill>
                <a:latin typeface="Verdana" pitchFamily="34" charset="0"/>
              </a:rPr>
            </a:br>
            <a:r>
              <a:rPr lang="en-US" altLang="nl-NL" sz="1000" dirty="0">
                <a:solidFill>
                  <a:srgbClr val="000000"/>
                </a:solidFill>
                <a:latin typeface="Verdana" pitchFamily="34" charset="0"/>
              </a:rPr>
              <a:t>Operational status</a:t>
            </a:r>
            <a:br>
              <a:rPr lang="en-US" altLang="nl-NL" sz="1000" dirty="0">
                <a:solidFill>
                  <a:srgbClr val="000000"/>
                </a:solidFill>
                <a:latin typeface="Verdana" pitchFamily="34" charset="0"/>
              </a:rPr>
            </a:br>
            <a:r>
              <a:rPr lang="en-US" altLang="nl-NL" sz="1000" b="1" dirty="0">
                <a:solidFill>
                  <a:schemeClr val="accent2"/>
                </a:solidFill>
                <a:latin typeface="Verdana" pitchFamily="34" charset="0"/>
              </a:rPr>
              <a:t>ERS-2 winds (EARS)</a:t>
            </a:r>
            <a:br>
              <a:rPr lang="en-US" altLang="nl-NL" sz="1000" dirty="0">
                <a:solidFill>
                  <a:schemeClr val="accent2"/>
                </a:solidFill>
                <a:latin typeface="Verdana" pitchFamily="34" charset="0"/>
              </a:rPr>
            </a:br>
            <a:r>
              <a:rPr lang="en-US" altLang="nl-NL" sz="1000" dirty="0">
                <a:solidFill>
                  <a:srgbClr val="000000"/>
                </a:solidFill>
                <a:latin typeface="Verdana" pitchFamily="34" charset="0"/>
              </a:rPr>
              <a:t>Discontinued status</a:t>
            </a:r>
            <a:br>
              <a:rPr lang="en-US" altLang="nl-NL" sz="1000" dirty="0">
                <a:solidFill>
                  <a:srgbClr val="000000"/>
                </a:solidFill>
                <a:latin typeface="Verdana" pitchFamily="34" charset="0"/>
              </a:rPr>
            </a:br>
            <a:r>
              <a:rPr lang="en-US" altLang="nl-NL" sz="1000" b="1" dirty="0" err="1">
                <a:solidFill>
                  <a:schemeClr val="accent2"/>
                </a:solidFill>
                <a:latin typeface="Verdana" pitchFamily="34" charset="0"/>
              </a:rPr>
              <a:t>Scatterometer</a:t>
            </a:r>
            <a:r>
              <a:rPr lang="en-US" altLang="nl-NL" sz="1000" b="1" dirty="0">
                <a:solidFill>
                  <a:schemeClr val="accent2"/>
                </a:solidFill>
                <a:latin typeface="Verdana" pitchFamily="34" charset="0"/>
              </a:rPr>
              <a:t> work at KNMI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altLang="nl-NL" sz="1000" b="1" dirty="0">
              <a:solidFill>
                <a:schemeClr val="accent2"/>
              </a:solidFill>
              <a:latin typeface="Verdana" pitchFamily="34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nl-NL" sz="1000" b="1" dirty="0">
                <a:solidFill>
                  <a:srgbClr val="000000"/>
                </a:solidFill>
                <a:latin typeface="Verdana" pitchFamily="34" charset="0"/>
              </a:rPr>
              <a:t>Software</a:t>
            </a:r>
            <a:br>
              <a:rPr lang="en-US" altLang="nl-NL" sz="1000" b="1" dirty="0">
                <a:solidFill>
                  <a:srgbClr val="000000"/>
                </a:solidFill>
                <a:latin typeface="Verdana" pitchFamily="34" charset="0"/>
              </a:rPr>
            </a:br>
            <a:r>
              <a:rPr lang="en-US" altLang="nl-NL" sz="1000" b="1" dirty="0">
                <a:solidFill>
                  <a:schemeClr val="accent2"/>
                </a:solidFill>
                <a:latin typeface="Verdana" pitchFamily="34" charset="0"/>
              </a:rPr>
              <a:t>BUFR reader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altLang="nl-NL" sz="1000" b="1" dirty="0">
              <a:solidFill>
                <a:schemeClr val="accent2"/>
              </a:solidFill>
              <a:latin typeface="Verdana" pitchFamily="34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nl-NL" sz="1000" b="1" dirty="0">
                <a:solidFill>
                  <a:srgbClr val="000000"/>
                </a:solidFill>
                <a:latin typeface="Verdana" pitchFamily="34" charset="0"/>
              </a:rPr>
              <a:t>Related links</a:t>
            </a:r>
            <a:br>
              <a:rPr lang="en-US" altLang="nl-NL" sz="1000" b="1" dirty="0">
                <a:solidFill>
                  <a:srgbClr val="000000"/>
                </a:solidFill>
                <a:latin typeface="Verdana" pitchFamily="34" charset="0"/>
              </a:rPr>
            </a:br>
            <a:r>
              <a:rPr lang="en-US" altLang="nl-NL" sz="1000" b="1" dirty="0">
                <a:solidFill>
                  <a:schemeClr val="accent2"/>
                </a:solidFill>
                <a:latin typeface="Verdana" pitchFamily="34" charset="0"/>
              </a:rPr>
              <a:t>EUMETSAT</a:t>
            </a:r>
            <a:br>
              <a:rPr lang="en-US" altLang="nl-NL" sz="1000" b="1" dirty="0">
                <a:solidFill>
                  <a:schemeClr val="accent2"/>
                </a:solidFill>
                <a:latin typeface="Verdana" pitchFamily="34" charset="0"/>
              </a:rPr>
            </a:br>
            <a:r>
              <a:rPr lang="en-US" altLang="nl-NL" sz="1000" b="1" dirty="0">
                <a:solidFill>
                  <a:schemeClr val="accent2"/>
                </a:solidFill>
                <a:latin typeface="Verdana" pitchFamily="34" charset="0"/>
              </a:rPr>
              <a:t>Ocean and Sea Ice SAF</a:t>
            </a:r>
            <a:br>
              <a:rPr lang="en-US" altLang="nl-NL" sz="1000" b="1" dirty="0">
                <a:solidFill>
                  <a:schemeClr val="accent2"/>
                </a:solidFill>
                <a:latin typeface="Verdana" pitchFamily="34" charset="0"/>
              </a:rPr>
            </a:br>
            <a:r>
              <a:rPr lang="en-US" altLang="nl-NL" sz="1000" b="1" dirty="0">
                <a:solidFill>
                  <a:schemeClr val="accent2"/>
                </a:solidFill>
                <a:latin typeface="Verdana" pitchFamily="34" charset="0"/>
              </a:rPr>
              <a:t>EUMETSAT EARS system</a:t>
            </a:r>
            <a:br>
              <a:rPr lang="en-US" altLang="nl-NL" sz="1000" b="1" dirty="0">
                <a:solidFill>
                  <a:schemeClr val="accent2"/>
                </a:solidFill>
                <a:latin typeface="Verdana" pitchFamily="34" charset="0"/>
              </a:rPr>
            </a:br>
            <a:r>
              <a:rPr lang="en-US" altLang="nl-NL" sz="1000" b="1" dirty="0">
                <a:solidFill>
                  <a:schemeClr val="accent2"/>
                </a:solidFill>
                <a:latin typeface="Verdana" pitchFamily="34" charset="0"/>
              </a:rPr>
              <a:t>Numerical Weather Prediction SAF</a:t>
            </a:r>
            <a:br>
              <a:rPr lang="en-US" altLang="nl-NL" sz="1000" b="1" dirty="0">
                <a:solidFill>
                  <a:schemeClr val="accent2"/>
                </a:solidFill>
                <a:latin typeface="Verdana" pitchFamily="34" charset="0"/>
              </a:rPr>
            </a:br>
            <a:r>
              <a:rPr lang="en-US" altLang="nl-NL" sz="1000" b="1" dirty="0">
                <a:solidFill>
                  <a:schemeClr val="accent2"/>
                </a:solidFill>
                <a:latin typeface="Verdana" pitchFamily="34" charset="0"/>
              </a:rPr>
              <a:t>Description of ASCAT instrument at ESA</a:t>
            </a:r>
            <a:br>
              <a:rPr lang="en-US" altLang="nl-NL" sz="1000" b="1" dirty="0">
                <a:solidFill>
                  <a:schemeClr val="accent2"/>
                </a:solidFill>
                <a:latin typeface="Verdana" pitchFamily="34" charset="0"/>
              </a:rPr>
            </a:br>
            <a:r>
              <a:rPr lang="en-US" altLang="nl-NL" sz="1000" b="1" dirty="0">
                <a:solidFill>
                  <a:schemeClr val="accent2"/>
                </a:solidFill>
                <a:latin typeface="Verdana" pitchFamily="34" charset="0"/>
              </a:rPr>
              <a:t>ASCAT archived data at the EUMETSAT Data Centre</a:t>
            </a:r>
            <a:br>
              <a:rPr lang="en-US" altLang="nl-NL" sz="1000" b="1" dirty="0">
                <a:solidFill>
                  <a:schemeClr val="accent2"/>
                </a:solidFill>
                <a:latin typeface="Verdana" pitchFamily="34" charset="0"/>
              </a:rPr>
            </a:br>
            <a:r>
              <a:rPr lang="en-US" altLang="nl-NL" sz="1000" b="1" dirty="0">
                <a:solidFill>
                  <a:schemeClr val="accent2"/>
                </a:solidFill>
                <a:latin typeface="Verdana" pitchFamily="34" charset="0"/>
              </a:rPr>
              <a:t>ASCAT archived </a:t>
            </a:r>
            <a:r>
              <a:rPr lang="en-US" altLang="nl-NL" sz="1000" b="1" dirty="0" err="1">
                <a:solidFill>
                  <a:schemeClr val="accent2"/>
                </a:solidFill>
                <a:latin typeface="Verdana" pitchFamily="34" charset="0"/>
              </a:rPr>
              <a:t>NetCDF</a:t>
            </a:r>
            <a:r>
              <a:rPr lang="en-US" altLang="nl-NL" sz="1000" b="1" dirty="0">
                <a:solidFill>
                  <a:schemeClr val="accent2"/>
                </a:solidFill>
                <a:latin typeface="Verdana" pitchFamily="34" charset="0"/>
              </a:rPr>
              <a:t> data at PO.DAAC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altLang="nl-NL" sz="1000" b="1" dirty="0">
              <a:solidFill>
                <a:schemeClr val="accent2"/>
              </a:solidFill>
              <a:latin typeface="Verdana" pitchFamily="34" charset="0"/>
            </a:endParaRPr>
          </a:p>
        </p:txBody>
      </p:sp>
      <p:pic>
        <p:nvPicPr>
          <p:cNvPr id="160773" name="Picture 1029" descr="osisaflogo_small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692150"/>
            <a:ext cx="1143000" cy="314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0787" name="Picture 1043" descr="ascworldview_A12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341438"/>
            <a:ext cx="4968875" cy="349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0788" name="Picture 1044" descr="descworldview_A12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5337175"/>
            <a:ext cx="4968875" cy="349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0866" name="Picture 2" descr="http://projects.knmi.nl/scatterometer/ascat_c_osi_co_prod/monitoring/monitoring_week_timing_e_to_e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2347810"/>
            <a:ext cx="6472808" cy="452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208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208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208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4" name="Rectangle 1030"/>
          <p:cNvSpPr>
            <a:spLocks noChangeArrowheads="1"/>
          </p:cNvSpPr>
          <p:nvPr/>
        </p:nvSpPr>
        <p:spPr bwMode="auto">
          <a:xfrm>
            <a:off x="0" y="0"/>
            <a:ext cx="6300788" cy="6858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rgbClr val="FFFF00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rgbClr val="FFFF00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FFFF00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FFFF00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FFFF00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00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00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00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00"/>
                </a:solidFill>
                <a:latin typeface="Times New Roman" pitchFamily="18" charset="0"/>
              </a:defRPr>
            </a:lvl9pPr>
          </a:lstStyle>
          <a:p>
            <a:pPr>
              <a:lnSpc>
                <a:spcPct val="80000"/>
              </a:lnSpc>
              <a:buFontTx/>
              <a:buNone/>
            </a:pPr>
            <a:r>
              <a:rPr lang="en-US" altLang="nl-NL" sz="1000" i="1" dirty="0">
                <a:solidFill>
                  <a:srgbClr val="000000"/>
                </a:solidFill>
                <a:latin typeface="Verdana" pitchFamily="34" charset="0"/>
              </a:rPr>
              <a:t>Updated @ 2019-10-27 07:03 </a:t>
            </a:r>
            <a:r>
              <a:rPr lang="en-US" altLang="nl-NL" sz="1000" i="1" dirty="0" err="1">
                <a:solidFill>
                  <a:srgbClr val="000000"/>
                </a:solidFill>
                <a:latin typeface="Verdana" pitchFamily="34" charset="0"/>
              </a:rPr>
              <a:t>utc</a:t>
            </a:r>
            <a:r>
              <a:rPr lang="en-US" altLang="nl-NL" sz="1000" i="1" dirty="0">
                <a:solidFill>
                  <a:srgbClr val="000000"/>
                </a:solidFill>
                <a:latin typeface="Verdana" pitchFamily="34" charset="0"/>
              </a:rPr>
              <a:t>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nl-NL" sz="2400" dirty="0">
                <a:solidFill>
                  <a:srgbClr val="046F96"/>
                </a:solidFill>
                <a:latin typeface="Verdana" pitchFamily="34" charset="0"/>
              </a:rPr>
              <a:t>OSI SAF ASCAT </a:t>
            </a:r>
            <a:r>
              <a:rPr lang="en-US" altLang="nl-NL" sz="2400" dirty="0">
                <a:solidFill>
                  <a:srgbClr val="FF0000"/>
                </a:solidFill>
                <a:latin typeface="Verdana" pitchFamily="34" charset="0"/>
              </a:rPr>
              <a:t>EARS</a:t>
            </a:r>
            <a:r>
              <a:rPr lang="en-US" altLang="nl-NL" sz="2400" dirty="0">
                <a:solidFill>
                  <a:srgbClr val="046F96"/>
                </a:solidFill>
                <a:latin typeface="Verdana" pitchFamily="34" charset="0"/>
              </a:rPr>
              <a:t> product viewer</a:t>
            </a:r>
          </a:p>
          <a:p>
            <a:pPr>
              <a:buFontTx/>
              <a:buNone/>
            </a:pPr>
            <a:r>
              <a:rPr lang="en-US" altLang="nl-NL" sz="1000" b="1" dirty="0">
                <a:solidFill>
                  <a:srgbClr val="000000"/>
                </a:solidFill>
                <a:latin typeface="Verdana" pitchFamily="34" charset="0"/>
              </a:rPr>
              <a:t>ASCAT12+, status: pre-operational</a:t>
            </a:r>
          </a:p>
          <a:p>
            <a:pPr>
              <a:buFontTx/>
              <a:buNone/>
            </a:pPr>
            <a:endParaRPr lang="en-US" altLang="nl-NL" sz="1000" b="1" dirty="0">
              <a:solidFill>
                <a:srgbClr val="000000"/>
              </a:solidFill>
              <a:latin typeface="Verdana" pitchFamily="34" charset="0"/>
            </a:endParaRPr>
          </a:p>
          <a:p>
            <a:pPr>
              <a:buFontTx/>
              <a:buNone/>
            </a:pPr>
            <a:r>
              <a:rPr lang="en-US" altLang="nl-NL" sz="1000" b="1" dirty="0">
                <a:solidFill>
                  <a:srgbClr val="000000"/>
                </a:solidFill>
                <a:latin typeface="Verdana" pitchFamily="34" charset="0"/>
              </a:rPr>
              <a:t>Ascending passes</a:t>
            </a:r>
            <a:br>
              <a:rPr lang="en-US" altLang="nl-NL" sz="1000" b="1" dirty="0">
                <a:solidFill>
                  <a:srgbClr val="000000"/>
                </a:solidFill>
                <a:latin typeface="Verdana" pitchFamily="34" charset="0"/>
              </a:rPr>
            </a:br>
            <a:r>
              <a:rPr lang="en-US" altLang="nl-NL" sz="1000" b="1" dirty="0">
                <a:solidFill>
                  <a:srgbClr val="FF3300"/>
                </a:solidFill>
                <a:latin typeface="Verdana" pitchFamily="34" charset="0"/>
              </a:rPr>
              <a:t>Click in the map to zoom in</a:t>
            </a:r>
          </a:p>
          <a:p>
            <a:pPr>
              <a:buFontTx/>
              <a:buNone/>
            </a:pPr>
            <a:endParaRPr lang="en-US" altLang="nl-NL" sz="1000" b="1" dirty="0">
              <a:solidFill>
                <a:srgbClr val="FF3300"/>
              </a:solidFill>
              <a:latin typeface="Verdana" pitchFamily="34" charset="0"/>
            </a:endParaRPr>
          </a:p>
          <a:p>
            <a:pPr>
              <a:buFontTx/>
              <a:buNone/>
            </a:pPr>
            <a:endParaRPr lang="en-US" altLang="nl-NL" sz="1000" b="1" dirty="0">
              <a:solidFill>
                <a:srgbClr val="000000"/>
              </a:solidFill>
              <a:latin typeface="Verdana" pitchFamily="34" charset="0"/>
            </a:endParaRPr>
          </a:p>
          <a:p>
            <a:pPr>
              <a:buFontTx/>
              <a:buNone/>
            </a:pPr>
            <a:endParaRPr lang="en-US" altLang="nl-NL" sz="1000" b="1" dirty="0">
              <a:solidFill>
                <a:srgbClr val="000000"/>
              </a:solidFill>
              <a:latin typeface="Verdana" pitchFamily="34" charset="0"/>
            </a:endParaRPr>
          </a:p>
          <a:p>
            <a:pPr>
              <a:buFontTx/>
              <a:buNone/>
            </a:pPr>
            <a:endParaRPr lang="en-US" altLang="nl-NL" sz="1000" b="1" dirty="0">
              <a:solidFill>
                <a:srgbClr val="000000"/>
              </a:solidFill>
              <a:latin typeface="Verdana" pitchFamily="34" charset="0"/>
            </a:endParaRPr>
          </a:p>
          <a:p>
            <a:pPr>
              <a:buFontTx/>
              <a:buNone/>
            </a:pPr>
            <a:endParaRPr lang="en-US" altLang="nl-NL" sz="1000" b="1" dirty="0">
              <a:solidFill>
                <a:srgbClr val="000000"/>
              </a:solidFill>
              <a:latin typeface="Verdana" pitchFamily="34" charset="0"/>
            </a:endParaRPr>
          </a:p>
          <a:p>
            <a:pPr>
              <a:buFontTx/>
              <a:buNone/>
            </a:pPr>
            <a:endParaRPr lang="en-US" altLang="nl-NL" sz="1000" b="1" dirty="0">
              <a:solidFill>
                <a:srgbClr val="000000"/>
              </a:solidFill>
              <a:latin typeface="Verdana" pitchFamily="34" charset="0"/>
            </a:endParaRPr>
          </a:p>
          <a:p>
            <a:pPr>
              <a:buFontTx/>
              <a:buNone/>
            </a:pPr>
            <a:endParaRPr lang="en-US" altLang="nl-NL" sz="1000" b="1" dirty="0">
              <a:solidFill>
                <a:srgbClr val="000000"/>
              </a:solidFill>
              <a:latin typeface="Verdana" pitchFamily="34" charset="0"/>
            </a:endParaRPr>
          </a:p>
          <a:p>
            <a:pPr>
              <a:buFontTx/>
              <a:buNone/>
            </a:pPr>
            <a:endParaRPr lang="en-US" altLang="nl-NL" sz="1000" b="1" dirty="0">
              <a:solidFill>
                <a:srgbClr val="000000"/>
              </a:solidFill>
              <a:latin typeface="Verdana" pitchFamily="34" charset="0"/>
            </a:endParaRPr>
          </a:p>
          <a:p>
            <a:pPr>
              <a:buFontTx/>
              <a:buNone/>
            </a:pPr>
            <a:endParaRPr lang="en-US" altLang="nl-NL" sz="1000" b="1" dirty="0">
              <a:solidFill>
                <a:srgbClr val="000000"/>
              </a:solidFill>
              <a:latin typeface="Verdana" pitchFamily="34" charset="0"/>
            </a:endParaRPr>
          </a:p>
          <a:p>
            <a:pPr>
              <a:buFontTx/>
              <a:buNone/>
            </a:pPr>
            <a:endParaRPr lang="en-US" altLang="nl-NL" sz="1000" b="1" dirty="0">
              <a:solidFill>
                <a:srgbClr val="000000"/>
              </a:solidFill>
              <a:latin typeface="Verdana" pitchFamily="34" charset="0"/>
            </a:endParaRPr>
          </a:p>
          <a:p>
            <a:pPr>
              <a:buFontTx/>
              <a:buNone/>
            </a:pPr>
            <a:endParaRPr lang="en-US" altLang="nl-NL" sz="1000" b="1" dirty="0">
              <a:solidFill>
                <a:srgbClr val="000000"/>
              </a:solidFill>
              <a:latin typeface="Verdana" pitchFamily="34" charset="0"/>
            </a:endParaRPr>
          </a:p>
          <a:p>
            <a:pPr>
              <a:buFontTx/>
              <a:buNone/>
            </a:pPr>
            <a:endParaRPr lang="en-US" altLang="nl-NL" sz="1000" b="1" dirty="0">
              <a:solidFill>
                <a:srgbClr val="000000"/>
              </a:solidFill>
              <a:latin typeface="Verdana" pitchFamily="34" charset="0"/>
            </a:endParaRPr>
          </a:p>
          <a:p>
            <a:pPr>
              <a:buFontTx/>
              <a:buNone/>
            </a:pPr>
            <a:endParaRPr lang="en-US" altLang="nl-NL" sz="1000" b="1" dirty="0">
              <a:solidFill>
                <a:srgbClr val="000000"/>
              </a:solidFill>
              <a:latin typeface="Verdana" pitchFamily="34" charset="0"/>
            </a:endParaRPr>
          </a:p>
          <a:p>
            <a:pPr>
              <a:buFontTx/>
              <a:buNone/>
            </a:pPr>
            <a:endParaRPr lang="en-US" altLang="nl-NL" sz="1000" b="1" dirty="0">
              <a:solidFill>
                <a:srgbClr val="000000"/>
              </a:solidFill>
              <a:latin typeface="Verdana" pitchFamily="34" charset="0"/>
            </a:endParaRPr>
          </a:p>
          <a:p>
            <a:pPr>
              <a:buFontTx/>
              <a:buNone/>
            </a:pPr>
            <a:r>
              <a:rPr lang="en-US" altLang="nl-NL" sz="1000" b="1" dirty="0">
                <a:solidFill>
                  <a:srgbClr val="000000"/>
                </a:solidFill>
                <a:latin typeface="Verdana" pitchFamily="34" charset="0"/>
              </a:rPr>
              <a:t>Descending passes</a:t>
            </a:r>
            <a:br>
              <a:rPr lang="en-US" altLang="nl-NL" sz="1000" b="1" dirty="0">
                <a:solidFill>
                  <a:srgbClr val="000000"/>
                </a:solidFill>
                <a:latin typeface="Verdana" pitchFamily="34" charset="0"/>
              </a:rPr>
            </a:br>
            <a:r>
              <a:rPr lang="en-US" altLang="nl-NL" sz="1000" b="1" dirty="0">
                <a:solidFill>
                  <a:srgbClr val="FF3300"/>
                </a:solidFill>
                <a:latin typeface="Verdana" pitchFamily="34" charset="0"/>
              </a:rPr>
              <a:t>Click in the map to zoom in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altLang="nl-NL" sz="1000" b="1" dirty="0">
              <a:solidFill>
                <a:srgbClr val="000000"/>
              </a:solidFill>
              <a:latin typeface="Verdana" pitchFamily="34" charset="0"/>
            </a:endParaRPr>
          </a:p>
          <a:p>
            <a:pPr>
              <a:lnSpc>
                <a:spcPct val="80000"/>
              </a:lnSpc>
              <a:buFontTx/>
              <a:buNone/>
            </a:pPr>
            <a:endParaRPr lang="en-US" altLang="nl-NL" sz="1000" b="1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60771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6300788" y="0"/>
            <a:ext cx="5184775" cy="6858000"/>
          </a:xfrm>
          <a:solidFill>
            <a:schemeClr val="bg1"/>
          </a:solidFill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endParaRPr lang="en-US" altLang="nl-NL" sz="1000" b="1" dirty="0">
              <a:solidFill>
                <a:srgbClr val="000000"/>
              </a:solidFill>
              <a:latin typeface="Verdana" pitchFamily="34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nl-NL" sz="1000" b="1" dirty="0">
                <a:solidFill>
                  <a:srgbClr val="000000"/>
                </a:solidFill>
                <a:latin typeface="Verdana" pitchFamily="34" charset="0"/>
              </a:rPr>
              <a:t>Select view</a:t>
            </a:r>
            <a:br>
              <a:rPr lang="en-US" altLang="nl-NL" sz="1000" b="1" dirty="0">
                <a:solidFill>
                  <a:srgbClr val="000000"/>
                </a:solidFill>
                <a:latin typeface="Verdana" pitchFamily="34" charset="0"/>
              </a:rPr>
            </a:br>
            <a:r>
              <a:rPr lang="en-US" altLang="nl-NL" sz="1000" b="1" dirty="0">
                <a:solidFill>
                  <a:schemeClr val="accent2"/>
                </a:solidFill>
                <a:latin typeface="Verdana" pitchFamily="34" charset="0"/>
              </a:rPr>
              <a:t>Monitoring information</a:t>
            </a:r>
            <a:br>
              <a:rPr lang="en-US" altLang="nl-NL" sz="1000" b="1" dirty="0">
                <a:solidFill>
                  <a:schemeClr val="accent2"/>
                </a:solidFill>
                <a:latin typeface="Verdana" pitchFamily="34" charset="0"/>
              </a:rPr>
            </a:br>
            <a:r>
              <a:rPr lang="en-US" altLang="nl-NL" sz="1000" b="1" dirty="0">
                <a:solidFill>
                  <a:schemeClr val="accent2"/>
                </a:solidFill>
                <a:latin typeface="Verdana" pitchFamily="34" charset="0"/>
              </a:rPr>
              <a:t>Buoy validations</a:t>
            </a:r>
            <a:br>
              <a:rPr lang="en-US" altLang="nl-NL" sz="1000" b="1" dirty="0">
                <a:solidFill>
                  <a:schemeClr val="accent2"/>
                </a:solidFill>
                <a:latin typeface="Verdana" pitchFamily="34" charset="0"/>
              </a:rPr>
            </a:br>
            <a:r>
              <a:rPr lang="en-US" altLang="nl-NL" sz="1000" b="1" dirty="0">
                <a:solidFill>
                  <a:schemeClr val="accent2"/>
                </a:solidFill>
                <a:latin typeface="Verdana" pitchFamily="34" charset="0"/>
              </a:rPr>
              <a:t>Data from previous day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altLang="nl-NL" sz="1000" b="1" dirty="0">
              <a:solidFill>
                <a:schemeClr val="accent2"/>
              </a:solidFill>
              <a:latin typeface="Verdana" pitchFamily="34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nl-NL" sz="1000" b="1" dirty="0">
                <a:solidFill>
                  <a:srgbClr val="000000"/>
                </a:solidFill>
                <a:latin typeface="Verdana" pitchFamily="34" charset="0"/>
              </a:rPr>
              <a:t>Background information</a:t>
            </a:r>
            <a:br>
              <a:rPr lang="en-US" altLang="nl-NL" sz="1000" b="1" dirty="0">
                <a:solidFill>
                  <a:srgbClr val="000000"/>
                </a:solidFill>
                <a:latin typeface="Verdana" pitchFamily="34" charset="0"/>
              </a:rPr>
            </a:br>
            <a:r>
              <a:rPr lang="en-US" altLang="nl-NL" sz="1000" b="1" dirty="0">
                <a:solidFill>
                  <a:schemeClr val="accent2"/>
                </a:solidFill>
                <a:latin typeface="Verdana" pitchFamily="34" charset="0"/>
              </a:rPr>
              <a:t>Modifications/anomalies</a:t>
            </a:r>
            <a:br>
              <a:rPr lang="en-US" altLang="nl-NL" sz="1000" b="1" dirty="0">
                <a:solidFill>
                  <a:schemeClr val="accent2"/>
                </a:solidFill>
                <a:latin typeface="Verdana" pitchFamily="34" charset="0"/>
              </a:rPr>
            </a:br>
            <a:r>
              <a:rPr lang="en-US" altLang="nl-NL" sz="1000" b="1" dirty="0">
                <a:solidFill>
                  <a:schemeClr val="accent2"/>
                </a:solidFill>
                <a:latin typeface="Verdana" pitchFamily="34" charset="0"/>
              </a:rPr>
              <a:t>Description of plots</a:t>
            </a:r>
            <a:br>
              <a:rPr lang="en-US" altLang="nl-NL" sz="1000" b="1" dirty="0">
                <a:solidFill>
                  <a:schemeClr val="accent2"/>
                </a:solidFill>
                <a:latin typeface="Verdana" pitchFamily="34" charset="0"/>
              </a:rPr>
            </a:br>
            <a:r>
              <a:rPr lang="en-US" altLang="nl-NL" sz="1000" b="1" dirty="0">
                <a:solidFill>
                  <a:schemeClr val="accent2"/>
                </a:solidFill>
                <a:latin typeface="Verdana" pitchFamily="34" charset="0"/>
              </a:rPr>
              <a:t>Access to products</a:t>
            </a:r>
            <a:br>
              <a:rPr lang="en-US" altLang="nl-NL" sz="1000" b="1" dirty="0">
                <a:solidFill>
                  <a:schemeClr val="accent2"/>
                </a:solidFill>
                <a:latin typeface="Verdana" pitchFamily="34" charset="0"/>
              </a:rPr>
            </a:br>
            <a:r>
              <a:rPr lang="en-US" altLang="nl-NL" sz="1000" b="1" dirty="0">
                <a:solidFill>
                  <a:schemeClr val="accent2"/>
                </a:solidFill>
                <a:latin typeface="Verdana" pitchFamily="34" charset="0"/>
              </a:rPr>
              <a:t>Acknowledgements</a:t>
            </a:r>
            <a:br>
              <a:rPr lang="en-US" altLang="nl-NL" sz="1000" b="1" dirty="0">
                <a:solidFill>
                  <a:schemeClr val="accent2"/>
                </a:solidFill>
                <a:latin typeface="Verdana" pitchFamily="34" charset="0"/>
              </a:rPr>
            </a:br>
            <a:r>
              <a:rPr lang="en-US" altLang="nl-NL" sz="1000" b="1" dirty="0">
                <a:solidFill>
                  <a:schemeClr val="accent2"/>
                </a:solidFill>
                <a:latin typeface="Verdana" pitchFamily="34" charset="0"/>
              </a:rPr>
              <a:t>ASCAT Product User Manual</a:t>
            </a:r>
            <a:br>
              <a:rPr lang="en-US" altLang="nl-NL" sz="1000" b="1" dirty="0">
                <a:solidFill>
                  <a:schemeClr val="accent2"/>
                </a:solidFill>
                <a:latin typeface="Verdana" pitchFamily="34" charset="0"/>
              </a:rPr>
            </a:br>
            <a:r>
              <a:rPr lang="en-US" altLang="nl-NL" sz="1000" b="1" dirty="0">
                <a:solidFill>
                  <a:schemeClr val="accent2"/>
                </a:solidFill>
                <a:latin typeface="Verdana" pitchFamily="34" charset="0"/>
              </a:rPr>
              <a:t>ASCAT Coastal Validation report</a:t>
            </a:r>
            <a:br>
              <a:rPr lang="en-US" altLang="nl-NL" sz="1000" b="1" dirty="0">
                <a:solidFill>
                  <a:schemeClr val="accent2"/>
                </a:solidFill>
                <a:latin typeface="Verdana" pitchFamily="34" charset="0"/>
              </a:rPr>
            </a:br>
            <a:r>
              <a:rPr lang="en-US" altLang="nl-NL" sz="1000" b="1" dirty="0">
                <a:solidFill>
                  <a:schemeClr val="accent2"/>
                </a:solidFill>
                <a:latin typeface="Verdana" pitchFamily="34" charset="0"/>
              </a:rPr>
              <a:t>Home OSI SAF Wind Centre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altLang="nl-NL" sz="1000" b="1" dirty="0">
              <a:solidFill>
                <a:schemeClr val="accent2"/>
              </a:solidFill>
              <a:latin typeface="Verdana" pitchFamily="34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nl-NL" sz="1000" b="1" dirty="0">
                <a:solidFill>
                  <a:srgbClr val="000000"/>
                </a:solidFill>
                <a:latin typeface="Verdana" pitchFamily="34" charset="0"/>
              </a:rPr>
              <a:t>OSI SAF Wind Products</a:t>
            </a:r>
            <a:br>
              <a:rPr lang="en-US" altLang="nl-NL" sz="1000" b="1" dirty="0">
                <a:solidFill>
                  <a:srgbClr val="000000"/>
                </a:solidFill>
                <a:latin typeface="Verdana" pitchFamily="34" charset="0"/>
              </a:rPr>
            </a:br>
            <a:r>
              <a:rPr lang="en-US" altLang="nl-NL" sz="1000" b="1" dirty="0">
                <a:solidFill>
                  <a:schemeClr val="accent2"/>
                </a:solidFill>
                <a:latin typeface="Verdana" pitchFamily="34" charset="0"/>
              </a:rPr>
              <a:t>ASCAT 25-km winds</a:t>
            </a:r>
            <a:br>
              <a:rPr lang="en-US" altLang="nl-NL" sz="1000" b="1" dirty="0">
                <a:solidFill>
                  <a:srgbClr val="000000"/>
                </a:solidFill>
                <a:latin typeface="Verdana" pitchFamily="34" charset="0"/>
              </a:rPr>
            </a:br>
            <a:r>
              <a:rPr lang="en-US" altLang="nl-NL" sz="1000" dirty="0">
                <a:solidFill>
                  <a:srgbClr val="000000"/>
                </a:solidFill>
                <a:latin typeface="Verdana" pitchFamily="34" charset="0"/>
              </a:rPr>
              <a:t>Operational status</a:t>
            </a:r>
            <a:br>
              <a:rPr lang="en-US" altLang="nl-NL" sz="1000" dirty="0">
                <a:solidFill>
                  <a:srgbClr val="000000"/>
                </a:solidFill>
                <a:latin typeface="Verdana" pitchFamily="34" charset="0"/>
              </a:rPr>
            </a:br>
            <a:r>
              <a:rPr lang="en-US" altLang="nl-NL" sz="1000" b="1" dirty="0">
                <a:solidFill>
                  <a:schemeClr val="accent2"/>
                </a:solidFill>
                <a:latin typeface="Verdana" pitchFamily="34" charset="0"/>
              </a:rPr>
              <a:t>ASCAT 12.5-km winds</a:t>
            </a:r>
            <a:br>
              <a:rPr lang="en-US" altLang="nl-NL" sz="1000" b="1" dirty="0">
                <a:solidFill>
                  <a:schemeClr val="accent2"/>
                </a:solidFill>
                <a:latin typeface="Verdana" pitchFamily="34" charset="0"/>
              </a:rPr>
            </a:br>
            <a:r>
              <a:rPr lang="en-US" altLang="nl-NL" sz="1000" dirty="0">
                <a:solidFill>
                  <a:srgbClr val="000000"/>
                </a:solidFill>
                <a:latin typeface="Verdana" pitchFamily="34" charset="0"/>
              </a:rPr>
              <a:t>Operational status</a:t>
            </a:r>
            <a:br>
              <a:rPr lang="en-US" altLang="nl-NL" sz="1000" dirty="0">
                <a:solidFill>
                  <a:srgbClr val="000000"/>
                </a:solidFill>
                <a:latin typeface="Verdana" pitchFamily="34" charset="0"/>
              </a:rPr>
            </a:br>
            <a:r>
              <a:rPr lang="en-US" altLang="nl-NL" sz="1000" b="1" dirty="0">
                <a:solidFill>
                  <a:schemeClr val="accent2"/>
                </a:solidFill>
                <a:latin typeface="Verdana" pitchFamily="34" charset="0"/>
              </a:rPr>
              <a:t>Oceansat-2 winds</a:t>
            </a:r>
            <a:br>
              <a:rPr lang="en-US" altLang="nl-NL" sz="1000" b="1" dirty="0">
                <a:solidFill>
                  <a:schemeClr val="accent2"/>
                </a:solidFill>
                <a:latin typeface="Verdana" pitchFamily="34" charset="0"/>
              </a:rPr>
            </a:br>
            <a:r>
              <a:rPr lang="en-US" altLang="nl-NL" sz="1000" dirty="0">
                <a:solidFill>
                  <a:srgbClr val="000000"/>
                </a:solidFill>
                <a:latin typeface="Verdana" pitchFamily="34" charset="0"/>
              </a:rPr>
              <a:t>Development status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nl-NL" sz="1000" dirty="0">
                <a:solidFill>
                  <a:srgbClr val="000000"/>
                </a:solidFill>
                <a:latin typeface="Verdana" pitchFamily="34" charset="0"/>
              </a:rPr>
              <a:t>	</a:t>
            </a:r>
            <a:r>
              <a:rPr lang="en-US" altLang="nl-NL" sz="1000" b="1" dirty="0">
                <a:solidFill>
                  <a:schemeClr val="accent2"/>
                </a:solidFill>
                <a:latin typeface="Verdana" pitchFamily="34" charset="0"/>
              </a:rPr>
              <a:t>. . . . </a:t>
            </a:r>
          </a:p>
          <a:p>
            <a:pPr>
              <a:lnSpc>
                <a:spcPct val="80000"/>
              </a:lnSpc>
              <a:buFontTx/>
              <a:buNone/>
            </a:pPr>
            <a:br>
              <a:rPr lang="en-US" altLang="nl-NL" sz="1000" dirty="0">
                <a:solidFill>
                  <a:srgbClr val="000000"/>
                </a:solidFill>
                <a:latin typeface="Verdana" pitchFamily="34" charset="0"/>
              </a:rPr>
            </a:br>
            <a:r>
              <a:rPr lang="en-US" altLang="nl-NL" sz="1000" b="1" dirty="0" err="1">
                <a:solidFill>
                  <a:schemeClr val="accent2"/>
                </a:solidFill>
                <a:latin typeface="Verdana" pitchFamily="34" charset="0"/>
              </a:rPr>
              <a:t>QuikSCAT</a:t>
            </a:r>
            <a:r>
              <a:rPr lang="en-US" altLang="nl-NL" sz="1000" b="1" dirty="0">
                <a:solidFill>
                  <a:schemeClr val="accent2"/>
                </a:solidFill>
                <a:latin typeface="Verdana" pitchFamily="34" charset="0"/>
              </a:rPr>
              <a:t> winds</a:t>
            </a:r>
            <a:br>
              <a:rPr lang="en-US" altLang="nl-NL" sz="1000" b="1" dirty="0">
                <a:solidFill>
                  <a:schemeClr val="accent2"/>
                </a:solidFill>
                <a:latin typeface="Verdana" pitchFamily="34" charset="0"/>
              </a:rPr>
            </a:br>
            <a:r>
              <a:rPr lang="en-US" altLang="nl-NL" sz="1000" dirty="0">
                <a:solidFill>
                  <a:srgbClr val="000000"/>
                </a:solidFill>
                <a:latin typeface="Verdana" pitchFamily="34" charset="0"/>
              </a:rPr>
              <a:t>Discontinued status</a:t>
            </a:r>
            <a:br>
              <a:rPr lang="en-US" altLang="nl-NL" sz="1000" dirty="0">
                <a:solidFill>
                  <a:srgbClr val="000000"/>
                </a:solidFill>
                <a:latin typeface="Verdana" pitchFamily="34" charset="0"/>
              </a:rPr>
            </a:br>
            <a:r>
              <a:rPr lang="en-US" altLang="nl-NL" sz="1000" b="1" dirty="0">
                <a:solidFill>
                  <a:schemeClr val="accent2"/>
                </a:solidFill>
                <a:latin typeface="Verdana" pitchFamily="34" charset="0"/>
              </a:rPr>
              <a:t>Wind Products Processing Status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altLang="nl-NL" sz="1000" b="1" dirty="0">
              <a:solidFill>
                <a:schemeClr val="accent2"/>
              </a:solidFill>
              <a:latin typeface="Verdana" pitchFamily="34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nl-NL" sz="1000" b="1" dirty="0">
                <a:solidFill>
                  <a:srgbClr val="000000"/>
                </a:solidFill>
                <a:latin typeface="Verdana" pitchFamily="34" charset="0"/>
              </a:rPr>
              <a:t>Other Wind Services at KNMI</a:t>
            </a:r>
            <a:br>
              <a:rPr lang="en-US" altLang="nl-NL" sz="1000" b="1" dirty="0">
                <a:solidFill>
                  <a:srgbClr val="000000"/>
                </a:solidFill>
                <a:latin typeface="Verdana" pitchFamily="34" charset="0"/>
              </a:rPr>
            </a:br>
            <a:r>
              <a:rPr lang="en-US" altLang="nl-NL" sz="1000" b="1" dirty="0">
                <a:solidFill>
                  <a:schemeClr val="accent2"/>
                </a:solidFill>
                <a:latin typeface="Verdana" pitchFamily="34" charset="0"/>
              </a:rPr>
              <a:t>ASCAT 25-km winds (EARS)</a:t>
            </a:r>
            <a:br>
              <a:rPr lang="en-US" altLang="nl-NL" sz="1000" b="1" dirty="0">
                <a:solidFill>
                  <a:schemeClr val="accent2"/>
                </a:solidFill>
                <a:latin typeface="Verdana" pitchFamily="34" charset="0"/>
              </a:rPr>
            </a:br>
            <a:r>
              <a:rPr lang="en-US" altLang="nl-NL" sz="1000" dirty="0">
                <a:solidFill>
                  <a:srgbClr val="000000"/>
                </a:solidFill>
                <a:latin typeface="Verdana" pitchFamily="34" charset="0"/>
              </a:rPr>
              <a:t>Operational status</a:t>
            </a:r>
            <a:br>
              <a:rPr lang="en-US" altLang="nl-NL" sz="1000" dirty="0">
                <a:solidFill>
                  <a:srgbClr val="000000"/>
                </a:solidFill>
                <a:latin typeface="Verdana" pitchFamily="34" charset="0"/>
              </a:rPr>
            </a:br>
            <a:r>
              <a:rPr lang="en-US" altLang="nl-NL" sz="1000" b="1" dirty="0">
                <a:solidFill>
                  <a:srgbClr val="000000"/>
                </a:solidFill>
                <a:latin typeface="Verdana" pitchFamily="34" charset="0"/>
              </a:rPr>
              <a:t>ASCAT 12.5-km winds (EARS)</a:t>
            </a:r>
            <a:br>
              <a:rPr lang="en-US" altLang="nl-NL" sz="1000" b="1" dirty="0">
                <a:solidFill>
                  <a:srgbClr val="000000"/>
                </a:solidFill>
                <a:latin typeface="Verdana" pitchFamily="34" charset="0"/>
              </a:rPr>
            </a:br>
            <a:r>
              <a:rPr lang="en-US" altLang="nl-NL" sz="1000" dirty="0">
                <a:solidFill>
                  <a:srgbClr val="000000"/>
                </a:solidFill>
                <a:latin typeface="Verdana" pitchFamily="34" charset="0"/>
              </a:rPr>
              <a:t>Operational status</a:t>
            </a:r>
            <a:br>
              <a:rPr lang="en-US" altLang="nl-NL" sz="1000" dirty="0">
                <a:solidFill>
                  <a:srgbClr val="000000"/>
                </a:solidFill>
                <a:latin typeface="Verdana" pitchFamily="34" charset="0"/>
              </a:rPr>
            </a:br>
            <a:r>
              <a:rPr lang="en-US" altLang="nl-NL" sz="1000" b="1" dirty="0">
                <a:solidFill>
                  <a:schemeClr val="accent2"/>
                </a:solidFill>
                <a:latin typeface="Verdana" pitchFamily="34" charset="0"/>
              </a:rPr>
              <a:t>ERS-2 winds (EARS)</a:t>
            </a:r>
            <a:br>
              <a:rPr lang="en-US" altLang="nl-NL" sz="1000" dirty="0">
                <a:solidFill>
                  <a:schemeClr val="accent2"/>
                </a:solidFill>
                <a:latin typeface="Verdana" pitchFamily="34" charset="0"/>
              </a:rPr>
            </a:br>
            <a:r>
              <a:rPr lang="en-US" altLang="nl-NL" sz="1000" dirty="0">
                <a:solidFill>
                  <a:srgbClr val="000000"/>
                </a:solidFill>
                <a:latin typeface="Verdana" pitchFamily="34" charset="0"/>
              </a:rPr>
              <a:t>Discontinued status</a:t>
            </a:r>
            <a:br>
              <a:rPr lang="en-US" altLang="nl-NL" sz="1000" dirty="0">
                <a:solidFill>
                  <a:srgbClr val="000000"/>
                </a:solidFill>
                <a:latin typeface="Verdana" pitchFamily="34" charset="0"/>
              </a:rPr>
            </a:br>
            <a:r>
              <a:rPr lang="en-US" altLang="nl-NL" sz="1000" b="1" dirty="0" err="1">
                <a:solidFill>
                  <a:schemeClr val="accent2"/>
                </a:solidFill>
                <a:latin typeface="Verdana" pitchFamily="34" charset="0"/>
              </a:rPr>
              <a:t>Scatterometer</a:t>
            </a:r>
            <a:r>
              <a:rPr lang="en-US" altLang="nl-NL" sz="1000" b="1" dirty="0">
                <a:solidFill>
                  <a:schemeClr val="accent2"/>
                </a:solidFill>
                <a:latin typeface="Verdana" pitchFamily="34" charset="0"/>
              </a:rPr>
              <a:t> work at KNMI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altLang="nl-NL" sz="1000" b="1" dirty="0">
              <a:solidFill>
                <a:schemeClr val="accent2"/>
              </a:solidFill>
              <a:latin typeface="Verdana" pitchFamily="34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nl-NL" sz="1000" b="1" dirty="0">
                <a:solidFill>
                  <a:srgbClr val="000000"/>
                </a:solidFill>
                <a:latin typeface="Verdana" pitchFamily="34" charset="0"/>
              </a:rPr>
              <a:t>Software</a:t>
            </a:r>
            <a:br>
              <a:rPr lang="en-US" altLang="nl-NL" sz="1000" b="1" dirty="0">
                <a:solidFill>
                  <a:srgbClr val="000000"/>
                </a:solidFill>
                <a:latin typeface="Verdana" pitchFamily="34" charset="0"/>
              </a:rPr>
            </a:br>
            <a:r>
              <a:rPr lang="en-US" altLang="nl-NL" sz="1000" b="1" dirty="0">
                <a:solidFill>
                  <a:schemeClr val="accent2"/>
                </a:solidFill>
                <a:latin typeface="Verdana" pitchFamily="34" charset="0"/>
              </a:rPr>
              <a:t>BUFR reader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altLang="nl-NL" sz="1000" b="1" dirty="0">
              <a:solidFill>
                <a:schemeClr val="accent2"/>
              </a:solidFill>
              <a:latin typeface="Verdana" pitchFamily="34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nl-NL" sz="1000" b="1" dirty="0">
                <a:solidFill>
                  <a:srgbClr val="000000"/>
                </a:solidFill>
                <a:latin typeface="Verdana" pitchFamily="34" charset="0"/>
              </a:rPr>
              <a:t>Related links</a:t>
            </a:r>
            <a:br>
              <a:rPr lang="en-US" altLang="nl-NL" sz="1000" b="1" dirty="0">
                <a:solidFill>
                  <a:srgbClr val="000000"/>
                </a:solidFill>
                <a:latin typeface="Verdana" pitchFamily="34" charset="0"/>
              </a:rPr>
            </a:br>
            <a:r>
              <a:rPr lang="en-US" altLang="nl-NL" sz="1000" b="1" dirty="0">
                <a:solidFill>
                  <a:schemeClr val="accent2"/>
                </a:solidFill>
                <a:latin typeface="Verdana" pitchFamily="34" charset="0"/>
              </a:rPr>
              <a:t>EUMETSAT</a:t>
            </a:r>
            <a:br>
              <a:rPr lang="en-US" altLang="nl-NL" sz="1000" b="1" dirty="0">
                <a:solidFill>
                  <a:schemeClr val="accent2"/>
                </a:solidFill>
                <a:latin typeface="Verdana" pitchFamily="34" charset="0"/>
              </a:rPr>
            </a:br>
            <a:r>
              <a:rPr lang="en-US" altLang="nl-NL" sz="1000" b="1" dirty="0">
                <a:solidFill>
                  <a:schemeClr val="accent2"/>
                </a:solidFill>
                <a:latin typeface="Verdana" pitchFamily="34" charset="0"/>
              </a:rPr>
              <a:t>Ocean and Sea Ice SAF</a:t>
            </a:r>
            <a:br>
              <a:rPr lang="en-US" altLang="nl-NL" sz="1000" b="1" dirty="0">
                <a:solidFill>
                  <a:schemeClr val="accent2"/>
                </a:solidFill>
                <a:latin typeface="Verdana" pitchFamily="34" charset="0"/>
              </a:rPr>
            </a:br>
            <a:r>
              <a:rPr lang="en-US" altLang="nl-NL" sz="1000" b="1" dirty="0">
                <a:solidFill>
                  <a:schemeClr val="accent2"/>
                </a:solidFill>
                <a:latin typeface="Verdana" pitchFamily="34" charset="0"/>
              </a:rPr>
              <a:t>EUMETSAT EARS system</a:t>
            </a:r>
            <a:br>
              <a:rPr lang="en-US" altLang="nl-NL" sz="1000" b="1" dirty="0">
                <a:solidFill>
                  <a:schemeClr val="accent2"/>
                </a:solidFill>
                <a:latin typeface="Verdana" pitchFamily="34" charset="0"/>
              </a:rPr>
            </a:br>
            <a:r>
              <a:rPr lang="en-US" altLang="nl-NL" sz="1000" b="1" dirty="0">
                <a:solidFill>
                  <a:schemeClr val="accent2"/>
                </a:solidFill>
                <a:latin typeface="Verdana" pitchFamily="34" charset="0"/>
              </a:rPr>
              <a:t>Numerical Weather Prediction SAF</a:t>
            </a:r>
            <a:br>
              <a:rPr lang="en-US" altLang="nl-NL" sz="1000" b="1" dirty="0">
                <a:solidFill>
                  <a:schemeClr val="accent2"/>
                </a:solidFill>
                <a:latin typeface="Verdana" pitchFamily="34" charset="0"/>
              </a:rPr>
            </a:br>
            <a:r>
              <a:rPr lang="en-US" altLang="nl-NL" sz="1000" b="1" dirty="0">
                <a:solidFill>
                  <a:schemeClr val="accent2"/>
                </a:solidFill>
                <a:latin typeface="Verdana" pitchFamily="34" charset="0"/>
              </a:rPr>
              <a:t>Description of ASCAT instrument at ESA</a:t>
            </a:r>
            <a:br>
              <a:rPr lang="en-US" altLang="nl-NL" sz="1000" b="1" dirty="0">
                <a:solidFill>
                  <a:schemeClr val="accent2"/>
                </a:solidFill>
                <a:latin typeface="Verdana" pitchFamily="34" charset="0"/>
              </a:rPr>
            </a:br>
            <a:r>
              <a:rPr lang="en-US" altLang="nl-NL" sz="1000" b="1" dirty="0">
                <a:solidFill>
                  <a:schemeClr val="accent2"/>
                </a:solidFill>
                <a:latin typeface="Verdana" pitchFamily="34" charset="0"/>
              </a:rPr>
              <a:t>ASCAT archived data at the EUMETSAT Data Centre</a:t>
            </a:r>
            <a:br>
              <a:rPr lang="en-US" altLang="nl-NL" sz="1000" b="1" dirty="0">
                <a:solidFill>
                  <a:schemeClr val="accent2"/>
                </a:solidFill>
                <a:latin typeface="Verdana" pitchFamily="34" charset="0"/>
              </a:rPr>
            </a:br>
            <a:r>
              <a:rPr lang="en-US" altLang="nl-NL" sz="1000" b="1" dirty="0">
                <a:solidFill>
                  <a:schemeClr val="accent2"/>
                </a:solidFill>
                <a:latin typeface="Verdana" pitchFamily="34" charset="0"/>
              </a:rPr>
              <a:t>ASCAT archived </a:t>
            </a:r>
            <a:r>
              <a:rPr lang="en-US" altLang="nl-NL" sz="1000" b="1" dirty="0" err="1">
                <a:solidFill>
                  <a:schemeClr val="accent2"/>
                </a:solidFill>
                <a:latin typeface="Verdana" pitchFamily="34" charset="0"/>
              </a:rPr>
              <a:t>NetCDF</a:t>
            </a:r>
            <a:r>
              <a:rPr lang="en-US" altLang="nl-NL" sz="1000" b="1" dirty="0">
                <a:solidFill>
                  <a:schemeClr val="accent2"/>
                </a:solidFill>
                <a:latin typeface="Verdana" pitchFamily="34" charset="0"/>
              </a:rPr>
              <a:t> data at PO.DAAC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altLang="nl-NL" sz="1000" b="1" dirty="0">
              <a:solidFill>
                <a:schemeClr val="accent2"/>
              </a:solidFill>
              <a:latin typeface="Verdana" pitchFamily="34" charset="0"/>
            </a:endParaRPr>
          </a:p>
        </p:txBody>
      </p:sp>
      <p:pic>
        <p:nvPicPr>
          <p:cNvPr id="160773" name="Picture 1029" descr="osisaflogo_small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692150"/>
            <a:ext cx="1143000" cy="314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1890" name="Picture 2" descr="http://projects.knmi.nl/scatterometer/ascat_ear_co_prod/products/ascworldview_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310"/>
          <a:stretch/>
        </p:blipFill>
        <p:spPr bwMode="auto">
          <a:xfrm>
            <a:off x="179512" y="1100311"/>
            <a:ext cx="5057775" cy="2582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1892" name="Picture 4" descr="http://projects.knmi.nl/scatterometer/ascat_ear_co_prod/products/descworldview_0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402"/>
          <a:stretch/>
        </p:blipFill>
        <p:spPr bwMode="auto">
          <a:xfrm>
            <a:off x="155575" y="4124647"/>
            <a:ext cx="5057775" cy="2579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1894" name="Picture 6" descr="http://projects.knmi.nl/scatterometer/ascat_ear_co_prod/monitoring/monitoring_week_timing_e_to_e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2786" y="1988840"/>
            <a:ext cx="6957791" cy="4863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1895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218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218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218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6D211F5-2CDE-0335-1A91-B55162A0D4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3776" y="0"/>
            <a:ext cx="8316936" cy="6857999"/>
          </a:xfrm>
          <a:prstGeom prst="rect">
            <a:avLst/>
          </a:prstGeom>
        </p:spPr>
      </p:pic>
      <p:sp>
        <p:nvSpPr>
          <p:cNvPr id="165890" name="Rectangle 1026"/>
          <p:cNvSpPr>
            <a:spLocks noGrp="1" noChangeArrowheads="1"/>
          </p:cNvSpPr>
          <p:nvPr>
            <p:ph type="title"/>
          </p:nvPr>
        </p:nvSpPr>
        <p:spPr>
          <a:xfrm>
            <a:off x="-13447" y="106362"/>
            <a:ext cx="2798906" cy="1143000"/>
          </a:xfrm>
        </p:spPr>
        <p:txBody>
          <a:bodyPr/>
          <a:lstStyle/>
          <a:p>
            <a:r>
              <a:rPr lang="nl-NL" altLang="nl-NL" b="1" noProof="1"/>
              <a:t>Baltic view</a:t>
            </a:r>
          </a:p>
        </p:txBody>
      </p:sp>
      <p:sp>
        <p:nvSpPr>
          <p:cNvPr id="165891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0" y="1565507"/>
            <a:ext cx="2785459" cy="4114800"/>
          </a:xfrm>
        </p:spPr>
        <p:txBody>
          <a:bodyPr/>
          <a:lstStyle/>
          <a:p>
            <a:r>
              <a:rPr lang="nl-NL" altLang="nl-NL" noProof="1"/>
              <a:t>For each product for ascending and descending passes</a:t>
            </a:r>
          </a:p>
          <a:p>
            <a:r>
              <a:rPr lang="nl-NL" altLang="nl-NL" noProof="1"/>
              <a:t>Static zoom function around Europe</a:t>
            </a:r>
          </a:p>
        </p:txBody>
      </p:sp>
      <p:sp>
        <p:nvSpPr>
          <p:cNvPr id="165894" name="Text Box 1030"/>
          <p:cNvSpPr txBox="1">
            <a:spLocks noChangeArrowheads="1"/>
          </p:cNvSpPr>
          <p:nvPr/>
        </p:nvSpPr>
        <p:spPr bwMode="auto">
          <a:xfrm>
            <a:off x="2915816" y="106362"/>
            <a:ext cx="1351652" cy="132343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nl-NL" sz="2000" b="1" dirty="0"/>
              <a:t>2023/10/15</a:t>
            </a:r>
          </a:p>
          <a:p>
            <a:r>
              <a:rPr lang="en-US" altLang="nl-NL" sz="2000" b="1" dirty="0">
                <a:solidFill>
                  <a:srgbClr val="FF3300"/>
                </a:solidFill>
              </a:rPr>
              <a:t> 9:38 UTC</a:t>
            </a:r>
          </a:p>
          <a:p>
            <a:r>
              <a:rPr lang="en-US" altLang="nl-NL" sz="2000" b="1" dirty="0">
                <a:solidFill>
                  <a:schemeClr val="accent2"/>
                </a:solidFill>
              </a:rPr>
              <a:t> 9:00 UTC</a:t>
            </a:r>
          </a:p>
          <a:p>
            <a:r>
              <a:rPr lang="en-US" altLang="nl-NL" sz="2000" b="1" dirty="0">
                <a:solidFill>
                  <a:srgbClr val="7D7DA9"/>
                </a:solidFill>
              </a:rPr>
              <a:t> 9:00 UTC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Tijdelijke aanduiding voor dianummer 1"/>
          <p:cNvSpPr>
            <a:spLocks noGrp="1"/>
          </p:cNvSpPr>
          <p:nvPr>
            <p:ph type="sldNum" sz="quarter" idx="10"/>
          </p:nvPr>
        </p:nvSpPr>
        <p:spPr bwMode="auto">
          <a:solidFill>
            <a:srgbClr val="FFFFFF">
              <a:alpha val="50195"/>
            </a:srgbClr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315913" eaLnBrk="0" hangingPunct="0">
              <a:spcBef>
                <a:spcPct val="20000"/>
              </a:spcBef>
              <a:buFont typeface="Arial" pitchFamily="34" charset="0"/>
              <a:buChar char="•"/>
              <a:tabLst>
                <a:tab pos="249238" algn="l"/>
                <a:tab pos="498475" algn="l"/>
                <a:tab pos="739775" algn="l"/>
                <a:tab pos="998538" algn="l"/>
                <a:tab pos="1239838" algn="l"/>
                <a:tab pos="1508125" algn="l"/>
                <a:tab pos="1749425" algn="l"/>
                <a:tab pos="1998663" algn="l"/>
                <a:tab pos="2239963" algn="l"/>
                <a:tab pos="2508250" algn="l"/>
                <a:tab pos="2749550" algn="l"/>
                <a:tab pos="2990850" algn="l"/>
              </a:tabLst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315913" eaLnBrk="0" hangingPunct="0">
              <a:spcBef>
                <a:spcPct val="20000"/>
              </a:spcBef>
              <a:buFont typeface="Arial" pitchFamily="34" charset="0"/>
              <a:buChar char="–"/>
              <a:tabLst>
                <a:tab pos="249238" algn="l"/>
                <a:tab pos="498475" algn="l"/>
                <a:tab pos="739775" algn="l"/>
                <a:tab pos="998538" algn="l"/>
                <a:tab pos="1239838" algn="l"/>
                <a:tab pos="1508125" algn="l"/>
                <a:tab pos="1749425" algn="l"/>
                <a:tab pos="1998663" algn="l"/>
                <a:tab pos="2239963" algn="l"/>
                <a:tab pos="2508250" algn="l"/>
                <a:tab pos="2749550" algn="l"/>
                <a:tab pos="2990850" algn="l"/>
              </a:tabLst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315913" eaLnBrk="0" hangingPunct="0">
              <a:spcBef>
                <a:spcPct val="20000"/>
              </a:spcBef>
              <a:buFont typeface="Arial" pitchFamily="34" charset="0"/>
              <a:buChar char="•"/>
              <a:tabLst>
                <a:tab pos="249238" algn="l"/>
                <a:tab pos="498475" algn="l"/>
                <a:tab pos="739775" algn="l"/>
                <a:tab pos="998538" algn="l"/>
                <a:tab pos="1239838" algn="l"/>
                <a:tab pos="1508125" algn="l"/>
                <a:tab pos="1749425" algn="l"/>
                <a:tab pos="1998663" algn="l"/>
                <a:tab pos="2239963" algn="l"/>
                <a:tab pos="2508250" algn="l"/>
                <a:tab pos="2749550" algn="l"/>
                <a:tab pos="2990850" algn="l"/>
              </a:tabLst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315913" eaLnBrk="0" hangingPunct="0">
              <a:spcBef>
                <a:spcPct val="20000"/>
              </a:spcBef>
              <a:buFont typeface="Arial" pitchFamily="34" charset="0"/>
              <a:buChar char="–"/>
              <a:tabLst>
                <a:tab pos="249238" algn="l"/>
                <a:tab pos="498475" algn="l"/>
                <a:tab pos="739775" algn="l"/>
                <a:tab pos="998538" algn="l"/>
                <a:tab pos="1239838" algn="l"/>
                <a:tab pos="1508125" algn="l"/>
                <a:tab pos="1749425" algn="l"/>
                <a:tab pos="1998663" algn="l"/>
                <a:tab pos="2239963" algn="l"/>
                <a:tab pos="2508250" algn="l"/>
                <a:tab pos="2749550" algn="l"/>
                <a:tab pos="299085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315913" eaLnBrk="0" hangingPunct="0">
              <a:spcBef>
                <a:spcPct val="20000"/>
              </a:spcBef>
              <a:buFont typeface="Arial" pitchFamily="34" charset="0"/>
              <a:buChar char="»"/>
              <a:tabLst>
                <a:tab pos="249238" algn="l"/>
                <a:tab pos="498475" algn="l"/>
                <a:tab pos="739775" algn="l"/>
                <a:tab pos="998538" algn="l"/>
                <a:tab pos="1239838" algn="l"/>
                <a:tab pos="1508125" algn="l"/>
                <a:tab pos="1749425" algn="l"/>
                <a:tab pos="1998663" algn="l"/>
                <a:tab pos="2239963" algn="l"/>
                <a:tab pos="2508250" algn="l"/>
                <a:tab pos="2749550" algn="l"/>
                <a:tab pos="299085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31591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249238" algn="l"/>
                <a:tab pos="498475" algn="l"/>
                <a:tab pos="739775" algn="l"/>
                <a:tab pos="998538" algn="l"/>
                <a:tab pos="1239838" algn="l"/>
                <a:tab pos="1508125" algn="l"/>
                <a:tab pos="1749425" algn="l"/>
                <a:tab pos="1998663" algn="l"/>
                <a:tab pos="2239963" algn="l"/>
                <a:tab pos="2508250" algn="l"/>
                <a:tab pos="2749550" algn="l"/>
                <a:tab pos="299085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31591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249238" algn="l"/>
                <a:tab pos="498475" algn="l"/>
                <a:tab pos="739775" algn="l"/>
                <a:tab pos="998538" algn="l"/>
                <a:tab pos="1239838" algn="l"/>
                <a:tab pos="1508125" algn="l"/>
                <a:tab pos="1749425" algn="l"/>
                <a:tab pos="1998663" algn="l"/>
                <a:tab pos="2239963" algn="l"/>
                <a:tab pos="2508250" algn="l"/>
                <a:tab pos="2749550" algn="l"/>
                <a:tab pos="299085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31591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249238" algn="l"/>
                <a:tab pos="498475" algn="l"/>
                <a:tab pos="739775" algn="l"/>
                <a:tab pos="998538" algn="l"/>
                <a:tab pos="1239838" algn="l"/>
                <a:tab pos="1508125" algn="l"/>
                <a:tab pos="1749425" algn="l"/>
                <a:tab pos="1998663" algn="l"/>
                <a:tab pos="2239963" algn="l"/>
                <a:tab pos="2508250" algn="l"/>
                <a:tab pos="2749550" algn="l"/>
                <a:tab pos="299085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31591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249238" algn="l"/>
                <a:tab pos="498475" algn="l"/>
                <a:tab pos="739775" algn="l"/>
                <a:tab pos="998538" algn="l"/>
                <a:tab pos="1239838" algn="l"/>
                <a:tab pos="1508125" algn="l"/>
                <a:tab pos="1749425" algn="l"/>
                <a:tab pos="1998663" algn="l"/>
                <a:tab pos="2239963" algn="l"/>
                <a:tab pos="2508250" algn="l"/>
                <a:tab pos="2749550" algn="l"/>
                <a:tab pos="299085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F17EC9E6-2747-46FA-AB3E-7FDF3C030887}" type="slidenum">
              <a:rPr lang="nl-NL" altLang="nl-NL" sz="1000" smtClean="0">
                <a:solidFill>
                  <a:srgbClr val="434ED6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pPr eaLnBrk="1" hangingPunct="1">
                <a:spcBef>
                  <a:spcPct val="0"/>
                </a:spcBef>
                <a:buFontTx/>
                <a:buNone/>
              </a:pPr>
              <a:t>18</a:t>
            </a:fld>
            <a:endParaRPr lang="nl-NL" altLang="nl-NL" sz="1000">
              <a:solidFill>
                <a:srgbClr val="434ED6"/>
              </a:solidFill>
              <a:latin typeface="Arial" pitchFamily="34" charset="0"/>
              <a:cs typeface="Arial" pitchFamily="34" charset="0"/>
              <a:sym typeface="Arial" pitchFamily="34" charset="0"/>
            </a:endParaRPr>
          </a:p>
        </p:txBody>
      </p:sp>
      <p:pic>
        <p:nvPicPr>
          <p:cNvPr id="14848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" y="31750"/>
            <a:ext cx="9029700" cy="682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8484" name="Tekstvak 3"/>
          <p:cNvSpPr txBox="1">
            <a:spLocks noChangeArrowheads="1"/>
          </p:cNvSpPr>
          <p:nvPr/>
        </p:nvSpPr>
        <p:spPr bwMode="auto">
          <a:xfrm>
            <a:off x="3348038" y="6308725"/>
            <a:ext cx="3311525" cy="3397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nl-NL" sz="1600">
                <a:solidFill>
                  <a:srgbClr val="FF0000"/>
                </a:solidFill>
                <a:latin typeface="Times New Roman" pitchFamily="18" charset="0"/>
              </a:rPr>
              <a:t>www.knmi.nl/scatterometer/tile_prod/</a:t>
            </a:r>
            <a:endParaRPr lang="nl-NL" altLang="nl-NL" sz="160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5" name="Rechthoek 4"/>
          <p:cNvSpPr/>
          <p:nvPr/>
        </p:nvSpPr>
        <p:spPr>
          <a:xfrm rot="19779405">
            <a:off x="-176488" y="2266736"/>
            <a:ext cx="3346109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nl-NL" sz="5400" b="1" dirty="0" err="1">
                <a:ln w="31550" cmpd="sng">
                  <a:gradFill>
                    <a:gsLst>
                      <a:gs pos="25000">
                        <a:srgbClr val="4F81BD">
                          <a:shade val="25000"/>
                          <a:satMod val="190000"/>
                        </a:srgbClr>
                      </a:gs>
                      <a:gs pos="80000">
                        <a:srgbClr val="4F81BD">
                          <a:tint val="75000"/>
                          <a:satMod val="19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Tile</a:t>
            </a:r>
            <a:r>
              <a:rPr lang="nl-NL" sz="5400" b="1" dirty="0">
                <a:ln w="31550" cmpd="sng">
                  <a:gradFill>
                    <a:gsLst>
                      <a:gs pos="25000">
                        <a:srgbClr val="4F81BD">
                          <a:shade val="25000"/>
                          <a:satMod val="190000"/>
                        </a:srgbClr>
                      </a:gs>
                      <a:gs pos="80000">
                        <a:srgbClr val="4F81BD">
                          <a:tint val="75000"/>
                          <a:satMod val="19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 views!</a:t>
            </a:r>
          </a:p>
        </p:txBody>
      </p:sp>
    </p:spTree>
    <p:extLst>
      <p:ext uri="{BB962C8B-B14F-4D97-AF65-F5344CB8AC3E}">
        <p14:creationId xmlns:p14="http://schemas.microsoft.com/office/powerpoint/2010/main" val="3085708481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50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1735138"/>
            <a:ext cx="9156700" cy="175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9507" name="Tijdelijke aanduiding voor dianummer 1"/>
          <p:cNvSpPr>
            <a:spLocks noGrp="1"/>
          </p:cNvSpPr>
          <p:nvPr>
            <p:ph type="sldNum" sz="quarter" idx="10"/>
          </p:nvPr>
        </p:nvSpPr>
        <p:spPr bwMode="auto">
          <a:solidFill>
            <a:srgbClr val="FFFFFF">
              <a:alpha val="50195"/>
            </a:srgbClr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315913" eaLnBrk="0" hangingPunct="0">
              <a:spcBef>
                <a:spcPct val="20000"/>
              </a:spcBef>
              <a:buFont typeface="Arial" pitchFamily="34" charset="0"/>
              <a:buChar char="•"/>
              <a:tabLst>
                <a:tab pos="249238" algn="l"/>
                <a:tab pos="498475" algn="l"/>
                <a:tab pos="739775" algn="l"/>
                <a:tab pos="998538" algn="l"/>
                <a:tab pos="1239838" algn="l"/>
                <a:tab pos="1508125" algn="l"/>
                <a:tab pos="1749425" algn="l"/>
                <a:tab pos="1998663" algn="l"/>
                <a:tab pos="2239963" algn="l"/>
                <a:tab pos="2508250" algn="l"/>
                <a:tab pos="2749550" algn="l"/>
                <a:tab pos="2990850" algn="l"/>
              </a:tabLst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315913" eaLnBrk="0" hangingPunct="0">
              <a:spcBef>
                <a:spcPct val="20000"/>
              </a:spcBef>
              <a:buFont typeface="Arial" pitchFamily="34" charset="0"/>
              <a:buChar char="–"/>
              <a:tabLst>
                <a:tab pos="249238" algn="l"/>
                <a:tab pos="498475" algn="l"/>
                <a:tab pos="739775" algn="l"/>
                <a:tab pos="998538" algn="l"/>
                <a:tab pos="1239838" algn="l"/>
                <a:tab pos="1508125" algn="l"/>
                <a:tab pos="1749425" algn="l"/>
                <a:tab pos="1998663" algn="l"/>
                <a:tab pos="2239963" algn="l"/>
                <a:tab pos="2508250" algn="l"/>
                <a:tab pos="2749550" algn="l"/>
                <a:tab pos="2990850" algn="l"/>
              </a:tabLst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315913" eaLnBrk="0" hangingPunct="0">
              <a:spcBef>
                <a:spcPct val="20000"/>
              </a:spcBef>
              <a:buFont typeface="Arial" pitchFamily="34" charset="0"/>
              <a:buChar char="•"/>
              <a:tabLst>
                <a:tab pos="249238" algn="l"/>
                <a:tab pos="498475" algn="l"/>
                <a:tab pos="739775" algn="l"/>
                <a:tab pos="998538" algn="l"/>
                <a:tab pos="1239838" algn="l"/>
                <a:tab pos="1508125" algn="l"/>
                <a:tab pos="1749425" algn="l"/>
                <a:tab pos="1998663" algn="l"/>
                <a:tab pos="2239963" algn="l"/>
                <a:tab pos="2508250" algn="l"/>
                <a:tab pos="2749550" algn="l"/>
                <a:tab pos="2990850" algn="l"/>
              </a:tabLst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315913" eaLnBrk="0" hangingPunct="0">
              <a:spcBef>
                <a:spcPct val="20000"/>
              </a:spcBef>
              <a:buFont typeface="Arial" pitchFamily="34" charset="0"/>
              <a:buChar char="–"/>
              <a:tabLst>
                <a:tab pos="249238" algn="l"/>
                <a:tab pos="498475" algn="l"/>
                <a:tab pos="739775" algn="l"/>
                <a:tab pos="998538" algn="l"/>
                <a:tab pos="1239838" algn="l"/>
                <a:tab pos="1508125" algn="l"/>
                <a:tab pos="1749425" algn="l"/>
                <a:tab pos="1998663" algn="l"/>
                <a:tab pos="2239963" algn="l"/>
                <a:tab pos="2508250" algn="l"/>
                <a:tab pos="2749550" algn="l"/>
                <a:tab pos="299085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315913" eaLnBrk="0" hangingPunct="0">
              <a:spcBef>
                <a:spcPct val="20000"/>
              </a:spcBef>
              <a:buFont typeface="Arial" pitchFamily="34" charset="0"/>
              <a:buChar char="»"/>
              <a:tabLst>
                <a:tab pos="249238" algn="l"/>
                <a:tab pos="498475" algn="l"/>
                <a:tab pos="739775" algn="l"/>
                <a:tab pos="998538" algn="l"/>
                <a:tab pos="1239838" algn="l"/>
                <a:tab pos="1508125" algn="l"/>
                <a:tab pos="1749425" algn="l"/>
                <a:tab pos="1998663" algn="l"/>
                <a:tab pos="2239963" algn="l"/>
                <a:tab pos="2508250" algn="l"/>
                <a:tab pos="2749550" algn="l"/>
                <a:tab pos="299085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31591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249238" algn="l"/>
                <a:tab pos="498475" algn="l"/>
                <a:tab pos="739775" algn="l"/>
                <a:tab pos="998538" algn="l"/>
                <a:tab pos="1239838" algn="l"/>
                <a:tab pos="1508125" algn="l"/>
                <a:tab pos="1749425" algn="l"/>
                <a:tab pos="1998663" algn="l"/>
                <a:tab pos="2239963" algn="l"/>
                <a:tab pos="2508250" algn="l"/>
                <a:tab pos="2749550" algn="l"/>
                <a:tab pos="299085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31591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249238" algn="l"/>
                <a:tab pos="498475" algn="l"/>
                <a:tab pos="739775" algn="l"/>
                <a:tab pos="998538" algn="l"/>
                <a:tab pos="1239838" algn="l"/>
                <a:tab pos="1508125" algn="l"/>
                <a:tab pos="1749425" algn="l"/>
                <a:tab pos="1998663" algn="l"/>
                <a:tab pos="2239963" algn="l"/>
                <a:tab pos="2508250" algn="l"/>
                <a:tab pos="2749550" algn="l"/>
                <a:tab pos="299085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31591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249238" algn="l"/>
                <a:tab pos="498475" algn="l"/>
                <a:tab pos="739775" algn="l"/>
                <a:tab pos="998538" algn="l"/>
                <a:tab pos="1239838" algn="l"/>
                <a:tab pos="1508125" algn="l"/>
                <a:tab pos="1749425" algn="l"/>
                <a:tab pos="1998663" algn="l"/>
                <a:tab pos="2239963" algn="l"/>
                <a:tab pos="2508250" algn="l"/>
                <a:tab pos="2749550" algn="l"/>
                <a:tab pos="299085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31591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249238" algn="l"/>
                <a:tab pos="498475" algn="l"/>
                <a:tab pos="739775" algn="l"/>
                <a:tab pos="998538" algn="l"/>
                <a:tab pos="1239838" algn="l"/>
                <a:tab pos="1508125" algn="l"/>
                <a:tab pos="1749425" algn="l"/>
                <a:tab pos="1998663" algn="l"/>
                <a:tab pos="2239963" algn="l"/>
                <a:tab pos="2508250" algn="l"/>
                <a:tab pos="2749550" algn="l"/>
                <a:tab pos="299085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7BF81741-F0A6-4227-A898-4230480C0138}" type="slidenum">
              <a:rPr lang="nl-NL" altLang="nl-NL" sz="1000" smtClean="0">
                <a:solidFill>
                  <a:srgbClr val="434ED6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pPr eaLnBrk="1" hangingPunct="1">
                <a:spcBef>
                  <a:spcPct val="0"/>
                </a:spcBef>
                <a:buFontTx/>
                <a:buNone/>
              </a:pPr>
              <a:t>19</a:t>
            </a:fld>
            <a:endParaRPr lang="nl-NL" altLang="nl-NL" sz="1000">
              <a:solidFill>
                <a:srgbClr val="434ED6"/>
              </a:solidFill>
              <a:latin typeface="Arial" pitchFamily="34" charset="0"/>
              <a:cs typeface="Arial" pitchFamily="34" charset="0"/>
              <a:sym typeface="Arial" pitchFamily="34" charset="0"/>
            </a:endParaRPr>
          </a:p>
        </p:txBody>
      </p:sp>
      <p:pic>
        <p:nvPicPr>
          <p:cNvPr id="14950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63" y="3636963"/>
            <a:ext cx="5191125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950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0650"/>
            <a:ext cx="5659438" cy="163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951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4025" y="-26988"/>
            <a:ext cx="3609975" cy="2038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951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2013" y="3633788"/>
            <a:ext cx="2009775" cy="300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985838"/>
            <a:ext cx="3886200" cy="565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9513" name="Tekstvak 8"/>
          <p:cNvSpPr txBox="1">
            <a:spLocks noChangeArrowheads="1"/>
          </p:cNvSpPr>
          <p:nvPr/>
        </p:nvSpPr>
        <p:spPr bwMode="auto">
          <a:xfrm>
            <a:off x="0" y="6523038"/>
            <a:ext cx="3563888" cy="33855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nl-NL" sz="1600" dirty="0">
                <a:solidFill>
                  <a:srgbClr val="FF0000"/>
                </a:solidFill>
                <a:latin typeface="Times New Roman" pitchFamily="18" charset="0"/>
              </a:rPr>
              <a:t>projects.knmi.nl/</a:t>
            </a:r>
            <a:r>
              <a:rPr lang="en-US" altLang="nl-NL" sz="1600" dirty="0" err="1">
                <a:solidFill>
                  <a:srgbClr val="FF0000"/>
                </a:solidFill>
                <a:latin typeface="Times New Roman" pitchFamily="18" charset="0"/>
              </a:rPr>
              <a:t>scatterometer</a:t>
            </a:r>
            <a:r>
              <a:rPr lang="en-US" altLang="nl-NL" sz="1600" dirty="0">
                <a:solidFill>
                  <a:srgbClr val="FF0000"/>
                </a:solidFill>
                <a:latin typeface="Times New Roman" pitchFamily="18" charset="0"/>
              </a:rPr>
              <a:t>/</a:t>
            </a:r>
            <a:r>
              <a:rPr lang="en-US" altLang="nl-NL" sz="1600" dirty="0" err="1">
                <a:solidFill>
                  <a:srgbClr val="FF0000"/>
                </a:solidFill>
                <a:latin typeface="Times New Roman" pitchFamily="18" charset="0"/>
              </a:rPr>
              <a:t>tile_prod</a:t>
            </a:r>
            <a:r>
              <a:rPr lang="en-US" altLang="nl-NL" sz="1600" dirty="0">
                <a:solidFill>
                  <a:srgbClr val="FF0000"/>
                </a:solidFill>
                <a:latin typeface="Times New Roman" pitchFamily="18" charset="0"/>
              </a:rPr>
              <a:t>/</a:t>
            </a:r>
            <a:endParaRPr lang="nl-NL" altLang="nl-NL" sz="1600" dirty="0">
              <a:solidFill>
                <a:srgbClr val="FF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292659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jdelijke aanduiding voor dianummer 3"/>
          <p:cNvSpPr>
            <a:spLocks noGrp="1"/>
          </p:cNvSpPr>
          <p:nvPr>
            <p:ph type="sldNum" sz="quarter" idx="10"/>
          </p:nvPr>
        </p:nvSpPr>
        <p:spPr>
          <a:xfrm>
            <a:off x="8388350" y="6427788"/>
            <a:ext cx="6096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9295CE87-9E33-4E6F-8A63-A04D9739ED55}" type="slidenum">
              <a:rPr lang="en-US" altLang="nl-NL" sz="1400">
                <a:solidFill>
                  <a:schemeClr val="bg1"/>
                </a:solidFill>
              </a:rPr>
              <a:pPr eaLnBrk="1" hangingPunct="1"/>
              <a:t>2</a:t>
            </a:fld>
            <a:endParaRPr lang="en-US" altLang="nl-NL" sz="1400">
              <a:solidFill>
                <a:schemeClr val="bg1"/>
              </a:solidFill>
            </a:endParaRPr>
          </a:p>
        </p:txBody>
      </p:sp>
      <p:sp>
        <p:nvSpPr>
          <p:cNvPr id="50179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60350"/>
            <a:ext cx="7772400" cy="1143000"/>
          </a:xfrm>
        </p:spPr>
        <p:txBody>
          <a:bodyPr/>
          <a:lstStyle/>
          <a:p>
            <a:pPr eaLnBrk="1" hangingPunct="1"/>
            <a:r>
              <a:rPr lang="nl-NL" altLang="nl-NL" b="1" dirty="0" err="1"/>
              <a:t>Overview</a:t>
            </a:r>
            <a:endParaRPr lang="nl-NL" altLang="nl-NL" b="1" dirty="0"/>
          </a:p>
        </p:txBody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700213"/>
            <a:ext cx="7772400" cy="4395787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nl-NL" altLang="nl-NL" dirty="0"/>
              <a:t>Context</a:t>
            </a:r>
          </a:p>
          <a:p>
            <a:pPr eaLnBrk="1" hangingPunct="1">
              <a:lnSpc>
                <a:spcPct val="90000"/>
              </a:lnSpc>
            </a:pPr>
            <a:r>
              <a:rPr lang="nl-NL" altLang="nl-NL" dirty="0" err="1"/>
              <a:t>Swath</a:t>
            </a:r>
            <a:r>
              <a:rPr lang="nl-NL" altLang="nl-NL" dirty="0"/>
              <a:t> </a:t>
            </a:r>
            <a:r>
              <a:rPr lang="nl-NL" altLang="nl-NL" dirty="0" err="1"/>
              <a:t>geometry</a:t>
            </a:r>
            <a:r>
              <a:rPr lang="nl-NL" altLang="nl-NL" dirty="0"/>
              <a:t>, </a:t>
            </a:r>
            <a:r>
              <a:rPr lang="nl-NL" altLang="nl-NL" dirty="0" err="1"/>
              <a:t>orbit</a:t>
            </a:r>
            <a:r>
              <a:rPr lang="nl-NL" altLang="nl-NL" dirty="0"/>
              <a:t> (ASCAT </a:t>
            </a:r>
            <a:r>
              <a:rPr lang="nl-NL" altLang="nl-NL" dirty="0" err="1"/>
              <a:t>example</a:t>
            </a:r>
            <a:r>
              <a:rPr lang="nl-NL" altLang="nl-NL" dirty="0"/>
              <a:t>)</a:t>
            </a:r>
          </a:p>
          <a:p>
            <a:pPr eaLnBrk="1" hangingPunct="1">
              <a:lnSpc>
                <a:spcPct val="90000"/>
              </a:lnSpc>
            </a:pPr>
            <a:r>
              <a:rPr lang="nl-NL" altLang="nl-NL" dirty="0" err="1"/>
              <a:t>Accuracy</a:t>
            </a:r>
            <a:r>
              <a:rPr lang="nl-NL" altLang="nl-NL" dirty="0"/>
              <a:t>, </a:t>
            </a:r>
            <a:r>
              <a:rPr lang="nl-NL" altLang="nl-NL" dirty="0" err="1"/>
              <a:t>resolution</a:t>
            </a:r>
            <a:endParaRPr lang="nl-NL" altLang="nl-NL" dirty="0"/>
          </a:p>
          <a:p>
            <a:pPr eaLnBrk="1" hangingPunct="1">
              <a:lnSpc>
                <a:spcPct val="90000"/>
              </a:lnSpc>
            </a:pPr>
            <a:r>
              <a:rPr lang="nl-NL" altLang="nl-NL" dirty="0" err="1"/>
              <a:t>Some</a:t>
            </a:r>
            <a:r>
              <a:rPr lang="nl-NL" altLang="nl-NL" dirty="0"/>
              <a:t> </a:t>
            </a:r>
            <a:r>
              <a:rPr lang="nl-NL" altLang="nl-NL" dirty="0" err="1"/>
              <a:t>limitations</a:t>
            </a:r>
            <a:endParaRPr lang="nl-NL" altLang="nl-NL" dirty="0"/>
          </a:p>
          <a:p>
            <a:pPr eaLnBrk="1" hangingPunct="1">
              <a:lnSpc>
                <a:spcPct val="90000"/>
              </a:lnSpc>
            </a:pPr>
            <a:r>
              <a:rPr lang="nl-NL" altLang="nl-NL" dirty="0"/>
              <a:t>Applications</a:t>
            </a:r>
          </a:p>
          <a:p>
            <a:pPr eaLnBrk="1" hangingPunct="1">
              <a:lnSpc>
                <a:spcPct val="90000"/>
              </a:lnSpc>
            </a:pPr>
            <a:endParaRPr lang="nl-NL" altLang="nl-NL" dirty="0"/>
          </a:p>
          <a:p>
            <a:pPr eaLnBrk="1" hangingPunct="1">
              <a:lnSpc>
                <a:spcPct val="90000"/>
              </a:lnSpc>
            </a:pPr>
            <a:endParaRPr lang="nl-NL" altLang="nl-NL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p of a person with a guitar&#10;&#10;Description automatically generated">
            <a:extLst>
              <a:ext uri="{FF2B5EF4-FFF2-40B4-BE49-F238E27FC236}">
                <a16:creationId xmlns:a16="http://schemas.microsoft.com/office/drawing/2014/main" id="{E8DC442E-C264-0BF3-4D94-BC3571FE2D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1051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071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p of the weather&#10;&#10;Description automatically generated">
            <a:extLst>
              <a:ext uri="{FF2B5EF4-FFF2-40B4-BE49-F238E27FC236}">
                <a16:creationId xmlns:a16="http://schemas.microsoft.com/office/drawing/2014/main" id="{57A13B1D-5685-6C97-BF77-5BD02E3130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1051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9641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p of europe with colorful dots&#10;&#10;Description automatically generated">
            <a:extLst>
              <a:ext uri="{FF2B5EF4-FFF2-40B4-BE49-F238E27FC236}">
                <a16:creationId xmlns:a16="http://schemas.microsoft.com/office/drawing/2014/main" id="{7E439BC0-858A-8ADA-48F6-33B740450E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1051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8797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p of the north pole&#10;&#10;Description automatically generated">
            <a:extLst>
              <a:ext uri="{FF2B5EF4-FFF2-40B4-BE49-F238E27FC236}">
                <a16:creationId xmlns:a16="http://schemas.microsoft.com/office/drawing/2014/main" id="{5E032928-4610-F561-58A2-C358753144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1051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2433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p of the north america&#10;&#10;Description automatically generated">
            <a:extLst>
              <a:ext uri="{FF2B5EF4-FFF2-40B4-BE49-F238E27FC236}">
                <a16:creationId xmlns:a16="http://schemas.microsoft.com/office/drawing/2014/main" id="{4F78853A-36B5-C73B-18DA-23FCDD84FD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1051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3869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p of the north and south america&#10;&#10;Description automatically generated">
            <a:extLst>
              <a:ext uri="{FF2B5EF4-FFF2-40B4-BE49-F238E27FC236}">
                <a16:creationId xmlns:a16="http://schemas.microsoft.com/office/drawing/2014/main" id="{66118E20-D56F-1962-BE10-63B4EC7813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1051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2601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p of the north america&#10;&#10;Description automatically generated">
            <a:extLst>
              <a:ext uri="{FF2B5EF4-FFF2-40B4-BE49-F238E27FC236}">
                <a16:creationId xmlns:a16="http://schemas.microsoft.com/office/drawing/2014/main" id="{34A9481B-8C02-8472-3C98-014F1CD55B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1051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8142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map of the north and south america&#10;&#10;Description automatically generated">
            <a:extLst>
              <a:ext uri="{FF2B5EF4-FFF2-40B4-BE49-F238E27FC236}">
                <a16:creationId xmlns:a16="http://schemas.microsoft.com/office/drawing/2014/main" id="{B8D50EC7-B9EF-FFC6-7AD7-1DD9391DE1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1051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2820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p of the north pole&#10;&#10;Description automatically generated">
            <a:extLst>
              <a:ext uri="{FF2B5EF4-FFF2-40B4-BE49-F238E27FC236}">
                <a16:creationId xmlns:a16="http://schemas.microsoft.com/office/drawing/2014/main" id="{2A39848A-FD00-AF0A-7CF1-CE08E3993D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1051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37865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p of the north america&#10;&#10;Description automatically generated">
            <a:extLst>
              <a:ext uri="{FF2B5EF4-FFF2-40B4-BE49-F238E27FC236}">
                <a16:creationId xmlns:a16="http://schemas.microsoft.com/office/drawing/2014/main" id="{BE9A9016-1AF3-5231-E9C3-E825BFFFD9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1051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1423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78CB81-D614-6858-E5F2-9942A47427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3FF84-2B3C-B881-72C0-02A773FD5A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NL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759278-1A7D-4579-8513-27AF48E044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CE68D65-54AE-4EF6-C3AF-87113BFB2008}"/>
              </a:ext>
            </a:extLst>
          </p:cNvPr>
          <p:cNvSpPr txBox="1"/>
          <p:nvPr/>
        </p:nvSpPr>
        <p:spPr>
          <a:xfrm>
            <a:off x="611560" y="2034529"/>
            <a:ext cx="6599307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Weather forecasts become increasingly important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lang="en-US" dirty="0">
              <a:solidFill>
                <a:srgbClr val="FF0000"/>
              </a:solidFill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lang="en-US" dirty="0">
              <a:solidFill>
                <a:srgbClr val="FF0000"/>
              </a:solidFill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lang="en-US" dirty="0">
              <a:solidFill>
                <a:srgbClr val="FF0000"/>
              </a:solidFill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What can forecasters do about it?</a:t>
            </a:r>
          </a:p>
        </p:txBody>
      </p:sp>
    </p:spTree>
    <p:extLst>
      <p:ext uri="{BB962C8B-B14F-4D97-AF65-F5344CB8AC3E}">
        <p14:creationId xmlns:p14="http://schemas.microsoft.com/office/powerpoint/2010/main" val="159381174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p of the north america&#10;&#10;Description automatically generated">
            <a:extLst>
              <a:ext uri="{FF2B5EF4-FFF2-40B4-BE49-F238E27FC236}">
                <a16:creationId xmlns:a16="http://schemas.microsoft.com/office/drawing/2014/main" id="{17216BC5-0017-3533-FD47-6AD7F38744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1051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99736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B64DA47D-AF55-07F9-A31C-8A75AB1135FE}"/>
              </a:ext>
            </a:extLst>
          </p:cNvPr>
          <p:cNvGrpSpPr/>
          <p:nvPr/>
        </p:nvGrpSpPr>
        <p:grpSpPr>
          <a:xfrm>
            <a:off x="-22859" y="13774"/>
            <a:ext cx="9166859" cy="6844226"/>
            <a:chOff x="-22859" y="13774"/>
            <a:chExt cx="10181536" cy="8049284"/>
          </a:xfrm>
        </p:grpSpPr>
        <p:pic>
          <p:nvPicPr>
            <p:cNvPr id="3" name="Picture 2" descr="A map of the north america&#10;&#10;Description automatically generated">
              <a:extLst>
                <a:ext uri="{FF2B5EF4-FFF2-40B4-BE49-F238E27FC236}">
                  <a16:creationId xmlns:a16="http://schemas.microsoft.com/office/drawing/2014/main" id="{14CC25AE-9E19-4EEB-5F32-2EEF4D7881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685" t="3801" r="3801" b="32150"/>
            <a:stretch/>
          </p:blipFill>
          <p:spPr>
            <a:xfrm>
              <a:off x="5012881" y="5344814"/>
              <a:ext cx="2554926" cy="2715080"/>
            </a:xfrm>
            <a:prstGeom prst="rect">
              <a:avLst/>
            </a:prstGeom>
          </p:spPr>
        </p:pic>
        <p:pic>
          <p:nvPicPr>
            <p:cNvPr id="5" name="Picture 4" descr="A map of the north america&#10;&#10;Description automatically generated">
              <a:extLst>
                <a:ext uri="{FF2B5EF4-FFF2-40B4-BE49-F238E27FC236}">
                  <a16:creationId xmlns:a16="http://schemas.microsoft.com/office/drawing/2014/main" id="{2A14E517-7F67-B1B5-A4D3-660EDE3FFD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585" t="3713" r="3800" b="32238"/>
            <a:stretch/>
          </p:blipFill>
          <p:spPr>
            <a:xfrm>
              <a:off x="2562442" y="5344814"/>
              <a:ext cx="2558838" cy="2715080"/>
            </a:xfrm>
            <a:prstGeom prst="rect">
              <a:avLst/>
            </a:prstGeom>
          </p:spPr>
        </p:pic>
        <p:pic>
          <p:nvPicPr>
            <p:cNvPr id="7" name="Picture 6" descr="A map of the north pole&#10;&#10;Description automatically generated">
              <a:extLst>
                <a:ext uri="{FF2B5EF4-FFF2-40B4-BE49-F238E27FC236}">
                  <a16:creationId xmlns:a16="http://schemas.microsoft.com/office/drawing/2014/main" id="{D9D647D5-AC9C-59C3-0224-8E6F4332F8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486" t="3627" r="3743" b="32324"/>
            <a:stretch/>
          </p:blipFill>
          <p:spPr>
            <a:xfrm>
              <a:off x="-22859" y="5347978"/>
              <a:ext cx="2565005" cy="2715080"/>
            </a:xfrm>
            <a:prstGeom prst="rect">
              <a:avLst/>
            </a:prstGeom>
          </p:spPr>
        </p:pic>
        <p:pic>
          <p:nvPicPr>
            <p:cNvPr id="9" name="Picture 8" descr="A map of the north and south america&#10;&#10;Description automatically generated">
              <a:extLst>
                <a:ext uri="{FF2B5EF4-FFF2-40B4-BE49-F238E27FC236}">
                  <a16:creationId xmlns:a16="http://schemas.microsoft.com/office/drawing/2014/main" id="{03F1738C-382F-3C4D-8064-7114D44DAE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386" t="3539" r="3800" b="32412"/>
            <a:stretch/>
          </p:blipFill>
          <p:spPr>
            <a:xfrm>
              <a:off x="7592015" y="2676614"/>
              <a:ext cx="2566662" cy="2715080"/>
            </a:xfrm>
            <a:prstGeom prst="rect">
              <a:avLst/>
            </a:prstGeom>
          </p:spPr>
        </p:pic>
        <p:pic>
          <p:nvPicPr>
            <p:cNvPr id="11" name="Picture 10" descr="A map of the north america&#10;&#10;Description automatically generated">
              <a:extLst>
                <a:ext uri="{FF2B5EF4-FFF2-40B4-BE49-F238E27FC236}">
                  <a16:creationId xmlns:a16="http://schemas.microsoft.com/office/drawing/2014/main" id="{EBC41023-3D05-1E17-EA08-937087FFA9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285" t="4502" r="3800" b="32500"/>
            <a:stretch/>
          </p:blipFill>
          <p:spPr>
            <a:xfrm>
              <a:off x="5022609" y="2648298"/>
              <a:ext cx="2570575" cy="2670571"/>
            </a:xfrm>
            <a:prstGeom prst="rect">
              <a:avLst/>
            </a:prstGeom>
          </p:spPr>
        </p:pic>
        <p:pic>
          <p:nvPicPr>
            <p:cNvPr id="13" name="Picture 12" descr="A map of the north and south america&#10;&#10;Description automatically generated">
              <a:extLst>
                <a:ext uri="{FF2B5EF4-FFF2-40B4-BE49-F238E27FC236}">
                  <a16:creationId xmlns:a16="http://schemas.microsoft.com/office/drawing/2014/main" id="{9C5B87C8-5822-CF11-811D-51498D0410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242" t="4326" r="3743" b="32674"/>
            <a:stretch/>
          </p:blipFill>
          <p:spPr>
            <a:xfrm>
              <a:off x="2546793" y="2673024"/>
              <a:ext cx="2574487" cy="2670571"/>
            </a:xfrm>
            <a:prstGeom prst="rect">
              <a:avLst/>
            </a:prstGeom>
          </p:spPr>
        </p:pic>
        <p:pic>
          <p:nvPicPr>
            <p:cNvPr id="15" name="Picture 14" descr="A map of the north america&#10;&#10;Description automatically generated">
              <a:extLst>
                <a:ext uri="{FF2B5EF4-FFF2-40B4-BE49-F238E27FC236}">
                  <a16:creationId xmlns:a16="http://schemas.microsoft.com/office/drawing/2014/main" id="{457F074F-E9EA-CF65-2381-A13CF2AEB9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014" t="4327" r="3800" b="32674"/>
            <a:stretch/>
          </p:blipFill>
          <p:spPr>
            <a:xfrm>
              <a:off x="0" y="2689735"/>
              <a:ext cx="2542146" cy="2670571"/>
            </a:xfrm>
            <a:prstGeom prst="rect">
              <a:avLst/>
            </a:prstGeom>
          </p:spPr>
        </p:pic>
        <p:pic>
          <p:nvPicPr>
            <p:cNvPr id="17" name="Picture 16" descr="A map of the north pole&#10;&#10;Description automatically generated">
              <a:extLst>
                <a:ext uri="{FF2B5EF4-FFF2-40B4-BE49-F238E27FC236}">
                  <a16:creationId xmlns:a16="http://schemas.microsoft.com/office/drawing/2014/main" id="{2DF241F8-7A90-F7E9-4A51-86BE41CC95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91" t="4240" r="3624" b="32761"/>
            <a:stretch/>
          </p:blipFill>
          <p:spPr>
            <a:xfrm>
              <a:off x="7610146" y="19164"/>
              <a:ext cx="2542146" cy="2670571"/>
            </a:xfrm>
            <a:prstGeom prst="rect">
              <a:avLst/>
            </a:prstGeom>
          </p:spPr>
        </p:pic>
        <p:pic>
          <p:nvPicPr>
            <p:cNvPr id="19" name="Picture 18" descr="A map of europe with colorful dots&#10;&#10;Description automatically generated">
              <a:extLst>
                <a:ext uri="{FF2B5EF4-FFF2-40B4-BE49-F238E27FC236}">
                  <a16:creationId xmlns:a16="http://schemas.microsoft.com/office/drawing/2014/main" id="{D38A8438-8318-30BE-FB7C-5E2F530B3C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090" t="4152" r="3724" b="32809"/>
            <a:stretch/>
          </p:blipFill>
          <p:spPr>
            <a:xfrm>
              <a:off x="5068000" y="17473"/>
              <a:ext cx="2542146" cy="2672262"/>
            </a:xfrm>
            <a:prstGeom prst="rect">
              <a:avLst/>
            </a:prstGeom>
          </p:spPr>
        </p:pic>
        <p:pic>
          <p:nvPicPr>
            <p:cNvPr id="21" name="Picture 20" descr="A map of the weather&#10;&#10;Description automatically generated">
              <a:extLst>
                <a:ext uri="{FF2B5EF4-FFF2-40B4-BE49-F238E27FC236}">
                  <a16:creationId xmlns:a16="http://schemas.microsoft.com/office/drawing/2014/main" id="{25607F89-67F2-2C4E-58C8-6B4455D34E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90" t="4064" r="3824" b="32809"/>
            <a:stretch/>
          </p:blipFill>
          <p:spPr>
            <a:xfrm>
              <a:off x="2518017" y="13774"/>
              <a:ext cx="2542146" cy="2675961"/>
            </a:xfrm>
            <a:prstGeom prst="rect">
              <a:avLst/>
            </a:prstGeom>
          </p:spPr>
        </p:pic>
        <p:pic>
          <p:nvPicPr>
            <p:cNvPr id="23" name="Picture 22" descr="A map of a person with a guitar&#10;&#10;Description automatically generated">
              <a:extLst>
                <a:ext uri="{FF2B5EF4-FFF2-40B4-BE49-F238E27FC236}">
                  <a16:creationId xmlns:a16="http://schemas.microsoft.com/office/drawing/2014/main" id="{46371A24-2141-9A73-8F10-E927C71818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890" t="6249" r="3925" b="32726"/>
            <a:stretch/>
          </p:blipFill>
          <p:spPr>
            <a:xfrm>
              <a:off x="0" y="84863"/>
              <a:ext cx="2542146" cy="2586942"/>
            </a:xfrm>
            <a:prstGeom prst="rect">
              <a:avLst/>
            </a:prstGeom>
          </p:spPr>
        </p:pic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8CEE6194-8CB0-5AAD-DB52-F78B326631B4}"/>
              </a:ext>
            </a:extLst>
          </p:cNvPr>
          <p:cNvSpPr txBox="1"/>
          <p:nvPr/>
        </p:nvSpPr>
        <p:spPr>
          <a:xfrm>
            <a:off x="1077868" y="1916832"/>
            <a:ext cx="12618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ASCAT-B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B6A42A2-2E5F-515C-44BF-C9F69195CD81}"/>
              </a:ext>
            </a:extLst>
          </p:cNvPr>
          <p:cNvSpPr txBox="1"/>
          <p:nvPr/>
        </p:nvSpPr>
        <p:spPr>
          <a:xfrm>
            <a:off x="5686380" y="1916832"/>
            <a:ext cx="12618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ASCAT-B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33E27AC-E992-2370-9737-4E24065067BF}"/>
              </a:ext>
            </a:extLst>
          </p:cNvPr>
          <p:cNvSpPr txBox="1"/>
          <p:nvPr/>
        </p:nvSpPr>
        <p:spPr>
          <a:xfrm>
            <a:off x="3382124" y="1916832"/>
            <a:ext cx="12522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ASCAT-C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8EB2393-AFE9-8ACD-A713-C1D068F3E8C9}"/>
              </a:ext>
            </a:extLst>
          </p:cNvPr>
          <p:cNvSpPr txBox="1"/>
          <p:nvPr/>
        </p:nvSpPr>
        <p:spPr>
          <a:xfrm>
            <a:off x="3419872" y="4191471"/>
            <a:ext cx="12522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ASCAT-C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7B53EA2-5C13-D226-E859-4D4FFF1778B7}"/>
              </a:ext>
            </a:extLst>
          </p:cNvPr>
          <p:cNvSpPr txBox="1"/>
          <p:nvPr/>
        </p:nvSpPr>
        <p:spPr>
          <a:xfrm>
            <a:off x="5652120" y="4191471"/>
            <a:ext cx="12618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ASCAT-B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23AED70-24E6-E541-FB54-F56B6C0E33CC}"/>
              </a:ext>
            </a:extLst>
          </p:cNvPr>
          <p:cNvSpPr txBox="1"/>
          <p:nvPr/>
        </p:nvSpPr>
        <p:spPr>
          <a:xfrm>
            <a:off x="8218389" y="1916832"/>
            <a:ext cx="9621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HY2-B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F4A3384-0E2E-F1DA-5461-44B4AA812142}"/>
              </a:ext>
            </a:extLst>
          </p:cNvPr>
          <p:cNvSpPr txBox="1"/>
          <p:nvPr/>
        </p:nvSpPr>
        <p:spPr>
          <a:xfrm>
            <a:off x="8218389" y="4191471"/>
            <a:ext cx="9525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HY2-C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84837A3-1807-A609-AD77-57FA2971815E}"/>
              </a:ext>
            </a:extLst>
          </p:cNvPr>
          <p:cNvSpPr txBox="1"/>
          <p:nvPr/>
        </p:nvSpPr>
        <p:spPr>
          <a:xfrm>
            <a:off x="5923751" y="6495727"/>
            <a:ext cx="9525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HY2-C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9663767-43FF-E267-B72A-0DC60AFE9CFE}"/>
              </a:ext>
            </a:extLst>
          </p:cNvPr>
          <p:cNvSpPr txBox="1"/>
          <p:nvPr/>
        </p:nvSpPr>
        <p:spPr>
          <a:xfrm>
            <a:off x="3707904" y="6495727"/>
            <a:ext cx="9829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HY2-D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5DC0FCD-189B-D00D-A56C-E8331CCAED13}"/>
              </a:ext>
            </a:extLst>
          </p:cNvPr>
          <p:cNvSpPr txBox="1"/>
          <p:nvPr/>
        </p:nvSpPr>
        <p:spPr>
          <a:xfrm>
            <a:off x="1387247" y="6495727"/>
            <a:ext cx="9525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HY2-C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F03D4C9-CEA6-F7F7-C2DA-6358F5408A87}"/>
              </a:ext>
            </a:extLst>
          </p:cNvPr>
          <p:cNvSpPr txBox="1"/>
          <p:nvPr/>
        </p:nvSpPr>
        <p:spPr>
          <a:xfrm>
            <a:off x="1387247" y="4191471"/>
            <a:ext cx="9525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HY2-C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91B9FFD-40D4-F3BD-467A-1353BA57996E}"/>
              </a:ext>
            </a:extLst>
          </p:cNvPr>
          <p:cNvSpPr txBox="1"/>
          <p:nvPr/>
        </p:nvSpPr>
        <p:spPr>
          <a:xfrm>
            <a:off x="6811333" y="5099700"/>
            <a:ext cx="23326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22 hours Baltic</a:t>
            </a:r>
          </a:p>
          <a:p>
            <a:r>
              <a:rPr lang="en-US" dirty="0"/>
              <a:t>5 scatterometers</a:t>
            </a:r>
          </a:p>
          <a:p>
            <a:r>
              <a:rPr lang="en-US" dirty="0"/>
              <a:t>Will be 7 soon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320812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B5111E47-69BC-4432-AE17-C0B6A15C2096}"/>
              </a:ext>
            </a:extLst>
          </p:cNvPr>
          <p:cNvGrpSpPr/>
          <p:nvPr/>
        </p:nvGrpSpPr>
        <p:grpSpPr>
          <a:xfrm>
            <a:off x="-76037" y="857249"/>
            <a:ext cx="4527387" cy="5143500"/>
            <a:chOff x="-76037" y="-1"/>
            <a:chExt cx="4527387" cy="514350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00BC2C5-1CEE-45C3-A806-6DCD718E9E2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76037" y="-1"/>
              <a:ext cx="4527387" cy="5143500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BB50C05-9AA5-4495-840B-2BF725AD5DB5}"/>
                </a:ext>
              </a:extLst>
            </p:cNvPr>
            <p:cNvSpPr/>
            <p:nvPr/>
          </p:nvSpPr>
          <p:spPr>
            <a:xfrm>
              <a:off x="3408218" y="344403"/>
              <a:ext cx="966933" cy="2769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930548-508F-493F-AB9B-D54C90B60D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85018" y="9851"/>
            <a:ext cx="8028892" cy="4948239"/>
          </a:xfrm>
        </p:spPr>
        <p:txBody>
          <a:bodyPr/>
          <a:lstStyle/>
          <a:p>
            <a:pPr marL="0" indent="0">
              <a:buNone/>
            </a:pPr>
            <a:r>
              <a:rPr lang="en-US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KNMI EARS Early Warning</a:t>
            </a:r>
            <a:endParaRPr lang="en-NL" sz="44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9D65761-CEC5-4B51-B922-D94C46D8419F}"/>
              </a:ext>
            </a:extLst>
          </p:cNvPr>
          <p:cNvSpPr txBox="1"/>
          <p:nvPr/>
        </p:nvSpPr>
        <p:spPr>
          <a:xfrm>
            <a:off x="330090" y="1201654"/>
            <a:ext cx="463434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  <a:hlinkClick r:id="rId3"/>
              </a:rPr>
              <a:t>scatterometer.knmi.nl/2ewc_prod/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  <a:endParaRPr kumimoji="0" lang="en-NL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B5E07A2-320C-5987-7AEE-E8C6C8D0B394}"/>
              </a:ext>
            </a:extLst>
          </p:cNvPr>
          <p:cNvSpPr txBox="1"/>
          <p:nvPr/>
        </p:nvSpPr>
        <p:spPr>
          <a:xfrm>
            <a:off x="8104" y="5949838"/>
            <a:ext cx="89745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Warns fast in case of climatologically large deviation between ECMWF and ASCAT</a:t>
            </a:r>
            <a:endParaRPr kumimoji="0" lang="en-NL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0EFC128-0EE9-C5A8-5E17-9F40AB5407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3371" y="1628800"/>
            <a:ext cx="4494722" cy="437176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25FCEE6-8A7F-ECC0-6480-7F86F248D9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8601" y="1894520"/>
            <a:ext cx="4390448" cy="3957932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07ACCE9-68E6-A0DC-28B7-47F26EAF13B5}"/>
              </a:ext>
            </a:extLst>
          </p:cNvPr>
          <p:cNvCxnSpPr>
            <a:cxnSpLocks/>
          </p:cNvCxnSpPr>
          <p:nvPr/>
        </p:nvCxnSpPr>
        <p:spPr>
          <a:xfrm>
            <a:off x="2647262" y="1969568"/>
            <a:ext cx="2001339" cy="955376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0866" name="Picture 2">
            <a:extLst>
              <a:ext uri="{FF2B5EF4-FFF2-40B4-BE49-F238E27FC236}">
                <a16:creationId xmlns:a16="http://schemas.microsoft.com/office/drawing/2014/main" id="{9F66E435-3B01-C333-5B71-14BB4F5E46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757948"/>
            <a:ext cx="3935943" cy="3957932"/>
          </a:xfrm>
          <a:prstGeom prst="rect">
            <a:avLst/>
          </a:prstGeom>
          <a:noFill/>
          <a:ln w="57150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27556111-2E6C-B975-65D5-5F4787CDBED3}"/>
              </a:ext>
            </a:extLst>
          </p:cNvPr>
          <p:cNvSpPr/>
          <p:nvPr/>
        </p:nvSpPr>
        <p:spPr>
          <a:xfrm>
            <a:off x="8244408" y="2060848"/>
            <a:ext cx="747192" cy="135505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975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762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endParaRPr lang="nl-NL" altLang="nl-NL"/>
          </a:p>
        </p:txBody>
      </p:sp>
      <p:sp>
        <p:nvSpPr>
          <p:cNvPr id="373763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nl-NL" altLang="nl-NL"/>
          </a:p>
        </p:txBody>
      </p:sp>
      <p:grpSp>
        <p:nvGrpSpPr>
          <p:cNvPr id="373764" name="Group 4"/>
          <p:cNvGrpSpPr>
            <a:grpSpLocks/>
          </p:cNvGrpSpPr>
          <p:nvPr/>
        </p:nvGrpSpPr>
        <p:grpSpPr bwMode="auto">
          <a:xfrm>
            <a:off x="-15875" y="-4635500"/>
            <a:ext cx="9556750" cy="12803188"/>
            <a:chOff x="-10" y="-1922"/>
            <a:chExt cx="4675" cy="7067"/>
          </a:xfrm>
        </p:grpSpPr>
        <p:sp>
          <p:nvSpPr>
            <p:cNvPr id="373765" name="AutoShape 5"/>
            <p:cNvSpPr>
              <a:spLocks noChangeAspect="1" noChangeArrowheads="1" noTextEdit="1"/>
            </p:cNvSpPr>
            <p:nvPr/>
          </p:nvSpPr>
          <p:spPr bwMode="auto">
            <a:xfrm>
              <a:off x="1095" y="-363"/>
              <a:ext cx="3570" cy="50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373766" name="AutoShape 6"/>
            <p:cNvSpPr>
              <a:spLocks noChangeAspect="1" noChangeArrowheads="1" noTextEdit="1"/>
            </p:cNvSpPr>
            <p:nvPr/>
          </p:nvSpPr>
          <p:spPr bwMode="auto">
            <a:xfrm>
              <a:off x="1095" y="-363"/>
              <a:ext cx="3570" cy="50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/>
            </a:p>
          </p:txBody>
        </p:sp>
        <p:pic>
          <p:nvPicPr>
            <p:cNvPr id="373767" name="Picture 7" descr="20121023_11_2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0" y="-1922"/>
              <a:ext cx="4483" cy="63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73768" name="AutoShape 8"/>
            <p:cNvSpPr>
              <a:spLocks noChangeAspect="1" noChangeArrowheads="1" noTextEdit="1"/>
            </p:cNvSpPr>
            <p:nvPr/>
          </p:nvSpPr>
          <p:spPr bwMode="auto">
            <a:xfrm>
              <a:off x="1095" y="-363"/>
              <a:ext cx="3570" cy="50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373769" name="Line 9"/>
            <p:cNvSpPr>
              <a:spLocks noChangeShapeType="1"/>
            </p:cNvSpPr>
            <p:nvPr/>
          </p:nvSpPr>
          <p:spPr bwMode="auto">
            <a:xfrm flipH="1">
              <a:off x="4141" y="-237"/>
              <a:ext cx="154" cy="194"/>
            </a:xfrm>
            <a:prstGeom prst="line">
              <a:avLst/>
            </a:prstGeom>
            <a:noFill/>
            <a:ln w="4763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373770" name="Line 10"/>
            <p:cNvSpPr>
              <a:spLocks noChangeShapeType="1"/>
            </p:cNvSpPr>
            <p:nvPr/>
          </p:nvSpPr>
          <p:spPr bwMode="auto">
            <a:xfrm flipH="1" flipV="1">
              <a:off x="4147" y="44"/>
              <a:ext cx="148" cy="221"/>
            </a:xfrm>
            <a:prstGeom prst="line">
              <a:avLst/>
            </a:prstGeom>
            <a:noFill/>
            <a:ln w="4763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grpSp>
          <p:nvGrpSpPr>
            <p:cNvPr id="373771" name="Group 11"/>
            <p:cNvGrpSpPr>
              <a:grpSpLocks/>
            </p:cNvGrpSpPr>
            <p:nvPr/>
          </p:nvGrpSpPr>
          <p:grpSpPr bwMode="auto">
            <a:xfrm>
              <a:off x="1612" y="-719"/>
              <a:ext cx="2188" cy="1362"/>
              <a:chOff x="2387" y="100"/>
              <a:chExt cx="1623" cy="1002"/>
            </a:xfrm>
          </p:grpSpPr>
          <p:sp>
            <p:nvSpPr>
              <p:cNvPr id="373772" name="Rectangle 12"/>
              <p:cNvSpPr>
                <a:spLocks noChangeArrowheads="1"/>
              </p:cNvSpPr>
              <p:nvPr/>
            </p:nvSpPr>
            <p:spPr bwMode="auto">
              <a:xfrm>
                <a:off x="2637" y="100"/>
                <a:ext cx="26" cy="26"/>
              </a:xfrm>
              <a:prstGeom prst="rect">
                <a:avLst/>
              </a:prstGeom>
              <a:noFill/>
              <a:ln w="0">
                <a:solidFill>
                  <a:srgbClr val="0000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3773" name="Freeform 13"/>
              <p:cNvSpPr>
                <a:spLocks/>
              </p:cNvSpPr>
              <p:nvPr/>
            </p:nvSpPr>
            <p:spPr bwMode="auto">
              <a:xfrm>
                <a:off x="3978" y="449"/>
                <a:ext cx="32" cy="125"/>
              </a:xfrm>
              <a:custGeom>
                <a:avLst/>
                <a:gdLst>
                  <a:gd name="T0" fmla="*/ 28 w 32"/>
                  <a:gd name="T1" fmla="*/ 1 h 125"/>
                  <a:gd name="T2" fmla="*/ 32 w 32"/>
                  <a:gd name="T3" fmla="*/ 1 h 125"/>
                  <a:gd name="T4" fmla="*/ 17 w 32"/>
                  <a:gd name="T5" fmla="*/ 84 h 125"/>
                  <a:gd name="T6" fmla="*/ 25 w 32"/>
                  <a:gd name="T7" fmla="*/ 86 h 125"/>
                  <a:gd name="T8" fmla="*/ 6 w 32"/>
                  <a:gd name="T9" fmla="*/ 125 h 125"/>
                  <a:gd name="T10" fmla="*/ 0 w 32"/>
                  <a:gd name="T11" fmla="*/ 81 h 125"/>
                  <a:gd name="T12" fmla="*/ 9 w 32"/>
                  <a:gd name="T13" fmla="*/ 83 h 125"/>
                  <a:gd name="T14" fmla="*/ 23 w 32"/>
                  <a:gd name="T15" fmla="*/ 0 h 125"/>
                  <a:gd name="T16" fmla="*/ 28 w 32"/>
                  <a:gd name="T17" fmla="*/ 1 h 1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2" h="125">
                    <a:moveTo>
                      <a:pt x="28" y="1"/>
                    </a:moveTo>
                    <a:lnTo>
                      <a:pt x="32" y="1"/>
                    </a:lnTo>
                    <a:lnTo>
                      <a:pt x="17" y="84"/>
                    </a:lnTo>
                    <a:lnTo>
                      <a:pt x="25" y="86"/>
                    </a:lnTo>
                    <a:lnTo>
                      <a:pt x="6" y="125"/>
                    </a:lnTo>
                    <a:lnTo>
                      <a:pt x="0" y="81"/>
                    </a:lnTo>
                    <a:lnTo>
                      <a:pt x="9" y="83"/>
                    </a:lnTo>
                    <a:lnTo>
                      <a:pt x="23" y="0"/>
                    </a:lnTo>
                    <a:lnTo>
                      <a:pt x="28" y="1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3774" name="Freeform 14"/>
              <p:cNvSpPr>
                <a:spLocks/>
              </p:cNvSpPr>
              <p:nvPr/>
            </p:nvSpPr>
            <p:spPr bwMode="auto">
              <a:xfrm>
                <a:off x="3905" y="435"/>
                <a:ext cx="33" cy="119"/>
              </a:xfrm>
              <a:custGeom>
                <a:avLst/>
                <a:gdLst>
                  <a:gd name="T0" fmla="*/ 29 w 33"/>
                  <a:gd name="T1" fmla="*/ 0 h 119"/>
                  <a:gd name="T2" fmla="*/ 33 w 33"/>
                  <a:gd name="T3" fmla="*/ 2 h 119"/>
                  <a:gd name="T4" fmla="*/ 15 w 33"/>
                  <a:gd name="T5" fmla="*/ 81 h 119"/>
                  <a:gd name="T6" fmla="*/ 23 w 33"/>
                  <a:gd name="T7" fmla="*/ 83 h 119"/>
                  <a:gd name="T8" fmla="*/ 3 w 33"/>
                  <a:gd name="T9" fmla="*/ 119 h 119"/>
                  <a:gd name="T10" fmla="*/ 0 w 33"/>
                  <a:gd name="T11" fmla="*/ 77 h 119"/>
                  <a:gd name="T12" fmla="*/ 7 w 33"/>
                  <a:gd name="T13" fmla="*/ 80 h 119"/>
                  <a:gd name="T14" fmla="*/ 24 w 33"/>
                  <a:gd name="T15" fmla="*/ 0 h 119"/>
                  <a:gd name="T16" fmla="*/ 29 w 33"/>
                  <a:gd name="T17" fmla="*/ 0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3" h="119">
                    <a:moveTo>
                      <a:pt x="29" y="0"/>
                    </a:moveTo>
                    <a:lnTo>
                      <a:pt x="33" y="2"/>
                    </a:lnTo>
                    <a:lnTo>
                      <a:pt x="15" y="81"/>
                    </a:lnTo>
                    <a:lnTo>
                      <a:pt x="23" y="83"/>
                    </a:lnTo>
                    <a:lnTo>
                      <a:pt x="3" y="119"/>
                    </a:lnTo>
                    <a:lnTo>
                      <a:pt x="0" y="77"/>
                    </a:lnTo>
                    <a:lnTo>
                      <a:pt x="7" y="80"/>
                    </a:lnTo>
                    <a:lnTo>
                      <a:pt x="24" y="0"/>
                    </a:lnTo>
                    <a:lnTo>
                      <a:pt x="29" y="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3775" name="Freeform 15"/>
              <p:cNvSpPr>
                <a:spLocks/>
              </p:cNvSpPr>
              <p:nvPr/>
            </p:nvSpPr>
            <p:spPr bwMode="auto">
              <a:xfrm>
                <a:off x="3828" y="420"/>
                <a:ext cx="39" cy="116"/>
              </a:xfrm>
              <a:custGeom>
                <a:avLst/>
                <a:gdLst>
                  <a:gd name="T0" fmla="*/ 34 w 39"/>
                  <a:gd name="T1" fmla="*/ 0 h 116"/>
                  <a:gd name="T2" fmla="*/ 39 w 39"/>
                  <a:gd name="T3" fmla="*/ 1 h 116"/>
                  <a:gd name="T4" fmla="*/ 16 w 39"/>
                  <a:gd name="T5" fmla="*/ 78 h 116"/>
                  <a:gd name="T6" fmla="*/ 23 w 39"/>
                  <a:gd name="T7" fmla="*/ 81 h 116"/>
                  <a:gd name="T8" fmla="*/ 0 w 39"/>
                  <a:gd name="T9" fmla="*/ 116 h 116"/>
                  <a:gd name="T10" fmla="*/ 0 w 39"/>
                  <a:gd name="T11" fmla="*/ 73 h 116"/>
                  <a:gd name="T12" fmla="*/ 8 w 39"/>
                  <a:gd name="T13" fmla="*/ 76 h 116"/>
                  <a:gd name="T14" fmla="*/ 31 w 39"/>
                  <a:gd name="T15" fmla="*/ 0 h 116"/>
                  <a:gd name="T16" fmla="*/ 34 w 39"/>
                  <a:gd name="T17" fmla="*/ 0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9" h="116">
                    <a:moveTo>
                      <a:pt x="34" y="0"/>
                    </a:moveTo>
                    <a:lnTo>
                      <a:pt x="39" y="1"/>
                    </a:lnTo>
                    <a:lnTo>
                      <a:pt x="16" y="78"/>
                    </a:lnTo>
                    <a:lnTo>
                      <a:pt x="23" y="81"/>
                    </a:lnTo>
                    <a:lnTo>
                      <a:pt x="0" y="116"/>
                    </a:lnTo>
                    <a:lnTo>
                      <a:pt x="0" y="73"/>
                    </a:lnTo>
                    <a:lnTo>
                      <a:pt x="8" y="76"/>
                    </a:lnTo>
                    <a:lnTo>
                      <a:pt x="31" y="0"/>
                    </a:lnTo>
                    <a:lnTo>
                      <a:pt x="34" y="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3776" name="Freeform 16"/>
              <p:cNvSpPr>
                <a:spLocks/>
              </p:cNvSpPr>
              <p:nvPr/>
            </p:nvSpPr>
            <p:spPr bwMode="auto">
              <a:xfrm>
                <a:off x="3752" y="405"/>
                <a:ext cx="41" cy="113"/>
              </a:xfrm>
              <a:custGeom>
                <a:avLst/>
                <a:gdLst>
                  <a:gd name="T0" fmla="*/ 40 w 41"/>
                  <a:gd name="T1" fmla="*/ 1 h 113"/>
                  <a:gd name="T2" fmla="*/ 41 w 41"/>
                  <a:gd name="T3" fmla="*/ 3 h 113"/>
                  <a:gd name="T4" fmla="*/ 17 w 41"/>
                  <a:gd name="T5" fmla="*/ 78 h 113"/>
                  <a:gd name="T6" fmla="*/ 24 w 41"/>
                  <a:gd name="T7" fmla="*/ 79 h 113"/>
                  <a:gd name="T8" fmla="*/ 0 w 41"/>
                  <a:gd name="T9" fmla="*/ 113 h 113"/>
                  <a:gd name="T10" fmla="*/ 1 w 41"/>
                  <a:gd name="T11" fmla="*/ 71 h 113"/>
                  <a:gd name="T12" fmla="*/ 9 w 41"/>
                  <a:gd name="T13" fmla="*/ 75 h 113"/>
                  <a:gd name="T14" fmla="*/ 35 w 41"/>
                  <a:gd name="T15" fmla="*/ 0 h 113"/>
                  <a:gd name="T16" fmla="*/ 40 w 41"/>
                  <a:gd name="T17" fmla="*/ 1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1" h="113">
                    <a:moveTo>
                      <a:pt x="40" y="1"/>
                    </a:moveTo>
                    <a:lnTo>
                      <a:pt x="41" y="3"/>
                    </a:lnTo>
                    <a:lnTo>
                      <a:pt x="17" y="78"/>
                    </a:lnTo>
                    <a:lnTo>
                      <a:pt x="24" y="79"/>
                    </a:lnTo>
                    <a:lnTo>
                      <a:pt x="0" y="113"/>
                    </a:lnTo>
                    <a:lnTo>
                      <a:pt x="1" y="71"/>
                    </a:lnTo>
                    <a:lnTo>
                      <a:pt x="9" y="75"/>
                    </a:lnTo>
                    <a:lnTo>
                      <a:pt x="35" y="0"/>
                    </a:lnTo>
                    <a:lnTo>
                      <a:pt x="40" y="1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3777" name="Freeform 17"/>
              <p:cNvSpPr>
                <a:spLocks/>
              </p:cNvSpPr>
              <p:nvPr/>
            </p:nvSpPr>
            <p:spPr bwMode="auto">
              <a:xfrm>
                <a:off x="3681" y="391"/>
                <a:ext cx="40" cy="108"/>
              </a:xfrm>
              <a:custGeom>
                <a:avLst/>
                <a:gdLst>
                  <a:gd name="T0" fmla="*/ 37 w 40"/>
                  <a:gd name="T1" fmla="*/ 1 h 108"/>
                  <a:gd name="T2" fmla="*/ 40 w 40"/>
                  <a:gd name="T3" fmla="*/ 3 h 108"/>
                  <a:gd name="T4" fmla="*/ 16 w 40"/>
                  <a:gd name="T5" fmla="*/ 75 h 108"/>
                  <a:gd name="T6" fmla="*/ 23 w 40"/>
                  <a:gd name="T7" fmla="*/ 78 h 108"/>
                  <a:gd name="T8" fmla="*/ 0 w 40"/>
                  <a:gd name="T9" fmla="*/ 108 h 108"/>
                  <a:gd name="T10" fmla="*/ 2 w 40"/>
                  <a:gd name="T11" fmla="*/ 70 h 108"/>
                  <a:gd name="T12" fmla="*/ 10 w 40"/>
                  <a:gd name="T13" fmla="*/ 72 h 108"/>
                  <a:gd name="T14" fmla="*/ 34 w 40"/>
                  <a:gd name="T15" fmla="*/ 0 h 108"/>
                  <a:gd name="T16" fmla="*/ 37 w 40"/>
                  <a:gd name="T17" fmla="*/ 1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0" h="108">
                    <a:moveTo>
                      <a:pt x="37" y="1"/>
                    </a:moveTo>
                    <a:lnTo>
                      <a:pt x="40" y="3"/>
                    </a:lnTo>
                    <a:lnTo>
                      <a:pt x="16" y="75"/>
                    </a:lnTo>
                    <a:lnTo>
                      <a:pt x="23" y="78"/>
                    </a:lnTo>
                    <a:lnTo>
                      <a:pt x="0" y="108"/>
                    </a:lnTo>
                    <a:lnTo>
                      <a:pt x="2" y="70"/>
                    </a:lnTo>
                    <a:lnTo>
                      <a:pt x="10" y="72"/>
                    </a:lnTo>
                    <a:lnTo>
                      <a:pt x="34" y="0"/>
                    </a:lnTo>
                    <a:lnTo>
                      <a:pt x="37" y="1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3778" name="Freeform 18"/>
              <p:cNvSpPr>
                <a:spLocks/>
              </p:cNvSpPr>
              <p:nvPr/>
            </p:nvSpPr>
            <p:spPr bwMode="auto">
              <a:xfrm>
                <a:off x="3608" y="376"/>
                <a:ext cx="41" cy="110"/>
              </a:xfrm>
              <a:custGeom>
                <a:avLst/>
                <a:gdLst>
                  <a:gd name="T0" fmla="*/ 38 w 41"/>
                  <a:gd name="T1" fmla="*/ 1 h 110"/>
                  <a:gd name="T2" fmla="*/ 41 w 41"/>
                  <a:gd name="T3" fmla="*/ 3 h 110"/>
                  <a:gd name="T4" fmla="*/ 17 w 41"/>
                  <a:gd name="T5" fmla="*/ 74 h 110"/>
                  <a:gd name="T6" fmla="*/ 25 w 41"/>
                  <a:gd name="T7" fmla="*/ 78 h 110"/>
                  <a:gd name="T8" fmla="*/ 0 w 41"/>
                  <a:gd name="T9" fmla="*/ 110 h 110"/>
                  <a:gd name="T10" fmla="*/ 3 w 41"/>
                  <a:gd name="T11" fmla="*/ 70 h 110"/>
                  <a:gd name="T12" fmla="*/ 11 w 41"/>
                  <a:gd name="T13" fmla="*/ 71 h 110"/>
                  <a:gd name="T14" fmla="*/ 35 w 41"/>
                  <a:gd name="T15" fmla="*/ 0 h 110"/>
                  <a:gd name="T16" fmla="*/ 38 w 41"/>
                  <a:gd name="T17" fmla="*/ 1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1" h="110">
                    <a:moveTo>
                      <a:pt x="38" y="1"/>
                    </a:moveTo>
                    <a:lnTo>
                      <a:pt x="41" y="3"/>
                    </a:lnTo>
                    <a:lnTo>
                      <a:pt x="17" y="74"/>
                    </a:lnTo>
                    <a:lnTo>
                      <a:pt x="25" y="78"/>
                    </a:lnTo>
                    <a:lnTo>
                      <a:pt x="0" y="110"/>
                    </a:lnTo>
                    <a:lnTo>
                      <a:pt x="3" y="70"/>
                    </a:lnTo>
                    <a:lnTo>
                      <a:pt x="11" y="71"/>
                    </a:lnTo>
                    <a:lnTo>
                      <a:pt x="35" y="0"/>
                    </a:lnTo>
                    <a:lnTo>
                      <a:pt x="38" y="1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3779" name="Freeform 19"/>
              <p:cNvSpPr>
                <a:spLocks/>
              </p:cNvSpPr>
              <p:nvPr/>
            </p:nvSpPr>
            <p:spPr bwMode="auto">
              <a:xfrm>
                <a:off x="3535" y="362"/>
                <a:ext cx="42" cy="110"/>
              </a:xfrm>
              <a:custGeom>
                <a:avLst/>
                <a:gdLst>
                  <a:gd name="T0" fmla="*/ 39 w 42"/>
                  <a:gd name="T1" fmla="*/ 1 h 110"/>
                  <a:gd name="T2" fmla="*/ 42 w 42"/>
                  <a:gd name="T3" fmla="*/ 3 h 110"/>
                  <a:gd name="T4" fmla="*/ 16 w 42"/>
                  <a:gd name="T5" fmla="*/ 76 h 110"/>
                  <a:gd name="T6" fmla="*/ 24 w 42"/>
                  <a:gd name="T7" fmla="*/ 79 h 110"/>
                  <a:gd name="T8" fmla="*/ 0 w 42"/>
                  <a:gd name="T9" fmla="*/ 110 h 110"/>
                  <a:gd name="T10" fmla="*/ 3 w 42"/>
                  <a:gd name="T11" fmla="*/ 70 h 110"/>
                  <a:gd name="T12" fmla="*/ 10 w 42"/>
                  <a:gd name="T13" fmla="*/ 73 h 110"/>
                  <a:gd name="T14" fmla="*/ 35 w 42"/>
                  <a:gd name="T15" fmla="*/ 0 h 110"/>
                  <a:gd name="T16" fmla="*/ 39 w 42"/>
                  <a:gd name="T17" fmla="*/ 1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2" h="110">
                    <a:moveTo>
                      <a:pt x="39" y="1"/>
                    </a:moveTo>
                    <a:lnTo>
                      <a:pt x="42" y="3"/>
                    </a:lnTo>
                    <a:lnTo>
                      <a:pt x="16" y="76"/>
                    </a:lnTo>
                    <a:lnTo>
                      <a:pt x="24" y="79"/>
                    </a:lnTo>
                    <a:lnTo>
                      <a:pt x="0" y="110"/>
                    </a:lnTo>
                    <a:lnTo>
                      <a:pt x="3" y="70"/>
                    </a:lnTo>
                    <a:lnTo>
                      <a:pt x="10" y="73"/>
                    </a:lnTo>
                    <a:lnTo>
                      <a:pt x="35" y="0"/>
                    </a:lnTo>
                    <a:lnTo>
                      <a:pt x="39" y="1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3780" name="Freeform 20"/>
              <p:cNvSpPr>
                <a:spLocks/>
              </p:cNvSpPr>
              <p:nvPr/>
            </p:nvSpPr>
            <p:spPr bwMode="auto">
              <a:xfrm>
                <a:off x="3464" y="346"/>
                <a:ext cx="43" cy="115"/>
              </a:xfrm>
              <a:custGeom>
                <a:avLst/>
                <a:gdLst>
                  <a:gd name="T0" fmla="*/ 39 w 43"/>
                  <a:gd name="T1" fmla="*/ 2 h 115"/>
                  <a:gd name="T2" fmla="*/ 43 w 43"/>
                  <a:gd name="T3" fmla="*/ 4 h 115"/>
                  <a:gd name="T4" fmla="*/ 17 w 43"/>
                  <a:gd name="T5" fmla="*/ 78 h 115"/>
                  <a:gd name="T6" fmla="*/ 25 w 43"/>
                  <a:gd name="T7" fmla="*/ 82 h 115"/>
                  <a:gd name="T8" fmla="*/ 0 w 43"/>
                  <a:gd name="T9" fmla="*/ 115 h 115"/>
                  <a:gd name="T10" fmla="*/ 2 w 43"/>
                  <a:gd name="T11" fmla="*/ 74 h 115"/>
                  <a:gd name="T12" fmla="*/ 8 w 43"/>
                  <a:gd name="T13" fmla="*/ 75 h 115"/>
                  <a:gd name="T14" fmla="*/ 34 w 43"/>
                  <a:gd name="T15" fmla="*/ 0 h 115"/>
                  <a:gd name="T16" fmla="*/ 39 w 43"/>
                  <a:gd name="T17" fmla="*/ 2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3" h="115">
                    <a:moveTo>
                      <a:pt x="39" y="2"/>
                    </a:moveTo>
                    <a:lnTo>
                      <a:pt x="43" y="4"/>
                    </a:lnTo>
                    <a:lnTo>
                      <a:pt x="17" y="78"/>
                    </a:lnTo>
                    <a:lnTo>
                      <a:pt x="25" y="82"/>
                    </a:lnTo>
                    <a:lnTo>
                      <a:pt x="0" y="115"/>
                    </a:lnTo>
                    <a:lnTo>
                      <a:pt x="2" y="74"/>
                    </a:lnTo>
                    <a:lnTo>
                      <a:pt x="8" y="75"/>
                    </a:lnTo>
                    <a:lnTo>
                      <a:pt x="34" y="0"/>
                    </a:lnTo>
                    <a:lnTo>
                      <a:pt x="39" y="2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3781" name="Freeform 21"/>
              <p:cNvSpPr>
                <a:spLocks/>
              </p:cNvSpPr>
              <p:nvPr/>
            </p:nvSpPr>
            <p:spPr bwMode="auto">
              <a:xfrm>
                <a:off x="3395" y="333"/>
                <a:ext cx="40" cy="116"/>
              </a:xfrm>
              <a:custGeom>
                <a:avLst/>
                <a:gdLst>
                  <a:gd name="T0" fmla="*/ 36 w 40"/>
                  <a:gd name="T1" fmla="*/ 1 h 116"/>
                  <a:gd name="T2" fmla="*/ 40 w 40"/>
                  <a:gd name="T3" fmla="*/ 3 h 116"/>
                  <a:gd name="T4" fmla="*/ 16 w 40"/>
                  <a:gd name="T5" fmla="*/ 79 h 116"/>
                  <a:gd name="T6" fmla="*/ 23 w 40"/>
                  <a:gd name="T7" fmla="*/ 82 h 116"/>
                  <a:gd name="T8" fmla="*/ 0 w 40"/>
                  <a:gd name="T9" fmla="*/ 116 h 116"/>
                  <a:gd name="T10" fmla="*/ 0 w 40"/>
                  <a:gd name="T11" fmla="*/ 75 h 116"/>
                  <a:gd name="T12" fmla="*/ 8 w 40"/>
                  <a:gd name="T13" fmla="*/ 76 h 116"/>
                  <a:gd name="T14" fmla="*/ 31 w 40"/>
                  <a:gd name="T15" fmla="*/ 0 h 116"/>
                  <a:gd name="T16" fmla="*/ 36 w 40"/>
                  <a:gd name="T17" fmla="*/ 1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0" h="116">
                    <a:moveTo>
                      <a:pt x="36" y="1"/>
                    </a:moveTo>
                    <a:lnTo>
                      <a:pt x="40" y="3"/>
                    </a:lnTo>
                    <a:lnTo>
                      <a:pt x="16" y="79"/>
                    </a:lnTo>
                    <a:lnTo>
                      <a:pt x="23" y="82"/>
                    </a:lnTo>
                    <a:lnTo>
                      <a:pt x="0" y="116"/>
                    </a:lnTo>
                    <a:lnTo>
                      <a:pt x="0" y="75"/>
                    </a:lnTo>
                    <a:lnTo>
                      <a:pt x="8" y="76"/>
                    </a:lnTo>
                    <a:lnTo>
                      <a:pt x="31" y="0"/>
                    </a:lnTo>
                    <a:lnTo>
                      <a:pt x="36" y="1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3782" name="Freeform 22"/>
              <p:cNvSpPr>
                <a:spLocks/>
              </p:cNvSpPr>
              <p:nvPr/>
            </p:nvSpPr>
            <p:spPr bwMode="auto">
              <a:xfrm>
                <a:off x="3327" y="321"/>
                <a:ext cx="36" cy="116"/>
              </a:xfrm>
              <a:custGeom>
                <a:avLst/>
                <a:gdLst>
                  <a:gd name="T0" fmla="*/ 32 w 36"/>
                  <a:gd name="T1" fmla="*/ 0 h 116"/>
                  <a:gd name="T2" fmla="*/ 36 w 36"/>
                  <a:gd name="T3" fmla="*/ 0 h 116"/>
                  <a:gd name="T4" fmla="*/ 16 w 36"/>
                  <a:gd name="T5" fmla="*/ 77 h 116"/>
                  <a:gd name="T6" fmla="*/ 23 w 36"/>
                  <a:gd name="T7" fmla="*/ 79 h 116"/>
                  <a:gd name="T8" fmla="*/ 3 w 36"/>
                  <a:gd name="T9" fmla="*/ 116 h 116"/>
                  <a:gd name="T10" fmla="*/ 0 w 36"/>
                  <a:gd name="T11" fmla="*/ 74 h 116"/>
                  <a:gd name="T12" fmla="*/ 9 w 36"/>
                  <a:gd name="T13" fmla="*/ 76 h 116"/>
                  <a:gd name="T14" fmla="*/ 27 w 36"/>
                  <a:gd name="T15" fmla="*/ 0 h 116"/>
                  <a:gd name="T16" fmla="*/ 32 w 36"/>
                  <a:gd name="T17" fmla="*/ 0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116">
                    <a:moveTo>
                      <a:pt x="32" y="0"/>
                    </a:moveTo>
                    <a:lnTo>
                      <a:pt x="36" y="0"/>
                    </a:lnTo>
                    <a:lnTo>
                      <a:pt x="16" y="77"/>
                    </a:lnTo>
                    <a:lnTo>
                      <a:pt x="23" y="79"/>
                    </a:lnTo>
                    <a:lnTo>
                      <a:pt x="3" y="116"/>
                    </a:lnTo>
                    <a:lnTo>
                      <a:pt x="0" y="74"/>
                    </a:lnTo>
                    <a:lnTo>
                      <a:pt x="9" y="76"/>
                    </a:lnTo>
                    <a:lnTo>
                      <a:pt x="27" y="0"/>
                    </a:lnTo>
                    <a:lnTo>
                      <a:pt x="32" y="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3783" name="Freeform 23"/>
              <p:cNvSpPr>
                <a:spLocks/>
              </p:cNvSpPr>
              <p:nvPr/>
            </p:nvSpPr>
            <p:spPr bwMode="auto">
              <a:xfrm>
                <a:off x="3259" y="305"/>
                <a:ext cx="32" cy="119"/>
              </a:xfrm>
              <a:custGeom>
                <a:avLst/>
                <a:gdLst>
                  <a:gd name="T0" fmla="*/ 28 w 32"/>
                  <a:gd name="T1" fmla="*/ 2 h 119"/>
                  <a:gd name="T2" fmla="*/ 32 w 32"/>
                  <a:gd name="T3" fmla="*/ 2 h 119"/>
                  <a:gd name="T4" fmla="*/ 16 w 32"/>
                  <a:gd name="T5" fmla="*/ 81 h 119"/>
                  <a:gd name="T6" fmla="*/ 25 w 32"/>
                  <a:gd name="T7" fmla="*/ 83 h 119"/>
                  <a:gd name="T8" fmla="*/ 5 w 32"/>
                  <a:gd name="T9" fmla="*/ 119 h 119"/>
                  <a:gd name="T10" fmla="*/ 0 w 32"/>
                  <a:gd name="T11" fmla="*/ 78 h 119"/>
                  <a:gd name="T12" fmla="*/ 10 w 32"/>
                  <a:gd name="T13" fmla="*/ 80 h 119"/>
                  <a:gd name="T14" fmla="*/ 23 w 32"/>
                  <a:gd name="T15" fmla="*/ 0 h 119"/>
                  <a:gd name="T16" fmla="*/ 28 w 32"/>
                  <a:gd name="T17" fmla="*/ 2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2" h="119">
                    <a:moveTo>
                      <a:pt x="28" y="2"/>
                    </a:moveTo>
                    <a:lnTo>
                      <a:pt x="32" y="2"/>
                    </a:lnTo>
                    <a:lnTo>
                      <a:pt x="16" y="81"/>
                    </a:lnTo>
                    <a:lnTo>
                      <a:pt x="25" y="83"/>
                    </a:lnTo>
                    <a:lnTo>
                      <a:pt x="5" y="119"/>
                    </a:lnTo>
                    <a:lnTo>
                      <a:pt x="0" y="78"/>
                    </a:lnTo>
                    <a:lnTo>
                      <a:pt x="10" y="80"/>
                    </a:lnTo>
                    <a:lnTo>
                      <a:pt x="23" y="0"/>
                    </a:lnTo>
                    <a:lnTo>
                      <a:pt x="28" y="2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3784" name="Freeform 24"/>
              <p:cNvSpPr>
                <a:spLocks/>
              </p:cNvSpPr>
              <p:nvPr/>
            </p:nvSpPr>
            <p:spPr bwMode="auto">
              <a:xfrm>
                <a:off x="3189" y="291"/>
                <a:ext cx="31" cy="121"/>
              </a:xfrm>
              <a:custGeom>
                <a:avLst/>
                <a:gdLst>
                  <a:gd name="T0" fmla="*/ 26 w 31"/>
                  <a:gd name="T1" fmla="*/ 2 h 121"/>
                  <a:gd name="T2" fmla="*/ 31 w 31"/>
                  <a:gd name="T3" fmla="*/ 2 h 121"/>
                  <a:gd name="T4" fmla="*/ 15 w 31"/>
                  <a:gd name="T5" fmla="*/ 81 h 121"/>
                  <a:gd name="T6" fmla="*/ 24 w 31"/>
                  <a:gd name="T7" fmla="*/ 83 h 121"/>
                  <a:gd name="T8" fmla="*/ 6 w 31"/>
                  <a:gd name="T9" fmla="*/ 121 h 121"/>
                  <a:gd name="T10" fmla="*/ 0 w 31"/>
                  <a:gd name="T11" fmla="*/ 80 h 121"/>
                  <a:gd name="T12" fmla="*/ 9 w 31"/>
                  <a:gd name="T13" fmla="*/ 80 h 121"/>
                  <a:gd name="T14" fmla="*/ 21 w 31"/>
                  <a:gd name="T15" fmla="*/ 0 h 121"/>
                  <a:gd name="T16" fmla="*/ 26 w 31"/>
                  <a:gd name="T17" fmla="*/ 2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1" h="121">
                    <a:moveTo>
                      <a:pt x="26" y="2"/>
                    </a:moveTo>
                    <a:lnTo>
                      <a:pt x="31" y="2"/>
                    </a:lnTo>
                    <a:lnTo>
                      <a:pt x="15" y="81"/>
                    </a:lnTo>
                    <a:lnTo>
                      <a:pt x="24" y="83"/>
                    </a:lnTo>
                    <a:lnTo>
                      <a:pt x="6" y="121"/>
                    </a:lnTo>
                    <a:lnTo>
                      <a:pt x="0" y="80"/>
                    </a:lnTo>
                    <a:lnTo>
                      <a:pt x="9" y="80"/>
                    </a:lnTo>
                    <a:lnTo>
                      <a:pt x="21" y="0"/>
                    </a:lnTo>
                    <a:lnTo>
                      <a:pt x="26" y="2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3785" name="Freeform 25"/>
              <p:cNvSpPr>
                <a:spLocks/>
              </p:cNvSpPr>
              <p:nvPr/>
            </p:nvSpPr>
            <p:spPr bwMode="auto">
              <a:xfrm>
                <a:off x="3112" y="278"/>
                <a:ext cx="36" cy="122"/>
              </a:xfrm>
              <a:custGeom>
                <a:avLst/>
                <a:gdLst>
                  <a:gd name="T0" fmla="*/ 31 w 36"/>
                  <a:gd name="T1" fmla="*/ 0 h 122"/>
                  <a:gd name="T2" fmla="*/ 36 w 36"/>
                  <a:gd name="T3" fmla="*/ 1 h 122"/>
                  <a:gd name="T4" fmla="*/ 16 w 36"/>
                  <a:gd name="T5" fmla="*/ 82 h 122"/>
                  <a:gd name="T6" fmla="*/ 25 w 36"/>
                  <a:gd name="T7" fmla="*/ 84 h 122"/>
                  <a:gd name="T8" fmla="*/ 4 w 36"/>
                  <a:gd name="T9" fmla="*/ 122 h 122"/>
                  <a:gd name="T10" fmla="*/ 0 w 36"/>
                  <a:gd name="T11" fmla="*/ 79 h 122"/>
                  <a:gd name="T12" fmla="*/ 10 w 36"/>
                  <a:gd name="T13" fmla="*/ 81 h 122"/>
                  <a:gd name="T14" fmla="*/ 26 w 36"/>
                  <a:gd name="T15" fmla="*/ 0 h 122"/>
                  <a:gd name="T16" fmla="*/ 31 w 36"/>
                  <a:gd name="T17" fmla="*/ 0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122">
                    <a:moveTo>
                      <a:pt x="31" y="0"/>
                    </a:moveTo>
                    <a:lnTo>
                      <a:pt x="36" y="1"/>
                    </a:lnTo>
                    <a:lnTo>
                      <a:pt x="16" y="82"/>
                    </a:lnTo>
                    <a:lnTo>
                      <a:pt x="25" y="84"/>
                    </a:lnTo>
                    <a:lnTo>
                      <a:pt x="4" y="122"/>
                    </a:lnTo>
                    <a:lnTo>
                      <a:pt x="0" y="79"/>
                    </a:lnTo>
                    <a:lnTo>
                      <a:pt x="10" y="81"/>
                    </a:lnTo>
                    <a:lnTo>
                      <a:pt x="26" y="0"/>
                    </a:lnTo>
                    <a:lnTo>
                      <a:pt x="31" y="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3786" name="Freeform 26"/>
              <p:cNvSpPr>
                <a:spLocks/>
              </p:cNvSpPr>
              <p:nvPr/>
            </p:nvSpPr>
            <p:spPr bwMode="auto">
              <a:xfrm>
                <a:off x="3033" y="264"/>
                <a:ext cx="43" cy="122"/>
              </a:xfrm>
              <a:custGeom>
                <a:avLst/>
                <a:gdLst>
                  <a:gd name="T0" fmla="*/ 38 w 43"/>
                  <a:gd name="T1" fmla="*/ 1 h 122"/>
                  <a:gd name="T2" fmla="*/ 43 w 43"/>
                  <a:gd name="T3" fmla="*/ 1 h 122"/>
                  <a:gd name="T4" fmla="*/ 17 w 43"/>
                  <a:gd name="T5" fmla="*/ 82 h 122"/>
                  <a:gd name="T6" fmla="*/ 24 w 43"/>
                  <a:gd name="T7" fmla="*/ 86 h 122"/>
                  <a:gd name="T8" fmla="*/ 0 w 43"/>
                  <a:gd name="T9" fmla="*/ 122 h 122"/>
                  <a:gd name="T10" fmla="*/ 0 w 43"/>
                  <a:gd name="T11" fmla="*/ 78 h 122"/>
                  <a:gd name="T12" fmla="*/ 9 w 43"/>
                  <a:gd name="T13" fmla="*/ 81 h 122"/>
                  <a:gd name="T14" fmla="*/ 34 w 43"/>
                  <a:gd name="T15" fmla="*/ 0 h 122"/>
                  <a:gd name="T16" fmla="*/ 38 w 43"/>
                  <a:gd name="T17" fmla="*/ 1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3" h="122">
                    <a:moveTo>
                      <a:pt x="38" y="1"/>
                    </a:moveTo>
                    <a:lnTo>
                      <a:pt x="43" y="1"/>
                    </a:lnTo>
                    <a:lnTo>
                      <a:pt x="17" y="82"/>
                    </a:lnTo>
                    <a:lnTo>
                      <a:pt x="24" y="86"/>
                    </a:lnTo>
                    <a:lnTo>
                      <a:pt x="0" y="122"/>
                    </a:lnTo>
                    <a:lnTo>
                      <a:pt x="0" y="78"/>
                    </a:lnTo>
                    <a:lnTo>
                      <a:pt x="9" y="81"/>
                    </a:lnTo>
                    <a:lnTo>
                      <a:pt x="34" y="0"/>
                    </a:lnTo>
                    <a:lnTo>
                      <a:pt x="38" y="1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3787" name="Freeform 27"/>
              <p:cNvSpPr>
                <a:spLocks/>
              </p:cNvSpPr>
              <p:nvPr/>
            </p:nvSpPr>
            <p:spPr bwMode="auto">
              <a:xfrm>
                <a:off x="2952" y="249"/>
                <a:ext cx="49" cy="122"/>
              </a:xfrm>
              <a:custGeom>
                <a:avLst/>
                <a:gdLst>
                  <a:gd name="T0" fmla="*/ 47 w 49"/>
                  <a:gd name="T1" fmla="*/ 1 h 122"/>
                  <a:gd name="T2" fmla="*/ 49 w 49"/>
                  <a:gd name="T3" fmla="*/ 3 h 122"/>
                  <a:gd name="T4" fmla="*/ 20 w 49"/>
                  <a:gd name="T5" fmla="*/ 84 h 122"/>
                  <a:gd name="T6" fmla="*/ 27 w 49"/>
                  <a:gd name="T7" fmla="*/ 87 h 122"/>
                  <a:gd name="T8" fmla="*/ 0 w 49"/>
                  <a:gd name="T9" fmla="*/ 122 h 122"/>
                  <a:gd name="T10" fmla="*/ 3 w 49"/>
                  <a:gd name="T11" fmla="*/ 78 h 122"/>
                  <a:gd name="T12" fmla="*/ 12 w 49"/>
                  <a:gd name="T13" fmla="*/ 81 h 122"/>
                  <a:gd name="T14" fmla="*/ 43 w 49"/>
                  <a:gd name="T15" fmla="*/ 0 h 122"/>
                  <a:gd name="T16" fmla="*/ 47 w 49"/>
                  <a:gd name="T17" fmla="*/ 1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9" h="122">
                    <a:moveTo>
                      <a:pt x="47" y="1"/>
                    </a:moveTo>
                    <a:lnTo>
                      <a:pt x="49" y="3"/>
                    </a:lnTo>
                    <a:lnTo>
                      <a:pt x="20" y="84"/>
                    </a:lnTo>
                    <a:lnTo>
                      <a:pt x="27" y="87"/>
                    </a:lnTo>
                    <a:lnTo>
                      <a:pt x="0" y="122"/>
                    </a:lnTo>
                    <a:lnTo>
                      <a:pt x="3" y="78"/>
                    </a:lnTo>
                    <a:lnTo>
                      <a:pt x="12" y="81"/>
                    </a:lnTo>
                    <a:lnTo>
                      <a:pt x="43" y="0"/>
                    </a:lnTo>
                    <a:lnTo>
                      <a:pt x="47" y="1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3788" name="Freeform 28"/>
              <p:cNvSpPr>
                <a:spLocks/>
              </p:cNvSpPr>
              <p:nvPr/>
            </p:nvSpPr>
            <p:spPr bwMode="auto">
              <a:xfrm>
                <a:off x="2877" y="235"/>
                <a:ext cx="52" cy="121"/>
              </a:xfrm>
              <a:custGeom>
                <a:avLst/>
                <a:gdLst>
                  <a:gd name="T0" fmla="*/ 50 w 52"/>
                  <a:gd name="T1" fmla="*/ 3 h 121"/>
                  <a:gd name="T2" fmla="*/ 52 w 52"/>
                  <a:gd name="T3" fmla="*/ 4 h 121"/>
                  <a:gd name="T4" fmla="*/ 20 w 52"/>
                  <a:gd name="T5" fmla="*/ 84 h 121"/>
                  <a:gd name="T6" fmla="*/ 27 w 52"/>
                  <a:gd name="T7" fmla="*/ 86 h 121"/>
                  <a:gd name="T8" fmla="*/ 0 w 52"/>
                  <a:gd name="T9" fmla="*/ 121 h 121"/>
                  <a:gd name="T10" fmla="*/ 3 w 52"/>
                  <a:gd name="T11" fmla="*/ 76 h 121"/>
                  <a:gd name="T12" fmla="*/ 12 w 52"/>
                  <a:gd name="T13" fmla="*/ 79 h 121"/>
                  <a:gd name="T14" fmla="*/ 46 w 52"/>
                  <a:gd name="T15" fmla="*/ 0 h 121"/>
                  <a:gd name="T16" fmla="*/ 50 w 52"/>
                  <a:gd name="T17" fmla="*/ 3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2" h="121">
                    <a:moveTo>
                      <a:pt x="50" y="3"/>
                    </a:moveTo>
                    <a:lnTo>
                      <a:pt x="52" y="4"/>
                    </a:lnTo>
                    <a:lnTo>
                      <a:pt x="20" y="84"/>
                    </a:lnTo>
                    <a:lnTo>
                      <a:pt x="27" y="86"/>
                    </a:lnTo>
                    <a:lnTo>
                      <a:pt x="0" y="121"/>
                    </a:lnTo>
                    <a:lnTo>
                      <a:pt x="3" y="76"/>
                    </a:lnTo>
                    <a:lnTo>
                      <a:pt x="12" y="79"/>
                    </a:lnTo>
                    <a:lnTo>
                      <a:pt x="46" y="0"/>
                    </a:lnTo>
                    <a:lnTo>
                      <a:pt x="50" y="3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3789" name="Freeform 29"/>
              <p:cNvSpPr>
                <a:spLocks/>
              </p:cNvSpPr>
              <p:nvPr/>
            </p:nvSpPr>
            <p:spPr bwMode="auto">
              <a:xfrm>
                <a:off x="2802" y="223"/>
                <a:ext cx="55" cy="114"/>
              </a:xfrm>
              <a:custGeom>
                <a:avLst/>
                <a:gdLst>
                  <a:gd name="T0" fmla="*/ 50 w 55"/>
                  <a:gd name="T1" fmla="*/ 0 h 114"/>
                  <a:gd name="T2" fmla="*/ 55 w 55"/>
                  <a:gd name="T3" fmla="*/ 1 h 114"/>
                  <a:gd name="T4" fmla="*/ 21 w 55"/>
                  <a:gd name="T5" fmla="*/ 78 h 114"/>
                  <a:gd name="T6" fmla="*/ 28 w 55"/>
                  <a:gd name="T7" fmla="*/ 81 h 114"/>
                  <a:gd name="T8" fmla="*/ 0 w 55"/>
                  <a:gd name="T9" fmla="*/ 114 h 114"/>
                  <a:gd name="T10" fmla="*/ 5 w 55"/>
                  <a:gd name="T11" fmla="*/ 72 h 114"/>
                  <a:gd name="T12" fmla="*/ 12 w 55"/>
                  <a:gd name="T13" fmla="*/ 73 h 114"/>
                  <a:gd name="T14" fmla="*/ 49 w 55"/>
                  <a:gd name="T15" fmla="*/ 0 h 114"/>
                  <a:gd name="T16" fmla="*/ 50 w 55"/>
                  <a:gd name="T17" fmla="*/ 0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114">
                    <a:moveTo>
                      <a:pt x="50" y="0"/>
                    </a:moveTo>
                    <a:lnTo>
                      <a:pt x="55" y="1"/>
                    </a:lnTo>
                    <a:lnTo>
                      <a:pt x="21" y="78"/>
                    </a:lnTo>
                    <a:lnTo>
                      <a:pt x="28" y="81"/>
                    </a:lnTo>
                    <a:lnTo>
                      <a:pt x="0" y="114"/>
                    </a:lnTo>
                    <a:lnTo>
                      <a:pt x="5" y="72"/>
                    </a:lnTo>
                    <a:lnTo>
                      <a:pt x="12" y="73"/>
                    </a:lnTo>
                    <a:lnTo>
                      <a:pt x="49" y="0"/>
                    </a:lnTo>
                    <a:lnTo>
                      <a:pt x="50" y="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3790" name="Freeform 30"/>
              <p:cNvSpPr>
                <a:spLocks/>
              </p:cNvSpPr>
              <p:nvPr/>
            </p:nvSpPr>
            <p:spPr bwMode="auto">
              <a:xfrm>
                <a:off x="2727" y="207"/>
                <a:ext cx="58" cy="112"/>
              </a:xfrm>
              <a:custGeom>
                <a:avLst/>
                <a:gdLst>
                  <a:gd name="T0" fmla="*/ 54 w 58"/>
                  <a:gd name="T1" fmla="*/ 3 h 112"/>
                  <a:gd name="T2" fmla="*/ 58 w 58"/>
                  <a:gd name="T3" fmla="*/ 5 h 112"/>
                  <a:gd name="T4" fmla="*/ 21 w 58"/>
                  <a:gd name="T5" fmla="*/ 77 h 112"/>
                  <a:gd name="T6" fmla="*/ 28 w 58"/>
                  <a:gd name="T7" fmla="*/ 80 h 112"/>
                  <a:gd name="T8" fmla="*/ 0 w 58"/>
                  <a:gd name="T9" fmla="*/ 112 h 112"/>
                  <a:gd name="T10" fmla="*/ 6 w 58"/>
                  <a:gd name="T11" fmla="*/ 69 h 112"/>
                  <a:gd name="T12" fmla="*/ 14 w 58"/>
                  <a:gd name="T13" fmla="*/ 72 h 112"/>
                  <a:gd name="T14" fmla="*/ 52 w 58"/>
                  <a:gd name="T15" fmla="*/ 0 h 112"/>
                  <a:gd name="T16" fmla="*/ 54 w 58"/>
                  <a:gd name="T17" fmla="*/ 3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8" h="112">
                    <a:moveTo>
                      <a:pt x="54" y="3"/>
                    </a:moveTo>
                    <a:lnTo>
                      <a:pt x="58" y="5"/>
                    </a:lnTo>
                    <a:lnTo>
                      <a:pt x="21" y="77"/>
                    </a:lnTo>
                    <a:lnTo>
                      <a:pt x="28" y="80"/>
                    </a:lnTo>
                    <a:lnTo>
                      <a:pt x="0" y="112"/>
                    </a:lnTo>
                    <a:lnTo>
                      <a:pt x="6" y="69"/>
                    </a:lnTo>
                    <a:lnTo>
                      <a:pt x="14" y="72"/>
                    </a:lnTo>
                    <a:lnTo>
                      <a:pt x="52" y="0"/>
                    </a:lnTo>
                    <a:lnTo>
                      <a:pt x="54" y="3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3791" name="Freeform 31"/>
              <p:cNvSpPr>
                <a:spLocks/>
              </p:cNvSpPr>
              <p:nvPr/>
            </p:nvSpPr>
            <p:spPr bwMode="auto">
              <a:xfrm>
                <a:off x="2652" y="195"/>
                <a:ext cx="60" cy="104"/>
              </a:xfrm>
              <a:custGeom>
                <a:avLst/>
                <a:gdLst>
                  <a:gd name="T0" fmla="*/ 57 w 60"/>
                  <a:gd name="T1" fmla="*/ 2 h 104"/>
                  <a:gd name="T2" fmla="*/ 60 w 60"/>
                  <a:gd name="T3" fmla="*/ 3 h 104"/>
                  <a:gd name="T4" fmla="*/ 23 w 60"/>
                  <a:gd name="T5" fmla="*/ 72 h 104"/>
                  <a:gd name="T6" fmla="*/ 29 w 60"/>
                  <a:gd name="T7" fmla="*/ 77 h 104"/>
                  <a:gd name="T8" fmla="*/ 0 w 60"/>
                  <a:gd name="T9" fmla="*/ 104 h 104"/>
                  <a:gd name="T10" fmla="*/ 8 w 60"/>
                  <a:gd name="T11" fmla="*/ 64 h 104"/>
                  <a:gd name="T12" fmla="*/ 15 w 60"/>
                  <a:gd name="T13" fmla="*/ 69 h 104"/>
                  <a:gd name="T14" fmla="*/ 54 w 60"/>
                  <a:gd name="T15" fmla="*/ 0 h 104"/>
                  <a:gd name="T16" fmla="*/ 57 w 60"/>
                  <a:gd name="T17" fmla="*/ 2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0" h="104">
                    <a:moveTo>
                      <a:pt x="57" y="2"/>
                    </a:moveTo>
                    <a:lnTo>
                      <a:pt x="60" y="3"/>
                    </a:lnTo>
                    <a:lnTo>
                      <a:pt x="23" y="72"/>
                    </a:lnTo>
                    <a:lnTo>
                      <a:pt x="29" y="77"/>
                    </a:lnTo>
                    <a:lnTo>
                      <a:pt x="0" y="104"/>
                    </a:lnTo>
                    <a:lnTo>
                      <a:pt x="8" y="64"/>
                    </a:lnTo>
                    <a:lnTo>
                      <a:pt x="15" y="69"/>
                    </a:lnTo>
                    <a:lnTo>
                      <a:pt x="54" y="0"/>
                    </a:lnTo>
                    <a:lnTo>
                      <a:pt x="57" y="2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3792" name="Freeform 32"/>
              <p:cNvSpPr>
                <a:spLocks/>
              </p:cNvSpPr>
              <p:nvPr/>
            </p:nvSpPr>
            <p:spPr bwMode="auto">
              <a:xfrm>
                <a:off x="2579" y="181"/>
                <a:ext cx="61" cy="115"/>
              </a:xfrm>
              <a:custGeom>
                <a:avLst/>
                <a:gdLst>
                  <a:gd name="T0" fmla="*/ 58 w 61"/>
                  <a:gd name="T1" fmla="*/ 2 h 115"/>
                  <a:gd name="T2" fmla="*/ 61 w 61"/>
                  <a:gd name="T3" fmla="*/ 3 h 115"/>
                  <a:gd name="T4" fmla="*/ 23 w 61"/>
                  <a:gd name="T5" fmla="*/ 78 h 115"/>
                  <a:gd name="T6" fmla="*/ 29 w 61"/>
                  <a:gd name="T7" fmla="*/ 83 h 115"/>
                  <a:gd name="T8" fmla="*/ 0 w 61"/>
                  <a:gd name="T9" fmla="*/ 115 h 115"/>
                  <a:gd name="T10" fmla="*/ 6 w 61"/>
                  <a:gd name="T11" fmla="*/ 71 h 115"/>
                  <a:gd name="T12" fmla="*/ 15 w 61"/>
                  <a:gd name="T13" fmla="*/ 75 h 115"/>
                  <a:gd name="T14" fmla="*/ 53 w 61"/>
                  <a:gd name="T15" fmla="*/ 0 h 115"/>
                  <a:gd name="T16" fmla="*/ 58 w 61"/>
                  <a:gd name="T17" fmla="*/ 2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1" h="115">
                    <a:moveTo>
                      <a:pt x="58" y="2"/>
                    </a:moveTo>
                    <a:lnTo>
                      <a:pt x="61" y="3"/>
                    </a:lnTo>
                    <a:lnTo>
                      <a:pt x="23" y="78"/>
                    </a:lnTo>
                    <a:lnTo>
                      <a:pt x="29" y="83"/>
                    </a:lnTo>
                    <a:lnTo>
                      <a:pt x="0" y="115"/>
                    </a:lnTo>
                    <a:lnTo>
                      <a:pt x="6" y="71"/>
                    </a:lnTo>
                    <a:lnTo>
                      <a:pt x="15" y="75"/>
                    </a:lnTo>
                    <a:lnTo>
                      <a:pt x="53" y="0"/>
                    </a:lnTo>
                    <a:lnTo>
                      <a:pt x="58" y="2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3793" name="Freeform 33"/>
              <p:cNvSpPr>
                <a:spLocks/>
              </p:cNvSpPr>
              <p:nvPr/>
            </p:nvSpPr>
            <p:spPr bwMode="auto">
              <a:xfrm>
                <a:off x="3957" y="518"/>
                <a:ext cx="37" cy="124"/>
              </a:xfrm>
              <a:custGeom>
                <a:avLst/>
                <a:gdLst>
                  <a:gd name="T0" fmla="*/ 33 w 37"/>
                  <a:gd name="T1" fmla="*/ 1 h 124"/>
                  <a:gd name="T2" fmla="*/ 37 w 37"/>
                  <a:gd name="T3" fmla="*/ 1 h 124"/>
                  <a:gd name="T4" fmla="*/ 15 w 37"/>
                  <a:gd name="T5" fmla="*/ 84 h 124"/>
                  <a:gd name="T6" fmla="*/ 24 w 37"/>
                  <a:gd name="T7" fmla="*/ 85 h 124"/>
                  <a:gd name="T8" fmla="*/ 1 w 37"/>
                  <a:gd name="T9" fmla="*/ 124 h 124"/>
                  <a:gd name="T10" fmla="*/ 0 w 37"/>
                  <a:gd name="T11" fmla="*/ 79 h 124"/>
                  <a:gd name="T12" fmla="*/ 9 w 37"/>
                  <a:gd name="T13" fmla="*/ 81 h 124"/>
                  <a:gd name="T14" fmla="*/ 30 w 37"/>
                  <a:gd name="T15" fmla="*/ 0 h 124"/>
                  <a:gd name="T16" fmla="*/ 33 w 37"/>
                  <a:gd name="T17" fmla="*/ 1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7" h="124">
                    <a:moveTo>
                      <a:pt x="33" y="1"/>
                    </a:moveTo>
                    <a:lnTo>
                      <a:pt x="37" y="1"/>
                    </a:lnTo>
                    <a:lnTo>
                      <a:pt x="15" y="84"/>
                    </a:lnTo>
                    <a:lnTo>
                      <a:pt x="24" y="85"/>
                    </a:lnTo>
                    <a:lnTo>
                      <a:pt x="1" y="124"/>
                    </a:lnTo>
                    <a:lnTo>
                      <a:pt x="0" y="79"/>
                    </a:lnTo>
                    <a:lnTo>
                      <a:pt x="9" y="81"/>
                    </a:lnTo>
                    <a:lnTo>
                      <a:pt x="30" y="0"/>
                    </a:lnTo>
                    <a:lnTo>
                      <a:pt x="33" y="1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3794" name="Freeform 34"/>
              <p:cNvSpPr>
                <a:spLocks/>
              </p:cNvSpPr>
              <p:nvPr/>
            </p:nvSpPr>
            <p:spPr bwMode="auto">
              <a:xfrm>
                <a:off x="3883" y="504"/>
                <a:ext cx="40" cy="122"/>
              </a:xfrm>
              <a:custGeom>
                <a:avLst/>
                <a:gdLst>
                  <a:gd name="T0" fmla="*/ 36 w 40"/>
                  <a:gd name="T1" fmla="*/ 0 h 122"/>
                  <a:gd name="T2" fmla="*/ 40 w 40"/>
                  <a:gd name="T3" fmla="*/ 2 h 122"/>
                  <a:gd name="T4" fmla="*/ 16 w 40"/>
                  <a:gd name="T5" fmla="*/ 84 h 122"/>
                  <a:gd name="T6" fmla="*/ 23 w 40"/>
                  <a:gd name="T7" fmla="*/ 86 h 122"/>
                  <a:gd name="T8" fmla="*/ 0 w 40"/>
                  <a:gd name="T9" fmla="*/ 122 h 122"/>
                  <a:gd name="T10" fmla="*/ 0 w 40"/>
                  <a:gd name="T11" fmla="*/ 78 h 122"/>
                  <a:gd name="T12" fmla="*/ 8 w 40"/>
                  <a:gd name="T13" fmla="*/ 81 h 122"/>
                  <a:gd name="T14" fmla="*/ 33 w 40"/>
                  <a:gd name="T15" fmla="*/ 0 h 122"/>
                  <a:gd name="T16" fmla="*/ 36 w 40"/>
                  <a:gd name="T17" fmla="*/ 0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0" h="122">
                    <a:moveTo>
                      <a:pt x="36" y="0"/>
                    </a:moveTo>
                    <a:lnTo>
                      <a:pt x="40" y="2"/>
                    </a:lnTo>
                    <a:lnTo>
                      <a:pt x="16" y="84"/>
                    </a:lnTo>
                    <a:lnTo>
                      <a:pt x="23" y="86"/>
                    </a:lnTo>
                    <a:lnTo>
                      <a:pt x="0" y="122"/>
                    </a:lnTo>
                    <a:lnTo>
                      <a:pt x="0" y="78"/>
                    </a:lnTo>
                    <a:lnTo>
                      <a:pt x="8" y="81"/>
                    </a:lnTo>
                    <a:lnTo>
                      <a:pt x="33" y="0"/>
                    </a:lnTo>
                    <a:lnTo>
                      <a:pt x="36" y="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3795" name="Freeform 35"/>
              <p:cNvSpPr>
                <a:spLocks/>
              </p:cNvSpPr>
              <p:nvPr/>
            </p:nvSpPr>
            <p:spPr bwMode="auto">
              <a:xfrm>
                <a:off x="3808" y="489"/>
                <a:ext cx="43" cy="119"/>
              </a:xfrm>
              <a:custGeom>
                <a:avLst/>
                <a:gdLst>
                  <a:gd name="T0" fmla="*/ 39 w 43"/>
                  <a:gd name="T1" fmla="*/ 1 h 119"/>
                  <a:gd name="T2" fmla="*/ 43 w 43"/>
                  <a:gd name="T3" fmla="*/ 3 h 119"/>
                  <a:gd name="T4" fmla="*/ 17 w 43"/>
                  <a:gd name="T5" fmla="*/ 81 h 119"/>
                  <a:gd name="T6" fmla="*/ 25 w 43"/>
                  <a:gd name="T7" fmla="*/ 84 h 119"/>
                  <a:gd name="T8" fmla="*/ 0 w 43"/>
                  <a:gd name="T9" fmla="*/ 119 h 119"/>
                  <a:gd name="T10" fmla="*/ 2 w 43"/>
                  <a:gd name="T11" fmla="*/ 76 h 119"/>
                  <a:gd name="T12" fmla="*/ 10 w 43"/>
                  <a:gd name="T13" fmla="*/ 79 h 119"/>
                  <a:gd name="T14" fmla="*/ 34 w 43"/>
                  <a:gd name="T15" fmla="*/ 0 h 119"/>
                  <a:gd name="T16" fmla="*/ 39 w 43"/>
                  <a:gd name="T17" fmla="*/ 1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3" h="119">
                    <a:moveTo>
                      <a:pt x="39" y="1"/>
                    </a:moveTo>
                    <a:lnTo>
                      <a:pt x="43" y="3"/>
                    </a:lnTo>
                    <a:lnTo>
                      <a:pt x="17" y="81"/>
                    </a:lnTo>
                    <a:lnTo>
                      <a:pt x="25" y="84"/>
                    </a:lnTo>
                    <a:lnTo>
                      <a:pt x="0" y="119"/>
                    </a:lnTo>
                    <a:lnTo>
                      <a:pt x="2" y="76"/>
                    </a:lnTo>
                    <a:lnTo>
                      <a:pt x="10" y="79"/>
                    </a:lnTo>
                    <a:lnTo>
                      <a:pt x="34" y="0"/>
                    </a:lnTo>
                    <a:lnTo>
                      <a:pt x="39" y="1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3796" name="Freeform 36"/>
              <p:cNvSpPr>
                <a:spLocks/>
              </p:cNvSpPr>
              <p:nvPr/>
            </p:nvSpPr>
            <p:spPr bwMode="auto">
              <a:xfrm>
                <a:off x="3733" y="473"/>
                <a:ext cx="46" cy="115"/>
              </a:xfrm>
              <a:custGeom>
                <a:avLst/>
                <a:gdLst>
                  <a:gd name="T0" fmla="*/ 42 w 46"/>
                  <a:gd name="T1" fmla="*/ 2 h 115"/>
                  <a:gd name="T2" fmla="*/ 46 w 46"/>
                  <a:gd name="T3" fmla="*/ 3 h 115"/>
                  <a:gd name="T4" fmla="*/ 17 w 46"/>
                  <a:gd name="T5" fmla="*/ 78 h 115"/>
                  <a:gd name="T6" fmla="*/ 26 w 46"/>
                  <a:gd name="T7" fmla="*/ 81 h 115"/>
                  <a:gd name="T8" fmla="*/ 0 w 46"/>
                  <a:gd name="T9" fmla="*/ 115 h 115"/>
                  <a:gd name="T10" fmla="*/ 4 w 46"/>
                  <a:gd name="T11" fmla="*/ 72 h 115"/>
                  <a:gd name="T12" fmla="*/ 10 w 46"/>
                  <a:gd name="T13" fmla="*/ 75 h 115"/>
                  <a:gd name="T14" fmla="*/ 37 w 46"/>
                  <a:gd name="T15" fmla="*/ 0 h 115"/>
                  <a:gd name="T16" fmla="*/ 42 w 46"/>
                  <a:gd name="T17" fmla="*/ 2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6" h="115">
                    <a:moveTo>
                      <a:pt x="42" y="2"/>
                    </a:moveTo>
                    <a:lnTo>
                      <a:pt x="46" y="3"/>
                    </a:lnTo>
                    <a:lnTo>
                      <a:pt x="17" y="78"/>
                    </a:lnTo>
                    <a:lnTo>
                      <a:pt x="26" y="81"/>
                    </a:lnTo>
                    <a:lnTo>
                      <a:pt x="0" y="115"/>
                    </a:lnTo>
                    <a:lnTo>
                      <a:pt x="4" y="72"/>
                    </a:lnTo>
                    <a:lnTo>
                      <a:pt x="10" y="75"/>
                    </a:lnTo>
                    <a:lnTo>
                      <a:pt x="37" y="0"/>
                    </a:lnTo>
                    <a:lnTo>
                      <a:pt x="42" y="2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3797" name="Freeform 37"/>
              <p:cNvSpPr>
                <a:spLocks/>
              </p:cNvSpPr>
              <p:nvPr/>
            </p:nvSpPr>
            <p:spPr bwMode="auto">
              <a:xfrm>
                <a:off x="3665" y="460"/>
                <a:ext cx="42" cy="108"/>
              </a:xfrm>
              <a:custGeom>
                <a:avLst/>
                <a:gdLst>
                  <a:gd name="T0" fmla="*/ 38 w 42"/>
                  <a:gd name="T1" fmla="*/ 1 h 108"/>
                  <a:gd name="T2" fmla="*/ 42 w 42"/>
                  <a:gd name="T3" fmla="*/ 3 h 108"/>
                  <a:gd name="T4" fmla="*/ 16 w 42"/>
                  <a:gd name="T5" fmla="*/ 75 h 108"/>
                  <a:gd name="T6" fmla="*/ 23 w 42"/>
                  <a:gd name="T7" fmla="*/ 78 h 108"/>
                  <a:gd name="T8" fmla="*/ 0 w 42"/>
                  <a:gd name="T9" fmla="*/ 108 h 108"/>
                  <a:gd name="T10" fmla="*/ 1 w 42"/>
                  <a:gd name="T11" fmla="*/ 70 h 108"/>
                  <a:gd name="T12" fmla="*/ 7 w 42"/>
                  <a:gd name="T13" fmla="*/ 72 h 108"/>
                  <a:gd name="T14" fmla="*/ 35 w 42"/>
                  <a:gd name="T15" fmla="*/ 0 h 108"/>
                  <a:gd name="T16" fmla="*/ 38 w 42"/>
                  <a:gd name="T17" fmla="*/ 1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2" h="108">
                    <a:moveTo>
                      <a:pt x="38" y="1"/>
                    </a:moveTo>
                    <a:lnTo>
                      <a:pt x="42" y="3"/>
                    </a:lnTo>
                    <a:lnTo>
                      <a:pt x="16" y="75"/>
                    </a:lnTo>
                    <a:lnTo>
                      <a:pt x="23" y="78"/>
                    </a:lnTo>
                    <a:lnTo>
                      <a:pt x="0" y="108"/>
                    </a:lnTo>
                    <a:lnTo>
                      <a:pt x="1" y="70"/>
                    </a:lnTo>
                    <a:lnTo>
                      <a:pt x="7" y="72"/>
                    </a:lnTo>
                    <a:lnTo>
                      <a:pt x="35" y="0"/>
                    </a:lnTo>
                    <a:lnTo>
                      <a:pt x="38" y="1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3798" name="Freeform 38"/>
              <p:cNvSpPr>
                <a:spLocks/>
              </p:cNvSpPr>
              <p:nvPr/>
            </p:nvSpPr>
            <p:spPr bwMode="auto">
              <a:xfrm>
                <a:off x="3593" y="444"/>
                <a:ext cx="43" cy="109"/>
              </a:xfrm>
              <a:custGeom>
                <a:avLst/>
                <a:gdLst>
                  <a:gd name="T0" fmla="*/ 38 w 43"/>
                  <a:gd name="T1" fmla="*/ 2 h 109"/>
                  <a:gd name="T2" fmla="*/ 43 w 43"/>
                  <a:gd name="T3" fmla="*/ 3 h 109"/>
                  <a:gd name="T4" fmla="*/ 17 w 43"/>
                  <a:gd name="T5" fmla="*/ 74 h 109"/>
                  <a:gd name="T6" fmla="*/ 24 w 43"/>
                  <a:gd name="T7" fmla="*/ 77 h 109"/>
                  <a:gd name="T8" fmla="*/ 0 w 43"/>
                  <a:gd name="T9" fmla="*/ 109 h 109"/>
                  <a:gd name="T10" fmla="*/ 1 w 43"/>
                  <a:gd name="T11" fmla="*/ 71 h 109"/>
                  <a:gd name="T12" fmla="*/ 9 w 43"/>
                  <a:gd name="T13" fmla="*/ 74 h 109"/>
                  <a:gd name="T14" fmla="*/ 35 w 43"/>
                  <a:gd name="T15" fmla="*/ 0 h 109"/>
                  <a:gd name="T16" fmla="*/ 38 w 43"/>
                  <a:gd name="T17" fmla="*/ 2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3" h="109">
                    <a:moveTo>
                      <a:pt x="38" y="2"/>
                    </a:moveTo>
                    <a:lnTo>
                      <a:pt x="43" y="3"/>
                    </a:lnTo>
                    <a:lnTo>
                      <a:pt x="17" y="74"/>
                    </a:lnTo>
                    <a:lnTo>
                      <a:pt x="24" y="77"/>
                    </a:lnTo>
                    <a:lnTo>
                      <a:pt x="0" y="109"/>
                    </a:lnTo>
                    <a:lnTo>
                      <a:pt x="1" y="71"/>
                    </a:lnTo>
                    <a:lnTo>
                      <a:pt x="9" y="74"/>
                    </a:lnTo>
                    <a:lnTo>
                      <a:pt x="35" y="0"/>
                    </a:lnTo>
                    <a:lnTo>
                      <a:pt x="38" y="2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3799" name="Freeform 39"/>
              <p:cNvSpPr>
                <a:spLocks/>
              </p:cNvSpPr>
              <p:nvPr/>
            </p:nvSpPr>
            <p:spPr bwMode="auto">
              <a:xfrm>
                <a:off x="3518" y="431"/>
                <a:ext cx="46" cy="108"/>
              </a:xfrm>
              <a:custGeom>
                <a:avLst/>
                <a:gdLst>
                  <a:gd name="T0" fmla="*/ 43 w 46"/>
                  <a:gd name="T1" fmla="*/ 1 h 108"/>
                  <a:gd name="T2" fmla="*/ 46 w 46"/>
                  <a:gd name="T3" fmla="*/ 3 h 108"/>
                  <a:gd name="T4" fmla="*/ 17 w 46"/>
                  <a:gd name="T5" fmla="*/ 73 h 108"/>
                  <a:gd name="T6" fmla="*/ 24 w 46"/>
                  <a:gd name="T7" fmla="*/ 76 h 108"/>
                  <a:gd name="T8" fmla="*/ 0 w 46"/>
                  <a:gd name="T9" fmla="*/ 108 h 108"/>
                  <a:gd name="T10" fmla="*/ 3 w 46"/>
                  <a:gd name="T11" fmla="*/ 67 h 108"/>
                  <a:gd name="T12" fmla="*/ 9 w 46"/>
                  <a:gd name="T13" fmla="*/ 70 h 108"/>
                  <a:gd name="T14" fmla="*/ 38 w 46"/>
                  <a:gd name="T15" fmla="*/ 0 h 108"/>
                  <a:gd name="T16" fmla="*/ 43 w 46"/>
                  <a:gd name="T17" fmla="*/ 1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6" h="108">
                    <a:moveTo>
                      <a:pt x="43" y="1"/>
                    </a:moveTo>
                    <a:lnTo>
                      <a:pt x="46" y="3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0" y="108"/>
                    </a:lnTo>
                    <a:lnTo>
                      <a:pt x="3" y="67"/>
                    </a:lnTo>
                    <a:lnTo>
                      <a:pt x="9" y="70"/>
                    </a:lnTo>
                    <a:lnTo>
                      <a:pt x="38" y="0"/>
                    </a:lnTo>
                    <a:lnTo>
                      <a:pt x="43" y="1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3800" name="Freeform 40"/>
              <p:cNvSpPr>
                <a:spLocks/>
              </p:cNvSpPr>
              <p:nvPr/>
            </p:nvSpPr>
            <p:spPr bwMode="auto">
              <a:xfrm>
                <a:off x="3446" y="417"/>
                <a:ext cx="46" cy="108"/>
              </a:xfrm>
              <a:custGeom>
                <a:avLst/>
                <a:gdLst>
                  <a:gd name="T0" fmla="*/ 43 w 46"/>
                  <a:gd name="T1" fmla="*/ 1 h 108"/>
                  <a:gd name="T2" fmla="*/ 46 w 46"/>
                  <a:gd name="T3" fmla="*/ 3 h 108"/>
                  <a:gd name="T4" fmla="*/ 18 w 46"/>
                  <a:gd name="T5" fmla="*/ 75 h 108"/>
                  <a:gd name="T6" fmla="*/ 26 w 46"/>
                  <a:gd name="T7" fmla="*/ 76 h 108"/>
                  <a:gd name="T8" fmla="*/ 0 w 46"/>
                  <a:gd name="T9" fmla="*/ 108 h 108"/>
                  <a:gd name="T10" fmla="*/ 3 w 46"/>
                  <a:gd name="T11" fmla="*/ 69 h 108"/>
                  <a:gd name="T12" fmla="*/ 11 w 46"/>
                  <a:gd name="T13" fmla="*/ 72 h 108"/>
                  <a:gd name="T14" fmla="*/ 38 w 46"/>
                  <a:gd name="T15" fmla="*/ 0 h 108"/>
                  <a:gd name="T16" fmla="*/ 43 w 46"/>
                  <a:gd name="T17" fmla="*/ 1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6" h="108">
                    <a:moveTo>
                      <a:pt x="43" y="1"/>
                    </a:moveTo>
                    <a:lnTo>
                      <a:pt x="46" y="3"/>
                    </a:lnTo>
                    <a:lnTo>
                      <a:pt x="18" y="75"/>
                    </a:lnTo>
                    <a:lnTo>
                      <a:pt x="26" y="76"/>
                    </a:lnTo>
                    <a:lnTo>
                      <a:pt x="0" y="108"/>
                    </a:lnTo>
                    <a:lnTo>
                      <a:pt x="3" y="69"/>
                    </a:lnTo>
                    <a:lnTo>
                      <a:pt x="11" y="72"/>
                    </a:lnTo>
                    <a:lnTo>
                      <a:pt x="38" y="0"/>
                    </a:lnTo>
                    <a:lnTo>
                      <a:pt x="43" y="1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3801" name="Freeform 41"/>
              <p:cNvSpPr>
                <a:spLocks/>
              </p:cNvSpPr>
              <p:nvPr/>
            </p:nvSpPr>
            <p:spPr bwMode="auto">
              <a:xfrm>
                <a:off x="3379" y="402"/>
                <a:ext cx="41" cy="111"/>
              </a:xfrm>
              <a:custGeom>
                <a:avLst/>
                <a:gdLst>
                  <a:gd name="T0" fmla="*/ 38 w 41"/>
                  <a:gd name="T1" fmla="*/ 1 h 111"/>
                  <a:gd name="T2" fmla="*/ 41 w 41"/>
                  <a:gd name="T3" fmla="*/ 3 h 111"/>
                  <a:gd name="T4" fmla="*/ 16 w 41"/>
                  <a:gd name="T5" fmla="*/ 76 h 111"/>
                  <a:gd name="T6" fmla="*/ 23 w 41"/>
                  <a:gd name="T7" fmla="*/ 78 h 111"/>
                  <a:gd name="T8" fmla="*/ 0 w 41"/>
                  <a:gd name="T9" fmla="*/ 111 h 111"/>
                  <a:gd name="T10" fmla="*/ 1 w 41"/>
                  <a:gd name="T11" fmla="*/ 70 h 111"/>
                  <a:gd name="T12" fmla="*/ 9 w 41"/>
                  <a:gd name="T13" fmla="*/ 73 h 111"/>
                  <a:gd name="T14" fmla="*/ 33 w 41"/>
                  <a:gd name="T15" fmla="*/ 0 h 111"/>
                  <a:gd name="T16" fmla="*/ 38 w 41"/>
                  <a:gd name="T17" fmla="*/ 1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1" h="111">
                    <a:moveTo>
                      <a:pt x="38" y="1"/>
                    </a:moveTo>
                    <a:lnTo>
                      <a:pt x="41" y="3"/>
                    </a:lnTo>
                    <a:lnTo>
                      <a:pt x="16" y="76"/>
                    </a:lnTo>
                    <a:lnTo>
                      <a:pt x="23" y="78"/>
                    </a:lnTo>
                    <a:lnTo>
                      <a:pt x="0" y="111"/>
                    </a:lnTo>
                    <a:lnTo>
                      <a:pt x="1" y="70"/>
                    </a:lnTo>
                    <a:lnTo>
                      <a:pt x="9" y="73"/>
                    </a:lnTo>
                    <a:lnTo>
                      <a:pt x="33" y="0"/>
                    </a:lnTo>
                    <a:lnTo>
                      <a:pt x="38" y="1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3802" name="Freeform 42"/>
              <p:cNvSpPr>
                <a:spLocks/>
              </p:cNvSpPr>
              <p:nvPr/>
            </p:nvSpPr>
            <p:spPr bwMode="auto">
              <a:xfrm>
                <a:off x="3313" y="389"/>
                <a:ext cx="35" cy="112"/>
              </a:xfrm>
              <a:custGeom>
                <a:avLst/>
                <a:gdLst>
                  <a:gd name="T0" fmla="*/ 32 w 35"/>
                  <a:gd name="T1" fmla="*/ 0 h 112"/>
                  <a:gd name="T2" fmla="*/ 35 w 35"/>
                  <a:gd name="T3" fmla="*/ 2 h 112"/>
                  <a:gd name="T4" fmla="*/ 14 w 35"/>
                  <a:gd name="T5" fmla="*/ 77 h 112"/>
                  <a:gd name="T6" fmla="*/ 21 w 35"/>
                  <a:gd name="T7" fmla="*/ 78 h 112"/>
                  <a:gd name="T8" fmla="*/ 0 w 35"/>
                  <a:gd name="T9" fmla="*/ 112 h 112"/>
                  <a:gd name="T10" fmla="*/ 0 w 35"/>
                  <a:gd name="T11" fmla="*/ 72 h 112"/>
                  <a:gd name="T12" fmla="*/ 8 w 35"/>
                  <a:gd name="T13" fmla="*/ 74 h 112"/>
                  <a:gd name="T14" fmla="*/ 27 w 35"/>
                  <a:gd name="T15" fmla="*/ 0 h 112"/>
                  <a:gd name="T16" fmla="*/ 32 w 35"/>
                  <a:gd name="T17" fmla="*/ 0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112">
                    <a:moveTo>
                      <a:pt x="32" y="0"/>
                    </a:moveTo>
                    <a:lnTo>
                      <a:pt x="35" y="2"/>
                    </a:lnTo>
                    <a:lnTo>
                      <a:pt x="14" y="77"/>
                    </a:lnTo>
                    <a:lnTo>
                      <a:pt x="21" y="78"/>
                    </a:lnTo>
                    <a:lnTo>
                      <a:pt x="0" y="112"/>
                    </a:lnTo>
                    <a:lnTo>
                      <a:pt x="0" y="72"/>
                    </a:lnTo>
                    <a:lnTo>
                      <a:pt x="8" y="74"/>
                    </a:lnTo>
                    <a:lnTo>
                      <a:pt x="27" y="0"/>
                    </a:lnTo>
                    <a:lnTo>
                      <a:pt x="32" y="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3803" name="Freeform 43"/>
              <p:cNvSpPr>
                <a:spLocks/>
              </p:cNvSpPr>
              <p:nvPr/>
            </p:nvSpPr>
            <p:spPr bwMode="auto">
              <a:xfrm>
                <a:off x="3246" y="374"/>
                <a:ext cx="30" cy="115"/>
              </a:xfrm>
              <a:custGeom>
                <a:avLst/>
                <a:gdLst>
                  <a:gd name="T0" fmla="*/ 27 w 30"/>
                  <a:gd name="T1" fmla="*/ 2 h 115"/>
                  <a:gd name="T2" fmla="*/ 30 w 30"/>
                  <a:gd name="T3" fmla="*/ 2 h 115"/>
                  <a:gd name="T4" fmla="*/ 15 w 30"/>
                  <a:gd name="T5" fmla="*/ 78 h 115"/>
                  <a:gd name="T6" fmla="*/ 23 w 30"/>
                  <a:gd name="T7" fmla="*/ 80 h 115"/>
                  <a:gd name="T8" fmla="*/ 3 w 30"/>
                  <a:gd name="T9" fmla="*/ 115 h 115"/>
                  <a:gd name="T10" fmla="*/ 0 w 30"/>
                  <a:gd name="T11" fmla="*/ 73 h 115"/>
                  <a:gd name="T12" fmla="*/ 6 w 30"/>
                  <a:gd name="T13" fmla="*/ 76 h 115"/>
                  <a:gd name="T14" fmla="*/ 23 w 30"/>
                  <a:gd name="T15" fmla="*/ 0 h 115"/>
                  <a:gd name="T16" fmla="*/ 27 w 30"/>
                  <a:gd name="T17" fmla="*/ 2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0" h="115">
                    <a:moveTo>
                      <a:pt x="27" y="2"/>
                    </a:moveTo>
                    <a:lnTo>
                      <a:pt x="30" y="2"/>
                    </a:lnTo>
                    <a:lnTo>
                      <a:pt x="15" y="78"/>
                    </a:lnTo>
                    <a:lnTo>
                      <a:pt x="23" y="80"/>
                    </a:lnTo>
                    <a:lnTo>
                      <a:pt x="3" y="115"/>
                    </a:lnTo>
                    <a:lnTo>
                      <a:pt x="0" y="73"/>
                    </a:lnTo>
                    <a:lnTo>
                      <a:pt x="6" y="76"/>
                    </a:lnTo>
                    <a:lnTo>
                      <a:pt x="23" y="0"/>
                    </a:lnTo>
                    <a:lnTo>
                      <a:pt x="27" y="2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3804" name="Freeform 44"/>
              <p:cNvSpPr>
                <a:spLocks/>
              </p:cNvSpPr>
              <p:nvPr/>
            </p:nvSpPr>
            <p:spPr bwMode="auto">
              <a:xfrm>
                <a:off x="3175" y="360"/>
                <a:ext cx="29" cy="115"/>
              </a:xfrm>
              <a:custGeom>
                <a:avLst/>
                <a:gdLst>
                  <a:gd name="T0" fmla="*/ 25 w 29"/>
                  <a:gd name="T1" fmla="*/ 2 h 115"/>
                  <a:gd name="T2" fmla="*/ 29 w 29"/>
                  <a:gd name="T3" fmla="*/ 2 h 115"/>
                  <a:gd name="T4" fmla="*/ 16 w 29"/>
                  <a:gd name="T5" fmla="*/ 78 h 115"/>
                  <a:gd name="T6" fmla="*/ 23 w 29"/>
                  <a:gd name="T7" fmla="*/ 80 h 115"/>
                  <a:gd name="T8" fmla="*/ 5 w 29"/>
                  <a:gd name="T9" fmla="*/ 115 h 115"/>
                  <a:gd name="T10" fmla="*/ 0 w 29"/>
                  <a:gd name="T11" fmla="*/ 75 h 115"/>
                  <a:gd name="T12" fmla="*/ 8 w 29"/>
                  <a:gd name="T13" fmla="*/ 77 h 115"/>
                  <a:gd name="T14" fmla="*/ 22 w 29"/>
                  <a:gd name="T15" fmla="*/ 0 h 115"/>
                  <a:gd name="T16" fmla="*/ 25 w 29"/>
                  <a:gd name="T17" fmla="*/ 2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" h="115">
                    <a:moveTo>
                      <a:pt x="25" y="2"/>
                    </a:moveTo>
                    <a:lnTo>
                      <a:pt x="29" y="2"/>
                    </a:lnTo>
                    <a:lnTo>
                      <a:pt x="16" y="78"/>
                    </a:lnTo>
                    <a:lnTo>
                      <a:pt x="23" y="80"/>
                    </a:lnTo>
                    <a:lnTo>
                      <a:pt x="5" y="115"/>
                    </a:lnTo>
                    <a:lnTo>
                      <a:pt x="0" y="75"/>
                    </a:lnTo>
                    <a:lnTo>
                      <a:pt x="8" y="77"/>
                    </a:lnTo>
                    <a:lnTo>
                      <a:pt x="22" y="0"/>
                    </a:lnTo>
                    <a:lnTo>
                      <a:pt x="25" y="2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3805" name="Freeform 45"/>
              <p:cNvSpPr>
                <a:spLocks/>
              </p:cNvSpPr>
              <p:nvPr/>
            </p:nvSpPr>
            <p:spPr bwMode="auto">
              <a:xfrm>
                <a:off x="3100" y="346"/>
                <a:ext cx="32" cy="117"/>
              </a:xfrm>
              <a:custGeom>
                <a:avLst/>
                <a:gdLst>
                  <a:gd name="T0" fmla="*/ 28 w 32"/>
                  <a:gd name="T1" fmla="*/ 0 h 117"/>
                  <a:gd name="T2" fmla="*/ 32 w 32"/>
                  <a:gd name="T3" fmla="*/ 2 h 117"/>
                  <a:gd name="T4" fmla="*/ 16 w 32"/>
                  <a:gd name="T5" fmla="*/ 78 h 117"/>
                  <a:gd name="T6" fmla="*/ 23 w 32"/>
                  <a:gd name="T7" fmla="*/ 80 h 117"/>
                  <a:gd name="T8" fmla="*/ 2 w 32"/>
                  <a:gd name="T9" fmla="*/ 117 h 117"/>
                  <a:gd name="T10" fmla="*/ 0 w 32"/>
                  <a:gd name="T11" fmla="*/ 74 h 117"/>
                  <a:gd name="T12" fmla="*/ 6 w 32"/>
                  <a:gd name="T13" fmla="*/ 77 h 117"/>
                  <a:gd name="T14" fmla="*/ 25 w 32"/>
                  <a:gd name="T15" fmla="*/ 0 h 117"/>
                  <a:gd name="T16" fmla="*/ 28 w 32"/>
                  <a:gd name="T17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2" h="117">
                    <a:moveTo>
                      <a:pt x="28" y="0"/>
                    </a:moveTo>
                    <a:lnTo>
                      <a:pt x="32" y="2"/>
                    </a:lnTo>
                    <a:lnTo>
                      <a:pt x="16" y="78"/>
                    </a:lnTo>
                    <a:lnTo>
                      <a:pt x="23" y="80"/>
                    </a:lnTo>
                    <a:lnTo>
                      <a:pt x="2" y="117"/>
                    </a:lnTo>
                    <a:lnTo>
                      <a:pt x="0" y="74"/>
                    </a:lnTo>
                    <a:lnTo>
                      <a:pt x="6" y="77"/>
                    </a:lnTo>
                    <a:lnTo>
                      <a:pt x="25" y="0"/>
                    </a:lnTo>
                    <a:lnTo>
                      <a:pt x="28" y="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3806" name="Freeform 46"/>
              <p:cNvSpPr>
                <a:spLocks/>
              </p:cNvSpPr>
              <p:nvPr/>
            </p:nvSpPr>
            <p:spPr bwMode="auto">
              <a:xfrm>
                <a:off x="3021" y="333"/>
                <a:ext cx="39" cy="116"/>
              </a:xfrm>
              <a:custGeom>
                <a:avLst/>
                <a:gdLst>
                  <a:gd name="T0" fmla="*/ 35 w 39"/>
                  <a:gd name="T1" fmla="*/ 1 h 116"/>
                  <a:gd name="T2" fmla="*/ 39 w 39"/>
                  <a:gd name="T3" fmla="*/ 1 h 116"/>
                  <a:gd name="T4" fmla="*/ 15 w 39"/>
                  <a:gd name="T5" fmla="*/ 79 h 116"/>
                  <a:gd name="T6" fmla="*/ 23 w 39"/>
                  <a:gd name="T7" fmla="*/ 82 h 116"/>
                  <a:gd name="T8" fmla="*/ 0 w 39"/>
                  <a:gd name="T9" fmla="*/ 116 h 116"/>
                  <a:gd name="T10" fmla="*/ 0 w 39"/>
                  <a:gd name="T11" fmla="*/ 75 h 116"/>
                  <a:gd name="T12" fmla="*/ 7 w 39"/>
                  <a:gd name="T13" fmla="*/ 76 h 116"/>
                  <a:gd name="T14" fmla="*/ 30 w 39"/>
                  <a:gd name="T15" fmla="*/ 0 h 116"/>
                  <a:gd name="T16" fmla="*/ 35 w 39"/>
                  <a:gd name="T17" fmla="*/ 1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9" h="116">
                    <a:moveTo>
                      <a:pt x="35" y="1"/>
                    </a:moveTo>
                    <a:lnTo>
                      <a:pt x="39" y="1"/>
                    </a:lnTo>
                    <a:lnTo>
                      <a:pt x="15" y="79"/>
                    </a:lnTo>
                    <a:lnTo>
                      <a:pt x="23" y="82"/>
                    </a:lnTo>
                    <a:lnTo>
                      <a:pt x="0" y="116"/>
                    </a:lnTo>
                    <a:lnTo>
                      <a:pt x="0" y="75"/>
                    </a:lnTo>
                    <a:lnTo>
                      <a:pt x="7" y="76"/>
                    </a:lnTo>
                    <a:lnTo>
                      <a:pt x="30" y="0"/>
                    </a:lnTo>
                    <a:lnTo>
                      <a:pt x="35" y="1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3807" name="Freeform 47"/>
              <p:cNvSpPr>
                <a:spLocks/>
              </p:cNvSpPr>
              <p:nvPr/>
            </p:nvSpPr>
            <p:spPr bwMode="auto">
              <a:xfrm>
                <a:off x="2941" y="319"/>
                <a:ext cx="48" cy="118"/>
              </a:xfrm>
              <a:custGeom>
                <a:avLst/>
                <a:gdLst>
                  <a:gd name="T0" fmla="*/ 43 w 48"/>
                  <a:gd name="T1" fmla="*/ 2 h 118"/>
                  <a:gd name="T2" fmla="*/ 48 w 48"/>
                  <a:gd name="T3" fmla="*/ 2 h 118"/>
                  <a:gd name="T4" fmla="*/ 19 w 48"/>
                  <a:gd name="T5" fmla="*/ 79 h 118"/>
                  <a:gd name="T6" fmla="*/ 26 w 48"/>
                  <a:gd name="T7" fmla="*/ 83 h 118"/>
                  <a:gd name="T8" fmla="*/ 0 w 48"/>
                  <a:gd name="T9" fmla="*/ 118 h 118"/>
                  <a:gd name="T10" fmla="*/ 3 w 48"/>
                  <a:gd name="T11" fmla="*/ 75 h 118"/>
                  <a:gd name="T12" fmla="*/ 11 w 48"/>
                  <a:gd name="T13" fmla="*/ 76 h 118"/>
                  <a:gd name="T14" fmla="*/ 38 w 48"/>
                  <a:gd name="T15" fmla="*/ 0 h 118"/>
                  <a:gd name="T16" fmla="*/ 43 w 48"/>
                  <a:gd name="T17" fmla="*/ 2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8" h="118">
                    <a:moveTo>
                      <a:pt x="43" y="2"/>
                    </a:moveTo>
                    <a:lnTo>
                      <a:pt x="48" y="2"/>
                    </a:lnTo>
                    <a:lnTo>
                      <a:pt x="19" y="79"/>
                    </a:lnTo>
                    <a:lnTo>
                      <a:pt x="26" y="83"/>
                    </a:lnTo>
                    <a:lnTo>
                      <a:pt x="0" y="118"/>
                    </a:lnTo>
                    <a:lnTo>
                      <a:pt x="3" y="75"/>
                    </a:lnTo>
                    <a:lnTo>
                      <a:pt x="11" y="76"/>
                    </a:lnTo>
                    <a:lnTo>
                      <a:pt x="38" y="0"/>
                    </a:lnTo>
                    <a:lnTo>
                      <a:pt x="43" y="2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3808" name="Freeform 48"/>
              <p:cNvSpPr>
                <a:spLocks/>
              </p:cNvSpPr>
              <p:nvPr/>
            </p:nvSpPr>
            <p:spPr bwMode="auto">
              <a:xfrm>
                <a:off x="2866" y="304"/>
                <a:ext cx="51" cy="116"/>
              </a:xfrm>
              <a:custGeom>
                <a:avLst/>
                <a:gdLst>
                  <a:gd name="T0" fmla="*/ 46 w 51"/>
                  <a:gd name="T1" fmla="*/ 1 h 116"/>
                  <a:gd name="T2" fmla="*/ 51 w 51"/>
                  <a:gd name="T3" fmla="*/ 4 h 116"/>
                  <a:gd name="T4" fmla="*/ 19 w 51"/>
                  <a:gd name="T5" fmla="*/ 79 h 116"/>
                  <a:gd name="T6" fmla="*/ 26 w 51"/>
                  <a:gd name="T7" fmla="*/ 82 h 116"/>
                  <a:gd name="T8" fmla="*/ 0 w 51"/>
                  <a:gd name="T9" fmla="*/ 116 h 116"/>
                  <a:gd name="T10" fmla="*/ 5 w 51"/>
                  <a:gd name="T11" fmla="*/ 73 h 116"/>
                  <a:gd name="T12" fmla="*/ 12 w 51"/>
                  <a:gd name="T13" fmla="*/ 76 h 116"/>
                  <a:gd name="T14" fmla="*/ 42 w 51"/>
                  <a:gd name="T15" fmla="*/ 0 h 116"/>
                  <a:gd name="T16" fmla="*/ 46 w 51"/>
                  <a:gd name="T17" fmla="*/ 1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1" h="116">
                    <a:moveTo>
                      <a:pt x="46" y="1"/>
                    </a:moveTo>
                    <a:lnTo>
                      <a:pt x="51" y="4"/>
                    </a:lnTo>
                    <a:lnTo>
                      <a:pt x="19" y="79"/>
                    </a:lnTo>
                    <a:lnTo>
                      <a:pt x="26" y="82"/>
                    </a:lnTo>
                    <a:lnTo>
                      <a:pt x="0" y="116"/>
                    </a:lnTo>
                    <a:lnTo>
                      <a:pt x="5" y="73"/>
                    </a:lnTo>
                    <a:lnTo>
                      <a:pt x="12" y="76"/>
                    </a:lnTo>
                    <a:lnTo>
                      <a:pt x="42" y="0"/>
                    </a:lnTo>
                    <a:lnTo>
                      <a:pt x="46" y="1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3809" name="Freeform 49"/>
              <p:cNvSpPr>
                <a:spLocks/>
              </p:cNvSpPr>
              <p:nvPr/>
            </p:nvSpPr>
            <p:spPr bwMode="auto">
              <a:xfrm>
                <a:off x="2791" y="291"/>
                <a:ext cx="52" cy="109"/>
              </a:xfrm>
              <a:custGeom>
                <a:avLst/>
                <a:gdLst>
                  <a:gd name="T0" fmla="*/ 49 w 52"/>
                  <a:gd name="T1" fmla="*/ 2 h 109"/>
                  <a:gd name="T2" fmla="*/ 52 w 52"/>
                  <a:gd name="T3" fmla="*/ 4 h 109"/>
                  <a:gd name="T4" fmla="*/ 20 w 52"/>
                  <a:gd name="T5" fmla="*/ 75 h 109"/>
                  <a:gd name="T6" fmla="*/ 28 w 52"/>
                  <a:gd name="T7" fmla="*/ 78 h 109"/>
                  <a:gd name="T8" fmla="*/ 0 w 52"/>
                  <a:gd name="T9" fmla="*/ 109 h 109"/>
                  <a:gd name="T10" fmla="*/ 6 w 52"/>
                  <a:gd name="T11" fmla="*/ 69 h 109"/>
                  <a:gd name="T12" fmla="*/ 13 w 52"/>
                  <a:gd name="T13" fmla="*/ 72 h 109"/>
                  <a:gd name="T14" fmla="*/ 45 w 52"/>
                  <a:gd name="T15" fmla="*/ 0 h 109"/>
                  <a:gd name="T16" fmla="*/ 49 w 52"/>
                  <a:gd name="T17" fmla="*/ 2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2" h="109">
                    <a:moveTo>
                      <a:pt x="49" y="2"/>
                    </a:moveTo>
                    <a:lnTo>
                      <a:pt x="52" y="4"/>
                    </a:lnTo>
                    <a:lnTo>
                      <a:pt x="20" y="75"/>
                    </a:lnTo>
                    <a:lnTo>
                      <a:pt x="28" y="78"/>
                    </a:lnTo>
                    <a:lnTo>
                      <a:pt x="0" y="109"/>
                    </a:lnTo>
                    <a:lnTo>
                      <a:pt x="6" y="69"/>
                    </a:lnTo>
                    <a:lnTo>
                      <a:pt x="13" y="72"/>
                    </a:lnTo>
                    <a:lnTo>
                      <a:pt x="45" y="0"/>
                    </a:lnTo>
                    <a:lnTo>
                      <a:pt x="49" y="2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3810" name="Freeform 50"/>
              <p:cNvSpPr>
                <a:spLocks/>
              </p:cNvSpPr>
              <p:nvPr/>
            </p:nvSpPr>
            <p:spPr bwMode="auto">
              <a:xfrm>
                <a:off x="2718" y="276"/>
                <a:ext cx="53" cy="107"/>
              </a:xfrm>
              <a:custGeom>
                <a:avLst/>
                <a:gdLst>
                  <a:gd name="T0" fmla="*/ 50 w 53"/>
                  <a:gd name="T1" fmla="*/ 3 h 107"/>
                  <a:gd name="T2" fmla="*/ 53 w 53"/>
                  <a:gd name="T3" fmla="*/ 5 h 107"/>
                  <a:gd name="T4" fmla="*/ 20 w 53"/>
                  <a:gd name="T5" fmla="*/ 74 h 107"/>
                  <a:gd name="T6" fmla="*/ 26 w 53"/>
                  <a:gd name="T7" fmla="*/ 77 h 107"/>
                  <a:gd name="T8" fmla="*/ 0 w 53"/>
                  <a:gd name="T9" fmla="*/ 107 h 107"/>
                  <a:gd name="T10" fmla="*/ 6 w 53"/>
                  <a:gd name="T11" fmla="*/ 67 h 107"/>
                  <a:gd name="T12" fmla="*/ 12 w 53"/>
                  <a:gd name="T13" fmla="*/ 69 h 107"/>
                  <a:gd name="T14" fmla="*/ 46 w 53"/>
                  <a:gd name="T15" fmla="*/ 0 h 107"/>
                  <a:gd name="T16" fmla="*/ 50 w 53"/>
                  <a:gd name="T17" fmla="*/ 3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3" h="107">
                    <a:moveTo>
                      <a:pt x="50" y="3"/>
                    </a:moveTo>
                    <a:lnTo>
                      <a:pt x="53" y="5"/>
                    </a:lnTo>
                    <a:lnTo>
                      <a:pt x="20" y="74"/>
                    </a:lnTo>
                    <a:lnTo>
                      <a:pt x="26" y="77"/>
                    </a:lnTo>
                    <a:lnTo>
                      <a:pt x="0" y="107"/>
                    </a:lnTo>
                    <a:lnTo>
                      <a:pt x="6" y="67"/>
                    </a:lnTo>
                    <a:lnTo>
                      <a:pt x="12" y="69"/>
                    </a:lnTo>
                    <a:lnTo>
                      <a:pt x="46" y="0"/>
                    </a:lnTo>
                    <a:lnTo>
                      <a:pt x="50" y="3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3811" name="Freeform 51"/>
              <p:cNvSpPr>
                <a:spLocks/>
              </p:cNvSpPr>
              <p:nvPr/>
            </p:nvSpPr>
            <p:spPr bwMode="auto">
              <a:xfrm>
                <a:off x="2641" y="264"/>
                <a:ext cx="59" cy="99"/>
              </a:xfrm>
              <a:custGeom>
                <a:avLst/>
                <a:gdLst>
                  <a:gd name="T0" fmla="*/ 55 w 59"/>
                  <a:gd name="T1" fmla="*/ 1 h 99"/>
                  <a:gd name="T2" fmla="*/ 59 w 59"/>
                  <a:gd name="T3" fmla="*/ 5 h 99"/>
                  <a:gd name="T4" fmla="*/ 22 w 59"/>
                  <a:gd name="T5" fmla="*/ 69 h 99"/>
                  <a:gd name="T6" fmla="*/ 28 w 59"/>
                  <a:gd name="T7" fmla="*/ 72 h 99"/>
                  <a:gd name="T8" fmla="*/ 0 w 59"/>
                  <a:gd name="T9" fmla="*/ 99 h 99"/>
                  <a:gd name="T10" fmla="*/ 10 w 59"/>
                  <a:gd name="T11" fmla="*/ 61 h 99"/>
                  <a:gd name="T12" fmla="*/ 14 w 59"/>
                  <a:gd name="T13" fmla="*/ 64 h 99"/>
                  <a:gd name="T14" fmla="*/ 51 w 59"/>
                  <a:gd name="T15" fmla="*/ 0 h 99"/>
                  <a:gd name="T16" fmla="*/ 55 w 59"/>
                  <a:gd name="T17" fmla="*/ 1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9" h="99">
                    <a:moveTo>
                      <a:pt x="55" y="1"/>
                    </a:moveTo>
                    <a:lnTo>
                      <a:pt x="59" y="5"/>
                    </a:lnTo>
                    <a:lnTo>
                      <a:pt x="22" y="69"/>
                    </a:lnTo>
                    <a:lnTo>
                      <a:pt x="28" y="72"/>
                    </a:lnTo>
                    <a:lnTo>
                      <a:pt x="0" y="99"/>
                    </a:lnTo>
                    <a:lnTo>
                      <a:pt x="10" y="61"/>
                    </a:lnTo>
                    <a:lnTo>
                      <a:pt x="14" y="64"/>
                    </a:lnTo>
                    <a:lnTo>
                      <a:pt x="51" y="0"/>
                    </a:lnTo>
                    <a:lnTo>
                      <a:pt x="55" y="1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3812" name="Freeform 52"/>
              <p:cNvSpPr>
                <a:spLocks/>
              </p:cNvSpPr>
              <p:nvPr/>
            </p:nvSpPr>
            <p:spPr bwMode="auto">
              <a:xfrm>
                <a:off x="3942" y="588"/>
                <a:ext cx="38" cy="118"/>
              </a:xfrm>
              <a:custGeom>
                <a:avLst/>
                <a:gdLst>
                  <a:gd name="T0" fmla="*/ 33 w 38"/>
                  <a:gd name="T1" fmla="*/ 2 h 118"/>
                  <a:gd name="T2" fmla="*/ 38 w 38"/>
                  <a:gd name="T3" fmla="*/ 3 h 118"/>
                  <a:gd name="T4" fmla="*/ 15 w 38"/>
                  <a:gd name="T5" fmla="*/ 80 h 118"/>
                  <a:gd name="T6" fmla="*/ 22 w 38"/>
                  <a:gd name="T7" fmla="*/ 81 h 118"/>
                  <a:gd name="T8" fmla="*/ 0 w 38"/>
                  <a:gd name="T9" fmla="*/ 118 h 118"/>
                  <a:gd name="T10" fmla="*/ 0 w 38"/>
                  <a:gd name="T11" fmla="*/ 75 h 118"/>
                  <a:gd name="T12" fmla="*/ 6 w 38"/>
                  <a:gd name="T13" fmla="*/ 78 h 118"/>
                  <a:gd name="T14" fmla="*/ 29 w 38"/>
                  <a:gd name="T15" fmla="*/ 0 h 118"/>
                  <a:gd name="T16" fmla="*/ 33 w 38"/>
                  <a:gd name="T17" fmla="*/ 2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8" h="118">
                    <a:moveTo>
                      <a:pt x="33" y="2"/>
                    </a:moveTo>
                    <a:lnTo>
                      <a:pt x="38" y="3"/>
                    </a:lnTo>
                    <a:lnTo>
                      <a:pt x="15" y="80"/>
                    </a:lnTo>
                    <a:lnTo>
                      <a:pt x="22" y="81"/>
                    </a:lnTo>
                    <a:lnTo>
                      <a:pt x="0" y="118"/>
                    </a:lnTo>
                    <a:lnTo>
                      <a:pt x="0" y="75"/>
                    </a:lnTo>
                    <a:lnTo>
                      <a:pt x="6" y="78"/>
                    </a:lnTo>
                    <a:lnTo>
                      <a:pt x="29" y="0"/>
                    </a:lnTo>
                    <a:lnTo>
                      <a:pt x="33" y="2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3813" name="Freeform 53"/>
              <p:cNvSpPr>
                <a:spLocks/>
              </p:cNvSpPr>
              <p:nvPr/>
            </p:nvSpPr>
            <p:spPr bwMode="auto">
              <a:xfrm>
                <a:off x="3867" y="573"/>
                <a:ext cx="41" cy="121"/>
              </a:xfrm>
              <a:custGeom>
                <a:avLst/>
                <a:gdLst>
                  <a:gd name="T0" fmla="*/ 36 w 41"/>
                  <a:gd name="T1" fmla="*/ 1 h 121"/>
                  <a:gd name="T2" fmla="*/ 41 w 41"/>
                  <a:gd name="T3" fmla="*/ 1 h 121"/>
                  <a:gd name="T4" fmla="*/ 16 w 41"/>
                  <a:gd name="T5" fmla="*/ 82 h 121"/>
                  <a:gd name="T6" fmla="*/ 24 w 41"/>
                  <a:gd name="T7" fmla="*/ 85 h 121"/>
                  <a:gd name="T8" fmla="*/ 0 w 41"/>
                  <a:gd name="T9" fmla="*/ 121 h 121"/>
                  <a:gd name="T10" fmla="*/ 0 w 41"/>
                  <a:gd name="T11" fmla="*/ 78 h 121"/>
                  <a:gd name="T12" fmla="*/ 7 w 41"/>
                  <a:gd name="T13" fmla="*/ 81 h 121"/>
                  <a:gd name="T14" fmla="*/ 32 w 41"/>
                  <a:gd name="T15" fmla="*/ 0 h 121"/>
                  <a:gd name="T16" fmla="*/ 36 w 41"/>
                  <a:gd name="T17" fmla="*/ 1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1" h="121">
                    <a:moveTo>
                      <a:pt x="36" y="1"/>
                    </a:moveTo>
                    <a:lnTo>
                      <a:pt x="41" y="1"/>
                    </a:lnTo>
                    <a:lnTo>
                      <a:pt x="16" y="82"/>
                    </a:lnTo>
                    <a:lnTo>
                      <a:pt x="24" y="85"/>
                    </a:lnTo>
                    <a:lnTo>
                      <a:pt x="0" y="121"/>
                    </a:lnTo>
                    <a:lnTo>
                      <a:pt x="0" y="78"/>
                    </a:lnTo>
                    <a:lnTo>
                      <a:pt x="7" y="81"/>
                    </a:lnTo>
                    <a:lnTo>
                      <a:pt x="32" y="0"/>
                    </a:lnTo>
                    <a:lnTo>
                      <a:pt x="36" y="1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3814" name="Freeform 54"/>
              <p:cNvSpPr>
                <a:spLocks/>
              </p:cNvSpPr>
              <p:nvPr/>
            </p:nvSpPr>
            <p:spPr bwMode="auto">
              <a:xfrm>
                <a:off x="3793" y="559"/>
                <a:ext cx="43" cy="119"/>
              </a:xfrm>
              <a:custGeom>
                <a:avLst/>
                <a:gdLst>
                  <a:gd name="T0" fmla="*/ 40 w 43"/>
                  <a:gd name="T1" fmla="*/ 0 h 119"/>
                  <a:gd name="T2" fmla="*/ 43 w 43"/>
                  <a:gd name="T3" fmla="*/ 2 h 119"/>
                  <a:gd name="T4" fmla="*/ 19 w 43"/>
                  <a:gd name="T5" fmla="*/ 81 h 119"/>
                  <a:gd name="T6" fmla="*/ 25 w 43"/>
                  <a:gd name="T7" fmla="*/ 83 h 119"/>
                  <a:gd name="T8" fmla="*/ 0 w 43"/>
                  <a:gd name="T9" fmla="*/ 119 h 119"/>
                  <a:gd name="T10" fmla="*/ 2 w 43"/>
                  <a:gd name="T11" fmla="*/ 76 h 119"/>
                  <a:gd name="T12" fmla="*/ 9 w 43"/>
                  <a:gd name="T13" fmla="*/ 78 h 119"/>
                  <a:gd name="T14" fmla="*/ 35 w 43"/>
                  <a:gd name="T15" fmla="*/ 0 h 119"/>
                  <a:gd name="T16" fmla="*/ 40 w 43"/>
                  <a:gd name="T17" fmla="*/ 0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3" h="119">
                    <a:moveTo>
                      <a:pt x="40" y="0"/>
                    </a:moveTo>
                    <a:lnTo>
                      <a:pt x="43" y="2"/>
                    </a:lnTo>
                    <a:lnTo>
                      <a:pt x="19" y="81"/>
                    </a:lnTo>
                    <a:lnTo>
                      <a:pt x="25" y="83"/>
                    </a:lnTo>
                    <a:lnTo>
                      <a:pt x="0" y="119"/>
                    </a:lnTo>
                    <a:lnTo>
                      <a:pt x="2" y="76"/>
                    </a:lnTo>
                    <a:lnTo>
                      <a:pt x="9" y="78"/>
                    </a:lnTo>
                    <a:lnTo>
                      <a:pt x="35" y="0"/>
                    </a:lnTo>
                    <a:lnTo>
                      <a:pt x="40" y="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3815" name="Freeform 55"/>
              <p:cNvSpPr>
                <a:spLocks/>
              </p:cNvSpPr>
              <p:nvPr/>
            </p:nvSpPr>
            <p:spPr bwMode="auto">
              <a:xfrm>
                <a:off x="3718" y="544"/>
                <a:ext cx="46" cy="114"/>
              </a:xfrm>
              <a:custGeom>
                <a:avLst/>
                <a:gdLst>
                  <a:gd name="T0" fmla="*/ 43 w 46"/>
                  <a:gd name="T1" fmla="*/ 0 h 114"/>
                  <a:gd name="T2" fmla="*/ 46 w 46"/>
                  <a:gd name="T3" fmla="*/ 1 h 114"/>
                  <a:gd name="T4" fmla="*/ 19 w 46"/>
                  <a:gd name="T5" fmla="*/ 78 h 114"/>
                  <a:gd name="T6" fmla="*/ 25 w 46"/>
                  <a:gd name="T7" fmla="*/ 81 h 114"/>
                  <a:gd name="T8" fmla="*/ 0 w 46"/>
                  <a:gd name="T9" fmla="*/ 114 h 114"/>
                  <a:gd name="T10" fmla="*/ 3 w 46"/>
                  <a:gd name="T11" fmla="*/ 73 h 114"/>
                  <a:gd name="T12" fmla="*/ 11 w 46"/>
                  <a:gd name="T13" fmla="*/ 75 h 114"/>
                  <a:gd name="T14" fmla="*/ 38 w 46"/>
                  <a:gd name="T15" fmla="*/ 0 h 114"/>
                  <a:gd name="T16" fmla="*/ 43 w 46"/>
                  <a:gd name="T17" fmla="*/ 0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6" h="114">
                    <a:moveTo>
                      <a:pt x="43" y="0"/>
                    </a:moveTo>
                    <a:lnTo>
                      <a:pt x="46" y="1"/>
                    </a:lnTo>
                    <a:lnTo>
                      <a:pt x="19" y="78"/>
                    </a:lnTo>
                    <a:lnTo>
                      <a:pt x="25" y="81"/>
                    </a:lnTo>
                    <a:lnTo>
                      <a:pt x="0" y="114"/>
                    </a:lnTo>
                    <a:lnTo>
                      <a:pt x="3" y="73"/>
                    </a:lnTo>
                    <a:lnTo>
                      <a:pt x="11" y="75"/>
                    </a:lnTo>
                    <a:lnTo>
                      <a:pt x="38" y="0"/>
                    </a:lnTo>
                    <a:lnTo>
                      <a:pt x="43" y="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3816" name="Freeform 56"/>
              <p:cNvSpPr>
                <a:spLocks/>
              </p:cNvSpPr>
              <p:nvPr/>
            </p:nvSpPr>
            <p:spPr bwMode="auto">
              <a:xfrm>
                <a:off x="3646" y="528"/>
                <a:ext cx="48" cy="114"/>
              </a:xfrm>
              <a:custGeom>
                <a:avLst/>
                <a:gdLst>
                  <a:gd name="T0" fmla="*/ 43 w 48"/>
                  <a:gd name="T1" fmla="*/ 2 h 114"/>
                  <a:gd name="T2" fmla="*/ 48 w 48"/>
                  <a:gd name="T3" fmla="*/ 4 h 114"/>
                  <a:gd name="T4" fmla="*/ 19 w 48"/>
                  <a:gd name="T5" fmla="*/ 77 h 114"/>
                  <a:gd name="T6" fmla="*/ 25 w 48"/>
                  <a:gd name="T7" fmla="*/ 80 h 114"/>
                  <a:gd name="T8" fmla="*/ 0 w 48"/>
                  <a:gd name="T9" fmla="*/ 114 h 114"/>
                  <a:gd name="T10" fmla="*/ 3 w 48"/>
                  <a:gd name="T11" fmla="*/ 71 h 114"/>
                  <a:gd name="T12" fmla="*/ 11 w 48"/>
                  <a:gd name="T13" fmla="*/ 74 h 114"/>
                  <a:gd name="T14" fmla="*/ 39 w 48"/>
                  <a:gd name="T15" fmla="*/ 0 h 114"/>
                  <a:gd name="T16" fmla="*/ 43 w 48"/>
                  <a:gd name="T17" fmla="*/ 2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8" h="114">
                    <a:moveTo>
                      <a:pt x="43" y="2"/>
                    </a:moveTo>
                    <a:lnTo>
                      <a:pt x="48" y="4"/>
                    </a:lnTo>
                    <a:lnTo>
                      <a:pt x="19" y="77"/>
                    </a:lnTo>
                    <a:lnTo>
                      <a:pt x="25" y="80"/>
                    </a:lnTo>
                    <a:lnTo>
                      <a:pt x="0" y="114"/>
                    </a:lnTo>
                    <a:lnTo>
                      <a:pt x="3" y="71"/>
                    </a:lnTo>
                    <a:lnTo>
                      <a:pt x="11" y="74"/>
                    </a:lnTo>
                    <a:lnTo>
                      <a:pt x="39" y="0"/>
                    </a:lnTo>
                    <a:lnTo>
                      <a:pt x="43" y="2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3817" name="Freeform 57"/>
              <p:cNvSpPr>
                <a:spLocks/>
              </p:cNvSpPr>
              <p:nvPr/>
            </p:nvSpPr>
            <p:spPr bwMode="auto">
              <a:xfrm>
                <a:off x="3571" y="515"/>
                <a:ext cx="49" cy="107"/>
              </a:xfrm>
              <a:custGeom>
                <a:avLst/>
                <a:gdLst>
                  <a:gd name="T0" fmla="*/ 46 w 49"/>
                  <a:gd name="T1" fmla="*/ 1 h 107"/>
                  <a:gd name="T2" fmla="*/ 49 w 49"/>
                  <a:gd name="T3" fmla="*/ 3 h 107"/>
                  <a:gd name="T4" fmla="*/ 20 w 49"/>
                  <a:gd name="T5" fmla="*/ 75 h 107"/>
                  <a:gd name="T6" fmla="*/ 26 w 49"/>
                  <a:gd name="T7" fmla="*/ 78 h 107"/>
                  <a:gd name="T8" fmla="*/ 0 w 49"/>
                  <a:gd name="T9" fmla="*/ 107 h 107"/>
                  <a:gd name="T10" fmla="*/ 5 w 49"/>
                  <a:gd name="T11" fmla="*/ 69 h 107"/>
                  <a:gd name="T12" fmla="*/ 13 w 49"/>
                  <a:gd name="T13" fmla="*/ 72 h 107"/>
                  <a:gd name="T14" fmla="*/ 43 w 49"/>
                  <a:gd name="T15" fmla="*/ 0 h 107"/>
                  <a:gd name="T16" fmla="*/ 46 w 49"/>
                  <a:gd name="T17" fmla="*/ 1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9" h="107">
                    <a:moveTo>
                      <a:pt x="46" y="1"/>
                    </a:moveTo>
                    <a:lnTo>
                      <a:pt x="49" y="3"/>
                    </a:lnTo>
                    <a:lnTo>
                      <a:pt x="20" y="75"/>
                    </a:lnTo>
                    <a:lnTo>
                      <a:pt x="26" y="78"/>
                    </a:lnTo>
                    <a:lnTo>
                      <a:pt x="0" y="107"/>
                    </a:lnTo>
                    <a:lnTo>
                      <a:pt x="5" y="69"/>
                    </a:lnTo>
                    <a:lnTo>
                      <a:pt x="13" y="72"/>
                    </a:lnTo>
                    <a:lnTo>
                      <a:pt x="43" y="0"/>
                    </a:lnTo>
                    <a:lnTo>
                      <a:pt x="46" y="1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3818" name="Freeform 58"/>
              <p:cNvSpPr>
                <a:spLocks/>
              </p:cNvSpPr>
              <p:nvPr/>
            </p:nvSpPr>
            <p:spPr bwMode="auto">
              <a:xfrm>
                <a:off x="3498" y="499"/>
                <a:ext cx="50" cy="107"/>
              </a:xfrm>
              <a:custGeom>
                <a:avLst/>
                <a:gdLst>
                  <a:gd name="T0" fmla="*/ 47 w 50"/>
                  <a:gd name="T1" fmla="*/ 2 h 107"/>
                  <a:gd name="T2" fmla="*/ 50 w 50"/>
                  <a:gd name="T3" fmla="*/ 3 h 107"/>
                  <a:gd name="T4" fmla="*/ 20 w 50"/>
                  <a:gd name="T5" fmla="*/ 74 h 107"/>
                  <a:gd name="T6" fmla="*/ 26 w 50"/>
                  <a:gd name="T7" fmla="*/ 77 h 107"/>
                  <a:gd name="T8" fmla="*/ 0 w 50"/>
                  <a:gd name="T9" fmla="*/ 107 h 107"/>
                  <a:gd name="T10" fmla="*/ 5 w 50"/>
                  <a:gd name="T11" fmla="*/ 69 h 107"/>
                  <a:gd name="T12" fmla="*/ 12 w 50"/>
                  <a:gd name="T13" fmla="*/ 71 h 107"/>
                  <a:gd name="T14" fmla="*/ 44 w 50"/>
                  <a:gd name="T15" fmla="*/ 0 h 107"/>
                  <a:gd name="T16" fmla="*/ 47 w 50"/>
                  <a:gd name="T17" fmla="*/ 2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0" h="107">
                    <a:moveTo>
                      <a:pt x="47" y="2"/>
                    </a:moveTo>
                    <a:lnTo>
                      <a:pt x="50" y="3"/>
                    </a:lnTo>
                    <a:lnTo>
                      <a:pt x="20" y="74"/>
                    </a:lnTo>
                    <a:lnTo>
                      <a:pt x="26" y="77"/>
                    </a:lnTo>
                    <a:lnTo>
                      <a:pt x="0" y="107"/>
                    </a:lnTo>
                    <a:lnTo>
                      <a:pt x="5" y="69"/>
                    </a:lnTo>
                    <a:lnTo>
                      <a:pt x="12" y="71"/>
                    </a:lnTo>
                    <a:lnTo>
                      <a:pt x="44" y="0"/>
                    </a:lnTo>
                    <a:lnTo>
                      <a:pt x="47" y="2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3819" name="Freeform 59"/>
              <p:cNvSpPr>
                <a:spLocks/>
              </p:cNvSpPr>
              <p:nvPr/>
            </p:nvSpPr>
            <p:spPr bwMode="auto">
              <a:xfrm>
                <a:off x="3429" y="486"/>
                <a:ext cx="48" cy="107"/>
              </a:xfrm>
              <a:custGeom>
                <a:avLst/>
                <a:gdLst>
                  <a:gd name="T0" fmla="*/ 44 w 48"/>
                  <a:gd name="T1" fmla="*/ 1 h 107"/>
                  <a:gd name="T2" fmla="*/ 48 w 48"/>
                  <a:gd name="T3" fmla="*/ 3 h 107"/>
                  <a:gd name="T4" fmla="*/ 18 w 48"/>
                  <a:gd name="T5" fmla="*/ 73 h 107"/>
                  <a:gd name="T6" fmla="*/ 25 w 48"/>
                  <a:gd name="T7" fmla="*/ 76 h 107"/>
                  <a:gd name="T8" fmla="*/ 0 w 48"/>
                  <a:gd name="T9" fmla="*/ 107 h 107"/>
                  <a:gd name="T10" fmla="*/ 5 w 48"/>
                  <a:gd name="T11" fmla="*/ 67 h 107"/>
                  <a:gd name="T12" fmla="*/ 12 w 48"/>
                  <a:gd name="T13" fmla="*/ 70 h 107"/>
                  <a:gd name="T14" fmla="*/ 41 w 48"/>
                  <a:gd name="T15" fmla="*/ 0 h 107"/>
                  <a:gd name="T16" fmla="*/ 44 w 48"/>
                  <a:gd name="T17" fmla="*/ 1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8" h="107">
                    <a:moveTo>
                      <a:pt x="44" y="1"/>
                    </a:moveTo>
                    <a:lnTo>
                      <a:pt x="48" y="3"/>
                    </a:lnTo>
                    <a:lnTo>
                      <a:pt x="18" y="73"/>
                    </a:lnTo>
                    <a:lnTo>
                      <a:pt x="25" y="76"/>
                    </a:lnTo>
                    <a:lnTo>
                      <a:pt x="0" y="107"/>
                    </a:lnTo>
                    <a:lnTo>
                      <a:pt x="5" y="67"/>
                    </a:lnTo>
                    <a:lnTo>
                      <a:pt x="12" y="70"/>
                    </a:lnTo>
                    <a:lnTo>
                      <a:pt x="41" y="0"/>
                    </a:lnTo>
                    <a:lnTo>
                      <a:pt x="44" y="1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3820" name="Freeform 60"/>
              <p:cNvSpPr>
                <a:spLocks/>
              </p:cNvSpPr>
              <p:nvPr/>
            </p:nvSpPr>
            <p:spPr bwMode="auto">
              <a:xfrm>
                <a:off x="3362" y="470"/>
                <a:ext cx="43" cy="107"/>
              </a:xfrm>
              <a:custGeom>
                <a:avLst/>
                <a:gdLst>
                  <a:gd name="T0" fmla="*/ 40 w 43"/>
                  <a:gd name="T1" fmla="*/ 2 h 107"/>
                  <a:gd name="T2" fmla="*/ 43 w 43"/>
                  <a:gd name="T3" fmla="*/ 3 h 107"/>
                  <a:gd name="T4" fmla="*/ 17 w 43"/>
                  <a:gd name="T5" fmla="*/ 74 h 107"/>
                  <a:gd name="T6" fmla="*/ 24 w 43"/>
                  <a:gd name="T7" fmla="*/ 75 h 107"/>
                  <a:gd name="T8" fmla="*/ 0 w 43"/>
                  <a:gd name="T9" fmla="*/ 107 h 107"/>
                  <a:gd name="T10" fmla="*/ 3 w 43"/>
                  <a:gd name="T11" fmla="*/ 69 h 107"/>
                  <a:gd name="T12" fmla="*/ 11 w 43"/>
                  <a:gd name="T13" fmla="*/ 72 h 107"/>
                  <a:gd name="T14" fmla="*/ 35 w 43"/>
                  <a:gd name="T15" fmla="*/ 0 h 107"/>
                  <a:gd name="T16" fmla="*/ 40 w 43"/>
                  <a:gd name="T17" fmla="*/ 2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3" h="107">
                    <a:moveTo>
                      <a:pt x="40" y="2"/>
                    </a:moveTo>
                    <a:lnTo>
                      <a:pt x="43" y="3"/>
                    </a:lnTo>
                    <a:lnTo>
                      <a:pt x="17" y="74"/>
                    </a:lnTo>
                    <a:lnTo>
                      <a:pt x="24" y="75"/>
                    </a:lnTo>
                    <a:lnTo>
                      <a:pt x="0" y="107"/>
                    </a:lnTo>
                    <a:lnTo>
                      <a:pt x="3" y="69"/>
                    </a:lnTo>
                    <a:lnTo>
                      <a:pt x="11" y="72"/>
                    </a:lnTo>
                    <a:lnTo>
                      <a:pt x="35" y="0"/>
                    </a:lnTo>
                    <a:lnTo>
                      <a:pt x="40" y="2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3821" name="Freeform 61"/>
              <p:cNvSpPr>
                <a:spLocks/>
              </p:cNvSpPr>
              <p:nvPr/>
            </p:nvSpPr>
            <p:spPr bwMode="auto">
              <a:xfrm>
                <a:off x="3296" y="458"/>
                <a:ext cx="37" cy="106"/>
              </a:xfrm>
              <a:custGeom>
                <a:avLst/>
                <a:gdLst>
                  <a:gd name="T0" fmla="*/ 34 w 37"/>
                  <a:gd name="T1" fmla="*/ 0 h 106"/>
                  <a:gd name="T2" fmla="*/ 37 w 37"/>
                  <a:gd name="T3" fmla="*/ 2 h 106"/>
                  <a:gd name="T4" fmla="*/ 15 w 37"/>
                  <a:gd name="T5" fmla="*/ 72 h 106"/>
                  <a:gd name="T6" fmla="*/ 21 w 37"/>
                  <a:gd name="T7" fmla="*/ 74 h 106"/>
                  <a:gd name="T8" fmla="*/ 0 w 37"/>
                  <a:gd name="T9" fmla="*/ 106 h 106"/>
                  <a:gd name="T10" fmla="*/ 2 w 37"/>
                  <a:gd name="T11" fmla="*/ 66 h 106"/>
                  <a:gd name="T12" fmla="*/ 8 w 37"/>
                  <a:gd name="T13" fmla="*/ 69 h 106"/>
                  <a:gd name="T14" fmla="*/ 29 w 37"/>
                  <a:gd name="T15" fmla="*/ 0 h 106"/>
                  <a:gd name="T16" fmla="*/ 34 w 37"/>
                  <a:gd name="T17" fmla="*/ 0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7" h="106">
                    <a:moveTo>
                      <a:pt x="34" y="0"/>
                    </a:moveTo>
                    <a:lnTo>
                      <a:pt x="37" y="2"/>
                    </a:lnTo>
                    <a:lnTo>
                      <a:pt x="15" y="72"/>
                    </a:lnTo>
                    <a:lnTo>
                      <a:pt x="21" y="74"/>
                    </a:lnTo>
                    <a:lnTo>
                      <a:pt x="0" y="106"/>
                    </a:lnTo>
                    <a:lnTo>
                      <a:pt x="2" y="66"/>
                    </a:lnTo>
                    <a:lnTo>
                      <a:pt x="8" y="69"/>
                    </a:lnTo>
                    <a:lnTo>
                      <a:pt x="29" y="0"/>
                    </a:lnTo>
                    <a:lnTo>
                      <a:pt x="34" y="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3822" name="Freeform 62"/>
              <p:cNvSpPr>
                <a:spLocks/>
              </p:cNvSpPr>
              <p:nvPr/>
            </p:nvSpPr>
            <p:spPr bwMode="auto">
              <a:xfrm>
                <a:off x="3229" y="444"/>
                <a:ext cx="32" cy="106"/>
              </a:xfrm>
              <a:custGeom>
                <a:avLst/>
                <a:gdLst>
                  <a:gd name="T0" fmla="*/ 29 w 32"/>
                  <a:gd name="T1" fmla="*/ 0 h 106"/>
                  <a:gd name="T2" fmla="*/ 32 w 32"/>
                  <a:gd name="T3" fmla="*/ 0 h 106"/>
                  <a:gd name="T4" fmla="*/ 15 w 32"/>
                  <a:gd name="T5" fmla="*/ 72 h 106"/>
                  <a:gd name="T6" fmla="*/ 20 w 32"/>
                  <a:gd name="T7" fmla="*/ 74 h 106"/>
                  <a:gd name="T8" fmla="*/ 1 w 32"/>
                  <a:gd name="T9" fmla="*/ 106 h 106"/>
                  <a:gd name="T10" fmla="*/ 0 w 32"/>
                  <a:gd name="T11" fmla="*/ 68 h 106"/>
                  <a:gd name="T12" fmla="*/ 7 w 32"/>
                  <a:gd name="T13" fmla="*/ 71 h 106"/>
                  <a:gd name="T14" fmla="*/ 24 w 32"/>
                  <a:gd name="T15" fmla="*/ 0 h 106"/>
                  <a:gd name="T16" fmla="*/ 29 w 32"/>
                  <a:gd name="T17" fmla="*/ 0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2" h="106">
                    <a:moveTo>
                      <a:pt x="29" y="0"/>
                    </a:moveTo>
                    <a:lnTo>
                      <a:pt x="32" y="0"/>
                    </a:lnTo>
                    <a:lnTo>
                      <a:pt x="15" y="72"/>
                    </a:lnTo>
                    <a:lnTo>
                      <a:pt x="20" y="74"/>
                    </a:lnTo>
                    <a:lnTo>
                      <a:pt x="1" y="106"/>
                    </a:lnTo>
                    <a:lnTo>
                      <a:pt x="0" y="68"/>
                    </a:lnTo>
                    <a:lnTo>
                      <a:pt x="7" y="71"/>
                    </a:lnTo>
                    <a:lnTo>
                      <a:pt x="24" y="0"/>
                    </a:lnTo>
                    <a:lnTo>
                      <a:pt x="29" y="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3823" name="Freeform 63"/>
              <p:cNvSpPr>
                <a:spLocks/>
              </p:cNvSpPr>
              <p:nvPr/>
            </p:nvSpPr>
            <p:spPr bwMode="auto">
              <a:xfrm>
                <a:off x="3160" y="429"/>
                <a:ext cx="29" cy="107"/>
              </a:xfrm>
              <a:custGeom>
                <a:avLst/>
                <a:gdLst>
                  <a:gd name="T0" fmla="*/ 26 w 29"/>
                  <a:gd name="T1" fmla="*/ 2 h 107"/>
                  <a:gd name="T2" fmla="*/ 29 w 29"/>
                  <a:gd name="T3" fmla="*/ 2 h 107"/>
                  <a:gd name="T4" fmla="*/ 14 w 29"/>
                  <a:gd name="T5" fmla="*/ 72 h 107"/>
                  <a:gd name="T6" fmla="*/ 20 w 29"/>
                  <a:gd name="T7" fmla="*/ 73 h 107"/>
                  <a:gd name="T8" fmla="*/ 1 w 29"/>
                  <a:gd name="T9" fmla="*/ 107 h 107"/>
                  <a:gd name="T10" fmla="*/ 0 w 29"/>
                  <a:gd name="T11" fmla="*/ 69 h 107"/>
                  <a:gd name="T12" fmla="*/ 8 w 29"/>
                  <a:gd name="T13" fmla="*/ 70 h 107"/>
                  <a:gd name="T14" fmla="*/ 23 w 29"/>
                  <a:gd name="T15" fmla="*/ 0 h 107"/>
                  <a:gd name="T16" fmla="*/ 26 w 29"/>
                  <a:gd name="T17" fmla="*/ 2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" h="107">
                    <a:moveTo>
                      <a:pt x="26" y="2"/>
                    </a:moveTo>
                    <a:lnTo>
                      <a:pt x="29" y="2"/>
                    </a:lnTo>
                    <a:lnTo>
                      <a:pt x="14" y="72"/>
                    </a:lnTo>
                    <a:lnTo>
                      <a:pt x="20" y="73"/>
                    </a:lnTo>
                    <a:lnTo>
                      <a:pt x="1" y="107"/>
                    </a:lnTo>
                    <a:lnTo>
                      <a:pt x="0" y="69"/>
                    </a:lnTo>
                    <a:lnTo>
                      <a:pt x="8" y="70"/>
                    </a:lnTo>
                    <a:lnTo>
                      <a:pt x="23" y="0"/>
                    </a:lnTo>
                    <a:lnTo>
                      <a:pt x="26" y="2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3824" name="Freeform 64"/>
              <p:cNvSpPr>
                <a:spLocks/>
              </p:cNvSpPr>
              <p:nvPr/>
            </p:nvSpPr>
            <p:spPr bwMode="auto">
              <a:xfrm>
                <a:off x="3085" y="417"/>
                <a:ext cx="34" cy="104"/>
              </a:xfrm>
              <a:custGeom>
                <a:avLst/>
                <a:gdLst>
                  <a:gd name="T0" fmla="*/ 29 w 34"/>
                  <a:gd name="T1" fmla="*/ 0 h 104"/>
                  <a:gd name="T2" fmla="*/ 34 w 34"/>
                  <a:gd name="T3" fmla="*/ 1 h 104"/>
                  <a:gd name="T4" fmla="*/ 15 w 34"/>
                  <a:gd name="T5" fmla="*/ 70 h 104"/>
                  <a:gd name="T6" fmla="*/ 20 w 34"/>
                  <a:gd name="T7" fmla="*/ 73 h 104"/>
                  <a:gd name="T8" fmla="*/ 1 w 34"/>
                  <a:gd name="T9" fmla="*/ 104 h 104"/>
                  <a:gd name="T10" fmla="*/ 0 w 34"/>
                  <a:gd name="T11" fmla="*/ 67 h 104"/>
                  <a:gd name="T12" fmla="*/ 8 w 34"/>
                  <a:gd name="T13" fmla="*/ 69 h 104"/>
                  <a:gd name="T14" fmla="*/ 26 w 34"/>
                  <a:gd name="T15" fmla="*/ 0 h 104"/>
                  <a:gd name="T16" fmla="*/ 29 w 34"/>
                  <a:gd name="T17" fmla="*/ 0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4" h="104">
                    <a:moveTo>
                      <a:pt x="29" y="0"/>
                    </a:moveTo>
                    <a:lnTo>
                      <a:pt x="34" y="1"/>
                    </a:lnTo>
                    <a:lnTo>
                      <a:pt x="15" y="70"/>
                    </a:lnTo>
                    <a:lnTo>
                      <a:pt x="20" y="73"/>
                    </a:lnTo>
                    <a:lnTo>
                      <a:pt x="1" y="104"/>
                    </a:lnTo>
                    <a:lnTo>
                      <a:pt x="0" y="67"/>
                    </a:lnTo>
                    <a:lnTo>
                      <a:pt x="8" y="69"/>
                    </a:lnTo>
                    <a:lnTo>
                      <a:pt x="26" y="0"/>
                    </a:lnTo>
                    <a:lnTo>
                      <a:pt x="29" y="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3825" name="Freeform 65"/>
              <p:cNvSpPr>
                <a:spLocks/>
              </p:cNvSpPr>
              <p:nvPr/>
            </p:nvSpPr>
            <p:spPr bwMode="auto">
              <a:xfrm>
                <a:off x="3007" y="402"/>
                <a:ext cx="40" cy="108"/>
              </a:xfrm>
              <a:custGeom>
                <a:avLst/>
                <a:gdLst>
                  <a:gd name="T0" fmla="*/ 35 w 40"/>
                  <a:gd name="T1" fmla="*/ 1 h 108"/>
                  <a:gd name="T2" fmla="*/ 40 w 40"/>
                  <a:gd name="T3" fmla="*/ 1 h 108"/>
                  <a:gd name="T4" fmla="*/ 17 w 40"/>
                  <a:gd name="T5" fmla="*/ 73 h 108"/>
                  <a:gd name="T6" fmla="*/ 23 w 40"/>
                  <a:gd name="T7" fmla="*/ 74 h 108"/>
                  <a:gd name="T8" fmla="*/ 0 w 40"/>
                  <a:gd name="T9" fmla="*/ 108 h 108"/>
                  <a:gd name="T10" fmla="*/ 1 w 40"/>
                  <a:gd name="T11" fmla="*/ 68 h 108"/>
                  <a:gd name="T12" fmla="*/ 9 w 40"/>
                  <a:gd name="T13" fmla="*/ 70 h 108"/>
                  <a:gd name="T14" fmla="*/ 32 w 40"/>
                  <a:gd name="T15" fmla="*/ 0 h 108"/>
                  <a:gd name="T16" fmla="*/ 35 w 40"/>
                  <a:gd name="T17" fmla="*/ 1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0" h="108">
                    <a:moveTo>
                      <a:pt x="35" y="1"/>
                    </a:moveTo>
                    <a:lnTo>
                      <a:pt x="40" y="1"/>
                    </a:lnTo>
                    <a:lnTo>
                      <a:pt x="17" y="73"/>
                    </a:lnTo>
                    <a:lnTo>
                      <a:pt x="23" y="74"/>
                    </a:lnTo>
                    <a:lnTo>
                      <a:pt x="0" y="108"/>
                    </a:lnTo>
                    <a:lnTo>
                      <a:pt x="1" y="68"/>
                    </a:lnTo>
                    <a:lnTo>
                      <a:pt x="9" y="70"/>
                    </a:lnTo>
                    <a:lnTo>
                      <a:pt x="32" y="0"/>
                    </a:lnTo>
                    <a:lnTo>
                      <a:pt x="35" y="1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3826" name="Freeform 66"/>
              <p:cNvSpPr>
                <a:spLocks/>
              </p:cNvSpPr>
              <p:nvPr/>
            </p:nvSpPr>
            <p:spPr bwMode="auto">
              <a:xfrm>
                <a:off x="2932" y="388"/>
                <a:ext cx="43" cy="107"/>
              </a:xfrm>
              <a:custGeom>
                <a:avLst/>
                <a:gdLst>
                  <a:gd name="T0" fmla="*/ 38 w 43"/>
                  <a:gd name="T1" fmla="*/ 1 h 107"/>
                  <a:gd name="T2" fmla="*/ 43 w 43"/>
                  <a:gd name="T3" fmla="*/ 3 h 107"/>
                  <a:gd name="T4" fmla="*/ 17 w 43"/>
                  <a:gd name="T5" fmla="*/ 73 h 107"/>
                  <a:gd name="T6" fmla="*/ 23 w 43"/>
                  <a:gd name="T7" fmla="*/ 76 h 107"/>
                  <a:gd name="T8" fmla="*/ 0 w 43"/>
                  <a:gd name="T9" fmla="*/ 107 h 107"/>
                  <a:gd name="T10" fmla="*/ 2 w 43"/>
                  <a:gd name="T11" fmla="*/ 69 h 107"/>
                  <a:gd name="T12" fmla="*/ 9 w 43"/>
                  <a:gd name="T13" fmla="*/ 70 h 107"/>
                  <a:gd name="T14" fmla="*/ 35 w 43"/>
                  <a:gd name="T15" fmla="*/ 0 h 107"/>
                  <a:gd name="T16" fmla="*/ 38 w 43"/>
                  <a:gd name="T17" fmla="*/ 1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3" h="107">
                    <a:moveTo>
                      <a:pt x="38" y="1"/>
                    </a:moveTo>
                    <a:lnTo>
                      <a:pt x="43" y="3"/>
                    </a:lnTo>
                    <a:lnTo>
                      <a:pt x="17" y="73"/>
                    </a:lnTo>
                    <a:lnTo>
                      <a:pt x="23" y="76"/>
                    </a:lnTo>
                    <a:lnTo>
                      <a:pt x="0" y="107"/>
                    </a:lnTo>
                    <a:lnTo>
                      <a:pt x="2" y="69"/>
                    </a:lnTo>
                    <a:lnTo>
                      <a:pt x="9" y="70"/>
                    </a:lnTo>
                    <a:lnTo>
                      <a:pt x="35" y="0"/>
                    </a:lnTo>
                    <a:lnTo>
                      <a:pt x="38" y="1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3827" name="Freeform 67"/>
              <p:cNvSpPr>
                <a:spLocks/>
              </p:cNvSpPr>
              <p:nvPr/>
            </p:nvSpPr>
            <p:spPr bwMode="auto">
              <a:xfrm>
                <a:off x="2857" y="372"/>
                <a:ext cx="46" cy="108"/>
              </a:xfrm>
              <a:custGeom>
                <a:avLst/>
                <a:gdLst>
                  <a:gd name="T0" fmla="*/ 41 w 46"/>
                  <a:gd name="T1" fmla="*/ 2 h 108"/>
                  <a:gd name="T2" fmla="*/ 46 w 46"/>
                  <a:gd name="T3" fmla="*/ 4 h 108"/>
                  <a:gd name="T4" fmla="*/ 18 w 46"/>
                  <a:gd name="T5" fmla="*/ 74 h 108"/>
                  <a:gd name="T6" fmla="*/ 25 w 46"/>
                  <a:gd name="T7" fmla="*/ 77 h 108"/>
                  <a:gd name="T8" fmla="*/ 0 w 46"/>
                  <a:gd name="T9" fmla="*/ 108 h 108"/>
                  <a:gd name="T10" fmla="*/ 3 w 46"/>
                  <a:gd name="T11" fmla="*/ 69 h 108"/>
                  <a:gd name="T12" fmla="*/ 11 w 46"/>
                  <a:gd name="T13" fmla="*/ 72 h 108"/>
                  <a:gd name="T14" fmla="*/ 38 w 46"/>
                  <a:gd name="T15" fmla="*/ 0 h 108"/>
                  <a:gd name="T16" fmla="*/ 41 w 46"/>
                  <a:gd name="T17" fmla="*/ 2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6" h="108">
                    <a:moveTo>
                      <a:pt x="41" y="2"/>
                    </a:moveTo>
                    <a:lnTo>
                      <a:pt x="46" y="4"/>
                    </a:lnTo>
                    <a:lnTo>
                      <a:pt x="18" y="74"/>
                    </a:lnTo>
                    <a:lnTo>
                      <a:pt x="25" y="77"/>
                    </a:lnTo>
                    <a:lnTo>
                      <a:pt x="0" y="108"/>
                    </a:lnTo>
                    <a:lnTo>
                      <a:pt x="3" y="69"/>
                    </a:lnTo>
                    <a:lnTo>
                      <a:pt x="11" y="72"/>
                    </a:lnTo>
                    <a:lnTo>
                      <a:pt x="38" y="0"/>
                    </a:lnTo>
                    <a:lnTo>
                      <a:pt x="41" y="2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3828" name="Freeform 68"/>
              <p:cNvSpPr>
                <a:spLocks/>
              </p:cNvSpPr>
              <p:nvPr/>
            </p:nvSpPr>
            <p:spPr bwMode="auto">
              <a:xfrm>
                <a:off x="2782" y="360"/>
                <a:ext cx="46" cy="103"/>
              </a:xfrm>
              <a:custGeom>
                <a:avLst/>
                <a:gdLst>
                  <a:gd name="T0" fmla="*/ 44 w 46"/>
                  <a:gd name="T1" fmla="*/ 2 h 103"/>
                  <a:gd name="T2" fmla="*/ 46 w 46"/>
                  <a:gd name="T3" fmla="*/ 3 h 103"/>
                  <a:gd name="T4" fmla="*/ 18 w 46"/>
                  <a:gd name="T5" fmla="*/ 71 h 103"/>
                  <a:gd name="T6" fmla="*/ 25 w 46"/>
                  <a:gd name="T7" fmla="*/ 74 h 103"/>
                  <a:gd name="T8" fmla="*/ 0 w 46"/>
                  <a:gd name="T9" fmla="*/ 103 h 103"/>
                  <a:gd name="T10" fmla="*/ 5 w 46"/>
                  <a:gd name="T11" fmla="*/ 64 h 103"/>
                  <a:gd name="T12" fmla="*/ 12 w 46"/>
                  <a:gd name="T13" fmla="*/ 68 h 103"/>
                  <a:gd name="T14" fmla="*/ 41 w 46"/>
                  <a:gd name="T15" fmla="*/ 0 h 103"/>
                  <a:gd name="T16" fmla="*/ 44 w 46"/>
                  <a:gd name="T17" fmla="*/ 2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6" h="103">
                    <a:moveTo>
                      <a:pt x="44" y="2"/>
                    </a:moveTo>
                    <a:lnTo>
                      <a:pt x="46" y="3"/>
                    </a:lnTo>
                    <a:lnTo>
                      <a:pt x="18" y="71"/>
                    </a:lnTo>
                    <a:lnTo>
                      <a:pt x="25" y="74"/>
                    </a:lnTo>
                    <a:lnTo>
                      <a:pt x="0" y="103"/>
                    </a:lnTo>
                    <a:lnTo>
                      <a:pt x="5" y="64"/>
                    </a:lnTo>
                    <a:lnTo>
                      <a:pt x="12" y="68"/>
                    </a:lnTo>
                    <a:lnTo>
                      <a:pt x="41" y="0"/>
                    </a:lnTo>
                    <a:lnTo>
                      <a:pt x="44" y="2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3829" name="Freeform 69"/>
              <p:cNvSpPr>
                <a:spLocks/>
              </p:cNvSpPr>
              <p:nvPr/>
            </p:nvSpPr>
            <p:spPr bwMode="auto">
              <a:xfrm>
                <a:off x="2707" y="345"/>
                <a:ext cx="49" cy="99"/>
              </a:xfrm>
              <a:custGeom>
                <a:avLst/>
                <a:gdLst>
                  <a:gd name="T0" fmla="*/ 48 w 49"/>
                  <a:gd name="T1" fmla="*/ 3 h 99"/>
                  <a:gd name="T2" fmla="*/ 49 w 49"/>
                  <a:gd name="T3" fmla="*/ 5 h 99"/>
                  <a:gd name="T4" fmla="*/ 20 w 49"/>
                  <a:gd name="T5" fmla="*/ 69 h 99"/>
                  <a:gd name="T6" fmla="*/ 25 w 49"/>
                  <a:gd name="T7" fmla="*/ 72 h 99"/>
                  <a:gd name="T8" fmla="*/ 0 w 49"/>
                  <a:gd name="T9" fmla="*/ 99 h 99"/>
                  <a:gd name="T10" fmla="*/ 6 w 49"/>
                  <a:gd name="T11" fmla="*/ 63 h 99"/>
                  <a:gd name="T12" fmla="*/ 12 w 49"/>
                  <a:gd name="T13" fmla="*/ 66 h 99"/>
                  <a:gd name="T14" fmla="*/ 45 w 49"/>
                  <a:gd name="T15" fmla="*/ 0 h 99"/>
                  <a:gd name="T16" fmla="*/ 48 w 49"/>
                  <a:gd name="T17" fmla="*/ 3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9" h="99">
                    <a:moveTo>
                      <a:pt x="48" y="3"/>
                    </a:moveTo>
                    <a:lnTo>
                      <a:pt x="49" y="5"/>
                    </a:lnTo>
                    <a:lnTo>
                      <a:pt x="20" y="69"/>
                    </a:lnTo>
                    <a:lnTo>
                      <a:pt x="25" y="72"/>
                    </a:lnTo>
                    <a:lnTo>
                      <a:pt x="0" y="99"/>
                    </a:lnTo>
                    <a:lnTo>
                      <a:pt x="6" y="63"/>
                    </a:lnTo>
                    <a:lnTo>
                      <a:pt x="12" y="66"/>
                    </a:lnTo>
                    <a:lnTo>
                      <a:pt x="45" y="0"/>
                    </a:lnTo>
                    <a:lnTo>
                      <a:pt x="48" y="3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3830" name="Freeform 70"/>
              <p:cNvSpPr>
                <a:spLocks/>
              </p:cNvSpPr>
              <p:nvPr/>
            </p:nvSpPr>
            <p:spPr bwMode="auto">
              <a:xfrm>
                <a:off x="2629" y="333"/>
                <a:ext cx="55" cy="91"/>
              </a:xfrm>
              <a:custGeom>
                <a:avLst/>
                <a:gdLst>
                  <a:gd name="T0" fmla="*/ 52 w 55"/>
                  <a:gd name="T1" fmla="*/ 1 h 91"/>
                  <a:gd name="T2" fmla="*/ 55 w 55"/>
                  <a:gd name="T3" fmla="*/ 3 h 91"/>
                  <a:gd name="T4" fmla="*/ 20 w 55"/>
                  <a:gd name="T5" fmla="*/ 62 h 91"/>
                  <a:gd name="T6" fmla="*/ 26 w 55"/>
                  <a:gd name="T7" fmla="*/ 67 h 91"/>
                  <a:gd name="T8" fmla="*/ 0 w 55"/>
                  <a:gd name="T9" fmla="*/ 91 h 91"/>
                  <a:gd name="T10" fmla="*/ 8 w 55"/>
                  <a:gd name="T11" fmla="*/ 56 h 91"/>
                  <a:gd name="T12" fmla="*/ 14 w 55"/>
                  <a:gd name="T13" fmla="*/ 61 h 91"/>
                  <a:gd name="T14" fmla="*/ 51 w 55"/>
                  <a:gd name="T15" fmla="*/ 0 h 91"/>
                  <a:gd name="T16" fmla="*/ 52 w 55"/>
                  <a:gd name="T17" fmla="*/ 1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91">
                    <a:moveTo>
                      <a:pt x="52" y="1"/>
                    </a:moveTo>
                    <a:lnTo>
                      <a:pt x="55" y="3"/>
                    </a:lnTo>
                    <a:lnTo>
                      <a:pt x="20" y="62"/>
                    </a:lnTo>
                    <a:lnTo>
                      <a:pt x="26" y="67"/>
                    </a:lnTo>
                    <a:lnTo>
                      <a:pt x="0" y="91"/>
                    </a:lnTo>
                    <a:lnTo>
                      <a:pt x="8" y="56"/>
                    </a:lnTo>
                    <a:lnTo>
                      <a:pt x="14" y="61"/>
                    </a:lnTo>
                    <a:lnTo>
                      <a:pt x="51" y="0"/>
                    </a:lnTo>
                    <a:lnTo>
                      <a:pt x="52" y="1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3831" name="Freeform 71"/>
              <p:cNvSpPr>
                <a:spLocks/>
              </p:cNvSpPr>
              <p:nvPr/>
            </p:nvSpPr>
            <p:spPr bwMode="auto">
              <a:xfrm>
                <a:off x="2548" y="319"/>
                <a:ext cx="64" cy="95"/>
              </a:xfrm>
              <a:custGeom>
                <a:avLst/>
                <a:gdLst>
                  <a:gd name="T0" fmla="*/ 61 w 64"/>
                  <a:gd name="T1" fmla="*/ 2 h 95"/>
                  <a:gd name="T2" fmla="*/ 64 w 64"/>
                  <a:gd name="T3" fmla="*/ 3 h 95"/>
                  <a:gd name="T4" fmla="*/ 23 w 64"/>
                  <a:gd name="T5" fmla="*/ 66 h 95"/>
                  <a:gd name="T6" fmla="*/ 29 w 64"/>
                  <a:gd name="T7" fmla="*/ 70 h 95"/>
                  <a:gd name="T8" fmla="*/ 0 w 64"/>
                  <a:gd name="T9" fmla="*/ 95 h 95"/>
                  <a:gd name="T10" fmla="*/ 11 w 64"/>
                  <a:gd name="T11" fmla="*/ 58 h 95"/>
                  <a:gd name="T12" fmla="*/ 17 w 64"/>
                  <a:gd name="T13" fmla="*/ 61 h 95"/>
                  <a:gd name="T14" fmla="*/ 58 w 64"/>
                  <a:gd name="T15" fmla="*/ 0 h 95"/>
                  <a:gd name="T16" fmla="*/ 61 w 64"/>
                  <a:gd name="T17" fmla="*/ 2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4" h="95">
                    <a:moveTo>
                      <a:pt x="61" y="2"/>
                    </a:moveTo>
                    <a:lnTo>
                      <a:pt x="64" y="3"/>
                    </a:lnTo>
                    <a:lnTo>
                      <a:pt x="23" y="66"/>
                    </a:lnTo>
                    <a:lnTo>
                      <a:pt x="29" y="70"/>
                    </a:lnTo>
                    <a:lnTo>
                      <a:pt x="0" y="95"/>
                    </a:lnTo>
                    <a:lnTo>
                      <a:pt x="11" y="58"/>
                    </a:lnTo>
                    <a:lnTo>
                      <a:pt x="17" y="61"/>
                    </a:lnTo>
                    <a:lnTo>
                      <a:pt x="58" y="0"/>
                    </a:lnTo>
                    <a:lnTo>
                      <a:pt x="61" y="2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3832" name="Freeform 72"/>
              <p:cNvSpPr>
                <a:spLocks/>
              </p:cNvSpPr>
              <p:nvPr/>
            </p:nvSpPr>
            <p:spPr bwMode="auto">
              <a:xfrm>
                <a:off x="3929" y="657"/>
                <a:ext cx="35" cy="108"/>
              </a:xfrm>
              <a:custGeom>
                <a:avLst/>
                <a:gdLst>
                  <a:gd name="T0" fmla="*/ 31 w 35"/>
                  <a:gd name="T1" fmla="*/ 1 h 108"/>
                  <a:gd name="T2" fmla="*/ 35 w 35"/>
                  <a:gd name="T3" fmla="*/ 3 h 108"/>
                  <a:gd name="T4" fmla="*/ 14 w 35"/>
                  <a:gd name="T5" fmla="*/ 75 h 108"/>
                  <a:gd name="T6" fmla="*/ 22 w 35"/>
                  <a:gd name="T7" fmla="*/ 76 h 108"/>
                  <a:gd name="T8" fmla="*/ 2 w 35"/>
                  <a:gd name="T9" fmla="*/ 108 h 108"/>
                  <a:gd name="T10" fmla="*/ 0 w 35"/>
                  <a:gd name="T11" fmla="*/ 70 h 108"/>
                  <a:gd name="T12" fmla="*/ 8 w 35"/>
                  <a:gd name="T13" fmla="*/ 72 h 108"/>
                  <a:gd name="T14" fmla="*/ 28 w 35"/>
                  <a:gd name="T15" fmla="*/ 0 h 108"/>
                  <a:gd name="T16" fmla="*/ 31 w 35"/>
                  <a:gd name="T17" fmla="*/ 1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108">
                    <a:moveTo>
                      <a:pt x="31" y="1"/>
                    </a:moveTo>
                    <a:lnTo>
                      <a:pt x="35" y="3"/>
                    </a:lnTo>
                    <a:lnTo>
                      <a:pt x="14" y="75"/>
                    </a:lnTo>
                    <a:lnTo>
                      <a:pt x="22" y="76"/>
                    </a:lnTo>
                    <a:lnTo>
                      <a:pt x="2" y="108"/>
                    </a:lnTo>
                    <a:lnTo>
                      <a:pt x="0" y="70"/>
                    </a:lnTo>
                    <a:lnTo>
                      <a:pt x="8" y="72"/>
                    </a:lnTo>
                    <a:lnTo>
                      <a:pt x="28" y="0"/>
                    </a:lnTo>
                    <a:lnTo>
                      <a:pt x="31" y="1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3833" name="Freeform 73"/>
              <p:cNvSpPr>
                <a:spLocks/>
              </p:cNvSpPr>
              <p:nvPr/>
            </p:nvSpPr>
            <p:spPr bwMode="auto">
              <a:xfrm>
                <a:off x="3857" y="642"/>
                <a:ext cx="36" cy="119"/>
              </a:xfrm>
              <a:custGeom>
                <a:avLst/>
                <a:gdLst>
                  <a:gd name="T0" fmla="*/ 33 w 36"/>
                  <a:gd name="T1" fmla="*/ 1 h 119"/>
                  <a:gd name="T2" fmla="*/ 36 w 36"/>
                  <a:gd name="T3" fmla="*/ 1 h 119"/>
                  <a:gd name="T4" fmla="*/ 14 w 36"/>
                  <a:gd name="T5" fmla="*/ 81 h 119"/>
                  <a:gd name="T6" fmla="*/ 23 w 36"/>
                  <a:gd name="T7" fmla="*/ 82 h 119"/>
                  <a:gd name="T8" fmla="*/ 2 w 36"/>
                  <a:gd name="T9" fmla="*/ 119 h 119"/>
                  <a:gd name="T10" fmla="*/ 0 w 36"/>
                  <a:gd name="T11" fmla="*/ 76 h 119"/>
                  <a:gd name="T12" fmla="*/ 8 w 36"/>
                  <a:gd name="T13" fmla="*/ 79 h 119"/>
                  <a:gd name="T14" fmla="*/ 28 w 36"/>
                  <a:gd name="T15" fmla="*/ 0 h 119"/>
                  <a:gd name="T16" fmla="*/ 33 w 36"/>
                  <a:gd name="T17" fmla="*/ 1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119">
                    <a:moveTo>
                      <a:pt x="33" y="1"/>
                    </a:moveTo>
                    <a:lnTo>
                      <a:pt x="36" y="1"/>
                    </a:lnTo>
                    <a:lnTo>
                      <a:pt x="14" y="81"/>
                    </a:lnTo>
                    <a:lnTo>
                      <a:pt x="23" y="82"/>
                    </a:lnTo>
                    <a:lnTo>
                      <a:pt x="2" y="119"/>
                    </a:lnTo>
                    <a:lnTo>
                      <a:pt x="0" y="76"/>
                    </a:lnTo>
                    <a:lnTo>
                      <a:pt x="8" y="79"/>
                    </a:lnTo>
                    <a:lnTo>
                      <a:pt x="28" y="0"/>
                    </a:lnTo>
                    <a:lnTo>
                      <a:pt x="33" y="1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3834" name="Freeform 74"/>
              <p:cNvSpPr>
                <a:spLocks/>
              </p:cNvSpPr>
              <p:nvPr/>
            </p:nvSpPr>
            <p:spPr bwMode="auto">
              <a:xfrm>
                <a:off x="3782" y="628"/>
                <a:ext cx="39" cy="119"/>
              </a:xfrm>
              <a:custGeom>
                <a:avLst/>
                <a:gdLst>
                  <a:gd name="T0" fmla="*/ 36 w 39"/>
                  <a:gd name="T1" fmla="*/ 1 h 119"/>
                  <a:gd name="T2" fmla="*/ 39 w 39"/>
                  <a:gd name="T3" fmla="*/ 1 h 119"/>
                  <a:gd name="T4" fmla="*/ 16 w 39"/>
                  <a:gd name="T5" fmla="*/ 81 h 119"/>
                  <a:gd name="T6" fmla="*/ 23 w 39"/>
                  <a:gd name="T7" fmla="*/ 84 h 119"/>
                  <a:gd name="T8" fmla="*/ 0 w 39"/>
                  <a:gd name="T9" fmla="*/ 119 h 119"/>
                  <a:gd name="T10" fmla="*/ 0 w 39"/>
                  <a:gd name="T11" fmla="*/ 76 h 119"/>
                  <a:gd name="T12" fmla="*/ 8 w 39"/>
                  <a:gd name="T13" fmla="*/ 78 h 119"/>
                  <a:gd name="T14" fmla="*/ 31 w 39"/>
                  <a:gd name="T15" fmla="*/ 0 h 119"/>
                  <a:gd name="T16" fmla="*/ 36 w 39"/>
                  <a:gd name="T17" fmla="*/ 1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9" h="119">
                    <a:moveTo>
                      <a:pt x="36" y="1"/>
                    </a:moveTo>
                    <a:lnTo>
                      <a:pt x="39" y="1"/>
                    </a:lnTo>
                    <a:lnTo>
                      <a:pt x="16" y="81"/>
                    </a:lnTo>
                    <a:lnTo>
                      <a:pt x="23" y="84"/>
                    </a:lnTo>
                    <a:lnTo>
                      <a:pt x="0" y="119"/>
                    </a:lnTo>
                    <a:lnTo>
                      <a:pt x="0" y="76"/>
                    </a:lnTo>
                    <a:lnTo>
                      <a:pt x="8" y="78"/>
                    </a:lnTo>
                    <a:lnTo>
                      <a:pt x="31" y="0"/>
                    </a:lnTo>
                    <a:lnTo>
                      <a:pt x="36" y="1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3835" name="Freeform 75"/>
              <p:cNvSpPr>
                <a:spLocks/>
              </p:cNvSpPr>
              <p:nvPr/>
            </p:nvSpPr>
            <p:spPr bwMode="auto">
              <a:xfrm>
                <a:off x="3706" y="613"/>
                <a:ext cx="43" cy="116"/>
              </a:xfrm>
              <a:custGeom>
                <a:avLst/>
                <a:gdLst>
                  <a:gd name="T0" fmla="*/ 38 w 43"/>
                  <a:gd name="T1" fmla="*/ 1 h 116"/>
                  <a:gd name="T2" fmla="*/ 43 w 43"/>
                  <a:gd name="T3" fmla="*/ 3 h 116"/>
                  <a:gd name="T4" fmla="*/ 17 w 43"/>
                  <a:gd name="T5" fmla="*/ 79 h 116"/>
                  <a:gd name="T6" fmla="*/ 24 w 43"/>
                  <a:gd name="T7" fmla="*/ 81 h 116"/>
                  <a:gd name="T8" fmla="*/ 0 w 43"/>
                  <a:gd name="T9" fmla="*/ 116 h 116"/>
                  <a:gd name="T10" fmla="*/ 1 w 43"/>
                  <a:gd name="T11" fmla="*/ 73 h 116"/>
                  <a:gd name="T12" fmla="*/ 9 w 43"/>
                  <a:gd name="T13" fmla="*/ 76 h 116"/>
                  <a:gd name="T14" fmla="*/ 37 w 43"/>
                  <a:gd name="T15" fmla="*/ 0 h 116"/>
                  <a:gd name="T16" fmla="*/ 38 w 43"/>
                  <a:gd name="T17" fmla="*/ 1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3" h="116">
                    <a:moveTo>
                      <a:pt x="38" y="1"/>
                    </a:moveTo>
                    <a:lnTo>
                      <a:pt x="43" y="3"/>
                    </a:lnTo>
                    <a:lnTo>
                      <a:pt x="17" y="79"/>
                    </a:lnTo>
                    <a:lnTo>
                      <a:pt x="24" y="81"/>
                    </a:lnTo>
                    <a:lnTo>
                      <a:pt x="0" y="116"/>
                    </a:lnTo>
                    <a:lnTo>
                      <a:pt x="1" y="73"/>
                    </a:lnTo>
                    <a:lnTo>
                      <a:pt x="9" y="76"/>
                    </a:lnTo>
                    <a:lnTo>
                      <a:pt x="37" y="0"/>
                    </a:lnTo>
                    <a:lnTo>
                      <a:pt x="38" y="1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3836" name="Freeform 76"/>
              <p:cNvSpPr>
                <a:spLocks/>
              </p:cNvSpPr>
              <p:nvPr/>
            </p:nvSpPr>
            <p:spPr bwMode="auto">
              <a:xfrm>
                <a:off x="3633" y="597"/>
                <a:ext cx="44" cy="113"/>
              </a:xfrm>
              <a:custGeom>
                <a:avLst/>
                <a:gdLst>
                  <a:gd name="T0" fmla="*/ 41 w 44"/>
                  <a:gd name="T1" fmla="*/ 2 h 113"/>
                  <a:gd name="T2" fmla="*/ 44 w 44"/>
                  <a:gd name="T3" fmla="*/ 3 h 113"/>
                  <a:gd name="T4" fmla="*/ 16 w 44"/>
                  <a:gd name="T5" fmla="*/ 78 h 113"/>
                  <a:gd name="T6" fmla="*/ 24 w 44"/>
                  <a:gd name="T7" fmla="*/ 81 h 113"/>
                  <a:gd name="T8" fmla="*/ 0 w 44"/>
                  <a:gd name="T9" fmla="*/ 113 h 113"/>
                  <a:gd name="T10" fmla="*/ 3 w 44"/>
                  <a:gd name="T11" fmla="*/ 72 h 113"/>
                  <a:gd name="T12" fmla="*/ 10 w 44"/>
                  <a:gd name="T13" fmla="*/ 75 h 113"/>
                  <a:gd name="T14" fmla="*/ 36 w 44"/>
                  <a:gd name="T15" fmla="*/ 0 h 113"/>
                  <a:gd name="T16" fmla="*/ 41 w 44"/>
                  <a:gd name="T17" fmla="*/ 2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4" h="113">
                    <a:moveTo>
                      <a:pt x="41" y="2"/>
                    </a:moveTo>
                    <a:lnTo>
                      <a:pt x="44" y="3"/>
                    </a:lnTo>
                    <a:lnTo>
                      <a:pt x="16" y="78"/>
                    </a:lnTo>
                    <a:lnTo>
                      <a:pt x="24" y="81"/>
                    </a:lnTo>
                    <a:lnTo>
                      <a:pt x="0" y="113"/>
                    </a:lnTo>
                    <a:lnTo>
                      <a:pt x="3" y="72"/>
                    </a:lnTo>
                    <a:lnTo>
                      <a:pt x="10" y="75"/>
                    </a:lnTo>
                    <a:lnTo>
                      <a:pt x="36" y="0"/>
                    </a:lnTo>
                    <a:lnTo>
                      <a:pt x="41" y="2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3837" name="Freeform 77"/>
              <p:cNvSpPr>
                <a:spLocks/>
              </p:cNvSpPr>
              <p:nvPr/>
            </p:nvSpPr>
            <p:spPr bwMode="auto">
              <a:xfrm>
                <a:off x="3556" y="584"/>
                <a:ext cx="51" cy="110"/>
              </a:xfrm>
              <a:custGeom>
                <a:avLst/>
                <a:gdLst>
                  <a:gd name="T0" fmla="*/ 46 w 51"/>
                  <a:gd name="T1" fmla="*/ 1 h 110"/>
                  <a:gd name="T2" fmla="*/ 51 w 51"/>
                  <a:gd name="T3" fmla="*/ 3 h 110"/>
                  <a:gd name="T4" fmla="*/ 18 w 51"/>
                  <a:gd name="T5" fmla="*/ 76 h 110"/>
                  <a:gd name="T6" fmla="*/ 26 w 51"/>
                  <a:gd name="T7" fmla="*/ 79 h 110"/>
                  <a:gd name="T8" fmla="*/ 0 w 51"/>
                  <a:gd name="T9" fmla="*/ 110 h 110"/>
                  <a:gd name="T10" fmla="*/ 5 w 51"/>
                  <a:gd name="T11" fmla="*/ 68 h 110"/>
                  <a:gd name="T12" fmla="*/ 12 w 51"/>
                  <a:gd name="T13" fmla="*/ 71 h 110"/>
                  <a:gd name="T14" fmla="*/ 41 w 51"/>
                  <a:gd name="T15" fmla="*/ 0 h 110"/>
                  <a:gd name="T16" fmla="*/ 46 w 51"/>
                  <a:gd name="T17" fmla="*/ 1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1" h="110">
                    <a:moveTo>
                      <a:pt x="46" y="1"/>
                    </a:moveTo>
                    <a:lnTo>
                      <a:pt x="51" y="3"/>
                    </a:lnTo>
                    <a:lnTo>
                      <a:pt x="18" y="76"/>
                    </a:lnTo>
                    <a:lnTo>
                      <a:pt x="26" y="79"/>
                    </a:lnTo>
                    <a:lnTo>
                      <a:pt x="0" y="110"/>
                    </a:lnTo>
                    <a:lnTo>
                      <a:pt x="5" y="68"/>
                    </a:lnTo>
                    <a:lnTo>
                      <a:pt x="12" y="71"/>
                    </a:lnTo>
                    <a:lnTo>
                      <a:pt x="41" y="0"/>
                    </a:lnTo>
                    <a:lnTo>
                      <a:pt x="46" y="1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3838" name="Freeform 78"/>
              <p:cNvSpPr>
                <a:spLocks/>
              </p:cNvSpPr>
              <p:nvPr/>
            </p:nvSpPr>
            <p:spPr bwMode="auto">
              <a:xfrm>
                <a:off x="3481" y="568"/>
                <a:ext cx="54" cy="109"/>
              </a:xfrm>
              <a:custGeom>
                <a:avLst/>
                <a:gdLst>
                  <a:gd name="T0" fmla="*/ 49 w 54"/>
                  <a:gd name="T1" fmla="*/ 2 h 109"/>
                  <a:gd name="T2" fmla="*/ 54 w 54"/>
                  <a:gd name="T3" fmla="*/ 3 h 109"/>
                  <a:gd name="T4" fmla="*/ 20 w 54"/>
                  <a:gd name="T5" fmla="*/ 74 h 109"/>
                  <a:gd name="T6" fmla="*/ 28 w 54"/>
                  <a:gd name="T7" fmla="*/ 78 h 109"/>
                  <a:gd name="T8" fmla="*/ 0 w 54"/>
                  <a:gd name="T9" fmla="*/ 109 h 109"/>
                  <a:gd name="T10" fmla="*/ 6 w 54"/>
                  <a:gd name="T11" fmla="*/ 69 h 109"/>
                  <a:gd name="T12" fmla="*/ 14 w 54"/>
                  <a:gd name="T13" fmla="*/ 72 h 109"/>
                  <a:gd name="T14" fmla="*/ 46 w 54"/>
                  <a:gd name="T15" fmla="*/ 0 h 109"/>
                  <a:gd name="T16" fmla="*/ 49 w 54"/>
                  <a:gd name="T17" fmla="*/ 2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4" h="109">
                    <a:moveTo>
                      <a:pt x="49" y="2"/>
                    </a:moveTo>
                    <a:lnTo>
                      <a:pt x="54" y="3"/>
                    </a:lnTo>
                    <a:lnTo>
                      <a:pt x="20" y="74"/>
                    </a:lnTo>
                    <a:lnTo>
                      <a:pt x="28" y="78"/>
                    </a:lnTo>
                    <a:lnTo>
                      <a:pt x="0" y="109"/>
                    </a:lnTo>
                    <a:lnTo>
                      <a:pt x="6" y="69"/>
                    </a:lnTo>
                    <a:lnTo>
                      <a:pt x="14" y="72"/>
                    </a:lnTo>
                    <a:lnTo>
                      <a:pt x="46" y="0"/>
                    </a:lnTo>
                    <a:lnTo>
                      <a:pt x="49" y="2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3839" name="Freeform 79"/>
              <p:cNvSpPr>
                <a:spLocks/>
              </p:cNvSpPr>
              <p:nvPr/>
            </p:nvSpPr>
            <p:spPr bwMode="auto">
              <a:xfrm>
                <a:off x="3414" y="554"/>
                <a:ext cx="49" cy="106"/>
              </a:xfrm>
              <a:custGeom>
                <a:avLst/>
                <a:gdLst>
                  <a:gd name="T0" fmla="*/ 44 w 49"/>
                  <a:gd name="T1" fmla="*/ 2 h 106"/>
                  <a:gd name="T2" fmla="*/ 49 w 49"/>
                  <a:gd name="T3" fmla="*/ 4 h 106"/>
                  <a:gd name="T4" fmla="*/ 18 w 49"/>
                  <a:gd name="T5" fmla="*/ 72 h 106"/>
                  <a:gd name="T6" fmla="*/ 26 w 49"/>
                  <a:gd name="T7" fmla="*/ 75 h 106"/>
                  <a:gd name="T8" fmla="*/ 0 w 49"/>
                  <a:gd name="T9" fmla="*/ 106 h 106"/>
                  <a:gd name="T10" fmla="*/ 6 w 49"/>
                  <a:gd name="T11" fmla="*/ 66 h 106"/>
                  <a:gd name="T12" fmla="*/ 11 w 49"/>
                  <a:gd name="T13" fmla="*/ 69 h 106"/>
                  <a:gd name="T14" fmla="*/ 41 w 49"/>
                  <a:gd name="T15" fmla="*/ 0 h 106"/>
                  <a:gd name="T16" fmla="*/ 44 w 49"/>
                  <a:gd name="T17" fmla="*/ 2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9" h="106">
                    <a:moveTo>
                      <a:pt x="44" y="2"/>
                    </a:moveTo>
                    <a:lnTo>
                      <a:pt x="49" y="4"/>
                    </a:lnTo>
                    <a:lnTo>
                      <a:pt x="18" y="72"/>
                    </a:lnTo>
                    <a:lnTo>
                      <a:pt x="26" y="75"/>
                    </a:lnTo>
                    <a:lnTo>
                      <a:pt x="0" y="106"/>
                    </a:lnTo>
                    <a:lnTo>
                      <a:pt x="6" y="66"/>
                    </a:lnTo>
                    <a:lnTo>
                      <a:pt x="11" y="69"/>
                    </a:lnTo>
                    <a:lnTo>
                      <a:pt x="41" y="0"/>
                    </a:lnTo>
                    <a:lnTo>
                      <a:pt x="44" y="2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3840" name="Freeform 80"/>
              <p:cNvSpPr>
                <a:spLocks/>
              </p:cNvSpPr>
              <p:nvPr/>
            </p:nvSpPr>
            <p:spPr bwMode="auto">
              <a:xfrm>
                <a:off x="3348" y="541"/>
                <a:ext cx="43" cy="101"/>
              </a:xfrm>
              <a:custGeom>
                <a:avLst/>
                <a:gdLst>
                  <a:gd name="T0" fmla="*/ 40 w 43"/>
                  <a:gd name="T1" fmla="*/ 1 h 101"/>
                  <a:gd name="T2" fmla="*/ 43 w 43"/>
                  <a:gd name="T3" fmla="*/ 3 h 101"/>
                  <a:gd name="T4" fmla="*/ 17 w 43"/>
                  <a:gd name="T5" fmla="*/ 70 h 101"/>
                  <a:gd name="T6" fmla="*/ 25 w 43"/>
                  <a:gd name="T7" fmla="*/ 73 h 101"/>
                  <a:gd name="T8" fmla="*/ 0 w 43"/>
                  <a:gd name="T9" fmla="*/ 101 h 101"/>
                  <a:gd name="T10" fmla="*/ 3 w 43"/>
                  <a:gd name="T11" fmla="*/ 64 h 101"/>
                  <a:gd name="T12" fmla="*/ 9 w 43"/>
                  <a:gd name="T13" fmla="*/ 67 h 101"/>
                  <a:gd name="T14" fmla="*/ 35 w 43"/>
                  <a:gd name="T15" fmla="*/ 0 h 101"/>
                  <a:gd name="T16" fmla="*/ 40 w 43"/>
                  <a:gd name="T17" fmla="*/ 1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3" h="101">
                    <a:moveTo>
                      <a:pt x="40" y="1"/>
                    </a:moveTo>
                    <a:lnTo>
                      <a:pt x="43" y="3"/>
                    </a:lnTo>
                    <a:lnTo>
                      <a:pt x="17" y="70"/>
                    </a:lnTo>
                    <a:lnTo>
                      <a:pt x="25" y="73"/>
                    </a:lnTo>
                    <a:lnTo>
                      <a:pt x="0" y="101"/>
                    </a:lnTo>
                    <a:lnTo>
                      <a:pt x="3" y="64"/>
                    </a:lnTo>
                    <a:lnTo>
                      <a:pt x="9" y="67"/>
                    </a:lnTo>
                    <a:lnTo>
                      <a:pt x="35" y="0"/>
                    </a:lnTo>
                    <a:lnTo>
                      <a:pt x="40" y="1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3841" name="Freeform 81"/>
              <p:cNvSpPr>
                <a:spLocks/>
              </p:cNvSpPr>
              <p:nvPr/>
            </p:nvSpPr>
            <p:spPr bwMode="auto">
              <a:xfrm>
                <a:off x="3281" y="527"/>
                <a:ext cx="38" cy="99"/>
              </a:xfrm>
              <a:custGeom>
                <a:avLst/>
                <a:gdLst>
                  <a:gd name="T0" fmla="*/ 35 w 38"/>
                  <a:gd name="T1" fmla="*/ 0 h 99"/>
                  <a:gd name="T2" fmla="*/ 38 w 38"/>
                  <a:gd name="T3" fmla="*/ 1 h 99"/>
                  <a:gd name="T4" fmla="*/ 15 w 38"/>
                  <a:gd name="T5" fmla="*/ 67 h 99"/>
                  <a:gd name="T6" fmla="*/ 21 w 38"/>
                  <a:gd name="T7" fmla="*/ 69 h 99"/>
                  <a:gd name="T8" fmla="*/ 0 w 38"/>
                  <a:gd name="T9" fmla="*/ 99 h 99"/>
                  <a:gd name="T10" fmla="*/ 1 w 38"/>
                  <a:gd name="T11" fmla="*/ 64 h 99"/>
                  <a:gd name="T12" fmla="*/ 9 w 38"/>
                  <a:gd name="T13" fmla="*/ 66 h 99"/>
                  <a:gd name="T14" fmla="*/ 30 w 38"/>
                  <a:gd name="T15" fmla="*/ 0 h 99"/>
                  <a:gd name="T16" fmla="*/ 35 w 38"/>
                  <a:gd name="T17" fmla="*/ 0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8" h="99">
                    <a:moveTo>
                      <a:pt x="35" y="0"/>
                    </a:moveTo>
                    <a:lnTo>
                      <a:pt x="38" y="1"/>
                    </a:lnTo>
                    <a:lnTo>
                      <a:pt x="15" y="67"/>
                    </a:lnTo>
                    <a:lnTo>
                      <a:pt x="21" y="69"/>
                    </a:lnTo>
                    <a:lnTo>
                      <a:pt x="0" y="99"/>
                    </a:lnTo>
                    <a:lnTo>
                      <a:pt x="1" y="64"/>
                    </a:lnTo>
                    <a:lnTo>
                      <a:pt x="9" y="66"/>
                    </a:lnTo>
                    <a:lnTo>
                      <a:pt x="30" y="0"/>
                    </a:lnTo>
                    <a:lnTo>
                      <a:pt x="35" y="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3842" name="Freeform 82"/>
              <p:cNvSpPr>
                <a:spLocks/>
              </p:cNvSpPr>
              <p:nvPr/>
            </p:nvSpPr>
            <p:spPr bwMode="auto">
              <a:xfrm>
                <a:off x="3213" y="513"/>
                <a:ext cx="34" cy="98"/>
              </a:xfrm>
              <a:custGeom>
                <a:avLst/>
                <a:gdLst>
                  <a:gd name="T0" fmla="*/ 31 w 34"/>
                  <a:gd name="T1" fmla="*/ 2 h 98"/>
                  <a:gd name="T2" fmla="*/ 34 w 34"/>
                  <a:gd name="T3" fmla="*/ 2 h 98"/>
                  <a:gd name="T4" fmla="*/ 13 w 34"/>
                  <a:gd name="T5" fmla="*/ 67 h 98"/>
                  <a:gd name="T6" fmla="*/ 20 w 34"/>
                  <a:gd name="T7" fmla="*/ 69 h 98"/>
                  <a:gd name="T8" fmla="*/ 0 w 34"/>
                  <a:gd name="T9" fmla="*/ 98 h 98"/>
                  <a:gd name="T10" fmla="*/ 0 w 34"/>
                  <a:gd name="T11" fmla="*/ 63 h 98"/>
                  <a:gd name="T12" fmla="*/ 8 w 34"/>
                  <a:gd name="T13" fmla="*/ 64 h 98"/>
                  <a:gd name="T14" fmla="*/ 28 w 34"/>
                  <a:gd name="T15" fmla="*/ 0 h 98"/>
                  <a:gd name="T16" fmla="*/ 31 w 34"/>
                  <a:gd name="T17" fmla="*/ 2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4" h="98">
                    <a:moveTo>
                      <a:pt x="31" y="2"/>
                    </a:moveTo>
                    <a:lnTo>
                      <a:pt x="34" y="2"/>
                    </a:lnTo>
                    <a:lnTo>
                      <a:pt x="13" y="67"/>
                    </a:lnTo>
                    <a:lnTo>
                      <a:pt x="20" y="69"/>
                    </a:lnTo>
                    <a:lnTo>
                      <a:pt x="0" y="98"/>
                    </a:lnTo>
                    <a:lnTo>
                      <a:pt x="0" y="63"/>
                    </a:lnTo>
                    <a:lnTo>
                      <a:pt x="8" y="64"/>
                    </a:lnTo>
                    <a:lnTo>
                      <a:pt x="28" y="0"/>
                    </a:lnTo>
                    <a:lnTo>
                      <a:pt x="31" y="2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3843" name="Freeform 83"/>
              <p:cNvSpPr>
                <a:spLocks/>
              </p:cNvSpPr>
              <p:nvPr/>
            </p:nvSpPr>
            <p:spPr bwMode="auto">
              <a:xfrm>
                <a:off x="3142" y="498"/>
                <a:ext cx="33" cy="96"/>
              </a:xfrm>
              <a:custGeom>
                <a:avLst/>
                <a:gdLst>
                  <a:gd name="T0" fmla="*/ 30 w 33"/>
                  <a:gd name="T1" fmla="*/ 1 h 96"/>
                  <a:gd name="T2" fmla="*/ 33 w 33"/>
                  <a:gd name="T3" fmla="*/ 3 h 96"/>
                  <a:gd name="T4" fmla="*/ 12 w 33"/>
                  <a:gd name="T5" fmla="*/ 67 h 96"/>
                  <a:gd name="T6" fmla="*/ 19 w 33"/>
                  <a:gd name="T7" fmla="*/ 69 h 96"/>
                  <a:gd name="T8" fmla="*/ 0 w 33"/>
                  <a:gd name="T9" fmla="*/ 96 h 96"/>
                  <a:gd name="T10" fmla="*/ 0 w 33"/>
                  <a:gd name="T11" fmla="*/ 63 h 96"/>
                  <a:gd name="T12" fmla="*/ 7 w 33"/>
                  <a:gd name="T13" fmla="*/ 64 h 96"/>
                  <a:gd name="T14" fmla="*/ 27 w 33"/>
                  <a:gd name="T15" fmla="*/ 0 h 96"/>
                  <a:gd name="T16" fmla="*/ 30 w 33"/>
                  <a:gd name="T17" fmla="*/ 1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3" h="96">
                    <a:moveTo>
                      <a:pt x="30" y="1"/>
                    </a:moveTo>
                    <a:lnTo>
                      <a:pt x="33" y="3"/>
                    </a:lnTo>
                    <a:lnTo>
                      <a:pt x="12" y="67"/>
                    </a:lnTo>
                    <a:lnTo>
                      <a:pt x="19" y="69"/>
                    </a:lnTo>
                    <a:lnTo>
                      <a:pt x="0" y="96"/>
                    </a:lnTo>
                    <a:lnTo>
                      <a:pt x="0" y="63"/>
                    </a:lnTo>
                    <a:lnTo>
                      <a:pt x="7" y="64"/>
                    </a:lnTo>
                    <a:lnTo>
                      <a:pt x="27" y="0"/>
                    </a:lnTo>
                    <a:lnTo>
                      <a:pt x="30" y="1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3844" name="Freeform 84"/>
              <p:cNvSpPr>
                <a:spLocks/>
              </p:cNvSpPr>
              <p:nvPr/>
            </p:nvSpPr>
            <p:spPr bwMode="auto">
              <a:xfrm>
                <a:off x="3067" y="484"/>
                <a:ext cx="35" cy="96"/>
              </a:xfrm>
              <a:custGeom>
                <a:avLst/>
                <a:gdLst>
                  <a:gd name="T0" fmla="*/ 33 w 35"/>
                  <a:gd name="T1" fmla="*/ 2 h 96"/>
                  <a:gd name="T2" fmla="*/ 35 w 35"/>
                  <a:gd name="T3" fmla="*/ 3 h 96"/>
                  <a:gd name="T4" fmla="*/ 13 w 35"/>
                  <a:gd name="T5" fmla="*/ 66 h 96"/>
                  <a:gd name="T6" fmla="*/ 19 w 35"/>
                  <a:gd name="T7" fmla="*/ 67 h 96"/>
                  <a:gd name="T8" fmla="*/ 0 w 35"/>
                  <a:gd name="T9" fmla="*/ 96 h 96"/>
                  <a:gd name="T10" fmla="*/ 1 w 35"/>
                  <a:gd name="T11" fmla="*/ 61 h 96"/>
                  <a:gd name="T12" fmla="*/ 7 w 35"/>
                  <a:gd name="T13" fmla="*/ 63 h 96"/>
                  <a:gd name="T14" fmla="*/ 30 w 35"/>
                  <a:gd name="T15" fmla="*/ 0 h 96"/>
                  <a:gd name="T16" fmla="*/ 33 w 35"/>
                  <a:gd name="T17" fmla="*/ 2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96">
                    <a:moveTo>
                      <a:pt x="33" y="2"/>
                    </a:moveTo>
                    <a:lnTo>
                      <a:pt x="35" y="3"/>
                    </a:lnTo>
                    <a:lnTo>
                      <a:pt x="13" y="66"/>
                    </a:lnTo>
                    <a:lnTo>
                      <a:pt x="19" y="67"/>
                    </a:lnTo>
                    <a:lnTo>
                      <a:pt x="0" y="96"/>
                    </a:lnTo>
                    <a:lnTo>
                      <a:pt x="1" y="61"/>
                    </a:lnTo>
                    <a:lnTo>
                      <a:pt x="7" y="63"/>
                    </a:lnTo>
                    <a:lnTo>
                      <a:pt x="30" y="0"/>
                    </a:lnTo>
                    <a:lnTo>
                      <a:pt x="33" y="2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3845" name="Freeform 85"/>
              <p:cNvSpPr>
                <a:spLocks/>
              </p:cNvSpPr>
              <p:nvPr/>
            </p:nvSpPr>
            <p:spPr bwMode="auto">
              <a:xfrm>
                <a:off x="2993" y="470"/>
                <a:ext cx="38" cy="97"/>
              </a:xfrm>
              <a:custGeom>
                <a:avLst/>
                <a:gdLst>
                  <a:gd name="T0" fmla="*/ 34 w 38"/>
                  <a:gd name="T1" fmla="*/ 2 h 97"/>
                  <a:gd name="T2" fmla="*/ 38 w 38"/>
                  <a:gd name="T3" fmla="*/ 2 h 97"/>
                  <a:gd name="T4" fmla="*/ 15 w 38"/>
                  <a:gd name="T5" fmla="*/ 66 h 97"/>
                  <a:gd name="T6" fmla="*/ 22 w 38"/>
                  <a:gd name="T7" fmla="*/ 69 h 97"/>
                  <a:gd name="T8" fmla="*/ 0 w 38"/>
                  <a:gd name="T9" fmla="*/ 97 h 97"/>
                  <a:gd name="T10" fmla="*/ 3 w 38"/>
                  <a:gd name="T11" fmla="*/ 62 h 97"/>
                  <a:gd name="T12" fmla="*/ 8 w 38"/>
                  <a:gd name="T13" fmla="*/ 65 h 97"/>
                  <a:gd name="T14" fmla="*/ 32 w 38"/>
                  <a:gd name="T15" fmla="*/ 0 h 97"/>
                  <a:gd name="T16" fmla="*/ 34 w 38"/>
                  <a:gd name="T17" fmla="*/ 2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8" h="97">
                    <a:moveTo>
                      <a:pt x="34" y="2"/>
                    </a:moveTo>
                    <a:lnTo>
                      <a:pt x="38" y="2"/>
                    </a:lnTo>
                    <a:lnTo>
                      <a:pt x="15" y="66"/>
                    </a:lnTo>
                    <a:lnTo>
                      <a:pt x="22" y="69"/>
                    </a:lnTo>
                    <a:lnTo>
                      <a:pt x="0" y="97"/>
                    </a:lnTo>
                    <a:lnTo>
                      <a:pt x="3" y="62"/>
                    </a:lnTo>
                    <a:lnTo>
                      <a:pt x="8" y="65"/>
                    </a:lnTo>
                    <a:lnTo>
                      <a:pt x="32" y="0"/>
                    </a:lnTo>
                    <a:lnTo>
                      <a:pt x="34" y="2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3846" name="Freeform 86"/>
              <p:cNvSpPr>
                <a:spLocks/>
              </p:cNvSpPr>
              <p:nvPr/>
            </p:nvSpPr>
            <p:spPr bwMode="auto">
              <a:xfrm>
                <a:off x="2923" y="457"/>
                <a:ext cx="37" cy="94"/>
              </a:xfrm>
              <a:custGeom>
                <a:avLst/>
                <a:gdLst>
                  <a:gd name="T0" fmla="*/ 32 w 37"/>
                  <a:gd name="T1" fmla="*/ 1 h 94"/>
                  <a:gd name="T2" fmla="*/ 37 w 37"/>
                  <a:gd name="T3" fmla="*/ 3 h 94"/>
                  <a:gd name="T4" fmla="*/ 14 w 37"/>
                  <a:gd name="T5" fmla="*/ 64 h 94"/>
                  <a:gd name="T6" fmla="*/ 20 w 37"/>
                  <a:gd name="T7" fmla="*/ 67 h 94"/>
                  <a:gd name="T8" fmla="*/ 0 w 37"/>
                  <a:gd name="T9" fmla="*/ 94 h 94"/>
                  <a:gd name="T10" fmla="*/ 1 w 37"/>
                  <a:gd name="T11" fmla="*/ 61 h 94"/>
                  <a:gd name="T12" fmla="*/ 6 w 37"/>
                  <a:gd name="T13" fmla="*/ 62 h 94"/>
                  <a:gd name="T14" fmla="*/ 29 w 37"/>
                  <a:gd name="T15" fmla="*/ 0 h 94"/>
                  <a:gd name="T16" fmla="*/ 32 w 37"/>
                  <a:gd name="T17" fmla="*/ 1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7" h="94">
                    <a:moveTo>
                      <a:pt x="32" y="1"/>
                    </a:moveTo>
                    <a:lnTo>
                      <a:pt x="37" y="3"/>
                    </a:lnTo>
                    <a:lnTo>
                      <a:pt x="14" y="64"/>
                    </a:lnTo>
                    <a:lnTo>
                      <a:pt x="20" y="67"/>
                    </a:lnTo>
                    <a:lnTo>
                      <a:pt x="0" y="94"/>
                    </a:lnTo>
                    <a:lnTo>
                      <a:pt x="1" y="61"/>
                    </a:lnTo>
                    <a:lnTo>
                      <a:pt x="6" y="62"/>
                    </a:lnTo>
                    <a:lnTo>
                      <a:pt x="29" y="0"/>
                    </a:lnTo>
                    <a:lnTo>
                      <a:pt x="32" y="1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3847" name="Freeform 87"/>
              <p:cNvSpPr>
                <a:spLocks/>
              </p:cNvSpPr>
              <p:nvPr/>
            </p:nvSpPr>
            <p:spPr bwMode="auto">
              <a:xfrm>
                <a:off x="2849" y="444"/>
                <a:ext cx="39" cy="95"/>
              </a:xfrm>
              <a:custGeom>
                <a:avLst/>
                <a:gdLst>
                  <a:gd name="T0" fmla="*/ 34 w 39"/>
                  <a:gd name="T1" fmla="*/ 0 h 95"/>
                  <a:gd name="T2" fmla="*/ 39 w 39"/>
                  <a:gd name="T3" fmla="*/ 0 h 95"/>
                  <a:gd name="T4" fmla="*/ 14 w 39"/>
                  <a:gd name="T5" fmla="*/ 65 h 95"/>
                  <a:gd name="T6" fmla="*/ 22 w 39"/>
                  <a:gd name="T7" fmla="*/ 68 h 95"/>
                  <a:gd name="T8" fmla="*/ 0 w 39"/>
                  <a:gd name="T9" fmla="*/ 95 h 95"/>
                  <a:gd name="T10" fmla="*/ 2 w 39"/>
                  <a:gd name="T11" fmla="*/ 60 h 95"/>
                  <a:gd name="T12" fmla="*/ 8 w 39"/>
                  <a:gd name="T13" fmla="*/ 62 h 95"/>
                  <a:gd name="T14" fmla="*/ 31 w 39"/>
                  <a:gd name="T15" fmla="*/ 0 h 95"/>
                  <a:gd name="T16" fmla="*/ 34 w 39"/>
                  <a:gd name="T17" fmla="*/ 0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9" h="95">
                    <a:moveTo>
                      <a:pt x="34" y="0"/>
                    </a:moveTo>
                    <a:lnTo>
                      <a:pt x="39" y="0"/>
                    </a:lnTo>
                    <a:lnTo>
                      <a:pt x="14" y="65"/>
                    </a:lnTo>
                    <a:lnTo>
                      <a:pt x="22" y="68"/>
                    </a:lnTo>
                    <a:lnTo>
                      <a:pt x="0" y="95"/>
                    </a:lnTo>
                    <a:lnTo>
                      <a:pt x="2" y="60"/>
                    </a:lnTo>
                    <a:lnTo>
                      <a:pt x="8" y="62"/>
                    </a:lnTo>
                    <a:lnTo>
                      <a:pt x="31" y="0"/>
                    </a:lnTo>
                    <a:lnTo>
                      <a:pt x="34" y="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3848" name="Freeform 88"/>
              <p:cNvSpPr>
                <a:spLocks/>
              </p:cNvSpPr>
              <p:nvPr/>
            </p:nvSpPr>
            <p:spPr bwMode="auto">
              <a:xfrm>
                <a:off x="2774" y="429"/>
                <a:ext cx="42" cy="93"/>
              </a:xfrm>
              <a:custGeom>
                <a:avLst/>
                <a:gdLst>
                  <a:gd name="T0" fmla="*/ 37 w 42"/>
                  <a:gd name="T1" fmla="*/ 2 h 93"/>
                  <a:gd name="T2" fmla="*/ 42 w 42"/>
                  <a:gd name="T3" fmla="*/ 3 h 93"/>
                  <a:gd name="T4" fmla="*/ 16 w 42"/>
                  <a:gd name="T5" fmla="*/ 64 h 93"/>
                  <a:gd name="T6" fmla="*/ 23 w 42"/>
                  <a:gd name="T7" fmla="*/ 66 h 93"/>
                  <a:gd name="T8" fmla="*/ 0 w 42"/>
                  <a:gd name="T9" fmla="*/ 93 h 93"/>
                  <a:gd name="T10" fmla="*/ 5 w 42"/>
                  <a:gd name="T11" fmla="*/ 60 h 93"/>
                  <a:gd name="T12" fmla="*/ 10 w 42"/>
                  <a:gd name="T13" fmla="*/ 63 h 93"/>
                  <a:gd name="T14" fmla="*/ 34 w 42"/>
                  <a:gd name="T15" fmla="*/ 0 h 93"/>
                  <a:gd name="T16" fmla="*/ 37 w 42"/>
                  <a:gd name="T17" fmla="*/ 2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2" h="93">
                    <a:moveTo>
                      <a:pt x="37" y="2"/>
                    </a:moveTo>
                    <a:lnTo>
                      <a:pt x="42" y="3"/>
                    </a:lnTo>
                    <a:lnTo>
                      <a:pt x="16" y="64"/>
                    </a:lnTo>
                    <a:lnTo>
                      <a:pt x="23" y="66"/>
                    </a:lnTo>
                    <a:lnTo>
                      <a:pt x="0" y="93"/>
                    </a:lnTo>
                    <a:lnTo>
                      <a:pt x="5" y="60"/>
                    </a:lnTo>
                    <a:lnTo>
                      <a:pt x="10" y="63"/>
                    </a:lnTo>
                    <a:lnTo>
                      <a:pt x="34" y="0"/>
                    </a:lnTo>
                    <a:lnTo>
                      <a:pt x="37" y="2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3849" name="Freeform 89"/>
              <p:cNvSpPr>
                <a:spLocks/>
              </p:cNvSpPr>
              <p:nvPr/>
            </p:nvSpPr>
            <p:spPr bwMode="auto">
              <a:xfrm>
                <a:off x="2698" y="415"/>
                <a:ext cx="46" cy="91"/>
              </a:xfrm>
              <a:custGeom>
                <a:avLst/>
                <a:gdLst>
                  <a:gd name="T0" fmla="*/ 41 w 46"/>
                  <a:gd name="T1" fmla="*/ 2 h 91"/>
                  <a:gd name="T2" fmla="*/ 46 w 46"/>
                  <a:gd name="T3" fmla="*/ 3 h 91"/>
                  <a:gd name="T4" fmla="*/ 17 w 46"/>
                  <a:gd name="T5" fmla="*/ 61 h 91"/>
                  <a:gd name="T6" fmla="*/ 23 w 46"/>
                  <a:gd name="T7" fmla="*/ 65 h 91"/>
                  <a:gd name="T8" fmla="*/ 0 w 46"/>
                  <a:gd name="T9" fmla="*/ 91 h 91"/>
                  <a:gd name="T10" fmla="*/ 5 w 46"/>
                  <a:gd name="T11" fmla="*/ 57 h 91"/>
                  <a:gd name="T12" fmla="*/ 11 w 46"/>
                  <a:gd name="T13" fmla="*/ 58 h 91"/>
                  <a:gd name="T14" fmla="*/ 38 w 46"/>
                  <a:gd name="T15" fmla="*/ 0 h 91"/>
                  <a:gd name="T16" fmla="*/ 41 w 46"/>
                  <a:gd name="T17" fmla="*/ 2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6" h="91">
                    <a:moveTo>
                      <a:pt x="41" y="2"/>
                    </a:moveTo>
                    <a:lnTo>
                      <a:pt x="46" y="3"/>
                    </a:lnTo>
                    <a:lnTo>
                      <a:pt x="17" y="61"/>
                    </a:lnTo>
                    <a:lnTo>
                      <a:pt x="23" y="65"/>
                    </a:lnTo>
                    <a:lnTo>
                      <a:pt x="0" y="91"/>
                    </a:lnTo>
                    <a:lnTo>
                      <a:pt x="5" y="57"/>
                    </a:lnTo>
                    <a:lnTo>
                      <a:pt x="11" y="58"/>
                    </a:lnTo>
                    <a:lnTo>
                      <a:pt x="38" y="0"/>
                    </a:lnTo>
                    <a:lnTo>
                      <a:pt x="41" y="2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3850" name="Freeform 90"/>
              <p:cNvSpPr>
                <a:spLocks/>
              </p:cNvSpPr>
              <p:nvPr/>
            </p:nvSpPr>
            <p:spPr bwMode="auto">
              <a:xfrm>
                <a:off x="2615" y="402"/>
                <a:ext cx="55" cy="85"/>
              </a:xfrm>
              <a:custGeom>
                <a:avLst/>
                <a:gdLst>
                  <a:gd name="T0" fmla="*/ 52 w 55"/>
                  <a:gd name="T1" fmla="*/ 1 h 85"/>
                  <a:gd name="T2" fmla="*/ 55 w 55"/>
                  <a:gd name="T3" fmla="*/ 3 h 85"/>
                  <a:gd name="T4" fmla="*/ 20 w 55"/>
                  <a:gd name="T5" fmla="*/ 59 h 85"/>
                  <a:gd name="T6" fmla="*/ 26 w 55"/>
                  <a:gd name="T7" fmla="*/ 62 h 85"/>
                  <a:gd name="T8" fmla="*/ 0 w 55"/>
                  <a:gd name="T9" fmla="*/ 85 h 85"/>
                  <a:gd name="T10" fmla="*/ 10 w 55"/>
                  <a:gd name="T11" fmla="*/ 52 h 85"/>
                  <a:gd name="T12" fmla="*/ 16 w 55"/>
                  <a:gd name="T13" fmla="*/ 55 h 85"/>
                  <a:gd name="T14" fmla="*/ 51 w 55"/>
                  <a:gd name="T15" fmla="*/ 0 h 85"/>
                  <a:gd name="T16" fmla="*/ 52 w 55"/>
                  <a:gd name="T17" fmla="*/ 1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85">
                    <a:moveTo>
                      <a:pt x="52" y="1"/>
                    </a:moveTo>
                    <a:lnTo>
                      <a:pt x="55" y="3"/>
                    </a:lnTo>
                    <a:lnTo>
                      <a:pt x="20" y="59"/>
                    </a:lnTo>
                    <a:lnTo>
                      <a:pt x="26" y="62"/>
                    </a:lnTo>
                    <a:lnTo>
                      <a:pt x="0" y="85"/>
                    </a:lnTo>
                    <a:lnTo>
                      <a:pt x="10" y="52"/>
                    </a:lnTo>
                    <a:lnTo>
                      <a:pt x="16" y="55"/>
                    </a:lnTo>
                    <a:lnTo>
                      <a:pt x="51" y="0"/>
                    </a:lnTo>
                    <a:lnTo>
                      <a:pt x="52" y="1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3851" name="Freeform 91"/>
              <p:cNvSpPr>
                <a:spLocks/>
              </p:cNvSpPr>
              <p:nvPr/>
            </p:nvSpPr>
            <p:spPr bwMode="auto">
              <a:xfrm>
                <a:off x="2536" y="388"/>
                <a:ext cx="63" cy="81"/>
              </a:xfrm>
              <a:custGeom>
                <a:avLst/>
                <a:gdLst>
                  <a:gd name="T0" fmla="*/ 60 w 63"/>
                  <a:gd name="T1" fmla="*/ 3 h 81"/>
                  <a:gd name="T2" fmla="*/ 63 w 63"/>
                  <a:gd name="T3" fmla="*/ 4 h 81"/>
                  <a:gd name="T4" fmla="*/ 21 w 63"/>
                  <a:gd name="T5" fmla="*/ 56 h 81"/>
                  <a:gd name="T6" fmla="*/ 27 w 63"/>
                  <a:gd name="T7" fmla="*/ 61 h 81"/>
                  <a:gd name="T8" fmla="*/ 0 w 63"/>
                  <a:gd name="T9" fmla="*/ 81 h 81"/>
                  <a:gd name="T10" fmla="*/ 12 w 63"/>
                  <a:gd name="T11" fmla="*/ 49 h 81"/>
                  <a:gd name="T12" fmla="*/ 18 w 63"/>
                  <a:gd name="T13" fmla="*/ 53 h 81"/>
                  <a:gd name="T14" fmla="*/ 58 w 63"/>
                  <a:gd name="T15" fmla="*/ 0 h 81"/>
                  <a:gd name="T16" fmla="*/ 60 w 63"/>
                  <a:gd name="T17" fmla="*/ 3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3" h="81">
                    <a:moveTo>
                      <a:pt x="60" y="3"/>
                    </a:moveTo>
                    <a:lnTo>
                      <a:pt x="63" y="4"/>
                    </a:lnTo>
                    <a:lnTo>
                      <a:pt x="21" y="56"/>
                    </a:lnTo>
                    <a:lnTo>
                      <a:pt x="27" y="61"/>
                    </a:lnTo>
                    <a:lnTo>
                      <a:pt x="0" y="81"/>
                    </a:lnTo>
                    <a:lnTo>
                      <a:pt x="12" y="49"/>
                    </a:lnTo>
                    <a:lnTo>
                      <a:pt x="18" y="53"/>
                    </a:lnTo>
                    <a:lnTo>
                      <a:pt x="58" y="0"/>
                    </a:lnTo>
                    <a:lnTo>
                      <a:pt x="60" y="3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3852" name="Freeform 92"/>
              <p:cNvSpPr>
                <a:spLocks/>
              </p:cNvSpPr>
              <p:nvPr/>
            </p:nvSpPr>
            <p:spPr bwMode="auto">
              <a:xfrm>
                <a:off x="2456" y="374"/>
                <a:ext cx="71" cy="76"/>
              </a:xfrm>
              <a:custGeom>
                <a:avLst/>
                <a:gdLst>
                  <a:gd name="T0" fmla="*/ 68 w 71"/>
                  <a:gd name="T1" fmla="*/ 2 h 76"/>
                  <a:gd name="T2" fmla="*/ 71 w 71"/>
                  <a:gd name="T3" fmla="*/ 5 h 76"/>
                  <a:gd name="T4" fmla="*/ 25 w 71"/>
                  <a:gd name="T5" fmla="*/ 54 h 76"/>
                  <a:gd name="T6" fmla="*/ 29 w 71"/>
                  <a:gd name="T7" fmla="*/ 58 h 76"/>
                  <a:gd name="T8" fmla="*/ 0 w 71"/>
                  <a:gd name="T9" fmla="*/ 76 h 76"/>
                  <a:gd name="T10" fmla="*/ 16 w 71"/>
                  <a:gd name="T11" fmla="*/ 46 h 76"/>
                  <a:gd name="T12" fmla="*/ 20 w 71"/>
                  <a:gd name="T13" fmla="*/ 49 h 76"/>
                  <a:gd name="T14" fmla="*/ 66 w 71"/>
                  <a:gd name="T15" fmla="*/ 0 h 76"/>
                  <a:gd name="T16" fmla="*/ 68 w 71"/>
                  <a:gd name="T17" fmla="*/ 2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1" h="76">
                    <a:moveTo>
                      <a:pt x="68" y="2"/>
                    </a:moveTo>
                    <a:lnTo>
                      <a:pt x="71" y="5"/>
                    </a:lnTo>
                    <a:lnTo>
                      <a:pt x="25" y="54"/>
                    </a:lnTo>
                    <a:lnTo>
                      <a:pt x="29" y="58"/>
                    </a:lnTo>
                    <a:lnTo>
                      <a:pt x="0" y="76"/>
                    </a:lnTo>
                    <a:lnTo>
                      <a:pt x="16" y="46"/>
                    </a:lnTo>
                    <a:lnTo>
                      <a:pt x="20" y="49"/>
                    </a:lnTo>
                    <a:lnTo>
                      <a:pt x="66" y="0"/>
                    </a:lnTo>
                    <a:lnTo>
                      <a:pt x="68" y="2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3853" name="Freeform 93"/>
              <p:cNvSpPr>
                <a:spLocks/>
              </p:cNvSpPr>
              <p:nvPr/>
            </p:nvSpPr>
            <p:spPr bwMode="auto">
              <a:xfrm>
                <a:off x="3916" y="726"/>
                <a:ext cx="32" cy="107"/>
              </a:xfrm>
              <a:custGeom>
                <a:avLst/>
                <a:gdLst>
                  <a:gd name="T0" fmla="*/ 29 w 32"/>
                  <a:gd name="T1" fmla="*/ 1 h 107"/>
                  <a:gd name="T2" fmla="*/ 32 w 32"/>
                  <a:gd name="T3" fmla="*/ 3 h 107"/>
                  <a:gd name="T4" fmla="*/ 13 w 32"/>
                  <a:gd name="T5" fmla="*/ 73 h 107"/>
                  <a:gd name="T6" fmla="*/ 21 w 32"/>
                  <a:gd name="T7" fmla="*/ 75 h 107"/>
                  <a:gd name="T8" fmla="*/ 1 w 32"/>
                  <a:gd name="T9" fmla="*/ 107 h 107"/>
                  <a:gd name="T10" fmla="*/ 0 w 32"/>
                  <a:gd name="T11" fmla="*/ 69 h 107"/>
                  <a:gd name="T12" fmla="*/ 6 w 32"/>
                  <a:gd name="T13" fmla="*/ 70 h 107"/>
                  <a:gd name="T14" fmla="*/ 26 w 32"/>
                  <a:gd name="T15" fmla="*/ 0 h 107"/>
                  <a:gd name="T16" fmla="*/ 29 w 32"/>
                  <a:gd name="T17" fmla="*/ 1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2" h="107">
                    <a:moveTo>
                      <a:pt x="29" y="1"/>
                    </a:moveTo>
                    <a:lnTo>
                      <a:pt x="32" y="3"/>
                    </a:lnTo>
                    <a:lnTo>
                      <a:pt x="13" y="73"/>
                    </a:lnTo>
                    <a:lnTo>
                      <a:pt x="21" y="75"/>
                    </a:lnTo>
                    <a:lnTo>
                      <a:pt x="1" y="107"/>
                    </a:lnTo>
                    <a:lnTo>
                      <a:pt x="0" y="69"/>
                    </a:lnTo>
                    <a:lnTo>
                      <a:pt x="6" y="70"/>
                    </a:lnTo>
                    <a:lnTo>
                      <a:pt x="26" y="0"/>
                    </a:lnTo>
                    <a:lnTo>
                      <a:pt x="29" y="1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3854" name="Freeform 94"/>
              <p:cNvSpPr>
                <a:spLocks/>
              </p:cNvSpPr>
              <p:nvPr/>
            </p:nvSpPr>
            <p:spPr bwMode="auto">
              <a:xfrm>
                <a:off x="3842" y="712"/>
                <a:ext cx="35" cy="116"/>
              </a:xfrm>
              <a:custGeom>
                <a:avLst/>
                <a:gdLst>
                  <a:gd name="T0" fmla="*/ 31 w 35"/>
                  <a:gd name="T1" fmla="*/ 1 h 116"/>
                  <a:gd name="T2" fmla="*/ 35 w 35"/>
                  <a:gd name="T3" fmla="*/ 3 h 116"/>
                  <a:gd name="T4" fmla="*/ 15 w 35"/>
                  <a:gd name="T5" fmla="*/ 78 h 116"/>
                  <a:gd name="T6" fmla="*/ 23 w 35"/>
                  <a:gd name="T7" fmla="*/ 79 h 116"/>
                  <a:gd name="T8" fmla="*/ 0 w 35"/>
                  <a:gd name="T9" fmla="*/ 116 h 116"/>
                  <a:gd name="T10" fmla="*/ 0 w 35"/>
                  <a:gd name="T11" fmla="*/ 75 h 116"/>
                  <a:gd name="T12" fmla="*/ 6 w 35"/>
                  <a:gd name="T13" fmla="*/ 76 h 116"/>
                  <a:gd name="T14" fmla="*/ 28 w 35"/>
                  <a:gd name="T15" fmla="*/ 0 h 116"/>
                  <a:gd name="T16" fmla="*/ 31 w 35"/>
                  <a:gd name="T17" fmla="*/ 1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116">
                    <a:moveTo>
                      <a:pt x="31" y="1"/>
                    </a:moveTo>
                    <a:lnTo>
                      <a:pt x="35" y="3"/>
                    </a:lnTo>
                    <a:lnTo>
                      <a:pt x="15" y="78"/>
                    </a:lnTo>
                    <a:lnTo>
                      <a:pt x="23" y="79"/>
                    </a:lnTo>
                    <a:lnTo>
                      <a:pt x="0" y="116"/>
                    </a:lnTo>
                    <a:lnTo>
                      <a:pt x="0" y="75"/>
                    </a:lnTo>
                    <a:lnTo>
                      <a:pt x="6" y="76"/>
                    </a:lnTo>
                    <a:lnTo>
                      <a:pt x="28" y="0"/>
                    </a:lnTo>
                    <a:lnTo>
                      <a:pt x="31" y="1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3855" name="Freeform 95"/>
              <p:cNvSpPr>
                <a:spLocks/>
              </p:cNvSpPr>
              <p:nvPr/>
            </p:nvSpPr>
            <p:spPr bwMode="auto">
              <a:xfrm>
                <a:off x="3767" y="697"/>
                <a:ext cx="38" cy="117"/>
              </a:xfrm>
              <a:custGeom>
                <a:avLst/>
                <a:gdLst>
                  <a:gd name="T0" fmla="*/ 35 w 38"/>
                  <a:gd name="T1" fmla="*/ 1 h 117"/>
                  <a:gd name="T2" fmla="*/ 38 w 38"/>
                  <a:gd name="T3" fmla="*/ 3 h 117"/>
                  <a:gd name="T4" fmla="*/ 15 w 38"/>
                  <a:gd name="T5" fmla="*/ 79 h 117"/>
                  <a:gd name="T6" fmla="*/ 25 w 38"/>
                  <a:gd name="T7" fmla="*/ 82 h 117"/>
                  <a:gd name="T8" fmla="*/ 0 w 38"/>
                  <a:gd name="T9" fmla="*/ 117 h 117"/>
                  <a:gd name="T10" fmla="*/ 0 w 38"/>
                  <a:gd name="T11" fmla="*/ 75 h 117"/>
                  <a:gd name="T12" fmla="*/ 8 w 38"/>
                  <a:gd name="T13" fmla="*/ 78 h 117"/>
                  <a:gd name="T14" fmla="*/ 31 w 38"/>
                  <a:gd name="T15" fmla="*/ 0 h 117"/>
                  <a:gd name="T16" fmla="*/ 35 w 38"/>
                  <a:gd name="T17" fmla="*/ 1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8" h="117">
                    <a:moveTo>
                      <a:pt x="35" y="1"/>
                    </a:moveTo>
                    <a:lnTo>
                      <a:pt x="38" y="3"/>
                    </a:lnTo>
                    <a:lnTo>
                      <a:pt x="15" y="79"/>
                    </a:lnTo>
                    <a:lnTo>
                      <a:pt x="25" y="82"/>
                    </a:lnTo>
                    <a:lnTo>
                      <a:pt x="0" y="117"/>
                    </a:lnTo>
                    <a:lnTo>
                      <a:pt x="0" y="75"/>
                    </a:lnTo>
                    <a:lnTo>
                      <a:pt x="8" y="78"/>
                    </a:lnTo>
                    <a:lnTo>
                      <a:pt x="31" y="0"/>
                    </a:lnTo>
                    <a:lnTo>
                      <a:pt x="35" y="1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3856" name="Freeform 96"/>
              <p:cNvSpPr>
                <a:spLocks/>
              </p:cNvSpPr>
              <p:nvPr/>
            </p:nvSpPr>
            <p:spPr bwMode="auto">
              <a:xfrm>
                <a:off x="3689" y="683"/>
                <a:ext cx="46" cy="113"/>
              </a:xfrm>
              <a:custGeom>
                <a:avLst/>
                <a:gdLst>
                  <a:gd name="T0" fmla="*/ 41 w 46"/>
                  <a:gd name="T1" fmla="*/ 1 h 113"/>
                  <a:gd name="T2" fmla="*/ 46 w 46"/>
                  <a:gd name="T3" fmla="*/ 3 h 113"/>
                  <a:gd name="T4" fmla="*/ 17 w 46"/>
                  <a:gd name="T5" fmla="*/ 78 h 113"/>
                  <a:gd name="T6" fmla="*/ 26 w 46"/>
                  <a:gd name="T7" fmla="*/ 79 h 113"/>
                  <a:gd name="T8" fmla="*/ 0 w 46"/>
                  <a:gd name="T9" fmla="*/ 113 h 113"/>
                  <a:gd name="T10" fmla="*/ 3 w 46"/>
                  <a:gd name="T11" fmla="*/ 72 h 113"/>
                  <a:gd name="T12" fmla="*/ 9 w 46"/>
                  <a:gd name="T13" fmla="*/ 75 h 113"/>
                  <a:gd name="T14" fmla="*/ 37 w 46"/>
                  <a:gd name="T15" fmla="*/ 0 h 113"/>
                  <a:gd name="T16" fmla="*/ 41 w 46"/>
                  <a:gd name="T17" fmla="*/ 1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6" h="113">
                    <a:moveTo>
                      <a:pt x="41" y="1"/>
                    </a:moveTo>
                    <a:lnTo>
                      <a:pt x="46" y="3"/>
                    </a:lnTo>
                    <a:lnTo>
                      <a:pt x="17" y="78"/>
                    </a:lnTo>
                    <a:lnTo>
                      <a:pt x="26" y="79"/>
                    </a:lnTo>
                    <a:lnTo>
                      <a:pt x="0" y="113"/>
                    </a:lnTo>
                    <a:lnTo>
                      <a:pt x="3" y="72"/>
                    </a:lnTo>
                    <a:lnTo>
                      <a:pt x="9" y="75"/>
                    </a:lnTo>
                    <a:lnTo>
                      <a:pt x="37" y="0"/>
                    </a:lnTo>
                    <a:lnTo>
                      <a:pt x="41" y="1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3857" name="Freeform 97"/>
              <p:cNvSpPr>
                <a:spLocks/>
              </p:cNvSpPr>
              <p:nvPr/>
            </p:nvSpPr>
            <p:spPr bwMode="auto">
              <a:xfrm>
                <a:off x="3616" y="666"/>
                <a:ext cx="47" cy="112"/>
              </a:xfrm>
              <a:custGeom>
                <a:avLst/>
                <a:gdLst>
                  <a:gd name="T0" fmla="*/ 43 w 47"/>
                  <a:gd name="T1" fmla="*/ 2 h 112"/>
                  <a:gd name="T2" fmla="*/ 47 w 47"/>
                  <a:gd name="T3" fmla="*/ 3 h 112"/>
                  <a:gd name="T4" fmla="*/ 18 w 47"/>
                  <a:gd name="T5" fmla="*/ 77 h 112"/>
                  <a:gd name="T6" fmla="*/ 26 w 47"/>
                  <a:gd name="T7" fmla="*/ 80 h 112"/>
                  <a:gd name="T8" fmla="*/ 0 w 47"/>
                  <a:gd name="T9" fmla="*/ 112 h 112"/>
                  <a:gd name="T10" fmla="*/ 4 w 47"/>
                  <a:gd name="T11" fmla="*/ 72 h 112"/>
                  <a:gd name="T12" fmla="*/ 10 w 47"/>
                  <a:gd name="T13" fmla="*/ 75 h 112"/>
                  <a:gd name="T14" fmla="*/ 39 w 47"/>
                  <a:gd name="T15" fmla="*/ 0 h 112"/>
                  <a:gd name="T16" fmla="*/ 43 w 47"/>
                  <a:gd name="T17" fmla="*/ 2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7" h="112">
                    <a:moveTo>
                      <a:pt x="43" y="2"/>
                    </a:moveTo>
                    <a:lnTo>
                      <a:pt x="47" y="3"/>
                    </a:lnTo>
                    <a:lnTo>
                      <a:pt x="18" y="77"/>
                    </a:lnTo>
                    <a:lnTo>
                      <a:pt x="26" y="80"/>
                    </a:lnTo>
                    <a:lnTo>
                      <a:pt x="0" y="112"/>
                    </a:lnTo>
                    <a:lnTo>
                      <a:pt x="4" y="72"/>
                    </a:lnTo>
                    <a:lnTo>
                      <a:pt x="10" y="75"/>
                    </a:lnTo>
                    <a:lnTo>
                      <a:pt x="39" y="0"/>
                    </a:lnTo>
                    <a:lnTo>
                      <a:pt x="43" y="2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3858" name="Freeform 98"/>
              <p:cNvSpPr>
                <a:spLocks/>
              </p:cNvSpPr>
              <p:nvPr/>
            </p:nvSpPr>
            <p:spPr bwMode="auto">
              <a:xfrm>
                <a:off x="3542" y="652"/>
                <a:ext cx="49" cy="110"/>
              </a:xfrm>
              <a:custGeom>
                <a:avLst/>
                <a:gdLst>
                  <a:gd name="T0" fmla="*/ 46 w 49"/>
                  <a:gd name="T1" fmla="*/ 2 h 110"/>
                  <a:gd name="T2" fmla="*/ 49 w 49"/>
                  <a:gd name="T3" fmla="*/ 3 h 110"/>
                  <a:gd name="T4" fmla="*/ 19 w 49"/>
                  <a:gd name="T5" fmla="*/ 75 h 110"/>
                  <a:gd name="T6" fmla="*/ 26 w 49"/>
                  <a:gd name="T7" fmla="*/ 78 h 110"/>
                  <a:gd name="T8" fmla="*/ 0 w 49"/>
                  <a:gd name="T9" fmla="*/ 110 h 110"/>
                  <a:gd name="T10" fmla="*/ 3 w 49"/>
                  <a:gd name="T11" fmla="*/ 69 h 110"/>
                  <a:gd name="T12" fmla="*/ 11 w 49"/>
                  <a:gd name="T13" fmla="*/ 72 h 110"/>
                  <a:gd name="T14" fmla="*/ 42 w 49"/>
                  <a:gd name="T15" fmla="*/ 0 h 110"/>
                  <a:gd name="T16" fmla="*/ 46 w 49"/>
                  <a:gd name="T17" fmla="*/ 2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9" h="110">
                    <a:moveTo>
                      <a:pt x="46" y="2"/>
                    </a:moveTo>
                    <a:lnTo>
                      <a:pt x="49" y="3"/>
                    </a:lnTo>
                    <a:lnTo>
                      <a:pt x="19" y="75"/>
                    </a:lnTo>
                    <a:lnTo>
                      <a:pt x="26" y="78"/>
                    </a:lnTo>
                    <a:lnTo>
                      <a:pt x="0" y="110"/>
                    </a:lnTo>
                    <a:lnTo>
                      <a:pt x="3" y="69"/>
                    </a:lnTo>
                    <a:lnTo>
                      <a:pt x="11" y="72"/>
                    </a:lnTo>
                    <a:lnTo>
                      <a:pt x="42" y="0"/>
                    </a:lnTo>
                    <a:lnTo>
                      <a:pt x="46" y="2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3859" name="Freeform 99"/>
              <p:cNvSpPr>
                <a:spLocks/>
              </p:cNvSpPr>
              <p:nvPr/>
            </p:nvSpPr>
            <p:spPr bwMode="auto">
              <a:xfrm>
                <a:off x="3470" y="639"/>
                <a:ext cx="49" cy="105"/>
              </a:xfrm>
              <a:custGeom>
                <a:avLst/>
                <a:gdLst>
                  <a:gd name="T0" fmla="*/ 46 w 49"/>
                  <a:gd name="T1" fmla="*/ 1 h 105"/>
                  <a:gd name="T2" fmla="*/ 49 w 49"/>
                  <a:gd name="T3" fmla="*/ 3 h 105"/>
                  <a:gd name="T4" fmla="*/ 19 w 49"/>
                  <a:gd name="T5" fmla="*/ 73 h 105"/>
                  <a:gd name="T6" fmla="*/ 26 w 49"/>
                  <a:gd name="T7" fmla="*/ 76 h 105"/>
                  <a:gd name="T8" fmla="*/ 0 w 49"/>
                  <a:gd name="T9" fmla="*/ 105 h 105"/>
                  <a:gd name="T10" fmla="*/ 5 w 49"/>
                  <a:gd name="T11" fmla="*/ 67 h 105"/>
                  <a:gd name="T12" fmla="*/ 11 w 49"/>
                  <a:gd name="T13" fmla="*/ 70 h 105"/>
                  <a:gd name="T14" fmla="*/ 43 w 49"/>
                  <a:gd name="T15" fmla="*/ 0 h 105"/>
                  <a:gd name="T16" fmla="*/ 46 w 49"/>
                  <a:gd name="T17" fmla="*/ 1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9" h="105">
                    <a:moveTo>
                      <a:pt x="46" y="1"/>
                    </a:moveTo>
                    <a:lnTo>
                      <a:pt x="49" y="3"/>
                    </a:lnTo>
                    <a:lnTo>
                      <a:pt x="19" y="73"/>
                    </a:lnTo>
                    <a:lnTo>
                      <a:pt x="26" y="76"/>
                    </a:lnTo>
                    <a:lnTo>
                      <a:pt x="0" y="105"/>
                    </a:lnTo>
                    <a:lnTo>
                      <a:pt x="5" y="67"/>
                    </a:lnTo>
                    <a:lnTo>
                      <a:pt x="11" y="70"/>
                    </a:lnTo>
                    <a:lnTo>
                      <a:pt x="43" y="0"/>
                    </a:lnTo>
                    <a:lnTo>
                      <a:pt x="46" y="1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3860" name="Freeform 100"/>
              <p:cNvSpPr>
                <a:spLocks/>
              </p:cNvSpPr>
              <p:nvPr/>
            </p:nvSpPr>
            <p:spPr bwMode="auto">
              <a:xfrm>
                <a:off x="3402" y="623"/>
                <a:ext cx="45" cy="106"/>
              </a:xfrm>
              <a:custGeom>
                <a:avLst/>
                <a:gdLst>
                  <a:gd name="T0" fmla="*/ 42 w 45"/>
                  <a:gd name="T1" fmla="*/ 2 h 106"/>
                  <a:gd name="T2" fmla="*/ 45 w 45"/>
                  <a:gd name="T3" fmla="*/ 3 h 106"/>
                  <a:gd name="T4" fmla="*/ 18 w 45"/>
                  <a:gd name="T5" fmla="*/ 72 h 106"/>
                  <a:gd name="T6" fmla="*/ 24 w 45"/>
                  <a:gd name="T7" fmla="*/ 75 h 106"/>
                  <a:gd name="T8" fmla="*/ 0 w 45"/>
                  <a:gd name="T9" fmla="*/ 106 h 106"/>
                  <a:gd name="T10" fmla="*/ 3 w 45"/>
                  <a:gd name="T11" fmla="*/ 68 h 106"/>
                  <a:gd name="T12" fmla="*/ 10 w 45"/>
                  <a:gd name="T13" fmla="*/ 69 h 106"/>
                  <a:gd name="T14" fmla="*/ 39 w 45"/>
                  <a:gd name="T15" fmla="*/ 0 h 106"/>
                  <a:gd name="T16" fmla="*/ 42 w 45"/>
                  <a:gd name="T17" fmla="*/ 2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5" h="106">
                    <a:moveTo>
                      <a:pt x="42" y="2"/>
                    </a:moveTo>
                    <a:lnTo>
                      <a:pt x="45" y="3"/>
                    </a:lnTo>
                    <a:lnTo>
                      <a:pt x="18" y="72"/>
                    </a:lnTo>
                    <a:lnTo>
                      <a:pt x="24" y="75"/>
                    </a:lnTo>
                    <a:lnTo>
                      <a:pt x="0" y="106"/>
                    </a:lnTo>
                    <a:lnTo>
                      <a:pt x="3" y="68"/>
                    </a:lnTo>
                    <a:lnTo>
                      <a:pt x="10" y="69"/>
                    </a:lnTo>
                    <a:lnTo>
                      <a:pt x="39" y="0"/>
                    </a:lnTo>
                    <a:lnTo>
                      <a:pt x="42" y="2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3861" name="Freeform 101"/>
              <p:cNvSpPr>
                <a:spLocks/>
              </p:cNvSpPr>
              <p:nvPr/>
            </p:nvSpPr>
            <p:spPr bwMode="auto">
              <a:xfrm>
                <a:off x="3334" y="611"/>
                <a:ext cx="42" cy="101"/>
              </a:xfrm>
              <a:custGeom>
                <a:avLst/>
                <a:gdLst>
                  <a:gd name="T0" fmla="*/ 39 w 42"/>
                  <a:gd name="T1" fmla="*/ 0 h 101"/>
                  <a:gd name="T2" fmla="*/ 42 w 42"/>
                  <a:gd name="T3" fmla="*/ 2 h 101"/>
                  <a:gd name="T4" fmla="*/ 16 w 42"/>
                  <a:gd name="T5" fmla="*/ 69 h 101"/>
                  <a:gd name="T6" fmla="*/ 23 w 42"/>
                  <a:gd name="T7" fmla="*/ 70 h 101"/>
                  <a:gd name="T8" fmla="*/ 0 w 42"/>
                  <a:gd name="T9" fmla="*/ 101 h 101"/>
                  <a:gd name="T10" fmla="*/ 3 w 42"/>
                  <a:gd name="T11" fmla="*/ 63 h 101"/>
                  <a:gd name="T12" fmla="*/ 11 w 42"/>
                  <a:gd name="T13" fmla="*/ 66 h 101"/>
                  <a:gd name="T14" fmla="*/ 35 w 42"/>
                  <a:gd name="T15" fmla="*/ 0 h 101"/>
                  <a:gd name="T16" fmla="*/ 39 w 42"/>
                  <a:gd name="T17" fmla="*/ 0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2" h="101">
                    <a:moveTo>
                      <a:pt x="39" y="0"/>
                    </a:moveTo>
                    <a:lnTo>
                      <a:pt x="42" y="2"/>
                    </a:lnTo>
                    <a:lnTo>
                      <a:pt x="16" y="69"/>
                    </a:lnTo>
                    <a:lnTo>
                      <a:pt x="23" y="70"/>
                    </a:lnTo>
                    <a:lnTo>
                      <a:pt x="0" y="101"/>
                    </a:lnTo>
                    <a:lnTo>
                      <a:pt x="3" y="63"/>
                    </a:lnTo>
                    <a:lnTo>
                      <a:pt x="11" y="66"/>
                    </a:lnTo>
                    <a:lnTo>
                      <a:pt x="35" y="0"/>
                    </a:lnTo>
                    <a:lnTo>
                      <a:pt x="39" y="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3862" name="Freeform 102"/>
              <p:cNvSpPr>
                <a:spLocks/>
              </p:cNvSpPr>
              <p:nvPr/>
            </p:nvSpPr>
            <p:spPr bwMode="auto">
              <a:xfrm>
                <a:off x="3267" y="596"/>
                <a:ext cx="37" cy="98"/>
              </a:xfrm>
              <a:custGeom>
                <a:avLst/>
                <a:gdLst>
                  <a:gd name="T0" fmla="*/ 34 w 37"/>
                  <a:gd name="T1" fmla="*/ 1 h 98"/>
                  <a:gd name="T2" fmla="*/ 37 w 37"/>
                  <a:gd name="T3" fmla="*/ 1 h 98"/>
                  <a:gd name="T4" fmla="*/ 14 w 37"/>
                  <a:gd name="T5" fmla="*/ 67 h 98"/>
                  <a:gd name="T6" fmla="*/ 21 w 37"/>
                  <a:gd name="T7" fmla="*/ 70 h 98"/>
                  <a:gd name="T8" fmla="*/ 0 w 37"/>
                  <a:gd name="T9" fmla="*/ 98 h 98"/>
                  <a:gd name="T10" fmla="*/ 2 w 37"/>
                  <a:gd name="T11" fmla="*/ 62 h 98"/>
                  <a:gd name="T12" fmla="*/ 8 w 37"/>
                  <a:gd name="T13" fmla="*/ 65 h 98"/>
                  <a:gd name="T14" fmla="*/ 31 w 37"/>
                  <a:gd name="T15" fmla="*/ 0 h 98"/>
                  <a:gd name="T16" fmla="*/ 34 w 37"/>
                  <a:gd name="T17" fmla="*/ 1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7" h="98">
                    <a:moveTo>
                      <a:pt x="34" y="1"/>
                    </a:moveTo>
                    <a:lnTo>
                      <a:pt x="37" y="1"/>
                    </a:lnTo>
                    <a:lnTo>
                      <a:pt x="14" y="67"/>
                    </a:lnTo>
                    <a:lnTo>
                      <a:pt x="21" y="70"/>
                    </a:lnTo>
                    <a:lnTo>
                      <a:pt x="0" y="98"/>
                    </a:lnTo>
                    <a:lnTo>
                      <a:pt x="2" y="62"/>
                    </a:lnTo>
                    <a:lnTo>
                      <a:pt x="8" y="65"/>
                    </a:lnTo>
                    <a:lnTo>
                      <a:pt x="31" y="0"/>
                    </a:lnTo>
                    <a:lnTo>
                      <a:pt x="34" y="1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3863" name="Freeform 103"/>
              <p:cNvSpPr>
                <a:spLocks/>
              </p:cNvSpPr>
              <p:nvPr/>
            </p:nvSpPr>
            <p:spPr bwMode="auto">
              <a:xfrm>
                <a:off x="3197" y="582"/>
                <a:ext cx="35" cy="95"/>
              </a:xfrm>
              <a:custGeom>
                <a:avLst/>
                <a:gdLst>
                  <a:gd name="T0" fmla="*/ 32 w 35"/>
                  <a:gd name="T1" fmla="*/ 2 h 95"/>
                  <a:gd name="T2" fmla="*/ 35 w 35"/>
                  <a:gd name="T3" fmla="*/ 3 h 95"/>
                  <a:gd name="T4" fmla="*/ 13 w 35"/>
                  <a:gd name="T5" fmla="*/ 64 h 95"/>
                  <a:gd name="T6" fmla="*/ 20 w 35"/>
                  <a:gd name="T7" fmla="*/ 67 h 95"/>
                  <a:gd name="T8" fmla="*/ 0 w 35"/>
                  <a:gd name="T9" fmla="*/ 95 h 95"/>
                  <a:gd name="T10" fmla="*/ 1 w 35"/>
                  <a:gd name="T11" fmla="*/ 60 h 95"/>
                  <a:gd name="T12" fmla="*/ 6 w 35"/>
                  <a:gd name="T13" fmla="*/ 63 h 95"/>
                  <a:gd name="T14" fmla="*/ 29 w 35"/>
                  <a:gd name="T15" fmla="*/ 0 h 95"/>
                  <a:gd name="T16" fmla="*/ 32 w 35"/>
                  <a:gd name="T17" fmla="*/ 2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95">
                    <a:moveTo>
                      <a:pt x="32" y="2"/>
                    </a:moveTo>
                    <a:lnTo>
                      <a:pt x="35" y="3"/>
                    </a:lnTo>
                    <a:lnTo>
                      <a:pt x="13" y="64"/>
                    </a:lnTo>
                    <a:lnTo>
                      <a:pt x="20" y="67"/>
                    </a:lnTo>
                    <a:lnTo>
                      <a:pt x="0" y="95"/>
                    </a:lnTo>
                    <a:lnTo>
                      <a:pt x="1" y="60"/>
                    </a:lnTo>
                    <a:lnTo>
                      <a:pt x="6" y="63"/>
                    </a:lnTo>
                    <a:lnTo>
                      <a:pt x="29" y="0"/>
                    </a:lnTo>
                    <a:lnTo>
                      <a:pt x="32" y="2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3864" name="Freeform 104"/>
              <p:cNvSpPr>
                <a:spLocks/>
              </p:cNvSpPr>
              <p:nvPr/>
            </p:nvSpPr>
            <p:spPr bwMode="auto">
              <a:xfrm>
                <a:off x="3120" y="568"/>
                <a:ext cx="40" cy="92"/>
              </a:xfrm>
              <a:custGeom>
                <a:avLst/>
                <a:gdLst>
                  <a:gd name="T0" fmla="*/ 37 w 40"/>
                  <a:gd name="T1" fmla="*/ 0 h 92"/>
                  <a:gd name="T2" fmla="*/ 40 w 40"/>
                  <a:gd name="T3" fmla="*/ 2 h 92"/>
                  <a:gd name="T4" fmla="*/ 15 w 40"/>
                  <a:gd name="T5" fmla="*/ 63 h 92"/>
                  <a:gd name="T6" fmla="*/ 22 w 40"/>
                  <a:gd name="T7" fmla="*/ 66 h 92"/>
                  <a:gd name="T8" fmla="*/ 0 w 40"/>
                  <a:gd name="T9" fmla="*/ 92 h 92"/>
                  <a:gd name="T10" fmla="*/ 3 w 40"/>
                  <a:gd name="T11" fmla="*/ 57 h 92"/>
                  <a:gd name="T12" fmla="*/ 8 w 40"/>
                  <a:gd name="T13" fmla="*/ 60 h 92"/>
                  <a:gd name="T14" fmla="*/ 34 w 40"/>
                  <a:gd name="T15" fmla="*/ 0 h 92"/>
                  <a:gd name="T16" fmla="*/ 37 w 40"/>
                  <a:gd name="T17" fmla="*/ 0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0" h="92">
                    <a:moveTo>
                      <a:pt x="37" y="0"/>
                    </a:moveTo>
                    <a:lnTo>
                      <a:pt x="40" y="2"/>
                    </a:lnTo>
                    <a:lnTo>
                      <a:pt x="15" y="63"/>
                    </a:lnTo>
                    <a:lnTo>
                      <a:pt x="22" y="66"/>
                    </a:lnTo>
                    <a:lnTo>
                      <a:pt x="0" y="92"/>
                    </a:lnTo>
                    <a:lnTo>
                      <a:pt x="3" y="57"/>
                    </a:lnTo>
                    <a:lnTo>
                      <a:pt x="8" y="60"/>
                    </a:lnTo>
                    <a:lnTo>
                      <a:pt x="34" y="0"/>
                    </a:lnTo>
                    <a:lnTo>
                      <a:pt x="37" y="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3865" name="Freeform 105"/>
              <p:cNvSpPr>
                <a:spLocks/>
              </p:cNvSpPr>
              <p:nvPr/>
            </p:nvSpPr>
            <p:spPr bwMode="auto">
              <a:xfrm>
                <a:off x="3044" y="553"/>
                <a:ext cx="44" cy="89"/>
              </a:xfrm>
              <a:custGeom>
                <a:avLst/>
                <a:gdLst>
                  <a:gd name="T0" fmla="*/ 41 w 44"/>
                  <a:gd name="T1" fmla="*/ 1 h 89"/>
                  <a:gd name="T2" fmla="*/ 44 w 44"/>
                  <a:gd name="T3" fmla="*/ 3 h 89"/>
                  <a:gd name="T4" fmla="*/ 16 w 44"/>
                  <a:gd name="T5" fmla="*/ 61 h 89"/>
                  <a:gd name="T6" fmla="*/ 23 w 44"/>
                  <a:gd name="T7" fmla="*/ 64 h 89"/>
                  <a:gd name="T8" fmla="*/ 0 w 44"/>
                  <a:gd name="T9" fmla="*/ 89 h 89"/>
                  <a:gd name="T10" fmla="*/ 6 w 44"/>
                  <a:gd name="T11" fmla="*/ 55 h 89"/>
                  <a:gd name="T12" fmla="*/ 10 w 44"/>
                  <a:gd name="T13" fmla="*/ 58 h 89"/>
                  <a:gd name="T14" fmla="*/ 38 w 44"/>
                  <a:gd name="T15" fmla="*/ 0 h 89"/>
                  <a:gd name="T16" fmla="*/ 41 w 44"/>
                  <a:gd name="T17" fmla="*/ 1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4" h="89">
                    <a:moveTo>
                      <a:pt x="41" y="1"/>
                    </a:moveTo>
                    <a:lnTo>
                      <a:pt x="44" y="3"/>
                    </a:lnTo>
                    <a:lnTo>
                      <a:pt x="16" y="61"/>
                    </a:lnTo>
                    <a:lnTo>
                      <a:pt x="23" y="64"/>
                    </a:lnTo>
                    <a:lnTo>
                      <a:pt x="0" y="89"/>
                    </a:lnTo>
                    <a:lnTo>
                      <a:pt x="6" y="55"/>
                    </a:lnTo>
                    <a:lnTo>
                      <a:pt x="10" y="58"/>
                    </a:lnTo>
                    <a:lnTo>
                      <a:pt x="38" y="0"/>
                    </a:lnTo>
                    <a:lnTo>
                      <a:pt x="41" y="1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3866" name="Freeform 106"/>
              <p:cNvSpPr>
                <a:spLocks/>
              </p:cNvSpPr>
              <p:nvPr/>
            </p:nvSpPr>
            <p:spPr bwMode="auto">
              <a:xfrm>
                <a:off x="2975" y="541"/>
                <a:ext cx="41" cy="84"/>
              </a:xfrm>
              <a:custGeom>
                <a:avLst/>
                <a:gdLst>
                  <a:gd name="T0" fmla="*/ 38 w 41"/>
                  <a:gd name="T1" fmla="*/ 1 h 84"/>
                  <a:gd name="T2" fmla="*/ 41 w 41"/>
                  <a:gd name="T3" fmla="*/ 1 h 84"/>
                  <a:gd name="T4" fmla="*/ 15 w 41"/>
                  <a:gd name="T5" fmla="*/ 56 h 84"/>
                  <a:gd name="T6" fmla="*/ 21 w 41"/>
                  <a:gd name="T7" fmla="*/ 59 h 84"/>
                  <a:gd name="T8" fmla="*/ 0 w 41"/>
                  <a:gd name="T9" fmla="*/ 84 h 84"/>
                  <a:gd name="T10" fmla="*/ 3 w 41"/>
                  <a:gd name="T11" fmla="*/ 52 h 84"/>
                  <a:gd name="T12" fmla="*/ 9 w 41"/>
                  <a:gd name="T13" fmla="*/ 53 h 84"/>
                  <a:gd name="T14" fmla="*/ 35 w 41"/>
                  <a:gd name="T15" fmla="*/ 0 h 84"/>
                  <a:gd name="T16" fmla="*/ 38 w 41"/>
                  <a:gd name="T17" fmla="*/ 1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1" h="84">
                    <a:moveTo>
                      <a:pt x="38" y="1"/>
                    </a:moveTo>
                    <a:lnTo>
                      <a:pt x="41" y="1"/>
                    </a:lnTo>
                    <a:lnTo>
                      <a:pt x="15" y="56"/>
                    </a:lnTo>
                    <a:lnTo>
                      <a:pt x="21" y="59"/>
                    </a:lnTo>
                    <a:lnTo>
                      <a:pt x="0" y="84"/>
                    </a:lnTo>
                    <a:lnTo>
                      <a:pt x="3" y="52"/>
                    </a:lnTo>
                    <a:lnTo>
                      <a:pt x="9" y="53"/>
                    </a:lnTo>
                    <a:lnTo>
                      <a:pt x="35" y="0"/>
                    </a:lnTo>
                    <a:lnTo>
                      <a:pt x="38" y="1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3867" name="Freeform 107"/>
              <p:cNvSpPr>
                <a:spLocks/>
              </p:cNvSpPr>
              <p:nvPr/>
            </p:nvSpPr>
            <p:spPr bwMode="auto">
              <a:xfrm>
                <a:off x="2904" y="525"/>
                <a:ext cx="42" cy="85"/>
              </a:xfrm>
              <a:custGeom>
                <a:avLst/>
                <a:gdLst>
                  <a:gd name="T0" fmla="*/ 39 w 42"/>
                  <a:gd name="T1" fmla="*/ 2 h 85"/>
                  <a:gd name="T2" fmla="*/ 42 w 42"/>
                  <a:gd name="T3" fmla="*/ 3 h 85"/>
                  <a:gd name="T4" fmla="*/ 17 w 42"/>
                  <a:gd name="T5" fmla="*/ 59 h 85"/>
                  <a:gd name="T6" fmla="*/ 22 w 42"/>
                  <a:gd name="T7" fmla="*/ 62 h 85"/>
                  <a:gd name="T8" fmla="*/ 0 w 42"/>
                  <a:gd name="T9" fmla="*/ 85 h 85"/>
                  <a:gd name="T10" fmla="*/ 5 w 42"/>
                  <a:gd name="T11" fmla="*/ 54 h 85"/>
                  <a:gd name="T12" fmla="*/ 11 w 42"/>
                  <a:gd name="T13" fmla="*/ 55 h 85"/>
                  <a:gd name="T14" fmla="*/ 36 w 42"/>
                  <a:gd name="T15" fmla="*/ 0 h 85"/>
                  <a:gd name="T16" fmla="*/ 39 w 42"/>
                  <a:gd name="T17" fmla="*/ 2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2" h="85">
                    <a:moveTo>
                      <a:pt x="39" y="2"/>
                    </a:moveTo>
                    <a:lnTo>
                      <a:pt x="42" y="3"/>
                    </a:lnTo>
                    <a:lnTo>
                      <a:pt x="17" y="59"/>
                    </a:lnTo>
                    <a:lnTo>
                      <a:pt x="22" y="62"/>
                    </a:lnTo>
                    <a:lnTo>
                      <a:pt x="0" y="85"/>
                    </a:lnTo>
                    <a:lnTo>
                      <a:pt x="5" y="54"/>
                    </a:lnTo>
                    <a:lnTo>
                      <a:pt x="11" y="55"/>
                    </a:lnTo>
                    <a:lnTo>
                      <a:pt x="36" y="0"/>
                    </a:lnTo>
                    <a:lnTo>
                      <a:pt x="39" y="2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3868" name="Freeform 108"/>
              <p:cNvSpPr>
                <a:spLocks/>
              </p:cNvSpPr>
              <p:nvPr/>
            </p:nvSpPr>
            <p:spPr bwMode="auto">
              <a:xfrm>
                <a:off x="2833" y="512"/>
                <a:ext cx="41" cy="84"/>
              </a:xfrm>
              <a:custGeom>
                <a:avLst/>
                <a:gdLst>
                  <a:gd name="T0" fmla="*/ 38 w 41"/>
                  <a:gd name="T1" fmla="*/ 1 h 84"/>
                  <a:gd name="T2" fmla="*/ 41 w 41"/>
                  <a:gd name="T3" fmla="*/ 3 h 84"/>
                  <a:gd name="T4" fmla="*/ 16 w 41"/>
                  <a:gd name="T5" fmla="*/ 58 h 84"/>
                  <a:gd name="T6" fmla="*/ 21 w 41"/>
                  <a:gd name="T7" fmla="*/ 61 h 84"/>
                  <a:gd name="T8" fmla="*/ 0 w 41"/>
                  <a:gd name="T9" fmla="*/ 84 h 84"/>
                  <a:gd name="T10" fmla="*/ 4 w 41"/>
                  <a:gd name="T11" fmla="*/ 55 h 84"/>
                  <a:gd name="T12" fmla="*/ 10 w 41"/>
                  <a:gd name="T13" fmla="*/ 56 h 84"/>
                  <a:gd name="T14" fmla="*/ 35 w 41"/>
                  <a:gd name="T15" fmla="*/ 0 h 84"/>
                  <a:gd name="T16" fmla="*/ 38 w 41"/>
                  <a:gd name="T17" fmla="*/ 1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1" h="84">
                    <a:moveTo>
                      <a:pt x="38" y="1"/>
                    </a:moveTo>
                    <a:lnTo>
                      <a:pt x="41" y="3"/>
                    </a:lnTo>
                    <a:lnTo>
                      <a:pt x="16" y="58"/>
                    </a:lnTo>
                    <a:lnTo>
                      <a:pt x="21" y="61"/>
                    </a:lnTo>
                    <a:lnTo>
                      <a:pt x="0" y="84"/>
                    </a:lnTo>
                    <a:lnTo>
                      <a:pt x="4" y="55"/>
                    </a:lnTo>
                    <a:lnTo>
                      <a:pt x="10" y="56"/>
                    </a:lnTo>
                    <a:lnTo>
                      <a:pt x="35" y="0"/>
                    </a:lnTo>
                    <a:lnTo>
                      <a:pt x="38" y="1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3869" name="Freeform 109"/>
              <p:cNvSpPr>
                <a:spLocks/>
              </p:cNvSpPr>
              <p:nvPr/>
            </p:nvSpPr>
            <p:spPr bwMode="auto">
              <a:xfrm>
                <a:off x="2761" y="498"/>
                <a:ext cx="41" cy="86"/>
              </a:xfrm>
              <a:custGeom>
                <a:avLst/>
                <a:gdLst>
                  <a:gd name="T0" fmla="*/ 38 w 41"/>
                  <a:gd name="T1" fmla="*/ 1 h 86"/>
                  <a:gd name="T2" fmla="*/ 41 w 41"/>
                  <a:gd name="T3" fmla="*/ 3 h 86"/>
                  <a:gd name="T4" fmla="*/ 15 w 41"/>
                  <a:gd name="T5" fmla="*/ 58 h 86"/>
                  <a:gd name="T6" fmla="*/ 20 w 41"/>
                  <a:gd name="T7" fmla="*/ 61 h 86"/>
                  <a:gd name="T8" fmla="*/ 0 w 41"/>
                  <a:gd name="T9" fmla="*/ 86 h 86"/>
                  <a:gd name="T10" fmla="*/ 4 w 41"/>
                  <a:gd name="T11" fmla="*/ 53 h 86"/>
                  <a:gd name="T12" fmla="*/ 9 w 41"/>
                  <a:gd name="T13" fmla="*/ 56 h 86"/>
                  <a:gd name="T14" fmla="*/ 35 w 41"/>
                  <a:gd name="T15" fmla="*/ 0 h 86"/>
                  <a:gd name="T16" fmla="*/ 38 w 41"/>
                  <a:gd name="T17" fmla="*/ 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1" h="86">
                    <a:moveTo>
                      <a:pt x="38" y="1"/>
                    </a:moveTo>
                    <a:lnTo>
                      <a:pt x="41" y="3"/>
                    </a:lnTo>
                    <a:lnTo>
                      <a:pt x="15" y="58"/>
                    </a:lnTo>
                    <a:lnTo>
                      <a:pt x="20" y="61"/>
                    </a:lnTo>
                    <a:lnTo>
                      <a:pt x="0" y="86"/>
                    </a:lnTo>
                    <a:lnTo>
                      <a:pt x="4" y="53"/>
                    </a:lnTo>
                    <a:lnTo>
                      <a:pt x="9" y="56"/>
                    </a:lnTo>
                    <a:lnTo>
                      <a:pt x="35" y="0"/>
                    </a:lnTo>
                    <a:lnTo>
                      <a:pt x="38" y="1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3870" name="Freeform 110"/>
              <p:cNvSpPr>
                <a:spLocks/>
              </p:cNvSpPr>
              <p:nvPr/>
            </p:nvSpPr>
            <p:spPr bwMode="auto">
              <a:xfrm>
                <a:off x="2683" y="484"/>
                <a:ext cx="47" cy="84"/>
              </a:xfrm>
              <a:custGeom>
                <a:avLst/>
                <a:gdLst>
                  <a:gd name="T0" fmla="*/ 44 w 47"/>
                  <a:gd name="T1" fmla="*/ 2 h 84"/>
                  <a:gd name="T2" fmla="*/ 47 w 47"/>
                  <a:gd name="T3" fmla="*/ 3 h 84"/>
                  <a:gd name="T4" fmla="*/ 18 w 47"/>
                  <a:gd name="T5" fmla="*/ 58 h 84"/>
                  <a:gd name="T6" fmla="*/ 23 w 47"/>
                  <a:gd name="T7" fmla="*/ 60 h 84"/>
                  <a:gd name="T8" fmla="*/ 0 w 47"/>
                  <a:gd name="T9" fmla="*/ 84 h 84"/>
                  <a:gd name="T10" fmla="*/ 6 w 47"/>
                  <a:gd name="T11" fmla="*/ 52 h 84"/>
                  <a:gd name="T12" fmla="*/ 12 w 47"/>
                  <a:gd name="T13" fmla="*/ 55 h 84"/>
                  <a:gd name="T14" fmla="*/ 41 w 47"/>
                  <a:gd name="T15" fmla="*/ 0 h 84"/>
                  <a:gd name="T16" fmla="*/ 44 w 47"/>
                  <a:gd name="T17" fmla="*/ 2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7" h="84">
                    <a:moveTo>
                      <a:pt x="44" y="2"/>
                    </a:moveTo>
                    <a:lnTo>
                      <a:pt x="47" y="3"/>
                    </a:lnTo>
                    <a:lnTo>
                      <a:pt x="18" y="58"/>
                    </a:lnTo>
                    <a:lnTo>
                      <a:pt x="23" y="60"/>
                    </a:lnTo>
                    <a:lnTo>
                      <a:pt x="0" y="84"/>
                    </a:lnTo>
                    <a:lnTo>
                      <a:pt x="6" y="52"/>
                    </a:lnTo>
                    <a:lnTo>
                      <a:pt x="12" y="55"/>
                    </a:lnTo>
                    <a:lnTo>
                      <a:pt x="41" y="0"/>
                    </a:lnTo>
                    <a:lnTo>
                      <a:pt x="44" y="2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3871" name="Freeform 111"/>
              <p:cNvSpPr>
                <a:spLocks/>
              </p:cNvSpPr>
              <p:nvPr/>
            </p:nvSpPr>
            <p:spPr bwMode="auto">
              <a:xfrm>
                <a:off x="2597" y="470"/>
                <a:ext cx="60" cy="75"/>
              </a:xfrm>
              <a:custGeom>
                <a:avLst/>
                <a:gdLst>
                  <a:gd name="T0" fmla="*/ 58 w 60"/>
                  <a:gd name="T1" fmla="*/ 2 h 75"/>
                  <a:gd name="T2" fmla="*/ 60 w 60"/>
                  <a:gd name="T3" fmla="*/ 3 h 75"/>
                  <a:gd name="T4" fmla="*/ 21 w 60"/>
                  <a:gd name="T5" fmla="*/ 52 h 75"/>
                  <a:gd name="T6" fmla="*/ 26 w 60"/>
                  <a:gd name="T7" fmla="*/ 57 h 75"/>
                  <a:gd name="T8" fmla="*/ 0 w 60"/>
                  <a:gd name="T9" fmla="*/ 75 h 75"/>
                  <a:gd name="T10" fmla="*/ 11 w 60"/>
                  <a:gd name="T11" fmla="*/ 46 h 75"/>
                  <a:gd name="T12" fmla="*/ 17 w 60"/>
                  <a:gd name="T13" fmla="*/ 48 h 75"/>
                  <a:gd name="T14" fmla="*/ 55 w 60"/>
                  <a:gd name="T15" fmla="*/ 0 h 75"/>
                  <a:gd name="T16" fmla="*/ 58 w 60"/>
                  <a:gd name="T17" fmla="*/ 2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0" h="75">
                    <a:moveTo>
                      <a:pt x="58" y="2"/>
                    </a:moveTo>
                    <a:lnTo>
                      <a:pt x="60" y="3"/>
                    </a:lnTo>
                    <a:lnTo>
                      <a:pt x="21" y="52"/>
                    </a:lnTo>
                    <a:lnTo>
                      <a:pt x="26" y="57"/>
                    </a:lnTo>
                    <a:lnTo>
                      <a:pt x="0" y="75"/>
                    </a:lnTo>
                    <a:lnTo>
                      <a:pt x="11" y="46"/>
                    </a:lnTo>
                    <a:lnTo>
                      <a:pt x="17" y="48"/>
                    </a:lnTo>
                    <a:lnTo>
                      <a:pt x="55" y="0"/>
                    </a:lnTo>
                    <a:lnTo>
                      <a:pt x="58" y="2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3872" name="Freeform 112"/>
              <p:cNvSpPr>
                <a:spLocks/>
              </p:cNvSpPr>
              <p:nvPr/>
            </p:nvSpPr>
            <p:spPr bwMode="auto">
              <a:xfrm>
                <a:off x="2516" y="457"/>
                <a:ext cx="67" cy="65"/>
              </a:xfrm>
              <a:custGeom>
                <a:avLst/>
                <a:gdLst>
                  <a:gd name="T0" fmla="*/ 66 w 67"/>
                  <a:gd name="T1" fmla="*/ 3 h 65"/>
                  <a:gd name="T2" fmla="*/ 67 w 67"/>
                  <a:gd name="T3" fmla="*/ 4 h 65"/>
                  <a:gd name="T4" fmla="*/ 24 w 67"/>
                  <a:gd name="T5" fmla="*/ 47 h 65"/>
                  <a:gd name="T6" fmla="*/ 29 w 67"/>
                  <a:gd name="T7" fmla="*/ 52 h 65"/>
                  <a:gd name="T8" fmla="*/ 0 w 67"/>
                  <a:gd name="T9" fmla="*/ 65 h 65"/>
                  <a:gd name="T10" fmla="*/ 15 w 67"/>
                  <a:gd name="T11" fmla="*/ 38 h 65"/>
                  <a:gd name="T12" fmla="*/ 20 w 67"/>
                  <a:gd name="T13" fmla="*/ 42 h 65"/>
                  <a:gd name="T14" fmla="*/ 64 w 67"/>
                  <a:gd name="T15" fmla="*/ 0 h 65"/>
                  <a:gd name="T16" fmla="*/ 66 w 67"/>
                  <a:gd name="T17" fmla="*/ 3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7" h="65">
                    <a:moveTo>
                      <a:pt x="66" y="3"/>
                    </a:moveTo>
                    <a:lnTo>
                      <a:pt x="67" y="4"/>
                    </a:lnTo>
                    <a:lnTo>
                      <a:pt x="24" y="47"/>
                    </a:lnTo>
                    <a:lnTo>
                      <a:pt x="29" y="52"/>
                    </a:lnTo>
                    <a:lnTo>
                      <a:pt x="0" y="65"/>
                    </a:lnTo>
                    <a:lnTo>
                      <a:pt x="15" y="38"/>
                    </a:lnTo>
                    <a:lnTo>
                      <a:pt x="20" y="42"/>
                    </a:lnTo>
                    <a:lnTo>
                      <a:pt x="64" y="0"/>
                    </a:lnTo>
                    <a:lnTo>
                      <a:pt x="66" y="3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3873" name="Freeform 113"/>
              <p:cNvSpPr>
                <a:spLocks/>
              </p:cNvSpPr>
              <p:nvPr/>
            </p:nvSpPr>
            <p:spPr bwMode="auto">
              <a:xfrm>
                <a:off x="2453" y="444"/>
                <a:ext cx="60" cy="88"/>
              </a:xfrm>
              <a:custGeom>
                <a:avLst/>
                <a:gdLst>
                  <a:gd name="T0" fmla="*/ 57 w 60"/>
                  <a:gd name="T1" fmla="*/ 0 h 88"/>
                  <a:gd name="T2" fmla="*/ 60 w 60"/>
                  <a:gd name="T3" fmla="*/ 3 h 88"/>
                  <a:gd name="T4" fmla="*/ 22 w 60"/>
                  <a:gd name="T5" fmla="*/ 62 h 88"/>
                  <a:gd name="T6" fmla="*/ 28 w 60"/>
                  <a:gd name="T7" fmla="*/ 65 h 88"/>
                  <a:gd name="T8" fmla="*/ 0 w 60"/>
                  <a:gd name="T9" fmla="*/ 88 h 88"/>
                  <a:gd name="T10" fmla="*/ 9 w 60"/>
                  <a:gd name="T11" fmla="*/ 52 h 88"/>
                  <a:gd name="T12" fmla="*/ 16 w 60"/>
                  <a:gd name="T13" fmla="*/ 57 h 88"/>
                  <a:gd name="T14" fmla="*/ 54 w 60"/>
                  <a:gd name="T15" fmla="*/ 0 h 88"/>
                  <a:gd name="T16" fmla="*/ 57 w 60"/>
                  <a:gd name="T17" fmla="*/ 0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0" h="88">
                    <a:moveTo>
                      <a:pt x="57" y="0"/>
                    </a:moveTo>
                    <a:lnTo>
                      <a:pt x="60" y="3"/>
                    </a:lnTo>
                    <a:lnTo>
                      <a:pt x="22" y="62"/>
                    </a:lnTo>
                    <a:lnTo>
                      <a:pt x="28" y="65"/>
                    </a:lnTo>
                    <a:lnTo>
                      <a:pt x="0" y="88"/>
                    </a:lnTo>
                    <a:lnTo>
                      <a:pt x="9" y="52"/>
                    </a:lnTo>
                    <a:lnTo>
                      <a:pt x="16" y="57"/>
                    </a:lnTo>
                    <a:lnTo>
                      <a:pt x="54" y="0"/>
                    </a:lnTo>
                    <a:lnTo>
                      <a:pt x="57" y="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3874" name="Freeform 114"/>
              <p:cNvSpPr>
                <a:spLocks/>
              </p:cNvSpPr>
              <p:nvPr/>
            </p:nvSpPr>
            <p:spPr bwMode="auto">
              <a:xfrm>
                <a:off x="3897" y="796"/>
                <a:ext cx="37" cy="107"/>
              </a:xfrm>
              <a:custGeom>
                <a:avLst/>
                <a:gdLst>
                  <a:gd name="T0" fmla="*/ 32 w 37"/>
                  <a:gd name="T1" fmla="*/ 0 h 107"/>
                  <a:gd name="T2" fmla="*/ 37 w 37"/>
                  <a:gd name="T3" fmla="*/ 2 h 107"/>
                  <a:gd name="T4" fmla="*/ 15 w 37"/>
                  <a:gd name="T5" fmla="*/ 72 h 107"/>
                  <a:gd name="T6" fmla="*/ 22 w 37"/>
                  <a:gd name="T7" fmla="*/ 75 h 107"/>
                  <a:gd name="T8" fmla="*/ 0 w 37"/>
                  <a:gd name="T9" fmla="*/ 107 h 107"/>
                  <a:gd name="T10" fmla="*/ 0 w 37"/>
                  <a:gd name="T11" fmla="*/ 69 h 107"/>
                  <a:gd name="T12" fmla="*/ 8 w 37"/>
                  <a:gd name="T13" fmla="*/ 70 h 107"/>
                  <a:gd name="T14" fmla="*/ 29 w 37"/>
                  <a:gd name="T15" fmla="*/ 0 h 107"/>
                  <a:gd name="T16" fmla="*/ 32 w 37"/>
                  <a:gd name="T17" fmla="*/ 0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7" h="107">
                    <a:moveTo>
                      <a:pt x="32" y="0"/>
                    </a:moveTo>
                    <a:lnTo>
                      <a:pt x="37" y="2"/>
                    </a:lnTo>
                    <a:lnTo>
                      <a:pt x="15" y="72"/>
                    </a:lnTo>
                    <a:lnTo>
                      <a:pt x="22" y="75"/>
                    </a:lnTo>
                    <a:lnTo>
                      <a:pt x="0" y="107"/>
                    </a:lnTo>
                    <a:lnTo>
                      <a:pt x="0" y="69"/>
                    </a:lnTo>
                    <a:lnTo>
                      <a:pt x="8" y="70"/>
                    </a:lnTo>
                    <a:lnTo>
                      <a:pt x="29" y="0"/>
                    </a:lnTo>
                    <a:lnTo>
                      <a:pt x="32" y="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3875" name="Freeform 115"/>
              <p:cNvSpPr>
                <a:spLocks/>
              </p:cNvSpPr>
              <p:nvPr/>
            </p:nvSpPr>
            <p:spPr bwMode="auto">
              <a:xfrm>
                <a:off x="3822" y="781"/>
                <a:ext cx="40" cy="111"/>
              </a:xfrm>
              <a:custGeom>
                <a:avLst/>
                <a:gdLst>
                  <a:gd name="T0" fmla="*/ 37 w 40"/>
                  <a:gd name="T1" fmla="*/ 1 h 111"/>
                  <a:gd name="T2" fmla="*/ 40 w 40"/>
                  <a:gd name="T3" fmla="*/ 3 h 111"/>
                  <a:gd name="T4" fmla="*/ 17 w 40"/>
                  <a:gd name="T5" fmla="*/ 76 h 111"/>
                  <a:gd name="T6" fmla="*/ 23 w 40"/>
                  <a:gd name="T7" fmla="*/ 79 h 111"/>
                  <a:gd name="T8" fmla="*/ 0 w 40"/>
                  <a:gd name="T9" fmla="*/ 111 h 111"/>
                  <a:gd name="T10" fmla="*/ 2 w 40"/>
                  <a:gd name="T11" fmla="*/ 72 h 111"/>
                  <a:gd name="T12" fmla="*/ 9 w 40"/>
                  <a:gd name="T13" fmla="*/ 73 h 111"/>
                  <a:gd name="T14" fmla="*/ 32 w 40"/>
                  <a:gd name="T15" fmla="*/ 0 h 111"/>
                  <a:gd name="T16" fmla="*/ 37 w 40"/>
                  <a:gd name="T17" fmla="*/ 1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0" h="111">
                    <a:moveTo>
                      <a:pt x="37" y="1"/>
                    </a:moveTo>
                    <a:lnTo>
                      <a:pt x="40" y="3"/>
                    </a:lnTo>
                    <a:lnTo>
                      <a:pt x="17" y="76"/>
                    </a:lnTo>
                    <a:lnTo>
                      <a:pt x="23" y="79"/>
                    </a:lnTo>
                    <a:lnTo>
                      <a:pt x="0" y="111"/>
                    </a:lnTo>
                    <a:lnTo>
                      <a:pt x="2" y="72"/>
                    </a:lnTo>
                    <a:lnTo>
                      <a:pt x="9" y="73"/>
                    </a:lnTo>
                    <a:lnTo>
                      <a:pt x="32" y="0"/>
                    </a:lnTo>
                    <a:lnTo>
                      <a:pt x="37" y="1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3876" name="Freeform 116"/>
              <p:cNvSpPr>
                <a:spLocks/>
              </p:cNvSpPr>
              <p:nvPr/>
            </p:nvSpPr>
            <p:spPr bwMode="auto">
              <a:xfrm>
                <a:off x="3747" y="765"/>
                <a:ext cx="45" cy="115"/>
              </a:xfrm>
              <a:custGeom>
                <a:avLst/>
                <a:gdLst>
                  <a:gd name="T0" fmla="*/ 40 w 45"/>
                  <a:gd name="T1" fmla="*/ 2 h 115"/>
                  <a:gd name="T2" fmla="*/ 45 w 45"/>
                  <a:gd name="T3" fmla="*/ 4 h 115"/>
                  <a:gd name="T4" fmla="*/ 19 w 45"/>
                  <a:gd name="T5" fmla="*/ 78 h 115"/>
                  <a:gd name="T6" fmla="*/ 25 w 45"/>
                  <a:gd name="T7" fmla="*/ 80 h 115"/>
                  <a:gd name="T8" fmla="*/ 0 w 45"/>
                  <a:gd name="T9" fmla="*/ 115 h 115"/>
                  <a:gd name="T10" fmla="*/ 2 w 45"/>
                  <a:gd name="T11" fmla="*/ 74 h 115"/>
                  <a:gd name="T12" fmla="*/ 9 w 45"/>
                  <a:gd name="T13" fmla="*/ 75 h 115"/>
                  <a:gd name="T14" fmla="*/ 37 w 45"/>
                  <a:gd name="T15" fmla="*/ 0 h 115"/>
                  <a:gd name="T16" fmla="*/ 40 w 45"/>
                  <a:gd name="T17" fmla="*/ 2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5" h="115">
                    <a:moveTo>
                      <a:pt x="40" y="2"/>
                    </a:moveTo>
                    <a:lnTo>
                      <a:pt x="45" y="4"/>
                    </a:lnTo>
                    <a:lnTo>
                      <a:pt x="19" y="78"/>
                    </a:lnTo>
                    <a:lnTo>
                      <a:pt x="25" y="80"/>
                    </a:lnTo>
                    <a:lnTo>
                      <a:pt x="0" y="115"/>
                    </a:lnTo>
                    <a:lnTo>
                      <a:pt x="2" y="74"/>
                    </a:lnTo>
                    <a:lnTo>
                      <a:pt x="9" y="75"/>
                    </a:lnTo>
                    <a:lnTo>
                      <a:pt x="37" y="0"/>
                    </a:lnTo>
                    <a:lnTo>
                      <a:pt x="40" y="2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3877" name="Freeform 117"/>
              <p:cNvSpPr>
                <a:spLocks/>
              </p:cNvSpPr>
              <p:nvPr/>
            </p:nvSpPr>
            <p:spPr bwMode="auto">
              <a:xfrm>
                <a:off x="3671" y="752"/>
                <a:ext cx="47" cy="110"/>
              </a:xfrm>
              <a:custGeom>
                <a:avLst/>
                <a:gdLst>
                  <a:gd name="T0" fmla="*/ 46 w 47"/>
                  <a:gd name="T1" fmla="*/ 1 h 110"/>
                  <a:gd name="T2" fmla="*/ 47 w 47"/>
                  <a:gd name="T3" fmla="*/ 3 h 110"/>
                  <a:gd name="T4" fmla="*/ 20 w 47"/>
                  <a:gd name="T5" fmla="*/ 75 h 110"/>
                  <a:gd name="T6" fmla="*/ 26 w 47"/>
                  <a:gd name="T7" fmla="*/ 78 h 110"/>
                  <a:gd name="T8" fmla="*/ 0 w 47"/>
                  <a:gd name="T9" fmla="*/ 110 h 110"/>
                  <a:gd name="T10" fmla="*/ 4 w 47"/>
                  <a:gd name="T11" fmla="*/ 69 h 110"/>
                  <a:gd name="T12" fmla="*/ 12 w 47"/>
                  <a:gd name="T13" fmla="*/ 72 h 110"/>
                  <a:gd name="T14" fmla="*/ 41 w 47"/>
                  <a:gd name="T15" fmla="*/ 0 h 110"/>
                  <a:gd name="T16" fmla="*/ 46 w 47"/>
                  <a:gd name="T17" fmla="*/ 1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7" h="110">
                    <a:moveTo>
                      <a:pt x="46" y="1"/>
                    </a:moveTo>
                    <a:lnTo>
                      <a:pt x="47" y="3"/>
                    </a:lnTo>
                    <a:lnTo>
                      <a:pt x="20" y="75"/>
                    </a:lnTo>
                    <a:lnTo>
                      <a:pt x="26" y="78"/>
                    </a:lnTo>
                    <a:lnTo>
                      <a:pt x="0" y="110"/>
                    </a:lnTo>
                    <a:lnTo>
                      <a:pt x="4" y="69"/>
                    </a:lnTo>
                    <a:lnTo>
                      <a:pt x="12" y="72"/>
                    </a:lnTo>
                    <a:lnTo>
                      <a:pt x="41" y="0"/>
                    </a:lnTo>
                    <a:lnTo>
                      <a:pt x="46" y="1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3878" name="Freeform 118"/>
              <p:cNvSpPr>
                <a:spLocks/>
              </p:cNvSpPr>
              <p:nvPr/>
            </p:nvSpPr>
            <p:spPr bwMode="auto">
              <a:xfrm>
                <a:off x="3597" y="736"/>
                <a:ext cx="51" cy="107"/>
              </a:xfrm>
              <a:custGeom>
                <a:avLst/>
                <a:gdLst>
                  <a:gd name="T0" fmla="*/ 48 w 51"/>
                  <a:gd name="T1" fmla="*/ 3 h 107"/>
                  <a:gd name="T2" fmla="*/ 51 w 51"/>
                  <a:gd name="T3" fmla="*/ 5 h 107"/>
                  <a:gd name="T4" fmla="*/ 20 w 51"/>
                  <a:gd name="T5" fmla="*/ 74 h 107"/>
                  <a:gd name="T6" fmla="*/ 26 w 51"/>
                  <a:gd name="T7" fmla="*/ 78 h 107"/>
                  <a:gd name="T8" fmla="*/ 0 w 51"/>
                  <a:gd name="T9" fmla="*/ 107 h 107"/>
                  <a:gd name="T10" fmla="*/ 5 w 51"/>
                  <a:gd name="T11" fmla="*/ 68 h 107"/>
                  <a:gd name="T12" fmla="*/ 13 w 51"/>
                  <a:gd name="T13" fmla="*/ 71 h 107"/>
                  <a:gd name="T14" fmla="*/ 45 w 51"/>
                  <a:gd name="T15" fmla="*/ 0 h 107"/>
                  <a:gd name="T16" fmla="*/ 48 w 51"/>
                  <a:gd name="T17" fmla="*/ 3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1" h="107">
                    <a:moveTo>
                      <a:pt x="48" y="3"/>
                    </a:moveTo>
                    <a:lnTo>
                      <a:pt x="51" y="5"/>
                    </a:lnTo>
                    <a:lnTo>
                      <a:pt x="20" y="74"/>
                    </a:lnTo>
                    <a:lnTo>
                      <a:pt x="26" y="78"/>
                    </a:lnTo>
                    <a:lnTo>
                      <a:pt x="0" y="107"/>
                    </a:lnTo>
                    <a:lnTo>
                      <a:pt x="5" y="68"/>
                    </a:lnTo>
                    <a:lnTo>
                      <a:pt x="13" y="71"/>
                    </a:lnTo>
                    <a:lnTo>
                      <a:pt x="45" y="0"/>
                    </a:lnTo>
                    <a:lnTo>
                      <a:pt x="48" y="3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3879" name="Freeform 119"/>
              <p:cNvSpPr>
                <a:spLocks/>
              </p:cNvSpPr>
              <p:nvPr/>
            </p:nvSpPr>
            <p:spPr bwMode="auto">
              <a:xfrm>
                <a:off x="3527" y="721"/>
                <a:ext cx="49" cy="107"/>
              </a:xfrm>
              <a:custGeom>
                <a:avLst/>
                <a:gdLst>
                  <a:gd name="T0" fmla="*/ 44 w 49"/>
                  <a:gd name="T1" fmla="*/ 2 h 107"/>
                  <a:gd name="T2" fmla="*/ 49 w 49"/>
                  <a:gd name="T3" fmla="*/ 3 h 107"/>
                  <a:gd name="T4" fmla="*/ 18 w 49"/>
                  <a:gd name="T5" fmla="*/ 74 h 107"/>
                  <a:gd name="T6" fmla="*/ 26 w 49"/>
                  <a:gd name="T7" fmla="*/ 77 h 107"/>
                  <a:gd name="T8" fmla="*/ 0 w 49"/>
                  <a:gd name="T9" fmla="*/ 107 h 107"/>
                  <a:gd name="T10" fmla="*/ 6 w 49"/>
                  <a:gd name="T11" fmla="*/ 69 h 107"/>
                  <a:gd name="T12" fmla="*/ 12 w 49"/>
                  <a:gd name="T13" fmla="*/ 70 h 107"/>
                  <a:gd name="T14" fmla="*/ 43 w 49"/>
                  <a:gd name="T15" fmla="*/ 0 h 107"/>
                  <a:gd name="T16" fmla="*/ 44 w 49"/>
                  <a:gd name="T17" fmla="*/ 2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9" h="107">
                    <a:moveTo>
                      <a:pt x="44" y="2"/>
                    </a:moveTo>
                    <a:lnTo>
                      <a:pt x="49" y="3"/>
                    </a:lnTo>
                    <a:lnTo>
                      <a:pt x="18" y="74"/>
                    </a:lnTo>
                    <a:lnTo>
                      <a:pt x="26" y="77"/>
                    </a:lnTo>
                    <a:lnTo>
                      <a:pt x="0" y="107"/>
                    </a:lnTo>
                    <a:lnTo>
                      <a:pt x="6" y="69"/>
                    </a:lnTo>
                    <a:lnTo>
                      <a:pt x="12" y="70"/>
                    </a:lnTo>
                    <a:lnTo>
                      <a:pt x="43" y="0"/>
                    </a:lnTo>
                    <a:lnTo>
                      <a:pt x="44" y="2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3880" name="Freeform 120"/>
              <p:cNvSpPr>
                <a:spLocks/>
              </p:cNvSpPr>
              <p:nvPr/>
            </p:nvSpPr>
            <p:spPr bwMode="auto">
              <a:xfrm>
                <a:off x="3458" y="707"/>
                <a:ext cx="46" cy="104"/>
              </a:xfrm>
              <a:custGeom>
                <a:avLst/>
                <a:gdLst>
                  <a:gd name="T0" fmla="*/ 43 w 46"/>
                  <a:gd name="T1" fmla="*/ 2 h 104"/>
                  <a:gd name="T2" fmla="*/ 46 w 46"/>
                  <a:gd name="T3" fmla="*/ 3 h 104"/>
                  <a:gd name="T4" fmla="*/ 17 w 46"/>
                  <a:gd name="T5" fmla="*/ 72 h 104"/>
                  <a:gd name="T6" fmla="*/ 25 w 46"/>
                  <a:gd name="T7" fmla="*/ 75 h 104"/>
                  <a:gd name="T8" fmla="*/ 0 w 46"/>
                  <a:gd name="T9" fmla="*/ 104 h 104"/>
                  <a:gd name="T10" fmla="*/ 5 w 46"/>
                  <a:gd name="T11" fmla="*/ 66 h 104"/>
                  <a:gd name="T12" fmla="*/ 11 w 46"/>
                  <a:gd name="T13" fmla="*/ 69 h 104"/>
                  <a:gd name="T14" fmla="*/ 38 w 46"/>
                  <a:gd name="T15" fmla="*/ 0 h 104"/>
                  <a:gd name="T16" fmla="*/ 43 w 46"/>
                  <a:gd name="T17" fmla="*/ 2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6" h="104">
                    <a:moveTo>
                      <a:pt x="43" y="2"/>
                    </a:moveTo>
                    <a:lnTo>
                      <a:pt x="46" y="3"/>
                    </a:lnTo>
                    <a:lnTo>
                      <a:pt x="17" y="72"/>
                    </a:lnTo>
                    <a:lnTo>
                      <a:pt x="25" y="75"/>
                    </a:lnTo>
                    <a:lnTo>
                      <a:pt x="0" y="104"/>
                    </a:lnTo>
                    <a:lnTo>
                      <a:pt x="5" y="66"/>
                    </a:lnTo>
                    <a:lnTo>
                      <a:pt x="11" y="69"/>
                    </a:lnTo>
                    <a:lnTo>
                      <a:pt x="38" y="0"/>
                    </a:lnTo>
                    <a:lnTo>
                      <a:pt x="43" y="2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3881" name="Freeform 121"/>
              <p:cNvSpPr>
                <a:spLocks/>
              </p:cNvSpPr>
              <p:nvPr/>
            </p:nvSpPr>
            <p:spPr bwMode="auto">
              <a:xfrm>
                <a:off x="3389" y="692"/>
                <a:ext cx="45" cy="104"/>
              </a:xfrm>
              <a:custGeom>
                <a:avLst/>
                <a:gdLst>
                  <a:gd name="T0" fmla="*/ 40 w 45"/>
                  <a:gd name="T1" fmla="*/ 2 h 104"/>
                  <a:gd name="T2" fmla="*/ 45 w 45"/>
                  <a:gd name="T3" fmla="*/ 3 h 104"/>
                  <a:gd name="T4" fmla="*/ 17 w 45"/>
                  <a:gd name="T5" fmla="*/ 73 h 104"/>
                  <a:gd name="T6" fmla="*/ 23 w 45"/>
                  <a:gd name="T7" fmla="*/ 73 h 104"/>
                  <a:gd name="T8" fmla="*/ 0 w 45"/>
                  <a:gd name="T9" fmla="*/ 104 h 104"/>
                  <a:gd name="T10" fmla="*/ 3 w 45"/>
                  <a:gd name="T11" fmla="*/ 67 h 104"/>
                  <a:gd name="T12" fmla="*/ 10 w 45"/>
                  <a:gd name="T13" fmla="*/ 70 h 104"/>
                  <a:gd name="T14" fmla="*/ 37 w 45"/>
                  <a:gd name="T15" fmla="*/ 0 h 104"/>
                  <a:gd name="T16" fmla="*/ 40 w 45"/>
                  <a:gd name="T17" fmla="*/ 2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5" h="104">
                    <a:moveTo>
                      <a:pt x="40" y="2"/>
                    </a:moveTo>
                    <a:lnTo>
                      <a:pt x="45" y="3"/>
                    </a:lnTo>
                    <a:lnTo>
                      <a:pt x="17" y="73"/>
                    </a:lnTo>
                    <a:lnTo>
                      <a:pt x="23" y="73"/>
                    </a:lnTo>
                    <a:lnTo>
                      <a:pt x="0" y="104"/>
                    </a:lnTo>
                    <a:lnTo>
                      <a:pt x="3" y="67"/>
                    </a:lnTo>
                    <a:lnTo>
                      <a:pt x="10" y="70"/>
                    </a:lnTo>
                    <a:lnTo>
                      <a:pt x="37" y="0"/>
                    </a:lnTo>
                    <a:lnTo>
                      <a:pt x="40" y="2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3882" name="Freeform 122"/>
              <p:cNvSpPr>
                <a:spLocks/>
              </p:cNvSpPr>
              <p:nvPr/>
            </p:nvSpPr>
            <p:spPr bwMode="auto">
              <a:xfrm>
                <a:off x="3319" y="680"/>
                <a:ext cx="43" cy="102"/>
              </a:xfrm>
              <a:custGeom>
                <a:avLst/>
                <a:gdLst>
                  <a:gd name="T0" fmla="*/ 38 w 43"/>
                  <a:gd name="T1" fmla="*/ 0 h 102"/>
                  <a:gd name="T2" fmla="*/ 43 w 43"/>
                  <a:gd name="T3" fmla="*/ 1 h 102"/>
                  <a:gd name="T4" fmla="*/ 17 w 43"/>
                  <a:gd name="T5" fmla="*/ 69 h 102"/>
                  <a:gd name="T6" fmla="*/ 23 w 43"/>
                  <a:gd name="T7" fmla="*/ 72 h 102"/>
                  <a:gd name="T8" fmla="*/ 0 w 43"/>
                  <a:gd name="T9" fmla="*/ 102 h 102"/>
                  <a:gd name="T10" fmla="*/ 3 w 43"/>
                  <a:gd name="T11" fmla="*/ 64 h 102"/>
                  <a:gd name="T12" fmla="*/ 9 w 43"/>
                  <a:gd name="T13" fmla="*/ 66 h 102"/>
                  <a:gd name="T14" fmla="*/ 35 w 43"/>
                  <a:gd name="T15" fmla="*/ 0 h 102"/>
                  <a:gd name="T16" fmla="*/ 38 w 43"/>
                  <a:gd name="T17" fmla="*/ 0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3" h="102">
                    <a:moveTo>
                      <a:pt x="38" y="0"/>
                    </a:moveTo>
                    <a:lnTo>
                      <a:pt x="43" y="1"/>
                    </a:lnTo>
                    <a:lnTo>
                      <a:pt x="17" y="69"/>
                    </a:lnTo>
                    <a:lnTo>
                      <a:pt x="23" y="72"/>
                    </a:lnTo>
                    <a:lnTo>
                      <a:pt x="0" y="102"/>
                    </a:lnTo>
                    <a:lnTo>
                      <a:pt x="3" y="64"/>
                    </a:lnTo>
                    <a:lnTo>
                      <a:pt x="9" y="66"/>
                    </a:lnTo>
                    <a:lnTo>
                      <a:pt x="35" y="0"/>
                    </a:lnTo>
                    <a:lnTo>
                      <a:pt x="38" y="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3883" name="Freeform 123"/>
              <p:cNvSpPr>
                <a:spLocks/>
              </p:cNvSpPr>
              <p:nvPr/>
            </p:nvSpPr>
            <p:spPr bwMode="auto">
              <a:xfrm>
                <a:off x="3249" y="666"/>
                <a:ext cx="41" cy="99"/>
              </a:xfrm>
              <a:custGeom>
                <a:avLst/>
                <a:gdLst>
                  <a:gd name="T0" fmla="*/ 38 w 41"/>
                  <a:gd name="T1" fmla="*/ 0 h 99"/>
                  <a:gd name="T2" fmla="*/ 41 w 41"/>
                  <a:gd name="T3" fmla="*/ 0 h 99"/>
                  <a:gd name="T4" fmla="*/ 16 w 41"/>
                  <a:gd name="T5" fmla="*/ 67 h 99"/>
                  <a:gd name="T6" fmla="*/ 23 w 41"/>
                  <a:gd name="T7" fmla="*/ 70 h 99"/>
                  <a:gd name="T8" fmla="*/ 0 w 41"/>
                  <a:gd name="T9" fmla="*/ 99 h 99"/>
                  <a:gd name="T10" fmla="*/ 3 w 41"/>
                  <a:gd name="T11" fmla="*/ 63 h 99"/>
                  <a:gd name="T12" fmla="*/ 9 w 41"/>
                  <a:gd name="T13" fmla="*/ 64 h 99"/>
                  <a:gd name="T14" fmla="*/ 33 w 41"/>
                  <a:gd name="T15" fmla="*/ 0 h 99"/>
                  <a:gd name="T16" fmla="*/ 38 w 41"/>
                  <a:gd name="T17" fmla="*/ 0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1" h="99">
                    <a:moveTo>
                      <a:pt x="38" y="0"/>
                    </a:moveTo>
                    <a:lnTo>
                      <a:pt x="41" y="0"/>
                    </a:lnTo>
                    <a:lnTo>
                      <a:pt x="16" y="67"/>
                    </a:lnTo>
                    <a:lnTo>
                      <a:pt x="23" y="70"/>
                    </a:lnTo>
                    <a:lnTo>
                      <a:pt x="0" y="99"/>
                    </a:lnTo>
                    <a:lnTo>
                      <a:pt x="3" y="63"/>
                    </a:lnTo>
                    <a:lnTo>
                      <a:pt x="9" y="64"/>
                    </a:lnTo>
                    <a:lnTo>
                      <a:pt x="33" y="0"/>
                    </a:lnTo>
                    <a:lnTo>
                      <a:pt x="38" y="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3884" name="Freeform 124"/>
              <p:cNvSpPr>
                <a:spLocks/>
              </p:cNvSpPr>
              <p:nvPr/>
            </p:nvSpPr>
            <p:spPr bwMode="auto">
              <a:xfrm>
                <a:off x="3177" y="651"/>
                <a:ext cx="41" cy="96"/>
              </a:xfrm>
              <a:custGeom>
                <a:avLst/>
                <a:gdLst>
                  <a:gd name="T0" fmla="*/ 38 w 41"/>
                  <a:gd name="T1" fmla="*/ 1 h 96"/>
                  <a:gd name="T2" fmla="*/ 41 w 41"/>
                  <a:gd name="T3" fmla="*/ 3 h 96"/>
                  <a:gd name="T4" fmla="*/ 17 w 41"/>
                  <a:gd name="T5" fmla="*/ 66 h 96"/>
                  <a:gd name="T6" fmla="*/ 23 w 41"/>
                  <a:gd name="T7" fmla="*/ 67 h 96"/>
                  <a:gd name="T8" fmla="*/ 0 w 41"/>
                  <a:gd name="T9" fmla="*/ 96 h 96"/>
                  <a:gd name="T10" fmla="*/ 3 w 41"/>
                  <a:gd name="T11" fmla="*/ 61 h 96"/>
                  <a:gd name="T12" fmla="*/ 9 w 41"/>
                  <a:gd name="T13" fmla="*/ 64 h 96"/>
                  <a:gd name="T14" fmla="*/ 35 w 41"/>
                  <a:gd name="T15" fmla="*/ 0 h 96"/>
                  <a:gd name="T16" fmla="*/ 38 w 41"/>
                  <a:gd name="T17" fmla="*/ 1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1" h="96">
                    <a:moveTo>
                      <a:pt x="38" y="1"/>
                    </a:moveTo>
                    <a:lnTo>
                      <a:pt x="41" y="3"/>
                    </a:lnTo>
                    <a:lnTo>
                      <a:pt x="17" y="66"/>
                    </a:lnTo>
                    <a:lnTo>
                      <a:pt x="23" y="67"/>
                    </a:lnTo>
                    <a:lnTo>
                      <a:pt x="0" y="96"/>
                    </a:lnTo>
                    <a:lnTo>
                      <a:pt x="3" y="61"/>
                    </a:lnTo>
                    <a:lnTo>
                      <a:pt x="9" y="64"/>
                    </a:lnTo>
                    <a:lnTo>
                      <a:pt x="35" y="0"/>
                    </a:lnTo>
                    <a:lnTo>
                      <a:pt x="38" y="1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3885" name="Freeform 125"/>
              <p:cNvSpPr>
                <a:spLocks/>
              </p:cNvSpPr>
              <p:nvPr/>
            </p:nvSpPr>
            <p:spPr bwMode="auto">
              <a:xfrm>
                <a:off x="3100" y="637"/>
                <a:ext cx="46" cy="92"/>
              </a:xfrm>
              <a:custGeom>
                <a:avLst/>
                <a:gdLst>
                  <a:gd name="T0" fmla="*/ 43 w 46"/>
                  <a:gd name="T1" fmla="*/ 2 h 92"/>
                  <a:gd name="T2" fmla="*/ 46 w 46"/>
                  <a:gd name="T3" fmla="*/ 3 h 92"/>
                  <a:gd name="T4" fmla="*/ 19 w 46"/>
                  <a:gd name="T5" fmla="*/ 63 h 92"/>
                  <a:gd name="T6" fmla="*/ 25 w 46"/>
                  <a:gd name="T7" fmla="*/ 66 h 92"/>
                  <a:gd name="T8" fmla="*/ 0 w 46"/>
                  <a:gd name="T9" fmla="*/ 92 h 92"/>
                  <a:gd name="T10" fmla="*/ 6 w 46"/>
                  <a:gd name="T11" fmla="*/ 57 h 92"/>
                  <a:gd name="T12" fmla="*/ 12 w 46"/>
                  <a:gd name="T13" fmla="*/ 60 h 92"/>
                  <a:gd name="T14" fmla="*/ 40 w 46"/>
                  <a:gd name="T15" fmla="*/ 0 h 92"/>
                  <a:gd name="T16" fmla="*/ 43 w 46"/>
                  <a:gd name="T17" fmla="*/ 2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6" h="92">
                    <a:moveTo>
                      <a:pt x="43" y="2"/>
                    </a:moveTo>
                    <a:lnTo>
                      <a:pt x="46" y="3"/>
                    </a:lnTo>
                    <a:lnTo>
                      <a:pt x="19" y="63"/>
                    </a:lnTo>
                    <a:lnTo>
                      <a:pt x="25" y="66"/>
                    </a:lnTo>
                    <a:lnTo>
                      <a:pt x="0" y="92"/>
                    </a:lnTo>
                    <a:lnTo>
                      <a:pt x="6" y="57"/>
                    </a:lnTo>
                    <a:lnTo>
                      <a:pt x="12" y="60"/>
                    </a:lnTo>
                    <a:lnTo>
                      <a:pt x="40" y="0"/>
                    </a:lnTo>
                    <a:lnTo>
                      <a:pt x="43" y="2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3886" name="Freeform 126"/>
              <p:cNvSpPr>
                <a:spLocks/>
              </p:cNvSpPr>
              <p:nvPr/>
            </p:nvSpPr>
            <p:spPr bwMode="auto">
              <a:xfrm>
                <a:off x="3027" y="622"/>
                <a:ext cx="47" cy="87"/>
              </a:xfrm>
              <a:custGeom>
                <a:avLst/>
                <a:gdLst>
                  <a:gd name="T0" fmla="*/ 44 w 47"/>
                  <a:gd name="T1" fmla="*/ 1 h 87"/>
                  <a:gd name="T2" fmla="*/ 47 w 47"/>
                  <a:gd name="T3" fmla="*/ 3 h 87"/>
                  <a:gd name="T4" fmla="*/ 17 w 47"/>
                  <a:gd name="T5" fmla="*/ 59 h 87"/>
                  <a:gd name="T6" fmla="*/ 23 w 47"/>
                  <a:gd name="T7" fmla="*/ 62 h 87"/>
                  <a:gd name="T8" fmla="*/ 0 w 47"/>
                  <a:gd name="T9" fmla="*/ 87 h 87"/>
                  <a:gd name="T10" fmla="*/ 6 w 47"/>
                  <a:gd name="T11" fmla="*/ 53 h 87"/>
                  <a:gd name="T12" fmla="*/ 11 w 47"/>
                  <a:gd name="T13" fmla="*/ 56 h 87"/>
                  <a:gd name="T14" fmla="*/ 41 w 47"/>
                  <a:gd name="T15" fmla="*/ 0 h 87"/>
                  <a:gd name="T16" fmla="*/ 44 w 47"/>
                  <a:gd name="T17" fmla="*/ 1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7" h="87">
                    <a:moveTo>
                      <a:pt x="44" y="1"/>
                    </a:moveTo>
                    <a:lnTo>
                      <a:pt x="47" y="3"/>
                    </a:lnTo>
                    <a:lnTo>
                      <a:pt x="17" y="59"/>
                    </a:lnTo>
                    <a:lnTo>
                      <a:pt x="23" y="62"/>
                    </a:lnTo>
                    <a:lnTo>
                      <a:pt x="0" y="87"/>
                    </a:lnTo>
                    <a:lnTo>
                      <a:pt x="6" y="53"/>
                    </a:lnTo>
                    <a:lnTo>
                      <a:pt x="11" y="56"/>
                    </a:lnTo>
                    <a:lnTo>
                      <a:pt x="41" y="0"/>
                    </a:lnTo>
                    <a:lnTo>
                      <a:pt x="44" y="1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3887" name="Freeform 127"/>
              <p:cNvSpPr>
                <a:spLocks/>
              </p:cNvSpPr>
              <p:nvPr/>
            </p:nvSpPr>
            <p:spPr bwMode="auto">
              <a:xfrm>
                <a:off x="2952" y="608"/>
                <a:ext cx="49" cy="79"/>
              </a:xfrm>
              <a:custGeom>
                <a:avLst/>
                <a:gdLst>
                  <a:gd name="T0" fmla="*/ 49 w 49"/>
                  <a:gd name="T1" fmla="*/ 3 h 79"/>
                  <a:gd name="T2" fmla="*/ 49 w 49"/>
                  <a:gd name="T3" fmla="*/ 5 h 79"/>
                  <a:gd name="T4" fmla="*/ 20 w 49"/>
                  <a:gd name="T5" fmla="*/ 57 h 79"/>
                  <a:gd name="T6" fmla="*/ 24 w 49"/>
                  <a:gd name="T7" fmla="*/ 58 h 79"/>
                  <a:gd name="T8" fmla="*/ 0 w 49"/>
                  <a:gd name="T9" fmla="*/ 79 h 79"/>
                  <a:gd name="T10" fmla="*/ 9 w 49"/>
                  <a:gd name="T11" fmla="*/ 49 h 79"/>
                  <a:gd name="T12" fmla="*/ 14 w 49"/>
                  <a:gd name="T13" fmla="*/ 52 h 79"/>
                  <a:gd name="T14" fmla="*/ 46 w 49"/>
                  <a:gd name="T15" fmla="*/ 0 h 79"/>
                  <a:gd name="T16" fmla="*/ 49 w 49"/>
                  <a:gd name="T17" fmla="*/ 3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9" h="79">
                    <a:moveTo>
                      <a:pt x="49" y="3"/>
                    </a:moveTo>
                    <a:lnTo>
                      <a:pt x="49" y="5"/>
                    </a:lnTo>
                    <a:lnTo>
                      <a:pt x="20" y="57"/>
                    </a:lnTo>
                    <a:lnTo>
                      <a:pt x="24" y="58"/>
                    </a:lnTo>
                    <a:lnTo>
                      <a:pt x="0" y="79"/>
                    </a:lnTo>
                    <a:lnTo>
                      <a:pt x="9" y="49"/>
                    </a:lnTo>
                    <a:lnTo>
                      <a:pt x="14" y="52"/>
                    </a:lnTo>
                    <a:lnTo>
                      <a:pt x="46" y="0"/>
                    </a:lnTo>
                    <a:lnTo>
                      <a:pt x="49" y="3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3888" name="Freeform 128"/>
              <p:cNvSpPr>
                <a:spLocks/>
              </p:cNvSpPr>
              <p:nvPr/>
            </p:nvSpPr>
            <p:spPr bwMode="auto">
              <a:xfrm>
                <a:off x="2878" y="594"/>
                <a:ext cx="51" cy="72"/>
              </a:xfrm>
              <a:custGeom>
                <a:avLst/>
                <a:gdLst>
                  <a:gd name="T0" fmla="*/ 49 w 51"/>
                  <a:gd name="T1" fmla="*/ 2 h 72"/>
                  <a:gd name="T2" fmla="*/ 51 w 51"/>
                  <a:gd name="T3" fmla="*/ 3 h 72"/>
                  <a:gd name="T4" fmla="*/ 20 w 51"/>
                  <a:gd name="T5" fmla="*/ 51 h 72"/>
                  <a:gd name="T6" fmla="*/ 25 w 51"/>
                  <a:gd name="T7" fmla="*/ 54 h 72"/>
                  <a:gd name="T8" fmla="*/ 0 w 51"/>
                  <a:gd name="T9" fmla="*/ 72 h 72"/>
                  <a:gd name="T10" fmla="*/ 10 w 51"/>
                  <a:gd name="T11" fmla="*/ 45 h 72"/>
                  <a:gd name="T12" fmla="*/ 16 w 51"/>
                  <a:gd name="T13" fmla="*/ 48 h 72"/>
                  <a:gd name="T14" fmla="*/ 48 w 51"/>
                  <a:gd name="T15" fmla="*/ 0 h 72"/>
                  <a:gd name="T16" fmla="*/ 49 w 51"/>
                  <a:gd name="T17" fmla="*/ 2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1" h="72">
                    <a:moveTo>
                      <a:pt x="49" y="2"/>
                    </a:moveTo>
                    <a:lnTo>
                      <a:pt x="51" y="3"/>
                    </a:lnTo>
                    <a:lnTo>
                      <a:pt x="20" y="51"/>
                    </a:lnTo>
                    <a:lnTo>
                      <a:pt x="25" y="54"/>
                    </a:lnTo>
                    <a:lnTo>
                      <a:pt x="0" y="72"/>
                    </a:lnTo>
                    <a:lnTo>
                      <a:pt x="10" y="45"/>
                    </a:lnTo>
                    <a:lnTo>
                      <a:pt x="16" y="48"/>
                    </a:lnTo>
                    <a:lnTo>
                      <a:pt x="48" y="0"/>
                    </a:lnTo>
                    <a:lnTo>
                      <a:pt x="49" y="2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3889" name="Freeform 129"/>
              <p:cNvSpPr>
                <a:spLocks/>
              </p:cNvSpPr>
              <p:nvPr/>
            </p:nvSpPr>
            <p:spPr bwMode="auto">
              <a:xfrm>
                <a:off x="2807" y="580"/>
                <a:ext cx="52" cy="71"/>
              </a:xfrm>
              <a:custGeom>
                <a:avLst/>
                <a:gdLst>
                  <a:gd name="T0" fmla="*/ 49 w 52"/>
                  <a:gd name="T1" fmla="*/ 2 h 71"/>
                  <a:gd name="T2" fmla="*/ 52 w 52"/>
                  <a:gd name="T3" fmla="*/ 4 h 71"/>
                  <a:gd name="T4" fmla="*/ 19 w 52"/>
                  <a:gd name="T5" fmla="*/ 51 h 71"/>
                  <a:gd name="T6" fmla="*/ 23 w 52"/>
                  <a:gd name="T7" fmla="*/ 54 h 71"/>
                  <a:gd name="T8" fmla="*/ 0 w 52"/>
                  <a:gd name="T9" fmla="*/ 71 h 71"/>
                  <a:gd name="T10" fmla="*/ 10 w 52"/>
                  <a:gd name="T11" fmla="*/ 43 h 71"/>
                  <a:gd name="T12" fmla="*/ 15 w 52"/>
                  <a:gd name="T13" fmla="*/ 46 h 71"/>
                  <a:gd name="T14" fmla="*/ 45 w 52"/>
                  <a:gd name="T15" fmla="*/ 0 h 71"/>
                  <a:gd name="T16" fmla="*/ 49 w 52"/>
                  <a:gd name="T17" fmla="*/ 2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2" h="71">
                    <a:moveTo>
                      <a:pt x="49" y="2"/>
                    </a:moveTo>
                    <a:lnTo>
                      <a:pt x="52" y="4"/>
                    </a:lnTo>
                    <a:lnTo>
                      <a:pt x="19" y="51"/>
                    </a:lnTo>
                    <a:lnTo>
                      <a:pt x="23" y="54"/>
                    </a:lnTo>
                    <a:lnTo>
                      <a:pt x="0" y="71"/>
                    </a:lnTo>
                    <a:lnTo>
                      <a:pt x="10" y="43"/>
                    </a:lnTo>
                    <a:lnTo>
                      <a:pt x="15" y="46"/>
                    </a:lnTo>
                    <a:lnTo>
                      <a:pt x="45" y="0"/>
                    </a:lnTo>
                    <a:lnTo>
                      <a:pt x="49" y="2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3890" name="Freeform 130"/>
              <p:cNvSpPr>
                <a:spLocks/>
              </p:cNvSpPr>
              <p:nvPr/>
            </p:nvSpPr>
            <p:spPr bwMode="auto">
              <a:xfrm>
                <a:off x="2738" y="568"/>
                <a:ext cx="49" cy="74"/>
              </a:xfrm>
              <a:custGeom>
                <a:avLst/>
                <a:gdLst>
                  <a:gd name="T0" fmla="*/ 46 w 49"/>
                  <a:gd name="T1" fmla="*/ 0 h 74"/>
                  <a:gd name="T2" fmla="*/ 49 w 49"/>
                  <a:gd name="T3" fmla="*/ 2 h 74"/>
                  <a:gd name="T4" fmla="*/ 17 w 49"/>
                  <a:gd name="T5" fmla="*/ 49 h 74"/>
                  <a:gd name="T6" fmla="*/ 23 w 49"/>
                  <a:gd name="T7" fmla="*/ 54 h 74"/>
                  <a:gd name="T8" fmla="*/ 0 w 49"/>
                  <a:gd name="T9" fmla="*/ 74 h 74"/>
                  <a:gd name="T10" fmla="*/ 9 w 49"/>
                  <a:gd name="T11" fmla="*/ 45 h 74"/>
                  <a:gd name="T12" fmla="*/ 14 w 49"/>
                  <a:gd name="T13" fmla="*/ 48 h 74"/>
                  <a:gd name="T14" fmla="*/ 43 w 49"/>
                  <a:gd name="T15" fmla="*/ 0 h 74"/>
                  <a:gd name="T16" fmla="*/ 46 w 49"/>
                  <a:gd name="T17" fmla="*/ 0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9" h="74">
                    <a:moveTo>
                      <a:pt x="46" y="0"/>
                    </a:moveTo>
                    <a:lnTo>
                      <a:pt x="49" y="2"/>
                    </a:lnTo>
                    <a:lnTo>
                      <a:pt x="17" y="49"/>
                    </a:lnTo>
                    <a:lnTo>
                      <a:pt x="23" y="54"/>
                    </a:lnTo>
                    <a:lnTo>
                      <a:pt x="0" y="74"/>
                    </a:lnTo>
                    <a:lnTo>
                      <a:pt x="9" y="45"/>
                    </a:lnTo>
                    <a:lnTo>
                      <a:pt x="14" y="48"/>
                    </a:lnTo>
                    <a:lnTo>
                      <a:pt x="43" y="0"/>
                    </a:lnTo>
                    <a:lnTo>
                      <a:pt x="46" y="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3891" name="Freeform 131"/>
              <p:cNvSpPr>
                <a:spLocks/>
              </p:cNvSpPr>
              <p:nvPr/>
            </p:nvSpPr>
            <p:spPr bwMode="auto">
              <a:xfrm>
                <a:off x="2657" y="553"/>
                <a:ext cx="58" cy="70"/>
              </a:xfrm>
              <a:custGeom>
                <a:avLst/>
                <a:gdLst>
                  <a:gd name="T0" fmla="*/ 55 w 58"/>
                  <a:gd name="T1" fmla="*/ 1 h 70"/>
                  <a:gd name="T2" fmla="*/ 58 w 58"/>
                  <a:gd name="T3" fmla="*/ 5 h 70"/>
                  <a:gd name="T4" fmla="*/ 21 w 58"/>
                  <a:gd name="T5" fmla="*/ 49 h 70"/>
                  <a:gd name="T6" fmla="*/ 26 w 58"/>
                  <a:gd name="T7" fmla="*/ 53 h 70"/>
                  <a:gd name="T8" fmla="*/ 0 w 58"/>
                  <a:gd name="T9" fmla="*/ 70 h 70"/>
                  <a:gd name="T10" fmla="*/ 12 w 58"/>
                  <a:gd name="T11" fmla="*/ 41 h 70"/>
                  <a:gd name="T12" fmla="*/ 17 w 58"/>
                  <a:gd name="T13" fmla="*/ 46 h 70"/>
                  <a:gd name="T14" fmla="*/ 53 w 58"/>
                  <a:gd name="T15" fmla="*/ 0 h 70"/>
                  <a:gd name="T16" fmla="*/ 55 w 58"/>
                  <a:gd name="T17" fmla="*/ 1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8" h="70">
                    <a:moveTo>
                      <a:pt x="55" y="1"/>
                    </a:moveTo>
                    <a:lnTo>
                      <a:pt x="58" y="5"/>
                    </a:lnTo>
                    <a:lnTo>
                      <a:pt x="21" y="49"/>
                    </a:lnTo>
                    <a:lnTo>
                      <a:pt x="26" y="53"/>
                    </a:lnTo>
                    <a:lnTo>
                      <a:pt x="0" y="70"/>
                    </a:lnTo>
                    <a:lnTo>
                      <a:pt x="12" y="41"/>
                    </a:lnTo>
                    <a:lnTo>
                      <a:pt x="17" y="46"/>
                    </a:lnTo>
                    <a:lnTo>
                      <a:pt x="53" y="0"/>
                    </a:lnTo>
                    <a:lnTo>
                      <a:pt x="55" y="1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3892" name="Freeform 132"/>
              <p:cNvSpPr>
                <a:spLocks/>
              </p:cNvSpPr>
              <p:nvPr/>
            </p:nvSpPr>
            <p:spPr bwMode="auto">
              <a:xfrm>
                <a:off x="2562" y="539"/>
                <a:ext cx="79" cy="29"/>
              </a:xfrm>
              <a:custGeom>
                <a:avLst/>
                <a:gdLst>
                  <a:gd name="T0" fmla="*/ 78 w 79"/>
                  <a:gd name="T1" fmla="*/ 3 h 29"/>
                  <a:gd name="T2" fmla="*/ 79 w 79"/>
                  <a:gd name="T3" fmla="*/ 5 h 29"/>
                  <a:gd name="T4" fmla="*/ 27 w 79"/>
                  <a:gd name="T5" fmla="*/ 25 h 29"/>
                  <a:gd name="T6" fmla="*/ 29 w 79"/>
                  <a:gd name="T7" fmla="*/ 29 h 29"/>
                  <a:gd name="T8" fmla="*/ 0 w 79"/>
                  <a:gd name="T9" fmla="*/ 29 h 29"/>
                  <a:gd name="T10" fmla="*/ 23 w 79"/>
                  <a:gd name="T11" fmla="*/ 14 h 29"/>
                  <a:gd name="T12" fmla="*/ 24 w 79"/>
                  <a:gd name="T13" fmla="*/ 19 h 29"/>
                  <a:gd name="T14" fmla="*/ 78 w 79"/>
                  <a:gd name="T15" fmla="*/ 0 h 29"/>
                  <a:gd name="T16" fmla="*/ 78 w 79"/>
                  <a:gd name="T17" fmla="*/ 3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9" h="29">
                    <a:moveTo>
                      <a:pt x="78" y="3"/>
                    </a:moveTo>
                    <a:lnTo>
                      <a:pt x="79" y="5"/>
                    </a:lnTo>
                    <a:lnTo>
                      <a:pt x="27" y="25"/>
                    </a:lnTo>
                    <a:lnTo>
                      <a:pt x="29" y="29"/>
                    </a:lnTo>
                    <a:lnTo>
                      <a:pt x="0" y="29"/>
                    </a:lnTo>
                    <a:lnTo>
                      <a:pt x="23" y="14"/>
                    </a:lnTo>
                    <a:lnTo>
                      <a:pt x="24" y="19"/>
                    </a:lnTo>
                    <a:lnTo>
                      <a:pt x="78" y="0"/>
                    </a:lnTo>
                    <a:lnTo>
                      <a:pt x="78" y="3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3893" name="Freeform 133"/>
              <p:cNvSpPr>
                <a:spLocks/>
              </p:cNvSpPr>
              <p:nvPr/>
            </p:nvSpPr>
            <p:spPr bwMode="auto">
              <a:xfrm>
                <a:off x="2490" y="525"/>
                <a:ext cx="79" cy="36"/>
              </a:xfrm>
              <a:custGeom>
                <a:avLst/>
                <a:gdLst>
                  <a:gd name="T0" fmla="*/ 78 w 79"/>
                  <a:gd name="T1" fmla="*/ 2 h 36"/>
                  <a:gd name="T2" fmla="*/ 79 w 79"/>
                  <a:gd name="T3" fmla="*/ 5 h 36"/>
                  <a:gd name="T4" fmla="*/ 27 w 79"/>
                  <a:gd name="T5" fmla="*/ 26 h 36"/>
                  <a:gd name="T6" fmla="*/ 29 w 79"/>
                  <a:gd name="T7" fmla="*/ 33 h 36"/>
                  <a:gd name="T8" fmla="*/ 0 w 79"/>
                  <a:gd name="T9" fmla="*/ 36 h 36"/>
                  <a:gd name="T10" fmla="*/ 23 w 79"/>
                  <a:gd name="T11" fmla="*/ 17 h 36"/>
                  <a:gd name="T12" fmla="*/ 24 w 79"/>
                  <a:gd name="T13" fmla="*/ 20 h 36"/>
                  <a:gd name="T14" fmla="*/ 78 w 79"/>
                  <a:gd name="T15" fmla="*/ 0 h 36"/>
                  <a:gd name="T16" fmla="*/ 78 w 79"/>
                  <a:gd name="T17" fmla="*/ 2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9" h="36">
                    <a:moveTo>
                      <a:pt x="78" y="2"/>
                    </a:moveTo>
                    <a:lnTo>
                      <a:pt x="79" y="5"/>
                    </a:lnTo>
                    <a:lnTo>
                      <a:pt x="27" y="26"/>
                    </a:lnTo>
                    <a:lnTo>
                      <a:pt x="29" y="33"/>
                    </a:lnTo>
                    <a:lnTo>
                      <a:pt x="0" y="36"/>
                    </a:lnTo>
                    <a:lnTo>
                      <a:pt x="23" y="17"/>
                    </a:lnTo>
                    <a:lnTo>
                      <a:pt x="24" y="20"/>
                    </a:lnTo>
                    <a:lnTo>
                      <a:pt x="78" y="0"/>
                    </a:lnTo>
                    <a:lnTo>
                      <a:pt x="78" y="2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3894" name="Freeform 134"/>
              <p:cNvSpPr>
                <a:spLocks/>
              </p:cNvSpPr>
              <p:nvPr/>
            </p:nvSpPr>
            <p:spPr bwMode="auto">
              <a:xfrm>
                <a:off x="3877" y="865"/>
                <a:ext cx="40" cy="105"/>
              </a:xfrm>
              <a:custGeom>
                <a:avLst/>
                <a:gdLst>
                  <a:gd name="T0" fmla="*/ 39 w 40"/>
                  <a:gd name="T1" fmla="*/ 0 h 105"/>
                  <a:gd name="T2" fmla="*/ 40 w 40"/>
                  <a:gd name="T3" fmla="*/ 1 h 105"/>
                  <a:gd name="T4" fmla="*/ 16 w 40"/>
                  <a:gd name="T5" fmla="*/ 73 h 105"/>
                  <a:gd name="T6" fmla="*/ 23 w 40"/>
                  <a:gd name="T7" fmla="*/ 73 h 105"/>
                  <a:gd name="T8" fmla="*/ 0 w 40"/>
                  <a:gd name="T9" fmla="*/ 105 h 105"/>
                  <a:gd name="T10" fmla="*/ 2 w 40"/>
                  <a:gd name="T11" fmla="*/ 67 h 105"/>
                  <a:gd name="T12" fmla="*/ 9 w 40"/>
                  <a:gd name="T13" fmla="*/ 70 h 105"/>
                  <a:gd name="T14" fmla="*/ 34 w 40"/>
                  <a:gd name="T15" fmla="*/ 0 h 105"/>
                  <a:gd name="T16" fmla="*/ 39 w 40"/>
                  <a:gd name="T17" fmla="*/ 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0" h="105">
                    <a:moveTo>
                      <a:pt x="39" y="0"/>
                    </a:moveTo>
                    <a:lnTo>
                      <a:pt x="40" y="1"/>
                    </a:lnTo>
                    <a:lnTo>
                      <a:pt x="16" y="73"/>
                    </a:lnTo>
                    <a:lnTo>
                      <a:pt x="23" y="73"/>
                    </a:lnTo>
                    <a:lnTo>
                      <a:pt x="0" y="105"/>
                    </a:lnTo>
                    <a:lnTo>
                      <a:pt x="2" y="67"/>
                    </a:lnTo>
                    <a:lnTo>
                      <a:pt x="9" y="70"/>
                    </a:lnTo>
                    <a:lnTo>
                      <a:pt x="34" y="0"/>
                    </a:lnTo>
                    <a:lnTo>
                      <a:pt x="39" y="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3895" name="Freeform 135"/>
              <p:cNvSpPr>
                <a:spLocks/>
              </p:cNvSpPr>
              <p:nvPr/>
            </p:nvSpPr>
            <p:spPr bwMode="auto">
              <a:xfrm>
                <a:off x="3805" y="850"/>
                <a:ext cx="42" cy="107"/>
              </a:xfrm>
              <a:custGeom>
                <a:avLst/>
                <a:gdLst>
                  <a:gd name="T0" fmla="*/ 37 w 42"/>
                  <a:gd name="T1" fmla="*/ 1 h 107"/>
                  <a:gd name="T2" fmla="*/ 42 w 42"/>
                  <a:gd name="T3" fmla="*/ 3 h 107"/>
                  <a:gd name="T4" fmla="*/ 16 w 42"/>
                  <a:gd name="T5" fmla="*/ 71 h 107"/>
                  <a:gd name="T6" fmla="*/ 23 w 42"/>
                  <a:gd name="T7" fmla="*/ 74 h 107"/>
                  <a:gd name="T8" fmla="*/ 0 w 42"/>
                  <a:gd name="T9" fmla="*/ 107 h 107"/>
                  <a:gd name="T10" fmla="*/ 3 w 42"/>
                  <a:gd name="T11" fmla="*/ 67 h 107"/>
                  <a:gd name="T12" fmla="*/ 11 w 42"/>
                  <a:gd name="T13" fmla="*/ 70 h 107"/>
                  <a:gd name="T14" fmla="*/ 36 w 42"/>
                  <a:gd name="T15" fmla="*/ 0 h 107"/>
                  <a:gd name="T16" fmla="*/ 37 w 42"/>
                  <a:gd name="T17" fmla="*/ 1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2" h="107">
                    <a:moveTo>
                      <a:pt x="37" y="1"/>
                    </a:moveTo>
                    <a:lnTo>
                      <a:pt x="42" y="3"/>
                    </a:lnTo>
                    <a:lnTo>
                      <a:pt x="16" y="71"/>
                    </a:lnTo>
                    <a:lnTo>
                      <a:pt x="23" y="74"/>
                    </a:lnTo>
                    <a:lnTo>
                      <a:pt x="0" y="107"/>
                    </a:lnTo>
                    <a:lnTo>
                      <a:pt x="3" y="67"/>
                    </a:lnTo>
                    <a:lnTo>
                      <a:pt x="11" y="70"/>
                    </a:lnTo>
                    <a:lnTo>
                      <a:pt x="36" y="0"/>
                    </a:lnTo>
                    <a:lnTo>
                      <a:pt x="37" y="1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3896" name="Freeform 136"/>
              <p:cNvSpPr>
                <a:spLocks/>
              </p:cNvSpPr>
              <p:nvPr/>
            </p:nvSpPr>
            <p:spPr bwMode="auto">
              <a:xfrm>
                <a:off x="3730" y="836"/>
                <a:ext cx="45" cy="107"/>
              </a:xfrm>
              <a:custGeom>
                <a:avLst/>
                <a:gdLst>
                  <a:gd name="T0" fmla="*/ 42 w 45"/>
                  <a:gd name="T1" fmla="*/ 1 h 107"/>
                  <a:gd name="T2" fmla="*/ 45 w 45"/>
                  <a:gd name="T3" fmla="*/ 3 h 107"/>
                  <a:gd name="T4" fmla="*/ 17 w 45"/>
                  <a:gd name="T5" fmla="*/ 73 h 107"/>
                  <a:gd name="T6" fmla="*/ 25 w 45"/>
                  <a:gd name="T7" fmla="*/ 76 h 107"/>
                  <a:gd name="T8" fmla="*/ 0 w 45"/>
                  <a:gd name="T9" fmla="*/ 107 h 107"/>
                  <a:gd name="T10" fmla="*/ 3 w 45"/>
                  <a:gd name="T11" fmla="*/ 67 h 107"/>
                  <a:gd name="T12" fmla="*/ 11 w 45"/>
                  <a:gd name="T13" fmla="*/ 70 h 107"/>
                  <a:gd name="T14" fmla="*/ 39 w 45"/>
                  <a:gd name="T15" fmla="*/ 0 h 107"/>
                  <a:gd name="T16" fmla="*/ 42 w 45"/>
                  <a:gd name="T17" fmla="*/ 1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5" h="107">
                    <a:moveTo>
                      <a:pt x="42" y="1"/>
                    </a:moveTo>
                    <a:lnTo>
                      <a:pt x="45" y="3"/>
                    </a:lnTo>
                    <a:lnTo>
                      <a:pt x="17" y="73"/>
                    </a:lnTo>
                    <a:lnTo>
                      <a:pt x="25" y="76"/>
                    </a:lnTo>
                    <a:lnTo>
                      <a:pt x="0" y="107"/>
                    </a:lnTo>
                    <a:lnTo>
                      <a:pt x="3" y="67"/>
                    </a:lnTo>
                    <a:lnTo>
                      <a:pt x="11" y="70"/>
                    </a:lnTo>
                    <a:lnTo>
                      <a:pt x="39" y="0"/>
                    </a:lnTo>
                    <a:lnTo>
                      <a:pt x="42" y="1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3897" name="Freeform 137"/>
              <p:cNvSpPr>
                <a:spLocks/>
              </p:cNvSpPr>
              <p:nvPr/>
            </p:nvSpPr>
            <p:spPr bwMode="auto">
              <a:xfrm>
                <a:off x="3652" y="821"/>
                <a:ext cx="52" cy="105"/>
              </a:xfrm>
              <a:custGeom>
                <a:avLst/>
                <a:gdLst>
                  <a:gd name="T0" fmla="*/ 48 w 52"/>
                  <a:gd name="T1" fmla="*/ 1 h 105"/>
                  <a:gd name="T2" fmla="*/ 52 w 52"/>
                  <a:gd name="T3" fmla="*/ 3 h 105"/>
                  <a:gd name="T4" fmla="*/ 20 w 52"/>
                  <a:gd name="T5" fmla="*/ 71 h 105"/>
                  <a:gd name="T6" fmla="*/ 28 w 52"/>
                  <a:gd name="T7" fmla="*/ 74 h 105"/>
                  <a:gd name="T8" fmla="*/ 0 w 52"/>
                  <a:gd name="T9" fmla="*/ 105 h 105"/>
                  <a:gd name="T10" fmla="*/ 7 w 52"/>
                  <a:gd name="T11" fmla="*/ 67 h 105"/>
                  <a:gd name="T12" fmla="*/ 14 w 52"/>
                  <a:gd name="T13" fmla="*/ 68 h 105"/>
                  <a:gd name="T14" fmla="*/ 45 w 52"/>
                  <a:gd name="T15" fmla="*/ 0 h 105"/>
                  <a:gd name="T16" fmla="*/ 48 w 52"/>
                  <a:gd name="T17" fmla="*/ 1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2" h="105">
                    <a:moveTo>
                      <a:pt x="48" y="1"/>
                    </a:moveTo>
                    <a:lnTo>
                      <a:pt x="52" y="3"/>
                    </a:lnTo>
                    <a:lnTo>
                      <a:pt x="20" y="71"/>
                    </a:lnTo>
                    <a:lnTo>
                      <a:pt x="28" y="74"/>
                    </a:lnTo>
                    <a:lnTo>
                      <a:pt x="0" y="105"/>
                    </a:lnTo>
                    <a:lnTo>
                      <a:pt x="7" y="67"/>
                    </a:lnTo>
                    <a:lnTo>
                      <a:pt x="14" y="68"/>
                    </a:lnTo>
                    <a:lnTo>
                      <a:pt x="45" y="0"/>
                    </a:lnTo>
                    <a:lnTo>
                      <a:pt x="48" y="1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3898" name="Freeform 138"/>
              <p:cNvSpPr>
                <a:spLocks/>
              </p:cNvSpPr>
              <p:nvPr/>
            </p:nvSpPr>
            <p:spPr bwMode="auto">
              <a:xfrm>
                <a:off x="3581" y="805"/>
                <a:ext cx="52" cy="104"/>
              </a:xfrm>
              <a:custGeom>
                <a:avLst/>
                <a:gdLst>
                  <a:gd name="T0" fmla="*/ 48 w 52"/>
                  <a:gd name="T1" fmla="*/ 3 h 104"/>
                  <a:gd name="T2" fmla="*/ 52 w 52"/>
                  <a:gd name="T3" fmla="*/ 5 h 104"/>
                  <a:gd name="T4" fmla="*/ 18 w 52"/>
                  <a:gd name="T5" fmla="*/ 72 h 104"/>
                  <a:gd name="T6" fmla="*/ 26 w 52"/>
                  <a:gd name="T7" fmla="*/ 75 h 104"/>
                  <a:gd name="T8" fmla="*/ 0 w 52"/>
                  <a:gd name="T9" fmla="*/ 104 h 104"/>
                  <a:gd name="T10" fmla="*/ 6 w 52"/>
                  <a:gd name="T11" fmla="*/ 64 h 104"/>
                  <a:gd name="T12" fmla="*/ 13 w 52"/>
                  <a:gd name="T13" fmla="*/ 68 h 104"/>
                  <a:gd name="T14" fmla="*/ 44 w 52"/>
                  <a:gd name="T15" fmla="*/ 0 h 104"/>
                  <a:gd name="T16" fmla="*/ 48 w 52"/>
                  <a:gd name="T17" fmla="*/ 3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2" h="104">
                    <a:moveTo>
                      <a:pt x="48" y="3"/>
                    </a:moveTo>
                    <a:lnTo>
                      <a:pt x="52" y="5"/>
                    </a:lnTo>
                    <a:lnTo>
                      <a:pt x="18" y="72"/>
                    </a:lnTo>
                    <a:lnTo>
                      <a:pt x="26" y="75"/>
                    </a:lnTo>
                    <a:lnTo>
                      <a:pt x="0" y="104"/>
                    </a:lnTo>
                    <a:lnTo>
                      <a:pt x="6" y="64"/>
                    </a:lnTo>
                    <a:lnTo>
                      <a:pt x="13" y="68"/>
                    </a:lnTo>
                    <a:lnTo>
                      <a:pt x="44" y="0"/>
                    </a:lnTo>
                    <a:lnTo>
                      <a:pt x="48" y="3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3899" name="Freeform 139"/>
              <p:cNvSpPr>
                <a:spLocks/>
              </p:cNvSpPr>
              <p:nvPr/>
            </p:nvSpPr>
            <p:spPr bwMode="auto">
              <a:xfrm>
                <a:off x="3510" y="790"/>
                <a:ext cx="52" cy="102"/>
              </a:xfrm>
              <a:custGeom>
                <a:avLst/>
                <a:gdLst>
                  <a:gd name="T0" fmla="*/ 48 w 52"/>
                  <a:gd name="T1" fmla="*/ 3 h 102"/>
                  <a:gd name="T2" fmla="*/ 52 w 52"/>
                  <a:gd name="T3" fmla="*/ 5 h 102"/>
                  <a:gd name="T4" fmla="*/ 20 w 52"/>
                  <a:gd name="T5" fmla="*/ 72 h 102"/>
                  <a:gd name="T6" fmla="*/ 26 w 52"/>
                  <a:gd name="T7" fmla="*/ 75 h 102"/>
                  <a:gd name="T8" fmla="*/ 0 w 52"/>
                  <a:gd name="T9" fmla="*/ 102 h 102"/>
                  <a:gd name="T10" fmla="*/ 6 w 52"/>
                  <a:gd name="T11" fmla="*/ 66 h 102"/>
                  <a:gd name="T12" fmla="*/ 12 w 52"/>
                  <a:gd name="T13" fmla="*/ 69 h 102"/>
                  <a:gd name="T14" fmla="*/ 45 w 52"/>
                  <a:gd name="T15" fmla="*/ 0 h 102"/>
                  <a:gd name="T16" fmla="*/ 48 w 52"/>
                  <a:gd name="T17" fmla="*/ 3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2" h="102">
                    <a:moveTo>
                      <a:pt x="48" y="3"/>
                    </a:moveTo>
                    <a:lnTo>
                      <a:pt x="52" y="5"/>
                    </a:lnTo>
                    <a:lnTo>
                      <a:pt x="20" y="72"/>
                    </a:lnTo>
                    <a:lnTo>
                      <a:pt x="26" y="75"/>
                    </a:lnTo>
                    <a:lnTo>
                      <a:pt x="0" y="102"/>
                    </a:lnTo>
                    <a:lnTo>
                      <a:pt x="6" y="66"/>
                    </a:lnTo>
                    <a:lnTo>
                      <a:pt x="12" y="69"/>
                    </a:lnTo>
                    <a:lnTo>
                      <a:pt x="45" y="0"/>
                    </a:lnTo>
                    <a:lnTo>
                      <a:pt x="48" y="3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3900" name="Freeform 140"/>
              <p:cNvSpPr>
                <a:spLocks/>
              </p:cNvSpPr>
              <p:nvPr/>
            </p:nvSpPr>
            <p:spPr bwMode="auto">
              <a:xfrm>
                <a:off x="3441" y="776"/>
                <a:ext cx="49" cy="101"/>
              </a:xfrm>
              <a:custGeom>
                <a:avLst/>
                <a:gdLst>
                  <a:gd name="T0" fmla="*/ 46 w 49"/>
                  <a:gd name="T1" fmla="*/ 3 h 101"/>
                  <a:gd name="T2" fmla="*/ 49 w 49"/>
                  <a:gd name="T3" fmla="*/ 5 h 101"/>
                  <a:gd name="T4" fmla="*/ 19 w 49"/>
                  <a:gd name="T5" fmla="*/ 69 h 101"/>
                  <a:gd name="T6" fmla="*/ 25 w 49"/>
                  <a:gd name="T7" fmla="*/ 74 h 101"/>
                  <a:gd name="T8" fmla="*/ 0 w 49"/>
                  <a:gd name="T9" fmla="*/ 101 h 101"/>
                  <a:gd name="T10" fmla="*/ 5 w 49"/>
                  <a:gd name="T11" fmla="*/ 64 h 101"/>
                  <a:gd name="T12" fmla="*/ 11 w 49"/>
                  <a:gd name="T13" fmla="*/ 66 h 101"/>
                  <a:gd name="T14" fmla="*/ 42 w 49"/>
                  <a:gd name="T15" fmla="*/ 0 h 101"/>
                  <a:gd name="T16" fmla="*/ 46 w 49"/>
                  <a:gd name="T17" fmla="*/ 3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9" h="101">
                    <a:moveTo>
                      <a:pt x="46" y="3"/>
                    </a:moveTo>
                    <a:lnTo>
                      <a:pt x="49" y="5"/>
                    </a:lnTo>
                    <a:lnTo>
                      <a:pt x="19" y="69"/>
                    </a:lnTo>
                    <a:lnTo>
                      <a:pt x="25" y="74"/>
                    </a:lnTo>
                    <a:lnTo>
                      <a:pt x="0" y="101"/>
                    </a:lnTo>
                    <a:lnTo>
                      <a:pt x="5" y="64"/>
                    </a:lnTo>
                    <a:lnTo>
                      <a:pt x="11" y="66"/>
                    </a:lnTo>
                    <a:lnTo>
                      <a:pt x="42" y="0"/>
                    </a:lnTo>
                    <a:lnTo>
                      <a:pt x="46" y="3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3901" name="Freeform 141"/>
              <p:cNvSpPr>
                <a:spLocks/>
              </p:cNvSpPr>
              <p:nvPr/>
            </p:nvSpPr>
            <p:spPr bwMode="auto">
              <a:xfrm>
                <a:off x="3373" y="764"/>
                <a:ext cx="45" cy="101"/>
              </a:xfrm>
              <a:custGeom>
                <a:avLst/>
                <a:gdLst>
                  <a:gd name="T0" fmla="*/ 42 w 45"/>
                  <a:gd name="T1" fmla="*/ 1 h 101"/>
                  <a:gd name="T2" fmla="*/ 45 w 45"/>
                  <a:gd name="T3" fmla="*/ 1 h 101"/>
                  <a:gd name="T4" fmla="*/ 18 w 45"/>
                  <a:gd name="T5" fmla="*/ 69 h 101"/>
                  <a:gd name="T6" fmla="*/ 24 w 45"/>
                  <a:gd name="T7" fmla="*/ 72 h 101"/>
                  <a:gd name="T8" fmla="*/ 0 w 45"/>
                  <a:gd name="T9" fmla="*/ 101 h 101"/>
                  <a:gd name="T10" fmla="*/ 3 w 45"/>
                  <a:gd name="T11" fmla="*/ 63 h 101"/>
                  <a:gd name="T12" fmla="*/ 10 w 45"/>
                  <a:gd name="T13" fmla="*/ 66 h 101"/>
                  <a:gd name="T14" fmla="*/ 39 w 45"/>
                  <a:gd name="T15" fmla="*/ 0 h 101"/>
                  <a:gd name="T16" fmla="*/ 42 w 45"/>
                  <a:gd name="T17" fmla="*/ 1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5" h="101">
                    <a:moveTo>
                      <a:pt x="42" y="1"/>
                    </a:moveTo>
                    <a:lnTo>
                      <a:pt x="45" y="1"/>
                    </a:lnTo>
                    <a:lnTo>
                      <a:pt x="18" y="69"/>
                    </a:lnTo>
                    <a:lnTo>
                      <a:pt x="24" y="72"/>
                    </a:lnTo>
                    <a:lnTo>
                      <a:pt x="0" y="101"/>
                    </a:lnTo>
                    <a:lnTo>
                      <a:pt x="3" y="63"/>
                    </a:lnTo>
                    <a:lnTo>
                      <a:pt x="10" y="66"/>
                    </a:lnTo>
                    <a:lnTo>
                      <a:pt x="39" y="0"/>
                    </a:lnTo>
                    <a:lnTo>
                      <a:pt x="42" y="1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3902" name="Freeform 142"/>
              <p:cNvSpPr>
                <a:spLocks/>
              </p:cNvSpPr>
              <p:nvPr/>
            </p:nvSpPr>
            <p:spPr bwMode="auto">
              <a:xfrm>
                <a:off x="3304" y="749"/>
                <a:ext cx="44" cy="101"/>
              </a:xfrm>
              <a:custGeom>
                <a:avLst/>
                <a:gdLst>
                  <a:gd name="T0" fmla="*/ 39 w 44"/>
                  <a:gd name="T1" fmla="*/ 1 h 101"/>
                  <a:gd name="T2" fmla="*/ 44 w 44"/>
                  <a:gd name="T3" fmla="*/ 1 h 101"/>
                  <a:gd name="T4" fmla="*/ 17 w 44"/>
                  <a:gd name="T5" fmla="*/ 68 h 101"/>
                  <a:gd name="T6" fmla="*/ 23 w 44"/>
                  <a:gd name="T7" fmla="*/ 70 h 101"/>
                  <a:gd name="T8" fmla="*/ 0 w 44"/>
                  <a:gd name="T9" fmla="*/ 101 h 101"/>
                  <a:gd name="T10" fmla="*/ 3 w 44"/>
                  <a:gd name="T11" fmla="*/ 64 h 101"/>
                  <a:gd name="T12" fmla="*/ 10 w 44"/>
                  <a:gd name="T13" fmla="*/ 65 h 101"/>
                  <a:gd name="T14" fmla="*/ 36 w 44"/>
                  <a:gd name="T15" fmla="*/ 0 h 101"/>
                  <a:gd name="T16" fmla="*/ 39 w 44"/>
                  <a:gd name="T17" fmla="*/ 1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4" h="101">
                    <a:moveTo>
                      <a:pt x="39" y="1"/>
                    </a:moveTo>
                    <a:lnTo>
                      <a:pt x="44" y="1"/>
                    </a:lnTo>
                    <a:lnTo>
                      <a:pt x="17" y="68"/>
                    </a:lnTo>
                    <a:lnTo>
                      <a:pt x="23" y="70"/>
                    </a:lnTo>
                    <a:lnTo>
                      <a:pt x="0" y="101"/>
                    </a:lnTo>
                    <a:lnTo>
                      <a:pt x="3" y="64"/>
                    </a:lnTo>
                    <a:lnTo>
                      <a:pt x="10" y="65"/>
                    </a:lnTo>
                    <a:lnTo>
                      <a:pt x="36" y="0"/>
                    </a:lnTo>
                    <a:lnTo>
                      <a:pt x="39" y="1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3903" name="Freeform 143"/>
              <p:cNvSpPr>
                <a:spLocks/>
              </p:cNvSpPr>
              <p:nvPr/>
            </p:nvSpPr>
            <p:spPr bwMode="auto">
              <a:xfrm>
                <a:off x="3233" y="735"/>
                <a:ext cx="42" cy="98"/>
              </a:xfrm>
              <a:custGeom>
                <a:avLst/>
                <a:gdLst>
                  <a:gd name="T0" fmla="*/ 40 w 42"/>
                  <a:gd name="T1" fmla="*/ 1 h 98"/>
                  <a:gd name="T2" fmla="*/ 42 w 42"/>
                  <a:gd name="T3" fmla="*/ 3 h 98"/>
                  <a:gd name="T4" fmla="*/ 16 w 42"/>
                  <a:gd name="T5" fmla="*/ 67 h 98"/>
                  <a:gd name="T6" fmla="*/ 22 w 42"/>
                  <a:gd name="T7" fmla="*/ 70 h 98"/>
                  <a:gd name="T8" fmla="*/ 0 w 42"/>
                  <a:gd name="T9" fmla="*/ 98 h 98"/>
                  <a:gd name="T10" fmla="*/ 3 w 42"/>
                  <a:gd name="T11" fmla="*/ 61 h 98"/>
                  <a:gd name="T12" fmla="*/ 10 w 42"/>
                  <a:gd name="T13" fmla="*/ 64 h 98"/>
                  <a:gd name="T14" fmla="*/ 36 w 42"/>
                  <a:gd name="T15" fmla="*/ 0 h 98"/>
                  <a:gd name="T16" fmla="*/ 40 w 42"/>
                  <a:gd name="T17" fmla="*/ 1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2" h="98">
                    <a:moveTo>
                      <a:pt x="40" y="1"/>
                    </a:moveTo>
                    <a:lnTo>
                      <a:pt x="42" y="3"/>
                    </a:lnTo>
                    <a:lnTo>
                      <a:pt x="16" y="67"/>
                    </a:lnTo>
                    <a:lnTo>
                      <a:pt x="22" y="70"/>
                    </a:lnTo>
                    <a:lnTo>
                      <a:pt x="0" y="98"/>
                    </a:lnTo>
                    <a:lnTo>
                      <a:pt x="3" y="61"/>
                    </a:lnTo>
                    <a:lnTo>
                      <a:pt x="10" y="64"/>
                    </a:lnTo>
                    <a:lnTo>
                      <a:pt x="36" y="0"/>
                    </a:lnTo>
                    <a:lnTo>
                      <a:pt x="40" y="1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3904" name="Freeform 144"/>
              <p:cNvSpPr>
                <a:spLocks/>
              </p:cNvSpPr>
              <p:nvPr/>
            </p:nvSpPr>
            <p:spPr bwMode="auto">
              <a:xfrm>
                <a:off x="3160" y="720"/>
                <a:ext cx="43" cy="96"/>
              </a:xfrm>
              <a:custGeom>
                <a:avLst/>
                <a:gdLst>
                  <a:gd name="T0" fmla="*/ 40 w 43"/>
                  <a:gd name="T1" fmla="*/ 1 h 96"/>
                  <a:gd name="T2" fmla="*/ 43 w 43"/>
                  <a:gd name="T3" fmla="*/ 3 h 96"/>
                  <a:gd name="T4" fmla="*/ 17 w 43"/>
                  <a:gd name="T5" fmla="*/ 67 h 96"/>
                  <a:gd name="T6" fmla="*/ 23 w 43"/>
                  <a:gd name="T7" fmla="*/ 70 h 96"/>
                  <a:gd name="T8" fmla="*/ 0 w 43"/>
                  <a:gd name="T9" fmla="*/ 96 h 96"/>
                  <a:gd name="T10" fmla="*/ 4 w 43"/>
                  <a:gd name="T11" fmla="*/ 61 h 96"/>
                  <a:gd name="T12" fmla="*/ 11 w 43"/>
                  <a:gd name="T13" fmla="*/ 64 h 96"/>
                  <a:gd name="T14" fmla="*/ 38 w 43"/>
                  <a:gd name="T15" fmla="*/ 0 h 96"/>
                  <a:gd name="T16" fmla="*/ 40 w 43"/>
                  <a:gd name="T17" fmla="*/ 1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3" h="96">
                    <a:moveTo>
                      <a:pt x="40" y="1"/>
                    </a:moveTo>
                    <a:lnTo>
                      <a:pt x="43" y="3"/>
                    </a:lnTo>
                    <a:lnTo>
                      <a:pt x="17" y="67"/>
                    </a:lnTo>
                    <a:lnTo>
                      <a:pt x="23" y="70"/>
                    </a:lnTo>
                    <a:lnTo>
                      <a:pt x="0" y="96"/>
                    </a:lnTo>
                    <a:lnTo>
                      <a:pt x="4" y="61"/>
                    </a:lnTo>
                    <a:lnTo>
                      <a:pt x="11" y="64"/>
                    </a:lnTo>
                    <a:lnTo>
                      <a:pt x="38" y="0"/>
                    </a:lnTo>
                    <a:lnTo>
                      <a:pt x="40" y="1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3905" name="Freeform 145"/>
              <p:cNvSpPr>
                <a:spLocks/>
              </p:cNvSpPr>
              <p:nvPr/>
            </p:nvSpPr>
            <p:spPr bwMode="auto">
              <a:xfrm>
                <a:off x="3086" y="706"/>
                <a:ext cx="45" cy="92"/>
              </a:xfrm>
              <a:custGeom>
                <a:avLst/>
                <a:gdLst>
                  <a:gd name="T0" fmla="*/ 42 w 45"/>
                  <a:gd name="T1" fmla="*/ 1 h 92"/>
                  <a:gd name="T2" fmla="*/ 45 w 45"/>
                  <a:gd name="T3" fmla="*/ 3 h 92"/>
                  <a:gd name="T4" fmla="*/ 17 w 45"/>
                  <a:gd name="T5" fmla="*/ 63 h 92"/>
                  <a:gd name="T6" fmla="*/ 23 w 45"/>
                  <a:gd name="T7" fmla="*/ 66 h 92"/>
                  <a:gd name="T8" fmla="*/ 0 w 45"/>
                  <a:gd name="T9" fmla="*/ 92 h 92"/>
                  <a:gd name="T10" fmla="*/ 5 w 45"/>
                  <a:gd name="T11" fmla="*/ 58 h 92"/>
                  <a:gd name="T12" fmla="*/ 11 w 45"/>
                  <a:gd name="T13" fmla="*/ 59 h 92"/>
                  <a:gd name="T14" fmla="*/ 39 w 45"/>
                  <a:gd name="T15" fmla="*/ 0 h 92"/>
                  <a:gd name="T16" fmla="*/ 42 w 45"/>
                  <a:gd name="T17" fmla="*/ 1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5" h="92">
                    <a:moveTo>
                      <a:pt x="42" y="1"/>
                    </a:moveTo>
                    <a:lnTo>
                      <a:pt x="45" y="3"/>
                    </a:lnTo>
                    <a:lnTo>
                      <a:pt x="17" y="63"/>
                    </a:lnTo>
                    <a:lnTo>
                      <a:pt x="23" y="66"/>
                    </a:lnTo>
                    <a:lnTo>
                      <a:pt x="0" y="92"/>
                    </a:lnTo>
                    <a:lnTo>
                      <a:pt x="5" y="58"/>
                    </a:lnTo>
                    <a:lnTo>
                      <a:pt x="11" y="59"/>
                    </a:lnTo>
                    <a:lnTo>
                      <a:pt x="39" y="0"/>
                    </a:lnTo>
                    <a:lnTo>
                      <a:pt x="42" y="1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3906" name="Freeform 146"/>
              <p:cNvSpPr>
                <a:spLocks/>
              </p:cNvSpPr>
              <p:nvPr/>
            </p:nvSpPr>
            <p:spPr bwMode="auto">
              <a:xfrm>
                <a:off x="3010" y="692"/>
                <a:ext cx="49" cy="84"/>
              </a:xfrm>
              <a:custGeom>
                <a:avLst/>
                <a:gdLst>
                  <a:gd name="T0" fmla="*/ 47 w 49"/>
                  <a:gd name="T1" fmla="*/ 0 h 84"/>
                  <a:gd name="T2" fmla="*/ 49 w 49"/>
                  <a:gd name="T3" fmla="*/ 2 h 84"/>
                  <a:gd name="T4" fmla="*/ 18 w 49"/>
                  <a:gd name="T5" fmla="*/ 58 h 84"/>
                  <a:gd name="T6" fmla="*/ 24 w 49"/>
                  <a:gd name="T7" fmla="*/ 61 h 84"/>
                  <a:gd name="T8" fmla="*/ 0 w 49"/>
                  <a:gd name="T9" fmla="*/ 84 h 84"/>
                  <a:gd name="T10" fmla="*/ 8 w 49"/>
                  <a:gd name="T11" fmla="*/ 52 h 84"/>
                  <a:gd name="T12" fmla="*/ 14 w 49"/>
                  <a:gd name="T13" fmla="*/ 55 h 84"/>
                  <a:gd name="T14" fmla="*/ 44 w 49"/>
                  <a:gd name="T15" fmla="*/ 0 h 84"/>
                  <a:gd name="T16" fmla="*/ 47 w 49"/>
                  <a:gd name="T17" fmla="*/ 0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9" h="84">
                    <a:moveTo>
                      <a:pt x="47" y="0"/>
                    </a:moveTo>
                    <a:lnTo>
                      <a:pt x="49" y="2"/>
                    </a:lnTo>
                    <a:lnTo>
                      <a:pt x="18" y="58"/>
                    </a:lnTo>
                    <a:lnTo>
                      <a:pt x="24" y="61"/>
                    </a:lnTo>
                    <a:lnTo>
                      <a:pt x="0" y="84"/>
                    </a:lnTo>
                    <a:lnTo>
                      <a:pt x="8" y="52"/>
                    </a:lnTo>
                    <a:lnTo>
                      <a:pt x="14" y="55"/>
                    </a:lnTo>
                    <a:lnTo>
                      <a:pt x="44" y="0"/>
                    </a:lnTo>
                    <a:lnTo>
                      <a:pt x="47" y="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3907" name="Freeform 147"/>
              <p:cNvSpPr>
                <a:spLocks/>
              </p:cNvSpPr>
              <p:nvPr/>
            </p:nvSpPr>
            <p:spPr bwMode="auto">
              <a:xfrm>
                <a:off x="2935" y="677"/>
                <a:ext cx="54" cy="78"/>
              </a:xfrm>
              <a:custGeom>
                <a:avLst/>
                <a:gdLst>
                  <a:gd name="T0" fmla="*/ 51 w 54"/>
                  <a:gd name="T1" fmla="*/ 3 h 78"/>
                  <a:gd name="T2" fmla="*/ 54 w 54"/>
                  <a:gd name="T3" fmla="*/ 4 h 78"/>
                  <a:gd name="T4" fmla="*/ 18 w 54"/>
                  <a:gd name="T5" fmla="*/ 55 h 78"/>
                  <a:gd name="T6" fmla="*/ 25 w 54"/>
                  <a:gd name="T7" fmla="*/ 58 h 78"/>
                  <a:gd name="T8" fmla="*/ 0 w 54"/>
                  <a:gd name="T9" fmla="*/ 78 h 78"/>
                  <a:gd name="T10" fmla="*/ 9 w 54"/>
                  <a:gd name="T11" fmla="*/ 47 h 78"/>
                  <a:gd name="T12" fmla="*/ 15 w 54"/>
                  <a:gd name="T13" fmla="*/ 50 h 78"/>
                  <a:gd name="T14" fmla="*/ 47 w 54"/>
                  <a:gd name="T15" fmla="*/ 0 h 78"/>
                  <a:gd name="T16" fmla="*/ 51 w 54"/>
                  <a:gd name="T17" fmla="*/ 3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4" h="78">
                    <a:moveTo>
                      <a:pt x="51" y="3"/>
                    </a:moveTo>
                    <a:lnTo>
                      <a:pt x="54" y="4"/>
                    </a:lnTo>
                    <a:lnTo>
                      <a:pt x="18" y="55"/>
                    </a:lnTo>
                    <a:lnTo>
                      <a:pt x="25" y="58"/>
                    </a:lnTo>
                    <a:lnTo>
                      <a:pt x="0" y="78"/>
                    </a:lnTo>
                    <a:lnTo>
                      <a:pt x="9" y="47"/>
                    </a:lnTo>
                    <a:lnTo>
                      <a:pt x="15" y="50"/>
                    </a:lnTo>
                    <a:lnTo>
                      <a:pt x="47" y="0"/>
                    </a:lnTo>
                    <a:lnTo>
                      <a:pt x="51" y="3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3908" name="Freeform 148"/>
              <p:cNvSpPr>
                <a:spLocks/>
              </p:cNvSpPr>
              <p:nvPr/>
            </p:nvSpPr>
            <p:spPr bwMode="auto">
              <a:xfrm>
                <a:off x="2845" y="663"/>
                <a:ext cx="70" cy="46"/>
              </a:xfrm>
              <a:custGeom>
                <a:avLst/>
                <a:gdLst>
                  <a:gd name="T0" fmla="*/ 69 w 70"/>
                  <a:gd name="T1" fmla="*/ 3 h 46"/>
                  <a:gd name="T2" fmla="*/ 70 w 70"/>
                  <a:gd name="T3" fmla="*/ 5 h 46"/>
                  <a:gd name="T4" fmla="*/ 24 w 70"/>
                  <a:gd name="T5" fmla="*/ 34 h 46"/>
                  <a:gd name="T6" fmla="*/ 27 w 70"/>
                  <a:gd name="T7" fmla="*/ 38 h 46"/>
                  <a:gd name="T8" fmla="*/ 0 w 70"/>
                  <a:gd name="T9" fmla="*/ 46 h 46"/>
                  <a:gd name="T10" fmla="*/ 18 w 70"/>
                  <a:gd name="T11" fmla="*/ 24 h 46"/>
                  <a:gd name="T12" fmla="*/ 21 w 70"/>
                  <a:gd name="T13" fmla="*/ 29 h 46"/>
                  <a:gd name="T14" fmla="*/ 67 w 70"/>
                  <a:gd name="T15" fmla="*/ 0 h 46"/>
                  <a:gd name="T16" fmla="*/ 69 w 70"/>
                  <a:gd name="T17" fmla="*/ 3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0" h="46">
                    <a:moveTo>
                      <a:pt x="69" y="3"/>
                    </a:moveTo>
                    <a:lnTo>
                      <a:pt x="70" y="5"/>
                    </a:lnTo>
                    <a:lnTo>
                      <a:pt x="24" y="34"/>
                    </a:lnTo>
                    <a:lnTo>
                      <a:pt x="27" y="38"/>
                    </a:lnTo>
                    <a:lnTo>
                      <a:pt x="0" y="46"/>
                    </a:lnTo>
                    <a:lnTo>
                      <a:pt x="18" y="24"/>
                    </a:lnTo>
                    <a:lnTo>
                      <a:pt x="21" y="29"/>
                    </a:lnTo>
                    <a:lnTo>
                      <a:pt x="67" y="0"/>
                    </a:lnTo>
                    <a:lnTo>
                      <a:pt x="69" y="3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3909" name="Freeform 149"/>
              <p:cNvSpPr>
                <a:spLocks/>
              </p:cNvSpPr>
              <p:nvPr/>
            </p:nvSpPr>
            <p:spPr bwMode="auto">
              <a:xfrm>
                <a:off x="2771" y="649"/>
                <a:ext cx="72" cy="34"/>
              </a:xfrm>
              <a:custGeom>
                <a:avLst/>
                <a:gdLst>
                  <a:gd name="T0" fmla="*/ 71 w 72"/>
                  <a:gd name="T1" fmla="*/ 2 h 34"/>
                  <a:gd name="T2" fmla="*/ 72 w 72"/>
                  <a:gd name="T3" fmla="*/ 5 h 34"/>
                  <a:gd name="T4" fmla="*/ 25 w 72"/>
                  <a:gd name="T5" fmla="*/ 26 h 34"/>
                  <a:gd name="T6" fmla="*/ 28 w 72"/>
                  <a:gd name="T7" fmla="*/ 31 h 34"/>
                  <a:gd name="T8" fmla="*/ 0 w 72"/>
                  <a:gd name="T9" fmla="*/ 34 h 34"/>
                  <a:gd name="T10" fmla="*/ 20 w 72"/>
                  <a:gd name="T11" fmla="*/ 17 h 34"/>
                  <a:gd name="T12" fmla="*/ 23 w 72"/>
                  <a:gd name="T13" fmla="*/ 20 h 34"/>
                  <a:gd name="T14" fmla="*/ 69 w 72"/>
                  <a:gd name="T15" fmla="*/ 0 h 34"/>
                  <a:gd name="T16" fmla="*/ 71 w 72"/>
                  <a:gd name="T17" fmla="*/ 2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2" h="34">
                    <a:moveTo>
                      <a:pt x="71" y="2"/>
                    </a:moveTo>
                    <a:lnTo>
                      <a:pt x="72" y="5"/>
                    </a:lnTo>
                    <a:lnTo>
                      <a:pt x="25" y="26"/>
                    </a:lnTo>
                    <a:lnTo>
                      <a:pt x="28" y="31"/>
                    </a:lnTo>
                    <a:lnTo>
                      <a:pt x="0" y="34"/>
                    </a:lnTo>
                    <a:lnTo>
                      <a:pt x="20" y="17"/>
                    </a:lnTo>
                    <a:lnTo>
                      <a:pt x="23" y="20"/>
                    </a:lnTo>
                    <a:lnTo>
                      <a:pt x="69" y="0"/>
                    </a:lnTo>
                    <a:lnTo>
                      <a:pt x="71" y="2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3910" name="Freeform 150"/>
              <p:cNvSpPr>
                <a:spLocks/>
              </p:cNvSpPr>
              <p:nvPr/>
            </p:nvSpPr>
            <p:spPr bwMode="auto">
              <a:xfrm>
                <a:off x="2698" y="635"/>
                <a:ext cx="73" cy="26"/>
              </a:xfrm>
              <a:custGeom>
                <a:avLst/>
                <a:gdLst>
                  <a:gd name="T0" fmla="*/ 72 w 73"/>
                  <a:gd name="T1" fmla="*/ 4 h 26"/>
                  <a:gd name="T2" fmla="*/ 73 w 73"/>
                  <a:gd name="T3" fmla="*/ 5 h 26"/>
                  <a:gd name="T4" fmla="*/ 24 w 73"/>
                  <a:gd name="T5" fmla="*/ 20 h 26"/>
                  <a:gd name="T6" fmla="*/ 26 w 73"/>
                  <a:gd name="T7" fmla="*/ 26 h 26"/>
                  <a:gd name="T8" fmla="*/ 0 w 73"/>
                  <a:gd name="T9" fmla="*/ 26 h 26"/>
                  <a:gd name="T10" fmla="*/ 21 w 73"/>
                  <a:gd name="T11" fmla="*/ 10 h 26"/>
                  <a:gd name="T12" fmla="*/ 23 w 73"/>
                  <a:gd name="T13" fmla="*/ 16 h 26"/>
                  <a:gd name="T14" fmla="*/ 72 w 73"/>
                  <a:gd name="T15" fmla="*/ 0 h 26"/>
                  <a:gd name="T16" fmla="*/ 72 w 73"/>
                  <a:gd name="T17" fmla="*/ 4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3" h="26">
                    <a:moveTo>
                      <a:pt x="72" y="4"/>
                    </a:moveTo>
                    <a:lnTo>
                      <a:pt x="73" y="5"/>
                    </a:lnTo>
                    <a:lnTo>
                      <a:pt x="24" y="20"/>
                    </a:lnTo>
                    <a:lnTo>
                      <a:pt x="26" y="26"/>
                    </a:lnTo>
                    <a:lnTo>
                      <a:pt x="0" y="26"/>
                    </a:lnTo>
                    <a:lnTo>
                      <a:pt x="21" y="10"/>
                    </a:lnTo>
                    <a:lnTo>
                      <a:pt x="23" y="16"/>
                    </a:lnTo>
                    <a:lnTo>
                      <a:pt x="72" y="0"/>
                    </a:lnTo>
                    <a:lnTo>
                      <a:pt x="72" y="4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3911" name="Freeform 151"/>
              <p:cNvSpPr>
                <a:spLocks/>
              </p:cNvSpPr>
              <p:nvPr/>
            </p:nvSpPr>
            <p:spPr bwMode="auto">
              <a:xfrm>
                <a:off x="2622" y="620"/>
                <a:ext cx="78" cy="23"/>
              </a:xfrm>
              <a:custGeom>
                <a:avLst/>
                <a:gdLst>
                  <a:gd name="T0" fmla="*/ 78 w 78"/>
                  <a:gd name="T1" fmla="*/ 3 h 23"/>
                  <a:gd name="T2" fmla="*/ 78 w 78"/>
                  <a:gd name="T3" fmla="*/ 6 h 23"/>
                  <a:gd name="T4" fmla="*/ 26 w 78"/>
                  <a:gd name="T5" fmla="*/ 20 h 23"/>
                  <a:gd name="T6" fmla="*/ 27 w 78"/>
                  <a:gd name="T7" fmla="*/ 23 h 23"/>
                  <a:gd name="T8" fmla="*/ 0 w 78"/>
                  <a:gd name="T9" fmla="*/ 22 h 23"/>
                  <a:gd name="T10" fmla="*/ 22 w 78"/>
                  <a:gd name="T11" fmla="*/ 8 h 23"/>
                  <a:gd name="T12" fmla="*/ 24 w 78"/>
                  <a:gd name="T13" fmla="*/ 14 h 23"/>
                  <a:gd name="T14" fmla="*/ 76 w 78"/>
                  <a:gd name="T15" fmla="*/ 0 h 23"/>
                  <a:gd name="T16" fmla="*/ 78 w 78"/>
                  <a:gd name="T17" fmla="*/ 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8" h="23">
                    <a:moveTo>
                      <a:pt x="78" y="3"/>
                    </a:moveTo>
                    <a:lnTo>
                      <a:pt x="78" y="6"/>
                    </a:lnTo>
                    <a:lnTo>
                      <a:pt x="26" y="20"/>
                    </a:lnTo>
                    <a:lnTo>
                      <a:pt x="27" y="23"/>
                    </a:lnTo>
                    <a:lnTo>
                      <a:pt x="0" y="22"/>
                    </a:lnTo>
                    <a:lnTo>
                      <a:pt x="22" y="8"/>
                    </a:lnTo>
                    <a:lnTo>
                      <a:pt x="24" y="14"/>
                    </a:lnTo>
                    <a:lnTo>
                      <a:pt x="76" y="0"/>
                    </a:lnTo>
                    <a:lnTo>
                      <a:pt x="78" y="3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3912" name="Freeform 152"/>
              <p:cNvSpPr>
                <a:spLocks/>
              </p:cNvSpPr>
              <p:nvPr/>
            </p:nvSpPr>
            <p:spPr bwMode="auto">
              <a:xfrm>
                <a:off x="2548" y="608"/>
                <a:ext cx="80" cy="24"/>
              </a:xfrm>
              <a:custGeom>
                <a:avLst/>
                <a:gdLst>
                  <a:gd name="T0" fmla="*/ 80 w 80"/>
                  <a:gd name="T1" fmla="*/ 3 h 24"/>
                  <a:gd name="T2" fmla="*/ 80 w 80"/>
                  <a:gd name="T3" fmla="*/ 6 h 24"/>
                  <a:gd name="T4" fmla="*/ 28 w 80"/>
                  <a:gd name="T5" fmla="*/ 20 h 24"/>
                  <a:gd name="T6" fmla="*/ 29 w 80"/>
                  <a:gd name="T7" fmla="*/ 24 h 24"/>
                  <a:gd name="T8" fmla="*/ 0 w 80"/>
                  <a:gd name="T9" fmla="*/ 24 h 24"/>
                  <a:gd name="T10" fmla="*/ 25 w 80"/>
                  <a:gd name="T11" fmla="*/ 9 h 24"/>
                  <a:gd name="T12" fmla="*/ 26 w 80"/>
                  <a:gd name="T13" fmla="*/ 14 h 24"/>
                  <a:gd name="T14" fmla="*/ 78 w 80"/>
                  <a:gd name="T15" fmla="*/ 0 h 24"/>
                  <a:gd name="T16" fmla="*/ 80 w 80"/>
                  <a:gd name="T17" fmla="*/ 3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0" h="24">
                    <a:moveTo>
                      <a:pt x="80" y="3"/>
                    </a:moveTo>
                    <a:lnTo>
                      <a:pt x="80" y="6"/>
                    </a:lnTo>
                    <a:lnTo>
                      <a:pt x="28" y="20"/>
                    </a:lnTo>
                    <a:lnTo>
                      <a:pt x="29" y="24"/>
                    </a:lnTo>
                    <a:lnTo>
                      <a:pt x="0" y="24"/>
                    </a:lnTo>
                    <a:lnTo>
                      <a:pt x="25" y="9"/>
                    </a:lnTo>
                    <a:lnTo>
                      <a:pt x="26" y="14"/>
                    </a:lnTo>
                    <a:lnTo>
                      <a:pt x="78" y="0"/>
                    </a:lnTo>
                    <a:lnTo>
                      <a:pt x="80" y="3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3913" name="Freeform 153"/>
              <p:cNvSpPr>
                <a:spLocks/>
              </p:cNvSpPr>
              <p:nvPr/>
            </p:nvSpPr>
            <p:spPr bwMode="auto">
              <a:xfrm>
                <a:off x="2476" y="593"/>
                <a:ext cx="81" cy="29"/>
              </a:xfrm>
              <a:custGeom>
                <a:avLst/>
                <a:gdLst>
                  <a:gd name="T0" fmla="*/ 80 w 81"/>
                  <a:gd name="T1" fmla="*/ 3 h 29"/>
                  <a:gd name="T2" fmla="*/ 81 w 81"/>
                  <a:gd name="T3" fmla="*/ 6 h 29"/>
                  <a:gd name="T4" fmla="*/ 28 w 81"/>
                  <a:gd name="T5" fmla="*/ 24 h 29"/>
                  <a:gd name="T6" fmla="*/ 29 w 81"/>
                  <a:gd name="T7" fmla="*/ 29 h 29"/>
                  <a:gd name="T8" fmla="*/ 0 w 81"/>
                  <a:gd name="T9" fmla="*/ 29 h 29"/>
                  <a:gd name="T10" fmla="*/ 23 w 81"/>
                  <a:gd name="T11" fmla="*/ 13 h 29"/>
                  <a:gd name="T12" fmla="*/ 26 w 81"/>
                  <a:gd name="T13" fmla="*/ 18 h 29"/>
                  <a:gd name="T14" fmla="*/ 78 w 81"/>
                  <a:gd name="T15" fmla="*/ 0 h 29"/>
                  <a:gd name="T16" fmla="*/ 80 w 81"/>
                  <a:gd name="T17" fmla="*/ 3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1" h="29">
                    <a:moveTo>
                      <a:pt x="80" y="3"/>
                    </a:moveTo>
                    <a:lnTo>
                      <a:pt x="81" y="6"/>
                    </a:lnTo>
                    <a:lnTo>
                      <a:pt x="28" y="24"/>
                    </a:lnTo>
                    <a:lnTo>
                      <a:pt x="29" y="29"/>
                    </a:lnTo>
                    <a:lnTo>
                      <a:pt x="0" y="29"/>
                    </a:lnTo>
                    <a:lnTo>
                      <a:pt x="23" y="13"/>
                    </a:lnTo>
                    <a:lnTo>
                      <a:pt x="26" y="18"/>
                    </a:lnTo>
                    <a:lnTo>
                      <a:pt x="78" y="0"/>
                    </a:lnTo>
                    <a:lnTo>
                      <a:pt x="80" y="3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3914" name="Freeform 154"/>
              <p:cNvSpPr>
                <a:spLocks/>
              </p:cNvSpPr>
              <p:nvPr/>
            </p:nvSpPr>
            <p:spPr bwMode="auto">
              <a:xfrm>
                <a:off x="3859" y="935"/>
                <a:ext cx="44" cy="103"/>
              </a:xfrm>
              <a:custGeom>
                <a:avLst/>
                <a:gdLst>
                  <a:gd name="T0" fmla="*/ 40 w 44"/>
                  <a:gd name="T1" fmla="*/ 2 h 103"/>
                  <a:gd name="T2" fmla="*/ 44 w 44"/>
                  <a:gd name="T3" fmla="*/ 3 h 103"/>
                  <a:gd name="T4" fmla="*/ 17 w 44"/>
                  <a:gd name="T5" fmla="*/ 69 h 103"/>
                  <a:gd name="T6" fmla="*/ 23 w 44"/>
                  <a:gd name="T7" fmla="*/ 72 h 103"/>
                  <a:gd name="T8" fmla="*/ 0 w 44"/>
                  <a:gd name="T9" fmla="*/ 103 h 103"/>
                  <a:gd name="T10" fmla="*/ 3 w 44"/>
                  <a:gd name="T11" fmla="*/ 63 h 103"/>
                  <a:gd name="T12" fmla="*/ 9 w 44"/>
                  <a:gd name="T13" fmla="*/ 66 h 103"/>
                  <a:gd name="T14" fmla="*/ 37 w 44"/>
                  <a:gd name="T15" fmla="*/ 0 h 103"/>
                  <a:gd name="T16" fmla="*/ 40 w 44"/>
                  <a:gd name="T17" fmla="*/ 2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4" h="103">
                    <a:moveTo>
                      <a:pt x="40" y="2"/>
                    </a:moveTo>
                    <a:lnTo>
                      <a:pt x="44" y="3"/>
                    </a:lnTo>
                    <a:lnTo>
                      <a:pt x="17" y="69"/>
                    </a:lnTo>
                    <a:lnTo>
                      <a:pt x="23" y="72"/>
                    </a:lnTo>
                    <a:lnTo>
                      <a:pt x="0" y="103"/>
                    </a:lnTo>
                    <a:lnTo>
                      <a:pt x="3" y="63"/>
                    </a:lnTo>
                    <a:lnTo>
                      <a:pt x="9" y="66"/>
                    </a:lnTo>
                    <a:lnTo>
                      <a:pt x="37" y="0"/>
                    </a:lnTo>
                    <a:lnTo>
                      <a:pt x="40" y="2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3915" name="Freeform 155"/>
              <p:cNvSpPr>
                <a:spLocks/>
              </p:cNvSpPr>
              <p:nvPr/>
            </p:nvSpPr>
            <p:spPr bwMode="auto">
              <a:xfrm>
                <a:off x="3790" y="918"/>
                <a:ext cx="41" cy="103"/>
              </a:xfrm>
              <a:custGeom>
                <a:avLst/>
                <a:gdLst>
                  <a:gd name="T0" fmla="*/ 38 w 41"/>
                  <a:gd name="T1" fmla="*/ 2 h 103"/>
                  <a:gd name="T2" fmla="*/ 41 w 41"/>
                  <a:gd name="T3" fmla="*/ 3 h 103"/>
                  <a:gd name="T4" fmla="*/ 15 w 41"/>
                  <a:gd name="T5" fmla="*/ 71 h 103"/>
                  <a:gd name="T6" fmla="*/ 23 w 41"/>
                  <a:gd name="T7" fmla="*/ 72 h 103"/>
                  <a:gd name="T8" fmla="*/ 0 w 41"/>
                  <a:gd name="T9" fmla="*/ 103 h 103"/>
                  <a:gd name="T10" fmla="*/ 3 w 41"/>
                  <a:gd name="T11" fmla="*/ 66 h 103"/>
                  <a:gd name="T12" fmla="*/ 9 w 41"/>
                  <a:gd name="T13" fmla="*/ 69 h 103"/>
                  <a:gd name="T14" fmla="*/ 35 w 41"/>
                  <a:gd name="T15" fmla="*/ 0 h 103"/>
                  <a:gd name="T16" fmla="*/ 38 w 41"/>
                  <a:gd name="T17" fmla="*/ 2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1" h="103">
                    <a:moveTo>
                      <a:pt x="38" y="2"/>
                    </a:moveTo>
                    <a:lnTo>
                      <a:pt x="41" y="3"/>
                    </a:lnTo>
                    <a:lnTo>
                      <a:pt x="15" y="71"/>
                    </a:lnTo>
                    <a:lnTo>
                      <a:pt x="23" y="72"/>
                    </a:lnTo>
                    <a:lnTo>
                      <a:pt x="0" y="103"/>
                    </a:lnTo>
                    <a:lnTo>
                      <a:pt x="3" y="66"/>
                    </a:lnTo>
                    <a:lnTo>
                      <a:pt x="9" y="69"/>
                    </a:lnTo>
                    <a:lnTo>
                      <a:pt x="35" y="0"/>
                    </a:lnTo>
                    <a:lnTo>
                      <a:pt x="38" y="2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3916" name="Freeform 156"/>
              <p:cNvSpPr>
                <a:spLocks/>
              </p:cNvSpPr>
              <p:nvPr/>
            </p:nvSpPr>
            <p:spPr bwMode="auto">
              <a:xfrm>
                <a:off x="3715" y="905"/>
                <a:ext cx="46" cy="102"/>
              </a:xfrm>
              <a:custGeom>
                <a:avLst/>
                <a:gdLst>
                  <a:gd name="T0" fmla="*/ 41 w 46"/>
                  <a:gd name="T1" fmla="*/ 1 h 102"/>
                  <a:gd name="T2" fmla="*/ 46 w 46"/>
                  <a:gd name="T3" fmla="*/ 3 h 102"/>
                  <a:gd name="T4" fmla="*/ 17 w 46"/>
                  <a:gd name="T5" fmla="*/ 70 h 102"/>
                  <a:gd name="T6" fmla="*/ 25 w 46"/>
                  <a:gd name="T7" fmla="*/ 73 h 102"/>
                  <a:gd name="T8" fmla="*/ 0 w 46"/>
                  <a:gd name="T9" fmla="*/ 102 h 102"/>
                  <a:gd name="T10" fmla="*/ 3 w 46"/>
                  <a:gd name="T11" fmla="*/ 64 h 102"/>
                  <a:gd name="T12" fmla="*/ 11 w 46"/>
                  <a:gd name="T13" fmla="*/ 67 h 102"/>
                  <a:gd name="T14" fmla="*/ 38 w 46"/>
                  <a:gd name="T15" fmla="*/ 0 h 102"/>
                  <a:gd name="T16" fmla="*/ 41 w 46"/>
                  <a:gd name="T17" fmla="*/ 1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6" h="102">
                    <a:moveTo>
                      <a:pt x="41" y="1"/>
                    </a:moveTo>
                    <a:lnTo>
                      <a:pt x="46" y="3"/>
                    </a:lnTo>
                    <a:lnTo>
                      <a:pt x="17" y="70"/>
                    </a:lnTo>
                    <a:lnTo>
                      <a:pt x="25" y="73"/>
                    </a:lnTo>
                    <a:lnTo>
                      <a:pt x="0" y="102"/>
                    </a:lnTo>
                    <a:lnTo>
                      <a:pt x="3" y="64"/>
                    </a:lnTo>
                    <a:lnTo>
                      <a:pt x="11" y="67"/>
                    </a:lnTo>
                    <a:lnTo>
                      <a:pt x="38" y="0"/>
                    </a:lnTo>
                    <a:lnTo>
                      <a:pt x="41" y="1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3917" name="Freeform 157"/>
              <p:cNvSpPr>
                <a:spLocks/>
              </p:cNvSpPr>
              <p:nvPr/>
            </p:nvSpPr>
            <p:spPr bwMode="auto">
              <a:xfrm>
                <a:off x="3636" y="889"/>
                <a:ext cx="53" cy="100"/>
              </a:xfrm>
              <a:custGeom>
                <a:avLst/>
                <a:gdLst>
                  <a:gd name="T0" fmla="*/ 50 w 53"/>
                  <a:gd name="T1" fmla="*/ 2 h 100"/>
                  <a:gd name="T2" fmla="*/ 53 w 53"/>
                  <a:gd name="T3" fmla="*/ 3 h 100"/>
                  <a:gd name="T4" fmla="*/ 19 w 53"/>
                  <a:gd name="T5" fmla="*/ 69 h 100"/>
                  <a:gd name="T6" fmla="*/ 27 w 53"/>
                  <a:gd name="T7" fmla="*/ 74 h 100"/>
                  <a:gd name="T8" fmla="*/ 0 w 53"/>
                  <a:gd name="T9" fmla="*/ 100 h 100"/>
                  <a:gd name="T10" fmla="*/ 7 w 53"/>
                  <a:gd name="T11" fmla="*/ 63 h 100"/>
                  <a:gd name="T12" fmla="*/ 13 w 53"/>
                  <a:gd name="T13" fmla="*/ 66 h 100"/>
                  <a:gd name="T14" fmla="*/ 47 w 53"/>
                  <a:gd name="T15" fmla="*/ 0 h 100"/>
                  <a:gd name="T16" fmla="*/ 50 w 53"/>
                  <a:gd name="T17" fmla="*/ 2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3" h="100">
                    <a:moveTo>
                      <a:pt x="50" y="2"/>
                    </a:moveTo>
                    <a:lnTo>
                      <a:pt x="53" y="3"/>
                    </a:lnTo>
                    <a:lnTo>
                      <a:pt x="19" y="69"/>
                    </a:lnTo>
                    <a:lnTo>
                      <a:pt x="27" y="74"/>
                    </a:lnTo>
                    <a:lnTo>
                      <a:pt x="0" y="100"/>
                    </a:lnTo>
                    <a:lnTo>
                      <a:pt x="7" y="63"/>
                    </a:lnTo>
                    <a:lnTo>
                      <a:pt x="13" y="66"/>
                    </a:lnTo>
                    <a:lnTo>
                      <a:pt x="47" y="0"/>
                    </a:lnTo>
                    <a:lnTo>
                      <a:pt x="50" y="2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3918" name="Freeform 158"/>
              <p:cNvSpPr>
                <a:spLocks/>
              </p:cNvSpPr>
              <p:nvPr/>
            </p:nvSpPr>
            <p:spPr bwMode="auto">
              <a:xfrm>
                <a:off x="3562" y="876"/>
                <a:ext cx="57" cy="97"/>
              </a:xfrm>
              <a:custGeom>
                <a:avLst/>
                <a:gdLst>
                  <a:gd name="T0" fmla="*/ 52 w 57"/>
                  <a:gd name="T1" fmla="*/ 1 h 97"/>
                  <a:gd name="T2" fmla="*/ 57 w 57"/>
                  <a:gd name="T3" fmla="*/ 3 h 97"/>
                  <a:gd name="T4" fmla="*/ 20 w 57"/>
                  <a:gd name="T5" fmla="*/ 67 h 97"/>
                  <a:gd name="T6" fmla="*/ 28 w 57"/>
                  <a:gd name="T7" fmla="*/ 70 h 97"/>
                  <a:gd name="T8" fmla="*/ 0 w 57"/>
                  <a:gd name="T9" fmla="*/ 97 h 97"/>
                  <a:gd name="T10" fmla="*/ 8 w 57"/>
                  <a:gd name="T11" fmla="*/ 61 h 97"/>
                  <a:gd name="T12" fmla="*/ 14 w 57"/>
                  <a:gd name="T13" fmla="*/ 62 h 97"/>
                  <a:gd name="T14" fmla="*/ 49 w 57"/>
                  <a:gd name="T15" fmla="*/ 0 h 97"/>
                  <a:gd name="T16" fmla="*/ 52 w 57"/>
                  <a:gd name="T17" fmla="*/ 1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7" h="97">
                    <a:moveTo>
                      <a:pt x="52" y="1"/>
                    </a:moveTo>
                    <a:lnTo>
                      <a:pt x="57" y="3"/>
                    </a:lnTo>
                    <a:lnTo>
                      <a:pt x="20" y="67"/>
                    </a:lnTo>
                    <a:lnTo>
                      <a:pt x="28" y="70"/>
                    </a:lnTo>
                    <a:lnTo>
                      <a:pt x="0" y="97"/>
                    </a:lnTo>
                    <a:lnTo>
                      <a:pt x="8" y="61"/>
                    </a:lnTo>
                    <a:lnTo>
                      <a:pt x="14" y="62"/>
                    </a:lnTo>
                    <a:lnTo>
                      <a:pt x="49" y="0"/>
                    </a:lnTo>
                    <a:lnTo>
                      <a:pt x="52" y="1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3919" name="Freeform 159"/>
              <p:cNvSpPr>
                <a:spLocks/>
              </p:cNvSpPr>
              <p:nvPr/>
            </p:nvSpPr>
            <p:spPr bwMode="auto">
              <a:xfrm>
                <a:off x="3493" y="860"/>
                <a:ext cx="52" cy="100"/>
              </a:xfrm>
              <a:custGeom>
                <a:avLst/>
                <a:gdLst>
                  <a:gd name="T0" fmla="*/ 51 w 52"/>
                  <a:gd name="T1" fmla="*/ 3 h 100"/>
                  <a:gd name="T2" fmla="*/ 52 w 52"/>
                  <a:gd name="T3" fmla="*/ 5 h 100"/>
                  <a:gd name="T4" fmla="*/ 20 w 52"/>
                  <a:gd name="T5" fmla="*/ 69 h 100"/>
                  <a:gd name="T6" fmla="*/ 26 w 52"/>
                  <a:gd name="T7" fmla="*/ 72 h 100"/>
                  <a:gd name="T8" fmla="*/ 0 w 52"/>
                  <a:gd name="T9" fmla="*/ 100 h 100"/>
                  <a:gd name="T10" fmla="*/ 6 w 52"/>
                  <a:gd name="T11" fmla="*/ 61 h 100"/>
                  <a:gd name="T12" fmla="*/ 13 w 52"/>
                  <a:gd name="T13" fmla="*/ 64 h 100"/>
                  <a:gd name="T14" fmla="*/ 48 w 52"/>
                  <a:gd name="T15" fmla="*/ 0 h 100"/>
                  <a:gd name="T16" fmla="*/ 51 w 52"/>
                  <a:gd name="T17" fmla="*/ 3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2" h="100">
                    <a:moveTo>
                      <a:pt x="51" y="3"/>
                    </a:moveTo>
                    <a:lnTo>
                      <a:pt x="52" y="5"/>
                    </a:lnTo>
                    <a:lnTo>
                      <a:pt x="20" y="69"/>
                    </a:lnTo>
                    <a:lnTo>
                      <a:pt x="26" y="72"/>
                    </a:lnTo>
                    <a:lnTo>
                      <a:pt x="0" y="100"/>
                    </a:lnTo>
                    <a:lnTo>
                      <a:pt x="6" y="61"/>
                    </a:lnTo>
                    <a:lnTo>
                      <a:pt x="13" y="64"/>
                    </a:lnTo>
                    <a:lnTo>
                      <a:pt x="48" y="0"/>
                    </a:lnTo>
                    <a:lnTo>
                      <a:pt x="51" y="3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3920" name="Freeform 160"/>
              <p:cNvSpPr>
                <a:spLocks/>
              </p:cNvSpPr>
              <p:nvPr/>
            </p:nvSpPr>
            <p:spPr bwMode="auto">
              <a:xfrm>
                <a:off x="3423" y="845"/>
                <a:ext cx="52" cy="99"/>
              </a:xfrm>
              <a:custGeom>
                <a:avLst/>
                <a:gdLst>
                  <a:gd name="T0" fmla="*/ 49 w 52"/>
                  <a:gd name="T1" fmla="*/ 3 h 99"/>
                  <a:gd name="T2" fmla="*/ 52 w 52"/>
                  <a:gd name="T3" fmla="*/ 5 h 99"/>
                  <a:gd name="T4" fmla="*/ 21 w 52"/>
                  <a:gd name="T5" fmla="*/ 69 h 99"/>
                  <a:gd name="T6" fmla="*/ 26 w 52"/>
                  <a:gd name="T7" fmla="*/ 72 h 99"/>
                  <a:gd name="T8" fmla="*/ 0 w 52"/>
                  <a:gd name="T9" fmla="*/ 99 h 99"/>
                  <a:gd name="T10" fmla="*/ 6 w 52"/>
                  <a:gd name="T11" fmla="*/ 63 h 99"/>
                  <a:gd name="T12" fmla="*/ 14 w 52"/>
                  <a:gd name="T13" fmla="*/ 66 h 99"/>
                  <a:gd name="T14" fmla="*/ 46 w 52"/>
                  <a:gd name="T15" fmla="*/ 0 h 99"/>
                  <a:gd name="T16" fmla="*/ 49 w 52"/>
                  <a:gd name="T17" fmla="*/ 3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2" h="99">
                    <a:moveTo>
                      <a:pt x="49" y="3"/>
                    </a:moveTo>
                    <a:lnTo>
                      <a:pt x="52" y="5"/>
                    </a:lnTo>
                    <a:lnTo>
                      <a:pt x="21" y="69"/>
                    </a:lnTo>
                    <a:lnTo>
                      <a:pt x="26" y="72"/>
                    </a:lnTo>
                    <a:lnTo>
                      <a:pt x="0" y="99"/>
                    </a:lnTo>
                    <a:lnTo>
                      <a:pt x="6" y="63"/>
                    </a:lnTo>
                    <a:lnTo>
                      <a:pt x="14" y="66"/>
                    </a:lnTo>
                    <a:lnTo>
                      <a:pt x="46" y="0"/>
                    </a:lnTo>
                    <a:lnTo>
                      <a:pt x="49" y="3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3921" name="Freeform 161"/>
              <p:cNvSpPr>
                <a:spLocks/>
              </p:cNvSpPr>
              <p:nvPr/>
            </p:nvSpPr>
            <p:spPr bwMode="auto">
              <a:xfrm>
                <a:off x="3356" y="833"/>
                <a:ext cx="47" cy="98"/>
              </a:xfrm>
              <a:custGeom>
                <a:avLst/>
                <a:gdLst>
                  <a:gd name="T0" fmla="*/ 44 w 47"/>
                  <a:gd name="T1" fmla="*/ 1 h 98"/>
                  <a:gd name="T2" fmla="*/ 47 w 47"/>
                  <a:gd name="T3" fmla="*/ 3 h 98"/>
                  <a:gd name="T4" fmla="*/ 18 w 47"/>
                  <a:gd name="T5" fmla="*/ 66 h 98"/>
                  <a:gd name="T6" fmla="*/ 24 w 47"/>
                  <a:gd name="T7" fmla="*/ 69 h 98"/>
                  <a:gd name="T8" fmla="*/ 0 w 47"/>
                  <a:gd name="T9" fmla="*/ 98 h 98"/>
                  <a:gd name="T10" fmla="*/ 6 w 47"/>
                  <a:gd name="T11" fmla="*/ 59 h 98"/>
                  <a:gd name="T12" fmla="*/ 12 w 47"/>
                  <a:gd name="T13" fmla="*/ 62 h 98"/>
                  <a:gd name="T14" fmla="*/ 41 w 47"/>
                  <a:gd name="T15" fmla="*/ 0 h 98"/>
                  <a:gd name="T16" fmla="*/ 44 w 47"/>
                  <a:gd name="T17" fmla="*/ 1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7" h="98">
                    <a:moveTo>
                      <a:pt x="44" y="1"/>
                    </a:moveTo>
                    <a:lnTo>
                      <a:pt x="47" y="3"/>
                    </a:lnTo>
                    <a:lnTo>
                      <a:pt x="18" y="66"/>
                    </a:lnTo>
                    <a:lnTo>
                      <a:pt x="24" y="69"/>
                    </a:lnTo>
                    <a:lnTo>
                      <a:pt x="0" y="98"/>
                    </a:lnTo>
                    <a:lnTo>
                      <a:pt x="6" y="59"/>
                    </a:lnTo>
                    <a:lnTo>
                      <a:pt x="12" y="62"/>
                    </a:lnTo>
                    <a:lnTo>
                      <a:pt x="41" y="0"/>
                    </a:lnTo>
                    <a:lnTo>
                      <a:pt x="44" y="1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3922" name="Freeform 162"/>
              <p:cNvSpPr>
                <a:spLocks/>
              </p:cNvSpPr>
              <p:nvPr/>
            </p:nvSpPr>
            <p:spPr bwMode="auto">
              <a:xfrm>
                <a:off x="3288" y="817"/>
                <a:ext cx="43" cy="98"/>
              </a:xfrm>
              <a:custGeom>
                <a:avLst/>
                <a:gdLst>
                  <a:gd name="T0" fmla="*/ 40 w 43"/>
                  <a:gd name="T1" fmla="*/ 2 h 98"/>
                  <a:gd name="T2" fmla="*/ 43 w 43"/>
                  <a:gd name="T3" fmla="*/ 4 h 98"/>
                  <a:gd name="T4" fmla="*/ 17 w 43"/>
                  <a:gd name="T5" fmla="*/ 68 h 98"/>
                  <a:gd name="T6" fmla="*/ 23 w 43"/>
                  <a:gd name="T7" fmla="*/ 71 h 98"/>
                  <a:gd name="T8" fmla="*/ 0 w 43"/>
                  <a:gd name="T9" fmla="*/ 98 h 98"/>
                  <a:gd name="T10" fmla="*/ 5 w 43"/>
                  <a:gd name="T11" fmla="*/ 63 h 98"/>
                  <a:gd name="T12" fmla="*/ 10 w 43"/>
                  <a:gd name="T13" fmla="*/ 66 h 98"/>
                  <a:gd name="T14" fmla="*/ 37 w 43"/>
                  <a:gd name="T15" fmla="*/ 0 h 98"/>
                  <a:gd name="T16" fmla="*/ 40 w 43"/>
                  <a:gd name="T17" fmla="*/ 2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3" h="98">
                    <a:moveTo>
                      <a:pt x="40" y="2"/>
                    </a:moveTo>
                    <a:lnTo>
                      <a:pt x="43" y="4"/>
                    </a:lnTo>
                    <a:lnTo>
                      <a:pt x="17" y="68"/>
                    </a:lnTo>
                    <a:lnTo>
                      <a:pt x="23" y="71"/>
                    </a:lnTo>
                    <a:lnTo>
                      <a:pt x="0" y="98"/>
                    </a:lnTo>
                    <a:lnTo>
                      <a:pt x="5" y="63"/>
                    </a:lnTo>
                    <a:lnTo>
                      <a:pt x="10" y="66"/>
                    </a:lnTo>
                    <a:lnTo>
                      <a:pt x="37" y="0"/>
                    </a:lnTo>
                    <a:lnTo>
                      <a:pt x="40" y="2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3923" name="Freeform 163"/>
              <p:cNvSpPr>
                <a:spLocks/>
              </p:cNvSpPr>
              <p:nvPr/>
            </p:nvSpPr>
            <p:spPr bwMode="auto">
              <a:xfrm>
                <a:off x="3218" y="804"/>
                <a:ext cx="43" cy="96"/>
              </a:xfrm>
              <a:custGeom>
                <a:avLst/>
                <a:gdLst>
                  <a:gd name="T0" fmla="*/ 40 w 43"/>
                  <a:gd name="T1" fmla="*/ 1 h 96"/>
                  <a:gd name="T2" fmla="*/ 43 w 43"/>
                  <a:gd name="T3" fmla="*/ 3 h 96"/>
                  <a:gd name="T4" fmla="*/ 17 w 43"/>
                  <a:gd name="T5" fmla="*/ 65 h 96"/>
                  <a:gd name="T6" fmla="*/ 23 w 43"/>
                  <a:gd name="T7" fmla="*/ 69 h 96"/>
                  <a:gd name="T8" fmla="*/ 0 w 43"/>
                  <a:gd name="T9" fmla="*/ 96 h 96"/>
                  <a:gd name="T10" fmla="*/ 5 w 43"/>
                  <a:gd name="T11" fmla="*/ 61 h 96"/>
                  <a:gd name="T12" fmla="*/ 9 w 43"/>
                  <a:gd name="T13" fmla="*/ 62 h 96"/>
                  <a:gd name="T14" fmla="*/ 35 w 43"/>
                  <a:gd name="T15" fmla="*/ 0 h 96"/>
                  <a:gd name="T16" fmla="*/ 40 w 43"/>
                  <a:gd name="T17" fmla="*/ 1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3" h="96">
                    <a:moveTo>
                      <a:pt x="40" y="1"/>
                    </a:moveTo>
                    <a:lnTo>
                      <a:pt x="43" y="3"/>
                    </a:lnTo>
                    <a:lnTo>
                      <a:pt x="17" y="65"/>
                    </a:lnTo>
                    <a:lnTo>
                      <a:pt x="23" y="69"/>
                    </a:lnTo>
                    <a:lnTo>
                      <a:pt x="0" y="96"/>
                    </a:lnTo>
                    <a:lnTo>
                      <a:pt x="5" y="61"/>
                    </a:lnTo>
                    <a:lnTo>
                      <a:pt x="9" y="62"/>
                    </a:lnTo>
                    <a:lnTo>
                      <a:pt x="35" y="0"/>
                    </a:lnTo>
                    <a:lnTo>
                      <a:pt x="40" y="1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3924" name="Freeform 164"/>
              <p:cNvSpPr>
                <a:spLocks/>
              </p:cNvSpPr>
              <p:nvPr/>
            </p:nvSpPr>
            <p:spPr bwMode="auto">
              <a:xfrm>
                <a:off x="3146" y="790"/>
                <a:ext cx="43" cy="96"/>
              </a:xfrm>
              <a:custGeom>
                <a:avLst/>
                <a:gdLst>
                  <a:gd name="T0" fmla="*/ 40 w 43"/>
                  <a:gd name="T1" fmla="*/ 0 h 96"/>
                  <a:gd name="T2" fmla="*/ 43 w 43"/>
                  <a:gd name="T3" fmla="*/ 1 h 96"/>
                  <a:gd name="T4" fmla="*/ 15 w 43"/>
                  <a:gd name="T5" fmla="*/ 66 h 96"/>
                  <a:gd name="T6" fmla="*/ 23 w 43"/>
                  <a:gd name="T7" fmla="*/ 69 h 96"/>
                  <a:gd name="T8" fmla="*/ 0 w 43"/>
                  <a:gd name="T9" fmla="*/ 96 h 96"/>
                  <a:gd name="T10" fmla="*/ 3 w 43"/>
                  <a:gd name="T11" fmla="*/ 60 h 96"/>
                  <a:gd name="T12" fmla="*/ 9 w 43"/>
                  <a:gd name="T13" fmla="*/ 63 h 96"/>
                  <a:gd name="T14" fmla="*/ 37 w 43"/>
                  <a:gd name="T15" fmla="*/ 0 h 96"/>
                  <a:gd name="T16" fmla="*/ 40 w 43"/>
                  <a:gd name="T17" fmla="*/ 0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3" h="96">
                    <a:moveTo>
                      <a:pt x="40" y="0"/>
                    </a:moveTo>
                    <a:lnTo>
                      <a:pt x="43" y="1"/>
                    </a:lnTo>
                    <a:lnTo>
                      <a:pt x="15" y="66"/>
                    </a:lnTo>
                    <a:lnTo>
                      <a:pt x="23" y="69"/>
                    </a:lnTo>
                    <a:lnTo>
                      <a:pt x="0" y="96"/>
                    </a:lnTo>
                    <a:lnTo>
                      <a:pt x="3" y="60"/>
                    </a:lnTo>
                    <a:lnTo>
                      <a:pt x="9" y="63"/>
                    </a:lnTo>
                    <a:lnTo>
                      <a:pt x="37" y="0"/>
                    </a:lnTo>
                    <a:lnTo>
                      <a:pt x="40" y="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3925" name="Freeform 165"/>
              <p:cNvSpPr>
                <a:spLocks/>
              </p:cNvSpPr>
              <p:nvPr/>
            </p:nvSpPr>
            <p:spPr bwMode="auto">
              <a:xfrm>
                <a:off x="3071" y="775"/>
                <a:ext cx="46" cy="90"/>
              </a:xfrm>
              <a:custGeom>
                <a:avLst/>
                <a:gdLst>
                  <a:gd name="T0" fmla="*/ 43 w 46"/>
                  <a:gd name="T1" fmla="*/ 1 h 90"/>
                  <a:gd name="T2" fmla="*/ 46 w 46"/>
                  <a:gd name="T3" fmla="*/ 3 h 90"/>
                  <a:gd name="T4" fmla="*/ 17 w 46"/>
                  <a:gd name="T5" fmla="*/ 64 h 90"/>
                  <a:gd name="T6" fmla="*/ 23 w 46"/>
                  <a:gd name="T7" fmla="*/ 65 h 90"/>
                  <a:gd name="T8" fmla="*/ 0 w 46"/>
                  <a:gd name="T9" fmla="*/ 90 h 90"/>
                  <a:gd name="T10" fmla="*/ 5 w 46"/>
                  <a:gd name="T11" fmla="*/ 58 h 90"/>
                  <a:gd name="T12" fmla="*/ 11 w 46"/>
                  <a:gd name="T13" fmla="*/ 61 h 90"/>
                  <a:gd name="T14" fmla="*/ 40 w 46"/>
                  <a:gd name="T15" fmla="*/ 0 h 90"/>
                  <a:gd name="T16" fmla="*/ 43 w 46"/>
                  <a:gd name="T17" fmla="*/ 1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6" h="90">
                    <a:moveTo>
                      <a:pt x="43" y="1"/>
                    </a:moveTo>
                    <a:lnTo>
                      <a:pt x="46" y="3"/>
                    </a:lnTo>
                    <a:lnTo>
                      <a:pt x="17" y="64"/>
                    </a:lnTo>
                    <a:lnTo>
                      <a:pt x="23" y="65"/>
                    </a:lnTo>
                    <a:lnTo>
                      <a:pt x="0" y="90"/>
                    </a:lnTo>
                    <a:lnTo>
                      <a:pt x="5" y="58"/>
                    </a:lnTo>
                    <a:lnTo>
                      <a:pt x="11" y="61"/>
                    </a:lnTo>
                    <a:lnTo>
                      <a:pt x="40" y="0"/>
                    </a:lnTo>
                    <a:lnTo>
                      <a:pt x="43" y="1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3926" name="Freeform 166"/>
              <p:cNvSpPr>
                <a:spLocks/>
              </p:cNvSpPr>
              <p:nvPr/>
            </p:nvSpPr>
            <p:spPr bwMode="auto">
              <a:xfrm>
                <a:off x="2996" y="761"/>
                <a:ext cx="51" cy="84"/>
              </a:xfrm>
              <a:custGeom>
                <a:avLst/>
                <a:gdLst>
                  <a:gd name="T0" fmla="*/ 48 w 51"/>
                  <a:gd name="T1" fmla="*/ 1 h 84"/>
                  <a:gd name="T2" fmla="*/ 51 w 51"/>
                  <a:gd name="T3" fmla="*/ 3 h 84"/>
                  <a:gd name="T4" fmla="*/ 19 w 51"/>
                  <a:gd name="T5" fmla="*/ 58 h 84"/>
                  <a:gd name="T6" fmla="*/ 25 w 51"/>
                  <a:gd name="T7" fmla="*/ 61 h 84"/>
                  <a:gd name="T8" fmla="*/ 0 w 51"/>
                  <a:gd name="T9" fmla="*/ 84 h 84"/>
                  <a:gd name="T10" fmla="*/ 6 w 51"/>
                  <a:gd name="T11" fmla="*/ 52 h 84"/>
                  <a:gd name="T12" fmla="*/ 12 w 51"/>
                  <a:gd name="T13" fmla="*/ 53 h 84"/>
                  <a:gd name="T14" fmla="*/ 45 w 51"/>
                  <a:gd name="T15" fmla="*/ 0 h 84"/>
                  <a:gd name="T16" fmla="*/ 48 w 51"/>
                  <a:gd name="T17" fmla="*/ 1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1" h="84">
                    <a:moveTo>
                      <a:pt x="48" y="1"/>
                    </a:moveTo>
                    <a:lnTo>
                      <a:pt x="51" y="3"/>
                    </a:lnTo>
                    <a:lnTo>
                      <a:pt x="19" y="58"/>
                    </a:lnTo>
                    <a:lnTo>
                      <a:pt x="25" y="61"/>
                    </a:lnTo>
                    <a:lnTo>
                      <a:pt x="0" y="84"/>
                    </a:lnTo>
                    <a:lnTo>
                      <a:pt x="6" y="52"/>
                    </a:lnTo>
                    <a:lnTo>
                      <a:pt x="12" y="53"/>
                    </a:lnTo>
                    <a:lnTo>
                      <a:pt x="45" y="0"/>
                    </a:lnTo>
                    <a:lnTo>
                      <a:pt x="48" y="1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3927" name="Freeform 167"/>
              <p:cNvSpPr>
                <a:spLocks/>
              </p:cNvSpPr>
              <p:nvPr/>
            </p:nvSpPr>
            <p:spPr bwMode="auto">
              <a:xfrm>
                <a:off x="2918" y="746"/>
                <a:ext cx="57" cy="76"/>
              </a:xfrm>
              <a:custGeom>
                <a:avLst/>
                <a:gdLst>
                  <a:gd name="T0" fmla="*/ 54 w 57"/>
                  <a:gd name="T1" fmla="*/ 3 h 76"/>
                  <a:gd name="T2" fmla="*/ 57 w 57"/>
                  <a:gd name="T3" fmla="*/ 4 h 76"/>
                  <a:gd name="T4" fmla="*/ 20 w 57"/>
                  <a:gd name="T5" fmla="*/ 53 h 76"/>
                  <a:gd name="T6" fmla="*/ 25 w 57"/>
                  <a:gd name="T7" fmla="*/ 56 h 76"/>
                  <a:gd name="T8" fmla="*/ 0 w 57"/>
                  <a:gd name="T9" fmla="*/ 76 h 76"/>
                  <a:gd name="T10" fmla="*/ 9 w 57"/>
                  <a:gd name="T11" fmla="*/ 45 h 76"/>
                  <a:gd name="T12" fmla="*/ 14 w 57"/>
                  <a:gd name="T13" fmla="*/ 49 h 76"/>
                  <a:gd name="T14" fmla="*/ 51 w 57"/>
                  <a:gd name="T15" fmla="*/ 0 h 76"/>
                  <a:gd name="T16" fmla="*/ 54 w 57"/>
                  <a:gd name="T17" fmla="*/ 3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7" h="76">
                    <a:moveTo>
                      <a:pt x="54" y="3"/>
                    </a:moveTo>
                    <a:lnTo>
                      <a:pt x="57" y="4"/>
                    </a:lnTo>
                    <a:lnTo>
                      <a:pt x="20" y="53"/>
                    </a:lnTo>
                    <a:lnTo>
                      <a:pt x="25" y="56"/>
                    </a:lnTo>
                    <a:lnTo>
                      <a:pt x="0" y="76"/>
                    </a:lnTo>
                    <a:lnTo>
                      <a:pt x="9" y="45"/>
                    </a:lnTo>
                    <a:lnTo>
                      <a:pt x="14" y="49"/>
                    </a:lnTo>
                    <a:lnTo>
                      <a:pt x="51" y="0"/>
                    </a:lnTo>
                    <a:lnTo>
                      <a:pt x="54" y="3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3928" name="Freeform 168"/>
              <p:cNvSpPr>
                <a:spLocks/>
              </p:cNvSpPr>
              <p:nvPr/>
            </p:nvSpPr>
            <p:spPr bwMode="auto">
              <a:xfrm>
                <a:off x="2828" y="732"/>
                <a:ext cx="73" cy="38"/>
              </a:xfrm>
              <a:custGeom>
                <a:avLst/>
                <a:gdLst>
                  <a:gd name="T0" fmla="*/ 72 w 73"/>
                  <a:gd name="T1" fmla="*/ 3 h 38"/>
                  <a:gd name="T2" fmla="*/ 73 w 73"/>
                  <a:gd name="T3" fmla="*/ 6 h 38"/>
                  <a:gd name="T4" fmla="*/ 24 w 73"/>
                  <a:gd name="T5" fmla="*/ 30 h 38"/>
                  <a:gd name="T6" fmla="*/ 26 w 73"/>
                  <a:gd name="T7" fmla="*/ 33 h 38"/>
                  <a:gd name="T8" fmla="*/ 0 w 73"/>
                  <a:gd name="T9" fmla="*/ 38 h 38"/>
                  <a:gd name="T10" fmla="*/ 20 w 73"/>
                  <a:gd name="T11" fmla="*/ 20 h 38"/>
                  <a:gd name="T12" fmla="*/ 23 w 73"/>
                  <a:gd name="T13" fmla="*/ 24 h 38"/>
                  <a:gd name="T14" fmla="*/ 70 w 73"/>
                  <a:gd name="T15" fmla="*/ 0 h 38"/>
                  <a:gd name="T16" fmla="*/ 72 w 73"/>
                  <a:gd name="T17" fmla="*/ 3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3" h="38">
                    <a:moveTo>
                      <a:pt x="72" y="3"/>
                    </a:moveTo>
                    <a:lnTo>
                      <a:pt x="73" y="6"/>
                    </a:lnTo>
                    <a:lnTo>
                      <a:pt x="24" y="30"/>
                    </a:lnTo>
                    <a:lnTo>
                      <a:pt x="26" y="33"/>
                    </a:lnTo>
                    <a:lnTo>
                      <a:pt x="0" y="38"/>
                    </a:lnTo>
                    <a:lnTo>
                      <a:pt x="20" y="20"/>
                    </a:lnTo>
                    <a:lnTo>
                      <a:pt x="23" y="24"/>
                    </a:lnTo>
                    <a:lnTo>
                      <a:pt x="70" y="0"/>
                    </a:lnTo>
                    <a:lnTo>
                      <a:pt x="72" y="3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3929" name="Freeform 169"/>
              <p:cNvSpPr>
                <a:spLocks/>
              </p:cNvSpPr>
              <p:nvPr/>
            </p:nvSpPr>
            <p:spPr bwMode="auto">
              <a:xfrm>
                <a:off x="2755" y="718"/>
                <a:ext cx="73" cy="34"/>
              </a:xfrm>
              <a:custGeom>
                <a:avLst/>
                <a:gdLst>
                  <a:gd name="T0" fmla="*/ 73 w 73"/>
                  <a:gd name="T1" fmla="*/ 2 h 34"/>
                  <a:gd name="T2" fmla="*/ 73 w 73"/>
                  <a:gd name="T3" fmla="*/ 5 h 34"/>
                  <a:gd name="T4" fmla="*/ 26 w 73"/>
                  <a:gd name="T5" fmla="*/ 25 h 34"/>
                  <a:gd name="T6" fmla="*/ 27 w 73"/>
                  <a:gd name="T7" fmla="*/ 31 h 34"/>
                  <a:gd name="T8" fmla="*/ 0 w 73"/>
                  <a:gd name="T9" fmla="*/ 34 h 34"/>
                  <a:gd name="T10" fmla="*/ 23 w 73"/>
                  <a:gd name="T11" fmla="*/ 17 h 34"/>
                  <a:gd name="T12" fmla="*/ 24 w 73"/>
                  <a:gd name="T13" fmla="*/ 21 h 34"/>
                  <a:gd name="T14" fmla="*/ 73 w 73"/>
                  <a:gd name="T15" fmla="*/ 0 h 34"/>
                  <a:gd name="T16" fmla="*/ 73 w 73"/>
                  <a:gd name="T17" fmla="*/ 2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3" h="34">
                    <a:moveTo>
                      <a:pt x="73" y="2"/>
                    </a:moveTo>
                    <a:lnTo>
                      <a:pt x="73" y="5"/>
                    </a:lnTo>
                    <a:lnTo>
                      <a:pt x="26" y="25"/>
                    </a:lnTo>
                    <a:lnTo>
                      <a:pt x="27" y="31"/>
                    </a:lnTo>
                    <a:lnTo>
                      <a:pt x="0" y="34"/>
                    </a:lnTo>
                    <a:lnTo>
                      <a:pt x="23" y="17"/>
                    </a:lnTo>
                    <a:lnTo>
                      <a:pt x="24" y="21"/>
                    </a:lnTo>
                    <a:lnTo>
                      <a:pt x="73" y="0"/>
                    </a:lnTo>
                    <a:lnTo>
                      <a:pt x="73" y="2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3930" name="Freeform 170"/>
              <p:cNvSpPr>
                <a:spLocks/>
              </p:cNvSpPr>
              <p:nvPr/>
            </p:nvSpPr>
            <p:spPr bwMode="auto">
              <a:xfrm>
                <a:off x="2680" y="704"/>
                <a:ext cx="76" cy="29"/>
              </a:xfrm>
              <a:custGeom>
                <a:avLst/>
                <a:gdLst>
                  <a:gd name="T0" fmla="*/ 76 w 76"/>
                  <a:gd name="T1" fmla="*/ 3 h 29"/>
                  <a:gd name="T2" fmla="*/ 76 w 76"/>
                  <a:gd name="T3" fmla="*/ 5 h 29"/>
                  <a:gd name="T4" fmla="*/ 27 w 76"/>
                  <a:gd name="T5" fmla="*/ 23 h 29"/>
                  <a:gd name="T6" fmla="*/ 29 w 76"/>
                  <a:gd name="T7" fmla="*/ 28 h 29"/>
                  <a:gd name="T8" fmla="*/ 0 w 76"/>
                  <a:gd name="T9" fmla="*/ 29 h 29"/>
                  <a:gd name="T10" fmla="*/ 24 w 76"/>
                  <a:gd name="T11" fmla="*/ 13 h 29"/>
                  <a:gd name="T12" fmla="*/ 26 w 76"/>
                  <a:gd name="T13" fmla="*/ 17 h 29"/>
                  <a:gd name="T14" fmla="*/ 75 w 76"/>
                  <a:gd name="T15" fmla="*/ 0 h 29"/>
                  <a:gd name="T16" fmla="*/ 76 w 76"/>
                  <a:gd name="T17" fmla="*/ 3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6" h="29">
                    <a:moveTo>
                      <a:pt x="76" y="3"/>
                    </a:moveTo>
                    <a:lnTo>
                      <a:pt x="76" y="5"/>
                    </a:lnTo>
                    <a:lnTo>
                      <a:pt x="27" y="23"/>
                    </a:lnTo>
                    <a:lnTo>
                      <a:pt x="29" y="28"/>
                    </a:lnTo>
                    <a:lnTo>
                      <a:pt x="0" y="29"/>
                    </a:lnTo>
                    <a:lnTo>
                      <a:pt x="24" y="13"/>
                    </a:lnTo>
                    <a:lnTo>
                      <a:pt x="26" y="17"/>
                    </a:lnTo>
                    <a:lnTo>
                      <a:pt x="75" y="0"/>
                    </a:lnTo>
                    <a:lnTo>
                      <a:pt x="76" y="3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3931" name="Freeform 171"/>
              <p:cNvSpPr>
                <a:spLocks/>
              </p:cNvSpPr>
              <p:nvPr/>
            </p:nvSpPr>
            <p:spPr bwMode="auto">
              <a:xfrm>
                <a:off x="2606" y="691"/>
                <a:ext cx="80" cy="26"/>
              </a:xfrm>
              <a:custGeom>
                <a:avLst/>
                <a:gdLst>
                  <a:gd name="T0" fmla="*/ 78 w 80"/>
                  <a:gd name="T1" fmla="*/ 1 h 26"/>
                  <a:gd name="T2" fmla="*/ 80 w 80"/>
                  <a:gd name="T3" fmla="*/ 4 h 26"/>
                  <a:gd name="T4" fmla="*/ 26 w 80"/>
                  <a:gd name="T5" fmla="*/ 21 h 26"/>
                  <a:gd name="T6" fmla="*/ 28 w 80"/>
                  <a:gd name="T7" fmla="*/ 26 h 26"/>
                  <a:gd name="T8" fmla="*/ 0 w 80"/>
                  <a:gd name="T9" fmla="*/ 26 h 26"/>
                  <a:gd name="T10" fmla="*/ 25 w 80"/>
                  <a:gd name="T11" fmla="*/ 10 h 26"/>
                  <a:gd name="T12" fmla="*/ 25 w 80"/>
                  <a:gd name="T13" fmla="*/ 15 h 26"/>
                  <a:gd name="T14" fmla="*/ 77 w 80"/>
                  <a:gd name="T15" fmla="*/ 0 h 26"/>
                  <a:gd name="T16" fmla="*/ 78 w 80"/>
                  <a:gd name="T17" fmla="*/ 1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0" h="26">
                    <a:moveTo>
                      <a:pt x="78" y="1"/>
                    </a:moveTo>
                    <a:lnTo>
                      <a:pt x="80" y="4"/>
                    </a:lnTo>
                    <a:lnTo>
                      <a:pt x="26" y="21"/>
                    </a:lnTo>
                    <a:lnTo>
                      <a:pt x="28" y="26"/>
                    </a:lnTo>
                    <a:lnTo>
                      <a:pt x="0" y="26"/>
                    </a:lnTo>
                    <a:lnTo>
                      <a:pt x="25" y="10"/>
                    </a:lnTo>
                    <a:lnTo>
                      <a:pt x="25" y="15"/>
                    </a:lnTo>
                    <a:lnTo>
                      <a:pt x="77" y="0"/>
                    </a:lnTo>
                    <a:lnTo>
                      <a:pt x="78" y="1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3932" name="Freeform 172"/>
              <p:cNvSpPr>
                <a:spLocks/>
              </p:cNvSpPr>
              <p:nvPr/>
            </p:nvSpPr>
            <p:spPr bwMode="auto">
              <a:xfrm>
                <a:off x="2533" y="677"/>
                <a:ext cx="81" cy="26"/>
              </a:xfrm>
              <a:custGeom>
                <a:avLst/>
                <a:gdLst>
                  <a:gd name="T0" fmla="*/ 79 w 81"/>
                  <a:gd name="T1" fmla="*/ 3 h 26"/>
                  <a:gd name="T2" fmla="*/ 81 w 81"/>
                  <a:gd name="T3" fmla="*/ 4 h 26"/>
                  <a:gd name="T4" fmla="*/ 27 w 81"/>
                  <a:gd name="T5" fmla="*/ 20 h 26"/>
                  <a:gd name="T6" fmla="*/ 29 w 81"/>
                  <a:gd name="T7" fmla="*/ 26 h 26"/>
                  <a:gd name="T8" fmla="*/ 0 w 81"/>
                  <a:gd name="T9" fmla="*/ 26 h 26"/>
                  <a:gd name="T10" fmla="*/ 24 w 81"/>
                  <a:gd name="T11" fmla="*/ 10 h 26"/>
                  <a:gd name="T12" fmla="*/ 26 w 81"/>
                  <a:gd name="T13" fmla="*/ 15 h 26"/>
                  <a:gd name="T14" fmla="*/ 79 w 81"/>
                  <a:gd name="T15" fmla="*/ 0 h 26"/>
                  <a:gd name="T16" fmla="*/ 79 w 81"/>
                  <a:gd name="T17" fmla="*/ 3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1" h="26">
                    <a:moveTo>
                      <a:pt x="79" y="3"/>
                    </a:moveTo>
                    <a:lnTo>
                      <a:pt x="81" y="4"/>
                    </a:lnTo>
                    <a:lnTo>
                      <a:pt x="27" y="20"/>
                    </a:lnTo>
                    <a:lnTo>
                      <a:pt x="29" y="26"/>
                    </a:lnTo>
                    <a:lnTo>
                      <a:pt x="0" y="26"/>
                    </a:lnTo>
                    <a:lnTo>
                      <a:pt x="24" y="10"/>
                    </a:lnTo>
                    <a:lnTo>
                      <a:pt x="26" y="15"/>
                    </a:lnTo>
                    <a:lnTo>
                      <a:pt x="79" y="0"/>
                    </a:lnTo>
                    <a:lnTo>
                      <a:pt x="79" y="3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3933" name="Freeform 173"/>
              <p:cNvSpPr>
                <a:spLocks/>
              </p:cNvSpPr>
              <p:nvPr/>
            </p:nvSpPr>
            <p:spPr bwMode="auto">
              <a:xfrm>
                <a:off x="2461" y="663"/>
                <a:ext cx="81" cy="29"/>
              </a:xfrm>
              <a:custGeom>
                <a:avLst/>
                <a:gdLst>
                  <a:gd name="T0" fmla="*/ 79 w 81"/>
                  <a:gd name="T1" fmla="*/ 3 h 29"/>
                  <a:gd name="T2" fmla="*/ 81 w 81"/>
                  <a:gd name="T3" fmla="*/ 5 h 29"/>
                  <a:gd name="T4" fmla="*/ 27 w 81"/>
                  <a:gd name="T5" fmla="*/ 23 h 29"/>
                  <a:gd name="T6" fmla="*/ 29 w 81"/>
                  <a:gd name="T7" fmla="*/ 28 h 29"/>
                  <a:gd name="T8" fmla="*/ 0 w 81"/>
                  <a:gd name="T9" fmla="*/ 29 h 29"/>
                  <a:gd name="T10" fmla="*/ 24 w 81"/>
                  <a:gd name="T11" fmla="*/ 11 h 29"/>
                  <a:gd name="T12" fmla="*/ 26 w 81"/>
                  <a:gd name="T13" fmla="*/ 17 h 29"/>
                  <a:gd name="T14" fmla="*/ 79 w 81"/>
                  <a:gd name="T15" fmla="*/ 0 h 29"/>
                  <a:gd name="T16" fmla="*/ 79 w 81"/>
                  <a:gd name="T17" fmla="*/ 3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1" h="29">
                    <a:moveTo>
                      <a:pt x="79" y="3"/>
                    </a:moveTo>
                    <a:lnTo>
                      <a:pt x="81" y="5"/>
                    </a:lnTo>
                    <a:lnTo>
                      <a:pt x="27" y="23"/>
                    </a:lnTo>
                    <a:lnTo>
                      <a:pt x="29" y="28"/>
                    </a:lnTo>
                    <a:lnTo>
                      <a:pt x="0" y="29"/>
                    </a:lnTo>
                    <a:lnTo>
                      <a:pt x="24" y="11"/>
                    </a:lnTo>
                    <a:lnTo>
                      <a:pt x="26" y="17"/>
                    </a:lnTo>
                    <a:lnTo>
                      <a:pt x="79" y="0"/>
                    </a:lnTo>
                    <a:lnTo>
                      <a:pt x="79" y="3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3934" name="Freeform 174"/>
              <p:cNvSpPr>
                <a:spLocks/>
              </p:cNvSpPr>
              <p:nvPr/>
            </p:nvSpPr>
            <p:spPr bwMode="auto">
              <a:xfrm>
                <a:off x="2387" y="649"/>
                <a:ext cx="83" cy="28"/>
              </a:xfrm>
              <a:custGeom>
                <a:avLst/>
                <a:gdLst>
                  <a:gd name="T0" fmla="*/ 83 w 83"/>
                  <a:gd name="T1" fmla="*/ 3 h 28"/>
                  <a:gd name="T2" fmla="*/ 83 w 83"/>
                  <a:gd name="T3" fmla="*/ 6 h 28"/>
                  <a:gd name="T4" fmla="*/ 30 w 83"/>
                  <a:gd name="T5" fmla="*/ 22 h 28"/>
                  <a:gd name="T6" fmla="*/ 31 w 83"/>
                  <a:gd name="T7" fmla="*/ 28 h 28"/>
                  <a:gd name="T8" fmla="*/ 0 w 83"/>
                  <a:gd name="T9" fmla="*/ 28 h 28"/>
                  <a:gd name="T10" fmla="*/ 25 w 83"/>
                  <a:gd name="T11" fmla="*/ 12 h 28"/>
                  <a:gd name="T12" fmla="*/ 26 w 83"/>
                  <a:gd name="T13" fmla="*/ 17 h 28"/>
                  <a:gd name="T14" fmla="*/ 82 w 83"/>
                  <a:gd name="T15" fmla="*/ 0 h 28"/>
                  <a:gd name="T16" fmla="*/ 83 w 83"/>
                  <a:gd name="T17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3" h="28">
                    <a:moveTo>
                      <a:pt x="83" y="3"/>
                    </a:moveTo>
                    <a:lnTo>
                      <a:pt x="83" y="6"/>
                    </a:lnTo>
                    <a:lnTo>
                      <a:pt x="30" y="22"/>
                    </a:lnTo>
                    <a:lnTo>
                      <a:pt x="31" y="28"/>
                    </a:lnTo>
                    <a:lnTo>
                      <a:pt x="0" y="28"/>
                    </a:lnTo>
                    <a:lnTo>
                      <a:pt x="25" y="12"/>
                    </a:lnTo>
                    <a:lnTo>
                      <a:pt x="26" y="17"/>
                    </a:lnTo>
                    <a:lnTo>
                      <a:pt x="82" y="0"/>
                    </a:lnTo>
                    <a:lnTo>
                      <a:pt x="83" y="3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3935" name="Rectangle 175"/>
              <p:cNvSpPr>
                <a:spLocks noChangeArrowheads="1"/>
              </p:cNvSpPr>
              <p:nvPr/>
            </p:nvSpPr>
            <p:spPr bwMode="auto">
              <a:xfrm>
                <a:off x="2768" y="197"/>
                <a:ext cx="26" cy="26"/>
              </a:xfrm>
              <a:prstGeom prst="rect">
                <a:avLst/>
              </a:prstGeom>
              <a:noFill/>
              <a:ln w="0">
                <a:solidFill>
                  <a:srgbClr val="0000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3936" name="Rectangle 176"/>
              <p:cNvSpPr>
                <a:spLocks noChangeArrowheads="1"/>
              </p:cNvSpPr>
              <p:nvPr/>
            </p:nvSpPr>
            <p:spPr bwMode="auto">
              <a:xfrm>
                <a:off x="2696" y="184"/>
                <a:ext cx="26" cy="25"/>
              </a:xfrm>
              <a:prstGeom prst="rect">
                <a:avLst/>
              </a:prstGeom>
              <a:noFill/>
              <a:ln w="0">
                <a:solidFill>
                  <a:srgbClr val="0000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3937" name="Rectangle 177"/>
              <p:cNvSpPr>
                <a:spLocks noChangeArrowheads="1"/>
              </p:cNvSpPr>
              <p:nvPr/>
            </p:nvSpPr>
            <p:spPr bwMode="auto">
              <a:xfrm>
                <a:off x="2625" y="171"/>
                <a:ext cx="26" cy="26"/>
              </a:xfrm>
              <a:prstGeom prst="rect">
                <a:avLst/>
              </a:prstGeom>
              <a:noFill/>
              <a:ln w="0">
                <a:solidFill>
                  <a:srgbClr val="0000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3938" name="Rectangle 178"/>
              <p:cNvSpPr>
                <a:spLocks noChangeArrowheads="1"/>
              </p:cNvSpPr>
              <p:nvPr/>
            </p:nvSpPr>
            <p:spPr bwMode="auto">
              <a:xfrm>
                <a:off x="3978" y="507"/>
                <a:ext cx="25" cy="26"/>
              </a:xfrm>
              <a:prstGeom prst="rect">
                <a:avLst/>
              </a:prstGeom>
              <a:noFill/>
              <a:ln w="0">
                <a:solidFill>
                  <a:srgbClr val="0000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3939" name="Rectangle 179"/>
              <p:cNvSpPr>
                <a:spLocks noChangeArrowheads="1"/>
              </p:cNvSpPr>
              <p:nvPr/>
            </p:nvSpPr>
            <p:spPr bwMode="auto">
              <a:xfrm>
                <a:off x="2755" y="267"/>
                <a:ext cx="26" cy="24"/>
              </a:xfrm>
              <a:prstGeom prst="rect">
                <a:avLst/>
              </a:prstGeom>
              <a:noFill/>
              <a:ln w="0">
                <a:solidFill>
                  <a:srgbClr val="0000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3940" name="Rectangle 180"/>
              <p:cNvSpPr>
                <a:spLocks noChangeArrowheads="1"/>
              </p:cNvSpPr>
              <p:nvPr/>
            </p:nvSpPr>
            <p:spPr bwMode="auto">
              <a:xfrm>
                <a:off x="2683" y="252"/>
                <a:ext cx="24" cy="26"/>
              </a:xfrm>
              <a:prstGeom prst="rect">
                <a:avLst/>
              </a:prstGeom>
              <a:noFill/>
              <a:ln w="0">
                <a:solidFill>
                  <a:srgbClr val="0000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3941" name="Rectangle 181"/>
              <p:cNvSpPr>
                <a:spLocks noChangeArrowheads="1"/>
              </p:cNvSpPr>
              <p:nvPr/>
            </p:nvSpPr>
            <p:spPr bwMode="auto">
              <a:xfrm>
                <a:off x="3963" y="576"/>
                <a:ext cx="26" cy="26"/>
              </a:xfrm>
              <a:prstGeom prst="rect">
                <a:avLst/>
              </a:prstGeom>
              <a:noFill/>
              <a:ln w="0">
                <a:solidFill>
                  <a:srgbClr val="0000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3942" name="Rectangle 182"/>
              <p:cNvSpPr>
                <a:spLocks noChangeArrowheads="1"/>
              </p:cNvSpPr>
              <p:nvPr/>
            </p:nvSpPr>
            <p:spPr bwMode="auto">
              <a:xfrm>
                <a:off x="2741" y="336"/>
                <a:ext cx="26" cy="24"/>
              </a:xfrm>
              <a:prstGeom prst="rect">
                <a:avLst/>
              </a:prstGeom>
              <a:noFill/>
              <a:ln w="0">
                <a:solidFill>
                  <a:srgbClr val="0000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3943" name="Rectangle 183"/>
              <p:cNvSpPr>
                <a:spLocks noChangeArrowheads="1"/>
              </p:cNvSpPr>
              <p:nvPr/>
            </p:nvSpPr>
            <p:spPr bwMode="auto">
              <a:xfrm>
                <a:off x="2669" y="321"/>
                <a:ext cx="26" cy="25"/>
              </a:xfrm>
              <a:prstGeom prst="rect">
                <a:avLst/>
              </a:prstGeom>
              <a:noFill/>
              <a:ln w="0">
                <a:solidFill>
                  <a:srgbClr val="0000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3944" name="Rectangle 184"/>
              <p:cNvSpPr>
                <a:spLocks noChangeArrowheads="1"/>
              </p:cNvSpPr>
              <p:nvPr/>
            </p:nvSpPr>
            <p:spPr bwMode="auto">
              <a:xfrm>
                <a:off x="2597" y="308"/>
                <a:ext cx="26" cy="26"/>
              </a:xfrm>
              <a:prstGeom prst="rect">
                <a:avLst/>
              </a:prstGeom>
              <a:noFill/>
              <a:ln w="0">
                <a:solidFill>
                  <a:srgbClr val="0000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3945" name="Rectangle 185"/>
              <p:cNvSpPr>
                <a:spLocks noChangeArrowheads="1"/>
              </p:cNvSpPr>
              <p:nvPr/>
            </p:nvSpPr>
            <p:spPr bwMode="auto">
              <a:xfrm>
                <a:off x="3948" y="645"/>
                <a:ext cx="24" cy="26"/>
              </a:xfrm>
              <a:prstGeom prst="rect">
                <a:avLst/>
              </a:prstGeom>
              <a:noFill/>
              <a:ln w="0">
                <a:solidFill>
                  <a:srgbClr val="0000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3946" name="Rectangle 186"/>
              <p:cNvSpPr>
                <a:spLocks noChangeArrowheads="1"/>
              </p:cNvSpPr>
              <p:nvPr/>
            </p:nvSpPr>
            <p:spPr bwMode="auto">
              <a:xfrm>
                <a:off x="2655" y="391"/>
                <a:ext cx="25" cy="26"/>
              </a:xfrm>
              <a:prstGeom prst="rect">
                <a:avLst/>
              </a:prstGeom>
              <a:noFill/>
              <a:ln w="0">
                <a:solidFill>
                  <a:srgbClr val="0000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3947" name="Rectangle 187"/>
              <p:cNvSpPr>
                <a:spLocks noChangeArrowheads="1"/>
              </p:cNvSpPr>
              <p:nvPr/>
            </p:nvSpPr>
            <p:spPr bwMode="auto">
              <a:xfrm>
                <a:off x="2583" y="377"/>
                <a:ext cx="25" cy="26"/>
              </a:xfrm>
              <a:prstGeom prst="rect">
                <a:avLst/>
              </a:prstGeom>
              <a:noFill/>
              <a:ln w="0">
                <a:solidFill>
                  <a:srgbClr val="0000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3948" name="Rectangle 188"/>
              <p:cNvSpPr>
                <a:spLocks noChangeArrowheads="1"/>
              </p:cNvSpPr>
              <p:nvPr/>
            </p:nvSpPr>
            <p:spPr bwMode="auto">
              <a:xfrm>
                <a:off x="2511" y="365"/>
                <a:ext cx="25" cy="24"/>
              </a:xfrm>
              <a:prstGeom prst="rect">
                <a:avLst/>
              </a:prstGeom>
              <a:noFill/>
              <a:ln w="0">
                <a:solidFill>
                  <a:srgbClr val="0000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3949" name="Rectangle 189"/>
              <p:cNvSpPr>
                <a:spLocks noChangeArrowheads="1"/>
              </p:cNvSpPr>
              <p:nvPr/>
            </p:nvSpPr>
            <p:spPr bwMode="auto">
              <a:xfrm>
                <a:off x="2641" y="460"/>
                <a:ext cx="26" cy="26"/>
              </a:xfrm>
              <a:prstGeom prst="rect">
                <a:avLst/>
              </a:prstGeom>
              <a:noFill/>
              <a:ln w="0">
                <a:solidFill>
                  <a:srgbClr val="0000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3950" name="Rectangle 190"/>
              <p:cNvSpPr>
                <a:spLocks noChangeArrowheads="1"/>
              </p:cNvSpPr>
              <p:nvPr/>
            </p:nvSpPr>
            <p:spPr bwMode="auto">
              <a:xfrm>
                <a:off x="2569" y="446"/>
                <a:ext cx="27" cy="24"/>
              </a:xfrm>
              <a:prstGeom prst="rect">
                <a:avLst/>
              </a:prstGeom>
              <a:noFill/>
              <a:ln w="0">
                <a:solidFill>
                  <a:srgbClr val="0000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3951" name="Rectangle 191"/>
              <p:cNvSpPr>
                <a:spLocks noChangeArrowheads="1"/>
              </p:cNvSpPr>
              <p:nvPr/>
            </p:nvSpPr>
            <p:spPr bwMode="auto">
              <a:xfrm>
                <a:off x="2498" y="432"/>
                <a:ext cx="26" cy="26"/>
              </a:xfrm>
              <a:prstGeom prst="rect">
                <a:avLst/>
              </a:prstGeom>
              <a:noFill/>
              <a:ln w="0">
                <a:solidFill>
                  <a:srgbClr val="0000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3952" name="Rectangle 192"/>
              <p:cNvSpPr>
                <a:spLocks noChangeArrowheads="1"/>
              </p:cNvSpPr>
              <p:nvPr/>
            </p:nvSpPr>
            <p:spPr bwMode="auto">
              <a:xfrm>
                <a:off x="2628" y="528"/>
                <a:ext cx="26" cy="26"/>
              </a:xfrm>
              <a:prstGeom prst="rect">
                <a:avLst/>
              </a:prstGeom>
              <a:noFill/>
              <a:ln w="0">
                <a:solidFill>
                  <a:srgbClr val="0000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3953" name="Rectangle 193"/>
              <p:cNvSpPr>
                <a:spLocks noChangeArrowheads="1"/>
              </p:cNvSpPr>
              <p:nvPr/>
            </p:nvSpPr>
            <p:spPr bwMode="auto">
              <a:xfrm>
                <a:off x="2557" y="516"/>
                <a:ext cx="25" cy="25"/>
              </a:xfrm>
              <a:prstGeom prst="rect">
                <a:avLst/>
              </a:prstGeom>
              <a:noFill/>
              <a:ln w="0">
                <a:solidFill>
                  <a:srgbClr val="0000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3954" name="Rectangle 194"/>
              <p:cNvSpPr>
                <a:spLocks noChangeArrowheads="1"/>
              </p:cNvSpPr>
              <p:nvPr/>
            </p:nvSpPr>
            <p:spPr bwMode="auto">
              <a:xfrm>
                <a:off x="2614" y="597"/>
                <a:ext cx="26" cy="26"/>
              </a:xfrm>
              <a:prstGeom prst="rect">
                <a:avLst/>
              </a:prstGeom>
              <a:noFill/>
              <a:ln w="0">
                <a:solidFill>
                  <a:srgbClr val="0000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3955" name="Rectangle 195"/>
              <p:cNvSpPr>
                <a:spLocks noChangeArrowheads="1"/>
              </p:cNvSpPr>
              <p:nvPr/>
            </p:nvSpPr>
            <p:spPr bwMode="auto">
              <a:xfrm>
                <a:off x="2542" y="584"/>
                <a:ext cx="26" cy="26"/>
              </a:xfrm>
              <a:prstGeom prst="rect">
                <a:avLst/>
              </a:prstGeom>
              <a:noFill/>
              <a:ln w="0">
                <a:solidFill>
                  <a:srgbClr val="0000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3956" name="Rectangle 196"/>
              <p:cNvSpPr>
                <a:spLocks noChangeArrowheads="1"/>
              </p:cNvSpPr>
              <p:nvPr/>
            </p:nvSpPr>
            <p:spPr bwMode="auto">
              <a:xfrm>
                <a:off x="2528" y="652"/>
                <a:ext cx="26" cy="26"/>
              </a:xfrm>
              <a:prstGeom prst="rect">
                <a:avLst/>
              </a:prstGeom>
              <a:noFill/>
              <a:ln w="0">
                <a:solidFill>
                  <a:srgbClr val="0000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3957" name="Rectangle 197"/>
              <p:cNvSpPr>
                <a:spLocks noChangeArrowheads="1"/>
              </p:cNvSpPr>
              <p:nvPr/>
            </p:nvSpPr>
            <p:spPr bwMode="auto">
              <a:xfrm>
                <a:off x="2458" y="640"/>
                <a:ext cx="24" cy="26"/>
              </a:xfrm>
              <a:prstGeom prst="rect">
                <a:avLst/>
              </a:prstGeom>
              <a:noFill/>
              <a:ln w="0">
                <a:solidFill>
                  <a:srgbClr val="0000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3958" name="Freeform 198"/>
              <p:cNvSpPr>
                <a:spLocks/>
              </p:cNvSpPr>
              <p:nvPr/>
            </p:nvSpPr>
            <p:spPr bwMode="auto">
              <a:xfrm>
                <a:off x="3842" y="1004"/>
                <a:ext cx="46" cy="98"/>
              </a:xfrm>
              <a:custGeom>
                <a:avLst/>
                <a:gdLst>
                  <a:gd name="T0" fmla="*/ 43 w 46"/>
                  <a:gd name="T1" fmla="*/ 2 h 98"/>
                  <a:gd name="T2" fmla="*/ 46 w 46"/>
                  <a:gd name="T3" fmla="*/ 3 h 98"/>
                  <a:gd name="T4" fmla="*/ 18 w 46"/>
                  <a:gd name="T5" fmla="*/ 67 h 98"/>
                  <a:gd name="T6" fmla="*/ 25 w 46"/>
                  <a:gd name="T7" fmla="*/ 70 h 98"/>
                  <a:gd name="T8" fmla="*/ 0 w 46"/>
                  <a:gd name="T9" fmla="*/ 98 h 98"/>
                  <a:gd name="T10" fmla="*/ 5 w 46"/>
                  <a:gd name="T11" fmla="*/ 61 h 98"/>
                  <a:gd name="T12" fmla="*/ 11 w 46"/>
                  <a:gd name="T13" fmla="*/ 64 h 98"/>
                  <a:gd name="T14" fmla="*/ 40 w 46"/>
                  <a:gd name="T15" fmla="*/ 0 h 98"/>
                  <a:gd name="T16" fmla="*/ 43 w 46"/>
                  <a:gd name="T17" fmla="*/ 2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6" h="98">
                    <a:moveTo>
                      <a:pt x="43" y="2"/>
                    </a:moveTo>
                    <a:lnTo>
                      <a:pt x="46" y="3"/>
                    </a:lnTo>
                    <a:lnTo>
                      <a:pt x="18" y="67"/>
                    </a:lnTo>
                    <a:lnTo>
                      <a:pt x="25" y="70"/>
                    </a:lnTo>
                    <a:lnTo>
                      <a:pt x="0" y="98"/>
                    </a:lnTo>
                    <a:lnTo>
                      <a:pt x="5" y="61"/>
                    </a:lnTo>
                    <a:lnTo>
                      <a:pt x="11" y="64"/>
                    </a:lnTo>
                    <a:lnTo>
                      <a:pt x="40" y="0"/>
                    </a:lnTo>
                    <a:lnTo>
                      <a:pt x="43" y="2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3959" name="Freeform 199"/>
              <p:cNvSpPr>
                <a:spLocks/>
              </p:cNvSpPr>
              <p:nvPr/>
            </p:nvSpPr>
            <p:spPr bwMode="auto">
              <a:xfrm>
                <a:off x="3773" y="989"/>
                <a:ext cx="45" cy="98"/>
              </a:xfrm>
              <a:custGeom>
                <a:avLst/>
                <a:gdLst>
                  <a:gd name="T0" fmla="*/ 40 w 45"/>
                  <a:gd name="T1" fmla="*/ 0 h 98"/>
                  <a:gd name="T2" fmla="*/ 45 w 45"/>
                  <a:gd name="T3" fmla="*/ 1 h 98"/>
                  <a:gd name="T4" fmla="*/ 17 w 45"/>
                  <a:gd name="T5" fmla="*/ 67 h 98"/>
                  <a:gd name="T6" fmla="*/ 23 w 45"/>
                  <a:gd name="T7" fmla="*/ 70 h 98"/>
                  <a:gd name="T8" fmla="*/ 0 w 45"/>
                  <a:gd name="T9" fmla="*/ 98 h 98"/>
                  <a:gd name="T10" fmla="*/ 5 w 45"/>
                  <a:gd name="T11" fmla="*/ 61 h 98"/>
                  <a:gd name="T12" fmla="*/ 11 w 45"/>
                  <a:gd name="T13" fmla="*/ 64 h 98"/>
                  <a:gd name="T14" fmla="*/ 37 w 45"/>
                  <a:gd name="T15" fmla="*/ 0 h 98"/>
                  <a:gd name="T16" fmla="*/ 40 w 45"/>
                  <a:gd name="T17" fmla="*/ 0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5" h="98">
                    <a:moveTo>
                      <a:pt x="40" y="0"/>
                    </a:moveTo>
                    <a:lnTo>
                      <a:pt x="45" y="1"/>
                    </a:lnTo>
                    <a:lnTo>
                      <a:pt x="17" y="67"/>
                    </a:lnTo>
                    <a:lnTo>
                      <a:pt x="23" y="70"/>
                    </a:lnTo>
                    <a:lnTo>
                      <a:pt x="0" y="98"/>
                    </a:lnTo>
                    <a:lnTo>
                      <a:pt x="5" y="61"/>
                    </a:lnTo>
                    <a:lnTo>
                      <a:pt x="11" y="64"/>
                    </a:lnTo>
                    <a:lnTo>
                      <a:pt x="37" y="0"/>
                    </a:lnTo>
                    <a:lnTo>
                      <a:pt x="40" y="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3960" name="Freeform 200"/>
              <p:cNvSpPr>
                <a:spLocks/>
              </p:cNvSpPr>
              <p:nvPr/>
            </p:nvSpPr>
            <p:spPr bwMode="auto">
              <a:xfrm>
                <a:off x="3697" y="973"/>
                <a:ext cx="47" cy="97"/>
              </a:xfrm>
              <a:custGeom>
                <a:avLst/>
                <a:gdLst>
                  <a:gd name="T0" fmla="*/ 46 w 47"/>
                  <a:gd name="T1" fmla="*/ 2 h 97"/>
                  <a:gd name="T2" fmla="*/ 47 w 47"/>
                  <a:gd name="T3" fmla="*/ 3 h 97"/>
                  <a:gd name="T4" fmla="*/ 20 w 47"/>
                  <a:gd name="T5" fmla="*/ 66 h 97"/>
                  <a:gd name="T6" fmla="*/ 24 w 47"/>
                  <a:gd name="T7" fmla="*/ 69 h 97"/>
                  <a:gd name="T8" fmla="*/ 0 w 47"/>
                  <a:gd name="T9" fmla="*/ 97 h 97"/>
                  <a:gd name="T10" fmla="*/ 6 w 47"/>
                  <a:gd name="T11" fmla="*/ 62 h 97"/>
                  <a:gd name="T12" fmla="*/ 12 w 47"/>
                  <a:gd name="T13" fmla="*/ 65 h 97"/>
                  <a:gd name="T14" fmla="*/ 43 w 47"/>
                  <a:gd name="T15" fmla="*/ 0 h 97"/>
                  <a:gd name="T16" fmla="*/ 46 w 47"/>
                  <a:gd name="T17" fmla="*/ 2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7" h="97">
                    <a:moveTo>
                      <a:pt x="46" y="2"/>
                    </a:moveTo>
                    <a:lnTo>
                      <a:pt x="47" y="3"/>
                    </a:lnTo>
                    <a:lnTo>
                      <a:pt x="20" y="66"/>
                    </a:lnTo>
                    <a:lnTo>
                      <a:pt x="24" y="69"/>
                    </a:lnTo>
                    <a:lnTo>
                      <a:pt x="0" y="97"/>
                    </a:lnTo>
                    <a:lnTo>
                      <a:pt x="6" y="62"/>
                    </a:lnTo>
                    <a:lnTo>
                      <a:pt x="12" y="65"/>
                    </a:lnTo>
                    <a:lnTo>
                      <a:pt x="43" y="0"/>
                    </a:lnTo>
                    <a:lnTo>
                      <a:pt x="46" y="2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3961" name="Freeform 201"/>
              <p:cNvSpPr>
                <a:spLocks/>
              </p:cNvSpPr>
              <p:nvPr/>
            </p:nvSpPr>
            <p:spPr bwMode="auto">
              <a:xfrm>
                <a:off x="3620" y="960"/>
                <a:ext cx="54" cy="94"/>
              </a:xfrm>
              <a:custGeom>
                <a:avLst/>
                <a:gdLst>
                  <a:gd name="T0" fmla="*/ 51 w 54"/>
                  <a:gd name="T1" fmla="*/ 1 h 94"/>
                  <a:gd name="T2" fmla="*/ 54 w 54"/>
                  <a:gd name="T3" fmla="*/ 3 h 94"/>
                  <a:gd name="T4" fmla="*/ 20 w 54"/>
                  <a:gd name="T5" fmla="*/ 64 h 94"/>
                  <a:gd name="T6" fmla="*/ 25 w 54"/>
                  <a:gd name="T7" fmla="*/ 68 h 94"/>
                  <a:gd name="T8" fmla="*/ 0 w 54"/>
                  <a:gd name="T9" fmla="*/ 94 h 94"/>
                  <a:gd name="T10" fmla="*/ 6 w 54"/>
                  <a:gd name="T11" fmla="*/ 56 h 94"/>
                  <a:gd name="T12" fmla="*/ 13 w 54"/>
                  <a:gd name="T13" fmla="*/ 61 h 94"/>
                  <a:gd name="T14" fmla="*/ 48 w 54"/>
                  <a:gd name="T15" fmla="*/ 0 h 94"/>
                  <a:gd name="T16" fmla="*/ 51 w 54"/>
                  <a:gd name="T17" fmla="*/ 1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4" h="94">
                    <a:moveTo>
                      <a:pt x="51" y="1"/>
                    </a:moveTo>
                    <a:lnTo>
                      <a:pt x="54" y="3"/>
                    </a:lnTo>
                    <a:lnTo>
                      <a:pt x="20" y="64"/>
                    </a:lnTo>
                    <a:lnTo>
                      <a:pt x="25" y="68"/>
                    </a:lnTo>
                    <a:lnTo>
                      <a:pt x="0" y="94"/>
                    </a:lnTo>
                    <a:lnTo>
                      <a:pt x="6" y="56"/>
                    </a:lnTo>
                    <a:lnTo>
                      <a:pt x="13" y="61"/>
                    </a:lnTo>
                    <a:lnTo>
                      <a:pt x="48" y="0"/>
                    </a:lnTo>
                    <a:lnTo>
                      <a:pt x="51" y="1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3962" name="Freeform 202"/>
              <p:cNvSpPr>
                <a:spLocks/>
              </p:cNvSpPr>
              <p:nvPr/>
            </p:nvSpPr>
            <p:spPr bwMode="auto">
              <a:xfrm>
                <a:off x="3545" y="944"/>
                <a:ext cx="57" cy="94"/>
              </a:xfrm>
              <a:custGeom>
                <a:avLst/>
                <a:gdLst>
                  <a:gd name="T0" fmla="*/ 54 w 57"/>
                  <a:gd name="T1" fmla="*/ 2 h 94"/>
                  <a:gd name="T2" fmla="*/ 57 w 57"/>
                  <a:gd name="T3" fmla="*/ 3 h 94"/>
                  <a:gd name="T4" fmla="*/ 22 w 57"/>
                  <a:gd name="T5" fmla="*/ 66 h 94"/>
                  <a:gd name="T6" fmla="*/ 26 w 57"/>
                  <a:gd name="T7" fmla="*/ 69 h 94"/>
                  <a:gd name="T8" fmla="*/ 0 w 57"/>
                  <a:gd name="T9" fmla="*/ 94 h 94"/>
                  <a:gd name="T10" fmla="*/ 10 w 57"/>
                  <a:gd name="T11" fmla="*/ 58 h 94"/>
                  <a:gd name="T12" fmla="*/ 16 w 57"/>
                  <a:gd name="T13" fmla="*/ 62 h 94"/>
                  <a:gd name="T14" fmla="*/ 51 w 57"/>
                  <a:gd name="T15" fmla="*/ 0 h 94"/>
                  <a:gd name="T16" fmla="*/ 54 w 57"/>
                  <a:gd name="T17" fmla="*/ 2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7" h="94">
                    <a:moveTo>
                      <a:pt x="54" y="2"/>
                    </a:moveTo>
                    <a:lnTo>
                      <a:pt x="57" y="3"/>
                    </a:lnTo>
                    <a:lnTo>
                      <a:pt x="22" y="66"/>
                    </a:lnTo>
                    <a:lnTo>
                      <a:pt x="26" y="69"/>
                    </a:lnTo>
                    <a:lnTo>
                      <a:pt x="0" y="94"/>
                    </a:lnTo>
                    <a:lnTo>
                      <a:pt x="10" y="58"/>
                    </a:lnTo>
                    <a:lnTo>
                      <a:pt x="16" y="62"/>
                    </a:lnTo>
                    <a:lnTo>
                      <a:pt x="51" y="0"/>
                    </a:lnTo>
                    <a:lnTo>
                      <a:pt x="54" y="2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3963" name="Freeform 203"/>
              <p:cNvSpPr>
                <a:spLocks/>
              </p:cNvSpPr>
              <p:nvPr/>
            </p:nvSpPr>
            <p:spPr bwMode="auto">
              <a:xfrm>
                <a:off x="3478" y="931"/>
                <a:ext cx="54" cy="94"/>
              </a:xfrm>
              <a:custGeom>
                <a:avLst/>
                <a:gdLst>
                  <a:gd name="T0" fmla="*/ 51 w 54"/>
                  <a:gd name="T1" fmla="*/ 1 h 94"/>
                  <a:gd name="T2" fmla="*/ 54 w 54"/>
                  <a:gd name="T3" fmla="*/ 3 h 94"/>
                  <a:gd name="T4" fmla="*/ 20 w 54"/>
                  <a:gd name="T5" fmla="*/ 64 h 94"/>
                  <a:gd name="T6" fmla="*/ 26 w 54"/>
                  <a:gd name="T7" fmla="*/ 68 h 94"/>
                  <a:gd name="T8" fmla="*/ 0 w 54"/>
                  <a:gd name="T9" fmla="*/ 94 h 94"/>
                  <a:gd name="T10" fmla="*/ 8 w 54"/>
                  <a:gd name="T11" fmla="*/ 58 h 94"/>
                  <a:gd name="T12" fmla="*/ 14 w 54"/>
                  <a:gd name="T13" fmla="*/ 61 h 94"/>
                  <a:gd name="T14" fmla="*/ 46 w 54"/>
                  <a:gd name="T15" fmla="*/ 0 h 94"/>
                  <a:gd name="T16" fmla="*/ 51 w 54"/>
                  <a:gd name="T17" fmla="*/ 1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4" h="94">
                    <a:moveTo>
                      <a:pt x="51" y="1"/>
                    </a:moveTo>
                    <a:lnTo>
                      <a:pt x="54" y="3"/>
                    </a:lnTo>
                    <a:lnTo>
                      <a:pt x="20" y="64"/>
                    </a:lnTo>
                    <a:lnTo>
                      <a:pt x="26" y="68"/>
                    </a:lnTo>
                    <a:lnTo>
                      <a:pt x="0" y="94"/>
                    </a:lnTo>
                    <a:lnTo>
                      <a:pt x="8" y="58"/>
                    </a:lnTo>
                    <a:lnTo>
                      <a:pt x="14" y="61"/>
                    </a:lnTo>
                    <a:lnTo>
                      <a:pt x="46" y="0"/>
                    </a:lnTo>
                    <a:lnTo>
                      <a:pt x="51" y="1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3964" name="Freeform 204"/>
              <p:cNvSpPr>
                <a:spLocks/>
              </p:cNvSpPr>
              <p:nvPr/>
            </p:nvSpPr>
            <p:spPr bwMode="auto">
              <a:xfrm>
                <a:off x="3411" y="915"/>
                <a:ext cx="49" cy="98"/>
              </a:xfrm>
              <a:custGeom>
                <a:avLst/>
                <a:gdLst>
                  <a:gd name="T0" fmla="*/ 46 w 49"/>
                  <a:gd name="T1" fmla="*/ 2 h 98"/>
                  <a:gd name="T2" fmla="*/ 49 w 49"/>
                  <a:gd name="T3" fmla="*/ 3 h 98"/>
                  <a:gd name="T4" fmla="*/ 18 w 49"/>
                  <a:gd name="T5" fmla="*/ 68 h 98"/>
                  <a:gd name="T6" fmla="*/ 26 w 49"/>
                  <a:gd name="T7" fmla="*/ 71 h 98"/>
                  <a:gd name="T8" fmla="*/ 0 w 49"/>
                  <a:gd name="T9" fmla="*/ 98 h 98"/>
                  <a:gd name="T10" fmla="*/ 6 w 49"/>
                  <a:gd name="T11" fmla="*/ 61 h 98"/>
                  <a:gd name="T12" fmla="*/ 12 w 49"/>
                  <a:gd name="T13" fmla="*/ 65 h 98"/>
                  <a:gd name="T14" fmla="*/ 43 w 49"/>
                  <a:gd name="T15" fmla="*/ 0 h 98"/>
                  <a:gd name="T16" fmla="*/ 46 w 49"/>
                  <a:gd name="T17" fmla="*/ 2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9" h="98">
                    <a:moveTo>
                      <a:pt x="46" y="2"/>
                    </a:moveTo>
                    <a:lnTo>
                      <a:pt x="49" y="3"/>
                    </a:lnTo>
                    <a:lnTo>
                      <a:pt x="18" y="68"/>
                    </a:lnTo>
                    <a:lnTo>
                      <a:pt x="26" y="71"/>
                    </a:lnTo>
                    <a:lnTo>
                      <a:pt x="0" y="98"/>
                    </a:lnTo>
                    <a:lnTo>
                      <a:pt x="6" y="61"/>
                    </a:lnTo>
                    <a:lnTo>
                      <a:pt x="12" y="65"/>
                    </a:lnTo>
                    <a:lnTo>
                      <a:pt x="43" y="0"/>
                    </a:lnTo>
                    <a:lnTo>
                      <a:pt x="46" y="2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3965" name="Freeform 205"/>
              <p:cNvSpPr>
                <a:spLocks/>
              </p:cNvSpPr>
              <p:nvPr/>
            </p:nvSpPr>
            <p:spPr bwMode="auto">
              <a:xfrm>
                <a:off x="3342" y="902"/>
                <a:ext cx="47" cy="94"/>
              </a:xfrm>
              <a:custGeom>
                <a:avLst/>
                <a:gdLst>
                  <a:gd name="T0" fmla="*/ 44 w 47"/>
                  <a:gd name="T1" fmla="*/ 1 h 94"/>
                  <a:gd name="T2" fmla="*/ 47 w 47"/>
                  <a:gd name="T3" fmla="*/ 3 h 94"/>
                  <a:gd name="T4" fmla="*/ 18 w 47"/>
                  <a:gd name="T5" fmla="*/ 64 h 94"/>
                  <a:gd name="T6" fmla="*/ 24 w 47"/>
                  <a:gd name="T7" fmla="*/ 67 h 94"/>
                  <a:gd name="T8" fmla="*/ 0 w 47"/>
                  <a:gd name="T9" fmla="*/ 94 h 94"/>
                  <a:gd name="T10" fmla="*/ 6 w 47"/>
                  <a:gd name="T11" fmla="*/ 59 h 94"/>
                  <a:gd name="T12" fmla="*/ 11 w 47"/>
                  <a:gd name="T13" fmla="*/ 61 h 94"/>
                  <a:gd name="T14" fmla="*/ 40 w 47"/>
                  <a:gd name="T15" fmla="*/ 0 h 94"/>
                  <a:gd name="T16" fmla="*/ 44 w 47"/>
                  <a:gd name="T17" fmla="*/ 1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7" h="94">
                    <a:moveTo>
                      <a:pt x="44" y="1"/>
                    </a:moveTo>
                    <a:lnTo>
                      <a:pt x="47" y="3"/>
                    </a:lnTo>
                    <a:lnTo>
                      <a:pt x="18" y="64"/>
                    </a:lnTo>
                    <a:lnTo>
                      <a:pt x="24" y="67"/>
                    </a:lnTo>
                    <a:lnTo>
                      <a:pt x="0" y="94"/>
                    </a:lnTo>
                    <a:lnTo>
                      <a:pt x="6" y="59"/>
                    </a:lnTo>
                    <a:lnTo>
                      <a:pt x="11" y="61"/>
                    </a:lnTo>
                    <a:lnTo>
                      <a:pt x="40" y="0"/>
                    </a:lnTo>
                    <a:lnTo>
                      <a:pt x="44" y="1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3966" name="Freeform 206"/>
              <p:cNvSpPr>
                <a:spLocks/>
              </p:cNvSpPr>
              <p:nvPr/>
            </p:nvSpPr>
            <p:spPr bwMode="auto">
              <a:xfrm>
                <a:off x="3273" y="888"/>
                <a:ext cx="44" cy="95"/>
              </a:xfrm>
              <a:custGeom>
                <a:avLst/>
                <a:gdLst>
                  <a:gd name="T0" fmla="*/ 41 w 44"/>
                  <a:gd name="T1" fmla="*/ 1 h 95"/>
                  <a:gd name="T2" fmla="*/ 44 w 44"/>
                  <a:gd name="T3" fmla="*/ 1 h 95"/>
                  <a:gd name="T4" fmla="*/ 18 w 44"/>
                  <a:gd name="T5" fmla="*/ 64 h 95"/>
                  <a:gd name="T6" fmla="*/ 25 w 44"/>
                  <a:gd name="T7" fmla="*/ 67 h 95"/>
                  <a:gd name="T8" fmla="*/ 0 w 44"/>
                  <a:gd name="T9" fmla="*/ 95 h 95"/>
                  <a:gd name="T10" fmla="*/ 5 w 44"/>
                  <a:gd name="T11" fmla="*/ 58 h 95"/>
                  <a:gd name="T12" fmla="*/ 11 w 44"/>
                  <a:gd name="T13" fmla="*/ 61 h 95"/>
                  <a:gd name="T14" fmla="*/ 38 w 44"/>
                  <a:gd name="T15" fmla="*/ 0 h 95"/>
                  <a:gd name="T16" fmla="*/ 41 w 44"/>
                  <a:gd name="T17" fmla="*/ 1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4" h="95">
                    <a:moveTo>
                      <a:pt x="41" y="1"/>
                    </a:moveTo>
                    <a:lnTo>
                      <a:pt x="44" y="1"/>
                    </a:lnTo>
                    <a:lnTo>
                      <a:pt x="18" y="64"/>
                    </a:lnTo>
                    <a:lnTo>
                      <a:pt x="25" y="67"/>
                    </a:lnTo>
                    <a:lnTo>
                      <a:pt x="0" y="95"/>
                    </a:lnTo>
                    <a:lnTo>
                      <a:pt x="5" y="58"/>
                    </a:lnTo>
                    <a:lnTo>
                      <a:pt x="11" y="61"/>
                    </a:lnTo>
                    <a:lnTo>
                      <a:pt x="38" y="0"/>
                    </a:lnTo>
                    <a:lnTo>
                      <a:pt x="41" y="1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3967" name="Freeform 207"/>
              <p:cNvSpPr>
                <a:spLocks/>
              </p:cNvSpPr>
              <p:nvPr/>
            </p:nvSpPr>
            <p:spPr bwMode="auto">
              <a:xfrm>
                <a:off x="3203" y="873"/>
                <a:ext cx="44" cy="94"/>
              </a:xfrm>
              <a:custGeom>
                <a:avLst/>
                <a:gdLst>
                  <a:gd name="T0" fmla="*/ 40 w 44"/>
                  <a:gd name="T1" fmla="*/ 1 h 94"/>
                  <a:gd name="T2" fmla="*/ 44 w 44"/>
                  <a:gd name="T3" fmla="*/ 3 h 94"/>
                  <a:gd name="T4" fmla="*/ 17 w 44"/>
                  <a:gd name="T5" fmla="*/ 65 h 94"/>
                  <a:gd name="T6" fmla="*/ 23 w 44"/>
                  <a:gd name="T7" fmla="*/ 67 h 94"/>
                  <a:gd name="T8" fmla="*/ 0 w 44"/>
                  <a:gd name="T9" fmla="*/ 94 h 94"/>
                  <a:gd name="T10" fmla="*/ 4 w 44"/>
                  <a:gd name="T11" fmla="*/ 59 h 94"/>
                  <a:gd name="T12" fmla="*/ 10 w 44"/>
                  <a:gd name="T13" fmla="*/ 62 h 94"/>
                  <a:gd name="T14" fmla="*/ 36 w 44"/>
                  <a:gd name="T15" fmla="*/ 0 h 94"/>
                  <a:gd name="T16" fmla="*/ 40 w 44"/>
                  <a:gd name="T17" fmla="*/ 1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4" h="94">
                    <a:moveTo>
                      <a:pt x="40" y="1"/>
                    </a:moveTo>
                    <a:lnTo>
                      <a:pt x="44" y="3"/>
                    </a:lnTo>
                    <a:lnTo>
                      <a:pt x="17" y="65"/>
                    </a:lnTo>
                    <a:lnTo>
                      <a:pt x="23" y="67"/>
                    </a:lnTo>
                    <a:lnTo>
                      <a:pt x="0" y="94"/>
                    </a:lnTo>
                    <a:lnTo>
                      <a:pt x="4" y="59"/>
                    </a:lnTo>
                    <a:lnTo>
                      <a:pt x="10" y="62"/>
                    </a:lnTo>
                    <a:lnTo>
                      <a:pt x="36" y="0"/>
                    </a:lnTo>
                    <a:lnTo>
                      <a:pt x="40" y="1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3968" name="Freeform 208"/>
              <p:cNvSpPr>
                <a:spLocks/>
              </p:cNvSpPr>
              <p:nvPr/>
            </p:nvSpPr>
            <p:spPr bwMode="auto">
              <a:xfrm>
                <a:off x="3132" y="859"/>
                <a:ext cx="43" cy="93"/>
              </a:xfrm>
              <a:custGeom>
                <a:avLst/>
                <a:gdLst>
                  <a:gd name="T0" fmla="*/ 40 w 43"/>
                  <a:gd name="T1" fmla="*/ 1 h 93"/>
                  <a:gd name="T2" fmla="*/ 43 w 43"/>
                  <a:gd name="T3" fmla="*/ 3 h 93"/>
                  <a:gd name="T4" fmla="*/ 17 w 43"/>
                  <a:gd name="T5" fmla="*/ 64 h 93"/>
                  <a:gd name="T6" fmla="*/ 22 w 43"/>
                  <a:gd name="T7" fmla="*/ 65 h 93"/>
                  <a:gd name="T8" fmla="*/ 0 w 43"/>
                  <a:gd name="T9" fmla="*/ 93 h 93"/>
                  <a:gd name="T10" fmla="*/ 3 w 43"/>
                  <a:gd name="T11" fmla="*/ 58 h 93"/>
                  <a:gd name="T12" fmla="*/ 11 w 43"/>
                  <a:gd name="T13" fmla="*/ 61 h 93"/>
                  <a:gd name="T14" fmla="*/ 37 w 43"/>
                  <a:gd name="T15" fmla="*/ 0 h 93"/>
                  <a:gd name="T16" fmla="*/ 40 w 43"/>
                  <a:gd name="T17" fmla="*/ 1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3" h="93">
                    <a:moveTo>
                      <a:pt x="40" y="1"/>
                    </a:moveTo>
                    <a:lnTo>
                      <a:pt x="43" y="3"/>
                    </a:lnTo>
                    <a:lnTo>
                      <a:pt x="17" y="64"/>
                    </a:lnTo>
                    <a:lnTo>
                      <a:pt x="22" y="65"/>
                    </a:lnTo>
                    <a:lnTo>
                      <a:pt x="0" y="93"/>
                    </a:lnTo>
                    <a:lnTo>
                      <a:pt x="3" y="58"/>
                    </a:lnTo>
                    <a:lnTo>
                      <a:pt x="11" y="61"/>
                    </a:lnTo>
                    <a:lnTo>
                      <a:pt x="37" y="0"/>
                    </a:lnTo>
                    <a:lnTo>
                      <a:pt x="40" y="1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3969" name="Freeform 209"/>
              <p:cNvSpPr>
                <a:spLocks/>
              </p:cNvSpPr>
              <p:nvPr/>
            </p:nvSpPr>
            <p:spPr bwMode="auto">
              <a:xfrm>
                <a:off x="3057" y="843"/>
                <a:ext cx="45" cy="91"/>
              </a:xfrm>
              <a:custGeom>
                <a:avLst/>
                <a:gdLst>
                  <a:gd name="T0" fmla="*/ 43 w 45"/>
                  <a:gd name="T1" fmla="*/ 2 h 91"/>
                  <a:gd name="T2" fmla="*/ 45 w 45"/>
                  <a:gd name="T3" fmla="*/ 4 h 91"/>
                  <a:gd name="T4" fmla="*/ 19 w 45"/>
                  <a:gd name="T5" fmla="*/ 63 h 91"/>
                  <a:gd name="T6" fmla="*/ 23 w 45"/>
                  <a:gd name="T7" fmla="*/ 66 h 91"/>
                  <a:gd name="T8" fmla="*/ 0 w 45"/>
                  <a:gd name="T9" fmla="*/ 91 h 91"/>
                  <a:gd name="T10" fmla="*/ 7 w 45"/>
                  <a:gd name="T11" fmla="*/ 57 h 91"/>
                  <a:gd name="T12" fmla="*/ 13 w 45"/>
                  <a:gd name="T13" fmla="*/ 60 h 91"/>
                  <a:gd name="T14" fmla="*/ 40 w 45"/>
                  <a:gd name="T15" fmla="*/ 0 h 91"/>
                  <a:gd name="T16" fmla="*/ 43 w 45"/>
                  <a:gd name="T17" fmla="*/ 2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5" h="91">
                    <a:moveTo>
                      <a:pt x="43" y="2"/>
                    </a:moveTo>
                    <a:lnTo>
                      <a:pt x="45" y="4"/>
                    </a:lnTo>
                    <a:lnTo>
                      <a:pt x="19" y="63"/>
                    </a:lnTo>
                    <a:lnTo>
                      <a:pt x="23" y="66"/>
                    </a:lnTo>
                    <a:lnTo>
                      <a:pt x="0" y="91"/>
                    </a:lnTo>
                    <a:lnTo>
                      <a:pt x="7" y="57"/>
                    </a:lnTo>
                    <a:lnTo>
                      <a:pt x="13" y="60"/>
                    </a:lnTo>
                    <a:lnTo>
                      <a:pt x="40" y="0"/>
                    </a:lnTo>
                    <a:lnTo>
                      <a:pt x="43" y="2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3970" name="Freeform 210"/>
              <p:cNvSpPr>
                <a:spLocks/>
              </p:cNvSpPr>
              <p:nvPr/>
            </p:nvSpPr>
            <p:spPr bwMode="auto">
              <a:xfrm>
                <a:off x="2982" y="830"/>
                <a:ext cx="49" cy="84"/>
              </a:xfrm>
              <a:custGeom>
                <a:avLst/>
                <a:gdLst>
                  <a:gd name="T0" fmla="*/ 46 w 49"/>
                  <a:gd name="T1" fmla="*/ 1 h 84"/>
                  <a:gd name="T2" fmla="*/ 49 w 49"/>
                  <a:gd name="T3" fmla="*/ 3 h 84"/>
                  <a:gd name="T4" fmla="*/ 19 w 49"/>
                  <a:gd name="T5" fmla="*/ 58 h 84"/>
                  <a:gd name="T6" fmla="*/ 23 w 49"/>
                  <a:gd name="T7" fmla="*/ 59 h 84"/>
                  <a:gd name="T8" fmla="*/ 0 w 49"/>
                  <a:gd name="T9" fmla="*/ 84 h 84"/>
                  <a:gd name="T10" fmla="*/ 8 w 49"/>
                  <a:gd name="T11" fmla="*/ 52 h 84"/>
                  <a:gd name="T12" fmla="*/ 14 w 49"/>
                  <a:gd name="T13" fmla="*/ 55 h 84"/>
                  <a:gd name="T14" fmla="*/ 45 w 49"/>
                  <a:gd name="T15" fmla="*/ 0 h 84"/>
                  <a:gd name="T16" fmla="*/ 46 w 49"/>
                  <a:gd name="T17" fmla="*/ 1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9" h="84">
                    <a:moveTo>
                      <a:pt x="46" y="1"/>
                    </a:moveTo>
                    <a:lnTo>
                      <a:pt x="49" y="3"/>
                    </a:lnTo>
                    <a:lnTo>
                      <a:pt x="19" y="58"/>
                    </a:lnTo>
                    <a:lnTo>
                      <a:pt x="23" y="59"/>
                    </a:lnTo>
                    <a:lnTo>
                      <a:pt x="0" y="84"/>
                    </a:lnTo>
                    <a:lnTo>
                      <a:pt x="8" y="52"/>
                    </a:lnTo>
                    <a:lnTo>
                      <a:pt x="14" y="55"/>
                    </a:lnTo>
                    <a:lnTo>
                      <a:pt x="45" y="0"/>
                    </a:lnTo>
                    <a:lnTo>
                      <a:pt x="46" y="1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3971" name="Freeform 211"/>
              <p:cNvSpPr>
                <a:spLocks/>
              </p:cNvSpPr>
              <p:nvPr/>
            </p:nvSpPr>
            <p:spPr bwMode="auto">
              <a:xfrm>
                <a:off x="2901" y="814"/>
                <a:ext cx="59" cy="75"/>
              </a:xfrm>
              <a:custGeom>
                <a:avLst/>
                <a:gdLst>
                  <a:gd name="T0" fmla="*/ 55 w 59"/>
                  <a:gd name="T1" fmla="*/ 3 h 75"/>
                  <a:gd name="T2" fmla="*/ 59 w 59"/>
                  <a:gd name="T3" fmla="*/ 5 h 75"/>
                  <a:gd name="T4" fmla="*/ 22 w 59"/>
                  <a:gd name="T5" fmla="*/ 52 h 75"/>
                  <a:gd name="T6" fmla="*/ 26 w 59"/>
                  <a:gd name="T7" fmla="*/ 55 h 75"/>
                  <a:gd name="T8" fmla="*/ 0 w 59"/>
                  <a:gd name="T9" fmla="*/ 75 h 75"/>
                  <a:gd name="T10" fmla="*/ 11 w 59"/>
                  <a:gd name="T11" fmla="*/ 45 h 75"/>
                  <a:gd name="T12" fmla="*/ 17 w 59"/>
                  <a:gd name="T13" fmla="*/ 49 h 75"/>
                  <a:gd name="T14" fmla="*/ 52 w 59"/>
                  <a:gd name="T15" fmla="*/ 0 h 75"/>
                  <a:gd name="T16" fmla="*/ 55 w 59"/>
                  <a:gd name="T17" fmla="*/ 3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9" h="75">
                    <a:moveTo>
                      <a:pt x="55" y="3"/>
                    </a:moveTo>
                    <a:lnTo>
                      <a:pt x="59" y="5"/>
                    </a:lnTo>
                    <a:lnTo>
                      <a:pt x="22" y="52"/>
                    </a:lnTo>
                    <a:lnTo>
                      <a:pt x="26" y="55"/>
                    </a:lnTo>
                    <a:lnTo>
                      <a:pt x="0" y="75"/>
                    </a:lnTo>
                    <a:lnTo>
                      <a:pt x="11" y="45"/>
                    </a:lnTo>
                    <a:lnTo>
                      <a:pt x="17" y="49"/>
                    </a:lnTo>
                    <a:lnTo>
                      <a:pt x="52" y="0"/>
                    </a:lnTo>
                    <a:lnTo>
                      <a:pt x="55" y="3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</p:grpSp>
        <p:grpSp>
          <p:nvGrpSpPr>
            <p:cNvPr id="373972" name="Group 212"/>
            <p:cNvGrpSpPr>
              <a:grpSpLocks/>
            </p:cNvGrpSpPr>
            <p:nvPr/>
          </p:nvGrpSpPr>
          <p:grpSpPr bwMode="auto">
            <a:xfrm>
              <a:off x="1296" y="34"/>
              <a:ext cx="2319" cy="1361"/>
              <a:chOff x="2153" y="654"/>
              <a:chExt cx="1720" cy="1001"/>
            </a:xfrm>
          </p:grpSpPr>
          <p:sp>
            <p:nvSpPr>
              <p:cNvPr id="373973" name="Freeform 213"/>
              <p:cNvSpPr>
                <a:spLocks/>
              </p:cNvSpPr>
              <p:nvPr/>
            </p:nvSpPr>
            <p:spPr bwMode="auto">
              <a:xfrm>
                <a:off x="2811" y="801"/>
                <a:ext cx="75" cy="39"/>
              </a:xfrm>
              <a:custGeom>
                <a:avLst/>
                <a:gdLst>
                  <a:gd name="T0" fmla="*/ 74 w 75"/>
                  <a:gd name="T1" fmla="*/ 3 h 39"/>
                  <a:gd name="T2" fmla="*/ 75 w 75"/>
                  <a:gd name="T3" fmla="*/ 6 h 39"/>
                  <a:gd name="T4" fmla="*/ 26 w 75"/>
                  <a:gd name="T5" fmla="*/ 29 h 39"/>
                  <a:gd name="T6" fmla="*/ 29 w 75"/>
                  <a:gd name="T7" fmla="*/ 33 h 39"/>
                  <a:gd name="T8" fmla="*/ 0 w 75"/>
                  <a:gd name="T9" fmla="*/ 39 h 39"/>
                  <a:gd name="T10" fmla="*/ 22 w 75"/>
                  <a:gd name="T11" fmla="*/ 18 h 39"/>
                  <a:gd name="T12" fmla="*/ 23 w 75"/>
                  <a:gd name="T13" fmla="*/ 24 h 39"/>
                  <a:gd name="T14" fmla="*/ 74 w 75"/>
                  <a:gd name="T15" fmla="*/ 0 h 39"/>
                  <a:gd name="T16" fmla="*/ 74 w 75"/>
                  <a:gd name="T17" fmla="*/ 3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5" h="39">
                    <a:moveTo>
                      <a:pt x="74" y="3"/>
                    </a:moveTo>
                    <a:lnTo>
                      <a:pt x="75" y="6"/>
                    </a:lnTo>
                    <a:lnTo>
                      <a:pt x="26" y="29"/>
                    </a:lnTo>
                    <a:lnTo>
                      <a:pt x="29" y="33"/>
                    </a:lnTo>
                    <a:lnTo>
                      <a:pt x="0" y="39"/>
                    </a:lnTo>
                    <a:lnTo>
                      <a:pt x="22" y="18"/>
                    </a:lnTo>
                    <a:lnTo>
                      <a:pt x="23" y="24"/>
                    </a:lnTo>
                    <a:lnTo>
                      <a:pt x="74" y="0"/>
                    </a:lnTo>
                    <a:lnTo>
                      <a:pt x="74" y="3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3974" name="Freeform 214"/>
              <p:cNvSpPr>
                <a:spLocks/>
              </p:cNvSpPr>
              <p:nvPr/>
            </p:nvSpPr>
            <p:spPr bwMode="auto">
              <a:xfrm>
                <a:off x="2738" y="787"/>
                <a:ext cx="78" cy="37"/>
              </a:xfrm>
              <a:custGeom>
                <a:avLst/>
                <a:gdLst>
                  <a:gd name="T0" fmla="*/ 76 w 78"/>
                  <a:gd name="T1" fmla="*/ 3 h 37"/>
                  <a:gd name="T2" fmla="*/ 78 w 78"/>
                  <a:gd name="T3" fmla="*/ 4 h 37"/>
                  <a:gd name="T4" fmla="*/ 26 w 78"/>
                  <a:gd name="T5" fmla="*/ 27 h 37"/>
                  <a:gd name="T6" fmla="*/ 29 w 78"/>
                  <a:gd name="T7" fmla="*/ 32 h 37"/>
                  <a:gd name="T8" fmla="*/ 0 w 78"/>
                  <a:gd name="T9" fmla="*/ 37 h 37"/>
                  <a:gd name="T10" fmla="*/ 21 w 78"/>
                  <a:gd name="T11" fmla="*/ 18 h 37"/>
                  <a:gd name="T12" fmla="*/ 24 w 78"/>
                  <a:gd name="T13" fmla="*/ 23 h 37"/>
                  <a:gd name="T14" fmla="*/ 75 w 78"/>
                  <a:gd name="T15" fmla="*/ 0 h 37"/>
                  <a:gd name="T16" fmla="*/ 76 w 78"/>
                  <a:gd name="T17" fmla="*/ 3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8" h="37">
                    <a:moveTo>
                      <a:pt x="76" y="3"/>
                    </a:moveTo>
                    <a:lnTo>
                      <a:pt x="78" y="4"/>
                    </a:lnTo>
                    <a:lnTo>
                      <a:pt x="26" y="27"/>
                    </a:lnTo>
                    <a:lnTo>
                      <a:pt x="29" y="32"/>
                    </a:lnTo>
                    <a:lnTo>
                      <a:pt x="0" y="37"/>
                    </a:lnTo>
                    <a:lnTo>
                      <a:pt x="21" y="18"/>
                    </a:lnTo>
                    <a:lnTo>
                      <a:pt x="24" y="23"/>
                    </a:lnTo>
                    <a:lnTo>
                      <a:pt x="75" y="0"/>
                    </a:lnTo>
                    <a:lnTo>
                      <a:pt x="76" y="3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3975" name="Freeform 215"/>
              <p:cNvSpPr>
                <a:spLocks/>
              </p:cNvSpPr>
              <p:nvPr/>
            </p:nvSpPr>
            <p:spPr bwMode="auto">
              <a:xfrm>
                <a:off x="2664" y="773"/>
                <a:ext cx="80" cy="35"/>
              </a:xfrm>
              <a:custGeom>
                <a:avLst/>
                <a:gdLst>
                  <a:gd name="T0" fmla="*/ 78 w 80"/>
                  <a:gd name="T1" fmla="*/ 3 h 35"/>
                  <a:gd name="T2" fmla="*/ 80 w 80"/>
                  <a:gd name="T3" fmla="*/ 5 h 35"/>
                  <a:gd name="T4" fmla="*/ 26 w 80"/>
                  <a:gd name="T5" fmla="*/ 28 h 35"/>
                  <a:gd name="T6" fmla="*/ 29 w 80"/>
                  <a:gd name="T7" fmla="*/ 32 h 35"/>
                  <a:gd name="T8" fmla="*/ 0 w 80"/>
                  <a:gd name="T9" fmla="*/ 35 h 35"/>
                  <a:gd name="T10" fmla="*/ 22 w 80"/>
                  <a:gd name="T11" fmla="*/ 17 h 35"/>
                  <a:gd name="T12" fmla="*/ 25 w 80"/>
                  <a:gd name="T13" fmla="*/ 22 h 35"/>
                  <a:gd name="T14" fmla="*/ 77 w 80"/>
                  <a:gd name="T15" fmla="*/ 0 h 35"/>
                  <a:gd name="T16" fmla="*/ 78 w 80"/>
                  <a:gd name="T17" fmla="*/ 3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0" h="35">
                    <a:moveTo>
                      <a:pt x="78" y="3"/>
                    </a:moveTo>
                    <a:lnTo>
                      <a:pt x="80" y="5"/>
                    </a:lnTo>
                    <a:lnTo>
                      <a:pt x="26" y="28"/>
                    </a:lnTo>
                    <a:lnTo>
                      <a:pt x="29" y="32"/>
                    </a:lnTo>
                    <a:lnTo>
                      <a:pt x="0" y="35"/>
                    </a:lnTo>
                    <a:lnTo>
                      <a:pt x="22" y="17"/>
                    </a:lnTo>
                    <a:lnTo>
                      <a:pt x="25" y="22"/>
                    </a:lnTo>
                    <a:lnTo>
                      <a:pt x="77" y="0"/>
                    </a:lnTo>
                    <a:lnTo>
                      <a:pt x="78" y="3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3976" name="Freeform 216"/>
              <p:cNvSpPr>
                <a:spLocks/>
              </p:cNvSpPr>
              <p:nvPr/>
            </p:nvSpPr>
            <p:spPr bwMode="auto">
              <a:xfrm>
                <a:off x="2591" y="759"/>
                <a:ext cx="81" cy="31"/>
              </a:xfrm>
              <a:custGeom>
                <a:avLst/>
                <a:gdLst>
                  <a:gd name="T0" fmla="*/ 79 w 81"/>
                  <a:gd name="T1" fmla="*/ 3 h 31"/>
                  <a:gd name="T2" fmla="*/ 81 w 81"/>
                  <a:gd name="T3" fmla="*/ 6 h 31"/>
                  <a:gd name="T4" fmla="*/ 27 w 81"/>
                  <a:gd name="T5" fmla="*/ 25 h 31"/>
                  <a:gd name="T6" fmla="*/ 29 w 81"/>
                  <a:gd name="T7" fmla="*/ 31 h 31"/>
                  <a:gd name="T8" fmla="*/ 0 w 81"/>
                  <a:gd name="T9" fmla="*/ 31 h 31"/>
                  <a:gd name="T10" fmla="*/ 23 w 81"/>
                  <a:gd name="T11" fmla="*/ 14 h 31"/>
                  <a:gd name="T12" fmla="*/ 24 w 81"/>
                  <a:gd name="T13" fmla="*/ 19 h 31"/>
                  <a:gd name="T14" fmla="*/ 79 w 81"/>
                  <a:gd name="T15" fmla="*/ 0 h 31"/>
                  <a:gd name="T16" fmla="*/ 79 w 81"/>
                  <a:gd name="T17" fmla="*/ 3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1" h="31">
                    <a:moveTo>
                      <a:pt x="79" y="3"/>
                    </a:moveTo>
                    <a:lnTo>
                      <a:pt x="81" y="6"/>
                    </a:lnTo>
                    <a:lnTo>
                      <a:pt x="27" y="25"/>
                    </a:lnTo>
                    <a:lnTo>
                      <a:pt x="29" y="31"/>
                    </a:lnTo>
                    <a:lnTo>
                      <a:pt x="0" y="31"/>
                    </a:lnTo>
                    <a:lnTo>
                      <a:pt x="23" y="14"/>
                    </a:lnTo>
                    <a:lnTo>
                      <a:pt x="24" y="19"/>
                    </a:lnTo>
                    <a:lnTo>
                      <a:pt x="79" y="0"/>
                    </a:lnTo>
                    <a:lnTo>
                      <a:pt x="79" y="3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3977" name="Freeform 217"/>
              <p:cNvSpPr>
                <a:spLocks/>
              </p:cNvSpPr>
              <p:nvPr/>
            </p:nvSpPr>
            <p:spPr bwMode="auto">
              <a:xfrm>
                <a:off x="2519" y="746"/>
                <a:ext cx="81" cy="27"/>
              </a:xfrm>
              <a:custGeom>
                <a:avLst/>
                <a:gdLst>
                  <a:gd name="T0" fmla="*/ 81 w 81"/>
                  <a:gd name="T1" fmla="*/ 3 h 27"/>
                  <a:gd name="T2" fmla="*/ 81 w 81"/>
                  <a:gd name="T3" fmla="*/ 4 h 27"/>
                  <a:gd name="T4" fmla="*/ 28 w 81"/>
                  <a:gd name="T5" fmla="*/ 21 h 27"/>
                  <a:gd name="T6" fmla="*/ 29 w 81"/>
                  <a:gd name="T7" fmla="*/ 26 h 27"/>
                  <a:gd name="T8" fmla="*/ 0 w 81"/>
                  <a:gd name="T9" fmla="*/ 27 h 27"/>
                  <a:gd name="T10" fmla="*/ 24 w 81"/>
                  <a:gd name="T11" fmla="*/ 10 h 27"/>
                  <a:gd name="T12" fmla="*/ 26 w 81"/>
                  <a:gd name="T13" fmla="*/ 16 h 27"/>
                  <a:gd name="T14" fmla="*/ 80 w 81"/>
                  <a:gd name="T15" fmla="*/ 0 h 27"/>
                  <a:gd name="T16" fmla="*/ 81 w 81"/>
                  <a:gd name="T17" fmla="*/ 3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1" h="27">
                    <a:moveTo>
                      <a:pt x="81" y="3"/>
                    </a:moveTo>
                    <a:lnTo>
                      <a:pt x="81" y="4"/>
                    </a:lnTo>
                    <a:lnTo>
                      <a:pt x="28" y="21"/>
                    </a:lnTo>
                    <a:lnTo>
                      <a:pt x="29" y="26"/>
                    </a:lnTo>
                    <a:lnTo>
                      <a:pt x="0" y="27"/>
                    </a:lnTo>
                    <a:lnTo>
                      <a:pt x="24" y="10"/>
                    </a:lnTo>
                    <a:lnTo>
                      <a:pt x="26" y="16"/>
                    </a:lnTo>
                    <a:lnTo>
                      <a:pt x="80" y="0"/>
                    </a:lnTo>
                    <a:lnTo>
                      <a:pt x="81" y="3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3978" name="Freeform 218"/>
              <p:cNvSpPr>
                <a:spLocks/>
              </p:cNvSpPr>
              <p:nvPr/>
            </p:nvSpPr>
            <p:spPr bwMode="auto">
              <a:xfrm>
                <a:off x="2447" y="732"/>
                <a:ext cx="81" cy="26"/>
              </a:xfrm>
              <a:custGeom>
                <a:avLst/>
                <a:gdLst>
                  <a:gd name="T0" fmla="*/ 81 w 81"/>
                  <a:gd name="T1" fmla="*/ 3 h 26"/>
                  <a:gd name="T2" fmla="*/ 81 w 81"/>
                  <a:gd name="T3" fmla="*/ 6 h 26"/>
                  <a:gd name="T4" fmla="*/ 28 w 81"/>
                  <a:gd name="T5" fmla="*/ 21 h 26"/>
                  <a:gd name="T6" fmla="*/ 29 w 81"/>
                  <a:gd name="T7" fmla="*/ 26 h 26"/>
                  <a:gd name="T8" fmla="*/ 0 w 81"/>
                  <a:gd name="T9" fmla="*/ 26 h 26"/>
                  <a:gd name="T10" fmla="*/ 25 w 81"/>
                  <a:gd name="T11" fmla="*/ 9 h 26"/>
                  <a:gd name="T12" fmla="*/ 26 w 81"/>
                  <a:gd name="T13" fmla="*/ 15 h 26"/>
                  <a:gd name="T14" fmla="*/ 80 w 81"/>
                  <a:gd name="T15" fmla="*/ 0 h 26"/>
                  <a:gd name="T16" fmla="*/ 81 w 81"/>
                  <a:gd name="T17" fmla="*/ 3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1" h="26">
                    <a:moveTo>
                      <a:pt x="81" y="3"/>
                    </a:moveTo>
                    <a:lnTo>
                      <a:pt x="81" y="6"/>
                    </a:lnTo>
                    <a:lnTo>
                      <a:pt x="28" y="21"/>
                    </a:lnTo>
                    <a:lnTo>
                      <a:pt x="29" y="26"/>
                    </a:lnTo>
                    <a:lnTo>
                      <a:pt x="0" y="26"/>
                    </a:lnTo>
                    <a:lnTo>
                      <a:pt x="25" y="9"/>
                    </a:lnTo>
                    <a:lnTo>
                      <a:pt x="26" y="15"/>
                    </a:lnTo>
                    <a:lnTo>
                      <a:pt x="80" y="0"/>
                    </a:lnTo>
                    <a:lnTo>
                      <a:pt x="81" y="3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3979" name="Freeform 219"/>
              <p:cNvSpPr>
                <a:spLocks/>
              </p:cNvSpPr>
              <p:nvPr/>
            </p:nvSpPr>
            <p:spPr bwMode="auto">
              <a:xfrm>
                <a:off x="2374" y="718"/>
                <a:ext cx="84" cy="26"/>
              </a:xfrm>
              <a:custGeom>
                <a:avLst/>
                <a:gdLst>
                  <a:gd name="T0" fmla="*/ 82 w 84"/>
                  <a:gd name="T1" fmla="*/ 3 h 26"/>
                  <a:gd name="T2" fmla="*/ 84 w 84"/>
                  <a:gd name="T3" fmla="*/ 6 h 26"/>
                  <a:gd name="T4" fmla="*/ 29 w 84"/>
                  <a:gd name="T5" fmla="*/ 21 h 26"/>
                  <a:gd name="T6" fmla="*/ 30 w 84"/>
                  <a:gd name="T7" fmla="*/ 26 h 26"/>
                  <a:gd name="T8" fmla="*/ 0 w 84"/>
                  <a:gd name="T9" fmla="*/ 25 h 26"/>
                  <a:gd name="T10" fmla="*/ 24 w 84"/>
                  <a:gd name="T11" fmla="*/ 9 h 26"/>
                  <a:gd name="T12" fmla="*/ 27 w 84"/>
                  <a:gd name="T13" fmla="*/ 15 h 26"/>
                  <a:gd name="T14" fmla="*/ 82 w 84"/>
                  <a:gd name="T15" fmla="*/ 0 h 26"/>
                  <a:gd name="T16" fmla="*/ 82 w 84"/>
                  <a:gd name="T17" fmla="*/ 3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4" h="26">
                    <a:moveTo>
                      <a:pt x="82" y="3"/>
                    </a:moveTo>
                    <a:lnTo>
                      <a:pt x="84" y="6"/>
                    </a:lnTo>
                    <a:lnTo>
                      <a:pt x="29" y="21"/>
                    </a:lnTo>
                    <a:lnTo>
                      <a:pt x="30" y="26"/>
                    </a:lnTo>
                    <a:lnTo>
                      <a:pt x="0" y="25"/>
                    </a:lnTo>
                    <a:lnTo>
                      <a:pt x="24" y="9"/>
                    </a:lnTo>
                    <a:lnTo>
                      <a:pt x="27" y="15"/>
                    </a:lnTo>
                    <a:lnTo>
                      <a:pt x="82" y="0"/>
                    </a:lnTo>
                    <a:lnTo>
                      <a:pt x="82" y="3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3980" name="Freeform 220"/>
              <p:cNvSpPr>
                <a:spLocks/>
              </p:cNvSpPr>
              <p:nvPr/>
            </p:nvSpPr>
            <p:spPr bwMode="auto">
              <a:xfrm>
                <a:off x="3825" y="1073"/>
                <a:ext cx="48" cy="93"/>
              </a:xfrm>
              <a:custGeom>
                <a:avLst/>
                <a:gdLst>
                  <a:gd name="T0" fmla="*/ 43 w 48"/>
                  <a:gd name="T1" fmla="*/ 1 h 93"/>
                  <a:gd name="T2" fmla="*/ 48 w 48"/>
                  <a:gd name="T3" fmla="*/ 3 h 93"/>
                  <a:gd name="T4" fmla="*/ 17 w 48"/>
                  <a:gd name="T5" fmla="*/ 64 h 93"/>
                  <a:gd name="T6" fmla="*/ 23 w 48"/>
                  <a:gd name="T7" fmla="*/ 67 h 93"/>
                  <a:gd name="T8" fmla="*/ 0 w 48"/>
                  <a:gd name="T9" fmla="*/ 93 h 93"/>
                  <a:gd name="T10" fmla="*/ 5 w 48"/>
                  <a:gd name="T11" fmla="*/ 58 h 93"/>
                  <a:gd name="T12" fmla="*/ 13 w 48"/>
                  <a:gd name="T13" fmla="*/ 61 h 93"/>
                  <a:gd name="T14" fmla="*/ 42 w 48"/>
                  <a:gd name="T15" fmla="*/ 0 h 93"/>
                  <a:gd name="T16" fmla="*/ 43 w 48"/>
                  <a:gd name="T17" fmla="*/ 1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8" h="93">
                    <a:moveTo>
                      <a:pt x="43" y="1"/>
                    </a:moveTo>
                    <a:lnTo>
                      <a:pt x="48" y="3"/>
                    </a:lnTo>
                    <a:lnTo>
                      <a:pt x="17" y="64"/>
                    </a:lnTo>
                    <a:lnTo>
                      <a:pt x="23" y="67"/>
                    </a:lnTo>
                    <a:lnTo>
                      <a:pt x="0" y="93"/>
                    </a:lnTo>
                    <a:lnTo>
                      <a:pt x="5" y="58"/>
                    </a:lnTo>
                    <a:lnTo>
                      <a:pt x="13" y="61"/>
                    </a:lnTo>
                    <a:lnTo>
                      <a:pt x="42" y="0"/>
                    </a:lnTo>
                    <a:lnTo>
                      <a:pt x="43" y="1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3981" name="Freeform 221"/>
              <p:cNvSpPr>
                <a:spLocks/>
              </p:cNvSpPr>
              <p:nvPr/>
            </p:nvSpPr>
            <p:spPr bwMode="auto">
              <a:xfrm>
                <a:off x="3758" y="1059"/>
                <a:ext cx="43" cy="92"/>
              </a:xfrm>
              <a:custGeom>
                <a:avLst/>
                <a:gdLst>
                  <a:gd name="T0" fmla="*/ 40 w 43"/>
                  <a:gd name="T1" fmla="*/ 2 h 92"/>
                  <a:gd name="T2" fmla="*/ 43 w 43"/>
                  <a:gd name="T3" fmla="*/ 3 h 92"/>
                  <a:gd name="T4" fmla="*/ 15 w 43"/>
                  <a:gd name="T5" fmla="*/ 63 h 92"/>
                  <a:gd name="T6" fmla="*/ 23 w 43"/>
                  <a:gd name="T7" fmla="*/ 66 h 92"/>
                  <a:gd name="T8" fmla="*/ 0 w 43"/>
                  <a:gd name="T9" fmla="*/ 92 h 92"/>
                  <a:gd name="T10" fmla="*/ 5 w 43"/>
                  <a:gd name="T11" fmla="*/ 57 h 92"/>
                  <a:gd name="T12" fmla="*/ 11 w 43"/>
                  <a:gd name="T13" fmla="*/ 60 h 92"/>
                  <a:gd name="T14" fmla="*/ 37 w 43"/>
                  <a:gd name="T15" fmla="*/ 0 h 92"/>
                  <a:gd name="T16" fmla="*/ 40 w 43"/>
                  <a:gd name="T17" fmla="*/ 2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3" h="92">
                    <a:moveTo>
                      <a:pt x="40" y="2"/>
                    </a:moveTo>
                    <a:lnTo>
                      <a:pt x="43" y="3"/>
                    </a:lnTo>
                    <a:lnTo>
                      <a:pt x="15" y="63"/>
                    </a:lnTo>
                    <a:lnTo>
                      <a:pt x="23" y="66"/>
                    </a:lnTo>
                    <a:lnTo>
                      <a:pt x="0" y="92"/>
                    </a:lnTo>
                    <a:lnTo>
                      <a:pt x="5" y="57"/>
                    </a:lnTo>
                    <a:lnTo>
                      <a:pt x="11" y="60"/>
                    </a:lnTo>
                    <a:lnTo>
                      <a:pt x="37" y="0"/>
                    </a:lnTo>
                    <a:lnTo>
                      <a:pt x="40" y="2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3982" name="Freeform 222"/>
              <p:cNvSpPr>
                <a:spLocks/>
              </p:cNvSpPr>
              <p:nvPr/>
            </p:nvSpPr>
            <p:spPr bwMode="auto">
              <a:xfrm>
                <a:off x="3681" y="1042"/>
                <a:ext cx="49" cy="94"/>
              </a:xfrm>
              <a:custGeom>
                <a:avLst/>
                <a:gdLst>
                  <a:gd name="T0" fmla="*/ 46 w 49"/>
                  <a:gd name="T1" fmla="*/ 2 h 94"/>
                  <a:gd name="T2" fmla="*/ 49 w 49"/>
                  <a:gd name="T3" fmla="*/ 3 h 94"/>
                  <a:gd name="T4" fmla="*/ 17 w 49"/>
                  <a:gd name="T5" fmla="*/ 64 h 94"/>
                  <a:gd name="T6" fmla="*/ 25 w 49"/>
                  <a:gd name="T7" fmla="*/ 68 h 94"/>
                  <a:gd name="T8" fmla="*/ 0 w 49"/>
                  <a:gd name="T9" fmla="*/ 94 h 94"/>
                  <a:gd name="T10" fmla="*/ 7 w 49"/>
                  <a:gd name="T11" fmla="*/ 58 h 94"/>
                  <a:gd name="T12" fmla="*/ 13 w 49"/>
                  <a:gd name="T13" fmla="*/ 61 h 94"/>
                  <a:gd name="T14" fmla="*/ 42 w 49"/>
                  <a:gd name="T15" fmla="*/ 0 h 94"/>
                  <a:gd name="T16" fmla="*/ 46 w 49"/>
                  <a:gd name="T17" fmla="*/ 2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9" h="94">
                    <a:moveTo>
                      <a:pt x="46" y="2"/>
                    </a:moveTo>
                    <a:lnTo>
                      <a:pt x="49" y="3"/>
                    </a:lnTo>
                    <a:lnTo>
                      <a:pt x="17" y="64"/>
                    </a:lnTo>
                    <a:lnTo>
                      <a:pt x="25" y="68"/>
                    </a:lnTo>
                    <a:lnTo>
                      <a:pt x="0" y="94"/>
                    </a:lnTo>
                    <a:lnTo>
                      <a:pt x="7" y="58"/>
                    </a:lnTo>
                    <a:lnTo>
                      <a:pt x="13" y="61"/>
                    </a:lnTo>
                    <a:lnTo>
                      <a:pt x="42" y="0"/>
                    </a:lnTo>
                    <a:lnTo>
                      <a:pt x="46" y="2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3983" name="Freeform 223"/>
              <p:cNvSpPr>
                <a:spLocks/>
              </p:cNvSpPr>
              <p:nvPr/>
            </p:nvSpPr>
            <p:spPr bwMode="auto">
              <a:xfrm>
                <a:off x="3603" y="1028"/>
                <a:ext cx="56" cy="89"/>
              </a:xfrm>
              <a:custGeom>
                <a:avLst/>
                <a:gdLst>
                  <a:gd name="T0" fmla="*/ 52 w 56"/>
                  <a:gd name="T1" fmla="*/ 2 h 89"/>
                  <a:gd name="T2" fmla="*/ 56 w 56"/>
                  <a:gd name="T3" fmla="*/ 4 h 89"/>
                  <a:gd name="T4" fmla="*/ 20 w 56"/>
                  <a:gd name="T5" fmla="*/ 62 h 89"/>
                  <a:gd name="T6" fmla="*/ 26 w 56"/>
                  <a:gd name="T7" fmla="*/ 65 h 89"/>
                  <a:gd name="T8" fmla="*/ 0 w 56"/>
                  <a:gd name="T9" fmla="*/ 89 h 89"/>
                  <a:gd name="T10" fmla="*/ 10 w 56"/>
                  <a:gd name="T11" fmla="*/ 56 h 89"/>
                  <a:gd name="T12" fmla="*/ 16 w 56"/>
                  <a:gd name="T13" fmla="*/ 59 h 89"/>
                  <a:gd name="T14" fmla="*/ 49 w 56"/>
                  <a:gd name="T15" fmla="*/ 0 h 89"/>
                  <a:gd name="T16" fmla="*/ 52 w 56"/>
                  <a:gd name="T17" fmla="*/ 2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6" h="89">
                    <a:moveTo>
                      <a:pt x="52" y="2"/>
                    </a:moveTo>
                    <a:lnTo>
                      <a:pt x="56" y="4"/>
                    </a:lnTo>
                    <a:lnTo>
                      <a:pt x="20" y="62"/>
                    </a:lnTo>
                    <a:lnTo>
                      <a:pt x="26" y="65"/>
                    </a:lnTo>
                    <a:lnTo>
                      <a:pt x="0" y="89"/>
                    </a:lnTo>
                    <a:lnTo>
                      <a:pt x="10" y="56"/>
                    </a:lnTo>
                    <a:lnTo>
                      <a:pt x="16" y="59"/>
                    </a:lnTo>
                    <a:lnTo>
                      <a:pt x="49" y="0"/>
                    </a:lnTo>
                    <a:lnTo>
                      <a:pt x="52" y="2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3984" name="Freeform 224"/>
              <p:cNvSpPr>
                <a:spLocks/>
              </p:cNvSpPr>
              <p:nvPr/>
            </p:nvSpPr>
            <p:spPr bwMode="auto">
              <a:xfrm>
                <a:off x="3532" y="1013"/>
                <a:ext cx="56" cy="89"/>
              </a:xfrm>
              <a:custGeom>
                <a:avLst/>
                <a:gdLst>
                  <a:gd name="T0" fmla="*/ 53 w 56"/>
                  <a:gd name="T1" fmla="*/ 2 h 89"/>
                  <a:gd name="T2" fmla="*/ 56 w 56"/>
                  <a:gd name="T3" fmla="*/ 3 h 89"/>
                  <a:gd name="T4" fmla="*/ 19 w 56"/>
                  <a:gd name="T5" fmla="*/ 63 h 89"/>
                  <a:gd name="T6" fmla="*/ 26 w 56"/>
                  <a:gd name="T7" fmla="*/ 66 h 89"/>
                  <a:gd name="T8" fmla="*/ 0 w 56"/>
                  <a:gd name="T9" fmla="*/ 89 h 89"/>
                  <a:gd name="T10" fmla="*/ 9 w 56"/>
                  <a:gd name="T11" fmla="*/ 55 h 89"/>
                  <a:gd name="T12" fmla="*/ 13 w 56"/>
                  <a:gd name="T13" fmla="*/ 58 h 89"/>
                  <a:gd name="T14" fmla="*/ 50 w 56"/>
                  <a:gd name="T15" fmla="*/ 0 h 89"/>
                  <a:gd name="T16" fmla="*/ 53 w 56"/>
                  <a:gd name="T17" fmla="*/ 2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6" h="89">
                    <a:moveTo>
                      <a:pt x="53" y="2"/>
                    </a:moveTo>
                    <a:lnTo>
                      <a:pt x="56" y="3"/>
                    </a:lnTo>
                    <a:lnTo>
                      <a:pt x="19" y="63"/>
                    </a:lnTo>
                    <a:lnTo>
                      <a:pt x="26" y="66"/>
                    </a:lnTo>
                    <a:lnTo>
                      <a:pt x="0" y="89"/>
                    </a:lnTo>
                    <a:lnTo>
                      <a:pt x="9" y="55"/>
                    </a:lnTo>
                    <a:lnTo>
                      <a:pt x="13" y="58"/>
                    </a:lnTo>
                    <a:lnTo>
                      <a:pt x="50" y="0"/>
                    </a:lnTo>
                    <a:lnTo>
                      <a:pt x="53" y="2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3985" name="Freeform 225"/>
              <p:cNvSpPr>
                <a:spLocks/>
              </p:cNvSpPr>
              <p:nvPr/>
            </p:nvSpPr>
            <p:spPr bwMode="auto">
              <a:xfrm>
                <a:off x="3464" y="999"/>
                <a:ext cx="52" cy="89"/>
              </a:xfrm>
              <a:custGeom>
                <a:avLst/>
                <a:gdLst>
                  <a:gd name="T0" fmla="*/ 49 w 52"/>
                  <a:gd name="T1" fmla="*/ 2 h 89"/>
                  <a:gd name="T2" fmla="*/ 52 w 52"/>
                  <a:gd name="T3" fmla="*/ 3 h 89"/>
                  <a:gd name="T4" fmla="*/ 20 w 52"/>
                  <a:gd name="T5" fmla="*/ 63 h 89"/>
                  <a:gd name="T6" fmla="*/ 26 w 52"/>
                  <a:gd name="T7" fmla="*/ 65 h 89"/>
                  <a:gd name="T8" fmla="*/ 0 w 52"/>
                  <a:gd name="T9" fmla="*/ 89 h 89"/>
                  <a:gd name="T10" fmla="*/ 8 w 52"/>
                  <a:gd name="T11" fmla="*/ 55 h 89"/>
                  <a:gd name="T12" fmla="*/ 13 w 52"/>
                  <a:gd name="T13" fmla="*/ 60 h 89"/>
                  <a:gd name="T14" fmla="*/ 46 w 52"/>
                  <a:gd name="T15" fmla="*/ 0 h 89"/>
                  <a:gd name="T16" fmla="*/ 49 w 52"/>
                  <a:gd name="T17" fmla="*/ 2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2" h="89">
                    <a:moveTo>
                      <a:pt x="49" y="2"/>
                    </a:moveTo>
                    <a:lnTo>
                      <a:pt x="52" y="3"/>
                    </a:lnTo>
                    <a:lnTo>
                      <a:pt x="20" y="63"/>
                    </a:lnTo>
                    <a:lnTo>
                      <a:pt x="26" y="65"/>
                    </a:lnTo>
                    <a:lnTo>
                      <a:pt x="0" y="89"/>
                    </a:lnTo>
                    <a:lnTo>
                      <a:pt x="8" y="55"/>
                    </a:lnTo>
                    <a:lnTo>
                      <a:pt x="13" y="60"/>
                    </a:lnTo>
                    <a:lnTo>
                      <a:pt x="46" y="0"/>
                    </a:lnTo>
                    <a:lnTo>
                      <a:pt x="49" y="2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3986" name="Freeform 226"/>
              <p:cNvSpPr>
                <a:spLocks/>
              </p:cNvSpPr>
              <p:nvPr/>
            </p:nvSpPr>
            <p:spPr bwMode="auto">
              <a:xfrm>
                <a:off x="3399" y="986"/>
                <a:ext cx="47" cy="90"/>
              </a:xfrm>
              <a:custGeom>
                <a:avLst/>
                <a:gdLst>
                  <a:gd name="T0" fmla="*/ 44 w 47"/>
                  <a:gd name="T1" fmla="*/ 1 h 90"/>
                  <a:gd name="T2" fmla="*/ 47 w 47"/>
                  <a:gd name="T3" fmla="*/ 3 h 90"/>
                  <a:gd name="T4" fmla="*/ 18 w 47"/>
                  <a:gd name="T5" fmla="*/ 61 h 90"/>
                  <a:gd name="T6" fmla="*/ 22 w 47"/>
                  <a:gd name="T7" fmla="*/ 64 h 90"/>
                  <a:gd name="T8" fmla="*/ 0 w 47"/>
                  <a:gd name="T9" fmla="*/ 90 h 90"/>
                  <a:gd name="T10" fmla="*/ 6 w 47"/>
                  <a:gd name="T11" fmla="*/ 55 h 90"/>
                  <a:gd name="T12" fmla="*/ 12 w 47"/>
                  <a:gd name="T13" fmla="*/ 58 h 90"/>
                  <a:gd name="T14" fmla="*/ 41 w 47"/>
                  <a:gd name="T15" fmla="*/ 0 h 90"/>
                  <a:gd name="T16" fmla="*/ 44 w 47"/>
                  <a:gd name="T17" fmla="*/ 1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7" h="90">
                    <a:moveTo>
                      <a:pt x="44" y="1"/>
                    </a:moveTo>
                    <a:lnTo>
                      <a:pt x="47" y="3"/>
                    </a:lnTo>
                    <a:lnTo>
                      <a:pt x="18" y="61"/>
                    </a:lnTo>
                    <a:lnTo>
                      <a:pt x="22" y="64"/>
                    </a:lnTo>
                    <a:lnTo>
                      <a:pt x="0" y="90"/>
                    </a:lnTo>
                    <a:lnTo>
                      <a:pt x="6" y="55"/>
                    </a:lnTo>
                    <a:lnTo>
                      <a:pt x="12" y="58"/>
                    </a:lnTo>
                    <a:lnTo>
                      <a:pt x="41" y="0"/>
                    </a:lnTo>
                    <a:lnTo>
                      <a:pt x="44" y="1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3987" name="Freeform 227"/>
              <p:cNvSpPr>
                <a:spLocks/>
              </p:cNvSpPr>
              <p:nvPr/>
            </p:nvSpPr>
            <p:spPr bwMode="auto">
              <a:xfrm>
                <a:off x="3330" y="970"/>
                <a:ext cx="44" cy="92"/>
              </a:xfrm>
              <a:custGeom>
                <a:avLst/>
                <a:gdLst>
                  <a:gd name="T0" fmla="*/ 41 w 44"/>
                  <a:gd name="T1" fmla="*/ 2 h 92"/>
                  <a:gd name="T2" fmla="*/ 44 w 44"/>
                  <a:gd name="T3" fmla="*/ 3 h 92"/>
                  <a:gd name="T4" fmla="*/ 18 w 44"/>
                  <a:gd name="T5" fmla="*/ 63 h 92"/>
                  <a:gd name="T6" fmla="*/ 23 w 44"/>
                  <a:gd name="T7" fmla="*/ 66 h 92"/>
                  <a:gd name="T8" fmla="*/ 0 w 44"/>
                  <a:gd name="T9" fmla="*/ 92 h 92"/>
                  <a:gd name="T10" fmla="*/ 4 w 44"/>
                  <a:gd name="T11" fmla="*/ 57 h 92"/>
                  <a:gd name="T12" fmla="*/ 10 w 44"/>
                  <a:gd name="T13" fmla="*/ 60 h 92"/>
                  <a:gd name="T14" fmla="*/ 38 w 44"/>
                  <a:gd name="T15" fmla="*/ 0 h 92"/>
                  <a:gd name="T16" fmla="*/ 41 w 44"/>
                  <a:gd name="T17" fmla="*/ 2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4" h="92">
                    <a:moveTo>
                      <a:pt x="41" y="2"/>
                    </a:moveTo>
                    <a:lnTo>
                      <a:pt x="44" y="3"/>
                    </a:lnTo>
                    <a:lnTo>
                      <a:pt x="18" y="63"/>
                    </a:lnTo>
                    <a:lnTo>
                      <a:pt x="23" y="66"/>
                    </a:lnTo>
                    <a:lnTo>
                      <a:pt x="0" y="92"/>
                    </a:lnTo>
                    <a:lnTo>
                      <a:pt x="4" y="57"/>
                    </a:lnTo>
                    <a:lnTo>
                      <a:pt x="10" y="60"/>
                    </a:lnTo>
                    <a:lnTo>
                      <a:pt x="38" y="0"/>
                    </a:lnTo>
                    <a:lnTo>
                      <a:pt x="41" y="2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3988" name="Freeform 228"/>
              <p:cNvSpPr>
                <a:spLocks/>
              </p:cNvSpPr>
              <p:nvPr/>
            </p:nvSpPr>
            <p:spPr bwMode="auto">
              <a:xfrm>
                <a:off x="3259" y="957"/>
                <a:ext cx="43" cy="90"/>
              </a:xfrm>
              <a:custGeom>
                <a:avLst/>
                <a:gdLst>
                  <a:gd name="T0" fmla="*/ 40 w 43"/>
                  <a:gd name="T1" fmla="*/ 1 h 90"/>
                  <a:gd name="T2" fmla="*/ 43 w 43"/>
                  <a:gd name="T3" fmla="*/ 3 h 90"/>
                  <a:gd name="T4" fmla="*/ 16 w 43"/>
                  <a:gd name="T5" fmla="*/ 61 h 90"/>
                  <a:gd name="T6" fmla="*/ 22 w 43"/>
                  <a:gd name="T7" fmla="*/ 64 h 90"/>
                  <a:gd name="T8" fmla="*/ 0 w 43"/>
                  <a:gd name="T9" fmla="*/ 90 h 90"/>
                  <a:gd name="T10" fmla="*/ 5 w 43"/>
                  <a:gd name="T11" fmla="*/ 56 h 90"/>
                  <a:gd name="T12" fmla="*/ 11 w 43"/>
                  <a:gd name="T13" fmla="*/ 58 h 90"/>
                  <a:gd name="T14" fmla="*/ 39 w 43"/>
                  <a:gd name="T15" fmla="*/ 0 h 90"/>
                  <a:gd name="T16" fmla="*/ 40 w 43"/>
                  <a:gd name="T17" fmla="*/ 1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3" h="90">
                    <a:moveTo>
                      <a:pt x="40" y="1"/>
                    </a:moveTo>
                    <a:lnTo>
                      <a:pt x="43" y="3"/>
                    </a:lnTo>
                    <a:lnTo>
                      <a:pt x="16" y="61"/>
                    </a:lnTo>
                    <a:lnTo>
                      <a:pt x="22" y="64"/>
                    </a:lnTo>
                    <a:lnTo>
                      <a:pt x="0" y="90"/>
                    </a:lnTo>
                    <a:lnTo>
                      <a:pt x="5" y="56"/>
                    </a:lnTo>
                    <a:lnTo>
                      <a:pt x="11" y="58"/>
                    </a:lnTo>
                    <a:lnTo>
                      <a:pt x="39" y="0"/>
                    </a:lnTo>
                    <a:lnTo>
                      <a:pt x="40" y="1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3989" name="Freeform 229"/>
              <p:cNvSpPr>
                <a:spLocks/>
              </p:cNvSpPr>
              <p:nvPr/>
            </p:nvSpPr>
            <p:spPr bwMode="auto">
              <a:xfrm>
                <a:off x="3191" y="941"/>
                <a:ext cx="41" cy="92"/>
              </a:xfrm>
              <a:custGeom>
                <a:avLst/>
                <a:gdLst>
                  <a:gd name="T0" fmla="*/ 36 w 41"/>
                  <a:gd name="T1" fmla="*/ 2 h 92"/>
                  <a:gd name="T2" fmla="*/ 41 w 41"/>
                  <a:gd name="T3" fmla="*/ 3 h 92"/>
                  <a:gd name="T4" fmla="*/ 15 w 41"/>
                  <a:gd name="T5" fmla="*/ 63 h 92"/>
                  <a:gd name="T6" fmla="*/ 21 w 41"/>
                  <a:gd name="T7" fmla="*/ 66 h 92"/>
                  <a:gd name="T8" fmla="*/ 0 w 41"/>
                  <a:gd name="T9" fmla="*/ 92 h 92"/>
                  <a:gd name="T10" fmla="*/ 3 w 41"/>
                  <a:gd name="T11" fmla="*/ 57 h 92"/>
                  <a:gd name="T12" fmla="*/ 9 w 41"/>
                  <a:gd name="T13" fmla="*/ 60 h 92"/>
                  <a:gd name="T14" fmla="*/ 33 w 41"/>
                  <a:gd name="T15" fmla="*/ 0 h 92"/>
                  <a:gd name="T16" fmla="*/ 36 w 41"/>
                  <a:gd name="T17" fmla="*/ 2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1" h="92">
                    <a:moveTo>
                      <a:pt x="36" y="2"/>
                    </a:moveTo>
                    <a:lnTo>
                      <a:pt x="41" y="3"/>
                    </a:lnTo>
                    <a:lnTo>
                      <a:pt x="15" y="63"/>
                    </a:lnTo>
                    <a:lnTo>
                      <a:pt x="21" y="66"/>
                    </a:lnTo>
                    <a:lnTo>
                      <a:pt x="0" y="92"/>
                    </a:lnTo>
                    <a:lnTo>
                      <a:pt x="3" y="57"/>
                    </a:lnTo>
                    <a:lnTo>
                      <a:pt x="9" y="60"/>
                    </a:lnTo>
                    <a:lnTo>
                      <a:pt x="33" y="0"/>
                    </a:lnTo>
                    <a:lnTo>
                      <a:pt x="36" y="2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3990" name="Freeform 230"/>
              <p:cNvSpPr>
                <a:spLocks/>
              </p:cNvSpPr>
              <p:nvPr/>
            </p:nvSpPr>
            <p:spPr bwMode="auto">
              <a:xfrm>
                <a:off x="3119" y="928"/>
                <a:ext cx="41" cy="88"/>
              </a:xfrm>
              <a:custGeom>
                <a:avLst/>
                <a:gdLst>
                  <a:gd name="T0" fmla="*/ 38 w 41"/>
                  <a:gd name="T1" fmla="*/ 1 h 88"/>
                  <a:gd name="T2" fmla="*/ 41 w 41"/>
                  <a:gd name="T3" fmla="*/ 3 h 88"/>
                  <a:gd name="T4" fmla="*/ 15 w 41"/>
                  <a:gd name="T5" fmla="*/ 61 h 88"/>
                  <a:gd name="T6" fmla="*/ 21 w 41"/>
                  <a:gd name="T7" fmla="*/ 62 h 88"/>
                  <a:gd name="T8" fmla="*/ 0 w 41"/>
                  <a:gd name="T9" fmla="*/ 88 h 88"/>
                  <a:gd name="T10" fmla="*/ 4 w 41"/>
                  <a:gd name="T11" fmla="*/ 56 h 88"/>
                  <a:gd name="T12" fmla="*/ 9 w 41"/>
                  <a:gd name="T13" fmla="*/ 58 h 88"/>
                  <a:gd name="T14" fmla="*/ 35 w 41"/>
                  <a:gd name="T15" fmla="*/ 0 h 88"/>
                  <a:gd name="T16" fmla="*/ 38 w 41"/>
                  <a:gd name="T17" fmla="*/ 1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1" h="88">
                    <a:moveTo>
                      <a:pt x="38" y="1"/>
                    </a:moveTo>
                    <a:lnTo>
                      <a:pt x="41" y="3"/>
                    </a:lnTo>
                    <a:lnTo>
                      <a:pt x="15" y="61"/>
                    </a:lnTo>
                    <a:lnTo>
                      <a:pt x="21" y="62"/>
                    </a:lnTo>
                    <a:lnTo>
                      <a:pt x="0" y="88"/>
                    </a:lnTo>
                    <a:lnTo>
                      <a:pt x="4" y="56"/>
                    </a:lnTo>
                    <a:lnTo>
                      <a:pt x="9" y="58"/>
                    </a:lnTo>
                    <a:lnTo>
                      <a:pt x="35" y="0"/>
                    </a:lnTo>
                    <a:lnTo>
                      <a:pt x="38" y="1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3991" name="Freeform 231"/>
              <p:cNvSpPr>
                <a:spLocks/>
              </p:cNvSpPr>
              <p:nvPr/>
            </p:nvSpPr>
            <p:spPr bwMode="auto">
              <a:xfrm>
                <a:off x="3047" y="914"/>
                <a:ext cx="41" cy="85"/>
              </a:xfrm>
              <a:custGeom>
                <a:avLst/>
                <a:gdLst>
                  <a:gd name="T0" fmla="*/ 38 w 41"/>
                  <a:gd name="T1" fmla="*/ 0 h 85"/>
                  <a:gd name="T2" fmla="*/ 41 w 41"/>
                  <a:gd name="T3" fmla="*/ 1 h 85"/>
                  <a:gd name="T4" fmla="*/ 15 w 41"/>
                  <a:gd name="T5" fmla="*/ 59 h 85"/>
                  <a:gd name="T6" fmla="*/ 21 w 41"/>
                  <a:gd name="T7" fmla="*/ 61 h 85"/>
                  <a:gd name="T8" fmla="*/ 0 w 41"/>
                  <a:gd name="T9" fmla="*/ 85 h 85"/>
                  <a:gd name="T10" fmla="*/ 4 w 41"/>
                  <a:gd name="T11" fmla="*/ 53 h 85"/>
                  <a:gd name="T12" fmla="*/ 9 w 41"/>
                  <a:gd name="T13" fmla="*/ 56 h 85"/>
                  <a:gd name="T14" fmla="*/ 35 w 41"/>
                  <a:gd name="T15" fmla="*/ 0 h 85"/>
                  <a:gd name="T16" fmla="*/ 38 w 41"/>
                  <a:gd name="T17" fmla="*/ 0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1" h="85">
                    <a:moveTo>
                      <a:pt x="38" y="0"/>
                    </a:moveTo>
                    <a:lnTo>
                      <a:pt x="41" y="1"/>
                    </a:lnTo>
                    <a:lnTo>
                      <a:pt x="15" y="59"/>
                    </a:lnTo>
                    <a:lnTo>
                      <a:pt x="21" y="61"/>
                    </a:lnTo>
                    <a:lnTo>
                      <a:pt x="0" y="85"/>
                    </a:lnTo>
                    <a:lnTo>
                      <a:pt x="4" y="53"/>
                    </a:lnTo>
                    <a:lnTo>
                      <a:pt x="9" y="56"/>
                    </a:lnTo>
                    <a:lnTo>
                      <a:pt x="35" y="0"/>
                    </a:lnTo>
                    <a:lnTo>
                      <a:pt x="38" y="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3992" name="Freeform 232"/>
              <p:cNvSpPr>
                <a:spLocks/>
              </p:cNvSpPr>
              <p:nvPr/>
            </p:nvSpPr>
            <p:spPr bwMode="auto">
              <a:xfrm>
                <a:off x="2969" y="899"/>
                <a:ext cx="49" cy="82"/>
              </a:xfrm>
              <a:custGeom>
                <a:avLst/>
                <a:gdLst>
                  <a:gd name="T0" fmla="*/ 46 w 49"/>
                  <a:gd name="T1" fmla="*/ 1 h 82"/>
                  <a:gd name="T2" fmla="*/ 49 w 49"/>
                  <a:gd name="T3" fmla="*/ 3 h 82"/>
                  <a:gd name="T4" fmla="*/ 17 w 49"/>
                  <a:gd name="T5" fmla="*/ 58 h 82"/>
                  <a:gd name="T6" fmla="*/ 23 w 49"/>
                  <a:gd name="T7" fmla="*/ 61 h 82"/>
                  <a:gd name="T8" fmla="*/ 0 w 49"/>
                  <a:gd name="T9" fmla="*/ 82 h 82"/>
                  <a:gd name="T10" fmla="*/ 7 w 49"/>
                  <a:gd name="T11" fmla="*/ 50 h 82"/>
                  <a:gd name="T12" fmla="*/ 10 w 49"/>
                  <a:gd name="T13" fmla="*/ 55 h 82"/>
                  <a:gd name="T14" fmla="*/ 43 w 49"/>
                  <a:gd name="T15" fmla="*/ 0 h 82"/>
                  <a:gd name="T16" fmla="*/ 46 w 49"/>
                  <a:gd name="T17" fmla="*/ 1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9" h="82">
                    <a:moveTo>
                      <a:pt x="46" y="1"/>
                    </a:moveTo>
                    <a:lnTo>
                      <a:pt x="49" y="3"/>
                    </a:lnTo>
                    <a:lnTo>
                      <a:pt x="17" y="58"/>
                    </a:lnTo>
                    <a:lnTo>
                      <a:pt x="23" y="61"/>
                    </a:lnTo>
                    <a:lnTo>
                      <a:pt x="0" y="82"/>
                    </a:lnTo>
                    <a:lnTo>
                      <a:pt x="7" y="50"/>
                    </a:lnTo>
                    <a:lnTo>
                      <a:pt x="10" y="55"/>
                    </a:lnTo>
                    <a:lnTo>
                      <a:pt x="43" y="0"/>
                    </a:lnTo>
                    <a:lnTo>
                      <a:pt x="46" y="1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3993" name="Freeform 233"/>
              <p:cNvSpPr>
                <a:spLocks/>
              </p:cNvSpPr>
              <p:nvPr/>
            </p:nvSpPr>
            <p:spPr bwMode="auto">
              <a:xfrm>
                <a:off x="2878" y="885"/>
                <a:ext cx="68" cy="64"/>
              </a:xfrm>
              <a:custGeom>
                <a:avLst/>
                <a:gdLst>
                  <a:gd name="T0" fmla="*/ 65 w 68"/>
                  <a:gd name="T1" fmla="*/ 3 h 64"/>
                  <a:gd name="T2" fmla="*/ 68 w 68"/>
                  <a:gd name="T3" fmla="*/ 4 h 64"/>
                  <a:gd name="T4" fmla="*/ 25 w 68"/>
                  <a:gd name="T5" fmla="*/ 46 h 64"/>
                  <a:gd name="T6" fmla="*/ 28 w 68"/>
                  <a:gd name="T7" fmla="*/ 50 h 64"/>
                  <a:gd name="T8" fmla="*/ 0 w 68"/>
                  <a:gd name="T9" fmla="*/ 64 h 64"/>
                  <a:gd name="T10" fmla="*/ 16 w 68"/>
                  <a:gd name="T11" fmla="*/ 36 h 64"/>
                  <a:gd name="T12" fmla="*/ 20 w 68"/>
                  <a:gd name="T13" fmla="*/ 41 h 64"/>
                  <a:gd name="T14" fmla="*/ 63 w 68"/>
                  <a:gd name="T15" fmla="*/ 0 h 64"/>
                  <a:gd name="T16" fmla="*/ 65 w 68"/>
                  <a:gd name="T17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8" h="64">
                    <a:moveTo>
                      <a:pt x="65" y="3"/>
                    </a:moveTo>
                    <a:lnTo>
                      <a:pt x="68" y="4"/>
                    </a:lnTo>
                    <a:lnTo>
                      <a:pt x="25" y="46"/>
                    </a:lnTo>
                    <a:lnTo>
                      <a:pt x="28" y="50"/>
                    </a:lnTo>
                    <a:lnTo>
                      <a:pt x="0" y="64"/>
                    </a:lnTo>
                    <a:lnTo>
                      <a:pt x="16" y="36"/>
                    </a:lnTo>
                    <a:lnTo>
                      <a:pt x="20" y="41"/>
                    </a:lnTo>
                    <a:lnTo>
                      <a:pt x="63" y="0"/>
                    </a:lnTo>
                    <a:lnTo>
                      <a:pt x="65" y="3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3994" name="Freeform 234"/>
              <p:cNvSpPr>
                <a:spLocks/>
              </p:cNvSpPr>
              <p:nvPr/>
            </p:nvSpPr>
            <p:spPr bwMode="auto">
              <a:xfrm>
                <a:off x="2793" y="869"/>
                <a:ext cx="79" cy="39"/>
              </a:xfrm>
              <a:custGeom>
                <a:avLst/>
                <a:gdLst>
                  <a:gd name="T0" fmla="*/ 79 w 79"/>
                  <a:gd name="T1" fmla="*/ 4 h 39"/>
                  <a:gd name="T2" fmla="*/ 79 w 79"/>
                  <a:gd name="T3" fmla="*/ 7 h 39"/>
                  <a:gd name="T4" fmla="*/ 27 w 79"/>
                  <a:gd name="T5" fmla="*/ 30 h 39"/>
                  <a:gd name="T6" fmla="*/ 30 w 79"/>
                  <a:gd name="T7" fmla="*/ 36 h 39"/>
                  <a:gd name="T8" fmla="*/ 0 w 79"/>
                  <a:gd name="T9" fmla="*/ 39 h 39"/>
                  <a:gd name="T10" fmla="*/ 23 w 79"/>
                  <a:gd name="T11" fmla="*/ 20 h 39"/>
                  <a:gd name="T12" fmla="*/ 26 w 79"/>
                  <a:gd name="T13" fmla="*/ 23 h 39"/>
                  <a:gd name="T14" fmla="*/ 78 w 79"/>
                  <a:gd name="T15" fmla="*/ 0 h 39"/>
                  <a:gd name="T16" fmla="*/ 79 w 79"/>
                  <a:gd name="T17" fmla="*/ 4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9" h="39">
                    <a:moveTo>
                      <a:pt x="79" y="4"/>
                    </a:moveTo>
                    <a:lnTo>
                      <a:pt x="79" y="7"/>
                    </a:lnTo>
                    <a:lnTo>
                      <a:pt x="27" y="30"/>
                    </a:lnTo>
                    <a:lnTo>
                      <a:pt x="30" y="36"/>
                    </a:lnTo>
                    <a:lnTo>
                      <a:pt x="0" y="39"/>
                    </a:lnTo>
                    <a:lnTo>
                      <a:pt x="23" y="20"/>
                    </a:lnTo>
                    <a:lnTo>
                      <a:pt x="26" y="23"/>
                    </a:lnTo>
                    <a:lnTo>
                      <a:pt x="78" y="0"/>
                    </a:lnTo>
                    <a:lnTo>
                      <a:pt x="79" y="4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3995" name="Freeform 235"/>
              <p:cNvSpPr>
                <a:spLocks/>
              </p:cNvSpPr>
              <p:nvPr/>
            </p:nvSpPr>
            <p:spPr bwMode="auto">
              <a:xfrm>
                <a:off x="2719" y="856"/>
                <a:ext cx="83" cy="39"/>
              </a:xfrm>
              <a:custGeom>
                <a:avLst/>
                <a:gdLst>
                  <a:gd name="T0" fmla="*/ 81 w 83"/>
                  <a:gd name="T1" fmla="*/ 3 h 39"/>
                  <a:gd name="T2" fmla="*/ 83 w 83"/>
                  <a:gd name="T3" fmla="*/ 6 h 39"/>
                  <a:gd name="T4" fmla="*/ 28 w 83"/>
                  <a:gd name="T5" fmla="*/ 30 h 39"/>
                  <a:gd name="T6" fmla="*/ 31 w 83"/>
                  <a:gd name="T7" fmla="*/ 35 h 39"/>
                  <a:gd name="T8" fmla="*/ 0 w 83"/>
                  <a:gd name="T9" fmla="*/ 39 h 39"/>
                  <a:gd name="T10" fmla="*/ 23 w 83"/>
                  <a:gd name="T11" fmla="*/ 20 h 39"/>
                  <a:gd name="T12" fmla="*/ 26 w 83"/>
                  <a:gd name="T13" fmla="*/ 24 h 39"/>
                  <a:gd name="T14" fmla="*/ 80 w 83"/>
                  <a:gd name="T15" fmla="*/ 0 h 39"/>
                  <a:gd name="T16" fmla="*/ 81 w 83"/>
                  <a:gd name="T17" fmla="*/ 3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3" h="39">
                    <a:moveTo>
                      <a:pt x="81" y="3"/>
                    </a:moveTo>
                    <a:lnTo>
                      <a:pt x="83" y="6"/>
                    </a:lnTo>
                    <a:lnTo>
                      <a:pt x="28" y="30"/>
                    </a:lnTo>
                    <a:lnTo>
                      <a:pt x="31" y="35"/>
                    </a:lnTo>
                    <a:lnTo>
                      <a:pt x="0" y="39"/>
                    </a:lnTo>
                    <a:lnTo>
                      <a:pt x="23" y="20"/>
                    </a:lnTo>
                    <a:lnTo>
                      <a:pt x="26" y="24"/>
                    </a:lnTo>
                    <a:lnTo>
                      <a:pt x="80" y="0"/>
                    </a:lnTo>
                    <a:lnTo>
                      <a:pt x="81" y="3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3996" name="Freeform 236"/>
              <p:cNvSpPr>
                <a:spLocks/>
              </p:cNvSpPr>
              <p:nvPr/>
            </p:nvSpPr>
            <p:spPr bwMode="auto">
              <a:xfrm>
                <a:off x="2644" y="842"/>
                <a:ext cx="86" cy="41"/>
              </a:xfrm>
              <a:custGeom>
                <a:avLst/>
                <a:gdLst>
                  <a:gd name="T0" fmla="*/ 85 w 86"/>
                  <a:gd name="T1" fmla="*/ 3 h 41"/>
                  <a:gd name="T2" fmla="*/ 86 w 86"/>
                  <a:gd name="T3" fmla="*/ 5 h 41"/>
                  <a:gd name="T4" fmla="*/ 31 w 86"/>
                  <a:gd name="T5" fmla="*/ 31 h 41"/>
                  <a:gd name="T6" fmla="*/ 33 w 86"/>
                  <a:gd name="T7" fmla="*/ 37 h 41"/>
                  <a:gd name="T8" fmla="*/ 0 w 86"/>
                  <a:gd name="T9" fmla="*/ 41 h 41"/>
                  <a:gd name="T10" fmla="*/ 25 w 86"/>
                  <a:gd name="T11" fmla="*/ 20 h 41"/>
                  <a:gd name="T12" fmla="*/ 28 w 86"/>
                  <a:gd name="T13" fmla="*/ 24 h 41"/>
                  <a:gd name="T14" fmla="*/ 83 w 86"/>
                  <a:gd name="T15" fmla="*/ 0 h 41"/>
                  <a:gd name="T16" fmla="*/ 85 w 86"/>
                  <a:gd name="T17" fmla="*/ 3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6" h="41">
                    <a:moveTo>
                      <a:pt x="85" y="3"/>
                    </a:moveTo>
                    <a:lnTo>
                      <a:pt x="86" y="5"/>
                    </a:lnTo>
                    <a:lnTo>
                      <a:pt x="31" y="31"/>
                    </a:lnTo>
                    <a:lnTo>
                      <a:pt x="33" y="37"/>
                    </a:lnTo>
                    <a:lnTo>
                      <a:pt x="0" y="41"/>
                    </a:lnTo>
                    <a:lnTo>
                      <a:pt x="25" y="20"/>
                    </a:lnTo>
                    <a:lnTo>
                      <a:pt x="28" y="24"/>
                    </a:lnTo>
                    <a:lnTo>
                      <a:pt x="83" y="0"/>
                    </a:lnTo>
                    <a:lnTo>
                      <a:pt x="85" y="3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3997" name="Freeform 237"/>
              <p:cNvSpPr>
                <a:spLocks/>
              </p:cNvSpPr>
              <p:nvPr/>
            </p:nvSpPr>
            <p:spPr bwMode="auto">
              <a:xfrm>
                <a:off x="2574" y="828"/>
                <a:ext cx="83" cy="37"/>
              </a:xfrm>
              <a:custGeom>
                <a:avLst/>
                <a:gdLst>
                  <a:gd name="T0" fmla="*/ 83 w 83"/>
                  <a:gd name="T1" fmla="*/ 3 h 37"/>
                  <a:gd name="T2" fmla="*/ 83 w 83"/>
                  <a:gd name="T3" fmla="*/ 6 h 37"/>
                  <a:gd name="T4" fmla="*/ 29 w 83"/>
                  <a:gd name="T5" fmla="*/ 28 h 37"/>
                  <a:gd name="T6" fmla="*/ 32 w 83"/>
                  <a:gd name="T7" fmla="*/ 34 h 37"/>
                  <a:gd name="T8" fmla="*/ 0 w 83"/>
                  <a:gd name="T9" fmla="*/ 37 h 37"/>
                  <a:gd name="T10" fmla="*/ 25 w 83"/>
                  <a:gd name="T11" fmla="*/ 15 h 37"/>
                  <a:gd name="T12" fmla="*/ 28 w 83"/>
                  <a:gd name="T13" fmla="*/ 22 h 37"/>
                  <a:gd name="T14" fmla="*/ 81 w 83"/>
                  <a:gd name="T15" fmla="*/ 0 h 37"/>
                  <a:gd name="T16" fmla="*/ 83 w 83"/>
                  <a:gd name="T17" fmla="*/ 3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3" h="37">
                    <a:moveTo>
                      <a:pt x="83" y="3"/>
                    </a:moveTo>
                    <a:lnTo>
                      <a:pt x="83" y="6"/>
                    </a:lnTo>
                    <a:lnTo>
                      <a:pt x="29" y="28"/>
                    </a:lnTo>
                    <a:lnTo>
                      <a:pt x="32" y="34"/>
                    </a:lnTo>
                    <a:lnTo>
                      <a:pt x="0" y="37"/>
                    </a:lnTo>
                    <a:lnTo>
                      <a:pt x="25" y="15"/>
                    </a:lnTo>
                    <a:lnTo>
                      <a:pt x="28" y="22"/>
                    </a:lnTo>
                    <a:lnTo>
                      <a:pt x="81" y="0"/>
                    </a:lnTo>
                    <a:lnTo>
                      <a:pt x="83" y="3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3998" name="Freeform 238"/>
              <p:cNvSpPr>
                <a:spLocks/>
              </p:cNvSpPr>
              <p:nvPr/>
            </p:nvSpPr>
            <p:spPr bwMode="auto">
              <a:xfrm>
                <a:off x="2505" y="814"/>
                <a:ext cx="81" cy="28"/>
              </a:xfrm>
              <a:custGeom>
                <a:avLst/>
                <a:gdLst>
                  <a:gd name="T0" fmla="*/ 80 w 81"/>
                  <a:gd name="T1" fmla="*/ 2 h 28"/>
                  <a:gd name="T2" fmla="*/ 81 w 81"/>
                  <a:gd name="T3" fmla="*/ 5 h 28"/>
                  <a:gd name="T4" fmla="*/ 26 w 81"/>
                  <a:gd name="T5" fmla="*/ 23 h 28"/>
                  <a:gd name="T6" fmla="*/ 28 w 81"/>
                  <a:gd name="T7" fmla="*/ 28 h 28"/>
                  <a:gd name="T8" fmla="*/ 0 w 81"/>
                  <a:gd name="T9" fmla="*/ 28 h 28"/>
                  <a:gd name="T10" fmla="*/ 25 w 81"/>
                  <a:gd name="T11" fmla="*/ 13 h 28"/>
                  <a:gd name="T12" fmla="*/ 26 w 81"/>
                  <a:gd name="T13" fmla="*/ 17 h 28"/>
                  <a:gd name="T14" fmla="*/ 78 w 81"/>
                  <a:gd name="T15" fmla="*/ 0 h 28"/>
                  <a:gd name="T16" fmla="*/ 80 w 81"/>
                  <a:gd name="T17" fmla="*/ 2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1" h="28">
                    <a:moveTo>
                      <a:pt x="80" y="2"/>
                    </a:moveTo>
                    <a:lnTo>
                      <a:pt x="81" y="5"/>
                    </a:lnTo>
                    <a:lnTo>
                      <a:pt x="26" y="23"/>
                    </a:lnTo>
                    <a:lnTo>
                      <a:pt x="28" y="28"/>
                    </a:lnTo>
                    <a:lnTo>
                      <a:pt x="0" y="28"/>
                    </a:lnTo>
                    <a:lnTo>
                      <a:pt x="25" y="13"/>
                    </a:lnTo>
                    <a:lnTo>
                      <a:pt x="26" y="17"/>
                    </a:lnTo>
                    <a:lnTo>
                      <a:pt x="78" y="0"/>
                    </a:lnTo>
                    <a:lnTo>
                      <a:pt x="80" y="2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3999" name="Freeform 239"/>
              <p:cNvSpPr>
                <a:spLocks/>
              </p:cNvSpPr>
              <p:nvPr/>
            </p:nvSpPr>
            <p:spPr bwMode="auto">
              <a:xfrm>
                <a:off x="2433" y="801"/>
                <a:ext cx="81" cy="24"/>
              </a:xfrm>
              <a:custGeom>
                <a:avLst/>
                <a:gdLst>
                  <a:gd name="T0" fmla="*/ 80 w 81"/>
                  <a:gd name="T1" fmla="*/ 3 h 24"/>
                  <a:gd name="T2" fmla="*/ 81 w 81"/>
                  <a:gd name="T3" fmla="*/ 6 h 24"/>
                  <a:gd name="T4" fmla="*/ 26 w 81"/>
                  <a:gd name="T5" fmla="*/ 18 h 24"/>
                  <a:gd name="T6" fmla="*/ 28 w 81"/>
                  <a:gd name="T7" fmla="*/ 24 h 24"/>
                  <a:gd name="T8" fmla="*/ 0 w 81"/>
                  <a:gd name="T9" fmla="*/ 23 h 24"/>
                  <a:gd name="T10" fmla="*/ 25 w 81"/>
                  <a:gd name="T11" fmla="*/ 9 h 24"/>
                  <a:gd name="T12" fmla="*/ 25 w 81"/>
                  <a:gd name="T13" fmla="*/ 13 h 24"/>
                  <a:gd name="T14" fmla="*/ 80 w 81"/>
                  <a:gd name="T15" fmla="*/ 0 h 24"/>
                  <a:gd name="T16" fmla="*/ 80 w 81"/>
                  <a:gd name="T17" fmla="*/ 3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1" h="24">
                    <a:moveTo>
                      <a:pt x="80" y="3"/>
                    </a:moveTo>
                    <a:lnTo>
                      <a:pt x="81" y="6"/>
                    </a:lnTo>
                    <a:lnTo>
                      <a:pt x="26" y="18"/>
                    </a:lnTo>
                    <a:lnTo>
                      <a:pt x="28" y="24"/>
                    </a:lnTo>
                    <a:lnTo>
                      <a:pt x="0" y="23"/>
                    </a:lnTo>
                    <a:lnTo>
                      <a:pt x="25" y="9"/>
                    </a:lnTo>
                    <a:lnTo>
                      <a:pt x="25" y="13"/>
                    </a:lnTo>
                    <a:lnTo>
                      <a:pt x="80" y="0"/>
                    </a:lnTo>
                    <a:lnTo>
                      <a:pt x="80" y="3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000" name="Freeform 240"/>
              <p:cNvSpPr>
                <a:spLocks/>
              </p:cNvSpPr>
              <p:nvPr/>
            </p:nvSpPr>
            <p:spPr bwMode="auto">
              <a:xfrm>
                <a:off x="2358" y="788"/>
                <a:ext cx="85" cy="23"/>
              </a:xfrm>
              <a:custGeom>
                <a:avLst/>
                <a:gdLst>
                  <a:gd name="T0" fmla="*/ 85 w 85"/>
                  <a:gd name="T1" fmla="*/ 2 h 23"/>
                  <a:gd name="T2" fmla="*/ 85 w 85"/>
                  <a:gd name="T3" fmla="*/ 3 h 23"/>
                  <a:gd name="T4" fmla="*/ 28 w 85"/>
                  <a:gd name="T5" fmla="*/ 17 h 23"/>
                  <a:gd name="T6" fmla="*/ 29 w 85"/>
                  <a:gd name="T7" fmla="*/ 23 h 23"/>
                  <a:gd name="T8" fmla="*/ 0 w 85"/>
                  <a:gd name="T9" fmla="*/ 22 h 23"/>
                  <a:gd name="T10" fmla="*/ 25 w 85"/>
                  <a:gd name="T11" fmla="*/ 5 h 23"/>
                  <a:gd name="T12" fmla="*/ 26 w 85"/>
                  <a:gd name="T13" fmla="*/ 11 h 23"/>
                  <a:gd name="T14" fmla="*/ 83 w 85"/>
                  <a:gd name="T15" fmla="*/ 0 h 23"/>
                  <a:gd name="T16" fmla="*/ 85 w 85"/>
                  <a:gd name="T17" fmla="*/ 2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5" h="23">
                    <a:moveTo>
                      <a:pt x="85" y="2"/>
                    </a:moveTo>
                    <a:lnTo>
                      <a:pt x="85" y="3"/>
                    </a:lnTo>
                    <a:lnTo>
                      <a:pt x="28" y="17"/>
                    </a:lnTo>
                    <a:lnTo>
                      <a:pt x="29" y="23"/>
                    </a:lnTo>
                    <a:lnTo>
                      <a:pt x="0" y="22"/>
                    </a:lnTo>
                    <a:lnTo>
                      <a:pt x="25" y="5"/>
                    </a:lnTo>
                    <a:lnTo>
                      <a:pt x="26" y="11"/>
                    </a:lnTo>
                    <a:lnTo>
                      <a:pt x="83" y="0"/>
                    </a:lnTo>
                    <a:lnTo>
                      <a:pt x="85" y="2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001" name="Freeform 241"/>
              <p:cNvSpPr>
                <a:spLocks/>
              </p:cNvSpPr>
              <p:nvPr/>
            </p:nvSpPr>
            <p:spPr bwMode="auto">
              <a:xfrm>
                <a:off x="3801" y="1142"/>
                <a:ext cx="56" cy="87"/>
              </a:xfrm>
              <a:custGeom>
                <a:avLst/>
                <a:gdLst>
                  <a:gd name="T0" fmla="*/ 53 w 56"/>
                  <a:gd name="T1" fmla="*/ 1 h 87"/>
                  <a:gd name="T2" fmla="*/ 56 w 56"/>
                  <a:gd name="T3" fmla="*/ 3 h 87"/>
                  <a:gd name="T4" fmla="*/ 20 w 56"/>
                  <a:gd name="T5" fmla="*/ 61 h 87"/>
                  <a:gd name="T6" fmla="*/ 26 w 56"/>
                  <a:gd name="T7" fmla="*/ 64 h 87"/>
                  <a:gd name="T8" fmla="*/ 0 w 56"/>
                  <a:gd name="T9" fmla="*/ 87 h 87"/>
                  <a:gd name="T10" fmla="*/ 11 w 56"/>
                  <a:gd name="T11" fmla="*/ 53 h 87"/>
                  <a:gd name="T12" fmla="*/ 15 w 56"/>
                  <a:gd name="T13" fmla="*/ 56 h 87"/>
                  <a:gd name="T14" fmla="*/ 50 w 56"/>
                  <a:gd name="T15" fmla="*/ 0 h 87"/>
                  <a:gd name="T16" fmla="*/ 53 w 56"/>
                  <a:gd name="T17" fmla="*/ 1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6" h="87">
                    <a:moveTo>
                      <a:pt x="53" y="1"/>
                    </a:moveTo>
                    <a:lnTo>
                      <a:pt x="56" y="3"/>
                    </a:lnTo>
                    <a:lnTo>
                      <a:pt x="20" y="61"/>
                    </a:lnTo>
                    <a:lnTo>
                      <a:pt x="26" y="64"/>
                    </a:lnTo>
                    <a:lnTo>
                      <a:pt x="0" y="87"/>
                    </a:lnTo>
                    <a:lnTo>
                      <a:pt x="11" y="53"/>
                    </a:lnTo>
                    <a:lnTo>
                      <a:pt x="15" y="56"/>
                    </a:lnTo>
                    <a:lnTo>
                      <a:pt x="50" y="0"/>
                    </a:lnTo>
                    <a:lnTo>
                      <a:pt x="53" y="1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002" name="Freeform 242"/>
              <p:cNvSpPr>
                <a:spLocks/>
              </p:cNvSpPr>
              <p:nvPr/>
            </p:nvSpPr>
            <p:spPr bwMode="auto">
              <a:xfrm>
                <a:off x="3740" y="1128"/>
                <a:ext cx="47" cy="89"/>
              </a:xfrm>
              <a:custGeom>
                <a:avLst/>
                <a:gdLst>
                  <a:gd name="T0" fmla="*/ 44 w 47"/>
                  <a:gd name="T1" fmla="*/ 1 h 89"/>
                  <a:gd name="T2" fmla="*/ 47 w 47"/>
                  <a:gd name="T3" fmla="*/ 3 h 89"/>
                  <a:gd name="T4" fmla="*/ 16 w 47"/>
                  <a:gd name="T5" fmla="*/ 59 h 89"/>
                  <a:gd name="T6" fmla="*/ 23 w 47"/>
                  <a:gd name="T7" fmla="*/ 64 h 89"/>
                  <a:gd name="T8" fmla="*/ 0 w 47"/>
                  <a:gd name="T9" fmla="*/ 89 h 89"/>
                  <a:gd name="T10" fmla="*/ 4 w 47"/>
                  <a:gd name="T11" fmla="*/ 55 h 89"/>
                  <a:gd name="T12" fmla="*/ 10 w 47"/>
                  <a:gd name="T13" fmla="*/ 58 h 89"/>
                  <a:gd name="T14" fmla="*/ 39 w 47"/>
                  <a:gd name="T15" fmla="*/ 0 h 89"/>
                  <a:gd name="T16" fmla="*/ 44 w 47"/>
                  <a:gd name="T17" fmla="*/ 1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7" h="89">
                    <a:moveTo>
                      <a:pt x="44" y="1"/>
                    </a:moveTo>
                    <a:lnTo>
                      <a:pt x="47" y="3"/>
                    </a:lnTo>
                    <a:lnTo>
                      <a:pt x="16" y="59"/>
                    </a:lnTo>
                    <a:lnTo>
                      <a:pt x="23" y="64"/>
                    </a:lnTo>
                    <a:lnTo>
                      <a:pt x="0" y="89"/>
                    </a:lnTo>
                    <a:lnTo>
                      <a:pt x="4" y="55"/>
                    </a:lnTo>
                    <a:lnTo>
                      <a:pt x="10" y="58"/>
                    </a:lnTo>
                    <a:lnTo>
                      <a:pt x="39" y="0"/>
                    </a:lnTo>
                    <a:lnTo>
                      <a:pt x="44" y="1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003" name="Freeform 243"/>
              <p:cNvSpPr>
                <a:spLocks/>
              </p:cNvSpPr>
              <p:nvPr/>
            </p:nvSpPr>
            <p:spPr bwMode="auto">
              <a:xfrm>
                <a:off x="3666" y="1111"/>
                <a:ext cx="49" cy="90"/>
              </a:xfrm>
              <a:custGeom>
                <a:avLst/>
                <a:gdLst>
                  <a:gd name="T0" fmla="*/ 46 w 49"/>
                  <a:gd name="T1" fmla="*/ 3 h 90"/>
                  <a:gd name="T2" fmla="*/ 49 w 49"/>
                  <a:gd name="T3" fmla="*/ 5 h 90"/>
                  <a:gd name="T4" fmla="*/ 19 w 49"/>
                  <a:gd name="T5" fmla="*/ 63 h 90"/>
                  <a:gd name="T6" fmla="*/ 25 w 49"/>
                  <a:gd name="T7" fmla="*/ 66 h 90"/>
                  <a:gd name="T8" fmla="*/ 0 w 49"/>
                  <a:gd name="T9" fmla="*/ 90 h 90"/>
                  <a:gd name="T10" fmla="*/ 6 w 49"/>
                  <a:gd name="T11" fmla="*/ 55 h 90"/>
                  <a:gd name="T12" fmla="*/ 12 w 49"/>
                  <a:gd name="T13" fmla="*/ 58 h 90"/>
                  <a:gd name="T14" fmla="*/ 43 w 49"/>
                  <a:gd name="T15" fmla="*/ 0 h 90"/>
                  <a:gd name="T16" fmla="*/ 46 w 49"/>
                  <a:gd name="T17" fmla="*/ 3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9" h="90">
                    <a:moveTo>
                      <a:pt x="46" y="3"/>
                    </a:moveTo>
                    <a:lnTo>
                      <a:pt x="49" y="5"/>
                    </a:lnTo>
                    <a:lnTo>
                      <a:pt x="19" y="63"/>
                    </a:lnTo>
                    <a:lnTo>
                      <a:pt x="25" y="66"/>
                    </a:lnTo>
                    <a:lnTo>
                      <a:pt x="0" y="90"/>
                    </a:lnTo>
                    <a:lnTo>
                      <a:pt x="6" y="55"/>
                    </a:lnTo>
                    <a:lnTo>
                      <a:pt x="12" y="58"/>
                    </a:lnTo>
                    <a:lnTo>
                      <a:pt x="43" y="0"/>
                    </a:lnTo>
                    <a:lnTo>
                      <a:pt x="46" y="3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004" name="Freeform 244"/>
              <p:cNvSpPr>
                <a:spLocks/>
              </p:cNvSpPr>
              <p:nvPr/>
            </p:nvSpPr>
            <p:spPr bwMode="auto">
              <a:xfrm>
                <a:off x="3594" y="1097"/>
                <a:ext cx="51" cy="89"/>
              </a:xfrm>
              <a:custGeom>
                <a:avLst/>
                <a:gdLst>
                  <a:gd name="T0" fmla="*/ 48 w 51"/>
                  <a:gd name="T1" fmla="*/ 2 h 89"/>
                  <a:gd name="T2" fmla="*/ 51 w 51"/>
                  <a:gd name="T3" fmla="*/ 3 h 89"/>
                  <a:gd name="T4" fmla="*/ 19 w 51"/>
                  <a:gd name="T5" fmla="*/ 61 h 89"/>
                  <a:gd name="T6" fmla="*/ 25 w 51"/>
                  <a:gd name="T7" fmla="*/ 65 h 89"/>
                  <a:gd name="T8" fmla="*/ 0 w 51"/>
                  <a:gd name="T9" fmla="*/ 89 h 89"/>
                  <a:gd name="T10" fmla="*/ 6 w 51"/>
                  <a:gd name="T11" fmla="*/ 55 h 89"/>
                  <a:gd name="T12" fmla="*/ 13 w 51"/>
                  <a:gd name="T13" fmla="*/ 58 h 89"/>
                  <a:gd name="T14" fmla="*/ 45 w 51"/>
                  <a:gd name="T15" fmla="*/ 0 h 89"/>
                  <a:gd name="T16" fmla="*/ 48 w 51"/>
                  <a:gd name="T17" fmla="*/ 2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1" h="89">
                    <a:moveTo>
                      <a:pt x="48" y="2"/>
                    </a:moveTo>
                    <a:lnTo>
                      <a:pt x="51" y="3"/>
                    </a:lnTo>
                    <a:lnTo>
                      <a:pt x="19" y="61"/>
                    </a:lnTo>
                    <a:lnTo>
                      <a:pt x="25" y="65"/>
                    </a:lnTo>
                    <a:lnTo>
                      <a:pt x="0" y="89"/>
                    </a:lnTo>
                    <a:lnTo>
                      <a:pt x="6" y="55"/>
                    </a:lnTo>
                    <a:lnTo>
                      <a:pt x="13" y="58"/>
                    </a:lnTo>
                    <a:lnTo>
                      <a:pt x="45" y="0"/>
                    </a:lnTo>
                    <a:lnTo>
                      <a:pt x="48" y="2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005" name="Freeform 245"/>
              <p:cNvSpPr>
                <a:spLocks/>
              </p:cNvSpPr>
              <p:nvPr/>
            </p:nvSpPr>
            <p:spPr bwMode="auto">
              <a:xfrm>
                <a:off x="3521" y="1084"/>
                <a:ext cx="50" cy="85"/>
              </a:xfrm>
              <a:custGeom>
                <a:avLst/>
                <a:gdLst>
                  <a:gd name="T0" fmla="*/ 49 w 50"/>
                  <a:gd name="T1" fmla="*/ 1 h 85"/>
                  <a:gd name="T2" fmla="*/ 50 w 50"/>
                  <a:gd name="T3" fmla="*/ 3 h 85"/>
                  <a:gd name="T4" fmla="*/ 20 w 50"/>
                  <a:gd name="T5" fmla="*/ 59 h 85"/>
                  <a:gd name="T6" fmla="*/ 24 w 50"/>
                  <a:gd name="T7" fmla="*/ 62 h 85"/>
                  <a:gd name="T8" fmla="*/ 0 w 50"/>
                  <a:gd name="T9" fmla="*/ 85 h 85"/>
                  <a:gd name="T10" fmla="*/ 8 w 50"/>
                  <a:gd name="T11" fmla="*/ 53 h 85"/>
                  <a:gd name="T12" fmla="*/ 14 w 50"/>
                  <a:gd name="T13" fmla="*/ 56 h 85"/>
                  <a:gd name="T14" fmla="*/ 46 w 50"/>
                  <a:gd name="T15" fmla="*/ 0 h 85"/>
                  <a:gd name="T16" fmla="*/ 49 w 50"/>
                  <a:gd name="T17" fmla="*/ 1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0" h="85">
                    <a:moveTo>
                      <a:pt x="49" y="1"/>
                    </a:moveTo>
                    <a:lnTo>
                      <a:pt x="50" y="3"/>
                    </a:lnTo>
                    <a:lnTo>
                      <a:pt x="20" y="59"/>
                    </a:lnTo>
                    <a:lnTo>
                      <a:pt x="24" y="62"/>
                    </a:lnTo>
                    <a:lnTo>
                      <a:pt x="0" y="85"/>
                    </a:lnTo>
                    <a:lnTo>
                      <a:pt x="8" y="53"/>
                    </a:lnTo>
                    <a:lnTo>
                      <a:pt x="14" y="56"/>
                    </a:lnTo>
                    <a:lnTo>
                      <a:pt x="46" y="0"/>
                    </a:lnTo>
                    <a:lnTo>
                      <a:pt x="49" y="1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006" name="Freeform 246"/>
              <p:cNvSpPr>
                <a:spLocks/>
              </p:cNvSpPr>
              <p:nvPr/>
            </p:nvSpPr>
            <p:spPr bwMode="auto">
              <a:xfrm>
                <a:off x="3447" y="1068"/>
                <a:ext cx="54" cy="84"/>
              </a:xfrm>
              <a:custGeom>
                <a:avLst/>
                <a:gdLst>
                  <a:gd name="T0" fmla="*/ 51 w 54"/>
                  <a:gd name="T1" fmla="*/ 2 h 84"/>
                  <a:gd name="T2" fmla="*/ 54 w 54"/>
                  <a:gd name="T3" fmla="*/ 3 h 84"/>
                  <a:gd name="T4" fmla="*/ 22 w 54"/>
                  <a:gd name="T5" fmla="*/ 58 h 84"/>
                  <a:gd name="T6" fmla="*/ 25 w 54"/>
                  <a:gd name="T7" fmla="*/ 63 h 84"/>
                  <a:gd name="T8" fmla="*/ 0 w 54"/>
                  <a:gd name="T9" fmla="*/ 84 h 84"/>
                  <a:gd name="T10" fmla="*/ 10 w 54"/>
                  <a:gd name="T11" fmla="*/ 52 h 84"/>
                  <a:gd name="T12" fmla="*/ 16 w 54"/>
                  <a:gd name="T13" fmla="*/ 55 h 84"/>
                  <a:gd name="T14" fmla="*/ 49 w 54"/>
                  <a:gd name="T15" fmla="*/ 0 h 84"/>
                  <a:gd name="T16" fmla="*/ 51 w 54"/>
                  <a:gd name="T17" fmla="*/ 2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4" h="84">
                    <a:moveTo>
                      <a:pt x="51" y="2"/>
                    </a:moveTo>
                    <a:lnTo>
                      <a:pt x="54" y="3"/>
                    </a:lnTo>
                    <a:lnTo>
                      <a:pt x="22" y="58"/>
                    </a:lnTo>
                    <a:lnTo>
                      <a:pt x="25" y="63"/>
                    </a:lnTo>
                    <a:lnTo>
                      <a:pt x="0" y="84"/>
                    </a:lnTo>
                    <a:lnTo>
                      <a:pt x="10" y="52"/>
                    </a:lnTo>
                    <a:lnTo>
                      <a:pt x="16" y="55"/>
                    </a:lnTo>
                    <a:lnTo>
                      <a:pt x="49" y="0"/>
                    </a:lnTo>
                    <a:lnTo>
                      <a:pt x="51" y="2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007" name="Freeform 247"/>
              <p:cNvSpPr>
                <a:spLocks/>
              </p:cNvSpPr>
              <p:nvPr/>
            </p:nvSpPr>
            <p:spPr bwMode="auto">
              <a:xfrm>
                <a:off x="3385" y="1054"/>
                <a:ext cx="46" cy="85"/>
              </a:xfrm>
              <a:custGeom>
                <a:avLst/>
                <a:gdLst>
                  <a:gd name="T0" fmla="*/ 43 w 46"/>
                  <a:gd name="T1" fmla="*/ 2 h 85"/>
                  <a:gd name="T2" fmla="*/ 46 w 46"/>
                  <a:gd name="T3" fmla="*/ 4 h 85"/>
                  <a:gd name="T4" fmla="*/ 17 w 46"/>
                  <a:gd name="T5" fmla="*/ 59 h 85"/>
                  <a:gd name="T6" fmla="*/ 23 w 46"/>
                  <a:gd name="T7" fmla="*/ 62 h 85"/>
                  <a:gd name="T8" fmla="*/ 0 w 46"/>
                  <a:gd name="T9" fmla="*/ 85 h 85"/>
                  <a:gd name="T10" fmla="*/ 6 w 46"/>
                  <a:gd name="T11" fmla="*/ 54 h 85"/>
                  <a:gd name="T12" fmla="*/ 12 w 46"/>
                  <a:gd name="T13" fmla="*/ 57 h 85"/>
                  <a:gd name="T14" fmla="*/ 40 w 46"/>
                  <a:gd name="T15" fmla="*/ 0 h 85"/>
                  <a:gd name="T16" fmla="*/ 43 w 46"/>
                  <a:gd name="T17" fmla="*/ 2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6" h="85">
                    <a:moveTo>
                      <a:pt x="43" y="2"/>
                    </a:moveTo>
                    <a:lnTo>
                      <a:pt x="46" y="4"/>
                    </a:lnTo>
                    <a:lnTo>
                      <a:pt x="17" y="59"/>
                    </a:lnTo>
                    <a:lnTo>
                      <a:pt x="23" y="62"/>
                    </a:lnTo>
                    <a:lnTo>
                      <a:pt x="0" y="85"/>
                    </a:lnTo>
                    <a:lnTo>
                      <a:pt x="6" y="54"/>
                    </a:lnTo>
                    <a:lnTo>
                      <a:pt x="12" y="57"/>
                    </a:lnTo>
                    <a:lnTo>
                      <a:pt x="40" y="0"/>
                    </a:lnTo>
                    <a:lnTo>
                      <a:pt x="43" y="2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008" name="Freeform 248"/>
              <p:cNvSpPr>
                <a:spLocks/>
              </p:cNvSpPr>
              <p:nvPr/>
            </p:nvSpPr>
            <p:spPr bwMode="auto">
              <a:xfrm>
                <a:off x="3319" y="1039"/>
                <a:ext cx="40" cy="87"/>
              </a:xfrm>
              <a:custGeom>
                <a:avLst/>
                <a:gdLst>
                  <a:gd name="T0" fmla="*/ 37 w 40"/>
                  <a:gd name="T1" fmla="*/ 2 h 87"/>
                  <a:gd name="T2" fmla="*/ 40 w 40"/>
                  <a:gd name="T3" fmla="*/ 3 h 87"/>
                  <a:gd name="T4" fmla="*/ 14 w 40"/>
                  <a:gd name="T5" fmla="*/ 60 h 87"/>
                  <a:gd name="T6" fmla="*/ 20 w 40"/>
                  <a:gd name="T7" fmla="*/ 63 h 87"/>
                  <a:gd name="T8" fmla="*/ 0 w 40"/>
                  <a:gd name="T9" fmla="*/ 87 h 87"/>
                  <a:gd name="T10" fmla="*/ 5 w 40"/>
                  <a:gd name="T11" fmla="*/ 55 h 87"/>
                  <a:gd name="T12" fmla="*/ 8 w 40"/>
                  <a:gd name="T13" fmla="*/ 57 h 87"/>
                  <a:gd name="T14" fmla="*/ 34 w 40"/>
                  <a:gd name="T15" fmla="*/ 0 h 87"/>
                  <a:gd name="T16" fmla="*/ 37 w 40"/>
                  <a:gd name="T17" fmla="*/ 2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0" h="87">
                    <a:moveTo>
                      <a:pt x="37" y="2"/>
                    </a:moveTo>
                    <a:lnTo>
                      <a:pt x="40" y="3"/>
                    </a:lnTo>
                    <a:lnTo>
                      <a:pt x="14" y="60"/>
                    </a:lnTo>
                    <a:lnTo>
                      <a:pt x="20" y="63"/>
                    </a:lnTo>
                    <a:lnTo>
                      <a:pt x="0" y="87"/>
                    </a:lnTo>
                    <a:lnTo>
                      <a:pt x="5" y="55"/>
                    </a:lnTo>
                    <a:lnTo>
                      <a:pt x="8" y="57"/>
                    </a:lnTo>
                    <a:lnTo>
                      <a:pt x="34" y="0"/>
                    </a:lnTo>
                    <a:lnTo>
                      <a:pt x="37" y="2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009" name="Freeform 249"/>
              <p:cNvSpPr>
                <a:spLocks/>
              </p:cNvSpPr>
              <p:nvPr/>
            </p:nvSpPr>
            <p:spPr bwMode="auto">
              <a:xfrm>
                <a:off x="3247" y="1025"/>
                <a:ext cx="41" cy="86"/>
              </a:xfrm>
              <a:custGeom>
                <a:avLst/>
                <a:gdLst>
                  <a:gd name="T0" fmla="*/ 38 w 41"/>
                  <a:gd name="T1" fmla="*/ 2 h 86"/>
                  <a:gd name="T2" fmla="*/ 41 w 41"/>
                  <a:gd name="T3" fmla="*/ 3 h 86"/>
                  <a:gd name="T4" fmla="*/ 15 w 41"/>
                  <a:gd name="T5" fmla="*/ 59 h 86"/>
                  <a:gd name="T6" fmla="*/ 20 w 41"/>
                  <a:gd name="T7" fmla="*/ 62 h 86"/>
                  <a:gd name="T8" fmla="*/ 0 w 41"/>
                  <a:gd name="T9" fmla="*/ 86 h 86"/>
                  <a:gd name="T10" fmla="*/ 3 w 41"/>
                  <a:gd name="T11" fmla="*/ 54 h 86"/>
                  <a:gd name="T12" fmla="*/ 9 w 41"/>
                  <a:gd name="T13" fmla="*/ 57 h 86"/>
                  <a:gd name="T14" fmla="*/ 35 w 41"/>
                  <a:gd name="T15" fmla="*/ 0 h 86"/>
                  <a:gd name="T16" fmla="*/ 38 w 41"/>
                  <a:gd name="T17" fmla="*/ 2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1" h="86">
                    <a:moveTo>
                      <a:pt x="38" y="2"/>
                    </a:moveTo>
                    <a:lnTo>
                      <a:pt x="41" y="3"/>
                    </a:lnTo>
                    <a:lnTo>
                      <a:pt x="15" y="59"/>
                    </a:lnTo>
                    <a:lnTo>
                      <a:pt x="20" y="62"/>
                    </a:lnTo>
                    <a:lnTo>
                      <a:pt x="0" y="86"/>
                    </a:lnTo>
                    <a:lnTo>
                      <a:pt x="3" y="54"/>
                    </a:lnTo>
                    <a:lnTo>
                      <a:pt x="9" y="57"/>
                    </a:lnTo>
                    <a:lnTo>
                      <a:pt x="35" y="0"/>
                    </a:lnTo>
                    <a:lnTo>
                      <a:pt x="38" y="2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010" name="Freeform 250"/>
              <p:cNvSpPr>
                <a:spLocks/>
              </p:cNvSpPr>
              <p:nvPr/>
            </p:nvSpPr>
            <p:spPr bwMode="auto">
              <a:xfrm>
                <a:off x="3175" y="1012"/>
                <a:ext cx="42" cy="82"/>
              </a:xfrm>
              <a:custGeom>
                <a:avLst/>
                <a:gdLst>
                  <a:gd name="T0" fmla="*/ 38 w 42"/>
                  <a:gd name="T1" fmla="*/ 1 h 82"/>
                  <a:gd name="T2" fmla="*/ 42 w 42"/>
                  <a:gd name="T3" fmla="*/ 1 h 82"/>
                  <a:gd name="T4" fmla="*/ 17 w 42"/>
                  <a:gd name="T5" fmla="*/ 56 h 82"/>
                  <a:gd name="T6" fmla="*/ 22 w 42"/>
                  <a:gd name="T7" fmla="*/ 59 h 82"/>
                  <a:gd name="T8" fmla="*/ 0 w 42"/>
                  <a:gd name="T9" fmla="*/ 82 h 82"/>
                  <a:gd name="T10" fmla="*/ 5 w 42"/>
                  <a:gd name="T11" fmla="*/ 50 h 82"/>
                  <a:gd name="T12" fmla="*/ 11 w 42"/>
                  <a:gd name="T13" fmla="*/ 53 h 82"/>
                  <a:gd name="T14" fmla="*/ 35 w 42"/>
                  <a:gd name="T15" fmla="*/ 0 h 82"/>
                  <a:gd name="T16" fmla="*/ 38 w 42"/>
                  <a:gd name="T17" fmla="*/ 1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2" h="82">
                    <a:moveTo>
                      <a:pt x="38" y="1"/>
                    </a:moveTo>
                    <a:lnTo>
                      <a:pt x="42" y="1"/>
                    </a:lnTo>
                    <a:lnTo>
                      <a:pt x="17" y="56"/>
                    </a:lnTo>
                    <a:lnTo>
                      <a:pt x="22" y="59"/>
                    </a:lnTo>
                    <a:lnTo>
                      <a:pt x="0" y="82"/>
                    </a:lnTo>
                    <a:lnTo>
                      <a:pt x="5" y="50"/>
                    </a:lnTo>
                    <a:lnTo>
                      <a:pt x="11" y="53"/>
                    </a:lnTo>
                    <a:lnTo>
                      <a:pt x="35" y="0"/>
                    </a:lnTo>
                    <a:lnTo>
                      <a:pt x="38" y="1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011" name="Freeform 251"/>
              <p:cNvSpPr>
                <a:spLocks/>
              </p:cNvSpPr>
              <p:nvPr/>
            </p:nvSpPr>
            <p:spPr bwMode="auto">
              <a:xfrm>
                <a:off x="3103" y="996"/>
                <a:ext cx="43" cy="83"/>
              </a:xfrm>
              <a:custGeom>
                <a:avLst/>
                <a:gdLst>
                  <a:gd name="T0" fmla="*/ 40 w 43"/>
                  <a:gd name="T1" fmla="*/ 2 h 83"/>
                  <a:gd name="T2" fmla="*/ 43 w 43"/>
                  <a:gd name="T3" fmla="*/ 3 h 83"/>
                  <a:gd name="T4" fmla="*/ 17 w 43"/>
                  <a:gd name="T5" fmla="*/ 57 h 83"/>
                  <a:gd name="T6" fmla="*/ 22 w 43"/>
                  <a:gd name="T7" fmla="*/ 60 h 83"/>
                  <a:gd name="T8" fmla="*/ 0 w 43"/>
                  <a:gd name="T9" fmla="*/ 83 h 83"/>
                  <a:gd name="T10" fmla="*/ 5 w 43"/>
                  <a:gd name="T11" fmla="*/ 52 h 83"/>
                  <a:gd name="T12" fmla="*/ 11 w 43"/>
                  <a:gd name="T13" fmla="*/ 55 h 83"/>
                  <a:gd name="T14" fmla="*/ 37 w 43"/>
                  <a:gd name="T15" fmla="*/ 0 h 83"/>
                  <a:gd name="T16" fmla="*/ 40 w 43"/>
                  <a:gd name="T17" fmla="*/ 2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3" h="83">
                    <a:moveTo>
                      <a:pt x="40" y="2"/>
                    </a:moveTo>
                    <a:lnTo>
                      <a:pt x="43" y="3"/>
                    </a:lnTo>
                    <a:lnTo>
                      <a:pt x="17" y="57"/>
                    </a:lnTo>
                    <a:lnTo>
                      <a:pt x="22" y="60"/>
                    </a:lnTo>
                    <a:lnTo>
                      <a:pt x="0" y="83"/>
                    </a:lnTo>
                    <a:lnTo>
                      <a:pt x="5" y="52"/>
                    </a:lnTo>
                    <a:lnTo>
                      <a:pt x="11" y="55"/>
                    </a:lnTo>
                    <a:lnTo>
                      <a:pt x="37" y="0"/>
                    </a:lnTo>
                    <a:lnTo>
                      <a:pt x="40" y="2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012" name="Freeform 252"/>
              <p:cNvSpPr>
                <a:spLocks/>
              </p:cNvSpPr>
              <p:nvPr/>
            </p:nvSpPr>
            <p:spPr bwMode="auto">
              <a:xfrm>
                <a:off x="3027" y="983"/>
                <a:ext cx="47" cy="81"/>
              </a:xfrm>
              <a:custGeom>
                <a:avLst/>
                <a:gdLst>
                  <a:gd name="T0" fmla="*/ 44 w 47"/>
                  <a:gd name="T1" fmla="*/ 1 h 81"/>
                  <a:gd name="T2" fmla="*/ 47 w 47"/>
                  <a:gd name="T3" fmla="*/ 3 h 81"/>
                  <a:gd name="T4" fmla="*/ 18 w 47"/>
                  <a:gd name="T5" fmla="*/ 55 h 81"/>
                  <a:gd name="T6" fmla="*/ 24 w 47"/>
                  <a:gd name="T7" fmla="*/ 58 h 81"/>
                  <a:gd name="T8" fmla="*/ 0 w 47"/>
                  <a:gd name="T9" fmla="*/ 81 h 81"/>
                  <a:gd name="T10" fmla="*/ 7 w 47"/>
                  <a:gd name="T11" fmla="*/ 50 h 81"/>
                  <a:gd name="T12" fmla="*/ 12 w 47"/>
                  <a:gd name="T13" fmla="*/ 53 h 81"/>
                  <a:gd name="T14" fmla="*/ 41 w 47"/>
                  <a:gd name="T15" fmla="*/ 0 h 81"/>
                  <a:gd name="T16" fmla="*/ 44 w 47"/>
                  <a:gd name="T17" fmla="*/ 1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7" h="81">
                    <a:moveTo>
                      <a:pt x="44" y="1"/>
                    </a:moveTo>
                    <a:lnTo>
                      <a:pt x="47" y="3"/>
                    </a:lnTo>
                    <a:lnTo>
                      <a:pt x="18" y="55"/>
                    </a:lnTo>
                    <a:lnTo>
                      <a:pt x="24" y="58"/>
                    </a:lnTo>
                    <a:lnTo>
                      <a:pt x="0" y="81"/>
                    </a:lnTo>
                    <a:lnTo>
                      <a:pt x="7" y="50"/>
                    </a:lnTo>
                    <a:lnTo>
                      <a:pt x="12" y="53"/>
                    </a:lnTo>
                    <a:lnTo>
                      <a:pt x="41" y="0"/>
                    </a:lnTo>
                    <a:lnTo>
                      <a:pt x="44" y="1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013" name="Freeform 253"/>
              <p:cNvSpPr>
                <a:spLocks/>
              </p:cNvSpPr>
              <p:nvPr/>
            </p:nvSpPr>
            <p:spPr bwMode="auto">
              <a:xfrm>
                <a:off x="2946" y="967"/>
                <a:ext cx="56" cy="78"/>
              </a:xfrm>
              <a:custGeom>
                <a:avLst/>
                <a:gdLst>
                  <a:gd name="T0" fmla="*/ 55 w 56"/>
                  <a:gd name="T1" fmla="*/ 2 h 78"/>
                  <a:gd name="T2" fmla="*/ 56 w 56"/>
                  <a:gd name="T3" fmla="*/ 5 h 78"/>
                  <a:gd name="T4" fmla="*/ 20 w 56"/>
                  <a:gd name="T5" fmla="*/ 55 h 78"/>
                  <a:gd name="T6" fmla="*/ 26 w 56"/>
                  <a:gd name="T7" fmla="*/ 58 h 78"/>
                  <a:gd name="T8" fmla="*/ 0 w 56"/>
                  <a:gd name="T9" fmla="*/ 78 h 78"/>
                  <a:gd name="T10" fmla="*/ 9 w 56"/>
                  <a:gd name="T11" fmla="*/ 46 h 78"/>
                  <a:gd name="T12" fmla="*/ 15 w 56"/>
                  <a:gd name="T13" fmla="*/ 51 h 78"/>
                  <a:gd name="T14" fmla="*/ 52 w 56"/>
                  <a:gd name="T15" fmla="*/ 0 h 78"/>
                  <a:gd name="T16" fmla="*/ 55 w 56"/>
                  <a:gd name="T17" fmla="*/ 2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6" h="78">
                    <a:moveTo>
                      <a:pt x="55" y="2"/>
                    </a:moveTo>
                    <a:lnTo>
                      <a:pt x="56" y="5"/>
                    </a:lnTo>
                    <a:lnTo>
                      <a:pt x="20" y="55"/>
                    </a:lnTo>
                    <a:lnTo>
                      <a:pt x="26" y="58"/>
                    </a:lnTo>
                    <a:lnTo>
                      <a:pt x="0" y="78"/>
                    </a:lnTo>
                    <a:lnTo>
                      <a:pt x="9" y="46"/>
                    </a:lnTo>
                    <a:lnTo>
                      <a:pt x="15" y="51"/>
                    </a:lnTo>
                    <a:lnTo>
                      <a:pt x="52" y="0"/>
                    </a:lnTo>
                    <a:lnTo>
                      <a:pt x="55" y="2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014" name="Freeform 254"/>
              <p:cNvSpPr>
                <a:spLocks/>
              </p:cNvSpPr>
              <p:nvPr/>
            </p:nvSpPr>
            <p:spPr bwMode="auto">
              <a:xfrm>
                <a:off x="2854" y="954"/>
                <a:ext cx="76" cy="56"/>
              </a:xfrm>
              <a:custGeom>
                <a:avLst/>
                <a:gdLst>
                  <a:gd name="T0" fmla="*/ 73 w 76"/>
                  <a:gd name="T1" fmla="*/ 1 h 56"/>
                  <a:gd name="T2" fmla="*/ 76 w 76"/>
                  <a:gd name="T3" fmla="*/ 4 h 56"/>
                  <a:gd name="T4" fmla="*/ 26 w 76"/>
                  <a:gd name="T5" fmla="*/ 39 h 56"/>
                  <a:gd name="T6" fmla="*/ 31 w 76"/>
                  <a:gd name="T7" fmla="*/ 45 h 56"/>
                  <a:gd name="T8" fmla="*/ 0 w 76"/>
                  <a:gd name="T9" fmla="*/ 56 h 56"/>
                  <a:gd name="T10" fmla="*/ 20 w 76"/>
                  <a:gd name="T11" fmla="*/ 30 h 56"/>
                  <a:gd name="T12" fmla="*/ 24 w 76"/>
                  <a:gd name="T13" fmla="*/ 35 h 56"/>
                  <a:gd name="T14" fmla="*/ 73 w 76"/>
                  <a:gd name="T15" fmla="*/ 0 h 56"/>
                  <a:gd name="T16" fmla="*/ 73 w 76"/>
                  <a:gd name="T17" fmla="*/ 1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6" h="56">
                    <a:moveTo>
                      <a:pt x="73" y="1"/>
                    </a:moveTo>
                    <a:lnTo>
                      <a:pt x="76" y="4"/>
                    </a:lnTo>
                    <a:lnTo>
                      <a:pt x="26" y="39"/>
                    </a:lnTo>
                    <a:lnTo>
                      <a:pt x="31" y="45"/>
                    </a:lnTo>
                    <a:lnTo>
                      <a:pt x="0" y="56"/>
                    </a:lnTo>
                    <a:lnTo>
                      <a:pt x="20" y="30"/>
                    </a:lnTo>
                    <a:lnTo>
                      <a:pt x="24" y="35"/>
                    </a:lnTo>
                    <a:lnTo>
                      <a:pt x="73" y="0"/>
                    </a:lnTo>
                    <a:lnTo>
                      <a:pt x="73" y="1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015" name="Freeform 255"/>
              <p:cNvSpPr>
                <a:spLocks/>
              </p:cNvSpPr>
              <p:nvPr/>
            </p:nvSpPr>
            <p:spPr bwMode="auto">
              <a:xfrm>
                <a:off x="2774" y="938"/>
                <a:ext cx="85" cy="42"/>
              </a:xfrm>
              <a:custGeom>
                <a:avLst/>
                <a:gdLst>
                  <a:gd name="T0" fmla="*/ 83 w 85"/>
                  <a:gd name="T1" fmla="*/ 3 h 42"/>
                  <a:gd name="T2" fmla="*/ 85 w 85"/>
                  <a:gd name="T3" fmla="*/ 6 h 42"/>
                  <a:gd name="T4" fmla="*/ 30 w 85"/>
                  <a:gd name="T5" fmla="*/ 31 h 42"/>
                  <a:gd name="T6" fmla="*/ 31 w 85"/>
                  <a:gd name="T7" fmla="*/ 37 h 42"/>
                  <a:gd name="T8" fmla="*/ 0 w 85"/>
                  <a:gd name="T9" fmla="*/ 42 h 42"/>
                  <a:gd name="T10" fmla="*/ 25 w 85"/>
                  <a:gd name="T11" fmla="*/ 22 h 42"/>
                  <a:gd name="T12" fmla="*/ 28 w 85"/>
                  <a:gd name="T13" fmla="*/ 26 h 42"/>
                  <a:gd name="T14" fmla="*/ 82 w 85"/>
                  <a:gd name="T15" fmla="*/ 0 h 42"/>
                  <a:gd name="T16" fmla="*/ 83 w 85"/>
                  <a:gd name="T17" fmla="*/ 3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5" h="42">
                    <a:moveTo>
                      <a:pt x="83" y="3"/>
                    </a:moveTo>
                    <a:lnTo>
                      <a:pt x="85" y="6"/>
                    </a:lnTo>
                    <a:lnTo>
                      <a:pt x="30" y="31"/>
                    </a:lnTo>
                    <a:lnTo>
                      <a:pt x="31" y="37"/>
                    </a:lnTo>
                    <a:lnTo>
                      <a:pt x="0" y="42"/>
                    </a:lnTo>
                    <a:lnTo>
                      <a:pt x="25" y="22"/>
                    </a:lnTo>
                    <a:lnTo>
                      <a:pt x="28" y="26"/>
                    </a:lnTo>
                    <a:lnTo>
                      <a:pt x="82" y="0"/>
                    </a:lnTo>
                    <a:lnTo>
                      <a:pt x="83" y="3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016" name="Freeform 256"/>
              <p:cNvSpPr>
                <a:spLocks/>
              </p:cNvSpPr>
              <p:nvPr/>
            </p:nvSpPr>
            <p:spPr bwMode="auto">
              <a:xfrm>
                <a:off x="2701" y="924"/>
                <a:ext cx="86" cy="40"/>
              </a:xfrm>
              <a:custGeom>
                <a:avLst/>
                <a:gdLst>
                  <a:gd name="T0" fmla="*/ 84 w 86"/>
                  <a:gd name="T1" fmla="*/ 4 h 40"/>
                  <a:gd name="T2" fmla="*/ 86 w 86"/>
                  <a:gd name="T3" fmla="*/ 7 h 40"/>
                  <a:gd name="T4" fmla="*/ 29 w 86"/>
                  <a:gd name="T5" fmla="*/ 31 h 40"/>
                  <a:gd name="T6" fmla="*/ 31 w 86"/>
                  <a:gd name="T7" fmla="*/ 37 h 40"/>
                  <a:gd name="T8" fmla="*/ 0 w 86"/>
                  <a:gd name="T9" fmla="*/ 40 h 40"/>
                  <a:gd name="T10" fmla="*/ 25 w 86"/>
                  <a:gd name="T11" fmla="*/ 19 h 40"/>
                  <a:gd name="T12" fmla="*/ 28 w 86"/>
                  <a:gd name="T13" fmla="*/ 25 h 40"/>
                  <a:gd name="T14" fmla="*/ 83 w 86"/>
                  <a:gd name="T15" fmla="*/ 0 h 40"/>
                  <a:gd name="T16" fmla="*/ 84 w 86"/>
                  <a:gd name="T17" fmla="*/ 4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6" h="40">
                    <a:moveTo>
                      <a:pt x="84" y="4"/>
                    </a:moveTo>
                    <a:lnTo>
                      <a:pt x="86" y="7"/>
                    </a:lnTo>
                    <a:lnTo>
                      <a:pt x="29" y="31"/>
                    </a:lnTo>
                    <a:lnTo>
                      <a:pt x="31" y="37"/>
                    </a:lnTo>
                    <a:lnTo>
                      <a:pt x="0" y="40"/>
                    </a:lnTo>
                    <a:lnTo>
                      <a:pt x="25" y="19"/>
                    </a:lnTo>
                    <a:lnTo>
                      <a:pt x="28" y="25"/>
                    </a:lnTo>
                    <a:lnTo>
                      <a:pt x="83" y="0"/>
                    </a:lnTo>
                    <a:lnTo>
                      <a:pt x="84" y="4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017" name="Freeform 257"/>
              <p:cNvSpPr>
                <a:spLocks/>
              </p:cNvSpPr>
              <p:nvPr/>
            </p:nvSpPr>
            <p:spPr bwMode="auto">
              <a:xfrm>
                <a:off x="2629" y="911"/>
                <a:ext cx="86" cy="41"/>
              </a:xfrm>
              <a:custGeom>
                <a:avLst/>
                <a:gdLst>
                  <a:gd name="T0" fmla="*/ 86 w 86"/>
                  <a:gd name="T1" fmla="*/ 3 h 41"/>
                  <a:gd name="T2" fmla="*/ 86 w 86"/>
                  <a:gd name="T3" fmla="*/ 4 h 41"/>
                  <a:gd name="T4" fmla="*/ 29 w 86"/>
                  <a:gd name="T5" fmla="*/ 30 h 41"/>
                  <a:gd name="T6" fmla="*/ 31 w 86"/>
                  <a:gd name="T7" fmla="*/ 36 h 41"/>
                  <a:gd name="T8" fmla="*/ 0 w 86"/>
                  <a:gd name="T9" fmla="*/ 41 h 41"/>
                  <a:gd name="T10" fmla="*/ 25 w 86"/>
                  <a:gd name="T11" fmla="*/ 20 h 41"/>
                  <a:gd name="T12" fmla="*/ 26 w 86"/>
                  <a:gd name="T13" fmla="*/ 26 h 41"/>
                  <a:gd name="T14" fmla="*/ 84 w 86"/>
                  <a:gd name="T15" fmla="*/ 0 h 41"/>
                  <a:gd name="T16" fmla="*/ 86 w 86"/>
                  <a:gd name="T17" fmla="*/ 3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6" h="41">
                    <a:moveTo>
                      <a:pt x="86" y="3"/>
                    </a:moveTo>
                    <a:lnTo>
                      <a:pt x="86" y="4"/>
                    </a:lnTo>
                    <a:lnTo>
                      <a:pt x="29" y="30"/>
                    </a:lnTo>
                    <a:lnTo>
                      <a:pt x="31" y="36"/>
                    </a:lnTo>
                    <a:lnTo>
                      <a:pt x="0" y="41"/>
                    </a:lnTo>
                    <a:lnTo>
                      <a:pt x="25" y="20"/>
                    </a:lnTo>
                    <a:lnTo>
                      <a:pt x="26" y="26"/>
                    </a:lnTo>
                    <a:lnTo>
                      <a:pt x="84" y="0"/>
                    </a:lnTo>
                    <a:lnTo>
                      <a:pt x="86" y="3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018" name="Freeform 258"/>
              <p:cNvSpPr>
                <a:spLocks/>
              </p:cNvSpPr>
              <p:nvPr/>
            </p:nvSpPr>
            <p:spPr bwMode="auto">
              <a:xfrm>
                <a:off x="2557" y="897"/>
                <a:ext cx="87" cy="37"/>
              </a:xfrm>
              <a:custGeom>
                <a:avLst/>
                <a:gdLst>
                  <a:gd name="T0" fmla="*/ 86 w 87"/>
                  <a:gd name="T1" fmla="*/ 3 h 37"/>
                  <a:gd name="T2" fmla="*/ 87 w 87"/>
                  <a:gd name="T3" fmla="*/ 6 h 37"/>
                  <a:gd name="T4" fmla="*/ 31 w 87"/>
                  <a:gd name="T5" fmla="*/ 27 h 37"/>
                  <a:gd name="T6" fmla="*/ 32 w 87"/>
                  <a:gd name="T7" fmla="*/ 34 h 37"/>
                  <a:gd name="T8" fmla="*/ 0 w 87"/>
                  <a:gd name="T9" fmla="*/ 37 h 37"/>
                  <a:gd name="T10" fmla="*/ 26 w 87"/>
                  <a:gd name="T11" fmla="*/ 17 h 37"/>
                  <a:gd name="T12" fmla="*/ 28 w 87"/>
                  <a:gd name="T13" fmla="*/ 21 h 37"/>
                  <a:gd name="T14" fmla="*/ 84 w 87"/>
                  <a:gd name="T15" fmla="*/ 0 h 37"/>
                  <a:gd name="T16" fmla="*/ 86 w 87"/>
                  <a:gd name="T17" fmla="*/ 3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7" h="37">
                    <a:moveTo>
                      <a:pt x="86" y="3"/>
                    </a:moveTo>
                    <a:lnTo>
                      <a:pt x="87" y="6"/>
                    </a:lnTo>
                    <a:lnTo>
                      <a:pt x="31" y="27"/>
                    </a:lnTo>
                    <a:lnTo>
                      <a:pt x="32" y="34"/>
                    </a:lnTo>
                    <a:lnTo>
                      <a:pt x="0" y="37"/>
                    </a:lnTo>
                    <a:lnTo>
                      <a:pt x="26" y="17"/>
                    </a:lnTo>
                    <a:lnTo>
                      <a:pt x="28" y="21"/>
                    </a:lnTo>
                    <a:lnTo>
                      <a:pt x="84" y="0"/>
                    </a:lnTo>
                    <a:lnTo>
                      <a:pt x="86" y="3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019" name="Freeform 259"/>
              <p:cNvSpPr>
                <a:spLocks/>
              </p:cNvSpPr>
              <p:nvPr/>
            </p:nvSpPr>
            <p:spPr bwMode="auto">
              <a:xfrm>
                <a:off x="2488" y="883"/>
                <a:ext cx="85" cy="28"/>
              </a:xfrm>
              <a:custGeom>
                <a:avLst/>
                <a:gdLst>
                  <a:gd name="T0" fmla="*/ 83 w 85"/>
                  <a:gd name="T1" fmla="*/ 3 h 28"/>
                  <a:gd name="T2" fmla="*/ 85 w 85"/>
                  <a:gd name="T3" fmla="*/ 6 h 28"/>
                  <a:gd name="T4" fmla="*/ 29 w 85"/>
                  <a:gd name="T5" fmla="*/ 22 h 28"/>
                  <a:gd name="T6" fmla="*/ 31 w 85"/>
                  <a:gd name="T7" fmla="*/ 28 h 28"/>
                  <a:gd name="T8" fmla="*/ 0 w 85"/>
                  <a:gd name="T9" fmla="*/ 28 h 28"/>
                  <a:gd name="T10" fmla="*/ 26 w 85"/>
                  <a:gd name="T11" fmla="*/ 11 h 28"/>
                  <a:gd name="T12" fmla="*/ 28 w 85"/>
                  <a:gd name="T13" fmla="*/ 16 h 28"/>
                  <a:gd name="T14" fmla="*/ 83 w 85"/>
                  <a:gd name="T15" fmla="*/ 0 h 28"/>
                  <a:gd name="T16" fmla="*/ 83 w 85"/>
                  <a:gd name="T17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5" h="28">
                    <a:moveTo>
                      <a:pt x="83" y="3"/>
                    </a:moveTo>
                    <a:lnTo>
                      <a:pt x="85" y="6"/>
                    </a:lnTo>
                    <a:lnTo>
                      <a:pt x="29" y="22"/>
                    </a:lnTo>
                    <a:lnTo>
                      <a:pt x="31" y="28"/>
                    </a:lnTo>
                    <a:lnTo>
                      <a:pt x="0" y="28"/>
                    </a:lnTo>
                    <a:lnTo>
                      <a:pt x="26" y="11"/>
                    </a:lnTo>
                    <a:lnTo>
                      <a:pt x="28" y="16"/>
                    </a:lnTo>
                    <a:lnTo>
                      <a:pt x="83" y="0"/>
                    </a:lnTo>
                    <a:lnTo>
                      <a:pt x="83" y="3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020" name="Freeform 260"/>
              <p:cNvSpPr>
                <a:spLocks/>
              </p:cNvSpPr>
              <p:nvPr/>
            </p:nvSpPr>
            <p:spPr bwMode="auto">
              <a:xfrm>
                <a:off x="2417" y="869"/>
                <a:ext cx="84" cy="22"/>
              </a:xfrm>
              <a:custGeom>
                <a:avLst/>
                <a:gdLst>
                  <a:gd name="T0" fmla="*/ 84 w 84"/>
                  <a:gd name="T1" fmla="*/ 4 h 22"/>
                  <a:gd name="T2" fmla="*/ 84 w 84"/>
                  <a:gd name="T3" fmla="*/ 7 h 22"/>
                  <a:gd name="T4" fmla="*/ 29 w 84"/>
                  <a:gd name="T5" fmla="*/ 19 h 22"/>
                  <a:gd name="T6" fmla="*/ 29 w 84"/>
                  <a:gd name="T7" fmla="*/ 22 h 22"/>
                  <a:gd name="T8" fmla="*/ 0 w 84"/>
                  <a:gd name="T9" fmla="*/ 20 h 22"/>
                  <a:gd name="T10" fmla="*/ 26 w 84"/>
                  <a:gd name="T11" fmla="*/ 7 h 22"/>
                  <a:gd name="T12" fmla="*/ 27 w 84"/>
                  <a:gd name="T13" fmla="*/ 13 h 22"/>
                  <a:gd name="T14" fmla="*/ 82 w 84"/>
                  <a:gd name="T15" fmla="*/ 0 h 22"/>
                  <a:gd name="T16" fmla="*/ 84 w 84"/>
                  <a:gd name="T17" fmla="*/ 4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4" h="22">
                    <a:moveTo>
                      <a:pt x="84" y="4"/>
                    </a:moveTo>
                    <a:lnTo>
                      <a:pt x="84" y="7"/>
                    </a:lnTo>
                    <a:lnTo>
                      <a:pt x="29" y="19"/>
                    </a:lnTo>
                    <a:lnTo>
                      <a:pt x="29" y="22"/>
                    </a:lnTo>
                    <a:lnTo>
                      <a:pt x="0" y="20"/>
                    </a:lnTo>
                    <a:lnTo>
                      <a:pt x="26" y="7"/>
                    </a:lnTo>
                    <a:lnTo>
                      <a:pt x="27" y="13"/>
                    </a:lnTo>
                    <a:lnTo>
                      <a:pt x="82" y="0"/>
                    </a:lnTo>
                    <a:lnTo>
                      <a:pt x="84" y="4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021" name="Freeform 261"/>
              <p:cNvSpPr>
                <a:spLocks/>
              </p:cNvSpPr>
              <p:nvPr/>
            </p:nvSpPr>
            <p:spPr bwMode="auto">
              <a:xfrm>
                <a:off x="2343" y="856"/>
                <a:ext cx="86" cy="21"/>
              </a:xfrm>
              <a:custGeom>
                <a:avLst/>
                <a:gdLst>
                  <a:gd name="T0" fmla="*/ 86 w 86"/>
                  <a:gd name="T1" fmla="*/ 3 h 21"/>
                  <a:gd name="T2" fmla="*/ 86 w 86"/>
                  <a:gd name="T3" fmla="*/ 6 h 21"/>
                  <a:gd name="T4" fmla="*/ 29 w 86"/>
                  <a:gd name="T5" fmla="*/ 15 h 21"/>
                  <a:gd name="T6" fmla="*/ 31 w 86"/>
                  <a:gd name="T7" fmla="*/ 21 h 21"/>
                  <a:gd name="T8" fmla="*/ 0 w 86"/>
                  <a:gd name="T9" fmla="*/ 18 h 21"/>
                  <a:gd name="T10" fmla="*/ 28 w 86"/>
                  <a:gd name="T11" fmla="*/ 6 h 21"/>
                  <a:gd name="T12" fmla="*/ 28 w 86"/>
                  <a:gd name="T13" fmla="*/ 9 h 21"/>
                  <a:gd name="T14" fmla="*/ 86 w 86"/>
                  <a:gd name="T15" fmla="*/ 0 h 21"/>
                  <a:gd name="T16" fmla="*/ 86 w 86"/>
                  <a:gd name="T17" fmla="*/ 3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6" h="21">
                    <a:moveTo>
                      <a:pt x="86" y="3"/>
                    </a:moveTo>
                    <a:lnTo>
                      <a:pt x="86" y="6"/>
                    </a:lnTo>
                    <a:lnTo>
                      <a:pt x="29" y="15"/>
                    </a:lnTo>
                    <a:lnTo>
                      <a:pt x="31" y="21"/>
                    </a:lnTo>
                    <a:lnTo>
                      <a:pt x="0" y="18"/>
                    </a:lnTo>
                    <a:lnTo>
                      <a:pt x="28" y="6"/>
                    </a:lnTo>
                    <a:lnTo>
                      <a:pt x="28" y="9"/>
                    </a:lnTo>
                    <a:lnTo>
                      <a:pt x="86" y="0"/>
                    </a:lnTo>
                    <a:lnTo>
                      <a:pt x="86" y="3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022" name="Freeform 262"/>
              <p:cNvSpPr>
                <a:spLocks/>
              </p:cNvSpPr>
              <p:nvPr/>
            </p:nvSpPr>
            <p:spPr bwMode="auto">
              <a:xfrm>
                <a:off x="3775" y="1210"/>
                <a:ext cx="67" cy="83"/>
              </a:xfrm>
              <a:custGeom>
                <a:avLst/>
                <a:gdLst>
                  <a:gd name="T0" fmla="*/ 64 w 67"/>
                  <a:gd name="T1" fmla="*/ 2 h 83"/>
                  <a:gd name="T2" fmla="*/ 67 w 67"/>
                  <a:gd name="T3" fmla="*/ 5 h 83"/>
                  <a:gd name="T4" fmla="*/ 24 w 67"/>
                  <a:gd name="T5" fmla="*/ 59 h 83"/>
                  <a:gd name="T6" fmla="*/ 29 w 67"/>
                  <a:gd name="T7" fmla="*/ 63 h 83"/>
                  <a:gd name="T8" fmla="*/ 0 w 67"/>
                  <a:gd name="T9" fmla="*/ 83 h 83"/>
                  <a:gd name="T10" fmla="*/ 14 w 67"/>
                  <a:gd name="T11" fmla="*/ 49 h 83"/>
                  <a:gd name="T12" fmla="*/ 18 w 67"/>
                  <a:gd name="T13" fmla="*/ 54 h 83"/>
                  <a:gd name="T14" fmla="*/ 61 w 67"/>
                  <a:gd name="T15" fmla="*/ 0 h 83"/>
                  <a:gd name="T16" fmla="*/ 64 w 67"/>
                  <a:gd name="T17" fmla="*/ 2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7" h="83">
                    <a:moveTo>
                      <a:pt x="64" y="2"/>
                    </a:moveTo>
                    <a:lnTo>
                      <a:pt x="67" y="5"/>
                    </a:lnTo>
                    <a:lnTo>
                      <a:pt x="24" y="59"/>
                    </a:lnTo>
                    <a:lnTo>
                      <a:pt x="29" y="63"/>
                    </a:lnTo>
                    <a:lnTo>
                      <a:pt x="0" y="83"/>
                    </a:lnTo>
                    <a:lnTo>
                      <a:pt x="14" y="49"/>
                    </a:lnTo>
                    <a:lnTo>
                      <a:pt x="18" y="54"/>
                    </a:lnTo>
                    <a:lnTo>
                      <a:pt x="61" y="0"/>
                    </a:lnTo>
                    <a:lnTo>
                      <a:pt x="64" y="2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023" name="Freeform 263"/>
              <p:cNvSpPr>
                <a:spLocks/>
              </p:cNvSpPr>
              <p:nvPr/>
            </p:nvSpPr>
            <p:spPr bwMode="auto">
              <a:xfrm>
                <a:off x="3718" y="1197"/>
                <a:ext cx="52" cy="88"/>
              </a:xfrm>
              <a:custGeom>
                <a:avLst/>
                <a:gdLst>
                  <a:gd name="T0" fmla="*/ 51 w 52"/>
                  <a:gd name="T1" fmla="*/ 1 h 88"/>
                  <a:gd name="T2" fmla="*/ 52 w 52"/>
                  <a:gd name="T3" fmla="*/ 3 h 88"/>
                  <a:gd name="T4" fmla="*/ 19 w 52"/>
                  <a:gd name="T5" fmla="*/ 62 h 88"/>
                  <a:gd name="T6" fmla="*/ 25 w 52"/>
                  <a:gd name="T7" fmla="*/ 64 h 88"/>
                  <a:gd name="T8" fmla="*/ 0 w 52"/>
                  <a:gd name="T9" fmla="*/ 88 h 88"/>
                  <a:gd name="T10" fmla="*/ 6 w 52"/>
                  <a:gd name="T11" fmla="*/ 55 h 88"/>
                  <a:gd name="T12" fmla="*/ 12 w 52"/>
                  <a:gd name="T13" fmla="*/ 58 h 88"/>
                  <a:gd name="T14" fmla="*/ 48 w 52"/>
                  <a:gd name="T15" fmla="*/ 0 h 88"/>
                  <a:gd name="T16" fmla="*/ 51 w 52"/>
                  <a:gd name="T17" fmla="*/ 1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2" h="88">
                    <a:moveTo>
                      <a:pt x="51" y="1"/>
                    </a:moveTo>
                    <a:lnTo>
                      <a:pt x="52" y="3"/>
                    </a:lnTo>
                    <a:lnTo>
                      <a:pt x="19" y="62"/>
                    </a:lnTo>
                    <a:lnTo>
                      <a:pt x="25" y="64"/>
                    </a:lnTo>
                    <a:lnTo>
                      <a:pt x="0" y="88"/>
                    </a:lnTo>
                    <a:lnTo>
                      <a:pt x="6" y="55"/>
                    </a:lnTo>
                    <a:lnTo>
                      <a:pt x="12" y="58"/>
                    </a:lnTo>
                    <a:lnTo>
                      <a:pt x="48" y="0"/>
                    </a:lnTo>
                    <a:lnTo>
                      <a:pt x="51" y="1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024" name="Freeform 264"/>
              <p:cNvSpPr>
                <a:spLocks/>
              </p:cNvSpPr>
              <p:nvPr/>
            </p:nvSpPr>
            <p:spPr bwMode="auto">
              <a:xfrm>
                <a:off x="3648" y="1181"/>
                <a:ext cx="52" cy="88"/>
              </a:xfrm>
              <a:custGeom>
                <a:avLst/>
                <a:gdLst>
                  <a:gd name="T0" fmla="*/ 49 w 52"/>
                  <a:gd name="T1" fmla="*/ 3 h 88"/>
                  <a:gd name="T2" fmla="*/ 52 w 52"/>
                  <a:gd name="T3" fmla="*/ 5 h 88"/>
                  <a:gd name="T4" fmla="*/ 20 w 52"/>
                  <a:gd name="T5" fmla="*/ 60 h 88"/>
                  <a:gd name="T6" fmla="*/ 24 w 52"/>
                  <a:gd name="T7" fmla="*/ 65 h 88"/>
                  <a:gd name="T8" fmla="*/ 0 w 52"/>
                  <a:gd name="T9" fmla="*/ 88 h 88"/>
                  <a:gd name="T10" fmla="*/ 7 w 52"/>
                  <a:gd name="T11" fmla="*/ 54 h 88"/>
                  <a:gd name="T12" fmla="*/ 14 w 52"/>
                  <a:gd name="T13" fmla="*/ 57 h 88"/>
                  <a:gd name="T14" fmla="*/ 46 w 52"/>
                  <a:gd name="T15" fmla="*/ 0 h 88"/>
                  <a:gd name="T16" fmla="*/ 49 w 52"/>
                  <a:gd name="T17" fmla="*/ 3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2" h="88">
                    <a:moveTo>
                      <a:pt x="49" y="3"/>
                    </a:moveTo>
                    <a:lnTo>
                      <a:pt x="52" y="5"/>
                    </a:lnTo>
                    <a:lnTo>
                      <a:pt x="20" y="60"/>
                    </a:lnTo>
                    <a:lnTo>
                      <a:pt x="24" y="65"/>
                    </a:lnTo>
                    <a:lnTo>
                      <a:pt x="0" y="88"/>
                    </a:lnTo>
                    <a:lnTo>
                      <a:pt x="7" y="54"/>
                    </a:lnTo>
                    <a:lnTo>
                      <a:pt x="14" y="57"/>
                    </a:lnTo>
                    <a:lnTo>
                      <a:pt x="46" y="0"/>
                    </a:lnTo>
                    <a:lnTo>
                      <a:pt x="49" y="3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025" name="Freeform 265"/>
              <p:cNvSpPr>
                <a:spLocks/>
              </p:cNvSpPr>
              <p:nvPr/>
            </p:nvSpPr>
            <p:spPr bwMode="auto">
              <a:xfrm>
                <a:off x="3584" y="1166"/>
                <a:ext cx="44" cy="89"/>
              </a:xfrm>
              <a:custGeom>
                <a:avLst/>
                <a:gdLst>
                  <a:gd name="T0" fmla="*/ 41 w 44"/>
                  <a:gd name="T1" fmla="*/ 2 h 89"/>
                  <a:gd name="T2" fmla="*/ 44 w 44"/>
                  <a:gd name="T3" fmla="*/ 3 h 89"/>
                  <a:gd name="T4" fmla="*/ 16 w 44"/>
                  <a:gd name="T5" fmla="*/ 61 h 89"/>
                  <a:gd name="T6" fmla="*/ 23 w 44"/>
                  <a:gd name="T7" fmla="*/ 64 h 89"/>
                  <a:gd name="T8" fmla="*/ 0 w 44"/>
                  <a:gd name="T9" fmla="*/ 89 h 89"/>
                  <a:gd name="T10" fmla="*/ 6 w 44"/>
                  <a:gd name="T11" fmla="*/ 55 h 89"/>
                  <a:gd name="T12" fmla="*/ 10 w 44"/>
                  <a:gd name="T13" fmla="*/ 58 h 89"/>
                  <a:gd name="T14" fmla="*/ 38 w 44"/>
                  <a:gd name="T15" fmla="*/ 0 h 89"/>
                  <a:gd name="T16" fmla="*/ 41 w 44"/>
                  <a:gd name="T17" fmla="*/ 2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4" h="89">
                    <a:moveTo>
                      <a:pt x="41" y="2"/>
                    </a:moveTo>
                    <a:lnTo>
                      <a:pt x="44" y="3"/>
                    </a:lnTo>
                    <a:lnTo>
                      <a:pt x="16" y="61"/>
                    </a:lnTo>
                    <a:lnTo>
                      <a:pt x="23" y="64"/>
                    </a:lnTo>
                    <a:lnTo>
                      <a:pt x="0" y="89"/>
                    </a:lnTo>
                    <a:lnTo>
                      <a:pt x="6" y="55"/>
                    </a:lnTo>
                    <a:lnTo>
                      <a:pt x="10" y="58"/>
                    </a:lnTo>
                    <a:lnTo>
                      <a:pt x="38" y="0"/>
                    </a:lnTo>
                    <a:lnTo>
                      <a:pt x="41" y="2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026" name="Freeform 266"/>
              <p:cNvSpPr>
                <a:spLocks/>
              </p:cNvSpPr>
              <p:nvPr/>
            </p:nvSpPr>
            <p:spPr bwMode="auto">
              <a:xfrm>
                <a:off x="3512" y="1152"/>
                <a:ext cx="46" cy="87"/>
              </a:xfrm>
              <a:custGeom>
                <a:avLst/>
                <a:gdLst>
                  <a:gd name="T0" fmla="*/ 43 w 46"/>
                  <a:gd name="T1" fmla="*/ 2 h 87"/>
                  <a:gd name="T2" fmla="*/ 46 w 46"/>
                  <a:gd name="T3" fmla="*/ 3 h 87"/>
                  <a:gd name="T4" fmla="*/ 17 w 46"/>
                  <a:gd name="T5" fmla="*/ 60 h 87"/>
                  <a:gd name="T6" fmla="*/ 23 w 46"/>
                  <a:gd name="T7" fmla="*/ 63 h 87"/>
                  <a:gd name="T8" fmla="*/ 0 w 46"/>
                  <a:gd name="T9" fmla="*/ 87 h 87"/>
                  <a:gd name="T10" fmla="*/ 6 w 46"/>
                  <a:gd name="T11" fmla="*/ 55 h 87"/>
                  <a:gd name="T12" fmla="*/ 10 w 46"/>
                  <a:gd name="T13" fmla="*/ 58 h 87"/>
                  <a:gd name="T14" fmla="*/ 39 w 46"/>
                  <a:gd name="T15" fmla="*/ 0 h 87"/>
                  <a:gd name="T16" fmla="*/ 43 w 46"/>
                  <a:gd name="T17" fmla="*/ 2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6" h="87">
                    <a:moveTo>
                      <a:pt x="43" y="2"/>
                    </a:moveTo>
                    <a:lnTo>
                      <a:pt x="46" y="3"/>
                    </a:lnTo>
                    <a:lnTo>
                      <a:pt x="17" y="60"/>
                    </a:lnTo>
                    <a:lnTo>
                      <a:pt x="23" y="63"/>
                    </a:lnTo>
                    <a:lnTo>
                      <a:pt x="0" y="87"/>
                    </a:lnTo>
                    <a:lnTo>
                      <a:pt x="6" y="55"/>
                    </a:lnTo>
                    <a:lnTo>
                      <a:pt x="10" y="58"/>
                    </a:lnTo>
                    <a:lnTo>
                      <a:pt x="39" y="0"/>
                    </a:lnTo>
                    <a:lnTo>
                      <a:pt x="43" y="2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027" name="Freeform 267"/>
              <p:cNvSpPr>
                <a:spLocks/>
              </p:cNvSpPr>
              <p:nvPr/>
            </p:nvSpPr>
            <p:spPr bwMode="auto">
              <a:xfrm>
                <a:off x="3435" y="1137"/>
                <a:ext cx="52" cy="84"/>
              </a:xfrm>
              <a:custGeom>
                <a:avLst/>
                <a:gdLst>
                  <a:gd name="T0" fmla="*/ 49 w 52"/>
                  <a:gd name="T1" fmla="*/ 2 h 84"/>
                  <a:gd name="T2" fmla="*/ 52 w 52"/>
                  <a:gd name="T3" fmla="*/ 3 h 84"/>
                  <a:gd name="T4" fmla="*/ 19 w 52"/>
                  <a:gd name="T5" fmla="*/ 58 h 84"/>
                  <a:gd name="T6" fmla="*/ 25 w 52"/>
                  <a:gd name="T7" fmla="*/ 63 h 84"/>
                  <a:gd name="T8" fmla="*/ 0 w 52"/>
                  <a:gd name="T9" fmla="*/ 84 h 84"/>
                  <a:gd name="T10" fmla="*/ 9 w 52"/>
                  <a:gd name="T11" fmla="*/ 52 h 84"/>
                  <a:gd name="T12" fmla="*/ 12 w 52"/>
                  <a:gd name="T13" fmla="*/ 55 h 84"/>
                  <a:gd name="T14" fmla="*/ 46 w 52"/>
                  <a:gd name="T15" fmla="*/ 0 h 84"/>
                  <a:gd name="T16" fmla="*/ 49 w 52"/>
                  <a:gd name="T17" fmla="*/ 2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2" h="84">
                    <a:moveTo>
                      <a:pt x="49" y="2"/>
                    </a:moveTo>
                    <a:lnTo>
                      <a:pt x="52" y="3"/>
                    </a:lnTo>
                    <a:lnTo>
                      <a:pt x="19" y="58"/>
                    </a:lnTo>
                    <a:lnTo>
                      <a:pt x="25" y="63"/>
                    </a:lnTo>
                    <a:lnTo>
                      <a:pt x="0" y="84"/>
                    </a:lnTo>
                    <a:lnTo>
                      <a:pt x="9" y="52"/>
                    </a:lnTo>
                    <a:lnTo>
                      <a:pt x="12" y="55"/>
                    </a:lnTo>
                    <a:lnTo>
                      <a:pt x="46" y="0"/>
                    </a:lnTo>
                    <a:lnTo>
                      <a:pt x="49" y="2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028" name="Freeform 268"/>
              <p:cNvSpPr>
                <a:spLocks/>
              </p:cNvSpPr>
              <p:nvPr/>
            </p:nvSpPr>
            <p:spPr bwMode="auto">
              <a:xfrm>
                <a:off x="3369" y="1123"/>
                <a:ext cx="46" cy="84"/>
              </a:xfrm>
              <a:custGeom>
                <a:avLst/>
                <a:gdLst>
                  <a:gd name="T0" fmla="*/ 43 w 46"/>
                  <a:gd name="T1" fmla="*/ 2 h 84"/>
                  <a:gd name="T2" fmla="*/ 46 w 46"/>
                  <a:gd name="T3" fmla="*/ 3 h 84"/>
                  <a:gd name="T4" fmla="*/ 17 w 46"/>
                  <a:gd name="T5" fmla="*/ 58 h 84"/>
                  <a:gd name="T6" fmla="*/ 23 w 46"/>
                  <a:gd name="T7" fmla="*/ 61 h 84"/>
                  <a:gd name="T8" fmla="*/ 0 w 46"/>
                  <a:gd name="T9" fmla="*/ 84 h 84"/>
                  <a:gd name="T10" fmla="*/ 5 w 46"/>
                  <a:gd name="T11" fmla="*/ 52 h 84"/>
                  <a:gd name="T12" fmla="*/ 11 w 46"/>
                  <a:gd name="T13" fmla="*/ 55 h 84"/>
                  <a:gd name="T14" fmla="*/ 42 w 46"/>
                  <a:gd name="T15" fmla="*/ 0 h 84"/>
                  <a:gd name="T16" fmla="*/ 43 w 46"/>
                  <a:gd name="T17" fmla="*/ 2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6" h="84">
                    <a:moveTo>
                      <a:pt x="43" y="2"/>
                    </a:moveTo>
                    <a:lnTo>
                      <a:pt x="46" y="3"/>
                    </a:lnTo>
                    <a:lnTo>
                      <a:pt x="17" y="58"/>
                    </a:lnTo>
                    <a:lnTo>
                      <a:pt x="23" y="61"/>
                    </a:lnTo>
                    <a:lnTo>
                      <a:pt x="0" y="84"/>
                    </a:lnTo>
                    <a:lnTo>
                      <a:pt x="5" y="52"/>
                    </a:lnTo>
                    <a:lnTo>
                      <a:pt x="11" y="55"/>
                    </a:lnTo>
                    <a:lnTo>
                      <a:pt x="42" y="0"/>
                    </a:lnTo>
                    <a:lnTo>
                      <a:pt x="43" y="2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029" name="Freeform 269"/>
              <p:cNvSpPr>
                <a:spLocks/>
              </p:cNvSpPr>
              <p:nvPr/>
            </p:nvSpPr>
            <p:spPr bwMode="auto">
              <a:xfrm>
                <a:off x="3304" y="1110"/>
                <a:ext cx="41" cy="82"/>
              </a:xfrm>
              <a:custGeom>
                <a:avLst/>
                <a:gdLst>
                  <a:gd name="T0" fmla="*/ 38 w 41"/>
                  <a:gd name="T1" fmla="*/ 1 h 82"/>
                  <a:gd name="T2" fmla="*/ 41 w 41"/>
                  <a:gd name="T3" fmla="*/ 1 h 82"/>
                  <a:gd name="T4" fmla="*/ 17 w 41"/>
                  <a:gd name="T5" fmla="*/ 56 h 82"/>
                  <a:gd name="T6" fmla="*/ 21 w 41"/>
                  <a:gd name="T7" fmla="*/ 58 h 82"/>
                  <a:gd name="T8" fmla="*/ 0 w 41"/>
                  <a:gd name="T9" fmla="*/ 82 h 82"/>
                  <a:gd name="T10" fmla="*/ 4 w 41"/>
                  <a:gd name="T11" fmla="*/ 52 h 82"/>
                  <a:gd name="T12" fmla="*/ 10 w 41"/>
                  <a:gd name="T13" fmla="*/ 53 h 82"/>
                  <a:gd name="T14" fmla="*/ 35 w 41"/>
                  <a:gd name="T15" fmla="*/ 0 h 82"/>
                  <a:gd name="T16" fmla="*/ 38 w 41"/>
                  <a:gd name="T17" fmla="*/ 1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1" h="82">
                    <a:moveTo>
                      <a:pt x="38" y="1"/>
                    </a:moveTo>
                    <a:lnTo>
                      <a:pt x="41" y="1"/>
                    </a:lnTo>
                    <a:lnTo>
                      <a:pt x="17" y="56"/>
                    </a:lnTo>
                    <a:lnTo>
                      <a:pt x="21" y="58"/>
                    </a:lnTo>
                    <a:lnTo>
                      <a:pt x="0" y="82"/>
                    </a:lnTo>
                    <a:lnTo>
                      <a:pt x="4" y="52"/>
                    </a:lnTo>
                    <a:lnTo>
                      <a:pt x="10" y="53"/>
                    </a:lnTo>
                    <a:lnTo>
                      <a:pt x="35" y="0"/>
                    </a:lnTo>
                    <a:lnTo>
                      <a:pt x="38" y="1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030" name="Freeform 270"/>
              <p:cNvSpPr>
                <a:spLocks/>
              </p:cNvSpPr>
              <p:nvPr/>
            </p:nvSpPr>
            <p:spPr bwMode="auto">
              <a:xfrm>
                <a:off x="3236" y="1094"/>
                <a:ext cx="37" cy="83"/>
              </a:xfrm>
              <a:custGeom>
                <a:avLst/>
                <a:gdLst>
                  <a:gd name="T0" fmla="*/ 36 w 37"/>
                  <a:gd name="T1" fmla="*/ 2 h 83"/>
                  <a:gd name="T2" fmla="*/ 37 w 37"/>
                  <a:gd name="T3" fmla="*/ 3 h 83"/>
                  <a:gd name="T4" fmla="*/ 14 w 37"/>
                  <a:gd name="T5" fmla="*/ 57 h 83"/>
                  <a:gd name="T6" fmla="*/ 19 w 37"/>
                  <a:gd name="T7" fmla="*/ 60 h 83"/>
                  <a:gd name="T8" fmla="*/ 0 w 37"/>
                  <a:gd name="T9" fmla="*/ 83 h 83"/>
                  <a:gd name="T10" fmla="*/ 3 w 37"/>
                  <a:gd name="T11" fmla="*/ 52 h 83"/>
                  <a:gd name="T12" fmla="*/ 10 w 37"/>
                  <a:gd name="T13" fmla="*/ 55 h 83"/>
                  <a:gd name="T14" fmla="*/ 33 w 37"/>
                  <a:gd name="T15" fmla="*/ 0 h 83"/>
                  <a:gd name="T16" fmla="*/ 36 w 37"/>
                  <a:gd name="T17" fmla="*/ 2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7" h="83">
                    <a:moveTo>
                      <a:pt x="36" y="2"/>
                    </a:moveTo>
                    <a:lnTo>
                      <a:pt x="37" y="3"/>
                    </a:lnTo>
                    <a:lnTo>
                      <a:pt x="14" y="57"/>
                    </a:lnTo>
                    <a:lnTo>
                      <a:pt x="19" y="60"/>
                    </a:lnTo>
                    <a:lnTo>
                      <a:pt x="0" y="83"/>
                    </a:lnTo>
                    <a:lnTo>
                      <a:pt x="3" y="52"/>
                    </a:lnTo>
                    <a:lnTo>
                      <a:pt x="10" y="55"/>
                    </a:lnTo>
                    <a:lnTo>
                      <a:pt x="33" y="0"/>
                    </a:lnTo>
                    <a:lnTo>
                      <a:pt x="36" y="2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031" name="Freeform 271"/>
              <p:cNvSpPr>
                <a:spLocks/>
              </p:cNvSpPr>
              <p:nvPr/>
            </p:nvSpPr>
            <p:spPr bwMode="auto">
              <a:xfrm>
                <a:off x="3163" y="1080"/>
                <a:ext cx="38" cy="82"/>
              </a:xfrm>
              <a:custGeom>
                <a:avLst/>
                <a:gdLst>
                  <a:gd name="T0" fmla="*/ 37 w 38"/>
                  <a:gd name="T1" fmla="*/ 2 h 82"/>
                  <a:gd name="T2" fmla="*/ 38 w 38"/>
                  <a:gd name="T3" fmla="*/ 4 h 82"/>
                  <a:gd name="T4" fmla="*/ 14 w 38"/>
                  <a:gd name="T5" fmla="*/ 56 h 82"/>
                  <a:gd name="T6" fmla="*/ 20 w 38"/>
                  <a:gd name="T7" fmla="*/ 57 h 82"/>
                  <a:gd name="T8" fmla="*/ 0 w 38"/>
                  <a:gd name="T9" fmla="*/ 82 h 82"/>
                  <a:gd name="T10" fmla="*/ 5 w 38"/>
                  <a:gd name="T11" fmla="*/ 51 h 82"/>
                  <a:gd name="T12" fmla="*/ 9 w 38"/>
                  <a:gd name="T13" fmla="*/ 52 h 82"/>
                  <a:gd name="T14" fmla="*/ 34 w 38"/>
                  <a:gd name="T15" fmla="*/ 0 h 82"/>
                  <a:gd name="T16" fmla="*/ 37 w 38"/>
                  <a:gd name="T17" fmla="*/ 2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8" h="82">
                    <a:moveTo>
                      <a:pt x="37" y="2"/>
                    </a:moveTo>
                    <a:lnTo>
                      <a:pt x="38" y="4"/>
                    </a:lnTo>
                    <a:lnTo>
                      <a:pt x="14" y="56"/>
                    </a:lnTo>
                    <a:lnTo>
                      <a:pt x="20" y="57"/>
                    </a:lnTo>
                    <a:lnTo>
                      <a:pt x="0" y="82"/>
                    </a:lnTo>
                    <a:lnTo>
                      <a:pt x="5" y="51"/>
                    </a:lnTo>
                    <a:lnTo>
                      <a:pt x="9" y="52"/>
                    </a:lnTo>
                    <a:lnTo>
                      <a:pt x="34" y="0"/>
                    </a:lnTo>
                    <a:lnTo>
                      <a:pt x="37" y="2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032" name="Freeform 272"/>
              <p:cNvSpPr>
                <a:spLocks/>
              </p:cNvSpPr>
              <p:nvPr/>
            </p:nvSpPr>
            <p:spPr bwMode="auto">
              <a:xfrm>
                <a:off x="3085" y="1065"/>
                <a:ext cx="46" cy="77"/>
              </a:xfrm>
              <a:custGeom>
                <a:avLst/>
                <a:gdLst>
                  <a:gd name="T0" fmla="*/ 43 w 46"/>
                  <a:gd name="T1" fmla="*/ 2 h 77"/>
                  <a:gd name="T2" fmla="*/ 46 w 46"/>
                  <a:gd name="T3" fmla="*/ 3 h 77"/>
                  <a:gd name="T4" fmla="*/ 17 w 46"/>
                  <a:gd name="T5" fmla="*/ 54 h 77"/>
                  <a:gd name="T6" fmla="*/ 21 w 46"/>
                  <a:gd name="T7" fmla="*/ 57 h 77"/>
                  <a:gd name="T8" fmla="*/ 0 w 46"/>
                  <a:gd name="T9" fmla="*/ 77 h 77"/>
                  <a:gd name="T10" fmla="*/ 8 w 46"/>
                  <a:gd name="T11" fmla="*/ 48 h 77"/>
                  <a:gd name="T12" fmla="*/ 12 w 46"/>
                  <a:gd name="T13" fmla="*/ 51 h 77"/>
                  <a:gd name="T14" fmla="*/ 40 w 46"/>
                  <a:gd name="T15" fmla="*/ 0 h 77"/>
                  <a:gd name="T16" fmla="*/ 43 w 46"/>
                  <a:gd name="T17" fmla="*/ 2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6" h="77">
                    <a:moveTo>
                      <a:pt x="43" y="2"/>
                    </a:moveTo>
                    <a:lnTo>
                      <a:pt x="46" y="3"/>
                    </a:lnTo>
                    <a:lnTo>
                      <a:pt x="17" y="54"/>
                    </a:lnTo>
                    <a:lnTo>
                      <a:pt x="21" y="57"/>
                    </a:lnTo>
                    <a:lnTo>
                      <a:pt x="0" y="77"/>
                    </a:lnTo>
                    <a:lnTo>
                      <a:pt x="8" y="48"/>
                    </a:lnTo>
                    <a:lnTo>
                      <a:pt x="12" y="51"/>
                    </a:lnTo>
                    <a:lnTo>
                      <a:pt x="40" y="0"/>
                    </a:lnTo>
                    <a:lnTo>
                      <a:pt x="43" y="2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033" name="Freeform 273"/>
              <p:cNvSpPr>
                <a:spLocks/>
              </p:cNvSpPr>
              <p:nvPr/>
            </p:nvSpPr>
            <p:spPr bwMode="auto">
              <a:xfrm>
                <a:off x="3002" y="1051"/>
                <a:ext cx="57" cy="72"/>
              </a:xfrm>
              <a:custGeom>
                <a:avLst/>
                <a:gdLst>
                  <a:gd name="T0" fmla="*/ 54 w 57"/>
                  <a:gd name="T1" fmla="*/ 2 h 72"/>
                  <a:gd name="T2" fmla="*/ 57 w 57"/>
                  <a:gd name="T3" fmla="*/ 3 h 72"/>
                  <a:gd name="T4" fmla="*/ 22 w 57"/>
                  <a:gd name="T5" fmla="*/ 51 h 72"/>
                  <a:gd name="T6" fmla="*/ 25 w 57"/>
                  <a:gd name="T7" fmla="*/ 55 h 72"/>
                  <a:gd name="T8" fmla="*/ 0 w 57"/>
                  <a:gd name="T9" fmla="*/ 72 h 72"/>
                  <a:gd name="T10" fmla="*/ 11 w 57"/>
                  <a:gd name="T11" fmla="*/ 43 h 72"/>
                  <a:gd name="T12" fmla="*/ 17 w 57"/>
                  <a:gd name="T13" fmla="*/ 48 h 72"/>
                  <a:gd name="T14" fmla="*/ 52 w 57"/>
                  <a:gd name="T15" fmla="*/ 0 h 72"/>
                  <a:gd name="T16" fmla="*/ 54 w 57"/>
                  <a:gd name="T17" fmla="*/ 2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7" h="72">
                    <a:moveTo>
                      <a:pt x="54" y="2"/>
                    </a:moveTo>
                    <a:lnTo>
                      <a:pt x="57" y="3"/>
                    </a:lnTo>
                    <a:lnTo>
                      <a:pt x="22" y="51"/>
                    </a:lnTo>
                    <a:lnTo>
                      <a:pt x="25" y="55"/>
                    </a:lnTo>
                    <a:lnTo>
                      <a:pt x="0" y="72"/>
                    </a:lnTo>
                    <a:lnTo>
                      <a:pt x="11" y="43"/>
                    </a:lnTo>
                    <a:lnTo>
                      <a:pt x="17" y="48"/>
                    </a:lnTo>
                    <a:lnTo>
                      <a:pt x="52" y="0"/>
                    </a:lnTo>
                    <a:lnTo>
                      <a:pt x="54" y="2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034" name="Freeform 274"/>
              <p:cNvSpPr>
                <a:spLocks/>
              </p:cNvSpPr>
              <p:nvPr/>
            </p:nvSpPr>
            <p:spPr bwMode="auto">
              <a:xfrm>
                <a:off x="2914" y="1038"/>
                <a:ext cx="73" cy="56"/>
              </a:xfrm>
              <a:custGeom>
                <a:avLst/>
                <a:gdLst>
                  <a:gd name="T0" fmla="*/ 72 w 73"/>
                  <a:gd name="T1" fmla="*/ 0 h 56"/>
                  <a:gd name="T2" fmla="*/ 73 w 73"/>
                  <a:gd name="T3" fmla="*/ 3 h 56"/>
                  <a:gd name="T4" fmla="*/ 26 w 73"/>
                  <a:gd name="T5" fmla="*/ 41 h 56"/>
                  <a:gd name="T6" fmla="*/ 29 w 73"/>
                  <a:gd name="T7" fmla="*/ 46 h 56"/>
                  <a:gd name="T8" fmla="*/ 0 w 73"/>
                  <a:gd name="T9" fmla="*/ 56 h 56"/>
                  <a:gd name="T10" fmla="*/ 18 w 73"/>
                  <a:gd name="T11" fmla="*/ 30 h 56"/>
                  <a:gd name="T12" fmla="*/ 21 w 73"/>
                  <a:gd name="T13" fmla="*/ 35 h 56"/>
                  <a:gd name="T14" fmla="*/ 70 w 73"/>
                  <a:gd name="T15" fmla="*/ 0 h 56"/>
                  <a:gd name="T16" fmla="*/ 72 w 73"/>
                  <a:gd name="T17" fmla="*/ 0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3" h="56">
                    <a:moveTo>
                      <a:pt x="72" y="0"/>
                    </a:moveTo>
                    <a:lnTo>
                      <a:pt x="73" y="3"/>
                    </a:lnTo>
                    <a:lnTo>
                      <a:pt x="26" y="41"/>
                    </a:lnTo>
                    <a:lnTo>
                      <a:pt x="29" y="46"/>
                    </a:lnTo>
                    <a:lnTo>
                      <a:pt x="0" y="56"/>
                    </a:lnTo>
                    <a:lnTo>
                      <a:pt x="18" y="30"/>
                    </a:lnTo>
                    <a:lnTo>
                      <a:pt x="21" y="35"/>
                    </a:lnTo>
                    <a:lnTo>
                      <a:pt x="70" y="0"/>
                    </a:lnTo>
                    <a:lnTo>
                      <a:pt x="72" y="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035" name="Freeform 275"/>
              <p:cNvSpPr>
                <a:spLocks/>
              </p:cNvSpPr>
              <p:nvPr/>
            </p:nvSpPr>
            <p:spPr bwMode="auto">
              <a:xfrm>
                <a:off x="2833" y="1022"/>
                <a:ext cx="84" cy="51"/>
              </a:xfrm>
              <a:custGeom>
                <a:avLst/>
                <a:gdLst>
                  <a:gd name="T0" fmla="*/ 81 w 84"/>
                  <a:gd name="T1" fmla="*/ 2 h 51"/>
                  <a:gd name="T2" fmla="*/ 84 w 84"/>
                  <a:gd name="T3" fmla="*/ 5 h 51"/>
                  <a:gd name="T4" fmla="*/ 29 w 84"/>
                  <a:gd name="T5" fmla="*/ 39 h 51"/>
                  <a:gd name="T6" fmla="*/ 32 w 84"/>
                  <a:gd name="T7" fmla="*/ 42 h 51"/>
                  <a:gd name="T8" fmla="*/ 0 w 84"/>
                  <a:gd name="T9" fmla="*/ 51 h 51"/>
                  <a:gd name="T10" fmla="*/ 23 w 84"/>
                  <a:gd name="T11" fmla="*/ 26 h 51"/>
                  <a:gd name="T12" fmla="*/ 26 w 84"/>
                  <a:gd name="T13" fmla="*/ 32 h 51"/>
                  <a:gd name="T14" fmla="*/ 79 w 84"/>
                  <a:gd name="T15" fmla="*/ 0 h 51"/>
                  <a:gd name="T16" fmla="*/ 81 w 84"/>
                  <a:gd name="T17" fmla="*/ 2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4" h="51">
                    <a:moveTo>
                      <a:pt x="81" y="2"/>
                    </a:moveTo>
                    <a:lnTo>
                      <a:pt x="84" y="5"/>
                    </a:lnTo>
                    <a:lnTo>
                      <a:pt x="29" y="39"/>
                    </a:lnTo>
                    <a:lnTo>
                      <a:pt x="32" y="42"/>
                    </a:lnTo>
                    <a:lnTo>
                      <a:pt x="0" y="51"/>
                    </a:lnTo>
                    <a:lnTo>
                      <a:pt x="23" y="26"/>
                    </a:lnTo>
                    <a:lnTo>
                      <a:pt x="26" y="32"/>
                    </a:lnTo>
                    <a:lnTo>
                      <a:pt x="79" y="0"/>
                    </a:lnTo>
                    <a:lnTo>
                      <a:pt x="81" y="2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036" name="Freeform 276"/>
              <p:cNvSpPr>
                <a:spLocks/>
              </p:cNvSpPr>
              <p:nvPr/>
            </p:nvSpPr>
            <p:spPr bwMode="auto">
              <a:xfrm>
                <a:off x="2756" y="1009"/>
                <a:ext cx="89" cy="42"/>
              </a:xfrm>
              <a:custGeom>
                <a:avLst/>
                <a:gdLst>
                  <a:gd name="T0" fmla="*/ 87 w 89"/>
                  <a:gd name="T1" fmla="*/ 3 h 42"/>
                  <a:gd name="T2" fmla="*/ 89 w 89"/>
                  <a:gd name="T3" fmla="*/ 4 h 42"/>
                  <a:gd name="T4" fmla="*/ 31 w 89"/>
                  <a:gd name="T5" fmla="*/ 30 h 42"/>
                  <a:gd name="T6" fmla="*/ 34 w 89"/>
                  <a:gd name="T7" fmla="*/ 36 h 42"/>
                  <a:gd name="T8" fmla="*/ 0 w 89"/>
                  <a:gd name="T9" fmla="*/ 42 h 42"/>
                  <a:gd name="T10" fmla="*/ 25 w 89"/>
                  <a:gd name="T11" fmla="*/ 19 h 42"/>
                  <a:gd name="T12" fmla="*/ 28 w 89"/>
                  <a:gd name="T13" fmla="*/ 26 h 42"/>
                  <a:gd name="T14" fmla="*/ 86 w 89"/>
                  <a:gd name="T15" fmla="*/ 0 h 42"/>
                  <a:gd name="T16" fmla="*/ 87 w 89"/>
                  <a:gd name="T17" fmla="*/ 3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9" h="42">
                    <a:moveTo>
                      <a:pt x="87" y="3"/>
                    </a:moveTo>
                    <a:lnTo>
                      <a:pt x="89" y="4"/>
                    </a:lnTo>
                    <a:lnTo>
                      <a:pt x="31" y="30"/>
                    </a:lnTo>
                    <a:lnTo>
                      <a:pt x="34" y="36"/>
                    </a:lnTo>
                    <a:lnTo>
                      <a:pt x="0" y="42"/>
                    </a:lnTo>
                    <a:lnTo>
                      <a:pt x="25" y="19"/>
                    </a:lnTo>
                    <a:lnTo>
                      <a:pt x="28" y="26"/>
                    </a:lnTo>
                    <a:lnTo>
                      <a:pt x="86" y="0"/>
                    </a:lnTo>
                    <a:lnTo>
                      <a:pt x="87" y="3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037" name="Freeform 277"/>
              <p:cNvSpPr>
                <a:spLocks/>
              </p:cNvSpPr>
              <p:nvPr/>
            </p:nvSpPr>
            <p:spPr bwMode="auto">
              <a:xfrm>
                <a:off x="2684" y="993"/>
                <a:ext cx="89" cy="39"/>
              </a:xfrm>
              <a:custGeom>
                <a:avLst/>
                <a:gdLst>
                  <a:gd name="T0" fmla="*/ 87 w 89"/>
                  <a:gd name="T1" fmla="*/ 3 h 39"/>
                  <a:gd name="T2" fmla="*/ 89 w 89"/>
                  <a:gd name="T3" fmla="*/ 6 h 39"/>
                  <a:gd name="T4" fmla="*/ 31 w 89"/>
                  <a:gd name="T5" fmla="*/ 29 h 39"/>
                  <a:gd name="T6" fmla="*/ 34 w 89"/>
                  <a:gd name="T7" fmla="*/ 35 h 39"/>
                  <a:gd name="T8" fmla="*/ 0 w 89"/>
                  <a:gd name="T9" fmla="*/ 39 h 39"/>
                  <a:gd name="T10" fmla="*/ 26 w 89"/>
                  <a:gd name="T11" fmla="*/ 19 h 39"/>
                  <a:gd name="T12" fmla="*/ 28 w 89"/>
                  <a:gd name="T13" fmla="*/ 23 h 39"/>
                  <a:gd name="T14" fmla="*/ 87 w 89"/>
                  <a:gd name="T15" fmla="*/ 0 h 39"/>
                  <a:gd name="T16" fmla="*/ 87 w 89"/>
                  <a:gd name="T17" fmla="*/ 3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9" h="39">
                    <a:moveTo>
                      <a:pt x="87" y="3"/>
                    </a:moveTo>
                    <a:lnTo>
                      <a:pt x="89" y="6"/>
                    </a:lnTo>
                    <a:lnTo>
                      <a:pt x="31" y="29"/>
                    </a:lnTo>
                    <a:lnTo>
                      <a:pt x="34" y="35"/>
                    </a:lnTo>
                    <a:lnTo>
                      <a:pt x="0" y="39"/>
                    </a:lnTo>
                    <a:lnTo>
                      <a:pt x="26" y="19"/>
                    </a:lnTo>
                    <a:lnTo>
                      <a:pt x="28" y="23"/>
                    </a:lnTo>
                    <a:lnTo>
                      <a:pt x="87" y="0"/>
                    </a:lnTo>
                    <a:lnTo>
                      <a:pt x="87" y="3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038" name="Freeform 278"/>
              <p:cNvSpPr>
                <a:spLocks/>
              </p:cNvSpPr>
              <p:nvPr/>
            </p:nvSpPr>
            <p:spPr bwMode="auto">
              <a:xfrm>
                <a:off x="2615" y="980"/>
                <a:ext cx="88" cy="33"/>
              </a:xfrm>
              <a:custGeom>
                <a:avLst/>
                <a:gdLst>
                  <a:gd name="T0" fmla="*/ 86 w 88"/>
                  <a:gd name="T1" fmla="*/ 3 h 33"/>
                  <a:gd name="T2" fmla="*/ 88 w 88"/>
                  <a:gd name="T3" fmla="*/ 6 h 33"/>
                  <a:gd name="T4" fmla="*/ 29 w 88"/>
                  <a:gd name="T5" fmla="*/ 27 h 33"/>
                  <a:gd name="T6" fmla="*/ 33 w 88"/>
                  <a:gd name="T7" fmla="*/ 33 h 33"/>
                  <a:gd name="T8" fmla="*/ 0 w 88"/>
                  <a:gd name="T9" fmla="*/ 33 h 33"/>
                  <a:gd name="T10" fmla="*/ 25 w 88"/>
                  <a:gd name="T11" fmla="*/ 15 h 33"/>
                  <a:gd name="T12" fmla="*/ 28 w 88"/>
                  <a:gd name="T13" fmla="*/ 21 h 33"/>
                  <a:gd name="T14" fmla="*/ 85 w 88"/>
                  <a:gd name="T15" fmla="*/ 0 h 33"/>
                  <a:gd name="T16" fmla="*/ 86 w 88"/>
                  <a:gd name="T17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8" h="33">
                    <a:moveTo>
                      <a:pt x="86" y="3"/>
                    </a:moveTo>
                    <a:lnTo>
                      <a:pt x="88" y="6"/>
                    </a:lnTo>
                    <a:lnTo>
                      <a:pt x="29" y="27"/>
                    </a:lnTo>
                    <a:lnTo>
                      <a:pt x="33" y="33"/>
                    </a:lnTo>
                    <a:lnTo>
                      <a:pt x="0" y="33"/>
                    </a:lnTo>
                    <a:lnTo>
                      <a:pt x="25" y="15"/>
                    </a:lnTo>
                    <a:lnTo>
                      <a:pt x="28" y="21"/>
                    </a:lnTo>
                    <a:lnTo>
                      <a:pt x="85" y="0"/>
                    </a:lnTo>
                    <a:lnTo>
                      <a:pt x="86" y="3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039" name="Freeform 279"/>
              <p:cNvSpPr>
                <a:spLocks/>
              </p:cNvSpPr>
              <p:nvPr/>
            </p:nvSpPr>
            <p:spPr bwMode="auto">
              <a:xfrm>
                <a:off x="2545" y="966"/>
                <a:ext cx="86" cy="27"/>
              </a:xfrm>
              <a:custGeom>
                <a:avLst/>
                <a:gdLst>
                  <a:gd name="T0" fmla="*/ 84 w 86"/>
                  <a:gd name="T1" fmla="*/ 3 h 27"/>
                  <a:gd name="T2" fmla="*/ 86 w 86"/>
                  <a:gd name="T3" fmla="*/ 6 h 27"/>
                  <a:gd name="T4" fmla="*/ 29 w 86"/>
                  <a:gd name="T5" fmla="*/ 23 h 27"/>
                  <a:gd name="T6" fmla="*/ 31 w 86"/>
                  <a:gd name="T7" fmla="*/ 27 h 27"/>
                  <a:gd name="T8" fmla="*/ 0 w 86"/>
                  <a:gd name="T9" fmla="*/ 27 h 27"/>
                  <a:gd name="T10" fmla="*/ 26 w 86"/>
                  <a:gd name="T11" fmla="*/ 10 h 27"/>
                  <a:gd name="T12" fmla="*/ 28 w 86"/>
                  <a:gd name="T13" fmla="*/ 17 h 27"/>
                  <a:gd name="T14" fmla="*/ 84 w 86"/>
                  <a:gd name="T15" fmla="*/ 0 h 27"/>
                  <a:gd name="T16" fmla="*/ 84 w 86"/>
                  <a:gd name="T17" fmla="*/ 3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6" h="27">
                    <a:moveTo>
                      <a:pt x="84" y="3"/>
                    </a:moveTo>
                    <a:lnTo>
                      <a:pt x="86" y="6"/>
                    </a:lnTo>
                    <a:lnTo>
                      <a:pt x="29" y="23"/>
                    </a:lnTo>
                    <a:lnTo>
                      <a:pt x="31" y="27"/>
                    </a:lnTo>
                    <a:lnTo>
                      <a:pt x="0" y="27"/>
                    </a:lnTo>
                    <a:lnTo>
                      <a:pt x="26" y="10"/>
                    </a:lnTo>
                    <a:lnTo>
                      <a:pt x="28" y="17"/>
                    </a:lnTo>
                    <a:lnTo>
                      <a:pt x="84" y="0"/>
                    </a:lnTo>
                    <a:lnTo>
                      <a:pt x="84" y="3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040" name="Freeform 280"/>
              <p:cNvSpPr>
                <a:spLocks/>
              </p:cNvSpPr>
              <p:nvPr/>
            </p:nvSpPr>
            <p:spPr bwMode="auto">
              <a:xfrm>
                <a:off x="2473" y="952"/>
                <a:ext cx="84" cy="23"/>
              </a:xfrm>
              <a:custGeom>
                <a:avLst/>
                <a:gdLst>
                  <a:gd name="T0" fmla="*/ 84 w 84"/>
                  <a:gd name="T1" fmla="*/ 3 h 23"/>
                  <a:gd name="T2" fmla="*/ 84 w 84"/>
                  <a:gd name="T3" fmla="*/ 6 h 23"/>
                  <a:gd name="T4" fmla="*/ 29 w 84"/>
                  <a:gd name="T5" fmla="*/ 17 h 23"/>
                  <a:gd name="T6" fmla="*/ 31 w 84"/>
                  <a:gd name="T7" fmla="*/ 23 h 23"/>
                  <a:gd name="T8" fmla="*/ 0 w 84"/>
                  <a:gd name="T9" fmla="*/ 21 h 23"/>
                  <a:gd name="T10" fmla="*/ 26 w 84"/>
                  <a:gd name="T11" fmla="*/ 8 h 23"/>
                  <a:gd name="T12" fmla="*/ 28 w 84"/>
                  <a:gd name="T13" fmla="*/ 12 h 23"/>
                  <a:gd name="T14" fmla="*/ 84 w 84"/>
                  <a:gd name="T15" fmla="*/ 0 h 23"/>
                  <a:gd name="T16" fmla="*/ 84 w 84"/>
                  <a:gd name="T17" fmla="*/ 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4" h="23">
                    <a:moveTo>
                      <a:pt x="84" y="3"/>
                    </a:moveTo>
                    <a:lnTo>
                      <a:pt x="84" y="6"/>
                    </a:lnTo>
                    <a:lnTo>
                      <a:pt x="29" y="17"/>
                    </a:lnTo>
                    <a:lnTo>
                      <a:pt x="31" y="23"/>
                    </a:lnTo>
                    <a:lnTo>
                      <a:pt x="0" y="21"/>
                    </a:lnTo>
                    <a:lnTo>
                      <a:pt x="26" y="8"/>
                    </a:lnTo>
                    <a:lnTo>
                      <a:pt x="28" y="12"/>
                    </a:lnTo>
                    <a:lnTo>
                      <a:pt x="84" y="0"/>
                    </a:lnTo>
                    <a:lnTo>
                      <a:pt x="84" y="3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041" name="Freeform 281"/>
              <p:cNvSpPr>
                <a:spLocks/>
              </p:cNvSpPr>
              <p:nvPr/>
            </p:nvSpPr>
            <p:spPr bwMode="auto">
              <a:xfrm>
                <a:off x="2401" y="938"/>
                <a:ext cx="84" cy="22"/>
              </a:xfrm>
              <a:custGeom>
                <a:avLst/>
                <a:gdLst>
                  <a:gd name="T0" fmla="*/ 84 w 84"/>
                  <a:gd name="T1" fmla="*/ 3 h 22"/>
                  <a:gd name="T2" fmla="*/ 84 w 84"/>
                  <a:gd name="T3" fmla="*/ 6 h 22"/>
                  <a:gd name="T4" fmla="*/ 29 w 84"/>
                  <a:gd name="T5" fmla="*/ 16 h 22"/>
                  <a:gd name="T6" fmla="*/ 29 w 84"/>
                  <a:gd name="T7" fmla="*/ 22 h 22"/>
                  <a:gd name="T8" fmla="*/ 0 w 84"/>
                  <a:gd name="T9" fmla="*/ 17 h 22"/>
                  <a:gd name="T10" fmla="*/ 26 w 84"/>
                  <a:gd name="T11" fmla="*/ 3 h 22"/>
                  <a:gd name="T12" fmla="*/ 28 w 84"/>
                  <a:gd name="T13" fmla="*/ 9 h 22"/>
                  <a:gd name="T14" fmla="*/ 84 w 84"/>
                  <a:gd name="T15" fmla="*/ 0 h 22"/>
                  <a:gd name="T16" fmla="*/ 84 w 84"/>
                  <a:gd name="T17" fmla="*/ 3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4" h="22">
                    <a:moveTo>
                      <a:pt x="84" y="3"/>
                    </a:moveTo>
                    <a:lnTo>
                      <a:pt x="84" y="6"/>
                    </a:lnTo>
                    <a:lnTo>
                      <a:pt x="29" y="16"/>
                    </a:lnTo>
                    <a:lnTo>
                      <a:pt x="29" y="22"/>
                    </a:lnTo>
                    <a:lnTo>
                      <a:pt x="0" y="17"/>
                    </a:lnTo>
                    <a:lnTo>
                      <a:pt x="26" y="3"/>
                    </a:lnTo>
                    <a:lnTo>
                      <a:pt x="28" y="9"/>
                    </a:lnTo>
                    <a:lnTo>
                      <a:pt x="84" y="0"/>
                    </a:lnTo>
                    <a:lnTo>
                      <a:pt x="84" y="3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042" name="Freeform 282"/>
              <p:cNvSpPr>
                <a:spLocks/>
              </p:cNvSpPr>
              <p:nvPr/>
            </p:nvSpPr>
            <p:spPr bwMode="auto">
              <a:xfrm>
                <a:off x="2326" y="924"/>
                <a:ext cx="89" cy="22"/>
              </a:xfrm>
              <a:custGeom>
                <a:avLst/>
                <a:gdLst>
                  <a:gd name="T0" fmla="*/ 87 w 89"/>
                  <a:gd name="T1" fmla="*/ 4 h 22"/>
                  <a:gd name="T2" fmla="*/ 89 w 89"/>
                  <a:gd name="T3" fmla="*/ 7 h 22"/>
                  <a:gd name="T4" fmla="*/ 31 w 89"/>
                  <a:gd name="T5" fmla="*/ 16 h 22"/>
                  <a:gd name="T6" fmla="*/ 32 w 89"/>
                  <a:gd name="T7" fmla="*/ 22 h 22"/>
                  <a:gd name="T8" fmla="*/ 0 w 89"/>
                  <a:gd name="T9" fmla="*/ 17 h 22"/>
                  <a:gd name="T10" fmla="*/ 29 w 89"/>
                  <a:gd name="T11" fmla="*/ 5 h 22"/>
                  <a:gd name="T12" fmla="*/ 29 w 89"/>
                  <a:gd name="T13" fmla="*/ 11 h 22"/>
                  <a:gd name="T14" fmla="*/ 87 w 89"/>
                  <a:gd name="T15" fmla="*/ 0 h 22"/>
                  <a:gd name="T16" fmla="*/ 87 w 89"/>
                  <a:gd name="T17" fmla="*/ 4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9" h="22">
                    <a:moveTo>
                      <a:pt x="87" y="4"/>
                    </a:moveTo>
                    <a:lnTo>
                      <a:pt x="89" y="7"/>
                    </a:lnTo>
                    <a:lnTo>
                      <a:pt x="31" y="16"/>
                    </a:lnTo>
                    <a:lnTo>
                      <a:pt x="32" y="22"/>
                    </a:lnTo>
                    <a:lnTo>
                      <a:pt x="0" y="17"/>
                    </a:lnTo>
                    <a:lnTo>
                      <a:pt x="29" y="5"/>
                    </a:lnTo>
                    <a:lnTo>
                      <a:pt x="29" y="11"/>
                    </a:lnTo>
                    <a:lnTo>
                      <a:pt x="87" y="0"/>
                    </a:lnTo>
                    <a:lnTo>
                      <a:pt x="87" y="4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043" name="Freeform 283"/>
              <p:cNvSpPr>
                <a:spLocks/>
              </p:cNvSpPr>
              <p:nvPr/>
            </p:nvSpPr>
            <p:spPr bwMode="auto">
              <a:xfrm>
                <a:off x="3755" y="1281"/>
                <a:ext cx="72" cy="82"/>
              </a:xfrm>
              <a:custGeom>
                <a:avLst/>
                <a:gdLst>
                  <a:gd name="T0" fmla="*/ 69 w 72"/>
                  <a:gd name="T1" fmla="*/ 1 h 82"/>
                  <a:gd name="T2" fmla="*/ 72 w 72"/>
                  <a:gd name="T3" fmla="*/ 4 h 82"/>
                  <a:gd name="T4" fmla="*/ 26 w 72"/>
                  <a:gd name="T5" fmla="*/ 58 h 82"/>
                  <a:gd name="T6" fmla="*/ 32 w 72"/>
                  <a:gd name="T7" fmla="*/ 62 h 82"/>
                  <a:gd name="T8" fmla="*/ 0 w 72"/>
                  <a:gd name="T9" fmla="*/ 82 h 82"/>
                  <a:gd name="T10" fmla="*/ 14 w 72"/>
                  <a:gd name="T11" fmla="*/ 50 h 82"/>
                  <a:gd name="T12" fmla="*/ 20 w 72"/>
                  <a:gd name="T13" fmla="*/ 53 h 82"/>
                  <a:gd name="T14" fmla="*/ 66 w 72"/>
                  <a:gd name="T15" fmla="*/ 0 h 82"/>
                  <a:gd name="T16" fmla="*/ 69 w 72"/>
                  <a:gd name="T17" fmla="*/ 1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2" h="82">
                    <a:moveTo>
                      <a:pt x="69" y="1"/>
                    </a:moveTo>
                    <a:lnTo>
                      <a:pt x="72" y="4"/>
                    </a:lnTo>
                    <a:lnTo>
                      <a:pt x="26" y="58"/>
                    </a:lnTo>
                    <a:lnTo>
                      <a:pt x="32" y="62"/>
                    </a:lnTo>
                    <a:lnTo>
                      <a:pt x="0" y="82"/>
                    </a:lnTo>
                    <a:lnTo>
                      <a:pt x="14" y="50"/>
                    </a:lnTo>
                    <a:lnTo>
                      <a:pt x="20" y="53"/>
                    </a:lnTo>
                    <a:lnTo>
                      <a:pt x="66" y="0"/>
                    </a:lnTo>
                    <a:lnTo>
                      <a:pt x="69" y="1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044" name="Freeform 284"/>
              <p:cNvSpPr>
                <a:spLocks/>
              </p:cNvSpPr>
              <p:nvPr/>
            </p:nvSpPr>
            <p:spPr bwMode="auto">
              <a:xfrm>
                <a:off x="3698" y="1265"/>
                <a:ext cx="58" cy="89"/>
              </a:xfrm>
              <a:custGeom>
                <a:avLst/>
                <a:gdLst>
                  <a:gd name="T0" fmla="*/ 55 w 58"/>
                  <a:gd name="T1" fmla="*/ 2 h 89"/>
                  <a:gd name="T2" fmla="*/ 58 w 58"/>
                  <a:gd name="T3" fmla="*/ 4 h 89"/>
                  <a:gd name="T4" fmla="*/ 20 w 58"/>
                  <a:gd name="T5" fmla="*/ 63 h 89"/>
                  <a:gd name="T6" fmla="*/ 26 w 58"/>
                  <a:gd name="T7" fmla="*/ 66 h 89"/>
                  <a:gd name="T8" fmla="*/ 0 w 58"/>
                  <a:gd name="T9" fmla="*/ 89 h 89"/>
                  <a:gd name="T10" fmla="*/ 9 w 58"/>
                  <a:gd name="T11" fmla="*/ 54 h 89"/>
                  <a:gd name="T12" fmla="*/ 16 w 58"/>
                  <a:gd name="T13" fmla="*/ 59 h 89"/>
                  <a:gd name="T14" fmla="*/ 52 w 58"/>
                  <a:gd name="T15" fmla="*/ 0 h 89"/>
                  <a:gd name="T16" fmla="*/ 55 w 58"/>
                  <a:gd name="T17" fmla="*/ 2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8" h="89">
                    <a:moveTo>
                      <a:pt x="55" y="2"/>
                    </a:moveTo>
                    <a:lnTo>
                      <a:pt x="58" y="4"/>
                    </a:lnTo>
                    <a:lnTo>
                      <a:pt x="20" y="63"/>
                    </a:lnTo>
                    <a:lnTo>
                      <a:pt x="26" y="66"/>
                    </a:lnTo>
                    <a:lnTo>
                      <a:pt x="0" y="89"/>
                    </a:lnTo>
                    <a:lnTo>
                      <a:pt x="9" y="54"/>
                    </a:lnTo>
                    <a:lnTo>
                      <a:pt x="16" y="59"/>
                    </a:lnTo>
                    <a:lnTo>
                      <a:pt x="52" y="0"/>
                    </a:lnTo>
                    <a:lnTo>
                      <a:pt x="55" y="2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045" name="Freeform 285"/>
              <p:cNvSpPr>
                <a:spLocks/>
              </p:cNvSpPr>
              <p:nvPr/>
            </p:nvSpPr>
            <p:spPr bwMode="auto">
              <a:xfrm>
                <a:off x="3634" y="1252"/>
                <a:ext cx="51" cy="85"/>
              </a:xfrm>
              <a:custGeom>
                <a:avLst/>
                <a:gdLst>
                  <a:gd name="T0" fmla="*/ 47 w 51"/>
                  <a:gd name="T1" fmla="*/ 1 h 85"/>
                  <a:gd name="T2" fmla="*/ 51 w 51"/>
                  <a:gd name="T3" fmla="*/ 3 h 85"/>
                  <a:gd name="T4" fmla="*/ 18 w 51"/>
                  <a:gd name="T5" fmla="*/ 58 h 85"/>
                  <a:gd name="T6" fmla="*/ 25 w 51"/>
                  <a:gd name="T7" fmla="*/ 62 h 85"/>
                  <a:gd name="T8" fmla="*/ 0 w 51"/>
                  <a:gd name="T9" fmla="*/ 85 h 85"/>
                  <a:gd name="T10" fmla="*/ 8 w 51"/>
                  <a:gd name="T11" fmla="*/ 53 h 85"/>
                  <a:gd name="T12" fmla="*/ 12 w 51"/>
                  <a:gd name="T13" fmla="*/ 56 h 85"/>
                  <a:gd name="T14" fmla="*/ 44 w 51"/>
                  <a:gd name="T15" fmla="*/ 0 h 85"/>
                  <a:gd name="T16" fmla="*/ 47 w 51"/>
                  <a:gd name="T17" fmla="*/ 1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1" h="85">
                    <a:moveTo>
                      <a:pt x="47" y="1"/>
                    </a:moveTo>
                    <a:lnTo>
                      <a:pt x="51" y="3"/>
                    </a:lnTo>
                    <a:lnTo>
                      <a:pt x="18" y="58"/>
                    </a:lnTo>
                    <a:lnTo>
                      <a:pt x="25" y="62"/>
                    </a:lnTo>
                    <a:lnTo>
                      <a:pt x="0" y="85"/>
                    </a:lnTo>
                    <a:lnTo>
                      <a:pt x="8" y="53"/>
                    </a:lnTo>
                    <a:lnTo>
                      <a:pt x="12" y="56"/>
                    </a:lnTo>
                    <a:lnTo>
                      <a:pt x="44" y="0"/>
                    </a:lnTo>
                    <a:lnTo>
                      <a:pt x="47" y="1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046" name="Freeform 286"/>
              <p:cNvSpPr>
                <a:spLocks/>
              </p:cNvSpPr>
              <p:nvPr/>
            </p:nvSpPr>
            <p:spPr bwMode="auto">
              <a:xfrm>
                <a:off x="3568" y="1236"/>
                <a:ext cx="46" cy="86"/>
              </a:xfrm>
              <a:custGeom>
                <a:avLst/>
                <a:gdLst>
                  <a:gd name="T0" fmla="*/ 43 w 46"/>
                  <a:gd name="T1" fmla="*/ 2 h 86"/>
                  <a:gd name="T2" fmla="*/ 46 w 46"/>
                  <a:gd name="T3" fmla="*/ 3 h 86"/>
                  <a:gd name="T4" fmla="*/ 17 w 46"/>
                  <a:gd name="T5" fmla="*/ 60 h 86"/>
                  <a:gd name="T6" fmla="*/ 23 w 46"/>
                  <a:gd name="T7" fmla="*/ 63 h 86"/>
                  <a:gd name="T8" fmla="*/ 0 w 46"/>
                  <a:gd name="T9" fmla="*/ 86 h 86"/>
                  <a:gd name="T10" fmla="*/ 5 w 46"/>
                  <a:gd name="T11" fmla="*/ 54 h 86"/>
                  <a:gd name="T12" fmla="*/ 11 w 46"/>
                  <a:gd name="T13" fmla="*/ 57 h 86"/>
                  <a:gd name="T14" fmla="*/ 40 w 46"/>
                  <a:gd name="T15" fmla="*/ 0 h 86"/>
                  <a:gd name="T16" fmla="*/ 43 w 46"/>
                  <a:gd name="T17" fmla="*/ 2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6" h="86">
                    <a:moveTo>
                      <a:pt x="43" y="2"/>
                    </a:moveTo>
                    <a:lnTo>
                      <a:pt x="46" y="3"/>
                    </a:lnTo>
                    <a:lnTo>
                      <a:pt x="17" y="60"/>
                    </a:lnTo>
                    <a:lnTo>
                      <a:pt x="23" y="63"/>
                    </a:lnTo>
                    <a:lnTo>
                      <a:pt x="0" y="86"/>
                    </a:lnTo>
                    <a:lnTo>
                      <a:pt x="5" y="54"/>
                    </a:lnTo>
                    <a:lnTo>
                      <a:pt x="11" y="57"/>
                    </a:lnTo>
                    <a:lnTo>
                      <a:pt x="40" y="0"/>
                    </a:lnTo>
                    <a:lnTo>
                      <a:pt x="43" y="2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047" name="Freeform 287"/>
              <p:cNvSpPr>
                <a:spLocks/>
              </p:cNvSpPr>
              <p:nvPr/>
            </p:nvSpPr>
            <p:spPr bwMode="auto">
              <a:xfrm>
                <a:off x="3498" y="1221"/>
                <a:ext cx="46" cy="89"/>
              </a:xfrm>
              <a:custGeom>
                <a:avLst/>
                <a:gdLst>
                  <a:gd name="T0" fmla="*/ 43 w 46"/>
                  <a:gd name="T1" fmla="*/ 2 h 89"/>
                  <a:gd name="T2" fmla="*/ 46 w 46"/>
                  <a:gd name="T3" fmla="*/ 3 h 89"/>
                  <a:gd name="T4" fmla="*/ 17 w 46"/>
                  <a:gd name="T5" fmla="*/ 61 h 89"/>
                  <a:gd name="T6" fmla="*/ 23 w 46"/>
                  <a:gd name="T7" fmla="*/ 64 h 89"/>
                  <a:gd name="T8" fmla="*/ 0 w 46"/>
                  <a:gd name="T9" fmla="*/ 89 h 89"/>
                  <a:gd name="T10" fmla="*/ 5 w 46"/>
                  <a:gd name="T11" fmla="*/ 55 h 89"/>
                  <a:gd name="T12" fmla="*/ 11 w 46"/>
                  <a:gd name="T13" fmla="*/ 58 h 89"/>
                  <a:gd name="T14" fmla="*/ 40 w 46"/>
                  <a:gd name="T15" fmla="*/ 0 h 89"/>
                  <a:gd name="T16" fmla="*/ 43 w 46"/>
                  <a:gd name="T17" fmla="*/ 2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6" h="89">
                    <a:moveTo>
                      <a:pt x="43" y="2"/>
                    </a:moveTo>
                    <a:lnTo>
                      <a:pt x="46" y="3"/>
                    </a:lnTo>
                    <a:lnTo>
                      <a:pt x="17" y="61"/>
                    </a:lnTo>
                    <a:lnTo>
                      <a:pt x="23" y="64"/>
                    </a:lnTo>
                    <a:lnTo>
                      <a:pt x="0" y="89"/>
                    </a:lnTo>
                    <a:lnTo>
                      <a:pt x="5" y="55"/>
                    </a:lnTo>
                    <a:lnTo>
                      <a:pt x="11" y="58"/>
                    </a:lnTo>
                    <a:lnTo>
                      <a:pt x="40" y="0"/>
                    </a:lnTo>
                    <a:lnTo>
                      <a:pt x="43" y="2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048" name="Freeform 288"/>
              <p:cNvSpPr>
                <a:spLocks/>
              </p:cNvSpPr>
              <p:nvPr/>
            </p:nvSpPr>
            <p:spPr bwMode="auto">
              <a:xfrm>
                <a:off x="3426" y="1207"/>
                <a:ext cx="46" cy="86"/>
              </a:xfrm>
              <a:custGeom>
                <a:avLst/>
                <a:gdLst>
                  <a:gd name="T0" fmla="*/ 44 w 46"/>
                  <a:gd name="T1" fmla="*/ 2 h 86"/>
                  <a:gd name="T2" fmla="*/ 46 w 46"/>
                  <a:gd name="T3" fmla="*/ 3 h 86"/>
                  <a:gd name="T4" fmla="*/ 18 w 46"/>
                  <a:gd name="T5" fmla="*/ 60 h 86"/>
                  <a:gd name="T6" fmla="*/ 23 w 46"/>
                  <a:gd name="T7" fmla="*/ 63 h 86"/>
                  <a:gd name="T8" fmla="*/ 0 w 46"/>
                  <a:gd name="T9" fmla="*/ 86 h 86"/>
                  <a:gd name="T10" fmla="*/ 6 w 46"/>
                  <a:gd name="T11" fmla="*/ 54 h 86"/>
                  <a:gd name="T12" fmla="*/ 12 w 46"/>
                  <a:gd name="T13" fmla="*/ 57 h 86"/>
                  <a:gd name="T14" fmla="*/ 41 w 46"/>
                  <a:gd name="T15" fmla="*/ 0 h 86"/>
                  <a:gd name="T16" fmla="*/ 44 w 46"/>
                  <a:gd name="T17" fmla="*/ 2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6" h="86">
                    <a:moveTo>
                      <a:pt x="44" y="2"/>
                    </a:moveTo>
                    <a:lnTo>
                      <a:pt x="46" y="3"/>
                    </a:lnTo>
                    <a:lnTo>
                      <a:pt x="18" y="60"/>
                    </a:lnTo>
                    <a:lnTo>
                      <a:pt x="23" y="63"/>
                    </a:lnTo>
                    <a:lnTo>
                      <a:pt x="0" y="86"/>
                    </a:lnTo>
                    <a:lnTo>
                      <a:pt x="6" y="54"/>
                    </a:lnTo>
                    <a:lnTo>
                      <a:pt x="12" y="57"/>
                    </a:lnTo>
                    <a:lnTo>
                      <a:pt x="41" y="0"/>
                    </a:lnTo>
                    <a:lnTo>
                      <a:pt x="44" y="2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049" name="Freeform 289"/>
              <p:cNvSpPr>
                <a:spLocks/>
              </p:cNvSpPr>
              <p:nvPr/>
            </p:nvSpPr>
            <p:spPr bwMode="auto">
              <a:xfrm>
                <a:off x="3357" y="1192"/>
                <a:ext cx="43" cy="83"/>
              </a:xfrm>
              <a:custGeom>
                <a:avLst/>
                <a:gdLst>
                  <a:gd name="T0" fmla="*/ 40 w 43"/>
                  <a:gd name="T1" fmla="*/ 2 h 83"/>
                  <a:gd name="T2" fmla="*/ 43 w 43"/>
                  <a:gd name="T3" fmla="*/ 3 h 83"/>
                  <a:gd name="T4" fmla="*/ 16 w 43"/>
                  <a:gd name="T5" fmla="*/ 58 h 83"/>
                  <a:gd name="T6" fmla="*/ 22 w 43"/>
                  <a:gd name="T7" fmla="*/ 60 h 83"/>
                  <a:gd name="T8" fmla="*/ 0 w 43"/>
                  <a:gd name="T9" fmla="*/ 83 h 83"/>
                  <a:gd name="T10" fmla="*/ 6 w 43"/>
                  <a:gd name="T11" fmla="*/ 52 h 83"/>
                  <a:gd name="T12" fmla="*/ 11 w 43"/>
                  <a:gd name="T13" fmla="*/ 55 h 83"/>
                  <a:gd name="T14" fmla="*/ 38 w 43"/>
                  <a:gd name="T15" fmla="*/ 0 h 83"/>
                  <a:gd name="T16" fmla="*/ 40 w 43"/>
                  <a:gd name="T17" fmla="*/ 2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3" h="83">
                    <a:moveTo>
                      <a:pt x="40" y="2"/>
                    </a:moveTo>
                    <a:lnTo>
                      <a:pt x="43" y="3"/>
                    </a:lnTo>
                    <a:lnTo>
                      <a:pt x="16" y="58"/>
                    </a:lnTo>
                    <a:lnTo>
                      <a:pt x="22" y="60"/>
                    </a:lnTo>
                    <a:lnTo>
                      <a:pt x="0" y="83"/>
                    </a:lnTo>
                    <a:lnTo>
                      <a:pt x="6" y="52"/>
                    </a:lnTo>
                    <a:lnTo>
                      <a:pt x="11" y="55"/>
                    </a:lnTo>
                    <a:lnTo>
                      <a:pt x="38" y="0"/>
                    </a:lnTo>
                    <a:lnTo>
                      <a:pt x="40" y="2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050" name="Freeform 290"/>
              <p:cNvSpPr>
                <a:spLocks/>
              </p:cNvSpPr>
              <p:nvPr/>
            </p:nvSpPr>
            <p:spPr bwMode="auto">
              <a:xfrm>
                <a:off x="3290" y="1178"/>
                <a:ext cx="40" cy="81"/>
              </a:xfrm>
              <a:custGeom>
                <a:avLst/>
                <a:gdLst>
                  <a:gd name="T0" fmla="*/ 37 w 40"/>
                  <a:gd name="T1" fmla="*/ 2 h 81"/>
                  <a:gd name="T2" fmla="*/ 40 w 40"/>
                  <a:gd name="T3" fmla="*/ 3 h 81"/>
                  <a:gd name="T4" fmla="*/ 15 w 40"/>
                  <a:gd name="T5" fmla="*/ 55 h 81"/>
                  <a:gd name="T6" fmla="*/ 20 w 40"/>
                  <a:gd name="T7" fmla="*/ 57 h 81"/>
                  <a:gd name="T8" fmla="*/ 0 w 40"/>
                  <a:gd name="T9" fmla="*/ 81 h 81"/>
                  <a:gd name="T10" fmla="*/ 5 w 40"/>
                  <a:gd name="T11" fmla="*/ 51 h 81"/>
                  <a:gd name="T12" fmla="*/ 9 w 40"/>
                  <a:gd name="T13" fmla="*/ 54 h 81"/>
                  <a:gd name="T14" fmla="*/ 34 w 40"/>
                  <a:gd name="T15" fmla="*/ 0 h 81"/>
                  <a:gd name="T16" fmla="*/ 37 w 40"/>
                  <a:gd name="T17" fmla="*/ 2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0" h="81">
                    <a:moveTo>
                      <a:pt x="37" y="2"/>
                    </a:moveTo>
                    <a:lnTo>
                      <a:pt x="40" y="3"/>
                    </a:lnTo>
                    <a:lnTo>
                      <a:pt x="15" y="55"/>
                    </a:lnTo>
                    <a:lnTo>
                      <a:pt x="20" y="57"/>
                    </a:lnTo>
                    <a:lnTo>
                      <a:pt x="0" y="81"/>
                    </a:lnTo>
                    <a:lnTo>
                      <a:pt x="5" y="51"/>
                    </a:lnTo>
                    <a:lnTo>
                      <a:pt x="9" y="54"/>
                    </a:lnTo>
                    <a:lnTo>
                      <a:pt x="34" y="0"/>
                    </a:lnTo>
                    <a:lnTo>
                      <a:pt x="37" y="2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051" name="Freeform 291"/>
              <p:cNvSpPr>
                <a:spLocks/>
              </p:cNvSpPr>
              <p:nvPr/>
            </p:nvSpPr>
            <p:spPr bwMode="auto">
              <a:xfrm>
                <a:off x="3223" y="1163"/>
                <a:ext cx="35" cy="83"/>
              </a:xfrm>
              <a:custGeom>
                <a:avLst/>
                <a:gdLst>
                  <a:gd name="T0" fmla="*/ 33 w 35"/>
                  <a:gd name="T1" fmla="*/ 2 h 83"/>
                  <a:gd name="T2" fmla="*/ 35 w 35"/>
                  <a:gd name="T3" fmla="*/ 3 h 83"/>
                  <a:gd name="T4" fmla="*/ 13 w 35"/>
                  <a:gd name="T5" fmla="*/ 57 h 83"/>
                  <a:gd name="T6" fmla="*/ 20 w 35"/>
                  <a:gd name="T7" fmla="*/ 60 h 83"/>
                  <a:gd name="T8" fmla="*/ 0 w 35"/>
                  <a:gd name="T9" fmla="*/ 83 h 83"/>
                  <a:gd name="T10" fmla="*/ 3 w 35"/>
                  <a:gd name="T11" fmla="*/ 52 h 83"/>
                  <a:gd name="T12" fmla="*/ 7 w 35"/>
                  <a:gd name="T13" fmla="*/ 54 h 83"/>
                  <a:gd name="T14" fmla="*/ 30 w 35"/>
                  <a:gd name="T15" fmla="*/ 0 h 83"/>
                  <a:gd name="T16" fmla="*/ 33 w 35"/>
                  <a:gd name="T17" fmla="*/ 2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83">
                    <a:moveTo>
                      <a:pt x="33" y="2"/>
                    </a:moveTo>
                    <a:lnTo>
                      <a:pt x="35" y="3"/>
                    </a:lnTo>
                    <a:lnTo>
                      <a:pt x="13" y="57"/>
                    </a:lnTo>
                    <a:lnTo>
                      <a:pt x="20" y="60"/>
                    </a:lnTo>
                    <a:lnTo>
                      <a:pt x="0" y="83"/>
                    </a:lnTo>
                    <a:lnTo>
                      <a:pt x="3" y="52"/>
                    </a:lnTo>
                    <a:lnTo>
                      <a:pt x="7" y="54"/>
                    </a:lnTo>
                    <a:lnTo>
                      <a:pt x="30" y="0"/>
                    </a:lnTo>
                    <a:lnTo>
                      <a:pt x="33" y="2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052" name="Freeform 292"/>
              <p:cNvSpPr>
                <a:spLocks/>
              </p:cNvSpPr>
              <p:nvPr/>
            </p:nvSpPr>
            <p:spPr bwMode="auto">
              <a:xfrm>
                <a:off x="3148" y="1149"/>
                <a:ext cx="39" cy="80"/>
              </a:xfrm>
              <a:custGeom>
                <a:avLst/>
                <a:gdLst>
                  <a:gd name="T0" fmla="*/ 36 w 39"/>
                  <a:gd name="T1" fmla="*/ 2 h 80"/>
                  <a:gd name="T2" fmla="*/ 39 w 39"/>
                  <a:gd name="T3" fmla="*/ 3 h 80"/>
                  <a:gd name="T4" fmla="*/ 13 w 39"/>
                  <a:gd name="T5" fmla="*/ 55 h 80"/>
                  <a:gd name="T6" fmla="*/ 20 w 39"/>
                  <a:gd name="T7" fmla="*/ 58 h 80"/>
                  <a:gd name="T8" fmla="*/ 0 w 39"/>
                  <a:gd name="T9" fmla="*/ 80 h 80"/>
                  <a:gd name="T10" fmla="*/ 3 w 39"/>
                  <a:gd name="T11" fmla="*/ 49 h 80"/>
                  <a:gd name="T12" fmla="*/ 9 w 39"/>
                  <a:gd name="T13" fmla="*/ 52 h 80"/>
                  <a:gd name="T14" fmla="*/ 33 w 39"/>
                  <a:gd name="T15" fmla="*/ 0 h 80"/>
                  <a:gd name="T16" fmla="*/ 36 w 39"/>
                  <a:gd name="T17" fmla="*/ 2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9" h="80">
                    <a:moveTo>
                      <a:pt x="36" y="2"/>
                    </a:moveTo>
                    <a:lnTo>
                      <a:pt x="39" y="3"/>
                    </a:lnTo>
                    <a:lnTo>
                      <a:pt x="13" y="55"/>
                    </a:lnTo>
                    <a:lnTo>
                      <a:pt x="20" y="58"/>
                    </a:lnTo>
                    <a:lnTo>
                      <a:pt x="0" y="80"/>
                    </a:lnTo>
                    <a:lnTo>
                      <a:pt x="3" y="49"/>
                    </a:lnTo>
                    <a:lnTo>
                      <a:pt x="9" y="52"/>
                    </a:lnTo>
                    <a:lnTo>
                      <a:pt x="33" y="0"/>
                    </a:lnTo>
                    <a:lnTo>
                      <a:pt x="36" y="2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053" name="Freeform 293"/>
              <p:cNvSpPr>
                <a:spLocks/>
              </p:cNvSpPr>
              <p:nvPr/>
            </p:nvSpPr>
            <p:spPr bwMode="auto">
              <a:xfrm>
                <a:off x="3059" y="1136"/>
                <a:ext cx="57" cy="68"/>
              </a:xfrm>
              <a:custGeom>
                <a:avLst/>
                <a:gdLst>
                  <a:gd name="T0" fmla="*/ 55 w 57"/>
                  <a:gd name="T1" fmla="*/ 1 h 68"/>
                  <a:gd name="T2" fmla="*/ 57 w 57"/>
                  <a:gd name="T3" fmla="*/ 1 h 68"/>
                  <a:gd name="T4" fmla="*/ 21 w 57"/>
                  <a:gd name="T5" fmla="*/ 48 h 68"/>
                  <a:gd name="T6" fmla="*/ 26 w 57"/>
                  <a:gd name="T7" fmla="*/ 50 h 68"/>
                  <a:gd name="T8" fmla="*/ 0 w 57"/>
                  <a:gd name="T9" fmla="*/ 68 h 68"/>
                  <a:gd name="T10" fmla="*/ 12 w 57"/>
                  <a:gd name="T11" fmla="*/ 41 h 68"/>
                  <a:gd name="T12" fmla="*/ 17 w 57"/>
                  <a:gd name="T13" fmla="*/ 44 h 68"/>
                  <a:gd name="T14" fmla="*/ 52 w 57"/>
                  <a:gd name="T15" fmla="*/ 0 h 68"/>
                  <a:gd name="T16" fmla="*/ 55 w 57"/>
                  <a:gd name="T17" fmla="*/ 1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7" h="68">
                    <a:moveTo>
                      <a:pt x="55" y="1"/>
                    </a:moveTo>
                    <a:lnTo>
                      <a:pt x="57" y="1"/>
                    </a:lnTo>
                    <a:lnTo>
                      <a:pt x="21" y="48"/>
                    </a:lnTo>
                    <a:lnTo>
                      <a:pt x="26" y="50"/>
                    </a:lnTo>
                    <a:lnTo>
                      <a:pt x="0" y="68"/>
                    </a:lnTo>
                    <a:lnTo>
                      <a:pt x="12" y="41"/>
                    </a:lnTo>
                    <a:lnTo>
                      <a:pt x="17" y="44"/>
                    </a:lnTo>
                    <a:lnTo>
                      <a:pt x="52" y="0"/>
                    </a:lnTo>
                    <a:lnTo>
                      <a:pt x="55" y="1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054" name="Freeform 294"/>
              <p:cNvSpPr>
                <a:spLocks/>
              </p:cNvSpPr>
              <p:nvPr/>
            </p:nvSpPr>
            <p:spPr bwMode="auto">
              <a:xfrm>
                <a:off x="2966" y="1119"/>
                <a:ext cx="78" cy="41"/>
              </a:xfrm>
              <a:custGeom>
                <a:avLst/>
                <a:gdLst>
                  <a:gd name="T0" fmla="*/ 76 w 78"/>
                  <a:gd name="T1" fmla="*/ 3 h 41"/>
                  <a:gd name="T2" fmla="*/ 78 w 78"/>
                  <a:gd name="T3" fmla="*/ 6 h 41"/>
                  <a:gd name="T4" fmla="*/ 27 w 78"/>
                  <a:gd name="T5" fmla="*/ 30 h 41"/>
                  <a:gd name="T6" fmla="*/ 29 w 78"/>
                  <a:gd name="T7" fmla="*/ 36 h 41"/>
                  <a:gd name="T8" fmla="*/ 0 w 78"/>
                  <a:gd name="T9" fmla="*/ 41 h 41"/>
                  <a:gd name="T10" fmla="*/ 21 w 78"/>
                  <a:gd name="T11" fmla="*/ 20 h 41"/>
                  <a:gd name="T12" fmla="*/ 24 w 78"/>
                  <a:gd name="T13" fmla="*/ 26 h 41"/>
                  <a:gd name="T14" fmla="*/ 75 w 78"/>
                  <a:gd name="T15" fmla="*/ 0 h 41"/>
                  <a:gd name="T16" fmla="*/ 76 w 78"/>
                  <a:gd name="T17" fmla="*/ 3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8" h="41">
                    <a:moveTo>
                      <a:pt x="76" y="3"/>
                    </a:moveTo>
                    <a:lnTo>
                      <a:pt x="78" y="6"/>
                    </a:lnTo>
                    <a:lnTo>
                      <a:pt x="27" y="30"/>
                    </a:lnTo>
                    <a:lnTo>
                      <a:pt x="29" y="36"/>
                    </a:lnTo>
                    <a:lnTo>
                      <a:pt x="0" y="41"/>
                    </a:lnTo>
                    <a:lnTo>
                      <a:pt x="21" y="20"/>
                    </a:lnTo>
                    <a:lnTo>
                      <a:pt x="24" y="26"/>
                    </a:lnTo>
                    <a:lnTo>
                      <a:pt x="75" y="0"/>
                    </a:lnTo>
                    <a:lnTo>
                      <a:pt x="76" y="3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055" name="Freeform 295"/>
              <p:cNvSpPr>
                <a:spLocks/>
              </p:cNvSpPr>
              <p:nvPr/>
            </p:nvSpPr>
            <p:spPr bwMode="auto">
              <a:xfrm>
                <a:off x="2888" y="1105"/>
                <a:ext cx="85" cy="47"/>
              </a:xfrm>
              <a:custGeom>
                <a:avLst/>
                <a:gdLst>
                  <a:gd name="T0" fmla="*/ 84 w 85"/>
                  <a:gd name="T1" fmla="*/ 3 h 47"/>
                  <a:gd name="T2" fmla="*/ 85 w 85"/>
                  <a:gd name="T3" fmla="*/ 6 h 47"/>
                  <a:gd name="T4" fmla="*/ 29 w 85"/>
                  <a:gd name="T5" fmla="*/ 34 h 47"/>
                  <a:gd name="T6" fmla="*/ 32 w 85"/>
                  <a:gd name="T7" fmla="*/ 40 h 47"/>
                  <a:gd name="T8" fmla="*/ 0 w 85"/>
                  <a:gd name="T9" fmla="*/ 47 h 47"/>
                  <a:gd name="T10" fmla="*/ 23 w 85"/>
                  <a:gd name="T11" fmla="*/ 24 h 47"/>
                  <a:gd name="T12" fmla="*/ 26 w 85"/>
                  <a:gd name="T13" fmla="*/ 31 h 47"/>
                  <a:gd name="T14" fmla="*/ 82 w 85"/>
                  <a:gd name="T15" fmla="*/ 0 h 47"/>
                  <a:gd name="T16" fmla="*/ 84 w 85"/>
                  <a:gd name="T17" fmla="*/ 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5" h="47">
                    <a:moveTo>
                      <a:pt x="84" y="3"/>
                    </a:moveTo>
                    <a:lnTo>
                      <a:pt x="85" y="6"/>
                    </a:lnTo>
                    <a:lnTo>
                      <a:pt x="29" y="34"/>
                    </a:lnTo>
                    <a:lnTo>
                      <a:pt x="32" y="40"/>
                    </a:lnTo>
                    <a:lnTo>
                      <a:pt x="0" y="47"/>
                    </a:lnTo>
                    <a:lnTo>
                      <a:pt x="23" y="24"/>
                    </a:lnTo>
                    <a:lnTo>
                      <a:pt x="26" y="31"/>
                    </a:lnTo>
                    <a:lnTo>
                      <a:pt x="82" y="0"/>
                    </a:lnTo>
                    <a:lnTo>
                      <a:pt x="84" y="3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056" name="Freeform 296"/>
              <p:cNvSpPr>
                <a:spLocks/>
              </p:cNvSpPr>
              <p:nvPr/>
            </p:nvSpPr>
            <p:spPr bwMode="auto">
              <a:xfrm>
                <a:off x="2811" y="1090"/>
                <a:ext cx="90" cy="46"/>
              </a:xfrm>
              <a:custGeom>
                <a:avLst/>
                <a:gdLst>
                  <a:gd name="T0" fmla="*/ 89 w 90"/>
                  <a:gd name="T1" fmla="*/ 3 h 46"/>
                  <a:gd name="T2" fmla="*/ 90 w 90"/>
                  <a:gd name="T3" fmla="*/ 7 h 46"/>
                  <a:gd name="T4" fmla="*/ 32 w 90"/>
                  <a:gd name="T5" fmla="*/ 35 h 46"/>
                  <a:gd name="T6" fmla="*/ 35 w 90"/>
                  <a:gd name="T7" fmla="*/ 41 h 46"/>
                  <a:gd name="T8" fmla="*/ 0 w 90"/>
                  <a:gd name="T9" fmla="*/ 46 h 46"/>
                  <a:gd name="T10" fmla="*/ 26 w 90"/>
                  <a:gd name="T11" fmla="*/ 23 h 46"/>
                  <a:gd name="T12" fmla="*/ 29 w 90"/>
                  <a:gd name="T13" fmla="*/ 29 h 46"/>
                  <a:gd name="T14" fmla="*/ 87 w 90"/>
                  <a:gd name="T15" fmla="*/ 0 h 46"/>
                  <a:gd name="T16" fmla="*/ 89 w 90"/>
                  <a:gd name="T17" fmla="*/ 3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0" h="46">
                    <a:moveTo>
                      <a:pt x="89" y="3"/>
                    </a:moveTo>
                    <a:lnTo>
                      <a:pt x="90" y="7"/>
                    </a:lnTo>
                    <a:lnTo>
                      <a:pt x="32" y="35"/>
                    </a:lnTo>
                    <a:lnTo>
                      <a:pt x="35" y="41"/>
                    </a:lnTo>
                    <a:lnTo>
                      <a:pt x="0" y="46"/>
                    </a:lnTo>
                    <a:lnTo>
                      <a:pt x="26" y="23"/>
                    </a:lnTo>
                    <a:lnTo>
                      <a:pt x="29" y="29"/>
                    </a:lnTo>
                    <a:lnTo>
                      <a:pt x="87" y="0"/>
                    </a:lnTo>
                    <a:lnTo>
                      <a:pt x="89" y="3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057" name="Freeform 297"/>
              <p:cNvSpPr>
                <a:spLocks/>
              </p:cNvSpPr>
              <p:nvPr/>
            </p:nvSpPr>
            <p:spPr bwMode="auto">
              <a:xfrm>
                <a:off x="2741" y="1077"/>
                <a:ext cx="89" cy="40"/>
              </a:xfrm>
              <a:custGeom>
                <a:avLst/>
                <a:gdLst>
                  <a:gd name="T0" fmla="*/ 87 w 89"/>
                  <a:gd name="T1" fmla="*/ 3 h 40"/>
                  <a:gd name="T2" fmla="*/ 89 w 89"/>
                  <a:gd name="T3" fmla="*/ 7 h 40"/>
                  <a:gd name="T4" fmla="*/ 30 w 89"/>
                  <a:gd name="T5" fmla="*/ 31 h 40"/>
                  <a:gd name="T6" fmla="*/ 33 w 89"/>
                  <a:gd name="T7" fmla="*/ 36 h 40"/>
                  <a:gd name="T8" fmla="*/ 0 w 89"/>
                  <a:gd name="T9" fmla="*/ 40 h 40"/>
                  <a:gd name="T10" fmla="*/ 26 w 89"/>
                  <a:gd name="T11" fmla="*/ 19 h 40"/>
                  <a:gd name="T12" fmla="*/ 27 w 89"/>
                  <a:gd name="T13" fmla="*/ 25 h 40"/>
                  <a:gd name="T14" fmla="*/ 87 w 89"/>
                  <a:gd name="T15" fmla="*/ 0 h 40"/>
                  <a:gd name="T16" fmla="*/ 87 w 89"/>
                  <a:gd name="T17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9" h="40">
                    <a:moveTo>
                      <a:pt x="87" y="3"/>
                    </a:moveTo>
                    <a:lnTo>
                      <a:pt x="89" y="7"/>
                    </a:lnTo>
                    <a:lnTo>
                      <a:pt x="30" y="31"/>
                    </a:lnTo>
                    <a:lnTo>
                      <a:pt x="33" y="36"/>
                    </a:lnTo>
                    <a:lnTo>
                      <a:pt x="0" y="40"/>
                    </a:lnTo>
                    <a:lnTo>
                      <a:pt x="26" y="19"/>
                    </a:lnTo>
                    <a:lnTo>
                      <a:pt x="27" y="25"/>
                    </a:lnTo>
                    <a:lnTo>
                      <a:pt x="87" y="0"/>
                    </a:lnTo>
                    <a:lnTo>
                      <a:pt x="87" y="3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058" name="Freeform 298"/>
              <p:cNvSpPr>
                <a:spLocks/>
              </p:cNvSpPr>
              <p:nvPr/>
            </p:nvSpPr>
            <p:spPr bwMode="auto">
              <a:xfrm>
                <a:off x="2670" y="1062"/>
                <a:ext cx="88" cy="34"/>
              </a:xfrm>
              <a:custGeom>
                <a:avLst/>
                <a:gdLst>
                  <a:gd name="T0" fmla="*/ 88 w 88"/>
                  <a:gd name="T1" fmla="*/ 3 h 34"/>
                  <a:gd name="T2" fmla="*/ 88 w 88"/>
                  <a:gd name="T3" fmla="*/ 6 h 34"/>
                  <a:gd name="T4" fmla="*/ 31 w 88"/>
                  <a:gd name="T5" fmla="*/ 26 h 34"/>
                  <a:gd name="T6" fmla="*/ 34 w 88"/>
                  <a:gd name="T7" fmla="*/ 32 h 34"/>
                  <a:gd name="T8" fmla="*/ 0 w 88"/>
                  <a:gd name="T9" fmla="*/ 34 h 34"/>
                  <a:gd name="T10" fmla="*/ 26 w 88"/>
                  <a:gd name="T11" fmla="*/ 15 h 34"/>
                  <a:gd name="T12" fmla="*/ 30 w 88"/>
                  <a:gd name="T13" fmla="*/ 22 h 34"/>
                  <a:gd name="T14" fmla="*/ 86 w 88"/>
                  <a:gd name="T15" fmla="*/ 0 h 34"/>
                  <a:gd name="T16" fmla="*/ 88 w 88"/>
                  <a:gd name="T17" fmla="*/ 3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8" h="34">
                    <a:moveTo>
                      <a:pt x="88" y="3"/>
                    </a:moveTo>
                    <a:lnTo>
                      <a:pt x="88" y="6"/>
                    </a:lnTo>
                    <a:lnTo>
                      <a:pt x="31" y="26"/>
                    </a:lnTo>
                    <a:lnTo>
                      <a:pt x="34" y="32"/>
                    </a:lnTo>
                    <a:lnTo>
                      <a:pt x="0" y="34"/>
                    </a:lnTo>
                    <a:lnTo>
                      <a:pt x="26" y="15"/>
                    </a:lnTo>
                    <a:lnTo>
                      <a:pt x="30" y="22"/>
                    </a:lnTo>
                    <a:lnTo>
                      <a:pt x="86" y="0"/>
                    </a:lnTo>
                    <a:lnTo>
                      <a:pt x="88" y="3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059" name="Freeform 299"/>
              <p:cNvSpPr>
                <a:spLocks/>
              </p:cNvSpPr>
              <p:nvPr/>
            </p:nvSpPr>
            <p:spPr bwMode="auto">
              <a:xfrm>
                <a:off x="2602" y="1048"/>
                <a:ext cx="85" cy="26"/>
              </a:xfrm>
              <a:custGeom>
                <a:avLst/>
                <a:gdLst>
                  <a:gd name="T0" fmla="*/ 84 w 85"/>
                  <a:gd name="T1" fmla="*/ 3 h 26"/>
                  <a:gd name="T2" fmla="*/ 85 w 85"/>
                  <a:gd name="T3" fmla="*/ 6 h 26"/>
                  <a:gd name="T4" fmla="*/ 29 w 85"/>
                  <a:gd name="T5" fmla="*/ 22 h 26"/>
                  <a:gd name="T6" fmla="*/ 30 w 85"/>
                  <a:gd name="T7" fmla="*/ 26 h 26"/>
                  <a:gd name="T8" fmla="*/ 0 w 85"/>
                  <a:gd name="T9" fmla="*/ 26 h 26"/>
                  <a:gd name="T10" fmla="*/ 26 w 85"/>
                  <a:gd name="T11" fmla="*/ 11 h 26"/>
                  <a:gd name="T12" fmla="*/ 27 w 85"/>
                  <a:gd name="T13" fmla="*/ 16 h 26"/>
                  <a:gd name="T14" fmla="*/ 84 w 85"/>
                  <a:gd name="T15" fmla="*/ 0 h 26"/>
                  <a:gd name="T16" fmla="*/ 84 w 85"/>
                  <a:gd name="T17" fmla="*/ 3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5" h="26">
                    <a:moveTo>
                      <a:pt x="84" y="3"/>
                    </a:moveTo>
                    <a:lnTo>
                      <a:pt x="85" y="6"/>
                    </a:lnTo>
                    <a:lnTo>
                      <a:pt x="29" y="22"/>
                    </a:lnTo>
                    <a:lnTo>
                      <a:pt x="30" y="26"/>
                    </a:lnTo>
                    <a:lnTo>
                      <a:pt x="0" y="26"/>
                    </a:lnTo>
                    <a:lnTo>
                      <a:pt x="26" y="11"/>
                    </a:lnTo>
                    <a:lnTo>
                      <a:pt x="27" y="16"/>
                    </a:lnTo>
                    <a:lnTo>
                      <a:pt x="84" y="0"/>
                    </a:lnTo>
                    <a:lnTo>
                      <a:pt x="84" y="3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060" name="Freeform 300"/>
              <p:cNvSpPr>
                <a:spLocks/>
              </p:cNvSpPr>
              <p:nvPr/>
            </p:nvSpPr>
            <p:spPr bwMode="auto">
              <a:xfrm>
                <a:off x="2531" y="1036"/>
                <a:ext cx="84" cy="23"/>
              </a:xfrm>
              <a:custGeom>
                <a:avLst/>
                <a:gdLst>
                  <a:gd name="T0" fmla="*/ 84 w 84"/>
                  <a:gd name="T1" fmla="*/ 2 h 23"/>
                  <a:gd name="T2" fmla="*/ 84 w 84"/>
                  <a:gd name="T3" fmla="*/ 5 h 23"/>
                  <a:gd name="T4" fmla="*/ 28 w 84"/>
                  <a:gd name="T5" fmla="*/ 17 h 23"/>
                  <a:gd name="T6" fmla="*/ 29 w 84"/>
                  <a:gd name="T7" fmla="*/ 23 h 23"/>
                  <a:gd name="T8" fmla="*/ 0 w 84"/>
                  <a:gd name="T9" fmla="*/ 20 h 23"/>
                  <a:gd name="T10" fmla="*/ 26 w 84"/>
                  <a:gd name="T11" fmla="*/ 5 h 23"/>
                  <a:gd name="T12" fmla="*/ 26 w 84"/>
                  <a:gd name="T13" fmla="*/ 11 h 23"/>
                  <a:gd name="T14" fmla="*/ 83 w 84"/>
                  <a:gd name="T15" fmla="*/ 0 h 23"/>
                  <a:gd name="T16" fmla="*/ 84 w 84"/>
                  <a:gd name="T17" fmla="*/ 2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4" h="23">
                    <a:moveTo>
                      <a:pt x="84" y="2"/>
                    </a:moveTo>
                    <a:lnTo>
                      <a:pt x="84" y="5"/>
                    </a:lnTo>
                    <a:lnTo>
                      <a:pt x="28" y="17"/>
                    </a:lnTo>
                    <a:lnTo>
                      <a:pt x="29" y="23"/>
                    </a:lnTo>
                    <a:lnTo>
                      <a:pt x="0" y="20"/>
                    </a:lnTo>
                    <a:lnTo>
                      <a:pt x="26" y="5"/>
                    </a:lnTo>
                    <a:lnTo>
                      <a:pt x="26" y="11"/>
                    </a:lnTo>
                    <a:lnTo>
                      <a:pt x="83" y="0"/>
                    </a:lnTo>
                    <a:lnTo>
                      <a:pt x="84" y="2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061" name="Freeform 301"/>
              <p:cNvSpPr>
                <a:spLocks/>
              </p:cNvSpPr>
              <p:nvPr/>
            </p:nvSpPr>
            <p:spPr bwMode="auto">
              <a:xfrm>
                <a:off x="2458" y="1021"/>
                <a:ext cx="85" cy="23"/>
              </a:xfrm>
              <a:custGeom>
                <a:avLst/>
                <a:gdLst>
                  <a:gd name="T0" fmla="*/ 85 w 85"/>
                  <a:gd name="T1" fmla="*/ 3 h 23"/>
                  <a:gd name="T2" fmla="*/ 85 w 85"/>
                  <a:gd name="T3" fmla="*/ 6 h 23"/>
                  <a:gd name="T4" fmla="*/ 27 w 85"/>
                  <a:gd name="T5" fmla="*/ 17 h 23"/>
                  <a:gd name="T6" fmla="*/ 29 w 85"/>
                  <a:gd name="T7" fmla="*/ 23 h 23"/>
                  <a:gd name="T8" fmla="*/ 0 w 85"/>
                  <a:gd name="T9" fmla="*/ 20 h 23"/>
                  <a:gd name="T10" fmla="*/ 26 w 85"/>
                  <a:gd name="T11" fmla="*/ 6 h 23"/>
                  <a:gd name="T12" fmla="*/ 27 w 85"/>
                  <a:gd name="T13" fmla="*/ 12 h 23"/>
                  <a:gd name="T14" fmla="*/ 85 w 85"/>
                  <a:gd name="T15" fmla="*/ 0 h 23"/>
                  <a:gd name="T16" fmla="*/ 85 w 85"/>
                  <a:gd name="T17" fmla="*/ 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5" h="23">
                    <a:moveTo>
                      <a:pt x="85" y="3"/>
                    </a:moveTo>
                    <a:lnTo>
                      <a:pt x="85" y="6"/>
                    </a:lnTo>
                    <a:lnTo>
                      <a:pt x="27" y="17"/>
                    </a:lnTo>
                    <a:lnTo>
                      <a:pt x="29" y="23"/>
                    </a:lnTo>
                    <a:lnTo>
                      <a:pt x="0" y="20"/>
                    </a:lnTo>
                    <a:lnTo>
                      <a:pt x="26" y="6"/>
                    </a:lnTo>
                    <a:lnTo>
                      <a:pt x="27" y="12"/>
                    </a:lnTo>
                    <a:lnTo>
                      <a:pt x="85" y="0"/>
                    </a:lnTo>
                    <a:lnTo>
                      <a:pt x="85" y="3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062" name="Freeform 302"/>
              <p:cNvSpPr>
                <a:spLocks/>
              </p:cNvSpPr>
              <p:nvPr/>
            </p:nvSpPr>
            <p:spPr bwMode="auto">
              <a:xfrm>
                <a:off x="2383" y="1007"/>
                <a:ext cx="90" cy="23"/>
              </a:xfrm>
              <a:custGeom>
                <a:avLst/>
                <a:gdLst>
                  <a:gd name="T0" fmla="*/ 89 w 90"/>
                  <a:gd name="T1" fmla="*/ 5 h 23"/>
                  <a:gd name="T2" fmla="*/ 90 w 90"/>
                  <a:gd name="T3" fmla="*/ 6 h 23"/>
                  <a:gd name="T4" fmla="*/ 29 w 90"/>
                  <a:gd name="T5" fmla="*/ 17 h 23"/>
                  <a:gd name="T6" fmla="*/ 30 w 90"/>
                  <a:gd name="T7" fmla="*/ 23 h 23"/>
                  <a:gd name="T8" fmla="*/ 0 w 90"/>
                  <a:gd name="T9" fmla="*/ 20 h 23"/>
                  <a:gd name="T10" fmla="*/ 27 w 90"/>
                  <a:gd name="T11" fmla="*/ 6 h 23"/>
                  <a:gd name="T12" fmla="*/ 27 w 90"/>
                  <a:gd name="T13" fmla="*/ 11 h 23"/>
                  <a:gd name="T14" fmla="*/ 89 w 90"/>
                  <a:gd name="T15" fmla="*/ 0 h 23"/>
                  <a:gd name="T16" fmla="*/ 89 w 90"/>
                  <a:gd name="T17" fmla="*/ 5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0" h="23">
                    <a:moveTo>
                      <a:pt x="89" y="5"/>
                    </a:moveTo>
                    <a:lnTo>
                      <a:pt x="90" y="6"/>
                    </a:lnTo>
                    <a:lnTo>
                      <a:pt x="29" y="17"/>
                    </a:lnTo>
                    <a:lnTo>
                      <a:pt x="30" y="23"/>
                    </a:lnTo>
                    <a:lnTo>
                      <a:pt x="0" y="20"/>
                    </a:lnTo>
                    <a:lnTo>
                      <a:pt x="27" y="6"/>
                    </a:lnTo>
                    <a:lnTo>
                      <a:pt x="27" y="11"/>
                    </a:lnTo>
                    <a:lnTo>
                      <a:pt x="89" y="0"/>
                    </a:lnTo>
                    <a:lnTo>
                      <a:pt x="89" y="5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063" name="Freeform 303"/>
              <p:cNvSpPr>
                <a:spLocks/>
              </p:cNvSpPr>
              <p:nvPr/>
            </p:nvSpPr>
            <p:spPr bwMode="auto">
              <a:xfrm>
                <a:off x="2308" y="993"/>
                <a:ext cx="93" cy="25"/>
              </a:xfrm>
              <a:custGeom>
                <a:avLst/>
                <a:gdLst>
                  <a:gd name="T0" fmla="*/ 93 w 93"/>
                  <a:gd name="T1" fmla="*/ 3 h 25"/>
                  <a:gd name="T2" fmla="*/ 93 w 93"/>
                  <a:gd name="T3" fmla="*/ 6 h 25"/>
                  <a:gd name="T4" fmla="*/ 31 w 93"/>
                  <a:gd name="T5" fmla="*/ 20 h 25"/>
                  <a:gd name="T6" fmla="*/ 32 w 93"/>
                  <a:gd name="T7" fmla="*/ 25 h 25"/>
                  <a:gd name="T8" fmla="*/ 0 w 93"/>
                  <a:gd name="T9" fmla="*/ 22 h 25"/>
                  <a:gd name="T10" fmla="*/ 27 w 93"/>
                  <a:gd name="T11" fmla="*/ 6 h 25"/>
                  <a:gd name="T12" fmla="*/ 29 w 93"/>
                  <a:gd name="T13" fmla="*/ 13 h 25"/>
                  <a:gd name="T14" fmla="*/ 92 w 93"/>
                  <a:gd name="T15" fmla="*/ 0 h 25"/>
                  <a:gd name="T16" fmla="*/ 93 w 93"/>
                  <a:gd name="T17" fmla="*/ 3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3" h="25">
                    <a:moveTo>
                      <a:pt x="93" y="3"/>
                    </a:moveTo>
                    <a:lnTo>
                      <a:pt x="93" y="6"/>
                    </a:lnTo>
                    <a:lnTo>
                      <a:pt x="31" y="20"/>
                    </a:lnTo>
                    <a:lnTo>
                      <a:pt x="32" y="25"/>
                    </a:lnTo>
                    <a:lnTo>
                      <a:pt x="0" y="22"/>
                    </a:lnTo>
                    <a:lnTo>
                      <a:pt x="27" y="6"/>
                    </a:lnTo>
                    <a:lnTo>
                      <a:pt x="29" y="13"/>
                    </a:lnTo>
                    <a:lnTo>
                      <a:pt x="92" y="0"/>
                    </a:lnTo>
                    <a:lnTo>
                      <a:pt x="93" y="3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064" name="Freeform 304"/>
              <p:cNvSpPr>
                <a:spLocks/>
              </p:cNvSpPr>
              <p:nvPr/>
            </p:nvSpPr>
            <p:spPr bwMode="auto">
              <a:xfrm>
                <a:off x="3749" y="1350"/>
                <a:ext cx="64" cy="97"/>
              </a:xfrm>
              <a:custGeom>
                <a:avLst/>
                <a:gdLst>
                  <a:gd name="T0" fmla="*/ 59 w 64"/>
                  <a:gd name="T1" fmla="*/ 3 h 97"/>
                  <a:gd name="T2" fmla="*/ 64 w 64"/>
                  <a:gd name="T3" fmla="*/ 4 h 97"/>
                  <a:gd name="T4" fmla="*/ 23 w 64"/>
                  <a:gd name="T5" fmla="*/ 67 h 97"/>
                  <a:gd name="T6" fmla="*/ 30 w 64"/>
                  <a:gd name="T7" fmla="*/ 71 h 97"/>
                  <a:gd name="T8" fmla="*/ 0 w 64"/>
                  <a:gd name="T9" fmla="*/ 97 h 97"/>
                  <a:gd name="T10" fmla="*/ 10 w 64"/>
                  <a:gd name="T11" fmla="*/ 59 h 97"/>
                  <a:gd name="T12" fmla="*/ 18 w 64"/>
                  <a:gd name="T13" fmla="*/ 62 h 97"/>
                  <a:gd name="T14" fmla="*/ 56 w 64"/>
                  <a:gd name="T15" fmla="*/ 0 h 97"/>
                  <a:gd name="T16" fmla="*/ 59 w 64"/>
                  <a:gd name="T17" fmla="*/ 3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4" h="97">
                    <a:moveTo>
                      <a:pt x="59" y="3"/>
                    </a:moveTo>
                    <a:lnTo>
                      <a:pt x="64" y="4"/>
                    </a:lnTo>
                    <a:lnTo>
                      <a:pt x="23" y="67"/>
                    </a:lnTo>
                    <a:lnTo>
                      <a:pt x="30" y="71"/>
                    </a:lnTo>
                    <a:lnTo>
                      <a:pt x="0" y="97"/>
                    </a:lnTo>
                    <a:lnTo>
                      <a:pt x="10" y="59"/>
                    </a:lnTo>
                    <a:lnTo>
                      <a:pt x="18" y="62"/>
                    </a:lnTo>
                    <a:lnTo>
                      <a:pt x="56" y="0"/>
                    </a:lnTo>
                    <a:lnTo>
                      <a:pt x="59" y="3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065" name="Freeform 305"/>
              <p:cNvSpPr>
                <a:spLocks/>
              </p:cNvSpPr>
              <p:nvPr/>
            </p:nvSpPr>
            <p:spPr bwMode="auto">
              <a:xfrm>
                <a:off x="3685" y="1334"/>
                <a:ext cx="56" cy="86"/>
              </a:xfrm>
              <a:custGeom>
                <a:avLst/>
                <a:gdLst>
                  <a:gd name="T0" fmla="*/ 53 w 56"/>
                  <a:gd name="T1" fmla="*/ 2 h 86"/>
                  <a:gd name="T2" fmla="*/ 56 w 56"/>
                  <a:gd name="T3" fmla="*/ 3 h 86"/>
                  <a:gd name="T4" fmla="*/ 19 w 56"/>
                  <a:gd name="T5" fmla="*/ 60 h 86"/>
                  <a:gd name="T6" fmla="*/ 26 w 56"/>
                  <a:gd name="T7" fmla="*/ 65 h 86"/>
                  <a:gd name="T8" fmla="*/ 0 w 56"/>
                  <a:gd name="T9" fmla="*/ 86 h 86"/>
                  <a:gd name="T10" fmla="*/ 9 w 56"/>
                  <a:gd name="T11" fmla="*/ 52 h 86"/>
                  <a:gd name="T12" fmla="*/ 13 w 56"/>
                  <a:gd name="T13" fmla="*/ 57 h 86"/>
                  <a:gd name="T14" fmla="*/ 50 w 56"/>
                  <a:gd name="T15" fmla="*/ 0 h 86"/>
                  <a:gd name="T16" fmla="*/ 53 w 56"/>
                  <a:gd name="T17" fmla="*/ 2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6" h="86">
                    <a:moveTo>
                      <a:pt x="53" y="2"/>
                    </a:moveTo>
                    <a:lnTo>
                      <a:pt x="56" y="3"/>
                    </a:lnTo>
                    <a:lnTo>
                      <a:pt x="19" y="60"/>
                    </a:lnTo>
                    <a:lnTo>
                      <a:pt x="26" y="65"/>
                    </a:lnTo>
                    <a:lnTo>
                      <a:pt x="0" y="86"/>
                    </a:lnTo>
                    <a:lnTo>
                      <a:pt x="9" y="52"/>
                    </a:lnTo>
                    <a:lnTo>
                      <a:pt x="13" y="57"/>
                    </a:lnTo>
                    <a:lnTo>
                      <a:pt x="50" y="0"/>
                    </a:lnTo>
                    <a:lnTo>
                      <a:pt x="53" y="2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066" name="Freeform 306"/>
              <p:cNvSpPr>
                <a:spLocks/>
              </p:cNvSpPr>
              <p:nvPr/>
            </p:nvSpPr>
            <p:spPr bwMode="auto">
              <a:xfrm>
                <a:off x="3619" y="1321"/>
                <a:ext cx="50" cy="82"/>
              </a:xfrm>
              <a:custGeom>
                <a:avLst/>
                <a:gdLst>
                  <a:gd name="T0" fmla="*/ 49 w 50"/>
                  <a:gd name="T1" fmla="*/ 1 h 82"/>
                  <a:gd name="T2" fmla="*/ 50 w 50"/>
                  <a:gd name="T3" fmla="*/ 3 h 82"/>
                  <a:gd name="T4" fmla="*/ 18 w 50"/>
                  <a:gd name="T5" fmla="*/ 58 h 82"/>
                  <a:gd name="T6" fmla="*/ 24 w 50"/>
                  <a:gd name="T7" fmla="*/ 61 h 82"/>
                  <a:gd name="T8" fmla="*/ 0 w 50"/>
                  <a:gd name="T9" fmla="*/ 82 h 82"/>
                  <a:gd name="T10" fmla="*/ 7 w 50"/>
                  <a:gd name="T11" fmla="*/ 50 h 82"/>
                  <a:gd name="T12" fmla="*/ 14 w 50"/>
                  <a:gd name="T13" fmla="*/ 53 h 82"/>
                  <a:gd name="T14" fmla="*/ 46 w 50"/>
                  <a:gd name="T15" fmla="*/ 0 h 82"/>
                  <a:gd name="T16" fmla="*/ 49 w 50"/>
                  <a:gd name="T17" fmla="*/ 1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0" h="82">
                    <a:moveTo>
                      <a:pt x="49" y="1"/>
                    </a:moveTo>
                    <a:lnTo>
                      <a:pt x="50" y="3"/>
                    </a:lnTo>
                    <a:lnTo>
                      <a:pt x="18" y="58"/>
                    </a:lnTo>
                    <a:lnTo>
                      <a:pt x="24" y="61"/>
                    </a:lnTo>
                    <a:lnTo>
                      <a:pt x="0" y="82"/>
                    </a:lnTo>
                    <a:lnTo>
                      <a:pt x="7" y="50"/>
                    </a:lnTo>
                    <a:lnTo>
                      <a:pt x="14" y="53"/>
                    </a:lnTo>
                    <a:lnTo>
                      <a:pt x="46" y="0"/>
                    </a:lnTo>
                    <a:lnTo>
                      <a:pt x="49" y="1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067" name="Freeform 307"/>
              <p:cNvSpPr>
                <a:spLocks/>
              </p:cNvSpPr>
              <p:nvPr/>
            </p:nvSpPr>
            <p:spPr bwMode="auto">
              <a:xfrm>
                <a:off x="3547" y="1307"/>
                <a:ext cx="52" cy="81"/>
              </a:xfrm>
              <a:custGeom>
                <a:avLst/>
                <a:gdLst>
                  <a:gd name="T0" fmla="*/ 49 w 52"/>
                  <a:gd name="T1" fmla="*/ 1 h 81"/>
                  <a:gd name="T2" fmla="*/ 52 w 52"/>
                  <a:gd name="T3" fmla="*/ 3 h 81"/>
                  <a:gd name="T4" fmla="*/ 20 w 52"/>
                  <a:gd name="T5" fmla="*/ 55 h 81"/>
                  <a:gd name="T6" fmla="*/ 24 w 52"/>
                  <a:gd name="T7" fmla="*/ 58 h 81"/>
                  <a:gd name="T8" fmla="*/ 0 w 52"/>
                  <a:gd name="T9" fmla="*/ 81 h 81"/>
                  <a:gd name="T10" fmla="*/ 9 w 52"/>
                  <a:gd name="T11" fmla="*/ 50 h 81"/>
                  <a:gd name="T12" fmla="*/ 14 w 52"/>
                  <a:gd name="T13" fmla="*/ 52 h 81"/>
                  <a:gd name="T14" fmla="*/ 47 w 52"/>
                  <a:gd name="T15" fmla="*/ 0 h 81"/>
                  <a:gd name="T16" fmla="*/ 49 w 52"/>
                  <a:gd name="T17" fmla="*/ 1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2" h="81">
                    <a:moveTo>
                      <a:pt x="49" y="1"/>
                    </a:moveTo>
                    <a:lnTo>
                      <a:pt x="52" y="3"/>
                    </a:lnTo>
                    <a:lnTo>
                      <a:pt x="20" y="55"/>
                    </a:lnTo>
                    <a:lnTo>
                      <a:pt x="24" y="58"/>
                    </a:lnTo>
                    <a:lnTo>
                      <a:pt x="0" y="81"/>
                    </a:lnTo>
                    <a:lnTo>
                      <a:pt x="9" y="50"/>
                    </a:lnTo>
                    <a:lnTo>
                      <a:pt x="14" y="52"/>
                    </a:lnTo>
                    <a:lnTo>
                      <a:pt x="47" y="0"/>
                    </a:lnTo>
                    <a:lnTo>
                      <a:pt x="49" y="1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068" name="Freeform 308"/>
              <p:cNvSpPr>
                <a:spLocks/>
              </p:cNvSpPr>
              <p:nvPr/>
            </p:nvSpPr>
            <p:spPr bwMode="auto">
              <a:xfrm>
                <a:off x="3481" y="1290"/>
                <a:ext cx="48" cy="89"/>
              </a:xfrm>
              <a:custGeom>
                <a:avLst/>
                <a:gdLst>
                  <a:gd name="T0" fmla="*/ 43 w 48"/>
                  <a:gd name="T1" fmla="*/ 1 h 89"/>
                  <a:gd name="T2" fmla="*/ 48 w 48"/>
                  <a:gd name="T3" fmla="*/ 3 h 89"/>
                  <a:gd name="T4" fmla="*/ 17 w 48"/>
                  <a:gd name="T5" fmla="*/ 61 h 89"/>
                  <a:gd name="T6" fmla="*/ 23 w 48"/>
                  <a:gd name="T7" fmla="*/ 64 h 89"/>
                  <a:gd name="T8" fmla="*/ 0 w 48"/>
                  <a:gd name="T9" fmla="*/ 89 h 89"/>
                  <a:gd name="T10" fmla="*/ 6 w 48"/>
                  <a:gd name="T11" fmla="*/ 55 h 89"/>
                  <a:gd name="T12" fmla="*/ 12 w 48"/>
                  <a:gd name="T13" fmla="*/ 58 h 89"/>
                  <a:gd name="T14" fmla="*/ 40 w 48"/>
                  <a:gd name="T15" fmla="*/ 0 h 89"/>
                  <a:gd name="T16" fmla="*/ 43 w 48"/>
                  <a:gd name="T17" fmla="*/ 1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8" h="89">
                    <a:moveTo>
                      <a:pt x="43" y="1"/>
                    </a:moveTo>
                    <a:lnTo>
                      <a:pt x="48" y="3"/>
                    </a:lnTo>
                    <a:lnTo>
                      <a:pt x="17" y="61"/>
                    </a:lnTo>
                    <a:lnTo>
                      <a:pt x="23" y="64"/>
                    </a:lnTo>
                    <a:lnTo>
                      <a:pt x="0" y="89"/>
                    </a:lnTo>
                    <a:lnTo>
                      <a:pt x="6" y="55"/>
                    </a:lnTo>
                    <a:lnTo>
                      <a:pt x="12" y="58"/>
                    </a:lnTo>
                    <a:lnTo>
                      <a:pt x="40" y="0"/>
                    </a:lnTo>
                    <a:lnTo>
                      <a:pt x="43" y="1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069" name="Freeform 309"/>
              <p:cNvSpPr>
                <a:spLocks/>
              </p:cNvSpPr>
              <p:nvPr/>
            </p:nvSpPr>
            <p:spPr bwMode="auto">
              <a:xfrm>
                <a:off x="3418" y="1276"/>
                <a:ext cx="39" cy="89"/>
              </a:xfrm>
              <a:custGeom>
                <a:avLst/>
                <a:gdLst>
                  <a:gd name="T0" fmla="*/ 36 w 39"/>
                  <a:gd name="T1" fmla="*/ 2 h 89"/>
                  <a:gd name="T2" fmla="*/ 39 w 39"/>
                  <a:gd name="T3" fmla="*/ 3 h 89"/>
                  <a:gd name="T4" fmla="*/ 14 w 39"/>
                  <a:gd name="T5" fmla="*/ 60 h 89"/>
                  <a:gd name="T6" fmla="*/ 20 w 39"/>
                  <a:gd name="T7" fmla="*/ 63 h 89"/>
                  <a:gd name="T8" fmla="*/ 0 w 39"/>
                  <a:gd name="T9" fmla="*/ 89 h 89"/>
                  <a:gd name="T10" fmla="*/ 3 w 39"/>
                  <a:gd name="T11" fmla="*/ 57 h 89"/>
                  <a:gd name="T12" fmla="*/ 8 w 39"/>
                  <a:gd name="T13" fmla="*/ 58 h 89"/>
                  <a:gd name="T14" fmla="*/ 33 w 39"/>
                  <a:gd name="T15" fmla="*/ 0 h 89"/>
                  <a:gd name="T16" fmla="*/ 36 w 39"/>
                  <a:gd name="T17" fmla="*/ 2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9" h="89">
                    <a:moveTo>
                      <a:pt x="36" y="2"/>
                    </a:moveTo>
                    <a:lnTo>
                      <a:pt x="39" y="3"/>
                    </a:lnTo>
                    <a:lnTo>
                      <a:pt x="14" y="60"/>
                    </a:lnTo>
                    <a:lnTo>
                      <a:pt x="20" y="63"/>
                    </a:lnTo>
                    <a:lnTo>
                      <a:pt x="0" y="89"/>
                    </a:lnTo>
                    <a:lnTo>
                      <a:pt x="3" y="57"/>
                    </a:lnTo>
                    <a:lnTo>
                      <a:pt x="8" y="58"/>
                    </a:lnTo>
                    <a:lnTo>
                      <a:pt x="33" y="0"/>
                    </a:lnTo>
                    <a:lnTo>
                      <a:pt x="36" y="2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070" name="Freeform 310"/>
              <p:cNvSpPr>
                <a:spLocks/>
              </p:cNvSpPr>
              <p:nvPr/>
            </p:nvSpPr>
            <p:spPr bwMode="auto">
              <a:xfrm>
                <a:off x="3350" y="1261"/>
                <a:ext cx="36" cy="82"/>
              </a:xfrm>
              <a:custGeom>
                <a:avLst/>
                <a:gdLst>
                  <a:gd name="T0" fmla="*/ 33 w 36"/>
                  <a:gd name="T1" fmla="*/ 1 h 82"/>
                  <a:gd name="T2" fmla="*/ 36 w 36"/>
                  <a:gd name="T3" fmla="*/ 3 h 82"/>
                  <a:gd name="T4" fmla="*/ 13 w 36"/>
                  <a:gd name="T5" fmla="*/ 56 h 82"/>
                  <a:gd name="T6" fmla="*/ 19 w 36"/>
                  <a:gd name="T7" fmla="*/ 58 h 82"/>
                  <a:gd name="T8" fmla="*/ 0 w 36"/>
                  <a:gd name="T9" fmla="*/ 82 h 82"/>
                  <a:gd name="T10" fmla="*/ 3 w 36"/>
                  <a:gd name="T11" fmla="*/ 52 h 82"/>
                  <a:gd name="T12" fmla="*/ 7 w 36"/>
                  <a:gd name="T13" fmla="*/ 53 h 82"/>
                  <a:gd name="T14" fmla="*/ 30 w 36"/>
                  <a:gd name="T15" fmla="*/ 0 h 82"/>
                  <a:gd name="T16" fmla="*/ 33 w 36"/>
                  <a:gd name="T17" fmla="*/ 1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82">
                    <a:moveTo>
                      <a:pt x="33" y="1"/>
                    </a:moveTo>
                    <a:lnTo>
                      <a:pt x="36" y="3"/>
                    </a:lnTo>
                    <a:lnTo>
                      <a:pt x="13" y="56"/>
                    </a:lnTo>
                    <a:lnTo>
                      <a:pt x="19" y="58"/>
                    </a:lnTo>
                    <a:lnTo>
                      <a:pt x="0" y="82"/>
                    </a:lnTo>
                    <a:lnTo>
                      <a:pt x="3" y="52"/>
                    </a:lnTo>
                    <a:lnTo>
                      <a:pt x="7" y="53"/>
                    </a:lnTo>
                    <a:lnTo>
                      <a:pt x="30" y="0"/>
                    </a:lnTo>
                    <a:lnTo>
                      <a:pt x="33" y="1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071" name="Freeform 311"/>
              <p:cNvSpPr>
                <a:spLocks/>
              </p:cNvSpPr>
              <p:nvPr/>
            </p:nvSpPr>
            <p:spPr bwMode="auto">
              <a:xfrm>
                <a:off x="3273" y="1247"/>
                <a:ext cx="41" cy="77"/>
              </a:xfrm>
              <a:custGeom>
                <a:avLst/>
                <a:gdLst>
                  <a:gd name="T0" fmla="*/ 40 w 41"/>
                  <a:gd name="T1" fmla="*/ 2 h 77"/>
                  <a:gd name="T2" fmla="*/ 41 w 41"/>
                  <a:gd name="T3" fmla="*/ 3 h 77"/>
                  <a:gd name="T4" fmla="*/ 17 w 41"/>
                  <a:gd name="T5" fmla="*/ 54 h 77"/>
                  <a:gd name="T6" fmla="*/ 22 w 41"/>
                  <a:gd name="T7" fmla="*/ 57 h 77"/>
                  <a:gd name="T8" fmla="*/ 0 w 41"/>
                  <a:gd name="T9" fmla="*/ 77 h 77"/>
                  <a:gd name="T10" fmla="*/ 6 w 41"/>
                  <a:gd name="T11" fmla="*/ 48 h 77"/>
                  <a:gd name="T12" fmla="*/ 11 w 41"/>
                  <a:gd name="T13" fmla="*/ 51 h 77"/>
                  <a:gd name="T14" fmla="*/ 37 w 41"/>
                  <a:gd name="T15" fmla="*/ 0 h 77"/>
                  <a:gd name="T16" fmla="*/ 40 w 41"/>
                  <a:gd name="T17" fmla="*/ 2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1" h="77">
                    <a:moveTo>
                      <a:pt x="40" y="2"/>
                    </a:moveTo>
                    <a:lnTo>
                      <a:pt x="41" y="3"/>
                    </a:lnTo>
                    <a:lnTo>
                      <a:pt x="17" y="54"/>
                    </a:lnTo>
                    <a:lnTo>
                      <a:pt x="22" y="57"/>
                    </a:lnTo>
                    <a:lnTo>
                      <a:pt x="0" y="77"/>
                    </a:lnTo>
                    <a:lnTo>
                      <a:pt x="6" y="48"/>
                    </a:lnTo>
                    <a:lnTo>
                      <a:pt x="11" y="51"/>
                    </a:lnTo>
                    <a:lnTo>
                      <a:pt x="37" y="0"/>
                    </a:lnTo>
                    <a:lnTo>
                      <a:pt x="40" y="2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072" name="Freeform 312"/>
              <p:cNvSpPr>
                <a:spLocks/>
              </p:cNvSpPr>
              <p:nvPr/>
            </p:nvSpPr>
            <p:spPr bwMode="auto">
              <a:xfrm>
                <a:off x="3203" y="1233"/>
                <a:ext cx="41" cy="80"/>
              </a:xfrm>
              <a:custGeom>
                <a:avLst/>
                <a:gdLst>
                  <a:gd name="T0" fmla="*/ 38 w 41"/>
                  <a:gd name="T1" fmla="*/ 2 h 80"/>
                  <a:gd name="T2" fmla="*/ 41 w 41"/>
                  <a:gd name="T3" fmla="*/ 2 h 80"/>
                  <a:gd name="T4" fmla="*/ 17 w 41"/>
                  <a:gd name="T5" fmla="*/ 54 h 80"/>
                  <a:gd name="T6" fmla="*/ 21 w 41"/>
                  <a:gd name="T7" fmla="*/ 57 h 80"/>
                  <a:gd name="T8" fmla="*/ 0 w 41"/>
                  <a:gd name="T9" fmla="*/ 80 h 80"/>
                  <a:gd name="T10" fmla="*/ 4 w 41"/>
                  <a:gd name="T11" fmla="*/ 51 h 80"/>
                  <a:gd name="T12" fmla="*/ 10 w 41"/>
                  <a:gd name="T13" fmla="*/ 52 h 80"/>
                  <a:gd name="T14" fmla="*/ 36 w 41"/>
                  <a:gd name="T15" fmla="*/ 0 h 80"/>
                  <a:gd name="T16" fmla="*/ 38 w 41"/>
                  <a:gd name="T17" fmla="*/ 2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1" h="80">
                    <a:moveTo>
                      <a:pt x="38" y="2"/>
                    </a:moveTo>
                    <a:lnTo>
                      <a:pt x="41" y="2"/>
                    </a:lnTo>
                    <a:lnTo>
                      <a:pt x="17" y="54"/>
                    </a:lnTo>
                    <a:lnTo>
                      <a:pt x="21" y="57"/>
                    </a:lnTo>
                    <a:lnTo>
                      <a:pt x="0" y="80"/>
                    </a:lnTo>
                    <a:lnTo>
                      <a:pt x="4" y="51"/>
                    </a:lnTo>
                    <a:lnTo>
                      <a:pt x="10" y="52"/>
                    </a:lnTo>
                    <a:lnTo>
                      <a:pt x="36" y="0"/>
                    </a:lnTo>
                    <a:lnTo>
                      <a:pt x="38" y="2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073" name="Freeform 313"/>
              <p:cNvSpPr>
                <a:spLocks/>
              </p:cNvSpPr>
              <p:nvPr/>
            </p:nvSpPr>
            <p:spPr bwMode="auto">
              <a:xfrm>
                <a:off x="3126" y="1218"/>
                <a:ext cx="48" cy="80"/>
              </a:xfrm>
              <a:custGeom>
                <a:avLst/>
                <a:gdLst>
                  <a:gd name="T0" fmla="*/ 45 w 48"/>
                  <a:gd name="T1" fmla="*/ 2 h 80"/>
                  <a:gd name="T2" fmla="*/ 48 w 48"/>
                  <a:gd name="T3" fmla="*/ 3 h 80"/>
                  <a:gd name="T4" fmla="*/ 19 w 48"/>
                  <a:gd name="T5" fmla="*/ 55 h 80"/>
                  <a:gd name="T6" fmla="*/ 23 w 48"/>
                  <a:gd name="T7" fmla="*/ 58 h 80"/>
                  <a:gd name="T8" fmla="*/ 0 w 48"/>
                  <a:gd name="T9" fmla="*/ 80 h 80"/>
                  <a:gd name="T10" fmla="*/ 8 w 48"/>
                  <a:gd name="T11" fmla="*/ 49 h 80"/>
                  <a:gd name="T12" fmla="*/ 12 w 48"/>
                  <a:gd name="T13" fmla="*/ 52 h 80"/>
                  <a:gd name="T14" fmla="*/ 42 w 48"/>
                  <a:gd name="T15" fmla="*/ 0 h 80"/>
                  <a:gd name="T16" fmla="*/ 45 w 48"/>
                  <a:gd name="T17" fmla="*/ 2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8" h="80">
                    <a:moveTo>
                      <a:pt x="45" y="2"/>
                    </a:moveTo>
                    <a:lnTo>
                      <a:pt x="48" y="3"/>
                    </a:lnTo>
                    <a:lnTo>
                      <a:pt x="19" y="55"/>
                    </a:lnTo>
                    <a:lnTo>
                      <a:pt x="23" y="58"/>
                    </a:lnTo>
                    <a:lnTo>
                      <a:pt x="0" y="80"/>
                    </a:lnTo>
                    <a:lnTo>
                      <a:pt x="8" y="49"/>
                    </a:lnTo>
                    <a:lnTo>
                      <a:pt x="12" y="52"/>
                    </a:lnTo>
                    <a:lnTo>
                      <a:pt x="42" y="0"/>
                    </a:lnTo>
                    <a:lnTo>
                      <a:pt x="45" y="2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074" name="Freeform 314"/>
              <p:cNvSpPr>
                <a:spLocks/>
              </p:cNvSpPr>
              <p:nvPr/>
            </p:nvSpPr>
            <p:spPr bwMode="auto">
              <a:xfrm>
                <a:off x="3034" y="1204"/>
                <a:ext cx="66" cy="60"/>
              </a:xfrm>
              <a:custGeom>
                <a:avLst/>
                <a:gdLst>
                  <a:gd name="T0" fmla="*/ 66 w 66"/>
                  <a:gd name="T1" fmla="*/ 2 h 60"/>
                  <a:gd name="T2" fmla="*/ 66 w 66"/>
                  <a:gd name="T3" fmla="*/ 5 h 60"/>
                  <a:gd name="T4" fmla="*/ 23 w 66"/>
                  <a:gd name="T5" fmla="*/ 43 h 60"/>
                  <a:gd name="T6" fmla="*/ 28 w 66"/>
                  <a:gd name="T7" fmla="*/ 48 h 60"/>
                  <a:gd name="T8" fmla="*/ 0 w 66"/>
                  <a:gd name="T9" fmla="*/ 60 h 60"/>
                  <a:gd name="T10" fmla="*/ 17 w 66"/>
                  <a:gd name="T11" fmla="*/ 34 h 60"/>
                  <a:gd name="T12" fmla="*/ 19 w 66"/>
                  <a:gd name="T13" fmla="*/ 39 h 60"/>
                  <a:gd name="T14" fmla="*/ 63 w 66"/>
                  <a:gd name="T15" fmla="*/ 0 h 60"/>
                  <a:gd name="T16" fmla="*/ 66 w 66"/>
                  <a:gd name="T17" fmla="*/ 2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6" h="60">
                    <a:moveTo>
                      <a:pt x="66" y="2"/>
                    </a:moveTo>
                    <a:lnTo>
                      <a:pt x="66" y="5"/>
                    </a:lnTo>
                    <a:lnTo>
                      <a:pt x="23" y="43"/>
                    </a:lnTo>
                    <a:lnTo>
                      <a:pt x="28" y="48"/>
                    </a:lnTo>
                    <a:lnTo>
                      <a:pt x="0" y="60"/>
                    </a:lnTo>
                    <a:lnTo>
                      <a:pt x="17" y="34"/>
                    </a:lnTo>
                    <a:lnTo>
                      <a:pt x="19" y="39"/>
                    </a:lnTo>
                    <a:lnTo>
                      <a:pt x="63" y="0"/>
                    </a:lnTo>
                    <a:lnTo>
                      <a:pt x="66" y="2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075" name="Freeform 315"/>
              <p:cNvSpPr>
                <a:spLocks/>
              </p:cNvSpPr>
              <p:nvPr/>
            </p:nvSpPr>
            <p:spPr bwMode="auto">
              <a:xfrm>
                <a:off x="2946" y="1187"/>
                <a:ext cx="82" cy="42"/>
              </a:xfrm>
              <a:custGeom>
                <a:avLst/>
                <a:gdLst>
                  <a:gd name="T0" fmla="*/ 81 w 82"/>
                  <a:gd name="T1" fmla="*/ 4 h 42"/>
                  <a:gd name="T2" fmla="*/ 82 w 82"/>
                  <a:gd name="T3" fmla="*/ 7 h 42"/>
                  <a:gd name="T4" fmla="*/ 29 w 82"/>
                  <a:gd name="T5" fmla="*/ 31 h 42"/>
                  <a:gd name="T6" fmla="*/ 30 w 82"/>
                  <a:gd name="T7" fmla="*/ 37 h 42"/>
                  <a:gd name="T8" fmla="*/ 0 w 82"/>
                  <a:gd name="T9" fmla="*/ 42 h 42"/>
                  <a:gd name="T10" fmla="*/ 23 w 82"/>
                  <a:gd name="T11" fmla="*/ 22 h 42"/>
                  <a:gd name="T12" fmla="*/ 26 w 82"/>
                  <a:gd name="T13" fmla="*/ 26 h 42"/>
                  <a:gd name="T14" fmla="*/ 81 w 82"/>
                  <a:gd name="T15" fmla="*/ 0 h 42"/>
                  <a:gd name="T16" fmla="*/ 81 w 82"/>
                  <a:gd name="T17" fmla="*/ 4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2" h="42">
                    <a:moveTo>
                      <a:pt x="81" y="4"/>
                    </a:moveTo>
                    <a:lnTo>
                      <a:pt x="82" y="7"/>
                    </a:lnTo>
                    <a:lnTo>
                      <a:pt x="29" y="31"/>
                    </a:lnTo>
                    <a:lnTo>
                      <a:pt x="30" y="37"/>
                    </a:lnTo>
                    <a:lnTo>
                      <a:pt x="0" y="42"/>
                    </a:lnTo>
                    <a:lnTo>
                      <a:pt x="23" y="22"/>
                    </a:lnTo>
                    <a:lnTo>
                      <a:pt x="26" y="26"/>
                    </a:lnTo>
                    <a:lnTo>
                      <a:pt x="81" y="0"/>
                    </a:lnTo>
                    <a:lnTo>
                      <a:pt x="81" y="4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076" name="Freeform 316"/>
              <p:cNvSpPr>
                <a:spLocks/>
              </p:cNvSpPr>
              <p:nvPr/>
            </p:nvSpPr>
            <p:spPr bwMode="auto">
              <a:xfrm>
                <a:off x="2866" y="1174"/>
                <a:ext cx="92" cy="39"/>
              </a:xfrm>
              <a:custGeom>
                <a:avLst/>
                <a:gdLst>
                  <a:gd name="T0" fmla="*/ 90 w 92"/>
                  <a:gd name="T1" fmla="*/ 3 h 39"/>
                  <a:gd name="T2" fmla="*/ 92 w 92"/>
                  <a:gd name="T3" fmla="*/ 6 h 39"/>
                  <a:gd name="T4" fmla="*/ 32 w 92"/>
                  <a:gd name="T5" fmla="*/ 32 h 39"/>
                  <a:gd name="T6" fmla="*/ 34 w 92"/>
                  <a:gd name="T7" fmla="*/ 36 h 39"/>
                  <a:gd name="T8" fmla="*/ 0 w 92"/>
                  <a:gd name="T9" fmla="*/ 39 h 39"/>
                  <a:gd name="T10" fmla="*/ 26 w 92"/>
                  <a:gd name="T11" fmla="*/ 18 h 39"/>
                  <a:gd name="T12" fmla="*/ 29 w 92"/>
                  <a:gd name="T13" fmla="*/ 24 h 39"/>
                  <a:gd name="T14" fmla="*/ 89 w 92"/>
                  <a:gd name="T15" fmla="*/ 0 h 39"/>
                  <a:gd name="T16" fmla="*/ 90 w 92"/>
                  <a:gd name="T17" fmla="*/ 3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2" h="39">
                    <a:moveTo>
                      <a:pt x="90" y="3"/>
                    </a:moveTo>
                    <a:lnTo>
                      <a:pt x="92" y="6"/>
                    </a:lnTo>
                    <a:lnTo>
                      <a:pt x="32" y="32"/>
                    </a:lnTo>
                    <a:lnTo>
                      <a:pt x="34" y="36"/>
                    </a:lnTo>
                    <a:lnTo>
                      <a:pt x="0" y="39"/>
                    </a:lnTo>
                    <a:lnTo>
                      <a:pt x="26" y="18"/>
                    </a:lnTo>
                    <a:lnTo>
                      <a:pt x="29" y="24"/>
                    </a:lnTo>
                    <a:lnTo>
                      <a:pt x="89" y="0"/>
                    </a:lnTo>
                    <a:lnTo>
                      <a:pt x="90" y="3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077" name="Freeform 317"/>
              <p:cNvSpPr>
                <a:spLocks/>
              </p:cNvSpPr>
              <p:nvPr/>
            </p:nvSpPr>
            <p:spPr bwMode="auto">
              <a:xfrm>
                <a:off x="2791" y="1160"/>
                <a:ext cx="95" cy="41"/>
              </a:xfrm>
              <a:custGeom>
                <a:avLst/>
                <a:gdLst>
                  <a:gd name="T0" fmla="*/ 95 w 95"/>
                  <a:gd name="T1" fmla="*/ 2 h 41"/>
                  <a:gd name="T2" fmla="*/ 95 w 95"/>
                  <a:gd name="T3" fmla="*/ 6 h 41"/>
                  <a:gd name="T4" fmla="*/ 34 w 95"/>
                  <a:gd name="T5" fmla="*/ 31 h 41"/>
                  <a:gd name="T6" fmla="*/ 37 w 95"/>
                  <a:gd name="T7" fmla="*/ 37 h 41"/>
                  <a:gd name="T8" fmla="*/ 0 w 95"/>
                  <a:gd name="T9" fmla="*/ 41 h 41"/>
                  <a:gd name="T10" fmla="*/ 28 w 95"/>
                  <a:gd name="T11" fmla="*/ 18 h 41"/>
                  <a:gd name="T12" fmla="*/ 31 w 95"/>
                  <a:gd name="T13" fmla="*/ 26 h 41"/>
                  <a:gd name="T14" fmla="*/ 94 w 95"/>
                  <a:gd name="T15" fmla="*/ 0 h 41"/>
                  <a:gd name="T16" fmla="*/ 95 w 95"/>
                  <a:gd name="T17" fmla="*/ 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5" h="41">
                    <a:moveTo>
                      <a:pt x="95" y="2"/>
                    </a:moveTo>
                    <a:lnTo>
                      <a:pt x="95" y="6"/>
                    </a:lnTo>
                    <a:lnTo>
                      <a:pt x="34" y="31"/>
                    </a:lnTo>
                    <a:lnTo>
                      <a:pt x="37" y="37"/>
                    </a:lnTo>
                    <a:lnTo>
                      <a:pt x="0" y="41"/>
                    </a:lnTo>
                    <a:lnTo>
                      <a:pt x="28" y="18"/>
                    </a:lnTo>
                    <a:lnTo>
                      <a:pt x="31" y="26"/>
                    </a:lnTo>
                    <a:lnTo>
                      <a:pt x="94" y="0"/>
                    </a:lnTo>
                    <a:lnTo>
                      <a:pt x="95" y="2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078" name="Freeform 318"/>
              <p:cNvSpPr>
                <a:spLocks/>
              </p:cNvSpPr>
              <p:nvPr/>
            </p:nvSpPr>
            <p:spPr bwMode="auto">
              <a:xfrm>
                <a:off x="2722" y="1145"/>
                <a:ext cx="94" cy="41"/>
              </a:xfrm>
              <a:custGeom>
                <a:avLst/>
                <a:gdLst>
                  <a:gd name="T0" fmla="*/ 92 w 94"/>
                  <a:gd name="T1" fmla="*/ 4 h 41"/>
                  <a:gd name="T2" fmla="*/ 94 w 94"/>
                  <a:gd name="T3" fmla="*/ 7 h 41"/>
                  <a:gd name="T4" fmla="*/ 33 w 94"/>
                  <a:gd name="T5" fmla="*/ 32 h 41"/>
                  <a:gd name="T6" fmla="*/ 34 w 94"/>
                  <a:gd name="T7" fmla="*/ 38 h 41"/>
                  <a:gd name="T8" fmla="*/ 0 w 94"/>
                  <a:gd name="T9" fmla="*/ 41 h 41"/>
                  <a:gd name="T10" fmla="*/ 28 w 94"/>
                  <a:gd name="T11" fmla="*/ 18 h 41"/>
                  <a:gd name="T12" fmla="*/ 30 w 94"/>
                  <a:gd name="T13" fmla="*/ 26 h 41"/>
                  <a:gd name="T14" fmla="*/ 91 w 94"/>
                  <a:gd name="T15" fmla="*/ 0 h 41"/>
                  <a:gd name="T16" fmla="*/ 92 w 94"/>
                  <a:gd name="T17" fmla="*/ 4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4" h="41">
                    <a:moveTo>
                      <a:pt x="92" y="4"/>
                    </a:moveTo>
                    <a:lnTo>
                      <a:pt x="94" y="7"/>
                    </a:lnTo>
                    <a:lnTo>
                      <a:pt x="33" y="32"/>
                    </a:lnTo>
                    <a:lnTo>
                      <a:pt x="34" y="38"/>
                    </a:lnTo>
                    <a:lnTo>
                      <a:pt x="0" y="41"/>
                    </a:lnTo>
                    <a:lnTo>
                      <a:pt x="28" y="18"/>
                    </a:lnTo>
                    <a:lnTo>
                      <a:pt x="30" y="26"/>
                    </a:lnTo>
                    <a:lnTo>
                      <a:pt x="91" y="0"/>
                    </a:lnTo>
                    <a:lnTo>
                      <a:pt x="92" y="4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079" name="Freeform 319"/>
              <p:cNvSpPr>
                <a:spLocks/>
              </p:cNvSpPr>
              <p:nvPr/>
            </p:nvSpPr>
            <p:spPr bwMode="auto">
              <a:xfrm>
                <a:off x="2654" y="1132"/>
                <a:ext cx="90" cy="34"/>
              </a:xfrm>
              <a:custGeom>
                <a:avLst/>
                <a:gdLst>
                  <a:gd name="T0" fmla="*/ 90 w 90"/>
                  <a:gd name="T1" fmla="*/ 4 h 34"/>
                  <a:gd name="T2" fmla="*/ 90 w 90"/>
                  <a:gd name="T3" fmla="*/ 5 h 34"/>
                  <a:gd name="T4" fmla="*/ 30 w 90"/>
                  <a:gd name="T5" fmla="*/ 28 h 34"/>
                  <a:gd name="T6" fmla="*/ 32 w 90"/>
                  <a:gd name="T7" fmla="*/ 33 h 34"/>
                  <a:gd name="T8" fmla="*/ 0 w 90"/>
                  <a:gd name="T9" fmla="*/ 34 h 34"/>
                  <a:gd name="T10" fmla="*/ 26 w 90"/>
                  <a:gd name="T11" fmla="*/ 14 h 34"/>
                  <a:gd name="T12" fmla="*/ 27 w 90"/>
                  <a:gd name="T13" fmla="*/ 22 h 34"/>
                  <a:gd name="T14" fmla="*/ 88 w 90"/>
                  <a:gd name="T15" fmla="*/ 0 h 34"/>
                  <a:gd name="T16" fmla="*/ 90 w 90"/>
                  <a:gd name="T17" fmla="*/ 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0" h="34">
                    <a:moveTo>
                      <a:pt x="90" y="4"/>
                    </a:moveTo>
                    <a:lnTo>
                      <a:pt x="90" y="5"/>
                    </a:lnTo>
                    <a:lnTo>
                      <a:pt x="30" y="28"/>
                    </a:lnTo>
                    <a:lnTo>
                      <a:pt x="32" y="33"/>
                    </a:lnTo>
                    <a:lnTo>
                      <a:pt x="0" y="34"/>
                    </a:lnTo>
                    <a:lnTo>
                      <a:pt x="26" y="14"/>
                    </a:lnTo>
                    <a:lnTo>
                      <a:pt x="27" y="22"/>
                    </a:lnTo>
                    <a:lnTo>
                      <a:pt x="88" y="0"/>
                    </a:lnTo>
                    <a:lnTo>
                      <a:pt x="90" y="4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080" name="Freeform 320"/>
              <p:cNvSpPr>
                <a:spLocks/>
              </p:cNvSpPr>
              <p:nvPr/>
            </p:nvSpPr>
            <p:spPr bwMode="auto">
              <a:xfrm>
                <a:off x="2583" y="1117"/>
                <a:ext cx="91" cy="28"/>
              </a:xfrm>
              <a:custGeom>
                <a:avLst/>
                <a:gdLst>
                  <a:gd name="T0" fmla="*/ 89 w 91"/>
                  <a:gd name="T1" fmla="*/ 3 h 28"/>
                  <a:gd name="T2" fmla="*/ 91 w 91"/>
                  <a:gd name="T3" fmla="*/ 6 h 28"/>
                  <a:gd name="T4" fmla="*/ 31 w 91"/>
                  <a:gd name="T5" fmla="*/ 22 h 28"/>
                  <a:gd name="T6" fmla="*/ 32 w 91"/>
                  <a:gd name="T7" fmla="*/ 28 h 28"/>
                  <a:gd name="T8" fmla="*/ 0 w 91"/>
                  <a:gd name="T9" fmla="*/ 26 h 28"/>
                  <a:gd name="T10" fmla="*/ 28 w 91"/>
                  <a:gd name="T11" fmla="*/ 11 h 28"/>
                  <a:gd name="T12" fmla="*/ 29 w 91"/>
                  <a:gd name="T13" fmla="*/ 17 h 28"/>
                  <a:gd name="T14" fmla="*/ 89 w 91"/>
                  <a:gd name="T15" fmla="*/ 0 h 28"/>
                  <a:gd name="T16" fmla="*/ 89 w 91"/>
                  <a:gd name="T17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1" h="28">
                    <a:moveTo>
                      <a:pt x="89" y="3"/>
                    </a:moveTo>
                    <a:lnTo>
                      <a:pt x="91" y="6"/>
                    </a:lnTo>
                    <a:lnTo>
                      <a:pt x="31" y="22"/>
                    </a:lnTo>
                    <a:lnTo>
                      <a:pt x="32" y="28"/>
                    </a:lnTo>
                    <a:lnTo>
                      <a:pt x="0" y="26"/>
                    </a:lnTo>
                    <a:lnTo>
                      <a:pt x="28" y="11"/>
                    </a:lnTo>
                    <a:lnTo>
                      <a:pt x="29" y="17"/>
                    </a:lnTo>
                    <a:lnTo>
                      <a:pt x="89" y="0"/>
                    </a:lnTo>
                    <a:lnTo>
                      <a:pt x="89" y="3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081" name="Freeform 321"/>
              <p:cNvSpPr>
                <a:spLocks/>
              </p:cNvSpPr>
              <p:nvPr/>
            </p:nvSpPr>
            <p:spPr bwMode="auto">
              <a:xfrm>
                <a:off x="2513" y="1105"/>
                <a:ext cx="89" cy="24"/>
              </a:xfrm>
              <a:custGeom>
                <a:avLst/>
                <a:gdLst>
                  <a:gd name="T0" fmla="*/ 89 w 89"/>
                  <a:gd name="T1" fmla="*/ 3 h 24"/>
                  <a:gd name="T2" fmla="*/ 89 w 89"/>
                  <a:gd name="T3" fmla="*/ 6 h 24"/>
                  <a:gd name="T4" fmla="*/ 30 w 89"/>
                  <a:gd name="T5" fmla="*/ 18 h 24"/>
                  <a:gd name="T6" fmla="*/ 32 w 89"/>
                  <a:gd name="T7" fmla="*/ 24 h 24"/>
                  <a:gd name="T8" fmla="*/ 0 w 89"/>
                  <a:gd name="T9" fmla="*/ 23 h 24"/>
                  <a:gd name="T10" fmla="*/ 27 w 89"/>
                  <a:gd name="T11" fmla="*/ 6 h 24"/>
                  <a:gd name="T12" fmla="*/ 29 w 89"/>
                  <a:gd name="T13" fmla="*/ 12 h 24"/>
                  <a:gd name="T14" fmla="*/ 87 w 89"/>
                  <a:gd name="T15" fmla="*/ 0 h 24"/>
                  <a:gd name="T16" fmla="*/ 89 w 89"/>
                  <a:gd name="T17" fmla="*/ 3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9" h="24">
                    <a:moveTo>
                      <a:pt x="89" y="3"/>
                    </a:moveTo>
                    <a:lnTo>
                      <a:pt x="89" y="6"/>
                    </a:lnTo>
                    <a:lnTo>
                      <a:pt x="30" y="18"/>
                    </a:lnTo>
                    <a:lnTo>
                      <a:pt x="32" y="24"/>
                    </a:lnTo>
                    <a:lnTo>
                      <a:pt x="0" y="23"/>
                    </a:lnTo>
                    <a:lnTo>
                      <a:pt x="27" y="6"/>
                    </a:lnTo>
                    <a:lnTo>
                      <a:pt x="29" y="12"/>
                    </a:lnTo>
                    <a:lnTo>
                      <a:pt x="87" y="0"/>
                    </a:lnTo>
                    <a:lnTo>
                      <a:pt x="89" y="3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082" name="Freeform 322"/>
              <p:cNvSpPr>
                <a:spLocks/>
              </p:cNvSpPr>
              <p:nvPr/>
            </p:nvSpPr>
            <p:spPr bwMode="auto">
              <a:xfrm>
                <a:off x="2439" y="1090"/>
                <a:ext cx="92" cy="26"/>
              </a:xfrm>
              <a:custGeom>
                <a:avLst/>
                <a:gdLst>
                  <a:gd name="T0" fmla="*/ 91 w 92"/>
                  <a:gd name="T1" fmla="*/ 3 h 26"/>
                  <a:gd name="T2" fmla="*/ 92 w 92"/>
                  <a:gd name="T3" fmla="*/ 6 h 26"/>
                  <a:gd name="T4" fmla="*/ 31 w 92"/>
                  <a:gd name="T5" fmla="*/ 21 h 26"/>
                  <a:gd name="T6" fmla="*/ 33 w 92"/>
                  <a:gd name="T7" fmla="*/ 26 h 26"/>
                  <a:gd name="T8" fmla="*/ 0 w 92"/>
                  <a:gd name="T9" fmla="*/ 23 h 26"/>
                  <a:gd name="T10" fmla="*/ 28 w 92"/>
                  <a:gd name="T11" fmla="*/ 7 h 26"/>
                  <a:gd name="T12" fmla="*/ 30 w 92"/>
                  <a:gd name="T13" fmla="*/ 13 h 26"/>
                  <a:gd name="T14" fmla="*/ 91 w 92"/>
                  <a:gd name="T15" fmla="*/ 0 h 26"/>
                  <a:gd name="T16" fmla="*/ 91 w 92"/>
                  <a:gd name="T17" fmla="*/ 3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2" h="26">
                    <a:moveTo>
                      <a:pt x="91" y="3"/>
                    </a:moveTo>
                    <a:lnTo>
                      <a:pt x="92" y="6"/>
                    </a:lnTo>
                    <a:lnTo>
                      <a:pt x="31" y="21"/>
                    </a:lnTo>
                    <a:lnTo>
                      <a:pt x="33" y="26"/>
                    </a:lnTo>
                    <a:lnTo>
                      <a:pt x="0" y="23"/>
                    </a:lnTo>
                    <a:lnTo>
                      <a:pt x="28" y="7"/>
                    </a:lnTo>
                    <a:lnTo>
                      <a:pt x="30" y="13"/>
                    </a:lnTo>
                    <a:lnTo>
                      <a:pt x="91" y="0"/>
                    </a:lnTo>
                    <a:lnTo>
                      <a:pt x="91" y="3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083" name="Freeform 323"/>
              <p:cNvSpPr>
                <a:spLocks/>
              </p:cNvSpPr>
              <p:nvPr/>
            </p:nvSpPr>
            <p:spPr bwMode="auto">
              <a:xfrm>
                <a:off x="2363" y="1076"/>
                <a:ext cx="95" cy="27"/>
              </a:xfrm>
              <a:custGeom>
                <a:avLst/>
                <a:gdLst>
                  <a:gd name="T0" fmla="*/ 95 w 95"/>
                  <a:gd name="T1" fmla="*/ 3 h 27"/>
                  <a:gd name="T2" fmla="*/ 95 w 95"/>
                  <a:gd name="T3" fmla="*/ 8 h 27"/>
                  <a:gd name="T4" fmla="*/ 34 w 95"/>
                  <a:gd name="T5" fmla="*/ 20 h 27"/>
                  <a:gd name="T6" fmla="*/ 35 w 95"/>
                  <a:gd name="T7" fmla="*/ 27 h 27"/>
                  <a:gd name="T8" fmla="*/ 0 w 95"/>
                  <a:gd name="T9" fmla="*/ 24 h 27"/>
                  <a:gd name="T10" fmla="*/ 31 w 95"/>
                  <a:gd name="T11" fmla="*/ 9 h 27"/>
                  <a:gd name="T12" fmla="*/ 32 w 95"/>
                  <a:gd name="T13" fmla="*/ 14 h 27"/>
                  <a:gd name="T14" fmla="*/ 95 w 95"/>
                  <a:gd name="T15" fmla="*/ 0 h 27"/>
                  <a:gd name="T16" fmla="*/ 95 w 95"/>
                  <a:gd name="T17" fmla="*/ 3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5" h="27">
                    <a:moveTo>
                      <a:pt x="95" y="3"/>
                    </a:moveTo>
                    <a:lnTo>
                      <a:pt x="95" y="8"/>
                    </a:lnTo>
                    <a:lnTo>
                      <a:pt x="34" y="20"/>
                    </a:lnTo>
                    <a:lnTo>
                      <a:pt x="35" y="27"/>
                    </a:lnTo>
                    <a:lnTo>
                      <a:pt x="0" y="24"/>
                    </a:lnTo>
                    <a:lnTo>
                      <a:pt x="31" y="9"/>
                    </a:lnTo>
                    <a:lnTo>
                      <a:pt x="32" y="14"/>
                    </a:lnTo>
                    <a:lnTo>
                      <a:pt x="95" y="0"/>
                    </a:lnTo>
                    <a:lnTo>
                      <a:pt x="95" y="3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084" name="Freeform 324"/>
              <p:cNvSpPr>
                <a:spLocks/>
              </p:cNvSpPr>
              <p:nvPr/>
            </p:nvSpPr>
            <p:spPr bwMode="auto">
              <a:xfrm>
                <a:off x="2287" y="1062"/>
                <a:ext cx="100" cy="28"/>
              </a:xfrm>
              <a:custGeom>
                <a:avLst/>
                <a:gdLst>
                  <a:gd name="T0" fmla="*/ 99 w 100"/>
                  <a:gd name="T1" fmla="*/ 3 h 28"/>
                  <a:gd name="T2" fmla="*/ 100 w 100"/>
                  <a:gd name="T3" fmla="*/ 6 h 28"/>
                  <a:gd name="T4" fmla="*/ 35 w 100"/>
                  <a:gd name="T5" fmla="*/ 22 h 28"/>
                  <a:gd name="T6" fmla="*/ 36 w 100"/>
                  <a:gd name="T7" fmla="*/ 28 h 28"/>
                  <a:gd name="T8" fmla="*/ 0 w 100"/>
                  <a:gd name="T9" fmla="*/ 25 h 28"/>
                  <a:gd name="T10" fmla="*/ 32 w 100"/>
                  <a:gd name="T11" fmla="*/ 8 h 28"/>
                  <a:gd name="T12" fmla="*/ 33 w 100"/>
                  <a:gd name="T13" fmla="*/ 14 h 28"/>
                  <a:gd name="T14" fmla="*/ 99 w 100"/>
                  <a:gd name="T15" fmla="*/ 0 h 28"/>
                  <a:gd name="T16" fmla="*/ 99 w 100"/>
                  <a:gd name="T17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0" h="28">
                    <a:moveTo>
                      <a:pt x="99" y="3"/>
                    </a:moveTo>
                    <a:lnTo>
                      <a:pt x="100" y="6"/>
                    </a:lnTo>
                    <a:lnTo>
                      <a:pt x="35" y="22"/>
                    </a:lnTo>
                    <a:lnTo>
                      <a:pt x="36" y="28"/>
                    </a:lnTo>
                    <a:lnTo>
                      <a:pt x="0" y="25"/>
                    </a:lnTo>
                    <a:lnTo>
                      <a:pt x="32" y="8"/>
                    </a:lnTo>
                    <a:lnTo>
                      <a:pt x="33" y="14"/>
                    </a:lnTo>
                    <a:lnTo>
                      <a:pt x="99" y="0"/>
                    </a:lnTo>
                    <a:lnTo>
                      <a:pt x="99" y="3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085" name="Freeform 325"/>
              <p:cNvSpPr>
                <a:spLocks/>
              </p:cNvSpPr>
              <p:nvPr/>
            </p:nvSpPr>
            <p:spPr bwMode="auto">
              <a:xfrm>
                <a:off x="3744" y="1420"/>
                <a:ext cx="52" cy="87"/>
              </a:xfrm>
              <a:custGeom>
                <a:avLst/>
                <a:gdLst>
                  <a:gd name="T0" fmla="*/ 49 w 52"/>
                  <a:gd name="T1" fmla="*/ 1 h 87"/>
                  <a:gd name="T2" fmla="*/ 52 w 52"/>
                  <a:gd name="T3" fmla="*/ 3 h 87"/>
                  <a:gd name="T4" fmla="*/ 20 w 52"/>
                  <a:gd name="T5" fmla="*/ 61 h 87"/>
                  <a:gd name="T6" fmla="*/ 25 w 52"/>
                  <a:gd name="T7" fmla="*/ 63 h 87"/>
                  <a:gd name="T8" fmla="*/ 0 w 52"/>
                  <a:gd name="T9" fmla="*/ 87 h 87"/>
                  <a:gd name="T10" fmla="*/ 8 w 52"/>
                  <a:gd name="T11" fmla="*/ 53 h 87"/>
                  <a:gd name="T12" fmla="*/ 14 w 52"/>
                  <a:gd name="T13" fmla="*/ 56 h 87"/>
                  <a:gd name="T14" fmla="*/ 48 w 52"/>
                  <a:gd name="T15" fmla="*/ 0 h 87"/>
                  <a:gd name="T16" fmla="*/ 49 w 52"/>
                  <a:gd name="T17" fmla="*/ 1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2" h="87">
                    <a:moveTo>
                      <a:pt x="49" y="1"/>
                    </a:moveTo>
                    <a:lnTo>
                      <a:pt x="52" y="3"/>
                    </a:lnTo>
                    <a:lnTo>
                      <a:pt x="20" y="61"/>
                    </a:lnTo>
                    <a:lnTo>
                      <a:pt x="25" y="63"/>
                    </a:lnTo>
                    <a:lnTo>
                      <a:pt x="0" y="87"/>
                    </a:lnTo>
                    <a:lnTo>
                      <a:pt x="8" y="53"/>
                    </a:lnTo>
                    <a:lnTo>
                      <a:pt x="14" y="56"/>
                    </a:lnTo>
                    <a:lnTo>
                      <a:pt x="48" y="0"/>
                    </a:lnTo>
                    <a:lnTo>
                      <a:pt x="49" y="1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086" name="Freeform 326"/>
              <p:cNvSpPr>
                <a:spLocks/>
              </p:cNvSpPr>
              <p:nvPr/>
            </p:nvSpPr>
            <p:spPr bwMode="auto">
              <a:xfrm>
                <a:off x="3675" y="1405"/>
                <a:ext cx="49" cy="79"/>
              </a:xfrm>
              <a:custGeom>
                <a:avLst/>
                <a:gdLst>
                  <a:gd name="T0" fmla="*/ 48 w 49"/>
                  <a:gd name="T1" fmla="*/ 1 h 79"/>
                  <a:gd name="T2" fmla="*/ 49 w 49"/>
                  <a:gd name="T3" fmla="*/ 3 h 79"/>
                  <a:gd name="T4" fmla="*/ 19 w 49"/>
                  <a:gd name="T5" fmla="*/ 55 h 79"/>
                  <a:gd name="T6" fmla="*/ 23 w 49"/>
                  <a:gd name="T7" fmla="*/ 58 h 79"/>
                  <a:gd name="T8" fmla="*/ 0 w 49"/>
                  <a:gd name="T9" fmla="*/ 79 h 79"/>
                  <a:gd name="T10" fmla="*/ 8 w 49"/>
                  <a:gd name="T11" fmla="*/ 49 h 79"/>
                  <a:gd name="T12" fmla="*/ 14 w 49"/>
                  <a:gd name="T13" fmla="*/ 52 h 79"/>
                  <a:gd name="T14" fmla="*/ 45 w 49"/>
                  <a:gd name="T15" fmla="*/ 0 h 79"/>
                  <a:gd name="T16" fmla="*/ 48 w 49"/>
                  <a:gd name="T17" fmla="*/ 1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9" h="79">
                    <a:moveTo>
                      <a:pt x="48" y="1"/>
                    </a:moveTo>
                    <a:lnTo>
                      <a:pt x="49" y="3"/>
                    </a:lnTo>
                    <a:lnTo>
                      <a:pt x="19" y="55"/>
                    </a:lnTo>
                    <a:lnTo>
                      <a:pt x="23" y="58"/>
                    </a:lnTo>
                    <a:lnTo>
                      <a:pt x="0" y="79"/>
                    </a:lnTo>
                    <a:lnTo>
                      <a:pt x="8" y="49"/>
                    </a:lnTo>
                    <a:lnTo>
                      <a:pt x="14" y="52"/>
                    </a:lnTo>
                    <a:lnTo>
                      <a:pt x="45" y="0"/>
                    </a:lnTo>
                    <a:lnTo>
                      <a:pt x="48" y="1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087" name="Freeform 327"/>
              <p:cNvSpPr>
                <a:spLocks/>
              </p:cNvSpPr>
              <p:nvPr/>
            </p:nvSpPr>
            <p:spPr bwMode="auto">
              <a:xfrm>
                <a:off x="3597" y="1389"/>
                <a:ext cx="57" cy="69"/>
              </a:xfrm>
              <a:custGeom>
                <a:avLst/>
                <a:gdLst>
                  <a:gd name="T0" fmla="*/ 54 w 57"/>
                  <a:gd name="T1" fmla="*/ 2 h 69"/>
                  <a:gd name="T2" fmla="*/ 57 w 57"/>
                  <a:gd name="T3" fmla="*/ 3 h 69"/>
                  <a:gd name="T4" fmla="*/ 22 w 57"/>
                  <a:gd name="T5" fmla="*/ 49 h 69"/>
                  <a:gd name="T6" fmla="*/ 25 w 57"/>
                  <a:gd name="T7" fmla="*/ 52 h 69"/>
                  <a:gd name="T8" fmla="*/ 0 w 57"/>
                  <a:gd name="T9" fmla="*/ 69 h 69"/>
                  <a:gd name="T10" fmla="*/ 13 w 57"/>
                  <a:gd name="T11" fmla="*/ 43 h 69"/>
                  <a:gd name="T12" fmla="*/ 17 w 57"/>
                  <a:gd name="T13" fmla="*/ 45 h 69"/>
                  <a:gd name="T14" fmla="*/ 52 w 57"/>
                  <a:gd name="T15" fmla="*/ 0 h 69"/>
                  <a:gd name="T16" fmla="*/ 54 w 57"/>
                  <a:gd name="T17" fmla="*/ 2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7" h="69">
                    <a:moveTo>
                      <a:pt x="54" y="2"/>
                    </a:moveTo>
                    <a:lnTo>
                      <a:pt x="57" y="3"/>
                    </a:lnTo>
                    <a:lnTo>
                      <a:pt x="22" y="49"/>
                    </a:lnTo>
                    <a:lnTo>
                      <a:pt x="25" y="52"/>
                    </a:lnTo>
                    <a:lnTo>
                      <a:pt x="0" y="69"/>
                    </a:lnTo>
                    <a:lnTo>
                      <a:pt x="13" y="43"/>
                    </a:lnTo>
                    <a:lnTo>
                      <a:pt x="17" y="45"/>
                    </a:lnTo>
                    <a:lnTo>
                      <a:pt x="52" y="0"/>
                    </a:lnTo>
                    <a:lnTo>
                      <a:pt x="54" y="2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088" name="Freeform 328"/>
              <p:cNvSpPr>
                <a:spLocks/>
              </p:cNvSpPr>
              <p:nvPr/>
            </p:nvSpPr>
            <p:spPr bwMode="auto">
              <a:xfrm>
                <a:off x="3525" y="1376"/>
                <a:ext cx="59" cy="68"/>
              </a:xfrm>
              <a:custGeom>
                <a:avLst/>
                <a:gdLst>
                  <a:gd name="T0" fmla="*/ 56 w 59"/>
                  <a:gd name="T1" fmla="*/ 1 h 68"/>
                  <a:gd name="T2" fmla="*/ 59 w 59"/>
                  <a:gd name="T3" fmla="*/ 3 h 68"/>
                  <a:gd name="T4" fmla="*/ 22 w 59"/>
                  <a:gd name="T5" fmla="*/ 47 h 68"/>
                  <a:gd name="T6" fmla="*/ 26 w 59"/>
                  <a:gd name="T7" fmla="*/ 52 h 68"/>
                  <a:gd name="T8" fmla="*/ 0 w 59"/>
                  <a:gd name="T9" fmla="*/ 68 h 68"/>
                  <a:gd name="T10" fmla="*/ 13 w 59"/>
                  <a:gd name="T11" fmla="*/ 39 h 68"/>
                  <a:gd name="T12" fmla="*/ 17 w 59"/>
                  <a:gd name="T13" fmla="*/ 44 h 68"/>
                  <a:gd name="T14" fmla="*/ 54 w 59"/>
                  <a:gd name="T15" fmla="*/ 0 h 68"/>
                  <a:gd name="T16" fmla="*/ 56 w 59"/>
                  <a:gd name="T17" fmla="*/ 1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9" h="68">
                    <a:moveTo>
                      <a:pt x="56" y="1"/>
                    </a:moveTo>
                    <a:lnTo>
                      <a:pt x="59" y="3"/>
                    </a:lnTo>
                    <a:lnTo>
                      <a:pt x="22" y="47"/>
                    </a:lnTo>
                    <a:lnTo>
                      <a:pt x="26" y="52"/>
                    </a:lnTo>
                    <a:lnTo>
                      <a:pt x="0" y="68"/>
                    </a:lnTo>
                    <a:lnTo>
                      <a:pt x="13" y="39"/>
                    </a:lnTo>
                    <a:lnTo>
                      <a:pt x="17" y="44"/>
                    </a:lnTo>
                    <a:lnTo>
                      <a:pt x="54" y="0"/>
                    </a:lnTo>
                    <a:lnTo>
                      <a:pt x="56" y="1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089" name="Freeform 329"/>
              <p:cNvSpPr>
                <a:spLocks/>
              </p:cNvSpPr>
              <p:nvPr/>
            </p:nvSpPr>
            <p:spPr bwMode="auto">
              <a:xfrm>
                <a:off x="3467" y="1360"/>
                <a:ext cx="46" cy="83"/>
              </a:xfrm>
              <a:custGeom>
                <a:avLst/>
                <a:gdLst>
                  <a:gd name="T0" fmla="*/ 43 w 46"/>
                  <a:gd name="T1" fmla="*/ 2 h 83"/>
                  <a:gd name="T2" fmla="*/ 46 w 46"/>
                  <a:gd name="T3" fmla="*/ 3 h 83"/>
                  <a:gd name="T4" fmla="*/ 17 w 46"/>
                  <a:gd name="T5" fmla="*/ 57 h 83"/>
                  <a:gd name="T6" fmla="*/ 23 w 46"/>
                  <a:gd name="T7" fmla="*/ 60 h 83"/>
                  <a:gd name="T8" fmla="*/ 0 w 46"/>
                  <a:gd name="T9" fmla="*/ 83 h 83"/>
                  <a:gd name="T10" fmla="*/ 6 w 46"/>
                  <a:gd name="T11" fmla="*/ 51 h 83"/>
                  <a:gd name="T12" fmla="*/ 11 w 46"/>
                  <a:gd name="T13" fmla="*/ 54 h 83"/>
                  <a:gd name="T14" fmla="*/ 40 w 46"/>
                  <a:gd name="T15" fmla="*/ 0 h 83"/>
                  <a:gd name="T16" fmla="*/ 43 w 46"/>
                  <a:gd name="T17" fmla="*/ 2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6" h="83">
                    <a:moveTo>
                      <a:pt x="43" y="2"/>
                    </a:moveTo>
                    <a:lnTo>
                      <a:pt x="46" y="3"/>
                    </a:lnTo>
                    <a:lnTo>
                      <a:pt x="17" y="57"/>
                    </a:lnTo>
                    <a:lnTo>
                      <a:pt x="23" y="60"/>
                    </a:lnTo>
                    <a:lnTo>
                      <a:pt x="0" y="83"/>
                    </a:lnTo>
                    <a:lnTo>
                      <a:pt x="6" y="51"/>
                    </a:lnTo>
                    <a:lnTo>
                      <a:pt x="11" y="54"/>
                    </a:lnTo>
                    <a:lnTo>
                      <a:pt x="40" y="0"/>
                    </a:lnTo>
                    <a:lnTo>
                      <a:pt x="43" y="2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090" name="Freeform 330"/>
              <p:cNvSpPr>
                <a:spLocks/>
              </p:cNvSpPr>
              <p:nvPr/>
            </p:nvSpPr>
            <p:spPr bwMode="auto">
              <a:xfrm>
                <a:off x="3408" y="1347"/>
                <a:ext cx="35" cy="84"/>
              </a:xfrm>
              <a:custGeom>
                <a:avLst/>
                <a:gdLst>
                  <a:gd name="T0" fmla="*/ 32 w 35"/>
                  <a:gd name="T1" fmla="*/ 0 h 84"/>
                  <a:gd name="T2" fmla="*/ 35 w 35"/>
                  <a:gd name="T3" fmla="*/ 1 h 84"/>
                  <a:gd name="T4" fmla="*/ 13 w 35"/>
                  <a:gd name="T5" fmla="*/ 58 h 84"/>
                  <a:gd name="T6" fmla="*/ 18 w 35"/>
                  <a:gd name="T7" fmla="*/ 59 h 84"/>
                  <a:gd name="T8" fmla="*/ 0 w 35"/>
                  <a:gd name="T9" fmla="*/ 84 h 84"/>
                  <a:gd name="T10" fmla="*/ 3 w 35"/>
                  <a:gd name="T11" fmla="*/ 53 h 84"/>
                  <a:gd name="T12" fmla="*/ 7 w 35"/>
                  <a:gd name="T13" fmla="*/ 55 h 84"/>
                  <a:gd name="T14" fmla="*/ 29 w 35"/>
                  <a:gd name="T15" fmla="*/ 0 h 84"/>
                  <a:gd name="T16" fmla="*/ 32 w 35"/>
                  <a:gd name="T17" fmla="*/ 0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84">
                    <a:moveTo>
                      <a:pt x="32" y="0"/>
                    </a:moveTo>
                    <a:lnTo>
                      <a:pt x="35" y="1"/>
                    </a:lnTo>
                    <a:lnTo>
                      <a:pt x="13" y="58"/>
                    </a:lnTo>
                    <a:lnTo>
                      <a:pt x="18" y="59"/>
                    </a:lnTo>
                    <a:lnTo>
                      <a:pt x="0" y="84"/>
                    </a:lnTo>
                    <a:lnTo>
                      <a:pt x="3" y="53"/>
                    </a:lnTo>
                    <a:lnTo>
                      <a:pt x="7" y="55"/>
                    </a:lnTo>
                    <a:lnTo>
                      <a:pt x="29" y="0"/>
                    </a:lnTo>
                    <a:lnTo>
                      <a:pt x="32" y="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091" name="Freeform 331"/>
              <p:cNvSpPr>
                <a:spLocks/>
              </p:cNvSpPr>
              <p:nvPr/>
            </p:nvSpPr>
            <p:spPr bwMode="auto">
              <a:xfrm>
                <a:off x="3337" y="1333"/>
                <a:ext cx="36" cy="76"/>
              </a:xfrm>
              <a:custGeom>
                <a:avLst/>
                <a:gdLst>
                  <a:gd name="T0" fmla="*/ 32 w 36"/>
                  <a:gd name="T1" fmla="*/ 0 h 76"/>
                  <a:gd name="T2" fmla="*/ 36 w 36"/>
                  <a:gd name="T3" fmla="*/ 1 h 76"/>
                  <a:gd name="T4" fmla="*/ 13 w 36"/>
                  <a:gd name="T5" fmla="*/ 52 h 76"/>
                  <a:gd name="T6" fmla="*/ 19 w 36"/>
                  <a:gd name="T7" fmla="*/ 53 h 76"/>
                  <a:gd name="T8" fmla="*/ 0 w 36"/>
                  <a:gd name="T9" fmla="*/ 76 h 76"/>
                  <a:gd name="T10" fmla="*/ 3 w 36"/>
                  <a:gd name="T11" fmla="*/ 49 h 76"/>
                  <a:gd name="T12" fmla="*/ 10 w 36"/>
                  <a:gd name="T13" fmla="*/ 50 h 76"/>
                  <a:gd name="T14" fmla="*/ 29 w 36"/>
                  <a:gd name="T15" fmla="*/ 0 h 76"/>
                  <a:gd name="T16" fmla="*/ 32 w 36"/>
                  <a:gd name="T17" fmla="*/ 0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76">
                    <a:moveTo>
                      <a:pt x="32" y="0"/>
                    </a:moveTo>
                    <a:lnTo>
                      <a:pt x="36" y="1"/>
                    </a:lnTo>
                    <a:lnTo>
                      <a:pt x="13" y="52"/>
                    </a:lnTo>
                    <a:lnTo>
                      <a:pt x="19" y="53"/>
                    </a:lnTo>
                    <a:lnTo>
                      <a:pt x="0" y="76"/>
                    </a:lnTo>
                    <a:lnTo>
                      <a:pt x="3" y="49"/>
                    </a:lnTo>
                    <a:lnTo>
                      <a:pt x="10" y="50"/>
                    </a:lnTo>
                    <a:lnTo>
                      <a:pt x="29" y="0"/>
                    </a:lnTo>
                    <a:lnTo>
                      <a:pt x="32" y="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092" name="Freeform 332"/>
              <p:cNvSpPr>
                <a:spLocks/>
              </p:cNvSpPr>
              <p:nvPr/>
            </p:nvSpPr>
            <p:spPr bwMode="auto">
              <a:xfrm>
                <a:off x="3249" y="1316"/>
                <a:ext cx="50" cy="69"/>
              </a:xfrm>
              <a:custGeom>
                <a:avLst/>
                <a:gdLst>
                  <a:gd name="T0" fmla="*/ 49 w 50"/>
                  <a:gd name="T1" fmla="*/ 1 h 69"/>
                  <a:gd name="T2" fmla="*/ 50 w 50"/>
                  <a:gd name="T3" fmla="*/ 3 h 69"/>
                  <a:gd name="T4" fmla="*/ 18 w 50"/>
                  <a:gd name="T5" fmla="*/ 49 h 69"/>
                  <a:gd name="T6" fmla="*/ 23 w 50"/>
                  <a:gd name="T7" fmla="*/ 52 h 69"/>
                  <a:gd name="T8" fmla="*/ 0 w 50"/>
                  <a:gd name="T9" fmla="*/ 69 h 69"/>
                  <a:gd name="T10" fmla="*/ 9 w 50"/>
                  <a:gd name="T11" fmla="*/ 43 h 69"/>
                  <a:gd name="T12" fmla="*/ 13 w 50"/>
                  <a:gd name="T13" fmla="*/ 44 h 69"/>
                  <a:gd name="T14" fmla="*/ 47 w 50"/>
                  <a:gd name="T15" fmla="*/ 0 h 69"/>
                  <a:gd name="T16" fmla="*/ 49 w 50"/>
                  <a:gd name="T17" fmla="*/ 1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0" h="69">
                    <a:moveTo>
                      <a:pt x="49" y="1"/>
                    </a:moveTo>
                    <a:lnTo>
                      <a:pt x="50" y="3"/>
                    </a:lnTo>
                    <a:lnTo>
                      <a:pt x="18" y="49"/>
                    </a:lnTo>
                    <a:lnTo>
                      <a:pt x="23" y="52"/>
                    </a:lnTo>
                    <a:lnTo>
                      <a:pt x="0" y="69"/>
                    </a:lnTo>
                    <a:lnTo>
                      <a:pt x="9" y="43"/>
                    </a:lnTo>
                    <a:lnTo>
                      <a:pt x="13" y="44"/>
                    </a:lnTo>
                    <a:lnTo>
                      <a:pt x="47" y="0"/>
                    </a:lnTo>
                    <a:lnTo>
                      <a:pt x="49" y="1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093" name="Freeform 333"/>
              <p:cNvSpPr>
                <a:spLocks/>
              </p:cNvSpPr>
              <p:nvPr/>
            </p:nvSpPr>
            <p:spPr bwMode="auto">
              <a:xfrm>
                <a:off x="3178" y="1302"/>
                <a:ext cx="51" cy="77"/>
              </a:xfrm>
              <a:custGeom>
                <a:avLst/>
                <a:gdLst>
                  <a:gd name="T0" fmla="*/ 48 w 51"/>
                  <a:gd name="T1" fmla="*/ 2 h 77"/>
                  <a:gd name="T2" fmla="*/ 51 w 51"/>
                  <a:gd name="T3" fmla="*/ 3 h 77"/>
                  <a:gd name="T4" fmla="*/ 20 w 51"/>
                  <a:gd name="T5" fmla="*/ 54 h 77"/>
                  <a:gd name="T6" fmla="*/ 25 w 51"/>
                  <a:gd name="T7" fmla="*/ 57 h 77"/>
                  <a:gd name="T8" fmla="*/ 0 w 51"/>
                  <a:gd name="T9" fmla="*/ 77 h 77"/>
                  <a:gd name="T10" fmla="*/ 9 w 51"/>
                  <a:gd name="T11" fmla="*/ 46 h 77"/>
                  <a:gd name="T12" fmla="*/ 16 w 51"/>
                  <a:gd name="T13" fmla="*/ 51 h 77"/>
                  <a:gd name="T14" fmla="*/ 46 w 51"/>
                  <a:gd name="T15" fmla="*/ 0 h 77"/>
                  <a:gd name="T16" fmla="*/ 48 w 51"/>
                  <a:gd name="T17" fmla="*/ 2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1" h="77">
                    <a:moveTo>
                      <a:pt x="48" y="2"/>
                    </a:moveTo>
                    <a:lnTo>
                      <a:pt x="51" y="3"/>
                    </a:lnTo>
                    <a:lnTo>
                      <a:pt x="20" y="54"/>
                    </a:lnTo>
                    <a:lnTo>
                      <a:pt x="25" y="57"/>
                    </a:lnTo>
                    <a:lnTo>
                      <a:pt x="0" y="77"/>
                    </a:lnTo>
                    <a:lnTo>
                      <a:pt x="9" y="46"/>
                    </a:lnTo>
                    <a:lnTo>
                      <a:pt x="16" y="51"/>
                    </a:lnTo>
                    <a:lnTo>
                      <a:pt x="46" y="0"/>
                    </a:lnTo>
                    <a:lnTo>
                      <a:pt x="48" y="2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094" name="Freeform 334"/>
              <p:cNvSpPr>
                <a:spLocks/>
              </p:cNvSpPr>
              <p:nvPr/>
            </p:nvSpPr>
            <p:spPr bwMode="auto">
              <a:xfrm>
                <a:off x="3105" y="1287"/>
                <a:ext cx="53" cy="76"/>
              </a:xfrm>
              <a:custGeom>
                <a:avLst/>
                <a:gdLst>
                  <a:gd name="T0" fmla="*/ 50 w 53"/>
                  <a:gd name="T1" fmla="*/ 1 h 76"/>
                  <a:gd name="T2" fmla="*/ 53 w 53"/>
                  <a:gd name="T3" fmla="*/ 3 h 76"/>
                  <a:gd name="T4" fmla="*/ 20 w 53"/>
                  <a:gd name="T5" fmla="*/ 53 h 76"/>
                  <a:gd name="T6" fmla="*/ 24 w 53"/>
                  <a:gd name="T7" fmla="*/ 56 h 76"/>
                  <a:gd name="T8" fmla="*/ 0 w 53"/>
                  <a:gd name="T9" fmla="*/ 76 h 76"/>
                  <a:gd name="T10" fmla="*/ 11 w 53"/>
                  <a:gd name="T11" fmla="*/ 47 h 76"/>
                  <a:gd name="T12" fmla="*/ 15 w 53"/>
                  <a:gd name="T13" fmla="*/ 50 h 76"/>
                  <a:gd name="T14" fmla="*/ 47 w 53"/>
                  <a:gd name="T15" fmla="*/ 0 h 76"/>
                  <a:gd name="T16" fmla="*/ 50 w 53"/>
                  <a:gd name="T17" fmla="*/ 1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3" h="76">
                    <a:moveTo>
                      <a:pt x="50" y="1"/>
                    </a:moveTo>
                    <a:lnTo>
                      <a:pt x="53" y="3"/>
                    </a:lnTo>
                    <a:lnTo>
                      <a:pt x="20" y="53"/>
                    </a:lnTo>
                    <a:lnTo>
                      <a:pt x="24" y="56"/>
                    </a:lnTo>
                    <a:lnTo>
                      <a:pt x="0" y="76"/>
                    </a:lnTo>
                    <a:lnTo>
                      <a:pt x="11" y="47"/>
                    </a:lnTo>
                    <a:lnTo>
                      <a:pt x="15" y="50"/>
                    </a:lnTo>
                    <a:lnTo>
                      <a:pt x="47" y="0"/>
                    </a:lnTo>
                    <a:lnTo>
                      <a:pt x="50" y="1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095" name="Freeform 335"/>
              <p:cNvSpPr>
                <a:spLocks/>
              </p:cNvSpPr>
              <p:nvPr/>
            </p:nvSpPr>
            <p:spPr bwMode="auto">
              <a:xfrm>
                <a:off x="3013" y="1272"/>
                <a:ext cx="73" cy="53"/>
              </a:xfrm>
              <a:custGeom>
                <a:avLst/>
                <a:gdLst>
                  <a:gd name="T0" fmla="*/ 72 w 73"/>
                  <a:gd name="T1" fmla="*/ 3 h 53"/>
                  <a:gd name="T2" fmla="*/ 73 w 73"/>
                  <a:gd name="T3" fmla="*/ 6 h 53"/>
                  <a:gd name="T4" fmla="*/ 26 w 73"/>
                  <a:gd name="T5" fmla="*/ 38 h 53"/>
                  <a:gd name="T6" fmla="*/ 29 w 73"/>
                  <a:gd name="T7" fmla="*/ 44 h 53"/>
                  <a:gd name="T8" fmla="*/ 0 w 73"/>
                  <a:gd name="T9" fmla="*/ 53 h 53"/>
                  <a:gd name="T10" fmla="*/ 18 w 73"/>
                  <a:gd name="T11" fmla="*/ 30 h 53"/>
                  <a:gd name="T12" fmla="*/ 21 w 73"/>
                  <a:gd name="T13" fmla="*/ 35 h 53"/>
                  <a:gd name="T14" fmla="*/ 69 w 73"/>
                  <a:gd name="T15" fmla="*/ 0 h 53"/>
                  <a:gd name="T16" fmla="*/ 72 w 73"/>
                  <a:gd name="T17" fmla="*/ 3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3" h="53">
                    <a:moveTo>
                      <a:pt x="72" y="3"/>
                    </a:moveTo>
                    <a:lnTo>
                      <a:pt x="73" y="6"/>
                    </a:lnTo>
                    <a:lnTo>
                      <a:pt x="26" y="38"/>
                    </a:lnTo>
                    <a:lnTo>
                      <a:pt x="29" y="44"/>
                    </a:lnTo>
                    <a:lnTo>
                      <a:pt x="0" y="53"/>
                    </a:lnTo>
                    <a:lnTo>
                      <a:pt x="18" y="30"/>
                    </a:lnTo>
                    <a:lnTo>
                      <a:pt x="21" y="35"/>
                    </a:lnTo>
                    <a:lnTo>
                      <a:pt x="69" y="0"/>
                    </a:lnTo>
                    <a:lnTo>
                      <a:pt x="72" y="3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096" name="Freeform 336"/>
              <p:cNvSpPr>
                <a:spLocks/>
              </p:cNvSpPr>
              <p:nvPr/>
            </p:nvSpPr>
            <p:spPr bwMode="auto">
              <a:xfrm>
                <a:off x="2927" y="1258"/>
                <a:ext cx="88" cy="38"/>
              </a:xfrm>
              <a:custGeom>
                <a:avLst/>
                <a:gdLst>
                  <a:gd name="T0" fmla="*/ 86 w 88"/>
                  <a:gd name="T1" fmla="*/ 1 h 38"/>
                  <a:gd name="T2" fmla="*/ 88 w 88"/>
                  <a:gd name="T3" fmla="*/ 4 h 38"/>
                  <a:gd name="T4" fmla="*/ 29 w 88"/>
                  <a:gd name="T5" fmla="*/ 29 h 38"/>
                  <a:gd name="T6" fmla="*/ 33 w 88"/>
                  <a:gd name="T7" fmla="*/ 35 h 38"/>
                  <a:gd name="T8" fmla="*/ 0 w 88"/>
                  <a:gd name="T9" fmla="*/ 38 h 38"/>
                  <a:gd name="T10" fmla="*/ 25 w 88"/>
                  <a:gd name="T11" fmla="*/ 18 h 38"/>
                  <a:gd name="T12" fmla="*/ 28 w 88"/>
                  <a:gd name="T13" fmla="*/ 24 h 38"/>
                  <a:gd name="T14" fmla="*/ 85 w 88"/>
                  <a:gd name="T15" fmla="*/ 0 h 38"/>
                  <a:gd name="T16" fmla="*/ 86 w 88"/>
                  <a:gd name="T17" fmla="*/ 1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8" h="38">
                    <a:moveTo>
                      <a:pt x="86" y="1"/>
                    </a:moveTo>
                    <a:lnTo>
                      <a:pt x="88" y="4"/>
                    </a:lnTo>
                    <a:lnTo>
                      <a:pt x="29" y="29"/>
                    </a:lnTo>
                    <a:lnTo>
                      <a:pt x="33" y="35"/>
                    </a:lnTo>
                    <a:lnTo>
                      <a:pt x="0" y="38"/>
                    </a:lnTo>
                    <a:lnTo>
                      <a:pt x="25" y="18"/>
                    </a:lnTo>
                    <a:lnTo>
                      <a:pt x="28" y="24"/>
                    </a:lnTo>
                    <a:lnTo>
                      <a:pt x="85" y="0"/>
                    </a:lnTo>
                    <a:lnTo>
                      <a:pt x="86" y="1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097" name="Freeform 337"/>
              <p:cNvSpPr>
                <a:spLocks/>
              </p:cNvSpPr>
              <p:nvPr/>
            </p:nvSpPr>
            <p:spPr bwMode="auto">
              <a:xfrm>
                <a:off x="2848" y="1243"/>
                <a:ext cx="96" cy="36"/>
              </a:xfrm>
              <a:custGeom>
                <a:avLst/>
                <a:gdLst>
                  <a:gd name="T0" fmla="*/ 95 w 96"/>
                  <a:gd name="T1" fmla="*/ 3 h 36"/>
                  <a:gd name="T2" fmla="*/ 96 w 96"/>
                  <a:gd name="T3" fmla="*/ 7 h 36"/>
                  <a:gd name="T4" fmla="*/ 32 w 96"/>
                  <a:gd name="T5" fmla="*/ 29 h 36"/>
                  <a:gd name="T6" fmla="*/ 34 w 96"/>
                  <a:gd name="T7" fmla="*/ 35 h 36"/>
                  <a:gd name="T8" fmla="*/ 0 w 96"/>
                  <a:gd name="T9" fmla="*/ 36 h 36"/>
                  <a:gd name="T10" fmla="*/ 27 w 96"/>
                  <a:gd name="T11" fmla="*/ 16 h 36"/>
                  <a:gd name="T12" fmla="*/ 30 w 96"/>
                  <a:gd name="T13" fmla="*/ 21 h 36"/>
                  <a:gd name="T14" fmla="*/ 93 w 96"/>
                  <a:gd name="T15" fmla="*/ 0 h 36"/>
                  <a:gd name="T16" fmla="*/ 95 w 96"/>
                  <a:gd name="T17" fmla="*/ 3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6" h="36">
                    <a:moveTo>
                      <a:pt x="95" y="3"/>
                    </a:moveTo>
                    <a:lnTo>
                      <a:pt x="96" y="7"/>
                    </a:lnTo>
                    <a:lnTo>
                      <a:pt x="32" y="29"/>
                    </a:lnTo>
                    <a:lnTo>
                      <a:pt x="34" y="35"/>
                    </a:lnTo>
                    <a:lnTo>
                      <a:pt x="0" y="36"/>
                    </a:lnTo>
                    <a:lnTo>
                      <a:pt x="27" y="16"/>
                    </a:lnTo>
                    <a:lnTo>
                      <a:pt x="30" y="21"/>
                    </a:lnTo>
                    <a:lnTo>
                      <a:pt x="93" y="0"/>
                    </a:lnTo>
                    <a:lnTo>
                      <a:pt x="95" y="3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098" name="Freeform 338"/>
              <p:cNvSpPr>
                <a:spLocks/>
              </p:cNvSpPr>
              <p:nvPr/>
            </p:nvSpPr>
            <p:spPr bwMode="auto">
              <a:xfrm>
                <a:off x="2770" y="1229"/>
                <a:ext cx="102" cy="35"/>
              </a:xfrm>
              <a:custGeom>
                <a:avLst/>
                <a:gdLst>
                  <a:gd name="T0" fmla="*/ 102 w 102"/>
                  <a:gd name="T1" fmla="*/ 3 h 35"/>
                  <a:gd name="T2" fmla="*/ 102 w 102"/>
                  <a:gd name="T3" fmla="*/ 6 h 35"/>
                  <a:gd name="T4" fmla="*/ 34 w 102"/>
                  <a:gd name="T5" fmla="*/ 29 h 35"/>
                  <a:gd name="T6" fmla="*/ 37 w 102"/>
                  <a:gd name="T7" fmla="*/ 33 h 35"/>
                  <a:gd name="T8" fmla="*/ 0 w 102"/>
                  <a:gd name="T9" fmla="*/ 35 h 35"/>
                  <a:gd name="T10" fmla="*/ 30 w 102"/>
                  <a:gd name="T11" fmla="*/ 14 h 35"/>
                  <a:gd name="T12" fmla="*/ 34 w 102"/>
                  <a:gd name="T13" fmla="*/ 21 h 35"/>
                  <a:gd name="T14" fmla="*/ 101 w 102"/>
                  <a:gd name="T15" fmla="*/ 0 h 35"/>
                  <a:gd name="T16" fmla="*/ 102 w 102"/>
                  <a:gd name="T17" fmla="*/ 3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2" h="35">
                    <a:moveTo>
                      <a:pt x="102" y="3"/>
                    </a:moveTo>
                    <a:lnTo>
                      <a:pt x="102" y="6"/>
                    </a:lnTo>
                    <a:lnTo>
                      <a:pt x="34" y="29"/>
                    </a:lnTo>
                    <a:lnTo>
                      <a:pt x="37" y="33"/>
                    </a:lnTo>
                    <a:lnTo>
                      <a:pt x="0" y="35"/>
                    </a:lnTo>
                    <a:lnTo>
                      <a:pt x="30" y="14"/>
                    </a:lnTo>
                    <a:lnTo>
                      <a:pt x="34" y="21"/>
                    </a:lnTo>
                    <a:lnTo>
                      <a:pt x="101" y="0"/>
                    </a:lnTo>
                    <a:lnTo>
                      <a:pt x="102" y="3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099" name="Freeform 339"/>
              <p:cNvSpPr>
                <a:spLocks/>
              </p:cNvSpPr>
              <p:nvPr/>
            </p:nvSpPr>
            <p:spPr bwMode="auto">
              <a:xfrm>
                <a:off x="2696" y="1213"/>
                <a:ext cx="106" cy="37"/>
              </a:xfrm>
              <a:custGeom>
                <a:avLst/>
                <a:gdLst>
                  <a:gd name="T0" fmla="*/ 104 w 106"/>
                  <a:gd name="T1" fmla="*/ 5 h 37"/>
                  <a:gd name="T2" fmla="*/ 106 w 106"/>
                  <a:gd name="T3" fmla="*/ 8 h 37"/>
                  <a:gd name="T4" fmla="*/ 36 w 106"/>
                  <a:gd name="T5" fmla="*/ 30 h 37"/>
                  <a:gd name="T6" fmla="*/ 37 w 106"/>
                  <a:gd name="T7" fmla="*/ 36 h 37"/>
                  <a:gd name="T8" fmla="*/ 0 w 106"/>
                  <a:gd name="T9" fmla="*/ 37 h 37"/>
                  <a:gd name="T10" fmla="*/ 33 w 106"/>
                  <a:gd name="T11" fmla="*/ 16 h 37"/>
                  <a:gd name="T12" fmla="*/ 34 w 106"/>
                  <a:gd name="T13" fmla="*/ 22 h 37"/>
                  <a:gd name="T14" fmla="*/ 104 w 106"/>
                  <a:gd name="T15" fmla="*/ 0 h 37"/>
                  <a:gd name="T16" fmla="*/ 104 w 106"/>
                  <a:gd name="T17" fmla="*/ 5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6" h="37">
                    <a:moveTo>
                      <a:pt x="104" y="5"/>
                    </a:moveTo>
                    <a:lnTo>
                      <a:pt x="106" y="8"/>
                    </a:lnTo>
                    <a:lnTo>
                      <a:pt x="36" y="30"/>
                    </a:lnTo>
                    <a:lnTo>
                      <a:pt x="37" y="36"/>
                    </a:lnTo>
                    <a:lnTo>
                      <a:pt x="0" y="37"/>
                    </a:lnTo>
                    <a:lnTo>
                      <a:pt x="33" y="16"/>
                    </a:lnTo>
                    <a:lnTo>
                      <a:pt x="34" y="22"/>
                    </a:lnTo>
                    <a:lnTo>
                      <a:pt x="104" y="0"/>
                    </a:lnTo>
                    <a:lnTo>
                      <a:pt x="104" y="5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100" name="Freeform 340"/>
              <p:cNvSpPr>
                <a:spLocks/>
              </p:cNvSpPr>
              <p:nvPr/>
            </p:nvSpPr>
            <p:spPr bwMode="auto">
              <a:xfrm>
                <a:off x="2629" y="1201"/>
                <a:ext cx="101" cy="32"/>
              </a:xfrm>
              <a:custGeom>
                <a:avLst/>
                <a:gdLst>
                  <a:gd name="T0" fmla="*/ 101 w 101"/>
                  <a:gd name="T1" fmla="*/ 3 h 32"/>
                  <a:gd name="T2" fmla="*/ 101 w 101"/>
                  <a:gd name="T3" fmla="*/ 6 h 32"/>
                  <a:gd name="T4" fmla="*/ 34 w 101"/>
                  <a:gd name="T5" fmla="*/ 26 h 32"/>
                  <a:gd name="T6" fmla="*/ 37 w 101"/>
                  <a:gd name="T7" fmla="*/ 32 h 32"/>
                  <a:gd name="T8" fmla="*/ 0 w 101"/>
                  <a:gd name="T9" fmla="*/ 32 h 32"/>
                  <a:gd name="T10" fmla="*/ 29 w 101"/>
                  <a:gd name="T11" fmla="*/ 12 h 32"/>
                  <a:gd name="T12" fmla="*/ 32 w 101"/>
                  <a:gd name="T13" fmla="*/ 19 h 32"/>
                  <a:gd name="T14" fmla="*/ 100 w 101"/>
                  <a:gd name="T15" fmla="*/ 0 h 32"/>
                  <a:gd name="T16" fmla="*/ 101 w 101"/>
                  <a:gd name="T17" fmla="*/ 3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1" h="32">
                    <a:moveTo>
                      <a:pt x="101" y="3"/>
                    </a:moveTo>
                    <a:lnTo>
                      <a:pt x="101" y="6"/>
                    </a:lnTo>
                    <a:lnTo>
                      <a:pt x="34" y="26"/>
                    </a:lnTo>
                    <a:lnTo>
                      <a:pt x="37" y="32"/>
                    </a:lnTo>
                    <a:lnTo>
                      <a:pt x="0" y="32"/>
                    </a:lnTo>
                    <a:lnTo>
                      <a:pt x="29" y="12"/>
                    </a:lnTo>
                    <a:lnTo>
                      <a:pt x="32" y="19"/>
                    </a:lnTo>
                    <a:lnTo>
                      <a:pt x="100" y="0"/>
                    </a:lnTo>
                    <a:lnTo>
                      <a:pt x="101" y="3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101" name="Freeform 341"/>
              <p:cNvSpPr>
                <a:spLocks/>
              </p:cNvSpPr>
              <p:nvPr/>
            </p:nvSpPr>
            <p:spPr bwMode="auto">
              <a:xfrm>
                <a:off x="2562" y="1186"/>
                <a:ext cx="96" cy="31"/>
              </a:xfrm>
              <a:custGeom>
                <a:avLst/>
                <a:gdLst>
                  <a:gd name="T0" fmla="*/ 95 w 96"/>
                  <a:gd name="T1" fmla="*/ 3 h 31"/>
                  <a:gd name="T2" fmla="*/ 96 w 96"/>
                  <a:gd name="T3" fmla="*/ 6 h 31"/>
                  <a:gd name="T4" fmla="*/ 34 w 96"/>
                  <a:gd name="T5" fmla="*/ 24 h 31"/>
                  <a:gd name="T6" fmla="*/ 35 w 96"/>
                  <a:gd name="T7" fmla="*/ 31 h 31"/>
                  <a:gd name="T8" fmla="*/ 0 w 96"/>
                  <a:gd name="T9" fmla="*/ 29 h 31"/>
                  <a:gd name="T10" fmla="*/ 29 w 96"/>
                  <a:gd name="T11" fmla="*/ 11 h 31"/>
                  <a:gd name="T12" fmla="*/ 30 w 96"/>
                  <a:gd name="T13" fmla="*/ 18 h 31"/>
                  <a:gd name="T14" fmla="*/ 95 w 96"/>
                  <a:gd name="T15" fmla="*/ 0 h 31"/>
                  <a:gd name="T16" fmla="*/ 95 w 96"/>
                  <a:gd name="T17" fmla="*/ 3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6" h="31">
                    <a:moveTo>
                      <a:pt x="95" y="3"/>
                    </a:moveTo>
                    <a:lnTo>
                      <a:pt x="96" y="6"/>
                    </a:lnTo>
                    <a:lnTo>
                      <a:pt x="34" y="24"/>
                    </a:lnTo>
                    <a:lnTo>
                      <a:pt x="35" y="31"/>
                    </a:lnTo>
                    <a:lnTo>
                      <a:pt x="0" y="29"/>
                    </a:lnTo>
                    <a:lnTo>
                      <a:pt x="29" y="11"/>
                    </a:lnTo>
                    <a:lnTo>
                      <a:pt x="30" y="18"/>
                    </a:lnTo>
                    <a:lnTo>
                      <a:pt x="95" y="0"/>
                    </a:lnTo>
                    <a:lnTo>
                      <a:pt x="95" y="3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102" name="Freeform 342"/>
              <p:cNvSpPr>
                <a:spLocks/>
              </p:cNvSpPr>
              <p:nvPr/>
            </p:nvSpPr>
            <p:spPr bwMode="auto">
              <a:xfrm>
                <a:off x="2491" y="1172"/>
                <a:ext cx="97" cy="28"/>
              </a:xfrm>
              <a:custGeom>
                <a:avLst/>
                <a:gdLst>
                  <a:gd name="T0" fmla="*/ 95 w 97"/>
                  <a:gd name="T1" fmla="*/ 3 h 28"/>
                  <a:gd name="T2" fmla="*/ 97 w 97"/>
                  <a:gd name="T3" fmla="*/ 8 h 28"/>
                  <a:gd name="T4" fmla="*/ 33 w 97"/>
                  <a:gd name="T5" fmla="*/ 22 h 28"/>
                  <a:gd name="T6" fmla="*/ 34 w 97"/>
                  <a:gd name="T7" fmla="*/ 28 h 28"/>
                  <a:gd name="T8" fmla="*/ 0 w 97"/>
                  <a:gd name="T9" fmla="*/ 26 h 28"/>
                  <a:gd name="T10" fmla="*/ 30 w 97"/>
                  <a:gd name="T11" fmla="*/ 9 h 28"/>
                  <a:gd name="T12" fmla="*/ 31 w 97"/>
                  <a:gd name="T13" fmla="*/ 15 h 28"/>
                  <a:gd name="T14" fmla="*/ 95 w 97"/>
                  <a:gd name="T15" fmla="*/ 0 h 28"/>
                  <a:gd name="T16" fmla="*/ 95 w 97"/>
                  <a:gd name="T17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7" h="28">
                    <a:moveTo>
                      <a:pt x="95" y="3"/>
                    </a:moveTo>
                    <a:lnTo>
                      <a:pt x="97" y="8"/>
                    </a:lnTo>
                    <a:lnTo>
                      <a:pt x="33" y="22"/>
                    </a:lnTo>
                    <a:lnTo>
                      <a:pt x="34" y="28"/>
                    </a:lnTo>
                    <a:lnTo>
                      <a:pt x="0" y="26"/>
                    </a:lnTo>
                    <a:lnTo>
                      <a:pt x="30" y="9"/>
                    </a:lnTo>
                    <a:lnTo>
                      <a:pt x="31" y="15"/>
                    </a:lnTo>
                    <a:lnTo>
                      <a:pt x="95" y="0"/>
                    </a:lnTo>
                    <a:lnTo>
                      <a:pt x="95" y="3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103" name="Freeform 343"/>
              <p:cNvSpPr>
                <a:spLocks/>
              </p:cNvSpPr>
              <p:nvPr/>
            </p:nvSpPr>
            <p:spPr bwMode="auto">
              <a:xfrm>
                <a:off x="2420" y="1160"/>
                <a:ext cx="96" cy="24"/>
              </a:xfrm>
              <a:custGeom>
                <a:avLst/>
                <a:gdLst>
                  <a:gd name="T0" fmla="*/ 96 w 96"/>
                  <a:gd name="T1" fmla="*/ 2 h 24"/>
                  <a:gd name="T2" fmla="*/ 96 w 96"/>
                  <a:gd name="T3" fmla="*/ 5 h 24"/>
                  <a:gd name="T4" fmla="*/ 33 w 96"/>
                  <a:gd name="T5" fmla="*/ 18 h 24"/>
                  <a:gd name="T6" fmla="*/ 33 w 96"/>
                  <a:gd name="T7" fmla="*/ 24 h 24"/>
                  <a:gd name="T8" fmla="*/ 0 w 96"/>
                  <a:gd name="T9" fmla="*/ 21 h 24"/>
                  <a:gd name="T10" fmla="*/ 30 w 96"/>
                  <a:gd name="T11" fmla="*/ 5 h 24"/>
                  <a:gd name="T12" fmla="*/ 32 w 96"/>
                  <a:gd name="T13" fmla="*/ 11 h 24"/>
                  <a:gd name="T14" fmla="*/ 94 w 96"/>
                  <a:gd name="T15" fmla="*/ 0 h 24"/>
                  <a:gd name="T16" fmla="*/ 96 w 96"/>
                  <a:gd name="T17" fmla="*/ 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6" h="24">
                    <a:moveTo>
                      <a:pt x="96" y="2"/>
                    </a:moveTo>
                    <a:lnTo>
                      <a:pt x="96" y="5"/>
                    </a:lnTo>
                    <a:lnTo>
                      <a:pt x="33" y="18"/>
                    </a:lnTo>
                    <a:lnTo>
                      <a:pt x="33" y="24"/>
                    </a:lnTo>
                    <a:lnTo>
                      <a:pt x="0" y="21"/>
                    </a:lnTo>
                    <a:lnTo>
                      <a:pt x="30" y="5"/>
                    </a:lnTo>
                    <a:lnTo>
                      <a:pt x="32" y="11"/>
                    </a:lnTo>
                    <a:lnTo>
                      <a:pt x="94" y="0"/>
                    </a:lnTo>
                    <a:lnTo>
                      <a:pt x="96" y="2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104" name="Freeform 344"/>
              <p:cNvSpPr>
                <a:spLocks/>
              </p:cNvSpPr>
              <p:nvPr/>
            </p:nvSpPr>
            <p:spPr bwMode="auto">
              <a:xfrm>
                <a:off x="2345" y="1145"/>
                <a:ext cx="101" cy="26"/>
              </a:xfrm>
              <a:custGeom>
                <a:avLst/>
                <a:gdLst>
                  <a:gd name="T0" fmla="*/ 99 w 101"/>
                  <a:gd name="T1" fmla="*/ 3 h 26"/>
                  <a:gd name="T2" fmla="*/ 101 w 101"/>
                  <a:gd name="T3" fmla="*/ 7 h 26"/>
                  <a:gd name="T4" fmla="*/ 33 w 101"/>
                  <a:gd name="T5" fmla="*/ 18 h 26"/>
                  <a:gd name="T6" fmla="*/ 35 w 101"/>
                  <a:gd name="T7" fmla="*/ 26 h 26"/>
                  <a:gd name="T8" fmla="*/ 0 w 101"/>
                  <a:gd name="T9" fmla="*/ 21 h 26"/>
                  <a:gd name="T10" fmla="*/ 32 w 101"/>
                  <a:gd name="T11" fmla="*/ 6 h 26"/>
                  <a:gd name="T12" fmla="*/ 32 w 101"/>
                  <a:gd name="T13" fmla="*/ 12 h 26"/>
                  <a:gd name="T14" fmla="*/ 99 w 101"/>
                  <a:gd name="T15" fmla="*/ 0 h 26"/>
                  <a:gd name="T16" fmla="*/ 99 w 101"/>
                  <a:gd name="T17" fmla="*/ 3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1" h="26">
                    <a:moveTo>
                      <a:pt x="99" y="3"/>
                    </a:moveTo>
                    <a:lnTo>
                      <a:pt x="101" y="7"/>
                    </a:lnTo>
                    <a:lnTo>
                      <a:pt x="33" y="18"/>
                    </a:lnTo>
                    <a:lnTo>
                      <a:pt x="35" y="26"/>
                    </a:lnTo>
                    <a:lnTo>
                      <a:pt x="0" y="21"/>
                    </a:lnTo>
                    <a:lnTo>
                      <a:pt x="32" y="6"/>
                    </a:lnTo>
                    <a:lnTo>
                      <a:pt x="32" y="12"/>
                    </a:lnTo>
                    <a:lnTo>
                      <a:pt x="99" y="0"/>
                    </a:lnTo>
                    <a:lnTo>
                      <a:pt x="99" y="3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105" name="Freeform 345"/>
              <p:cNvSpPr>
                <a:spLocks/>
              </p:cNvSpPr>
              <p:nvPr/>
            </p:nvSpPr>
            <p:spPr bwMode="auto">
              <a:xfrm>
                <a:off x="2267" y="1131"/>
                <a:ext cx="107" cy="26"/>
              </a:xfrm>
              <a:custGeom>
                <a:avLst/>
                <a:gdLst>
                  <a:gd name="T0" fmla="*/ 107 w 107"/>
                  <a:gd name="T1" fmla="*/ 5 h 26"/>
                  <a:gd name="T2" fmla="*/ 107 w 107"/>
                  <a:gd name="T3" fmla="*/ 6 h 26"/>
                  <a:gd name="T4" fmla="*/ 36 w 107"/>
                  <a:gd name="T5" fmla="*/ 20 h 26"/>
                  <a:gd name="T6" fmla="*/ 38 w 107"/>
                  <a:gd name="T7" fmla="*/ 26 h 26"/>
                  <a:gd name="T8" fmla="*/ 0 w 107"/>
                  <a:gd name="T9" fmla="*/ 21 h 26"/>
                  <a:gd name="T10" fmla="*/ 33 w 107"/>
                  <a:gd name="T11" fmla="*/ 6 h 26"/>
                  <a:gd name="T12" fmla="*/ 35 w 107"/>
                  <a:gd name="T13" fmla="*/ 12 h 26"/>
                  <a:gd name="T14" fmla="*/ 105 w 107"/>
                  <a:gd name="T15" fmla="*/ 0 h 26"/>
                  <a:gd name="T16" fmla="*/ 107 w 107"/>
                  <a:gd name="T17" fmla="*/ 5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7" h="26">
                    <a:moveTo>
                      <a:pt x="107" y="5"/>
                    </a:moveTo>
                    <a:lnTo>
                      <a:pt x="107" y="6"/>
                    </a:lnTo>
                    <a:lnTo>
                      <a:pt x="36" y="20"/>
                    </a:lnTo>
                    <a:lnTo>
                      <a:pt x="38" y="26"/>
                    </a:lnTo>
                    <a:lnTo>
                      <a:pt x="0" y="21"/>
                    </a:lnTo>
                    <a:lnTo>
                      <a:pt x="33" y="6"/>
                    </a:lnTo>
                    <a:lnTo>
                      <a:pt x="35" y="12"/>
                    </a:lnTo>
                    <a:lnTo>
                      <a:pt x="105" y="0"/>
                    </a:lnTo>
                    <a:lnTo>
                      <a:pt x="107" y="5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106" name="Freeform 346"/>
              <p:cNvSpPr>
                <a:spLocks/>
              </p:cNvSpPr>
              <p:nvPr/>
            </p:nvSpPr>
            <p:spPr bwMode="auto">
              <a:xfrm>
                <a:off x="3709" y="1487"/>
                <a:ext cx="69" cy="14"/>
              </a:xfrm>
              <a:custGeom>
                <a:avLst/>
                <a:gdLst>
                  <a:gd name="T0" fmla="*/ 69 w 69"/>
                  <a:gd name="T1" fmla="*/ 3 h 14"/>
                  <a:gd name="T2" fmla="*/ 69 w 69"/>
                  <a:gd name="T3" fmla="*/ 5 h 14"/>
                  <a:gd name="T4" fmla="*/ 24 w 69"/>
                  <a:gd name="T5" fmla="*/ 9 h 14"/>
                  <a:gd name="T6" fmla="*/ 24 w 69"/>
                  <a:gd name="T7" fmla="*/ 14 h 14"/>
                  <a:gd name="T8" fmla="*/ 0 w 69"/>
                  <a:gd name="T9" fmla="*/ 9 h 14"/>
                  <a:gd name="T10" fmla="*/ 23 w 69"/>
                  <a:gd name="T11" fmla="*/ 0 h 14"/>
                  <a:gd name="T12" fmla="*/ 23 w 69"/>
                  <a:gd name="T13" fmla="*/ 5 h 14"/>
                  <a:gd name="T14" fmla="*/ 69 w 69"/>
                  <a:gd name="T15" fmla="*/ 0 h 14"/>
                  <a:gd name="T16" fmla="*/ 69 w 69"/>
                  <a:gd name="T17" fmla="*/ 3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9" h="14">
                    <a:moveTo>
                      <a:pt x="69" y="3"/>
                    </a:moveTo>
                    <a:lnTo>
                      <a:pt x="69" y="5"/>
                    </a:lnTo>
                    <a:lnTo>
                      <a:pt x="24" y="9"/>
                    </a:lnTo>
                    <a:lnTo>
                      <a:pt x="24" y="14"/>
                    </a:lnTo>
                    <a:lnTo>
                      <a:pt x="0" y="9"/>
                    </a:lnTo>
                    <a:lnTo>
                      <a:pt x="23" y="0"/>
                    </a:lnTo>
                    <a:lnTo>
                      <a:pt x="23" y="5"/>
                    </a:lnTo>
                    <a:lnTo>
                      <a:pt x="69" y="0"/>
                    </a:lnTo>
                    <a:lnTo>
                      <a:pt x="69" y="3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107" name="Freeform 347"/>
              <p:cNvSpPr>
                <a:spLocks/>
              </p:cNvSpPr>
              <p:nvPr/>
            </p:nvSpPr>
            <p:spPr bwMode="auto">
              <a:xfrm>
                <a:off x="3639" y="1473"/>
                <a:ext cx="68" cy="14"/>
              </a:xfrm>
              <a:custGeom>
                <a:avLst/>
                <a:gdLst>
                  <a:gd name="T0" fmla="*/ 68 w 68"/>
                  <a:gd name="T1" fmla="*/ 3 h 14"/>
                  <a:gd name="T2" fmla="*/ 68 w 68"/>
                  <a:gd name="T3" fmla="*/ 5 h 14"/>
                  <a:gd name="T4" fmla="*/ 23 w 68"/>
                  <a:gd name="T5" fmla="*/ 10 h 14"/>
                  <a:gd name="T6" fmla="*/ 23 w 68"/>
                  <a:gd name="T7" fmla="*/ 14 h 14"/>
                  <a:gd name="T8" fmla="*/ 0 w 68"/>
                  <a:gd name="T9" fmla="*/ 10 h 14"/>
                  <a:gd name="T10" fmla="*/ 23 w 68"/>
                  <a:gd name="T11" fmla="*/ 0 h 14"/>
                  <a:gd name="T12" fmla="*/ 23 w 68"/>
                  <a:gd name="T13" fmla="*/ 5 h 14"/>
                  <a:gd name="T14" fmla="*/ 68 w 68"/>
                  <a:gd name="T15" fmla="*/ 0 h 14"/>
                  <a:gd name="T16" fmla="*/ 68 w 68"/>
                  <a:gd name="T17" fmla="*/ 3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8" h="14">
                    <a:moveTo>
                      <a:pt x="68" y="3"/>
                    </a:moveTo>
                    <a:lnTo>
                      <a:pt x="68" y="5"/>
                    </a:lnTo>
                    <a:lnTo>
                      <a:pt x="23" y="10"/>
                    </a:lnTo>
                    <a:lnTo>
                      <a:pt x="23" y="14"/>
                    </a:lnTo>
                    <a:lnTo>
                      <a:pt x="0" y="10"/>
                    </a:lnTo>
                    <a:lnTo>
                      <a:pt x="23" y="0"/>
                    </a:lnTo>
                    <a:lnTo>
                      <a:pt x="23" y="5"/>
                    </a:lnTo>
                    <a:lnTo>
                      <a:pt x="68" y="0"/>
                    </a:lnTo>
                    <a:lnTo>
                      <a:pt x="68" y="3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108" name="Freeform 348"/>
              <p:cNvSpPr>
                <a:spLocks/>
              </p:cNvSpPr>
              <p:nvPr/>
            </p:nvSpPr>
            <p:spPr bwMode="auto">
              <a:xfrm>
                <a:off x="3567" y="1457"/>
                <a:ext cx="70" cy="13"/>
              </a:xfrm>
              <a:custGeom>
                <a:avLst/>
                <a:gdLst>
                  <a:gd name="T0" fmla="*/ 70 w 70"/>
                  <a:gd name="T1" fmla="*/ 3 h 13"/>
                  <a:gd name="T2" fmla="*/ 70 w 70"/>
                  <a:gd name="T3" fmla="*/ 6 h 13"/>
                  <a:gd name="T4" fmla="*/ 24 w 70"/>
                  <a:gd name="T5" fmla="*/ 7 h 13"/>
                  <a:gd name="T6" fmla="*/ 24 w 70"/>
                  <a:gd name="T7" fmla="*/ 13 h 13"/>
                  <a:gd name="T8" fmla="*/ 0 w 70"/>
                  <a:gd name="T9" fmla="*/ 6 h 13"/>
                  <a:gd name="T10" fmla="*/ 23 w 70"/>
                  <a:gd name="T11" fmla="*/ 0 h 13"/>
                  <a:gd name="T12" fmla="*/ 24 w 70"/>
                  <a:gd name="T13" fmla="*/ 3 h 13"/>
                  <a:gd name="T14" fmla="*/ 70 w 70"/>
                  <a:gd name="T15" fmla="*/ 1 h 13"/>
                  <a:gd name="T16" fmla="*/ 70 w 70"/>
                  <a:gd name="T17" fmla="*/ 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0" h="13">
                    <a:moveTo>
                      <a:pt x="70" y="3"/>
                    </a:moveTo>
                    <a:lnTo>
                      <a:pt x="70" y="6"/>
                    </a:lnTo>
                    <a:lnTo>
                      <a:pt x="24" y="7"/>
                    </a:lnTo>
                    <a:lnTo>
                      <a:pt x="24" y="13"/>
                    </a:lnTo>
                    <a:lnTo>
                      <a:pt x="0" y="6"/>
                    </a:lnTo>
                    <a:lnTo>
                      <a:pt x="23" y="0"/>
                    </a:lnTo>
                    <a:lnTo>
                      <a:pt x="24" y="3"/>
                    </a:lnTo>
                    <a:lnTo>
                      <a:pt x="70" y="1"/>
                    </a:lnTo>
                    <a:lnTo>
                      <a:pt x="70" y="3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109" name="Freeform 349"/>
              <p:cNvSpPr>
                <a:spLocks/>
              </p:cNvSpPr>
              <p:nvPr/>
            </p:nvSpPr>
            <p:spPr bwMode="auto">
              <a:xfrm>
                <a:off x="3496" y="1438"/>
                <a:ext cx="71" cy="16"/>
              </a:xfrm>
              <a:custGeom>
                <a:avLst/>
                <a:gdLst>
                  <a:gd name="T0" fmla="*/ 71 w 71"/>
                  <a:gd name="T1" fmla="*/ 8 h 16"/>
                  <a:gd name="T2" fmla="*/ 71 w 71"/>
                  <a:gd name="T3" fmla="*/ 11 h 16"/>
                  <a:gd name="T4" fmla="*/ 25 w 71"/>
                  <a:gd name="T5" fmla="*/ 11 h 16"/>
                  <a:gd name="T6" fmla="*/ 25 w 71"/>
                  <a:gd name="T7" fmla="*/ 16 h 16"/>
                  <a:gd name="T8" fmla="*/ 0 w 71"/>
                  <a:gd name="T9" fmla="*/ 8 h 16"/>
                  <a:gd name="T10" fmla="*/ 25 w 71"/>
                  <a:gd name="T11" fmla="*/ 0 h 16"/>
                  <a:gd name="T12" fmla="*/ 25 w 71"/>
                  <a:gd name="T13" fmla="*/ 5 h 16"/>
                  <a:gd name="T14" fmla="*/ 71 w 71"/>
                  <a:gd name="T15" fmla="*/ 5 h 16"/>
                  <a:gd name="T16" fmla="*/ 71 w 71"/>
                  <a:gd name="T17" fmla="*/ 8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1" h="16">
                    <a:moveTo>
                      <a:pt x="71" y="8"/>
                    </a:moveTo>
                    <a:lnTo>
                      <a:pt x="71" y="11"/>
                    </a:lnTo>
                    <a:lnTo>
                      <a:pt x="25" y="11"/>
                    </a:lnTo>
                    <a:lnTo>
                      <a:pt x="25" y="16"/>
                    </a:lnTo>
                    <a:lnTo>
                      <a:pt x="0" y="8"/>
                    </a:lnTo>
                    <a:lnTo>
                      <a:pt x="25" y="0"/>
                    </a:lnTo>
                    <a:lnTo>
                      <a:pt x="25" y="5"/>
                    </a:lnTo>
                    <a:lnTo>
                      <a:pt x="71" y="5"/>
                    </a:lnTo>
                    <a:lnTo>
                      <a:pt x="71" y="8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110" name="Freeform 350"/>
              <p:cNvSpPr>
                <a:spLocks/>
              </p:cNvSpPr>
              <p:nvPr/>
            </p:nvSpPr>
            <p:spPr bwMode="auto">
              <a:xfrm>
                <a:off x="3449" y="1431"/>
                <a:ext cx="47" cy="68"/>
              </a:xfrm>
              <a:custGeom>
                <a:avLst/>
                <a:gdLst>
                  <a:gd name="T0" fmla="*/ 47 w 47"/>
                  <a:gd name="T1" fmla="*/ 1 h 68"/>
                  <a:gd name="T2" fmla="*/ 47 w 47"/>
                  <a:gd name="T3" fmla="*/ 3 h 68"/>
                  <a:gd name="T4" fmla="*/ 18 w 47"/>
                  <a:gd name="T5" fmla="*/ 47 h 68"/>
                  <a:gd name="T6" fmla="*/ 23 w 47"/>
                  <a:gd name="T7" fmla="*/ 50 h 68"/>
                  <a:gd name="T8" fmla="*/ 0 w 47"/>
                  <a:gd name="T9" fmla="*/ 68 h 68"/>
                  <a:gd name="T10" fmla="*/ 9 w 47"/>
                  <a:gd name="T11" fmla="*/ 41 h 68"/>
                  <a:gd name="T12" fmla="*/ 14 w 47"/>
                  <a:gd name="T13" fmla="*/ 44 h 68"/>
                  <a:gd name="T14" fmla="*/ 44 w 47"/>
                  <a:gd name="T15" fmla="*/ 0 h 68"/>
                  <a:gd name="T16" fmla="*/ 47 w 47"/>
                  <a:gd name="T17" fmla="*/ 1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7" h="68">
                    <a:moveTo>
                      <a:pt x="47" y="1"/>
                    </a:moveTo>
                    <a:lnTo>
                      <a:pt x="47" y="3"/>
                    </a:lnTo>
                    <a:lnTo>
                      <a:pt x="18" y="47"/>
                    </a:lnTo>
                    <a:lnTo>
                      <a:pt x="23" y="50"/>
                    </a:lnTo>
                    <a:lnTo>
                      <a:pt x="0" y="68"/>
                    </a:lnTo>
                    <a:lnTo>
                      <a:pt x="9" y="41"/>
                    </a:lnTo>
                    <a:lnTo>
                      <a:pt x="14" y="44"/>
                    </a:lnTo>
                    <a:lnTo>
                      <a:pt x="44" y="0"/>
                    </a:lnTo>
                    <a:lnTo>
                      <a:pt x="47" y="1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111" name="Freeform 351"/>
              <p:cNvSpPr>
                <a:spLocks/>
              </p:cNvSpPr>
              <p:nvPr/>
            </p:nvSpPr>
            <p:spPr bwMode="auto">
              <a:xfrm>
                <a:off x="3394" y="1415"/>
                <a:ext cx="32" cy="77"/>
              </a:xfrm>
              <a:custGeom>
                <a:avLst/>
                <a:gdLst>
                  <a:gd name="T0" fmla="*/ 31 w 32"/>
                  <a:gd name="T1" fmla="*/ 2 h 77"/>
                  <a:gd name="T2" fmla="*/ 32 w 32"/>
                  <a:gd name="T3" fmla="*/ 2 h 77"/>
                  <a:gd name="T4" fmla="*/ 12 w 32"/>
                  <a:gd name="T5" fmla="*/ 52 h 77"/>
                  <a:gd name="T6" fmla="*/ 17 w 32"/>
                  <a:gd name="T7" fmla="*/ 55 h 77"/>
                  <a:gd name="T8" fmla="*/ 0 w 32"/>
                  <a:gd name="T9" fmla="*/ 77 h 77"/>
                  <a:gd name="T10" fmla="*/ 3 w 32"/>
                  <a:gd name="T11" fmla="*/ 48 h 77"/>
                  <a:gd name="T12" fmla="*/ 6 w 32"/>
                  <a:gd name="T13" fmla="*/ 51 h 77"/>
                  <a:gd name="T14" fmla="*/ 27 w 32"/>
                  <a:gd name="T15" fmla="*/ 0 h 77"/>
                  <a:gd name="T16" fmla="*/ 31 w 32"/>
                  <a:gd name="T17" fmla="*/ 2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2" h="77">
                    <a:moveTo>
                      <a:pt x="31" y="2"/>
                    </a:moveTo>
                    <a:lnTo>
                      <a:pt x="32" y="2"/>
                    </a:lnTo>
                    <a:lnTo>
                      <a:pt x="12" y="52"/>
                    </a:lnTo>
                    <a:lnTo>
                      <a:pt x="17" y="55"/>
                    </a:lnTo>
                    <a:lnTo>
                      <a:pt x="0" y="77"/>
                    </a:lnTo>
                    <a:lnTo>
                      <a:pt x="3" y="48"/>
                    </a:lnTo>
                    <a:lnTo>
                      <a:pt x="6" y="51"/>
                    </a:lnTo>
                    <a:lnTo>
                      <a:pt x="27" y="0"/>
                    </a:lnTo>
                    <a:lnTo>
                      <a:pt x="31" y="2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112" name="Freeform 352"/>
              <p:cNvSpPr>
                <a:spLocks/>
              </p:cNvSpPr>
              <p:nvPr/>
            </p:nvSpPr>
            <p:spPr bwMode="auto">
              <a:xfrm>
                <a:off x="3317" y="1400"/>
                <a:ext cx="39" cy="76"/>
              </a:xfrm>
              <a:custGeom>
                <a:avLst/>
                <a:gdLst>
                  <a:gd name="T0" fmla="*/ 36 w 39"/>
                  <a:gd name="T1" fmla="*/ 2 h 76"/>
                  <a:gd name="T2" fmla="*/ 39 w 39"/>
                  <a:gd name="T3" fmla="*/ 3 h 76"/>
                  <a:gd name="T4" fmla="*/ 14 w 39"/>
                  <a:gd name="T5" fmla="*/ 54 h 76"/>
                  <a:gd name="T6" fmla="*/ 20 w 39"/>
                  <a:gd name="T7" fmla="*/ 57 h 76"/>
                  <a:gd name="T8" fmla="*/ 0 w 39"/>
                  <a:gd name="T9" fmla="*/ 76 h 76"/>
                  <a:gd name="T10" fmla="*/ 5 w 39"/>
                  <a:gd name="T11" fmla="*/ 49 h 76"/>
                  <a:gd name="T12" fmla="*/ 10 w 39"/>
                  <a:gd name="T13" fmla="*/ 51 h 76"/>
                  <a:gd name="T14" fmla="*/ 34 w 39"/>
                  <a:gd name="T15" fmla="*/ 0 h 76"/>
                  <a:gd name="T16" fmla="*/ 36 w 39"/>
                  <a:gd name="T17" fmla="*/ 2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9" h="76">
                    <a:moveTo>
                      <a:pt x="36" y="2"/>
                    </a:moveTo>
                    <a:lnTo>
                      <a:pt x="39" y="3"/>
                    </a:lnTo>
                    <a:lnTo>
                      <a:pt x="14" y="54"/>
                    </a:lnTo>
                    <a:lnTo>
                      <a:pt x="20" y="57"/>
                    </a:lnTo>
                    <a:lnTo>
                      <a:pt x="0" y="76"/>
                    </a:lnTo>
                    <a:lnTo>
                      <a:pt x="5" y="49"/>
                    </a:lnTo>
                    <a:lnTo>
                      <a:pt x="10" y="51"/>
                    </a:lnTo>
                    <a:lnTo>
                      <a:pt x="34" y="0"/>
                    </a:lnTo>
                    <a:lnTo>
                      <a:pt x="36" y="2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113" name="Freeform 353"/>
              <p:cNvSpPr>
                <a:spLocks/>
              </p:cNvSpPr>
              <p:nvPr/>
            </p:nvSpPr>
            <p:spPr bwMode="auto">
              <a:xfrm>
                <a:off x="3210" y="1382"/>
                <a:ext cx="72" cy="13"/>
              </a:xfrm>
              <a:custGeom>
                <a:avLst/>
                <a:gdLst>
                  <a:gd name="T0" fmla="*/ 72 w 72"/>
                  <a:gd name="T1" fmla="*/ 4 h 13"/>
                  <a:gd name="T2" fmla="*/ 72 w 72"/>
                  <a:gd name="T3" fmla="*/ 7 h 13"/>
                  <a:gd name="T4" fmla="*/ 23 w 72"/>
                  <a:gd name="T5" fmla="*/ 9 h 13"/>
                  <a:gd name="T6" fmla="*/ 25 w 72"/>
                  <a:gd name="T7" fmla="*/ 13 h 13"/>
                  <a:gd name="T8" fmla="*/ 0 w 72"/>
                  <a:gd name="T9" fmla="*/ 7 h 13"/>
                  <a:gd name="T10" fmla="*/ 23 w 72"/>
                  <a:gd name="T11" fmla="*/ 0 h 13"/>
                  <a:gd name="T12" fmla="*/ 23 w 72"/>
                  <a:gd name="T13" fmla="*/ 4 h 13"/>
                  <a:gd name="T14" fmla="*/ 72 w 72"/>
                  <a:gd name="T15" fmla="*/ 3 h 13"/>
                  <a:gd name="T16" fmla="*/ 72 w 72"/>
                  <a:gd name="T17" fmla="*/ 4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2" h="13">
                    <a:moveTo>
                      <a:pt x="72" y="4"/>
                    </a:moveTo>
                    <a:lnTo>
                      <a:pt x="72" y="7"/>
                    </a:lnTo>
                    <a:lnTo>
                      <a:pt x="23" y="9"/>
                    </a:lnTo>
                    <a:lnTo>
                      <a:pt x="25" y="13"/>
                    </a:lnTo>
                    <a:lnTo>
                      <a:pt x="0" y="7"/>
                    </a:lnTo>
                    <a:lnTo>
                      <a:pt x="23" y="0"/>
                    </a:lnTo>
                    <a:lnTo>
                      <a:pt x="23" y="4"/>
                    </a:lnTo>
                    <a:lnTo>
                      <a:pt x="72" y="3"/>
                    </a:lnTo>
                    <a:lnTo>
                      <a:pt x="72" y="4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114" name="Freeform 354"/>
              <p:cNvSpPr>
                <a:spLocks/>
              </p:cNvSpPr>
              <p:nvPr/>
            </p:nvSpPr>
            <p:spPr bwMode="auto">
              <a:xfrm>
                <a:off x="3157" y="1371"/>
                <a:ext cx="58" cy="69"/>
              </a:xfrm>
              <a:custGeom>
                <a:avLst/>
                <a:gdLst>
                  <a:gd name="T0" fmla="*/ 55 w 58"/>
                  <a:gd name="T1" fmla="*/ 2 h 69"/>
                  <a:gd name="T2" fmla="*/ 58 w 58"/>
                  <a:gd name="T3" fmla="*/ 3 h 69"/>
                  <a:gd name="T4" fmla="*/ 20 w 58"/>
                  <a:gd name="T5" fmla="*/ 47 h 69"/>
                  <a:gd name="T6" fmla="*/ 24 w 58"/>
                  <a:gd name="T7" fmla="*/ 52 h 69"/>
                  <a:gd name="T8" fmla="*/ 0 w 58"/>
                  <a:gd name="T9" fmla="*/ 69 h 69"/>
                  <a:gd name="T10" fmla="*/ 12 w 58"/>
                  <a:gd name="T11" fmla="*/ 40 h 69"/>
                  <a:gd name="T12" fmla="*/ 17 w 58"/>
                  <a:gd name="T13" fmla="*/ 44 h 69"/>
                  <a:gd name="T14" fmla="*/ 52 w 58"/>
                  <a:gd name="T15" fmla="*/ 0 h 69"/>
                  <a:gd name="T16" fmla="*/ 55 w 58"/>
                  <a:gd name="T17" fmla="*/ 2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8" h="69">
                    <a:moveTo>
                      <a:pt x="55" y="2"/>
                    </a:moveTo>
                    <a:lnTo>
                      <a:pt x="58" y="3"/>
                    </a:lnTo>
                    <a:lnTo>
                      <a:pt x="20" y="47"/>
                    </a:lnTo>
                    <a:lnTo>
                      <a:pt x="24" y="52"/>
                    </a:lnTo>
                    <a:lnTo>
                      <a:pt x="0" y="69"/>
                    </a:lnTo>
                    <a:lnTo>
                      <a:pt x="12" y="40"/>
                    </a:lnTo>
                    <a:lnTo>
                      <a:pt x="17" y="44"/>
                    </a:lnTo>
                    <a:lnTo>
                      <a:pt x="52" y="0"/>
                    </a:lnTo>
                    <a:lnTo>
                      <a:pt x="55" y="2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115" name="Freeform 355"/>
              <p:cNvSpPr>
                <a:spLocks/>
              </p:cNvSpPr>
              <p:nvPr/>
            </p:nvSpPr>
            <p:spPr bwMode="auto">
              <a:xfrm>
                <a:off x="3079" y="1357"/>
                <a:ext cx="64" cy="61"/>
              </a:xfrm>
              <a:custGeom>
                <a:avLst/>
                <a:gdLst>
                  <a:gd name="T0" fmla="*/ 63 w 64"/>
                  <a:gd name="T1" fmla="*/ 2 h 61"/>
                  <a:gd name="T2" fmla="*/ 64 w 64"/>
                  <a:gd name="T3" fmla="*/ 3 h 61"/>
                  <a:gd name="T4" fmla="*/ 21 w 64"/>
                  <a:gd name="T5" fmla="*/ 43 h 61"/>
                  <a:gd name="T6" fmla="*/ 26 w 64"/>
                  <a:gd name="T7" fmla="*/ 48 h 61"/>
                  <a:gd name="T8" fmla="*/ 0 w 64"/>
                  <a:gd name="T9" fmla="*/ 61 h 61"/>
                  <a:gd name="T10" fmla="*/ 15 w 64"/>
                  <a:gd name="T11" fmla="*/ 35 h 61"/>
                  <a:gd name="T12" fmla="*/ 20 w 64"/>
                  <a:gd name="T13" fmla="*/ 38 h 61"/>
                  <a:gd name="T14" fmla="*/ 59 w 64"/>
                  <a:gd name="T15" fmla="*/ 0 h 61"/>
                  <a:gd name="T16" fmla="*/ 63 w 64"/>
                  <a:gd name="T17" fmla="*/ 2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4" h="61">
                    <a:moveTo>
                      <a:pt x="63" y="2"/>
                    </a:moveTo>
                    <a:lnTo>
                      <a:pt x="64" y="3"/>
                    </a:lnTo>
                    <a:lnTo>
                      <a:pt x="21" y="43"/>
                    </a:lnTo>
                    <a:lnTo>
                      <a:pt x="26" y="48"/>
                    </a:lnTo>
                    <a:lnTo>
                      <a:pt x="0" y="61"/>
                    </a:lnTo>
                    <a:lnTo>
                      <a:pt x="15" y="35"/>
                    </a:lnTo>
                    <a:lnTo>
                      <a:pt x="20" y="38"/>
                    </a:lnTo>
                    <a:lnTo>
                      <a:pt x="59" y="0"/>
                    </a:lnTo>
                    <a:lnTo>
                      <a:pt x="63" y="2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116" name="Freeform 356"/>
              <p:cNvSpPr>
                <a:spLocks/>
              </p:cNvSpPr>
              <p:nvPr/>
            </p:nvSpPr>
            <p:spPr bwMode="auto">
              <a:xfrm>
                <a:off x="2993" y="1340"/>
                <a:ext cx="78" cy="40"/>
              </a:xfrm>
              <a:custGeom>
                <a:avLst/>
                <a:gdLst>
                  <a:gd name="T0" fmla="*/ 78 w 78"/>
                  <a:gd name="T1" fmla="*/ 3 h 40"/>
                  <a:gd name="T2" fmla="*/ 78 w 78"/>
                  <a:gd name="T3" fmla="*/ 7 h 40"/>
                  <a:gd name="T4" fmla="*/ 26 w 78"/>
                  <a:gd name="T5" fmla="*/ 31 h 40"/>
                  <a:gd name="T6" fmla="*/ 29 w 78"/>
                  <a:gd name="T7" fmla="*/ 36 h 40"/>
                  <a:gd name="T8" fmla="*/ 0 w 78"/>
                  <a:gd name="T9" fmla="*/ 40 h 40"/>
                  <a:gd name="T10" fmla="*/ 22 w 78"/>
                  <a:gd name="T11" fmla="*/ 19 h 40"/>
                  <a:gd name="T12" fmla="*/ 25 w 78"/>
                  <a:gd name="T13" fmla="*/ 25 h 40"/>
                  <a:gd name="T14" fmla="*/ 77 w 78"/>
                  <a:gd name="T15" fmla="*/ 0 h 40"/>
                  <a:gd name="T16" fmla="*/ 78 w 78"/>
                  <a:gd name="T17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8" h="40">
                    <a:moveTo>
                      <a:pt x="78" y="3"/>
                    </a:moveTo>
                    <a:lnTo>
                      <a:pt x="78" y="7"/>
                    </a:lnTo>
                    <a:lnTo>
                      <a:pt x="26" y="31"/>
                    </a:lnTo>
                    <a:lnTo>
                      <a:pt x="29" y="36"/>
                    </a:lnTo>
                    <a:lnTo>
                      <a:pt x="0" y="40"/>
                    </a:lnTo>
                    <a:lnTo>
                      <a:pt x="22" y="19"/>
                    </a:lnTo>
                    <a:lnTo>
                      <a:pt x="25" y="25"/>
                    </a:lnTo>
                    <a:lnTo>
                      <a:pt x="77" y="0"/>
                    </a:lnTo>
                    <a:lnTo>
                      <a:pt x="78" y="3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117" name="Freeform 357"/>
              <p:cNvSpPr>
                <a:spLocks/>
              </p:cNvSpPr>
              <p:nvPr/>
            </p:nvSpPr>
            <p:spPr bwMode="auto">
              <a:xfrm>
                <a:off x="2912" y="1327"/>
                <a:ext cx="89" cy="38"/>
              </a:xfrm>
              <a:custGeom>
                <a:avLst/>
                <a:gdLst>
                  <a:gd name="T0" fmla="*/ 87 w 89"/>
                  <a:gd name="T1" fmla="*/ 3 h 38"/>
                  <a:gd name="T2" fmla="*/ 89 w 89"/>
                  <a:gd name="T3" fmla="*/ 6 h 38"/>
                  <a:gd name="T4" fmla="*/ 31 w 89"/>
                  <a:gd name="T5" fmla="*/ 30 h 38"/>
                  <a:gd name="T6" fmla="*/ 32 w 89"/>
                  <a:gd name="T7" fmla="*/ 35 h 38"/>
                  <a:gd name="T8" fmla="*/ 0 w 89"/>
                  <a:gd name="T9" fmla="*/ 38 h 38"/>
                  <a:gd name="T10" fmla="*/ 25 w 89"/>
                  <a:gd name="T11" fmla="*/ 16 h 38"/>
                  <a:gd name="T12" fmla="*/ 28 w 89"/>
                  <a:gd name="T13" fmla="*/ 23 h 38"/>
                  <a:gd name="T14" fmla="*/ 86 w 89"/>
                  <a:gd name="T15" fmla="*/ 0 h 38"/>
                  <a:gd name="T16" fmla="*/ 87 w 89"/>
                  <a:gd name="T17" fmla="*/ 3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9" h="38">
                    <a:moveTo>
                      <a:pt x="87" y="3"/>
                    </a:moveTo>
                    <a:lnTo>
                      <a:pt x="89" y="6"/>
                    </a:lnTo>
                    <a:lnTo>
                      <a:pt x="31" y="30"/>
                    </a:lnTo>
                    <a:lnTo>
                      <a:pt x="32" y="35"/>
                    </a:lnTo>
                    <a:lnTo>
                      <a:pt x="0" y="38"/>
                    </a:lnTo>
                    <a:lnTo>
                      <a:pt x="25" y="16"/>
                    </a:lnTo>
                    <a:lnTo>
                      <a:pt x="28" y="23"/>
                    </a:lnTo>
                    <a:lnTo>
                      <a:pt x="86" y="0"/>
                    </a:lnTo>
                    <a:lnTo>
                      <a:pt x="87" y="3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118" name="Freeform 358"/>
              <p:cNvSpPr>
                <a:spLocks/>
              </p:cNvSpPr>
              <p:nvPr/>
            </p:nvSpPr>
            <p:spPr bwMode="auto">
              <a:xfrm>
                <a:off x="2830" y="1311"/>
                <a:ext cx="99" cy="37"/>
              </a:xfrm>
              <a:custGeom>
                <a:avLst/>
                <a:gdLst>
                  <a:gd name="T0" fmla="*/ 97 w 99"/>
                  <a:gd name="T1" fmla="*/ 3 h 37"/>
                  <a:gd name="T2" fmla="*/ 99 w 99"/>
                  <a:gd name="T3" fmla="*/ 8 h 37"/>
                  <a:gd name="T4" fmla="*/ 35 w 99"/>
                  <a:gd name="T5" fmla="*/ 29 h 37"/>
                  <a:gd name="T6" fmla="*/ 36 w 99"/>
                  <a:gd name="T7" fmla="*/ 36 h 37"/>
                  <a:gd name="T8" fmla="*/ 0 w 99"/>
                  <a:gd name="T9" fmla="*/ 37 h 37"/>
                  <a:gd name="T10" fmla="*/ 30 w 99"/>
                  <a:gd name="T11" fmla="*/ 17 h 37"/>
                  <a:gd name="T12" fmla="*/ 32 w 99"/>
                  <a:gd name="T13" fmla="*/ 23 h 37"/>
                  <a:gd name="T14" fmla="*/ 97 w 99"/>
                  <a:gd name="T15" fmla="*/ 0 h 37"/>
                  <a:gd name="T16" fmla="*/ 97 w 99"/>
                  <a:gd name="T17" fmla="*/ 3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9" h="37">
                    <a:moveTo>
                      <a:pt x="97" y="3"/>
                    </a:moveTo>
                    <a:lnTo>
                      <a:pt x="99" y="8"/>
                    </a:lnTo>
                    <a:lnTo>
                      <a:pt x="35" y="29"/>
                    </a:lnTo>
                    <a:lnTo>
                      <a:pt x="36" y="36"/>
                    </a:lnTo>
                    <a:lnTo>
                      <a:pt x="0" y="37"/>
                    </a:lnTo>
                    <a:lnTo>
                      <a:pt x="30" y="17"/>
                    </a:lnTo>
                    <a:lnTo>
                      <a:pt x="32" y="23"/>
                    </a:lnTo>
                    <a:lnTo>
                      <a:pt x="97" y="0"/>
                    </a:lnTo>
                    <a:lnTo>
                      <a:pt x="97" y="3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119" name="Freeform 359"/>
              <p:cNvSpPr>
                <a:spLocks/>
              </p:cNvSpPr>
              <p:nvPr/>
            </p:nvSpPr>
            <p:spPr bwMode="auto">
              <a:xfrm>
                <a:off x="2750" y="1298"/>
                <a:ext cx="107" cy="32"/>
              </a:xfrm>
              <a:custGeom>
                <a:avLst/>
                <a:gdLst>
                  <a:gd name="T0" fmla="*/ 107 w 107"/>
                  <a:gd name="T1" fmla="*/ 3 h 32"/>
                  <a:gd name="T2" fmla="*/ 107 w 107"/>
                  <a:gd name="T3" fmla="*/ 7 h 32"/>
                  <a:gd name="T4" fmla="*/ 37 w 107"/>
                  <a:gd name="T5" fmla="*/ 24 h 32"/>
                  <a:gd name="T6" fmla="*/ 38 w 107"/>
                  <a:gd name="T7" fmla="*/ 32 h 32"/>
                  <a:gd name="T8" fmla="*/ 0 w 107"/>
                  <a:gd name="T9" fmla="*/ 30 h 32"/>
                  <a:gd name="T10" fmla="*/ 32 w 107"/>
                  <a:gd name="T11" fmla="*/ 10 h 32"/>
                  <a:gd name="T12" fmla="*/ 34 w 107"/>
                  <a:gd name="T13" fmla="*/ 16 h 32"/>
                  <a:gd name="T14" fmla="*/ 106 w 107"/>
                  <a:gd name="T15" fmla="*/ 0 h 32"/>
                  <a:gd name="T16" fmla="*/ 107 w 107"/>
                  <a:gd name="T17" fmla="*/ 3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7" h="32">
                    <a:moveTo>
                      <a:pt x="107" y="3"/>
                    </a:moveTo>
                    <a:lnTo>
                      <a:pt x="107" y="7"/>
                    </a:lnTo>
                    <a:lnTo>
                      <a:pt x="37" y="24"/>
                    </a:lnTo>
                    <a:lnTo>
                      <a:pt x="38" y="32"/>
                    </a:lnTo>
                    <a:lnTo>
                      <a:pt x="0" y="30"/>
                    </a:lnTo>
                    <a:lnTo>
                      <a:pt x="32" y="10"/>
                    </a:lnTo>
                    <a:lnTo>
                      <a:pt x="34" y="16"/>
                    </a:lnTo>
                    <a:lnTo>
                      <a:pt x="106" y="0"/>
                    </a:lnTo>
                    <a:lnTo>
                      <a:pt x="107" y="3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120" name="Freeform 360"/>
              <p:cNvSpPr>
                <a:spLocks/>
              </p:cNvSpPr>
              <p:nvPr/>
            </p:nvSpPr>
            <p:spPr bwMode="auto">
              <a:xfrm>
                <a:off x="2674" y="1284"/>
                <a:ext cx="113" cy="29"/>
              </a:xfrm>
              <a:custGeom>
                <a:avLst/>
                <a:gdLst>
                  <a:gd name="T0" fmla="*/ 111 w 113"/>
                  <a:gd name="T1" fmla="*/ 3 h 29"/>
                  <a:gd name="T2" fmla="*/ 113 w 113"/>
                  <a:gd name="T3" fmla="*/ 6 h 29"/>
                  <a:gd name="T4" fmla="*/ 38 w 113"/>
                  <a:gd name="T5" fmla="*/ 23 h 29"/>
                  <a:gd name="T6" fmla="*/ 39 w 113"/>
                  <a:gd name="T7" fmla="*/ 29 h 29"/>
                  <a:gd name="T8" fmla="*/ 0 w 113"/>
                  <a:gd name="T9" fmla="*/ 26 h 29"/>
                  <a:gd name="T10" fmla="*/ 35 w 113"/>
                  <a:gd name="T11" fmla="*/ 6 h 29"/>
                  <a:gd name="T12" fmla="*/ 36 w 113"/>
                  <a:gd name="T13" fmla="*/ 15 h 29"/>
                  <a:gd name="T14" fmla="*/ 111 w 113"/>
                  <a:gd name="T15" fmla="*/ 0 h 29"/>
                  <a:gd name="T16" fmla="*/ 111 w 113"/>
                  <a:gd name="T17" fmla="*/ 3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3" h="29">
                    <a:moveTo>
                      <a:pt x="111" y="3"/>
                    </a:moveTo>
                    <a:lnTo>
                      <a:pt x="113" y="6"/>
                    </a:lnTo>
                    <a:lnTo>
                      <a:pt x="38" y="23"/>
                    </a:lnTo>
                    <a:lnTo>
                      <a:pt x="39" y="29"/>
                    </a:lnTo>
                    <a:lnTo>
                      <a:pt x="0" y="26"/>
                    </a:lnTo>
                    <a:lnTo>
                      <a:pt x="35" y="6"/>
                    </a:lnTo>
                    <a:lnTo>
                      <a:pt x="36" y="15"/>
                    </a:lnTo>
                    <a:lnTo>
                      <a:pt x="111" y="0"/>
                    </a:lnTo>
                    <a:lnTo>
                      <a:pt x="111" y="3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121" name="Freeform 361"/>
              <p:cNvSpPr>
                <a:spLocks/>
              </p:cNvSpPr>
              <p:nvPr/>
            </p:nvSpPr>
            <p:spPr bwMode="auto">
              <a:xfrm>
                <a:off x="2606" y="1269"/>
                <a:ext cx="110" cy="30"/>
              </a:xfrm>
              <a:custGeom>
                <a:avLst/>
                <a:gdLst>
                  <a:gd name="T0" fmla="*/ 109 w 110"/>
                  <a:gd name="T1" fmla="*/ 4 h 30"/>
                  <a:gd name="T2" fmla="*/ 110 w 110"/>
                  <a:gd name="T3" fmla="*/ 7 h 30"/>
                  <a:gd name="T4" fmla="*/ 37 w 110"/>
                  <a:gd name="T5" fmla="*/ 22 h 30"/>
                  <a:gd name="T6" fmla="*/ 38 w 110"/>
                  <a:gd name="T7" fmla="*/ 30 h 30"/>
                  <a:gd name="T8" fmla="*/ 0 w 110"/>
                  <a:gd name="T9" fmla="*/ 27 h 30"/>
                  <a:gd name="T10" fmla="*/ 34 w 110"/>
                  <a:gd name="T11" fmla="*/ 9 h 30"/>
                  <a:gd name="T12" fmla="*/ 35 w 110"/>
                  <a:gd name="T13" fmla="*/ 16 h 30"/>
                  <a:gd name="T14" fmla="*/ 109 w 110"/>
                  <a:gd name="T15" fmla="*/ 0 h 30"/>
                  <a:gd name="T16" fmla="*/ 109 w 110"/>
                  <a:gd name="T17" fmla="*/ 4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0" h="30">
                    <a:moveTo>
                      <a:pt x="109" y="4"/>
                    </a:moveTo>
                    <a:lnTo>
                      <a:pt x="110" y="7"/>
                    </a:lnTo>
                    <a:lnTo>
                      <a:pt x="37" y="22"/>
                    </a:lnTo>
                    <a:lnTo>
                      <a:pt x="38" y="30"/>
                    </a:lnTo>
                    <a:lnTo>
                      <a:pt x="0" y="27"/>
                    </a:lnTo>
                    <a:lnTo>
                      <a:pt x="34" y="9"/>
                    </a:lnTo>
                    <a:lnTo>
                      <a:pt x="35" y="16"/>
                    </a:lnTo>
                    <a:lnTo>
                      <a:pt x="109" y="0"/>
                    </a:lnTo>
                    <a:lnTo>
                      <a:pt x="109" y="4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122" name="Freeform 362"/>
              <p:cNvSpPr>
                <a:spLocks/>
              </p:cNvSpPr>
              <p:nvPr/>
            </p:nvSpPr>
            <p:spPr bwMode="auto">
              <a:xfrm>
                <a:off x="2534" y="1256"/>
                <a:ext cx="110" cy="29"/>
              </a:xfrm>
              <a:custGeom>
                <a:avLst/>
                <a:gdLst>
                  <a:gd name="T0" fmla="*/ 110 w 110"/>
                  <a:gd name="T1" fmla="*/ 3 h 29"/>
                  <a:gd name="T2" fmla="*/ 110 w 110"/>
                  <a:gd name="T3" fmla="*/ 6 h 29"/>
                  <a:gd name="T4" fmla="*/ 39 w 110"/>
                  <a:gd name="T5" fmla="*/ 22 h 29"/>
                  <a:gd name="T6" fmla="*/ 40 w 110"/>
                  <a:gd name="T7" fmla="*/ 29 h 29"/>
                  <a:gd name="T8" fmla="*/ 0 w 110"/>
                  <a:gd name="T9" fmla="*/ 26 h 29"/>
                  <a:gd name="T10" fmla="*/ 35 w 110"/>
                  <a:gd name="T11" fmla="*/ 6 h 29"/>
                  <a:gd name="T12" fmla="*/ 37 w 110"/>
                  <a:gd name="T13" fmla="*/ 14 h 29"/>
                  <a:gd name="T14" fmla="*/ 109 w 110"/>
                  <a:gd name="T15" fmla="*/ 0 h 29"/>
                  <a:gd name="T16" fmla="*/ 110 w 110"/>
                  <a:gd name="T17" fmla="*/ 3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0" h="29">
                    <a:moveTo>
                      <a:pt x="110" y="3"/>
                    </a:moveTo>
                    <a:lnTo>
                      <a:pt x="110" y="6"/>
                    </a:lnTo>
                    <a:lnTo>
                      <a:pt x="39" y="22"/>
                    </a:lnTo>
                    <a:lnTo>
                      <a:pt x="40" y="29"/>
                    </a:lnTo>
                    <a:lnTo>
                      <a:pt x="0" y="26"/>
                    </a:lnTo>
                    <a:lnTo>
                      <a:pt x="35" y="6"/>
                    </a:lnTo>
                    <a:lnTo>
                      <a:pt x="37" y="14"/>
                    </a:lnTo>
                    <a:lnTo>
                      <a:pt x="109" y="0"/>
                    </a:lnTo>
                    <a:lnTo>
                      <a:pt x="110" y="3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123" name="Freeform 363"/>
              <p:cNvSpPr>
                <a:spLocks/>
              </p:cNvSpPr>
              <p:nvPr/>
            </p:nvSpPr>
            <p:spPr bwMode="auto">
              <a:xfrm>
                <a:off x="2464" y="1241"/>
                <a:ext cx="110" cy="26"/>
              </a:xfrm>
              <a:custGeom>
                <a:avLst/>
                <a:gdLst>
                  <a:gd name="T0" fmla="*/ 109 w 110"/>
                  <a:gd name="T1" fmla="*/ 3 h 26"/>
                  <a:gd name="T2" fmla="*/ 110 w 110"/>
                  <a:gd name="T3" fmla="*/ 8 h 26"/>
                  <a:gd name="T4" fmla="*/ 38 w 110"/>
                  <a:gd name="T5" fmla="*/ 18 h 26"/>
                  <a:gd name="T6" fmla="*/ 38 w 110"/>
                  <a:gd name="T7" fmla="*/ 26 h 26"/>
                  <a:gd name="T8" fmla="*/ 0 w 110"/>
                  <a:gd name="T9" fmla="*/ 21 h 26"/>
                  <a:gd name="T10" fmla="*/ 35 w 110"/>
                  <a:gd name="T11" fmla="*/ 5 h 26"/>
                  <a:gd name="T12" fmla="*/ 37 w 110"/>
                  <a:gd name="T13" fmla="*/ 12 h 26"/>
                  <a:gd name="T14" fmla="*/ 109 w 110"/>
                  <a:gd name="T15" fmla="*/ 0 h 26"/>
                  <a:gd name="T16" fmla="*/ 109 w 110"/>
                  <a:gd name="T17" fmla="*/ 3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0" h="26">
                    <a:moveTo>
                      <a:pt x="109" y="3"/>
                    </a:moveTo>
                    <a:lnTo>
                      <a:pt x="110" y="8"/>
                    </a:lnTo>
                    <a:lnTo>
                      <a:pt x="38" y="18"/>
                    </a:lnTo>
                    <a:lnTo>
                      <a:pt x="38" y="26"/>
                    </a:lnTo>
                    <a:lnTo>
                      <a:pt x="0" y="21"/>
                    </a:lnTo>
                    <a:lnTo>
                      <a:pt x="35" y="5"/>
                    </a:lnTo>
                    <a:lnTo>
                      <a:pt x="37" y="12"/>
                    </a:lnTo>
                    <a:lnTo>
                      <a:pt x="109" y="0"/>
                    </a:lnTo>
                    <a:lnTo>
                      <a:pt x="109" y="3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124" name="Freeform 364"/>
              <p:cNvSpPr>
                <a:spLocks/>
              </p:cNvSpPr>
              <p:nvPr/>
            </p:nvSpPr>
            <p:spPr bwMode="auto">
              <a:xfrm>
                <a:off x="2392" y="1227"/>
                <a:ext cx="110" cy="22"/>
              </a:xfrm>
              <a:custGeom>
                <a:avLst/>
                <a:gdLst>
                  <a:gd name="T0" fmla="*/ 110 w 110"/>
                  <a:gd name="T1" fmla="*/ 5 h 22"/>
                  <a:gd name="T2" fmla="*/ 110 w 110"/>
                  <a:gd name="T3" fmla="*/ 8 h 22"/>
                  <a:gd name="T4" fmla="*/ 38 w 110"/>
                  <a:gd name="T5" fmla="*/ 14 h 22"/>
                  <a:gd name="T6" fmla="*/ 38 w 110"/>
                  <a:gd name="T7" fmla="*/ 22 h 22"/>
                  <a:gd name="T8" fmla="*/ 0 w 110"/>
                  <a:gd name="T9" fmla="*/ 14 h 22"/>
                  <a:gd name="T10" fmla="*/ 37 w 110"/>
                  <a:gd name="T11" fmla="*/ 0 h 22"/>
                  <a:gd name="T12" fmla="*/ 37 w 110"/>
                  <a:gd name="T13" fmla="*/ 8 h 22"/>
                  <a:gd name="T14" fmla="*/ 110 w 110"/>
                  <a:gd name="T15" fmla="*/ 0 h 22"/>
                  <a:gd name="T16" fmla="*/ 110 w 110"/>
                  <a:gd name="T17" fmla="*/ 5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0" h="22">
                    <a:moveTo>
                      <a:pt x="110" y="5"/>
                    </a:moveTo>
                    <a:lnTo>
                      <a:pt x="110" y="8"/>
                    </a:lnTo>
                    <a:lnTo>
                      <a:pt x="38" y="14"/>
                    </a:lnTo>
                    <a:lnTo>
                      <a:pt x="38" y="22"/>
                    </a:lnTo>
                    <a:lnTo>
                      <a:pt x="0" y="14"/>
                    </a:lnTo>
                    <a:lnTo>
                      <a:pt x="37" y="0"/>
                    </a:lnTo>
                    <a:lnTo>
                      <a:pt x="37" y="8"/>
                    </a:lnTo>
                    <a:lnTo>
                      <a:pt x="110" y="0"/>
                    </a:lnTo>
                    <a:lnTo>
                      <a:pt x="110" y="5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125" name="Freeform 365"/>
              <p:cNvSpPr>
                <a:spLocks/>
              </p:cNvSpPr>
              <p:nvPr/>
            </p:nvSpPr>
            <p:spPr bwMode="auto">
              <a:xfrm>
                <a:off x="2317" y="1210"/>
                <a:ext cx="115" cy="25"/>
              </a:xfrm>
              <a:custGeom>
                <a:avLst/>
                <a:gdLst>
                  <a:gd name="T0" fmla="*/ 115 w 115"/>
                  <a:gd name="T1" fmla="*/ 7 h 25"/>
                  <a:gd name="T2" fmla="*/ 115 w 115"/>
                  <a:gd name="T3" fmla="*/ 11 h 25"/>
                  <a:gd name="T4" fmla="*/ 38 w 115"/>
                  <a:gd name="T5" fmla="*/ 16 h 25"/>
                  <a:gd name="T6" fmla="*/ 40 w 115"/>
                  <a:gd name="T7" fmla="*/ 25 h 25"/>
                  <a:gd name="T8" fmla="*/ 0 w 115"/>
                  <a:gd name="T9" fmla="*/ 14 h 25"/>
                  <a:gd name="T10" fmla="*/ 38 w 115"/>
                  <a:gd name="T11" fmla="*/ 0 h 25"/>
                  <a:gd name="T12" fmla="*/ 38 w 115"/>
                  <a:gd name="T13" fmla="*/ 8 h 25"/>
                  <a:gd name="T14" fmla="*/ 113 w 115"/>
                  <a:gd name="T15" fmla="*/ 2 h 25"/>
                  <a:gd name="T16" fmla="*/ 115 w 115"/>
                  <a:gd name="T17" fmla="*/ 7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5" h="25">
                    <a:moveTo>
                      <a:pt x="115" y="7"/>
                    </a:moveTo>
                    <a:lnTo>
                      <a:pt x="115" y="11"/>
                    </a:lnTo>
                    <a:lnTo>
                      <a:pt x="38" y="16"/>
                    </a:lnTo>
                    <a:lnTo>
                      <a:pt x="40" y="25"/>
                    </a:lnTo>
                    <a:lnTo>
                      <a:pt x="0" y="14"/>
                    </a:lnTo>
                    <a:lnTo>
                      <a:pt x="38" y="0"/>
                    </a:lnTo>
                    <a:lnTo>
                      <a:pt x="38" y="8"/>
                    </a:lnTo>
                    <a:lnTo>
                      <a:pt x="113" y="2"/>
                    </a:lnTo>
                    <a:lnTo>
                      <a:pt x="115" y="7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126" name="Freeform 366"/>
              <p:cNvSpPr>
                <a:spLocks/>
              </p:cNvSpPr>
              <p:nvPr/>
            </p:nvSpPr>
            <p:spPr bwMode="auto">
              <a:xfrm>
                <a:off x="2241" y="1198"/>
                <a:ext cx="117" cy="23"/>
              </a:xfrm>
              <a:custGeom>
                <a:avLst/>
                <a:gdLst>
                  <a:gd name="T0" fmla="*/ 117 w 117"/>
                  <a:gd name="T1" fmla="*/ 6 h 23"/>
                  <a:gd name="T2" fmla="*/ 117 w 117"/>
                  <a:gd name="T3" fmla="*/ 9 h 23"/>
                  <a:gd name="T4" fmla="*/ 41 w 117"/>
                  <a:gd name="T5" fmla="*/ 15 h 23"/>
                  <a:gd name="T6" fmla="*/ 41 w 117"/>
                  <a:gd name="T7" fmla="*/ 23 h 23"/>
                  <a:gd name="T8" fmla="*/ 0 w 117"/>
                  <a:gd name="T9" fmla="*/ 15 h 23"/>
                  <a:gd name="T10" fmla="*/ 39 w 117"/>
                  <a:gd name="T11" fmla="*/ 0 h 23"/>
                  <a:gd name="T12" fmla="*/ 39 w 117"/>
                  <a:gd name="T13" fmla="*/ 8 h 23"/>
                  <a:gd name="T14" fmla="*/ 117 w 117"/>
                  <a:gd name="T15" fmla="*/ 2 h 23"/>
                  <a:gd name="T16" fmla="*/ 117 w 117"/>
                  <a:gd name="T17" fmla="*/ 6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7" h="23">
                    <a:moveTo>
                      <a:pt x="117" y="6"/>
                    </a:moveTo>
                    <a:lnTo>
                      <a:pt x="117" y="9"/>
                    </a:lnTo>
                    <a:lnTo>
                      <a:pt x="41" y="15"/>
                    </a:lnTo>
                    <a:lnTo>
                      <a:pt x="41" y="23"/>
                    </a:lnTo>
                    <a:lnTo>
                      <a:pt x="0" y="15"/>
                    </a:lnTo>
                    <a:lnTo>
                      <a:pt x="39" y="0"/>
                    </a:lnTo>
                    <a:lnTo>
                      <a:pt x="39" y="8"/>
                    </a:lnTo>
                    <a:lnTo>
                      <a:pt x="117" y="2"/>
                    </a:lnTo>
                    <a:lnTo>
                      <a:pt x="117" y="6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127" name="Rectangle 367"/>
              <p:cNvSpPr>
                <a:spLocks noChangeArrowheads="1"/>
              </p:cNvSpPr>
              <p:nvPr/>
            </p:nvSpPr>
            <p:spPr bwMode="auto">
              <a:xfrm>
                <a:off x="2443" y="709"/>
                <a:ext cx="26" cy="24"/>
              </a:xfrm>
              <a:prstGeom prst="rect">
                <a:avLst/>
              </a:prstGeom>
              <a:noFill/>
              <a:ln w="0">
                <a:solidFill>
                  <a:srgbClr val="0000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128" name="Freeform 368"/>
              <p:cNvSpPr>
                <a:spLocks/>
              </p:cNvSpPr>
              <p:nvPr/>
            </p:nvSpPr>
            <p:spPr bwMode="auto">
              <a:xfrm>
                <a:off x="2153" y="654"/>
                <a:ext cx="23" cy="52"/>
              </a:xfrm>
              <a:custGeom>
                <a:avLst/>
                <a:gdLst>
                  <a:gd name="T0" fmla="*/ 23 w 23"/>
                  <a:gd name="T1" fmla="*/ 52 h 52"/>
                  <a:gd name="T2" fmla="*/ 13 w 23"/>
                  <a:gd name="T3" fmla="*/ 52 h 52"/>
                  <a:gd name="T4" fmla="*/ 13 w 23"/>
                  <a:gd name="T5" fmla="*/ 14 h 52"/>
                  <a:gd name="T6" fmla="*/ 8 w 23"/>
                  <a:gd name="T7" fmla="*/ 20 h 52"/>
                  <a:gd name="T8" fmla="*/ 0 w 23"/>
                  <a:gd name="T9" fmla="*/ 23 h 52"/>
                  <a:gd name="T10" fmla="*/ 0 w 23"/>
                  <a:gd name="T11" fmla="*/ 12 h 52"/>
                  <a:gd name="T12" fmla="*/ 5 w 23"/>
                  <a:gd name="T13" fmla="*/ 11 h 52"/>
                  <a:gd name="T14" fmla="*/ 10 w 23"/>
                  <a:gd name="T15" fmla="*/ 7 h 52"/>
                  <a:gd name="T16" fmla="*/ 13 w 23"/>
                  <a:gd name="T17" fmla="*/ 4 h 52"/>
                  <a:gd name="T18" fmla="*/ 16 w 23"/>
                  <a:gd name="T19" fmla="*/ 0 h 52"/>
                  <a:gd name="T20" fmla="*/ 23 w 23"/>
                  <a:gd name="T21" fmla="*/ 0 h 52"/>
                  <a:gd name="T22" fmla="*/ 23 w 23"/>
                  <a:gd name="T23" fmla="*/ 5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3" h="52">
                    <a:moveTo>
                      <a:pt x="23" y="52"/>
                    </a:moveTo>
                    <a:lnTo>
                      <a:pt x="13" y="52"/>
                    </a:lnTo>
                    <a:lnTo>
                      <a:pt x="13" y="14"/>
                    </a:lnTo>
                    <a:lnTo>
                      <a:pt x="8" y="20"/>
                    </a:lnTo>
                    <a:lnTo>
                      <a:pt x="0" y="23"/>
                    </a:lnTo>
                    <a:lnTo>
                      <a:pt x="0" y="12"/>
                    </a:lnTo>
                    <a:lnTo>
                      <a:pt x="5" y="11"/>
                    </a:lnTo>
                    <a:lnTo>
                      <a:pt x="10" y="7"/>
                    </a:lnTo>
                    <a:lnTo>
                      <a:pt x="13" y="4"/>
                    </a:lnTo>
                    <a:lnTo>
                      <a:pt x="16" y="0"/>
                    </a:lnTo>
                    <a:lnTo>
                      <a:pt x="23" y="0"/>
                    </a:lnTo>
                    <a:lnTo>
                      <a:pt x="23" y="52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129" name="Freeform 369"/>
              <p:cNvSpPr>
                <a:spLocks noEditPoints="1"/>
              </p:cNvSpPr>
              <p:nvPr/>
            </p:nvSpPr>
            <p:spPr bwMode="auto">
              <a:xfrm>
                <a:off x="2192" y="654"/>
                <a:ext cx="35" cy="53"/>
              </a:xfrm>
              <a:custGeom>
                <a:avLst/>
                <a:gdLst>
                  <a:gd name="T0" fmla="*/ 17 w 35"/>
                  <a:gd name="T1" fmla="*/ 0 h 53"/>
                  <a:gd name="T2" fmla="*/ 21 w 35"/>
                  <a:gd name="T3" fmla="*/ 0 h 53"/>
                  <a:gd name="T4" fmla="*/ 26 w 35"/>
                  <a:gd name="T5" fmla="*/ 1 h 53"/>
                  <a:gd name="T6" fmla="*/ 29 w 35"/>
                  <a:gd name="T7" fmla="*/ 4 h 53"/>
                  <a:gd name="T8" fmla="*/ 32 w 35"/>
                  <a:gd name="T9" fmla="*/ 11 h 53"/>
                  <a:gd name="T10" fmla="*/ 33 w 35"/>
                  <a:gd name="T11" fmla="*/ 17 h 53"/>
                  <a:gd name="T12" fmla="*/ 35 w 35"/>
                  <a:gd name="T13" fmla="*/ 26 h 53"/>
                  <a:gd name="T14" fmla="*/ 33 w 35"/>
                  <a:gd name="T15" fmla="*/ 35 h 53"/>
                  <a:gd name="T16" fmla="*/ 32 w 35"/>
                  <a:gd name="T17" fmla="*/ 43 h 53"/>
                  <a:gd name="T18" fmla="*/ 29 w 35"/>
                  <a:gd name="T19" fmla="*/ 47 h 53"/>
                  <a:gd name="T20" fmla="*/ 26 w 35"/>
                  <a:gd name="T21" fmla="*/ 50 h 53"/>
                  <a:gd name="T22" fmla="*/ 21 w 35"/>
                  <a:gd name="T23" fmla="*/ 52 h 53"/>
                  <a:gd name="T24" fmla="*/ 17 w 35"/>
                  <a:gd name="T25" fmla="*/ 53 h 53"/>
                  <a:gd name="T26" fmla="*/ 12 w 35"/>
                  <a:gd name="T27" fmla="*/ 52 h 53"/>
                  <a:gd name="T28" fmla="*/ 7 w 35"/>
                  <a:gd name="T29" fmla="*/ 50 h 53"/>
                  <a:gd name="T30" fmla="*/ 4 w 35"/>
                  <a:gd name="T31" fmla="*/ 47 h 53"/>
                  <a:gd name="T32" fmla="*/ 3 w 35"/>
                  <a:gd name="T33" fmla="*/ 44 h 53"/>
                  <a:gd name="T34" fmla="*/ 1 w 35"/>
                  <a:gd name="T35" fmla="*/ 40 h 53"/>
                  <a:gd name="T36" fmla="*/ 0 w 35"/>
                  <a:gd name="T37" fmla="*/ 33 h 53"/>
                  <a:gd name="T38" fmla="*/ 0 w 35"/>
                  <a:gd name="T39" fmla="*/ 26 h 53"/>
                  <a:gd name="T40" fmla="*/ 0 w 35"/>
                  <a:gd name="T41" fmla="*/ 17 h 53"/>
                  <a:gd name="T42" fmla="*/ 3 w 35"/>
                  <a:gd name="T43" fmla="*/ 11 h 53"/>
                  <a:gd name="T44" fmla="*/ 4 w 35"/>
                  <a:gd name="T45" fmla="*/ 4 h 53"/>
                  <a:gd name="T46" fmla="*/ 9 w 35"/>
                  <a:gd name="T47" fmla="*/ 1 h 53"/>
                  <a:gd name="T48" fmla="*/ 12 w 35"/>
                  <a:gd name="T49" fmla="*/ 0 h 53"/>
                  <a:gd name="T50" fmla="*/ 17 w 35"/>
                  <a:gd name="T51" fmla="*/ 0 h 53"/>
                  <a:gd name="T52" fmla="*/ 17 w 35"/>
                  <a:gd name="T53" fmla="*/ 9 h 53"/>
                  <a:gd name="T54" fmla="*/ 15 w 35"/>
                  <a:gd name="T55" fmla="*/ 9 h 53"/>
                  <a:gd name="T56" fmla="*/ 13 w 35"/>
                  <a:gd name="T57" fmla="*/ 11 h 53"/>
                  <a:gd name="T58" fmla="*/ 12 w 35"/>
                  <a:gd name="T59" fmla="*/ 12 h 53"/>
                  <a:gd name="T60" fmla="*/ 10 w 35"/>
                  <a:gd name="T61" fmla="*/ 14 h 53"/>
                  <a:gd name="T62" fmla="*/ 10 w 35"/>
                  <a:gd name="T63" fmla="*/ 17 h 53"/>
                  <a:gd name="T64" fmla="*/ 10 w 35"/>
                  <a:gd name="T65" fmla="*/ 21 h 53"/>
                  <a:gd name="T66" fmla="*/ 9 w 35"/>
                  <a:gd name="T67" fmla="*/ 26 h 53"/>
                  <a:gd name="T68" fmla="*/ 10 w 35"/>
                  <a:gd name="T69" fmla="*/ 32 h 53"/>
                  <a:gd name="T70" fmla="*/ 10 w 35"/>
                  <a:gd name="T71" fmla="*/ 35 h 53"/>
                  <a:gd name="T72" fmla="*/ 10 w 35"/>
                  <a:gd name="T73" fmla="*/ 38 h 53"/>
                  <a:gd name="T74" fmla="*/ 12 w 35"/>
                  <a:gd name="T75" fmla="*/ 41 h 53"/>
                  <a:gd name="T76" fmla="*/ 13 w 35"/>
                  <a:gd name="T77" fmla="*/ 43 h 53"/>
                  <a:gd name="T78" fmla="*/ 15 w 35"/>
                  <a:gd name="T79" fmla="*/ 44 h 53"/>
                  <a:gd name="T80" fmla="*/ 17 w 35"/>
                  <a:gd name="T81" fmla="*/ 44 h 53"/>
                  <a:gd name="T82" fmla="*/ 20 w 35"/>
                  <a:gd name="T83" fmla="*/ 44 h 53"/>
                  <a:gd name="T84" fmla="*/ 21 w 35"/>
                  <a:gd name="T85" fmla="*/ 43 h 53"/>
                  <a:gd name="T86" fmla="*/ 23 w 35"/>
                  <a:gd name="T87" fmla="*/ 41 h 53"/>
                  <a:gd name="T88" fmla="*/ 23 w 35"/>
                  <a:gd name="T89" fmla="*/ 40 h 53"/>
                  <a:gd name="T90" fmla="*/ 24 w 35"/>
                  <a:gd name="T91" fmla="*/ 37 h 53"/>
                  <a:gd name="T92" fmla="*/ 24 w 35"/>
                  <a:gd name="T93" fmla="*/ 32 h 53"/>
                  <a:gd name="T94" fmla="*/ 24 w 35"/>
                  <a:gd name="T95" fmla="*/ 26 h 53"/>
                  <a:gd name="T96" fmla="*/ 24 w 35"/>
                  <a:gd name="T97" fmla="*/ 21 h 53"/>
                  <a:gd name="T98" fmla="*/ 24 w 35"/>
                  <a:gd name="T99" fmla="*/ 17 h 53"/>
                  <a:gd name="T100" fmla="*/ 23 w 35"/>
                  <a:gd name="T101" fmla="*/ 14 h 53"/>
                  <a:gd name="T102" fmla="*/ 23 w 35"/>
                  <a:gd name="T103" fmla="*/ 12 h 53"/>
                  <a:gd name="T104" fmla="*/ 21 w 35"/>
                  <a:gd name="T105" fmla="*/ 11 h 53"/>
                  <a:gd name="T106" fmla="*/ 20 w 35"/>
                  <a:gd name="T107" fmla="*/ 9 h 53"/>
                  <a:gd name="T108" fmla="*/ 17 w 35"/>
                  <a:gd name="T109" fmla="*/ 9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35" h="53">
                    <a:moveTo>
                      <a:pt x="17" y="0"/>
                    </a:moveTo>
                    <a:lnTo>
                      <a:pt x="21" y="0"/>
                    </a:lnTo>
                    <a:lnTo>
                      <a:pt x="26" y="1"/>
                    </a:lnTo>
                    <a:lnTo>
                      <a:pt x="29" y="4"/>
                    </a:lnTo>
                    <a:lnTo>
                      <a:pt x="32" y="11"/>
                    </a:lnTo>
                    <a:lnTo>
                      <a:pt x="33" y="17"/>
                    </a:lnTo>
                    <a:lnTo>
                      <a:pt x="35" y="26"/>
                    </a:lnTo>
                    <a:lnTo>
                      <a:pt x="33" y="35"/>
                    </a:lnTo>
                    <a:lnTo>
                      <a:pt x="32" y="43"/>
                    </a:lnTo>
                    <a:lnTo>
                      <a:pt x="29" y="47"/>
                    </a:lnTo>
                    <a:lnTo>
                      <a:pt x="26" y="50"/>
                    </a:lnTo>
                    <a:lnTo>
                      <a:pt x="21" y="52"/>
                    </a:lnTo>
                    <a:lnTo>
                      <a:pt x="17" y="53"/>
                    </a:lnTo>
                    <a:lnTo>
                      <a:pt x="12" y="52"/>
                    </a:lnTo>
                    <a:lnTo>
                      <a:pt x="7" y="50"/>
                    </a:lnTo>
                    <a:lnTo>
                      <a:pt x="4" y="47"/>
                    </a:lnTo>
                    <a:lnTo>
                      <a:pt x="3" y="44"/>
                    </a:lnTo>
                    <a:lnTo>
                      <a:pt x="1" y="40"/>
                    </a:lnTo>
                    <a:lnTo>
                      <a:pt x="0" y="33"/>
                    </a:lnTo>
                    <a:lnTo>
                      <a:pt x="0" y="26"/>
                    </a:lnTo>
                    <a:lnTo>
                      <a:pt x="0" y="17"/>
                    </a:lnTo>
                    <a:lnTo>
                      <a:pt x="3" y="11"/>
                    </a:lnTo>
                    <a:lnTo>
                      <a:pt x="4" y="4"/>
                    </a:lnTo>
                    <a:lnTo>
                      <a:pt x="9" y="1"/>
                    </a:lnTo>
                    <a:lnTo>
                      <a:pt x="12" y="0"/>
                    </a:lnTo>
                    <a:lnTo>
                      <a:pt x="17" y="0"/>
                    </a:lnTo>
                    <a:close/>
                    <a:moveTo>
                      <a:pt x="17" y="9"/>
                    </a:moveTo>
                    <a:lnTo>
                      <a:pt x="15" y="9"/>
                    </a:lnTo>
                    <a:lnTo>
                      <a:pt x="13" y="11"/>
                    </a:lnTo>
                    <a:lnTo>
                      <a:pt x="12" y="12"/>
                    </a:lnTo>
                    <a:lnTo>
                      <a:pt x="10" y="14"/>
                    </a:lnTo>
                    <a:lnTo>
                      <a:pt x="10" y="17"/>
                    </a:lnTo>
                    <a:lnTo>
                      <a:pt x="10" y="21"/>
                    </a:lnTo>
                    <a:lnTo>
                      <a:pt x="9" y="26"/>
                    </a:lnTo>
                    <a:lnTo>
                      <a:pt x="10" y="32"/>
                    </a:lnTo>
                    <a:lnTo>
                      <a:pt x="10" y="35"/>
                    </a:lnTo>
                    <a:lnTo>
                      <a:pt x="10" y="38"/>
                    </a:lnTo>
                    <a:lnTo>
                      <a:pt x="12" y="41"/>
                    </a:lnTo>
                    <a:lnTo>
                      <a:pt x="13" y="43"/>
                    </a:lnTo>
                    <a:lnTo>
                      <a:pt x="15" y="44"/>
                    </a:lnTo>
                    <a:lnTo>
                      <a:pt x="17" y="44"/>
                    </a:lnTo>
                    <a:lnTo>
                      <a:pt x="20" y="44"/>
                    </a:lnTo>
                    <a:lnTo>
                      <a:pt x="21" y="43"/>
                    </a:lnTo>
                    <a:lnTo>
                      <a:pt x="23" y="41"/>
                    </a:lnTo>
                    <a:lnTo>
                      <a:pt x="23" y="40"/>
                    </a:lnTo>
                    <a:lnTo>
                      <a:pt x="24" y="37"/>
                    </a:lnTo>
                    <a:lnTo>
                      <a:pt x="24" y="32"/>
                    </a:lnTo>
                    <a:lnTo>
                      <a:pt x="24" y="26"/>
                    </a:lnTo>
                    <a:lnTo>
                      <a:pt x="24" y="21"/>
                    </a:lnTo>
                    <a:lnTo>
                      <a:pt x="24" y="17"/>
                    </a:lnTo>
                    <a:lnTo>
                      <a:pt x="23" y="14"/>
                    </a:lnTo>
                    <a:lnTo>
                      <a:pt x="23" y="12"/>
                    </a:lnTo>
                    <a:lnTo>
                      <a:pt x="21" y="11"/>
                    </a:lnTo>
                    <a:lnTo>
                      <a:pt x="20" y="9"/>
                    </a:lnTo>
                    <a:lnTo>
                      <a:pt x="17" y="9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130" name="Freeform 370"/>
              <p:cNvSpPr>
                <a:spLocks noEditPoints="1"/>
              </p:cNvSpPr>
              <p:nvPr/>
            </p:nvSpPr>
            <p:spPr bwMode="auto">
              <a:xfrm>
                <a:off x="2236" y="668"/>
                <a:ext cx="11" cy="38"/>
              </a:xfrm>
              <a:custGeom>
                <a:avLst/>
                <a:gdLst>
                  <a:gd name="T0" fmla="*/ 0 w 11"/>
                  <a:gd name="T1" fmla="*/ 10 h 38"/>
                  <a:gd name="T2" fmla="*/ 0 w 11"/>
                  <a:gd name="T3" fmla="*/ 0 h 38"/>
                  <a:gd name="T4" fmla="*/ 11 w 11"/>
                  <a:gd name="T5" fmla="*/ 0 h 38"/>
                  <a:gd name="T6" fmla="*/ 11 w 11"/>
                  <a:gd name="T7" fmla="*/ 10 h 38"/>
                  <a:gd name="T8" fmla="*/ 0 w 11"/>
                  <a:gd name="T9" fmla="*/ 10 h 38"/>
                  <a:gd name="T10" fmla="*/ 0 w 11"/>
                  <a:gd name="T11" fmla="*/ 38 h 38"/>
                  <a:gd name="T12" fmla="*/ 0 w 11"/>
                  <a:gd name="T13" fmla="*/ 29 h 38"/>
                  <a:gd name="T14" fmla="*/ 11 w 11"/>
                  <a:gd name="T15" fmla="*/ 29 h 38"/>
                  <a:gd name="T16" fmla="*/ 11 w 11"/>
                  <a:gd name="T17" fmla="*/ 38 h 38"/>
                  <a:gd name="T18" fmla="*/ 0 w 11"/>
                  <a:gd name="T19" fmla="*/ 38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" h="38">
                    <a:moveTo>
                      <a:pt x="0" y="10"/>
                    </a:moveTo>
                    <a:lnTo>
                      <a:pt x="0" y="0"/>
                    </a:lnTo>
                    <a:lnTo>
                      <a:pt x="11" y="0"/>
                    </a:lnTo>
                    <a:lnTo>
                      <a:pt x="11" y="10"/>
                    </a:lnTo>
                    <a:lnTo>
                      <a:pt x="0" y="10"/>
                    </a:lnTo>
                    <a:close/>
                    <a:moveTo>
                      <a:pt x="0" y="38"/>
                    </a:moveTo>
                    <a:lnTo>
                      <a:pt x="0" y="29"/>
                    </a:lnTo>
                    <a:lnTo>
                      <a:pt x="11" y="29"/>
                    </a:lnTo>
                    <a:lnTo>
                      <a:pt x="11" y="38"/>
                    </a:lnTo>
                    <a:lnTo>
                      <a:pt x="0" y="38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131" name="Freeform 371"/>
              <p:cNvSpPr>
                <a:spLocks/>
              </p:cNvSpPr>
              <p:nvPr/>
            </p:nvSpPr>
            <p:spPr bwMode="auto">
              <a:xfrm>
                <a:off x="2256" y="654"/>
                <a:ext cx="35" cy="53"/>
              </a:xfrm>
              <a:custGeom>
                <a:avLst/>
                <a:gdLst>
                  <a:gd name="T0" fmla="*/ 0 w 35"/>
                  <a:gd name="T1" fmla="*/ 38 h 53"/>
                  <a:gd name="T2" fmla="*/ 11 w 35"/>
                  <a:gd name="T3" fmla="*/ 37 h 53"/>
                  <a:gd name="T4" fmla="*/ 11 w 35"/>
                  <a:gd name="T5" fmla="*/ 40 h 53"/>
                  <a:gd name="T6" fmla="*/ 12 w 35"/>
                  <a:gd name="T7" fmla="*/ 43 h 53"/>
                  <a:gd name="T8" fmla="*/ 15 w 35"/>
                  <a:gd name="T9" fmla="*/ 44 h 53"/>
                  <a:gd name="T10" fmla="*/ 17 w 35"/>
                  <a:gd name="T11" fmla="*/ 44 h 53"/>
                  <a:gd name="T12" fmla="*/ 20 w 35"/>
                  <a:gd name="T13" fmla="*/ 44 h 53"/>
                  <a:gd name="T14" fmla="*/ 23 w 35"/>
                  <a:gd name="T15" fmla="*/ 41 h 53"/>
                  <a:gd name="T16" fmla="*/ 24 w 35"/>
                  <a:gd name="T17" fmla="*/ 40 h 53"/>
                  <a:gd name="T18" fmla="*/ 24 w 35"/>
                  <a:gd name="T19" fmla="*/ 37 h 53"/>
                  <a:gd name="T20" fmla="*/ 24 w 35"/>
                  <a:gd name="T21" fmla="*/ 33 h 53"/>
                  <a:gd name="T22" fmla="*/ 23 w 35"/>
                  <a:gd name="T23" fmla="*/ 30 h 53"/>
                  <a:gd name="T24" fmla="*/ 20 w 35"/>
                  <a:gd name="T25" fmla="*/ 29 h 53"/>
                  <a:gd name="T26" fmla="*/ 18 w 35"/>
                  <a:gd name="T27" fmla="*/ 29 h 53"/>
                  <a:gd name="T28" fmla="*/ 14 w 35"/>
                  <a:gd name="T29" fmla="*/ 29 h 53"/>
                  <a:gd name="T30" fmla="*/ 15 w 35"/>
                  <a:gd name="T31" fmla="*/ 21 h 53"/>
                  <a:gd name="T32" fmla="*/ 18 w 35"/>
                  <a:gd name="T33" fmla="*/ 21 h 53"/>
                  <a:gd name="T34" fmla="*/ 20 w 35"/>
                  <a:gd name="T35" fmla="*/ 20 h 53"/>
                  <a:gd name="T36" fmla="*/ 21 w 35"/>
                  <a:gd name="T37" fmla="*/ 17 h 53"/>
                  <a:gd name="T38" fmla="*/ 23 w 35"/>
                  <a:gd name="T39" fmla="*/ 15 h 53"/>
                  <a:gd name="T40" fmla="*/ 21 w 35"/>
                  <a:gd name="T41" fmla="*/ 12 h 53"/>
                  <a:gd name="T42" fmla="*/ 21 w 35"/>
                  <a:gd name="T43" fmla="*/ 11 h 53"/>
                  <a:gd name="T44" fmla="*/ 18 w 35"/>
                  <a:gd name="T45" fmla="*/ 9 h 53"/>
                  <a:gd name="T46" fmla="*/ 17 w 35"/>
                  <a:gd name="T47" fmla="*/ 9 h 53"/>
                  <a:gd name="T48" fmla="*/ 15 w 35"/>
                  <a:gd name="T49" fmla="*/ 9 h 53"/>
                  <a:gd name="T50" fmla="*/ 12 w 35"/>
                  <a:gd name="T51" fmla="*/ 11 h 53"/>
                  <a:gd name="T52" fmla="*/ 11 w 35"/>
                  <a:gd name="T53" fmla="*/ 12 h 53"/>
                  <a:gd name="T54" fmla="*/ 11 w 35"/>
                  <a:gd name="T55" fmla="*/ 15 h 53"/>
                  <a:gd name="T56" fmla="*/ 1 w 35"/>
                  <a:gd name="T57" fmla="*/ 14 h 53"/>
                  <a:gd name="T58" fmla="*/ 1 w 35"/>
                  <a:gd name="T59" fmla="*/ 9 h 53"/>
                  <a:gd name="T60" fmla="*/ 3 w 35"/>
                  <a:gd name="T61" fmla="*/ 6 h 53"/>
                  <a:gd name="T62" fmla="*/ 6 w 35"/>
                  <a:gd name="T63" fmla="*/ 3 h 53"/>
                  <a:gd name="T64" fmla="*/ 9 w 35"/>
                  <a:gd name="T65" fmla="*/ 1 h 53"/>
                  <a:gd name="T66" fmla="*/ 12 w 35"/>
                  <a:gd name="T67" fmla="*/ 0 h 53"/>
                  <a:gd name="T68" fmla="*/ 17 w 35"/>
                  <a:gd name="T69" fmla="*/ 0 h 53"/>
                  <a:gd name="T70" fmla="*/ 21 w 35"/>
                  <a:gd name="T71" fmla="*/ 0 h 53"/>
                  <a:gd name="T72" fmla="*/ 26 w 35"/>
                  <a:gd name="T73" fmla="*/ 1 h 53"/>
                  <a:gd name="T74" fmla="*/ 29 w 35"/>
                  <a:gd name="T75" fmla="*/ 4 h 53"/>
                  <a:gd name="T76" fmla="*/ 31 w 35"/>
                  <a:gd name="T77" fmla="*/ 9 h 53"/>
                  <a:gd name="T78" fmla="*/ 32 w 35"/>
                  <a:gd name="T79" fmla="*/ 14 h 53"/>
                  <a:gd name="T80" fmla="*/ 31 w 35"/>
                  <a:gd name="T81" fmla="*/ 18 h 53"/>
                  <a:gd name="T82" fmla="*/ 29 w 35"/>
                  <a:gd name="T83" fmla="*/ 21 h 53"/>
                  <a:gd name="T84" fmla="*/ 24 w 35"/>
                  <a:gd name="T85" fmla="*/ 24 h 53"/>
                  <a:gd name="T86" fmla="*/ 29 w 35"/>
                  <a:gd name="T87" fmla="*/ 26 h 53"/>
                  <a:gd name="T88" fmla="*/ 32 w 35"/>
                  <a:gd name="T89" fmla="*/ 29 h 53"/>
                  <a:gd name="T90" fmla="*/ 34 w 35"/>
                  <a:gd name="T91" fmla="*/ 32 h 53"/>
                  <a:gd name="T92" fmla="*/ 35 w 35"/>
                  <a:gd name="T93" fmla="*/ 37 h 53"/>
                  <a:gd name="T94" fmla="*/ 34 w 35"/>
                  <a:gd name="T95" fmla="*/ 41 h 53"/>
                  <a:gd name="T96" fmla="*/ 32 w 35"/>
                  <a:gd name="T97" fmla="*/ 46 h 53"/>
                  <a:gd name="T98" fmla="*/ 29 w 35"/>
                  <a:gd name="T99" fmla="*/ 49 h 53"/>
                  <a:gd name="T100" fmla="*/ 26 w 35"/>
                  <a:gd name="T101" fmla="*/ 52 h 53"/>
                  <a:gd name="T102" fmla="*/ 21 w 35"/>
                  <a:gd name="T103" fmla="*/ 53 h 53"/>
                  <a:gd name="T104" fmla="*/ 17 w 35"/>
                  <a:gd name="T105" fmla="*/ 53 h 53"/>
                  <a:gd name="T106" fmla="*/ 12 w 35"/>
                  <a:gd name="T107" fmla="*/ 53 h 53"/>
                  <a:gd name="T108" fmla="*/ 9 w 35"/>
                  <a:gd name="T109" fmla="*/ 52 h 53"/>
                  <a:gd name="T110" fmla="*/ 6 w 35"/>
                  <a:gd name="T111" fmla="*/ 49 h 53"/>
                  <a:gd name="T112" fmla="*/ 3 w 35"/>
                  <a:gd name="T113" fmla="*/ 46 h 53"/>
                  <a:gd name="T114" fmla="*/ 1 w 35"/>
                  <a:gd name="T115" fmla="*/ 43 h 53"/>
                  <a:gd name="T116" fmla="*/ 0 w 35"/>
                  <a:gd name="T117" fmla="*/ 38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35" h="53">
                    <a:moveTo>
                      <a:pt x="0" y="38"/>
                    </a:moveTo>
                    <a:lnTo>
                      <a:pt x="11" y="37"/>
                    </a:lnTo>
                    <a:lnTo>
                      <a:pt x="11" y="40"/>
                    </a:lnTo>
                    <a:lnTo>
                      <a:pt x="12" y="43"/>
                    </a:lnTo>
                    <a:lnTo>
                      <a:pt x="15" y="44"/>
                    </a:lnTo>
                    <a:lnTo>
                      <a:pt x="17" y="44"/>
                    </a:lnTo>
                    <a:lnTo>
                      <a:pt x="20" y="44"/>
                    </a:lnTo>
                    <a:lnTo>
                      <a:pt x="23" y="41"/>
                    </a:lnTo>
                    <a:lnTo>
                      <a:pt x="24" y="40"/>
                    </a:lnTo>
                    <a:lnTo>
                      <a:pt x="24" y="37"/>
                    </a:lnTo>
                    <a:lnTo>
                      <a:pt x="24" y="33"/>
                    </a:lnTo>
                    <a:lnTo>
                      <a:pt x="23" y="30"/>
                    </a:lnTo>
                    <a:lnTo>
                      <a:pt x="20" y="29"/>
                    </a:lnTo>
                    <a:lnTo>
                      <a:pt x="18" y="29"/>
                    </a:lnTo>
                    <a:lnTo>
                      <a:pt x="14" y="29"/>
                    </a:lnTo>
                    <a:lnTo>
                      <a:pt x="15" y="21"/>
                    </a:lnTo>
                    <a:lnTo>
                      <a:pt x="18" y="21"/>
                    </a:lnTo>
                    <a:lnTo>
                      <a:pt x="20" y="20"/>
                    </a:lnTo>
                    <a:lnTo>
                      <a:pt x="21" y="17"/>
                    </a:lnTo>
                    <a:lnTo>
                      <a:pt x="23" y="15"/>
                    </a:lnTo>
                    <a:lnTo>
                      <a:pt x="21" y="12"/>
                    </a:lnTo>
                    <a:lnTo>
                      <a:pt x="21" y="11"/>
                    </a:lnTo>
                    <a:lnTo>
                      <a:pt x="18" y="9"/>
                    </a:lnTo>
                    <a:lnTo>
                      <a:pt x="17" y="9"/>
                    </a:lnTo>
                    <a:lnTo>
                      <a:pt x="15" y="9"/>
                    </a:lnTo>
                    <a:lnTo>
                      <a:pt x="12" y="11"/>
                    </a:lnTo>
                    <a:lnTo>
                      <a:pt x="11" y="12"/>
                    </a:lnTo>
                    <a:lnTo>
                      <a:pt x="11" y="15"/>
                    </a:lnTo>
                    <a:lnTo>
                      <a:pt x="1" y="14"/>
                    </a:lnTo>
                    <a:lnTo>
                      <a:pt x="1" y="9"/>
                    </a:lnTo>
                    <a:lnTo>
                      <a:pt x="3" y="6"/>
                    </a:lnTo>
                    <a:lnTo>
                      <a:pt x="6" y="3"/>
                    </a:lnTo>
                    <a:lnTo>
                      <a:pt x="9" y="1"/>
                    </a:lnTo>
                    <a:lnTo>
                      <a:pt x="12" y="0"/>
                    </a:lnTo>
                    <a:lnTo>
                      <a:pt x="17" y="0"/>
                    </a:lnTo>
                    <a:lnTo>
                      <a:pt x="21" y="0"/>
                    </a:lnTo>
                    <a:lnTo>
                      <a:pt x="26" y="1"/>
                    </a:lnTo>
                    <a:lnTo>
                      <a:pt x="29" y="4"/>
                    </a:lnTo>
                    <a:lnTo>
                      <a:pt x="31" y="9"/>
                    </a:lnTo>
                    <a:lnTo>
                      <a:pt x="32" y="14"/>
                    </a:lnTo>
                    <a:lnTo>
                      <a:pt x="31" y="18"/>
                    </a:lnTo>
                    <a:lnTo>
                      <a:pt x="29" y="21"/>
                    </a:lnTo>
                    <a:lnTo>
                      <a:pt x="24" y="24"/>
                    </a:lnTo>
                    <a:lnTo>
                      <a:pt x="29" y="26"/>
                    </a:lnTo>
                    <a:lnTo>
                      <a:pt x="32" y="29"/>
                    </a:lnTo>
                    <a:lnTo>
                      <a:pt x="34" y="32"/>
                    </a:lnTo>
                    <a:lnTo>
                      <a:pt x="35" y="37"/>
                    </a:lnTo>
                    <a:lnTo>
                      <a:pt x="34" y="41"/>
                    </a:lnTo>
                    <a:lnTo>
                      <a:pt x="32" y="46"/>
                    </a:lnTo>
                    <a:lnTo>
                      <a:pt x="29" y="49"/>
                    </a:lnTo>
                    <a:lnTo>
                      <a:pt x="26" y="52"/>
                    </a:lnTo>
                    <a:lnTo>
                      <a:pt x="21" y="53"/>
                    </a:lnTo>
                    <a:lnTo>
                      <a:pt x="17" y="53"/>
                    </a:lnTo>
                    <a:lnTo>
                      <a:pt x="12" y="53"/>
                    </a:lnTo>
                    <a:lnTo>
                      <a:pt x="9" y="52"/>
                    </a:lnTo>
                    <a:lnTo>
                      <a:pt x="6" y="49"/>
                    </a:lnTo>
                    <a:lnTo>
                      <a:pt x="3" y="46"/>
                    </a:lnTo>
                    <a:lnTo>
                      <a:pt x="1" y="43"/>
                    </a:lnTo>
                    <a:lnTo>
                      <a:pt x="0" y="38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132" name="Freeform 372"/>
              <p:cNvSpPr>
                <a:spLocks noEditPoints="1"/>
              </p:cNvSpPr>
              <p:nvPr/>
            </p:nvSpPr>
            <p:spPr bwMode="auto">
              <a:xfrm>
                <a:off x="2297" y="654"/>
                <a:ext cx="34" cy="53"/>
              </a:xfrm>
              <a:custGeom>
                <a:avLst/>
                <a:gdLst>
                  <a:gd name="T0" fmla="*/ 5 w 34"/>
                  <a:gd name="T1" fmla="*/ 21 h 53"/>
                  <a:gd name="T2" fmla="*/ 0 w 34"/>
                  <a:gd name="T3" fmla="*/ 17 h 53"/>
                  <a:gd name="T4" fmla="*/ 0 w 34"/>
                  <a:gd name="T5" fmla="*/ 9 h 53"/>
                  <a:gd name="T6" fmla="*/ 5 w 34"/>
                  <a:gd name="T7" fmla="*/ 3 h 53"/>
                  <a:gd name="T8" fmla="*/ 12 w 34"/>
                  <a:gd name="T9" fmla="*/ 0 h 53"/>
                  <a:gd name="T10" fmla="*/ 22 w 34"/>
                  <a:gd name="T11" fmla="*/ 0 h 53"/>
                  <a:gd name="T12" fmla="*/ 29 w 34"/>
                  <a:gd name="T13" fmla="*/ 3 h 53"/>
                  <a:gd name="T14" fmla="*/ 32 w 34"/>
                  <a:gd name="T15" fmla="*/ 9 h 53"/>
                  <a:gd name="T16" fmla="*/ 32 w 34"/>
                  <a:gd name="T17" fmla="*/ 17 h 53"/>
                  <a:gd name="T18" fmla="*/ 29 w 34"/>
                  <a:gd name="T19" fmla="*/ 23 h 53"/>
                  <a:gd name="T20" fmla="*/ 29 w 34"/>
                  <a:gd name="T21" fmla="*/ 26 h 53"/>
                  <a:gd name="T22" fmla="*/ 34 w 34"/>
                  <a:gd name="T23" fmla="*/ 32 h 53"/>
                  <a:gd name="T24" fmla="*/ 34 w 34"/>
                  <a:gd name="T25" fmla="*/ 41 h 53"/>
                  <a:gd name="T26" fmla="*/ 29 w 34"/>
                  <a:gd name="T27" fmla="*/ 49 h 53"/>
                  <a:gd name="T28" fmla="*/ 22 w 34"/>
                  <a:gd name="T29" fmla="*/ 53 h 53"/>
                  <a:gd name="T30" fmla="*/ 12 w 34"/>
                  <a:gd name="T31" fmla="*/ 53 h 53"/>
                  <a:gd name="T32" fmla="*/ 5 w 34"/>
                  <a:gd name="T33" fmla="*/ 49 h 53"/>
                  <a:gd name="T34" fmla="*/ 0 w 34"/>
                  <a:gd name="T35" fmla="*/ 43 h 53"/>
                  <a:gd name="T36" fmla="*/ 0 w 34"/>
                  <a:gd name="T37" fmla="*/ 33 h 53"/>
                  <a:gd name="T38" fmla="*/ 5 w 34"/>
                  <a:gd name="T39" fmla="*/ 26 h 53"/>
                  <a:gd name="T40" fmla="*/ 11 w 34"/>
                  <a:gd name="T41" fmla="*/ 14 h 53"/>
                  <a:gd name="T42" fmla="*/ 12 w 34"/>
                  <a:gd name="T43" fmla="*/ 18 h 53"/>
                  <a:gd name="T44" fmla="*/ 17 w 34"/>
                  <a:gd name="T45" fmla="*/ 20 h 53"/>
                  <a:gd name="T46" fmla="*/ 22 w 34"/>
                  <a:gd name="T47" fmla="*/ 18 h 53"/>
                  <a:gd name="T48" fmla="*/ 23 w 34"/>
                  <a:gd name="T49" fmla="*/ 14 h 53"/>
                  <a:gd name="T50" fmla="*/ 22 w 34"/>
                  <a:gd name="T51" fmla="*/ 9 h 53"/>
                  <a:gd name="T52" fmla="*/ 17 w 34"/>
                  <a:gd name="T53" fmla="*/ 7 h 53"/>
                  <a:gd name="T54" fmla="*/ 12 w 34"/>
                  <a:gd name="T55" fmla="*/ 9 h 53"/>
                  <a:gd name="T56" fmla="*/ 11 w 34"/>
                  <a:gd name="T57" fmla="*/ 14 h 53"/>
                  <a:gd name="T58" fmla="*/ 9 w 34"/>
                  <a:gd name="T59" fmla="*/ 40 h 53"/>
                  <a:gd name="T60" fmla="*/ 14 w 34"/>
                  <a:gd name="T61" fmla="*/ 44 h 53"/>
                  <a:gd name="T62" fmla="*/ 20 w 34"/>
                  <a:gd name="T63" fmla="*/ 44 h 53"/>
                  <a:gd name="T64" fmla="*/ 23 w 34"/>
                  <a:gd name="T65" fmla="*/ 40 h 53"/>
                  <a:gd name="T66" fmla="*/ 23 w 34"/>
                  <a:gd name="T67" fmla="*/ 33 h 53"/>
                  <a:gd name="T68" fmla="*/ 20 w 34"/>
                  <a:gd name="T69" fmla="*/ 29 h 53"/>
                  <a:gd name="T70" fmla="*/ 14 w 34"/>
                  <a:gd name="T71" fmla="*/ 29 h 53"/>
                  <a:gd name="T72" fmla="*/ 9 w 34"/>
                  <a:gd name="T73" fmla="*/ 33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34" h="53">
                    <a:moveTo>
                      <a:pt x="8" y="24"/>
                    </a:moveTo>
                    <a:lnTo>
                      <a:pt x="5" y="21"/>
                    </a:lnTo>
                    <a:lnTo>
                      <a:pt x="2" y="20"/>
                    </a:lnTo>
                    <a:lnTo>
                      <a:pt x="0" y="17"/>
                    </a:lnTo>
                    <a:lnTo>
                      <a:pt x="0" y="14"/>
                    </a:lnTo>
                    <a:lnTo>
                      <a:pt x="0" y="9"/>
                    </a:lnTo>
                    <a:lnTo>
                      <a:pt x="2" y="6"/>
                    </a:lnTo>
                    <a:lnTo>
                      <a:pt x="5" y="3"/>
                    </a:lnTo>
                    <a:lnTo>
                      <a:pt x="8" y="1"/>
                    </a:lnTo>
                    <a:lnTo>
                      <a:pt x="12" y="0"/>
                    </a:lnTo>
                    <a:lnTo>
                      <a:pt x="17" y="0"/>
                    </a:lnTo>
                    <a:lnTo>
                      <a:pt x="22" y="0"/>
                    </a:lnTo>
                    <a:lnTo>
                      <a:pt x="26" y="1"/>
                    </a:lnTo>
                    <a:lnTo>
                      <a:pt x="29" y="3"/>
                    </a:lnTo>
                    <a:lnTo>
                      <a:pt x="31" y="6"/>
                    </a:lnTo>
                    <a:lnTo>
                      <a:pt x="32" y="9"/>
                    </a:lnTo>
                    <a:lnTo>
                      <a:pt x="34" y="14"/>
                    </a:lnTo>
                    <a:lnTo>
                      <a:pt x="32" y="17"/>
                    </a:lnTo>
                    <a:lnTo>
                      <a:pt x="31" y="20"/>
                    </a:lnTo>
                    <a:lnTo>
                      <a:pt x="29" y="23"/>
                    </a:lnTo>
                    <a:lnTo>
                      <a:pt x="25" y="24"/>
                    </a:lnTo>
                    <a:lnTo>
                      <a:pt x="29" y="26"/>
                    </a:lnTo>
                    <a:lnTo>
                      <a:pt x="32" y="29"/>
                    </a:lnTo>
                    <a:lnTo>
                      <a:pt x="34" y="32"/>
                    </a:lnTo>
                    <a:lnTo>
                      <a:pt x="34" y="37"/>
                    </a:lnTo>
                    <a:lnTo>
                      <a:pt x="34" y="41"/>
                    </a:lnTo>
                    <a:lnTo>
                      <a:pt x="32" y="46"/>
                    </a:lnTo>
                    <a:lnTo>
                      <a:pt x="29" y="49"/>
                    </a:lnTo>
                    <a:lnTo>
                      <a:pt x="26" y="52"/>
                    </a:lnTo>
                    <a:lnTo>
                      <a:pt x="22" y="53"/>
                    </a:lnTo>
                    <a:lnTo>
                      <a:pt x="17" y="53"/>
                    </a:lnTo>
                    <a:lnTo>
                      <a:pt x="12" y="53"/>
                    </a:lnTo>
                    <a:lnTo>
                      <a:pt x="8" y="52"/>
                    </a:lnTo>
                    <a:lnTo>
                      <a:pt x="5" y="49"/>
                    </a:lnTo>
                    <a:lnTo>
                      <a:pt x="2" y="46"/>
                    </a:lnTo>
                    <a:lnTo>
                      <a:pt x="0" y="43"/>
                    </a:lnTo>
                    <a:lnTo>
                      <a:pt x="0" y="37"/>
                    </a:lnTo>
                    <a:lnTo>
                      <a:pt x="0" y="33"/>
                    </a:lnTo>
                    <a:lnTo>
                      <a:pt x="2" y="29"/>
                    </a:lnTo>
                    <a:lnTo>
                      <a:pt x="5" y="26"/>
                    </a:lnTo>
                    <a:lnTo>
                      <a:pt x="8" y="24"/>
                    </a:lnTo>
                    <a:close/>
                    <a:moveTo>
                      <a:pt x="11" y="14"/>
                    </a:moveTo>
                    <a:lnTo>
                      <a:pt x="11" y="17"/>
                    </a:lnTo>
                    <a:lnTo>
                      <a:pt x="12" y="18"/>
                    </a:lnTo>
                    <a:lnTo>
                      <a:pt x="14" y="20"/>
                    </a:lnTo>
                    <a:lnTo>
                      <a:pt x="17" y="20"/>
                    </a:lnTo>
                    <a:lnTo>
                      <a:pt x="20" y="20"/>
                    </a:lnTo>
                    <a:lnTo>
                      <a:pt x="22" y="18"/>
                    </a:lnTo>
                    <a:lnTo>
                      <a:pt x="23" y="17"/>
                    </a:lnTo>
                    <a:lnTo>
                      <a:pt x="23" y="14"/>
                    </a:lnTo>
                    <a:lnTo>
                      <a:pt x="23" y="11"/>
                    </a:lnTo>
                    <a:lnTo>
                      <a:pt x="22" y="9"/>
                    </a:lnTo>
                    <a:lnTo>
                      <a:pt x="20" y="7"/>
                    </a:lnTo>
                    <a:lnTo>
                      <a:pt x="17" y="7"/>
                    </a:lnTo>
                    <a:lnTo>
                      <a:pt x="14" y="7"/>
                    </a:lnTo>
                    <a:lnTo>
                      <a:pt x="12" y="9"/>
                    </a:lnTo>
                    <a:lnTo>
                      <a:pt x="11" y="11"/>
                    </a:lnTo>
                    <a:lnTo>
                      <a:pt x="11" y="14"/>
                    </a:lnTo>
                    <a:close/>
                    <a:moveTo>
                      <a:pt x="9" y="37"/>
                    </a:moveTo>
                    <a:lnTo>
                      <a:pt x="9" y="40"/>
                    </a:lnTo>
                    <a:lnTo>
                      <a:pt x="11" y="43"/>
                    </a:lnTo>
                    <a:lnTo>
                      <a:pt x="14" y="44"/>
                    </a:lnTo>
                    <a:lnTo>
                      <a:pt x="17" y="46"/>
                    </a:lnTo>
                    <a:lnTo>
                      <a:pt x="20" y="44"/>
                    </a:lnTo>
                    <a:lnTo>
                      <a:pt x="22" y="43"/>
                    </a:lnTo>
                    <a:lnTo>
                      <a:pt x="23" y="40"/>
                    </a:lnTo>
                    <a:lnTo>
                      <a:pt x="25" y="37"/>
                    </a:lnTo>
                    <a:lnTo>
                      <a:pt x="23" y="33"/>
                    </a:lnTo>
                    <a:lnTo>
                      <a:pt x="22" y="30"/>
                    </a:lnTo>
                    <a:lnTo>
                      <a:pt x="20" y="29"/>
                    </a:lnTo>
                    <a:lnTo>
                      <a:pt x="17" y="27"/>
                    </a:lnTo>
                    <a:lnTo>
                      <a:pt x="14" y="29"/>
                    </a:lnTo>
                    <a:lnTo>
                      <a:pt x="11" y="30"/>
                    </a:lnTo>
                    <a:lnTo>
                      <a:pt x="9" y="33"/>
                    </a:lnTo>
                    <a:lnTo>
                      <a:pt x="9" y="37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133" name="Freeform 373"/>
              <p:cNvSpPr>
                <a:spLocks/>
              </p:cNvSpPr>
              <p:nvPr/>
            </p:nvSpPr>
            <p:spPr bwMode="auto">
              <a:xfrm>
                <a:off x="3694" y="1556"/>
                <a:ext cx="70" cy="17"/>
              </a:xfrm>
              <a:custGeom>
                <a:avLst/>
                <a:gdLst>
                  <a:gd name="T0" fmla="*/ 70 w 70"/>
                  <a:gd name="T1" fmla="*/ 3 h 17"/>
                  <a:gd name="T2" fmla="*/ 70 w 70"/>
                  <a:gd name="T3" fmla="*/ 6 h 17"/>
                  <a:gd name="T4" fmla="*/ 24 w 70"/>
                  <a:gd name="T5" fmla="*/ 12 h 17"/>
                  <a:gd name="T6" fmla="*/ 24 w 70"/>
                  <a:gd name="T7" fmla="*/ 17 h 17"/>
                  <a:gd name="T8" fmla="*/ 0 w 70"/>
                  <a:gd name="T9" fmla="*/ 12 h 17"/>
                  <a:gd name="T10" fmla="*/ 23 w 70"/>
                  <a:gd name="T11" fmla="*/ 2 h 17"/>
                  <a:gd name="T12" fmla="*/ 23 w 70"/>
                  <a:gd name="T13" fmla="*/ 6 h 17"/>
                  <a:gd name="T14" fmla="*/ 70 w 70"/>
                  <a:gd name="T15" fmla="*/ 0 h 17"/>
                  <a:gd name="T16" fmla="*/ 70 w 70"/>
                  <a:gd name="T17" fmla="*/ 3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0" h="17">
                    <a:moveTo>
                      <a:pt x="70" y="3"/>
                    </a:moveTo>
                    <a:lnTo>
                      <a:pt x="70" y="6"/>
                    </a:lnTo>
                    <a:lnTo>
                      <a:pt x="24" y="12"/>
                    </a:lnTo>
                    <a:lnTo>
                      <a:pt x="24" y="17"/>
                    </a:lnTo>
                    <a:lnTo>
                      <a:pt x="0" y="12"/>
                    </a:lnTo>
                    <a:lnTo>
                      <a:pt x="23" y="2"/>
                    </a:lnTo>
                    <a:lnTo>
                      <a:pt x="23" y="6"/>
                    </a:lnTo>
                    <a:lnTo>
                      <a:pt x="70" y="0"/>
                    </a:lnTo>
                    <a:lnTo>
                      <a:pt x="70" y="3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134" name="Freeform 374"/>
              <p:cNvSpPr>
                <a:spLocks/>
              </p:cNvSpPr>
              <p:nvPr/>
            </p:nvSpPr>
            <p:spPr bwMode="auto">
              <a:xfrm>
                <a:off x="3622" y="1542"/>
                <a:ext cx="72" cy="16"/>
              </a:xfrm>
              <a:custGeom>
                <a:avLst/>
                <a:gdLst>
                  <a:gd name="T0" fmla="*/ 72 w 72"/>
                  <a:gd name="T1" fmla="*/ 3 h 16"/>
                  <a:gd name="T2" fmla="*/ 72 w 72"/>
                  <a:gd name="T3" fmla="*/ 5 h 16"/>
                  <a:gd name="T4" fmla="*/ 23 w 72"/>
                  <a:gd name="T5" fmla="*/ 12 h 16"/>
                  <a:gd name="T6" fmla="*/ 24 w 72"/>
                  <a:gd name="T7" fmla="*/ 16 h 16"/>
                  <a:gd name="T8" fmla="*/ 0 w 72"/>
                  <a:gd name="T9" fmla="*/ 14 h 16"/>
                  <a:gd name="T10" fmla="*/ 23 w 72"/>
                  <a:gd name="T11" fmla="*/ 2 h 16"/>
                  <a:gd name="T12" fmla="*/ 23 w 72"/>
                  <a:gd name="T13" fmla="*/ 8 h 16"/>
                  <a:gd name="T14" fmla="*/ 70 w 72"/>
                  <a:gd name="T15" fmla="*/ 0 h 16"/>
                  <a:gd name="T16" fmla="*/ 72 w 72"/>
                  <a:gd name="T17" fmla="*/ 3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2" h="16">
                    <a:moveTo>
                      <a:pt x="72" y="3"/>
                    </a:moveTo>
                    <a:lnTo>
                      <a:pt x="72" y="5"/>
                    </a:lnTo>
                    <a:lnTo>
                      <a:pt x="23" y="12"/>
                    </a:lnTo>
                    <a:lnTo>
                      <a:pt x="24" y="16"/>
                    </a:lnTo>
                    <a:lnTo>
                      <a:pt x="0" y="14"/>
                    </a:lnTo>
                    <a:lnTo>
                      <a:pt x="23" y="2"/>
                    </a:lnTo>
                    <a:lnTo>
                      <a:pt x="23" y="8"/>
                    </a:lnTo>
                    <a:lnTo>
                      <a:pt x="70" y="0"/>
                    </a:lnTo>
                    <a:lnTo>
                      <a:pt x="72" y="3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135" name="Freeform 375"/>
              <p:cNvSpPr>
                <a:spLocks/>
              </p:cNvSpPr>
              <p:nvPr/>
            </p:nvSpPr>
            <p:spPr bwMode="auto">
              <a:xfrm>
                <a:off x="3550" y="1527"/>
                <a:ext cx="72" cy="14"/>
              </a:xfrm>
              <a:custGeom>
                <a:avLst/>
                <a:gdLst>
                  <a:gd name="T0" fmla="*/ 72 w 72"/>
                  <a:gd name="T1" fmla="*/ 3 h 14"/>
                  <a:gd name="T2" fmla="*/ 72 w 72"/>
                  <a:gd name="T3" fmla="*/ 5 h 14"/>
                  <a:gd name="T4" fmla="*/ 24 w 72"/>
                  <a:gd name="T5" fmla="*/ 8 h 14"/>
                  <a:gd name="T6" fmla="*/ 24 w 72"/>
                  <a:gd name="T7" fmla="*/ 14 h 14"/>
                  <a:gd name="T8" fmla="*/ 0 w 72"/>
                  <a:gd name="T9" fmla="*/ 8 h 14"/>
                  <a:gd name="T10" fmla="*/ 23 w 72"/>
                  <a:gd name="T11" fmla="*/ 0 h 14"/>
                  <a:gd name="T12" fmla="*/ 23 w 72"/>
                  <a:gd name="T13" fmla="*/ 5 h 14"/>
                  <a:gd name="T14" fmla="*/ 72 w 72"/>
                  <a:gd name="T15" fmla="*/ 1 h 14"/>
                  <a:gd name="T16" fmla="*/ 72 w 72"/>
                  <a:gd name="T17" fmla="*/ 3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2" h="14">
                    <a:moveTo>
                      <a:pt x="72" y="3"/>
                    </a:moveTo>
                    <a:lnTo>
                      <a:pt x="72" y="5"/>
                    </a:lnTo>
                    <a:lnTo>
                      <a:pt x="24" y="8"/>
                    </a:lnTo>
                    <a:lnTo>
                      <a:pt x="24" y="14"/>
                    </a:lnTo>
                    <a:lnTo>
                      <a:pt x="0" y="8"/>
                    </a:lnTo>
                    <a:lnTo>
                      <a:pt x="23" y="0"/>
                    </a:lnTo>
                    <a:lnTo>
                      <a:pt x="23" y="5"/>
                    </a:lnTo>
                    <a:lnTo>
                      <a:pt x="72" y="1"/>
                    </a:lnTo>
                    <a:lnTo>
                      <a:pt x="72" y="3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136" name="Freeform 376"/>
              <p:cNvSpPr>
                <a:spLocks/>
              </p:cNvSpPr>
              <p:nvPr/>
            </p:nvSpPr>
            <p:spPr bwMode="auto">
              <a:xfrm>
                <a:off x="3481" y="1509"/>
                <a:ext cx="70" cy="13"/>
              </a:xfrm>
              <a:custGeom>
                <a:avLst/>
                <a:gdLst>
                  <a:gd name="T0" fmla="*/ 70 w 70"/>
                  <a:gd name="T1" fmla="*/ 6 h 13"/>
                  <a:gd name="T2" fmla="*/ 70 w 70"/>
                  <a:gd name="T3" fmla="*/ 9 h 13"/>
                  <a:gd name="T4" fmla="*/ 23 w 70"/>
                  <a:gd name="T5" fmla="*/ 9 h 13"/>
                  <a:gd name="T6" fmla="*/ 23 w 70"/>
                  <a:gd name="T7" fmla="*/ 13 h 13"/>
                  <a:gd name="T8" fmla="*/ 0 w 70"/>
                  <a:gd name="T9" fmla="*/ 7 h 13"/>
                  <a:gd name="T10" fmla="*/ 23 w 70"/>
                  <a:gd name="T11" fmla="*/ 0 h 13"/>
                  <a:gd name="T12" fmla="*/ 23 w 70"/>
                  <a:gd name="T13" fmla="*/ 4 h 13"/>
                  <a:gd name="T14" fmla="*/ 70 w 70"/>
                  <a:gd name="T15" fmla="*/ 3 h 13"/>
                  <a:gd name="T16" fmla="*/ 70 w 70"/>
                  <a:gd name="T17" fmla="*/ 6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0" h="13">
                    <a:moveTo>
                      <a:pt x="70" y="6"/>
                    </a:moveTo>
                    <a:lnTo>
                      <a:pt x="70" y="9"/>
                    </a:lnTo>
                    <a:lnTo>
                      <a:pt x="23" y="9"/>
                    </a:lnTo>
                    <a:lnTo>
                      <a:pt x="23" y="13"/>
                    </a:lnTo>
                    <a:lnTo>
                      <a:pt x="0" y="7"/>
                    </a:lnTo>
                    <a:lnTo>
                      <a:pt x="23" y="0"/>
                    </a:lnTo>
                    <a:lnTo>
                      <a:pt x="23" y="4"/>
                    </a:lnTo>
                    <a:lnTo>
                      <a:pt x="70" y="3"/>
                    </a:lnTo>
                    <a:lnTo>
                      <a:pt x="70" y="6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137" name="Freeform 377"/>
              <p:cNvSpPr>
                <a:spLocks/>
              </p:cNvSpPr>
              <p:nvPr/>
            </p:nvSpPr>
            <p:spPr bwMode="auto">
              <a:xfrm>
                <a:off x="3412" y="1490"/>
                <a:ext cx="69" cy="14"/>
              </a:xfrm>
              <a:custGeom>
                <a:avLst/>
                <a:gdLst>
                  <a:gd name="T0" fmla="*/ 68 w 69"/>
                  <a:gd name="T1" fmla="*/ 11 h 14"/>
                  <a:gd name="T2" fmla="*/ 68 w 69"/>
                  <a:gd name="T3" fmla="*/ 12 h 14"/>
                  <a:gd name="T4" fmla="*/ 23 w 69"/>
                  <a:gd name="T5" fmla="*/ 9 h 14"/>
                  <a:gd name="T6" fmla="*/ 22 w 69"/>
                  <a:gd name="T7" fmla="*/ 14 h 14"/>
                  <a:gd name="T8" fmla="*/ 0 w 69"/>
                  <a:gd name="T9" fmla="*/ 6 h 14"/>
                  <a:gd name="T10" fmla="*/ 23 w 69"/>
                  <a:gd name="T11" fmla="*/ 0 h 14"/>
                  <a:gd name="T12" fmla="*/ 23 w 69"/>
                  <a:gd name="T13" fmla="*/ 5 h 14"/>
                  <a:gd name="T14" fmla="*/ 69 w 69"/>
                  <a:gd name="T15" fmla="*/ 8 h 14"/>
                  <a:gd name="T16" fmla="*/ 68 w 69"/>
                  <a:gd name="T17" fmla="*/ 11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9" h="14">
                    <a:moveTo>
                      <a:pt x="68" y="11"/>
                    </a:moveTo>
                    <a:lnTo>
                      <a:pt x="68" y="12"/>
                    </a:lnTo>
                    <a:lnTo>
                      <a:pt x="23" y="9"/>
                    </a:lnTo>
                    <a:lnTo>
                      <a:pt x="22" y="14"/>
                    </a:lnTo>
                    <a:lnTo>
                      <a:pt x="0" y="6"/>
                    </a:lnTo>
                    <a:lnTo>
                      <a:pt x="23" y="0"/>
                    </a:lnTo>
                    <a:lnTo>
                      <a:pt x="23" y="5"/>
                    </a:lnTo>
                    <a:lnTo>
                      <a:pt x="69" y="8"/>
                    </a:lnTo>
                    <a:lnTo>
                      <a:pt x="68" y="11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138" name="Freeform 378"/>
              <p:cNvSpPr>
                <a:spLocks/>
              </p:cNvSpPr>
              <p:nvPr/>
            </p:nvSpPr>
            <p:spPr bwMode="auto">
              <a:xfrm>
                <a:off x="3342" y="1473"/>
                <a:ext cx="69" cy="14"/>
              </a:xfrm>
              <a:custGeom>
                <a:avLst/>
                <a:gdLst>
                  <a:gd name="T0" fmla="*/ 67 w 69"/>
                  <a:gd name="T1" fmla="*/ 13 h 14"/>
                  <a:gd name="T2" fmla="*/ 67 w 69"/>
                  <a:gd name="T3" fmla="*/ 14 h 14"/>
                  <a:gd name="T4" fmla="*/ 23 w 69"/>
                  <a:gd name="T5" fmla="*/ 10 h 14"/>
                  <a:gd name="T6" fmla="*/ 21 w 69"/>
                  <a:gd name="T7" fmla="*/ 13 h 14"/>
                  <a:gd name="T8" fmla="*/ 0 w 69"/>
                  <a:gd name="T9" fmla="*/ 3 h 14"/>
                  <a:gd name="T10" fmla="*/ 24 w 69"/>
                  <a:gd name="T11" fmla="*/ 0 h 14"/>
                  <a:gd name="T12" fmla="*/ 23 w 69"/>
                  <a:gd name="T13" fmla="*/ 5 h 14"/>
                  <a:gd name="T14" fmla="*/ 69 w 69"/>
                  <a:gd name="T15" fmla="*/ 10 h 14"/>
                  <a:gd name="T16" fmla="*/ 67 w 69"/>
                  <a:gd name="T17" fmla="*/ 13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9" h="14">
                    <a:moveTo>
                      <a:pt x="67" y="13"/>
                    </a:moveTo>
                    <a:lnTo>
                      <a:pt x="67" y="14"/>
                    </a:lnTo>
                    <a:lnTo>
                      <a:pt x="23" y="10"/>
                    </a:lnTo>
                    <a:lnTo>
                      <a:pt x="21" y="13"/>
                    </a:lnTo>
                    <a:lnTo>
                      <a:pt x="0" y="3"/>
                    </a:lnTo>
                    <a:lnTo>
                      <a:pt x="24" y="0"/>
                    </a:lnTo>
                    <a:lnTo>
                      <a:pt x="23" y="5"/>
                    </a:lnTo>
                    <a:lnTo>
                      <a:pt x="69" y="10"/>
                    </a:lnTo>
                    <a:lnTo>
                      <a:pt x="67" y="13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139" name="Freeform 379"/>
              <p:cNvSpPr>
                <a:spLocks/>
              </p:cNvSpPr>
              <p:nvPr/>
            </p:nvSpPr>
            <p:spPr bwMode="auto">
              <a:xfrm>
                <a:off x="3270" y="1458"/>
                <a:ext cx="69" cy="15"/>
              </a:xfrm>
              <a:custGeom>
                <a:avLst/>
                <a:gdLst>
                  <a:gd name="T0" fmla="*/ 69 w 69"/>
                  <a:gd name="T1" fmla="*/ 12 h 15"/>
                  <a:gd name="T2" fmla="*/ 69 w 69"/>
                  <a:gd name="T3" fmla="*/ 15 h 15"/>
                  <a:gd name="T4" fmla="*/ 23 w 69"/>
                  <a:gd name="T5" fmla="*/ 11 h 15"/>
                  <a:gd name="T6" fmla="*/ 21 w 69"/>
                  <a:gd name="T7" fmla="*/ 15 h 15"/>
                  <a:gd name="T8" fmla="*/ 0 w 69"/>
                  <a:gd name="T9" fmla="*/ 5 h 15"/>
                  <a:gd name="T10" fmla="*/ 23 w 69"/>
                  <a:gd name="T11" fmla="*/ 0 h 15"/>
                  <a:gd name="T12" fmla="*/ 23 w 69"/>
                  <a:gd name="T13" fmla="*/ 5 h 15"/>
                  <a:gd name="T14" fmla="*/ 69 w 69"/>
                  <a:gd name="T15" fmla="*/ 11 h 15"/>
                  <a:gd name="T16" fmla="*/ 69 w 69"/>
                  <a:gd name="T17" fmla="*/ 12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9" h="15">
                    <a:moveTo>
                      <a:pt x="69" y="12"/>
                    </a:moveTo>
                    <a:lnTo>
                      <a:pt x="69" y="15"/>
                    </a:lnTo>
                    <a:lnTo>
                      <a:pt x="23" y="11"/>
                    </a:lnTo>
                    <a:lnTo>
                      <a:pt x="21" y="15"/>
                    </a:lnTo>
                    <a:lnTo>
                      <a:pt x="0" y="5"/>
                    </a:lnTo>
                    <a:lnTo>
                      <a:pt x="23" y="0"/>
                    </a:lnTo>
                    <a:lnTo>
                      <a:pt x="23" y="5"/>
                    </a:lnTo>
                    <a:lnTo>
                      <a:pt x="69" y="11"/>
                    </a:lnTo>
                    <a:lnTo>
                      <a:pt x="69" y="12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140" name="Freeform 380"/>
              <p:cNvSpPr>
                <a:spLocks/>
              </p:cNvSpPr>
              <p:nvPr/>
            </p:nvSpPr>
            <p:spPr bwMode="auto">
              <a:xfrm>
                <a:off x="3197" y="1449"/>
                <a:ext cx="72" cy="14"/>
              </a:xfrm>
              <a:custGeom>
                <a:avLst/>
                <a:gdLst>
                  <a:gd name="T0" fmla="*/ 72 w 72"/>
                  <a:gd name="T1" fmla="*/ 8 h 14"/>
                  <a:gd name="T2" fmla="*/ 72 w 72"/>
                  <a:gd name="T3" fmla="*/ 9 h 14"/>
                  <a:gd name="T4" fmla="*/ 23 w 72"/>
                  <a:gd name="T5" fmla="*/ 9 h 14"/>
                  <a:gd name="T6" fmla="*/ 23 w 72"/>
                  <a:gd name="T7" fmla="*/ 14 h 14"/>
                  <a:gd name="T8" fmla="*/ 0 w 72"/>
                  <a:gd name="T9" fmla="*/ 8 h 14"/>
                  <a:gd name="T10" fmla="*/ 24 w 72"/>
                  <a:gd name="T11" fmla="*/ 0 h 14"/>
                  <a:gd name="T12" fmla="*/ 24 w 72"/>
                  <a:gd name="T13" fmla="*/ 5 h 14"/>
                  <a:gd name="T14" fmla="*/ 72 w 72"/>
                  <a:gd name="T15" fmla="*/ 6 h 14"/>
                  <a:gd name="T16" fmla="*/ 72 w 72"/>
                  <a:gd name="T17" fmla="*/ 8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2" h="14">
                    <a:moveTo>
                      <a:pt x="72" y="8"/>
                    </a:moveTo>
                    <a:lnTo>
                      <a:pt x="72" y="9"/>
                    </a:lnTo>
                    <a:lnTo>
                      <a:pt x="23" y="9"/>
                    </a:lnTo>
                    <a:lnTo>
                      <a:pt x="23" y="14"/>
                    </a:lnTo>
                    <a:lnTo>
                      <a:pt x="0" y="8"/>
                    </a:lnTo>
                    <a:lnTo>
                      <a:pt x="24" y="0"/>
                    </a:lnTo>
                    <a:lnTo>
                      <a:pt x="24" y="5"/>
                    </a:lnTo>
                    <a:lnTo>
                      <a:pt x="72" y="6"/>
                    </a:lnTo>
                    <a:lnTo>
                      <a:pt x="72" y="8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141" name="Freeform 381"/>
              <p:cNvSpPr>
                <a:spLocks/>
              </p:cNvSpPr>
              <p:nvPr/>
            </p:nvSpPr>
            <p:spPr bwMode="auto">
              <a:xfrm>
                <a:off x="3125" y="1440"/>
                <a:ext cx="73" cy="18"/>
              </a:xfrm>
              <a:custGeom>
                <a:avLst/>
                <a:gdLst>
                  <a:gd name="T0" fmla="*/ 73 w 73"/>
                  <a:gd name="T1" fmla="*/ 1 h 18"/>
                  <a:gd name="T2" fmla="*/ 73 w 73"/>
                  <a:gd name="T3" fmla="*/ 4 h 18"/>
                  <a:gd name="T4" fmla="*/ 24 w 73"/>
                  <a:gd name="T5" fmla="*/ 14 h 18"/>
                  <a:gd name="T6" fmla="*/ 24 w 73"/>
                  <a:gd name="T7" fmla="*/ 18 h 18"/>
                  <a:gd name="T8" fmla="*/ 0 w 73"/>
                  <a:gd name="T9" fmla="*/ 15 h 18"/>
                  <a:gd name="T10" fmla="*/ 23 w 73"/>
                  <a:gd name="T11" fmla="*/ 3 h 18"/>
                  <a:gd name="T12" fmla="*/ 24 w 73"/>
                  <a:gd name="T13" fmla="*/ 7 h 18"/>
                  <a:gd name="T14" fmla="*/ 73 w 73"/>
                  <a:gd name="T15" fmla="*/ 0 h 18"/>
                  <a:gd name="T16" fmla="*/ 73 w 73"/>
                  <a:gd name="T17" fmla="*/ 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3" h="18">
                    <a:moveTo>
                      <a:pt x="73" y="1"/>
                    </a:moveTo>
                    <a:lnTo>
                      <a:pt x="73" y="4"/>
                    </a:lnTo>
                    <a:lnTo>
                      <a:pt x="24" y="14"/>
                    </a:lnTo>
                    <a:lnTo>
                      <a:pt x="24" y="18"/>
                    </a:lnTo>
                    <a:lnTo>
                      <a:pt x="0" y="15"/>
                    </a:lnTo>
                    <a:lnTo>
                      <a:pt x="23" y="3"/>
                    </a:lnTo>
                    <a:lnTo>
                      <a:pt x="24" y="7"/>
                    </a:lnTo>
                    <a:lnTo>
                      <a:pt x="73" y="0"/>
                    </a:lnTo>
                    <a:lnTo>
                      <a:pt x="73" y="1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142" name="Freeform 382"/>
              <p:cNvSpPr>
                <a:spLocks/>
              </p:cNvSpPr>
              <p:nvPr/>
            </p:nvSpPr>
            <p:spPr bwMode="auto">
              <a:xfrm>
                <a:off x="3051" y="1425"/>
                <a:ext cx="75" cy="26"/>
              </a:xfrm>
              <a:custGeom>
                <a:avLst/>
                <a:gdLst>
                  <a:gd name="T0" fmla="*/ 75 w 75"/>
                  <a:gd name="T1" fmla="*/ 3 h 26"/>
                  <a:gd name="T2" fmla="*/ 75 w 75"/>
                  <a:gd name="T3" fmla="*/ 6 h 26"/>
                  <a:gd name="T4" fmla="*/ 25 w 75"/>
                  <a:gd name="T5" fmla="*/ 19 h 26"/>
                  <a:gd name="T6" fmla="*/ 26 w 75"/>
                  <a:gd name="T7" fmla="*/ 26 h 26"/>
                  <a:gd name="T8" fmla="*/ 0 w 75"/>
                  <a:gd name="T9" fmla="*/ 24 h 26"/>
                  <a:gd name="T10" fmla="*/ 23 w 75"/>
                  <a:gd name="T11" fmla="*/ 9 h 26"/>
                  <a:gd name="T12" fmla="*/ 25 w 75"/>
                  <a:gd name="T13" fmla="*/ 15 h 26"/>
                  <a:gd name="T14" fmla="*/ 74 w 75"/>
                  <a:gd name="T15" fmla="*/ 0 h 26"/>
                  <a:gd name="T16" fmla="*/ 75 w 75"/>
                  <a:gd name="T17" fmla="*/ 3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5" h="26">
                    <a:moveTo>
                      <a:pt x="75" y="3"/>
                    </a:moveTo>
                    <a:lnTo>
                      <a:pt x="75" y="6"/>
                    </a:lnTo>
                    <a:lnTo>
                      <a:pt x="25" y="19"/>
                    </a:lnTo>
                    <a:lnTo>
                      <a:pt x="26" y="26"/>
                    </a:lnTo>
                    <a:lnTo>
                      <a:pt x="0" y="24"/>
                    </a:lnTo>
                    <a:lnTo>
                      <a:pt x="23" y="9"/>
                    </a:lnTo>
                    <a:lnTo>
                      <a:pt x="25" y="15"/>
                    </a:lnTo>
                    <a:lnTo>
                      <a:pt x="74" y="0"/>
                    </a:lnTo>
                    <a:lnTo>
                      <a:pt x="75" y="3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143" name="Freeform 383"/>
              <p:cNvSpPr>
                <a:spLocks/>
              </p:cNvSpPr>
              <p:nvPr/>
            </p:nvSpPr>
            <p:spPr bwMode="auto">
              <a:xfrm>
                <a:off x="2975" y="1409"/>
                <a:ext cx="81" cy="31"/>
              </a:xfrm>
              <a:custGeom>
                <a:avLst/>
                <a:gdLst>
                  <a:gd name="T0" fmla="*/ 79 w 81"/>
                  <a:gd name="T1" fmla="*/ 3 h 31"/>
                  <a:gd name="T2" fmla="*/ 81 w 81"/>
                  <a:gd name="T3" fmla="*/ 6 h 31"/>
                  <a:gd name="T4" fmla="*/ 26 w 81"/>
                  <a:gd name="T5" fmla="*/ 25 h 31"/>
                  <a:gd name="T6" fmla="*/ 27 w 81"/>
                  <a:gd name="T7" fmla="*/ 29 h 31"/>
                  <a:gd name="T8" fmla="*/ 0 w 81"/>
                  <a:gd name="T9" fmla="*/ 31 h 31"/>
                  <a:gd name="T10" fmla="*/ 24 w 81"/>
                  <a:gd name="T11" fmla="*/ 14 h 31"/>
                  <a:gd name="T12" fmla="*/ 26 w 81"/>
                  <a:gd name="T13" fmla="*/ 20 h 31"/>
                  <a:gd name="T14" fmla="*/ 79 w 81"/>
                  <a:gd name="T15" fmla="*/ 0 h 31"/>
                  <a:gd name="T16" fmla="*/ 79 w 81"/>
                  <a:gd name="T17" fmla="*/ 3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1" h="31">
                    <a:moveTo>
                      <a:pt x="79" y="3"/>
                    </a:moveTo>
                    <a:lnTo>
                      <a:pt x="81" y="6"/>
                    </a:lnTo>
                    <a:lnTo>
                      <a:pt x="26" y="25"/>
                    </a:lnTo>
                    <a:lnTo>
                      <a:pt x="27" y="29"/>
                    </a:lnTo>
                    <a:lnTo>
                      <a:pt x="0" y="31"/>
                    </a:lnTo>
                    <a:lnTo>
                      <a:pt x="24" y="14"/>
                    </a:lnTo>
                    <a:lnTo>
                      <a:pt x="26" y="20"/>
                    </a:lnTo>
                    <a:lnTo>
                      <a:pt x="79" y="0"/>
                    </a:lnTo>
                    <a:lnTo>
                      <a:pt x="79" y="3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144" name="Freeform 384"/>
              <p:cNvSpPr>
                <a:spLocks/>
              </p:cNvSpPr>
              <p:nvPr/>
            </p:nvSpPr>
            <p:spPr bwMode="auto">
              <a:xfrm>
                <a:off x="2895" y="1395"/>
                <a:ext cx="91" cy="37"/>
              </a:xfrm>
              <a:custGeom>
                <a:avLst/>
                <a:gdLst>
                  <a:gd name="T0" fmla="*/ 89 w 91"/>
                  <a:gd name="T1" fmla="*/ 4 h 37"/>
                  <a:gd name="T2" fmla="*/ 91 w 91"/>
                  <a:gd name="T3" fmla="*/ 7 h 37"/>
                  <a:gd name="T4" fmla="*/ 31 w 91"/>
                  <a:gd name="T5" fmla="*/ 28 h 37"/>
                  <a:gd name="T6" fmla="*/ 32 w 91"/>
                  <a:gd name="T7" fmla="*/ 36 h 37"/>
                  <a:gd name="T8" fmla="*/ 0 w 91"/>
                  <a:gd name="T9" fmla="*/ 37 h 37"/>
                  <a:gd name="T10" fmla="*/ 26 w 91"/>
                  <a:gd name="T11" fmla="*/ 16 h 37"/>
                  <a:gd name="T12" fmla="*/ 29 w 91"/>
                  <a:gd name="T13" fmla="*/ 22 h 37"/>
                  <a:gd name="T14" fmla="*/ 87 w 91"/>
                  <a:gd name="T15" fmla="*/ 0 h 37"/>
                  <a:gd name="T16" fmla="*/ 89 w 91"/>
                  <a:gd name="T17" fmla="*/ 4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1" h="37">
                    <a:moveTo>
                      <a:pt x="89" y="4"/>
                    </a:moveTo>
                    <a:lnTo>
                      <a:pt x="91" y="7"/>
                    </a:lnTo>
                    <a:lnTo>
                      <a:pt x="31" y="28"/>
                    </a:lnTo>
                    <a:lnTo>
                      <a:pt x="32" y="36"/>
                    </a:lnTo>
                    <a:lnTo>
                      <a:pt x="0" y="37"/>
                    </a:lnTo>
                    <a:lnTo>
                      <a:pt x="26" y="16"/>
                    </a:lnTo>
                    <a:lnTo>
                      <a:pt x="29" y="22"/>
                    </a:lnTo>
                    <a:lnTo>
                      <a:pt x="87" y="0"/>
                    </a:lnTo>
                    <a:lnTo>
                      <a:pt x="89" y="4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145" name="Freeform 385"/>
              <p:cNvSpPr>
                <a:spLocks/>
              </p:cNvSpPr>
              <p:nvPr/>
            </p:nvSpPr>
            <p:spPr bwMode="auto">
              <a:xfrm>
                <a:off x="2813" y="1382"/>
                <a:ext cx="102" cy="32"/>
              </a:xfrm>
              <a:custGeom>
                <a:avLst/>
                <a:gdLst>
                  <a:gd name="T0" fmla="*/ 101 w 102"/>
                  <a:gd name="T1" fmla="*/ 1 h 32"/>
                  <a:gd name="T2" fmla="*/ 102 w 102"/>
                  <a:gd name="T3" fmla="*/ 6 h 32"/>
                  <a:gd name="T4" fmla="*/ 35 w 102"/>
                  <a:gd name="T5" fmla="*/ 26 h 32"/>
                  <a:gd name="T6" fmla="*/ 38 w 102"/>
                  <a:gd name="T7" fmla="*/ 32 h 32"/>
                  <a:gd name="T8" fmla="*/ 0 w 102"/>
                  <a:gd name="T9" fmla="*/ 32 h 32"/>
                  <a:gd name="T10" fmla="*/ 30 w 102"/>
                  <a:gd name="T11" fmla="*/ 12 h 32"/>
                  <a:gd name="T12" fmla="*/ 33 w 102"/>
                  <a:gd name="T13" fmla="*/ 20 h 32"/>
                  <a:gd name="T14" fmla="*/ 99 w 102"/>
                  <a:gd name="T15" fmla="*/ 0 h 32"/>
                  <a:gd name="T16" fmla="*/ 101 w 102"/>
                  <a:gd name="T17" fmla="*/ 1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2" h="32">
                    <a:moveTo>
                      <a:pt x="101" y="1"/>
                    </a:moveTo>
                    <a:lnTo>
                      <a:pt x="102" y="6"/>
                    </a:lnTo>
                    <a:lnTo>
                      <a:pt x="35" y="26"/>
                    </a:lnTo>
                    <a:lnTo>
                      <a:pt x="38" y="32"/>
                    </a:lnTo>
                    <a:lnTo>
                      <a:pt x="0" y="32"/>
                    </a:lnTo>
                    <a:lnTo>
                      <a:pt x="30" y="12"/>
                    </a:lnTo>
                    <a:lnTo>
                      <a:pt x="33" y="20"/>
                    </a:lnTo>
                    <a:lnTo>
                      <a:pt x="99" y="0"/>
                    </a:lnTo>
                    <a:lnTo>
                      <a:pt x="101" y="1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146" name="Freeform 386"/>
              <p:cNvSpPr>
                <a:spLocks/>
              </p:cNvSpPr>
              <p:nvPr/>
            </p:nvSpPr>
            <p:spPr bwMode="auto">
              <a:xfrm>
                <a:off x="2732" y="1366"/>
                <a:ext cx="111" cy="31"/>
              </a:xfrm>
              <a:custGeom>
                <a:avLst/>
                <a:gdLst>
                  <a:gd name="T0" fmla="*/ 111 w 111"/>
                  <a:gd name="T1" fmla="*/ 3 h 31"/>
                  <a:gd name="T2" fmla="*/ 111 w 111"/>
                  <a:gd name="T3" fmla="*/ 8 h 31"/>
                  <a:gd name="T4" fmla="*/ 38 w 111"/>
                  <a:gd name="T5" fmla="*/ 23 h 31"/>
                  <a:gd name="T6" fmla="*/ 39 w 111"/>
                  <a:gd name="T7" fmla="*/ 31 h 31"/>
                  <a:gd name="T8" fmla="*/ 0 w 111"/>
                  <a:gd name="T9" fmla="*/ 28 h 31"/>
                  <a:gd name="T10" fmla="*/ 35 w 111"/>
                  <a:gd name="T11" fmla="*/ 10 h 31"/>
                  <a:gd name="T12" fmla="*/ 36 w 111"/>
                  <a:gd name="T13" fmla="*/ 17 h 31"/>
                  <a:gd name="T14" fmla="*/ 110 w 111"/>
                  <a:gd name="T15" fmla="*/ 0 h 31"/>
                  <a:gd name="T16" fmla="*/ 111 w 111"/>
                  <a:gd name="T17" fmla="*/ 3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1" h="31">
                    <a:moveTo>
                      <a:pt x="111" y="3"/>
                    </a:moveTo>
                    <a:lnTo>
                      <a:pt x="111" y="8"/>
                    </a:lnTo>
                    <a:lnTo>
                      <a:pt x="38" y="23"/>
                    </a:lnTo>
                    <a:lnTo>
                      <a:pt x="39" y="31"/>
                    </a:lnTo>
                    <a:lnTo>
                      <a:pt x="0" y="28"/>
                    </a:lnTo>
                    <a:lnTo>
                      <a:pt x="35" y="10"/>
                    </a:lnTo>
                    <a:lnTo>
                      <a:pt x="36" y="17"/>
                    </a:lnTo>
                    <a:lnTo>
                      <a:pt x="110" y="0"/>
                    </a:lnTo>
                    <a:lnTo>
                      <a:pt x="111" y="3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147" name="Freeform 387"/>
              <p:cNvSpPr>
                <a:spLocks/>
              </p:cNvSpPr>
              <p:nvPr/>
            </p:nvSpPr>
            <p:spPr bwMode="auto">
              <a:xfrm>
                <a:off x="2655" y="1353"/>
                <a:ext cx="118" cy="29"/>
              </a:xfrm>
              <a:custGeom>
                <a:avLst/>
                <a:gdLst>
                  <a:gd name="T0" fmla="*/ 116 w 118"/>
                  <a:gd name="T1" fmla="*/ 4 h 29"/>
                  <a:gd name="T2" fmla="*/ 118 w 118"/>
                  <a:gd name="T3" fmla="*/ 6 h 29"/>
                  <a:gd name="T4" fmla="*/ 40 w 118"/>
                  <a:gd name="T5" fmla="*/ 20 h 29"/>
                  <a:gd name="T6" fmla="*/ 41 w 118"/>
                  <a:gd name="T7" fmla="*/ 29 h 29"/>
                  <a:gd name="T8" fmla="*/ 0 w 118"/>
                  <a:gd name="T9" fmla="*/ 23 h 29"/>
                  <a:gd name="T10" fmla="*/ 37 w 118"/>
                  <a:gd name="T11" fmla="*/ 6 h 29"/>
                  <a:gd name="T12" fmla="*/ 38 w 118"/>
                  <a:gd name="T13" fmla="*/ 12 h 29"/>
                  <a:gd name="T14" fmla="*/ 116 w 118"/>
                  <a:gd name="T15" fmla="*/ 0 h 29"/>
                  <a:gd name="T16" fmla="*/ 116 w 118"/>
                  <a:gd name="T17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8" h="29">
                    <a:moveTo>
                      <a:pt x="116" y="4"/>
                    </a:moveTo>
                    <a:lnTo>
                      <a:pt x="118" y="6"/>
                    </a:lnTo>
                    <a:lnTo>
                      <a:pt x="40" y="20"/>
                    </a:lnTo>
                    <a:lnTo>
                      <a:pt x="41" y="29"/>
                    </a:lnTo>
                    <a:lnTo>
                      <a:pt x="0" y="23"/>
                    </a:lnTo>
                    <a:lnTo>
                      <a:pt x="37" y="6"/>
                    </a:lnTo>
                    <a:lnTo>
                      <a:pt x="38" y="12"/>
                    </a:lnTo>
                    <a:lnTo>
                      <a:pt x="116" y="0"/>
                    </a:lnTo>
                    <a:lnTo>
                      <a:pt x="116" y="4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148" name="Freeform 388"/>
              <p:cNvSpPr>
                <a:spLocks/>
              </p:cNvSpPr>
              <p:nvPr/>
            </p:nvSpPr>
            <p:spPr bwMode="auto">
              <a:xfrm>
                <a:off x="2583" y="1337"/>
                <a:ext cx="120" cy="28"/>
              </a:xfrm>
              <a:custGeom>
                <a:avLst/>
                <a:gdLst>
                  <a:gd name="T0" fmla="*/ 118 w 120"/>
                  <a:gd name="T1" fmla="*/ 5 h 28"/>
                  <a:gd name="T2" fmla="*/ 120 w 120"/>
                  <a:gd name="T3" fmla="*/ 10 h 28"/>
                  <a:gd name="T4" fmla="*/ 40 w 120"/>
                  <a:gd name="T5" fmla="*/ 20 h 28"/>
                  <a:gd name="T6" fmla="*/ 42 w 120"/>
                  <a:gd name="T7" fmla="*/ 28 h 28"/>
                  <a:gd name="T8" fmla="*/ 0 w 120"/>
                  <a:gd name="T9" fmla="*/ 22 h 28"/>
                  <a:gd name="T10" fmla="*/ 39 w 120"/>
                  <a:gd name="T11" fmla="*/ 3 h 28"/>
                  <a:gd name="T12" fmla="*/ 40 w 120"/>
                  <a:gd name="T13" fmla="*/ 13 h 28"/>
                  <a:gd name="T14" fmla="*/ 118 w 120"/>
                  <a:gd name="T15" fmla="*/ 0 h 28"/>
                  <a:gd name="T16" fmla="*/ 118 w 120"/>
                  <a:gd name="T17" fmla="*/ 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0" h="28">
                    <a:moveTo>
                      <a:pt x="118" y="5"/>
                    </a:moveTo>
                    <a:lnTo>
                      <a:pt x="120" y="10"/>
                    </a:lnTo>
                    <a:lnTo>
                      <a:pt x="40" y="20"/>
                    </a:lnTo>
                    <a:lnTo>
                      <a:pt x="42" y="28"/>
                    </a:lnTo>
                    <a:lnTo>
                      <a:pt x="0" y="22"/>
                    </a:lnTo>
                    <a:lnTo>
                      <a:pt x="39" y="3"/>
                    </a:lnTo>
                    <a:lnTo>
                      <a:pt x="40" y="13"/>
                    </a:lnTo>
                    <a:lnTo>
                      <a:pt x="118" y="0"/>
                    </a:lnTo>
                    <a:lnTo>
                      <a:pt x="118" y="5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149" name="Freeform 389"/>
              <p:cNvSpPr>
                <a:spLocks/>
              </p:cNvSpPr>
              <p:nvPr/>
            </p:nvSpPr>
            <p:spPr bwMode="auto">
              <a:xfrm>
                <a:off x="2510" y="1324"/>
                <a:ext cx="121" cy="26"/>
              </a:xfrm>
              <a:custGeom>
                <a:avLst/>
                <a:gdLst>
                  <a:gd name="T0" fmla="*/ 121 w 121"/>
                  <a:gd name="T1" fmla="*/ 4 h 26"/>
                  <a:gd name="T2" fmla="*/ 121 w 121"/>
                  <a:gd name="T3" fmla="*/ 9 h 26"/>
                  <a:gd name="T4" fmla="*/ 41 w 121"/>
                  <a:gd name="T5" fmla="*/ 16 h 26"/>
                  <a:gd name="T6" fmla="*/ 43 w 121"/>
                  <a:gd name="T7" fmla="*/ 26 h 26"/>
                  <a:gd name="T8" fmla="*/ 0 w 121"/>
                  <a:gd name="T9" fmla="*/ 18 h 26"/>
                  <a:gd name="T10" fmla="*/ 40 w 121"/>
                  <a:gd name="T11" fmla="*/ 1 h 26"/>
                  <a:gd name="T12" fmla="*/ 41 w 121"/>
                  <a:gd name="T13" fmla="*/ 10 h 26"/>
                  <a:gd name="T14" fmla="*/ 121 w 121"/>
                  <a:gd name="T15" fmla="*/ 0 h 26"/>
                  <a:gd name="T16" fmla="*/ 121 w 121"/>
                  <a:gd name="T17" fmla="*/ 4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1" h="26">
                    <a:moveTo>
                      <a:pt x="121" y="4"/>
                    </a:moveTo>
                    <a:lnTo>
                      <a:pt x="121" y="9"/>
                    </a:lnTo>
                    <a:lnTo>
                      <a:pt x="41" y="16"/>
                    </a:lnTo>
                    <a:lnTo>
                      <a:pt x="43" y="26"/>
                    </a:lnTo>
                    <a:lnTo>
                      <a:pt x="0" y="18"/>
                    </a:lnTo>
                    <a:lnTo>
                      <a:pt x="40" y="1"/>
                    </a:lnTo>
                    <a:lnTo>
                      <a:pt x="41" y="10"/>
                    </a:lnTo>
                    <a:lnTo>
                      <a:pt x="121" y="0"/>
                    </a:lnTo>
                    <a:lnTo>
                      <a:pt x="121" y="4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150" name="Freeform 390"/>
              <p:cNvSpPr>
                <a:spLocks/>
              </p:cNvSpPr>
              <p:nvPr/>
            </p:nvSpPr>
            <p:spPr bwMode="auto">
              <a:xfrm>
                <a:off x="2436" y="1307"/>
                <a:ext cx="123" cy="23"/>
              </a:xfrm>
              <a:custGeom>
                <a:avLst/>
                <a:gdLst>
                  <a:gd name="T0" fmla="*/ 123 w 123"/>
                  <a:gd name="T1" fmla="*/ 6 h 23"/>
                  <a:gd name="T2" fmla="*/ 123 w 123"/>
                  <a:gd name="T3" fmla="*/ 10 h 23"/>
                  <a:gd name="T4" fmla="*/ 42 w 123"/>
                  <a:gd name="T5" fmla="*/ 15 h 23"/>
                  <a:gd name="T6" fmla="*/ 43 w 123"/>
                  <a:gd name="T7" fmla="*/ 23 h 23"/>
                  <a:gd name="T8" fmla="*/ 0 w 123"/>
                  <a:gd name="T9" fmla="*/ 12 h 23"/>
                  <a:gd name="T10" fmla="*/ 42 w 123"/>
                  <a:gd name="T11" fmla="*/ 0 h 23"/>
                  <a:gd name="T12" fmla="*/ 42 w 123"/>
                  <a:gd name="T13" fmla="*/ 6 h 23"/>
                  <a:gd name="T14" fmla="*/ 121 w 123"/>
                  <a:gd name="T15" fmla="*/ 3 h 23"/>
                  <a:gd name="T16" fmla="*/ 123 w 123"/>
                  <a:gd name="T17" fmla="*/ 6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3" h="23">
                    <a:moveTo>
                      <a:pt x="123" y="6"/>
                    </a:moveTo>
                    <a:lnTo>
                      <a:pt x="123" y="10"/>
                    </a:lnTo>
                    <a:lnTo>
                      <a:pt x="42" y="15"/>
                    </a:lnTo>
                    <a:lnTo>
                      <a:pt x="43" y="23"/>
                    </a:lnTo>
                    <a:lnTo>
                      <a:pt x="0" y="12"/>
                    </a:lnTo>
                    <a:lnTo>
                      <a:pt x="42" y="0"/>
                    </a:lnTo>
                    <a:lnTo>
                      <a:pt x="42" y="6"/>
                    </a:lnTo>
                    <a:lnTo>
                      <a:pt x="121" y="3"/>
                    </a:lnTo>
                    <a:lnTo>
                      <a:pt x="123" y="6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151" name="Freeform 391"/>
              <p:cNvSpPr>
                <a:spLocks/>
              </p:cNvSpPr>
              <p:nvPr/>
            </p:nvSpPr>
            <p:spPr bwMode="auto">
              <a:xfrm>
                <a:off x="2361" y="1285"/>
                <a:ext cx="126" cy="25"/>
              </a:xfrm>
              <a:custGeom>
                <a:avLst/>
                <a:gdLst>
                  <a:gd name="T0" fmla="*/ 126 w 126"/>
                  <a:gd name="T1" fmla="*/ 16 h 25"/>
                  <a:gd name="T2" fmla="*/ 126 w 126"/>
                  <a:gd name="T3" fmla="*/ 20 h 25"/>
                  <a:gd name="T4" fmla="*/ 43 w 126"/>
                  <a:gd name="T5" fmla="*/ 17 h 25"/>
                  <a:gd name="T6" fmla="*/ 43 w 126"/>
                  <a:gd name="T7" fmla="*/ 25 h 25"/>
                  <a:gd name="T8" fmla="*/ 0 w 126"/>
                  <a:gd name="T9" fmla="*/ 13 h 25"/>
                  <a:gd name="T10" fmla="*/ 45 w 126"/>
                  <a:gd name="T11" fmla="*/ 0 h 25"/>
                  <a:gd name="T12" fmla="*/ 43 w 126"/>
                  <a:gd name="T13" fmla="*/ 8 h 25"/>
                  <a:gd name="T14" fmla="*/ 126 w 126"/>
                  <a:gd name="T15" fmla="*/ 11 h 25"/>
                  <a:gd name="T16" fmla="*/ 126 w 126"/>
                  <a:gd name="T17" fmla="*/ 16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6" h="25">
                    <a:moveTo>
                      <a:pt x="126" y="16"/>
                    </a:moveTo>
                    <a:lnTo>
                      <a:pt x="126" y="20"/>
                    </a:lnTo>
                    <a:lnTo>
                      <a:pt x="43" y="17"/>
                    </a:lnTo>
                    <a:lnTo>
                      <a:pt x="43" y="25"/>
                    </a:lnTo>
                    <a:lnTo>
                      <a:pt x="0" y="13"/>
                    </a:lnTo>
                    <a:lnTo>
                      <a:pt x="45" y="0"/>
                    </a:lnTo>
                    <a:lnTo>
                      <a:pt x="43" y="8"/>
                    </a:lnTo>
                    <a:lnTo>
                      <a:pt x="126" y="11"/>
                    </a:lnTo>
                    <a:lnTo>
                      <a:pt x="126" y="16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152" name="Freeform 392"/>
              <p:cNvSpPr>
                <a:spLocks/>
              </p:cNvSpPr>
              <p:nvPr/>
            </p:nvSpPr>
            <p:spPr bwMode="auto">
              <a:xfrm>
                <a:off x="2287" y="1269"/>
                <a:ext cx="130" cy="26"/>
              </a:xfrm>
              <a:custGeom>
                <a:avLst/>
                <a:gdLst>
                  <a:gd name="T0" fmla="*/ 130 w 130"/>
                  <a:gd name="T1" fmla="*/ 16 h 26"/>
                  <a:gd name="T2" fmla="*/ 130 w 130"/>
                  <a:gd name="T3" fmla="*/ 21 h 26"/>
                  <a:gd name="T4" fmla="*/ 44 w 130"/>
                  <a:gd name="T5" fmla="*/ 16 h 26"/>
                  <a:gd name="T6" fmla="*/ 44 w 130"/>
                  <a:gd name="T7" fmla="*/ 26 h 26"/>
                  <a:gd name="T8" fmla="*/ 0 w 130"/>
                  <a:gd name="T9" fmla="*/ 10 h 26"/>
                  <a:gd name="T10" fmla="*/ 45 w 130"/>
                  <a:gd name="T11" fmla="*/ 0 h 26"/>
                  <a:gd name="T12" fmla="*/ 44 w 130"/>
                  <a:gd name="T13" fmla="*/ 9 h 26"/>
                  <a:gd name="T14" fmla="*/ 130 w 130"/>
                  <a:gd name="T15" fmla="*/ 13 h 26"/>
                  <a:gd name="T16" fmla="*/ 130 w 130"/>
                  <a:gd name="T17" fmla="*/ 16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30" h="26">
                    <a:moveTo>
                      <a:pt x="130" y="16"/>
                    </a:moveTo>
                    <a:lnTo>
                      <a:pt x="130" y="21"/>
                    </a:lnTo>
                    <a:lnTo>
                      <a:pt x="44" y="16"/>
                    </a:lnTo>
                    <a:lnTo>
                      <a:pt x="44" y="26"/>
                    </a:lnTo>
                    <a:lnTo>
                      <a:pt x="0" y="10"/>
                    </a:lnTo>
                    <a:lnTo>
                      <a:pt x="45" y="0"/>
                    </a:lnTo>
                    <a:lnTo>
                      <a:pt x="44" y="9"/>
                    </a:lnTo>
                    <a:lnTo>
                      <a:pt x="130" y="13"/>
                    </a:lnTo>
                    <a:lnTo>
                      <a:pt x="130" y="16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153" name="Freeform 393"/>
              <p:cNvSpPr>
                <a:spLocks/>
              </p:cNvSpPr>
              <p:nvPr/>
            </p:nvSpPr>
            <p:spPr bwMode="auto">
              <a:xfrm>
                <a:off x="2212" y="1256"/>
                <a:ext cx="134" cy="28"/>
              </a:xfrm>
              <a:custGeom>
                <a:avLst/>
                <a:gdLst>
                  <a:gd name="T0" fmla="*/ 133 w 134"/>
                  <a:gd name="T1" fmla="*/ 16 h 28"/>
                  <a:gd name="T2" fmla="*/ 133 w 134"/>
                  <a:gd name="T3" fmla="*/ 20 h 28"/>
                  <a:gd name="T4" fmla="*/ 44 w 134"/>
                  <a:gd name="T5" fmla="*/ 17 h 28"/>
                  <a:gd name="T6" fmla="*/ 44 w 134"/>
                  <a:gd name="T7" fmla="*/ 28 h 28"/>
                  <a:gd name="T8" fmla="*/ 0 w 134"/>
                  <a:gd name="T9" fmla="*/ 11 h 28"/>
                  <a:gd name="T10" fmla="*/ 45 w 134"/>
                  <a:gd name="T11" fmla="*/ 0 h 28"/>
                  <a:gd name="T12" fmla="*/ 45 w 134"/>
                  <a:gd name="T13" fmla="*/ 8 h 28"/>
                  <a:gd name="T14" fmla="*/ 134 w 134"/>
                  <a:gd name="T15" fmla="*/ 11 h 28"/>
                  <a:gd name="T16" fmla="*/ 133 w 134"/>
                  <a:gd name="T17" fmla="*/ 16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34" h="28">
                    <a:moveTo>
                      <a:pt x="133" y="16"/>
                    </a:moveTo>
                    <a:lnTo>
                      <a:pt x="133" y="20"/>
                    </a:lnTo>
                    <a:lnTo>
                      <a:pt x="44" y="17"/>
                    </a:lnTo>
                    <a:lnTo>
                      <a:pt x="44" y="28"/>
                    </a:lnTo>
                    <a:lnTo>
                      <a:pt x="0" y="11"/>
                    </a:lnTo>
                    <a:lnTo>
                      <a:pt x="45" y="0"/>
                    </a:lnTo>
                    <a:lnTo>
                      <a:pt x="45" y="8"/>
                    </a:lnTo>
                    <a:lnTo>
                      <a:pt x="134" y="11"/>
                    </a:lnTo>
                    <a:lnTo>
                      <a:pt x="133" y="16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154" name="Freeform 394"/>
              <p:cNvSpPr>
                <a:spLocks/>
              </p:cNvSpPr>
              <p:nvPr/>
            </p:nvSpPr>
            <p:spPr bwMode="auto">
              <a:xfrm>
                <a:off x="3674" y="1626"/>
                <a:ext cx="75" cy="29"/>
              </a:xfrm>
              <a:custGeom>
                <a:avLst/>
                <a:gdLst>
                  <a:gd name="T0" fmla="*/ 73 w 75"/>
                  <a:gd name="T1" fmla="*/ 3 h 29"/>
                  <a:gd name="T2" fmla="*/ 75 w 75"/>
                  <a:gd name="T3" fmla="*/ 5 h 29"/>
                  <a:gd name="T4" fmla="*/ 24 w 75"/>
                  <a:gd name="T5" fmla="*/ 25 h 29"/>
                  <a:gd name="T6" fmla="*/ 27 w 75"/>
                  <a:gd name="T7" fmla="*/ 29 h 29"/>
                  <a:gd name="T8" fmla="*/ 0 w 75"/>
                  <a:gd name="T9" fmla="*/ 29 h 29"/>
                  <a:gd name="T10" fmla="*/ 21 w 75"/>
                  <a:gd name="T11" fmla="*/ 14 h 29"/>
                  <a:gd name="T12" fmla="*/ 23 w 75"/>
                  <a:gd name="T13" fmla="*/ 19 h 29"/>
                  <a:gd name="T14" fmla="*/ 73 w 75"/>
                  <a:gd name="T15" fmla="*/ 0 h 29"/>
                  <a:gd name="T16" fmla="*/ 73 w 75"/>
                  <a:gd name="T17" fmla="*/ 3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5" h="29">
                    <a:moveTo>
                      <a:pt x="73" y="3"/>
                    </a:moveTo>
                    <a:lnTo>
                      <a:pt x="75" y="5"/>
                    </a:lnTo>
                    <a:lnTo>
                      <a:pt x="24" y="25"/>
                    </a:lnTo>
                    <a:lnTo>
                      <a:pt x="27" y="29"/>
                    </a:lnTo>
                    <a:lnTo>
                      <a:pt x="0" y="29"/>
                    </a:lnTo>
                    <a:lnTo>
                      <a:pt x="21" y="14"/>
                    </a:lnTo>
                    <a:lnTo>
                      <a:pt x="23" y="19"/>
                    </a:lnTo>
                    <a:lnTo>
                      <a:pt x="73" y="0"/>
                    </a:lnTo>
                    <a:lnTo>
                      <a:pt x="73" y="3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155" name="Freeform 395"/>
              <p:cNvSpPr>
                <a:spLocks/>
              </p:cNvSpPr>
              <p:nvPr/>
            </p:nvSpPr>
            <p:spPr bwMode="auto">
              <a:xfrm>
                <a:off x="3600" y="1611"/>
                <a:ext cx="78" cy="21"/>
              </a:xfrm>
              <a:custGeom>
                <a:avLst/>
                <a:gdLst>
                  <a:gd name="T0" fmla="*/ 77 w 78"/>
                  <a:gd name="T1" fmla="*/ 3 h 21"/>
                  <a:gd name="T2" fmla="*/ 78 w 78"/>
                  <a:gd name="T3" fmla="*/ 6 h 21"/>
                  <a:gd name="T4" fmla="*/ 26 w 78"/>
                  <a:gd name="T5" fmla="*/ 17 h 21"/>
                  <a:gd name="T6" fmla="*/ 28 w 78"/>
                  <a:gd name="T7" fmla="*/ 21 h 21"/>
                  <a:gd name="T8" fmla="*/ 0 w 78"/>
                  <a:gd name="T9" fmla="*/ 20 h 21"/>
                  <a:gd name="T10" fmla="*/ 23 w 78"/>
                  <a:gd name="T11" fmla="*/ 6 h 21"/>
                  <a:gd name="T12" fmla="*/ 25 w 78"/>
                  <a:gd name="T13" fmla="*/ 11 h 21"/>
                  <a:gd name="T14" fmla="*/ 77 w 78"/>
                  <a:gd name="T15" fmla="*/ 0 h 21"/>
                  <a:gd name="T16" fmla="*/ 77 w 78"/>
                  <a:gd name="T17" fmla="*/ 3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8" h="21">
                    <a:moveTo>
                      <a:pt x="77" y="3"/>
                    </a:moveTo>
                    <a:lnTo>
                      <a:pt x="78" y="6"/>
                    </a:lnTo>
                    <a:lnTo>
                      <a:pt x="26" y="17"/>
                    </a:lnTo>
                    <a:lnTo>
                      <a:pt x="28" y="21"/>
                    </a:lnTo>
                    <a:lnTo>
                      <a:pt x="0" y="20"/>
                    </a:lnTo>
                    <a:lnTo>
                      <a:pt x="23" y="6"/>
                    </a:lnTo>
                    <a:lnTo>
                      <a:pt x="25" y="11"/>
                    </a:lnTo>
                    <a:lnTo>
                      <a:pt x="77" y="0"/>
                    </a:lnTo>
                    <a:lnTo>
                      <a:pt x="77" y="3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156" name="Freeform 396"/>
              <p:cNvSpPr>
                <a:spLocks/>
              </p:cNvSpPr>
              <p:nvPr/>
            </p:nvSpPr>
            <p:spPr bwMode="auto">
              <a:xfrm>
                <a:off x="3530" y="1597"/>
                <a:ext cx="77" cy="16"/>
              </a:xfrm>
              <a:custGeom>
                <a:avLst/>
                <a:gdLst>
                  <a:gd name="T0" fmla="*/ 77 w 77"/>
                  <a:gd name="T1" fmla="*/ 2 h 16"/>
                  <a:gd name="T2" fmla="*/ 77 w 77"/>
                  <a:gd name="T3" fmla="*/ 5 h 16"/>
                  <a:gd name="T4" fmla="*/ 26 w 77"/>
                  <a:gd name="T5" fmla="*/ 11 h 16"/>
                  <a:gd name="T6" fmla="*/ 28 w 77"/>
                  <a:gd name="T7" fmla="*/ 16 h 16"/>
                  <a:gd name="T8" fmla="*/ 0 w 77"/>
                  <a:gd name="T9" fmla="*/ 13 h 16"/>
                  <a:gd name="T10" fmla="*/ 25 w 77"/>
                  <a:gd name="T11" fmla="*/ 2 h 16"/>
                  <a:gd name="T12" fmla="*/ 26 w 77"/>
                  <a:gd name="T13" fmla="*/ 6 h 16"/>
                  <a:gd name="T14" fmla="*/ 77 w 77"/>
                  <a:gd name="T15" fmla="*/ 0 h 16"/>
                  <a:gd name="T16" fmla="*/ 77 w 77"/>
                  <a:gd name="T17" fmla="*/ 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7" h="16">
                    <a:moveTo>
                      <a:pt x="77" y="2"/>
                    </a:moveTo>
                    <a:lnTo>
                      <a:pt x="77" y="5"/>
                    </a:lnTo>
                    <a:lnTo>
                      <a:pt x="26" y="11"/>
                    </a:lnTo>
                    <a:lnTo>
                      <a:pt x="28" y="16"/>
                    </a:lnTo>
                    <a:lnTo>
                      <a:pt x="0" y="13"/>
                    </a:lnTo>
                    <a:lnTo>
                      <a:pt x="25" y="2"/>
                    </a:lnTo>
                    <a:lnTo>
                      <a:pt x="26" y="6"/>
                    </a:lnTo>
                    <a:lnTo>
                      <a:pt x="77" y="0"/>
                    </a:lnTo>
                    <a:lnTo>
                      <a:pt x="77" y="2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157" name="Freeform 397"/>
              <p:cNvSpPr>
                <a:spLocks/>
              </p:cNvSpPr>
              <p:nvPr/>
            </p:nvSpPr>
            <p:spPr bwMode="auto">
              <a:xfrm>
                <a:off x="3461" y="1580"/>
                <a:ext cx="75" cy="16"/>
              </a:xfrm>
              <a:custGeom>
                <a:avLst/>
                <a:gdLst>
                  <a:gd name="T0" fmla="*/ 75 w 75"/>
                  <a:gd name="T1" fmla="*/ 4 h 16"/>
                  <a:gd name="T2" fmla="*/ 75 w 75"/>
                  <a:gd name="T3" fmla="*/ 7 h 16"/>
                  <a:gd name="T4" fmla="*/ 25 w 75"/>
                  <a:gd name="T5" fmla="*/ 10 h 16"/>
                  <a:gd name="T6" fmla="*/ 26 w 75"/>
                  <a:gd name="T7" fmla="*/ 16 h 16"/>
                  <a:gd name="T8" fmla="*/ 0 w 75"/>
                  <a:gd name="T9" fmla="*/ 10 h 16"/>
                  <a:gd name="T10" fmla="*/ 25 w 75"/>
                  <a:gd name="T11" fmla="*/ 0 h 16"/>
                  <a:gd name="T12" fmla="*/ 25 w 75"/>
                  <a:gd name="T13" fmla="*/ 5 h 16"/>
                  <a:gd name="T14" fmla="*/ 75 w 75"/>
                  <a:gd name="T15" fmla="*/ 2 h 16"/>
                  <a:gd name="T16" fmla="*/ 75 w 75"/>
                  <a:gd name="T17" fmla="*/ 4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5" h="16">
                    <a:moveTo>
                      <a:pt x="75" y="4"/>
                    </a:moveTo>
                    <a:lnTo>
                      <a:pt x="75" y="7"/>
                    </a:lnTo>
                    <a:lnTo>
                      <a:pt x="25" y="10"/>
                    </a:lnTo>
                    <a:lnTo>
                      <a:pt x="26" y="16"/>
                    </a:lnTo>
                    <a:lnTo>
                      <a:pt x="0" y="10"/>
                    </a:lnTo>
                    <a:lnTo>
                      <a:pt x="25" y="0"/>
                    </a:lnTo>
                    <a:lnTo>
                      <a:pt x="25" y="5"/>
                    </a:lnTo>
                    <a:lnTo>
                      <a:pt x="75" y="2"/>
                    </a:lnTo>
                    <a:lnTo>
                      <a:pt x="75" y="4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158" name="Freeform 398"/>
              <p:cNvSpPr>
                <a:spLocks/>
              </p:cNvSpPr>
              <p:nvPr/>
            </p:nvSpPr>
            <p:spPr bwMode="auto">
              <a:xfrm>
                <a:off x="3391" y="1562"/>
                <a:ext cx="75" cy="15"/>
              </a:xfrm>
              <a:custGeom>
                <a:avLst/>
                <a:gdLst>
                  <a:gd name="T0" fmla="*/ 75 w 75"/>
                  <a:gd name="T1" fmla="*/ 8 h 15"/>
                  <a:gd name="T2" fmla="*/ 75 w 75"/>
                  <a:gd name="T3" fmla="*/ 11 h 15"/>
                  <a:gd name="T4" fmla="*/ 26 w 75"/>
                  <a:gd name="T5" fmla="*/ 11 h 15"/>
                  <a:gd name="T6" fmla="*/ 26 w 75"/>
                  <a:gd name="T7" fmla="*/ 15 h 15"/>
                  <a:gd name="T8" fmla="*/ 0 w 75"/>
                  <a:gd name="T9" fmla="*/ 8 h 15"/>
                  <a:gd name="T10" fmla="*/ 26 w 75"/>
                  <a:gd name="T11" fmla="*/ 0 h 15"/>
                  <a:gd name="T12" fmla="*/ 26 w 75"/>
                  <a:gd name="T13" fmla="*/ 5 h 15"/>
                  <a:gd name="T14" fmla="*/ 75 w 75"/>
                  <a:gd name="T15" fmla="*/ 5 h 15"/>
                  <a:gd name="T16" fmla="*/ 75 w 75"/>
                  <a:gd name="T17" fmla="*/ 8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5" h="15">
                    <a:moveTo>
                      <a:pt x="75" y="8"/>
                    </a:moveTo>
                    <a:lnTo>
                      <a:pt x="75" y="11"/>
                    </a:lnTo>
                    <a:lnTo>
                      <a:pt x="26" y="11"/>
                    </a:lnTo>
                    <a:lnTo>
                      <a:pt x="26" y="15"/>
                    </a:lnTo>
                    <a:lnTo>
                      <a:pt x="0" y="8"/>
                    </a:lnTo>
                    <a:lnTo>
                      <a:pt x="26" y="0"/>
                    </a:lnTo>
                    <a:lnTo>
                      <a:pt x="26" y="5"/>
                    </a:lnTo>
                    <a:lnTo>
                      <a:pt x="75" y="5"/>
                    </a:lnTo>
                    <a:lnTo>
                      <a:pt x="75" y="8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159" name="Freeform 399"/>
              <p:cNvSpPr>
                <a:spLocks/>
              </p:cNvSpPr>
              <p:nvPr/>
            </p:nvSpPr>
            <p:spPr bwMode="auto">
              <a:xfrm>
                <a:off x="3322" y="1545"/>
                <a:ext cx="73" cy="14"/>
              </a:xfrm>
              <a:custGeom>
                <a:avLst/>
                <a:gdLst>
                  <a:gd name="T0" fmla="*/ 73 w 73"/>
                  <a:gd name="T1" fmla="*/ 11 h 14"/>
                  <a:gd name="T2" fmla="*/ 73 w 73"/>
                  <a:gd name="T3" fmla="*/ 11 h 14"/>
                  <a:gd name="T4" fmla="*/ 25 w 73"/>
                  <a:gd name="T5" fmla="*/ 11 h 14"/>
                  <a:gd name="T6" fmla="*/ 25 w 73"/>
                  <a:gd name="T7" fmla="*/ 14 h 14"/>
                  <a:gd name="T8" fmla="*/ 0 w 73"/>
                  <a:gd name="T9" fmla="*/ 6 h 14"/>
                  <a:gd name="T10" fmla="*/ 25 w 73"/>
                  <a:gd name="T11" fmla="*/ 0 h 14"/>
                  <a:gd name="T12" fmla="*/ 25 w 73"/>
                  <a:gd name="T13" fmla="*/ 5 h 14"/>
                  <a:gd name="T14" fmla="*/ 73 w 73"/>
                  <a:gd name="T15" fmla="*/ 8 h 14"/>
                  <a:gd name="T16" fmla="*/ 73 w 73"/>
                  <a:gd name="T17" fmla="*/ 11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3" h="14">
                    <a:moveTo>
                      <a:pt x="73" y="11"/>
                    </a:moveTo>
                    <a:lnTo>
                      <a:pt x="73" y="11"/>
                    </a:lnTo>
                    <a:lnTo>
                      <a:pt x="25" y="11"/>
                    </a:lnTo>
                    <a:lnTo>
                      <a:pt x="25" y="14"/>
                    </a:lnTo>
                    <a:lnTo>
                      <a:pt x="0" y="6"/>
                    </a:lnTo>
                    <a:lnTo>
                      <a:pt x="25" y="0"/>
                    </a:lnTo>
                    <a:lnTo>
                      <a:pt x="25" y="5"/>
                    </a:lnTo>
                    <a:lnTo>
                      <a:pt x="73" y="8"/>
                    </a:lnTo>
                    <a:lnTo>
                      <a:pt x="73" y="11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160" name="Freeform 400"/>
              <p:cNvSpPr>
                <a:spLocks/>
              </p:cNvSpPr>
              <p:nvPr/>
            </p:nvSpPr>
            <p:spPr bwMode="auto">
              <a:xfrm>
                <a:off x="3250" y="1532"/>
                <a:ext cx="74" cy="15"/>
              </a:xfrm>
              <a:custGeom>
                <a:avLst/>
                <a:gdLst>
                  <a:gd name="T0" fmla="*/ 74 w 74"/>
                  <a:gd name="T1" fmla="*/ 9 h 15"/>
                  <a:gd name="T2" fmla="*/ 74 w 74"/>
                  <a:gd name="T3" fmla="*/ 10 h 15"/>
                  <a:gd name="T4" fmla="*/ 25 w 74"/>
                  <a:gd name="T5" fmla="*/ 9 h 15"/>
                  <a:gd name="T6" fmla="*/ 25 w 74"/>
                  <a:gd name="T7" fmla="*/ 15 h 15"/>
                  <a:gd name="T8" fmla="*/ 0 w 74"/>
                  <a:gd name="T9" fmla="*/ 6 h 15"/>
                  <a:gd name="T10" fmla="*/ 25 w 74"/>
                  <a:gd name="T11" fmla="*/ 0 h 15"/>
                  <a:gd name="T12" fmla="*/ 25 w 74"/>
                  <a:gd name="T13" fmla="*/ 4 h 15"/>
                  <a:gd name="T14" fmla="*/ 74 w 74"/>
                  <a:gd name="T15" fmla="*/ 6 h 15"/>
                  <a:gd name="T16" fmla="*/ 74 w 74"/>
                  <a:gd name="T17" fmla="*/ 9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4" h="15">
                    <a:moveTo>
                      <a:pt x="74" y="9"/>
                    </a:moveTo>
                    <a:lnTo>
                      <a:pt x="74" y="10"/>
                    </a:lnTo>
                    <a:lnTo>
                      <a:pt x="25" y="9"/>
                    </a:lnTo>
                    <a:lnTo>
                      <a:pt x="25" y="15"/>
                    </a:lnTo>
                    <a:lnTo>
                      <a:pt x="0" y="6"/>
                    </a:lnTo>
                    <a:lnTo>
                      <a:pt x="25" y="0"/>
                    </a:lnTo>
                    <a:lnTo>
                      <a:pt x="25" y="4"/>
                    </a:lnTo>
                    <a:lnTo>
                      <a:pt x="74" y="6"/>
                    </a:lnTo>
                    <a:lnTo>
                      <a:pt x="74" y="9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161" name="Freeform 401"/>
              <p:cNvSpPr>
                <a:spLocks/>
              </p:cNvSpPr>
              <p:nvPr/>
            </p:nvSpPr>
            <p:spPr bwMode="auto">
              <a:xfrm>
                <a:off x="3178" y="1519"/>
                <a:ext cx="75" cy="16"/>
              </a:xfrm>
              <a:custGeom>
                <a:avLst/>
                <a:gdLst>
                  <a:gd name="T0" fmla="*/ 75 w 75"/>
                  <a:gd name="T1" fmla="*/ 6 h 16"/>
                  <a:gd name="T2" fmla="*/ 75 w 75"/>
                  <a:gd name="T3" fmla="*/ 9 h 16"/>
                  <a:gd name="T4" fmla="*/ 26 w 75"/>
                  <a:gd name="T5" fmla="*/ 11 h 16"/>
                  <a:gd name="T6" fmla="*/ 26 w 75"/>
                  <a:gd name="T7" fmla="*/ 16 h 16"/>
                  <a:gd name="T8" fmla="*/ 0 w 75"/>
                  <a:gd name="T9" fmla="*/ 9 h 16"/>
                  <a:gd name="T10" fmla="*/ 25 w 75"/>
                  <a:gd name="T11" fmla="*/ 0 h 16"/>
                  <a:gd name="T12" fmla="*/ 25 w 75"/>
                  <a:gd name="T13" fmla="*/ 6 h 16"/>
                  <a:gd name="T14" fmla="*/ 75 w 75"/>
                  <a:gd name="T15" fmla="*/ 5 h 16"/>
                  <a:gd name="T16" fmla="*/ 75 w 75"/>
                  <a:gd name="T17" fmla="*/ 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5" h="16">
                    <a:moveTo>
                      <a:pt x="75" y="6"/>
                    </a:moveTo>
                    <a:lnTo>
                      <a:pt x="75" y="9"/>
                    </a:lnTo>
                    <a:lnTo>
                      <a:pt x="26" y="11"/>
                    </a:lnTo>
                    <a:lnTo>
                      <a:pt x="26" y="16"/>
                    </a:lnTo>
                    <a:lnTo>
                      <a:pt x="0" y="9"/>
                    </a:lnTo>
                    <a:lnTo>
                      <a:pt x="25" y="0"/>
                    </a:lnTo>
                    <a:lnTo>
                      <a:pt x="25" y="6"/>
                    </a:lnTo>
                    <a:lnTo>
                      <a:pt x="75" y="5"/>
                    </a:lnTo>
                    <a:lnTo>
                      <a:pt x="75" y="6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162" name="Freeform 402"/>
              <p:cNvSpPr>
                <a:spLocks/>
              </p:cNvSpPr>
              <p:nvPr/>
            </p:nvSpPr>
            <p:spPr bwMode="auto">
              <a:xfrm>
                <a:off x="3106" y="1509"/>
                <a:ext cx="77" cy="16"/>
              </a:xfrm>
              <a:custGeom>
                <a:avLst/>
                <a:gdLst>
                  <a:gd name="T0" fmla="*/ 77 w 77"/>
                  <a:gd name="T1" fmla="*/ 1 h 16"/>
                  <a:gd name="T2" fmla="*/ 77 w 77"/>
                  <a:gd name="T3" fmla="*/ 4 h 16"/>
                  <a:gd name="T4" fmla="*/ 26 w 77"/>
                  <a:gd name="T5" fmla="*/ 10 h 16"/>
                  <a:gd name="T6" fmla="*/ 26 w 77"/>
                  <a:gd name="T7" fmla="*/ 16 h 16"/>
                  <a:gd name="T8" fmla="*/ 0 w 77"/>
                  <a:gd name="T9" fmla="*/ 12 h 16"/>
                  <a:gd name="T10" fmla="*/ 25 w 77"/>
                  <a:gd name="T11" fmla="*/ 0 h 16"/>
                  <a:gd name="T12" fmla="*/ 26 w 77"/>
                  <a:gd name="T13" fmla="*/ 6 h 16"/>
                  <a:gd name="T14" fmla="*/ 75 w 77"/>
                  <a:gd name="T15" fmla="*/ 0 h 16"/>
                  <a:gd name="T16" fmla="*/ 77 w 77"/>
                  <a:gd name="T17" fmla="*/ 1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7" h="16">
                    <a:moveTo>
                      <a:pt x="77" y="1"/>
                    </a:moveTo>
                    <a:lnTo>
                      <a:pt x="77" y="4"/>
                    </a:lnTo>
                    <a:lnTo>
                      <a:pt x="26" y="10"/>
                    </a:lnTo>
                    <a:lnTo>
                      <a:pt x="26" y="16"/>
                    </a:lnTo>
                    <a:lnTo>
                      <a:pt x="0" y="12"/>
                    </a:lnTo>
                    <a:lnTo>
                      <a:pt x="25" y="0"/>
                    </a:lnTo>
                    <a:lnTo>
                      <a:pt x="26" y="6"/>
                    </a:lnTo>
                    <a:lnTo>
                      <a:pt x="75" y="0"/>
                    </a:lnTo>
                    <a:lnTo>
                      <a:pt x="77" y="1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163" name="Freeform 403"/>
              <p:cNvSpPr>
                <a:spLocks/>
              </p:cNvSpPr>
              <p:nvPr/>
            </p:nvSpPr>
            <p:spPr bwMode="auto">
              <a:xfrm>
                <a:off x="3031" y="1493"/>
                <a:ext cx="81" cy="23"/>
              </a:xfrm>
              <a:custGeom>
                <a:avLst/>
                <a:gdLst>
                  <a:gd name="T0" fmla="*/ 81 w 81"/>
                  <a:gd name="T1" fmla="*/ 3 h 23"/>
                  <a:gd name="T2" fmla="*/ 81 w 81"/>
                  <a:gd name="T3" fmla="*/ 6 h 23"/>
                  <a:gd name="T4" fmla="*/ 28 w 81"/>
                  <a:gd name="T5" fmla="*/ 17 h 23"/>
                  <a:gd name="T6" fmla="*/ 29 w 81"/>
                  <a:gd name="T7" fmla="*/ 23 h 23"/>
                  <a:gd name="T8" fmla="*/ 0 w 81"/>
                  <a:gd name="T9" fmla="*/ 20 h 23"/>
                  <a:gd name="T10" fmla="*/ 25 w 81"/>
                  <a:gd name="T11" fmla="*/ 8 h 23"/>
                  <a:gd name="T12" fmla="*/ 26 w 81"/>
                  <a:gd name="T13" fmla="*/ 13 h 23"/>
                  <a:gd name="T14" fmla="*/ 80 w 81"/>
                  <a:gd name="T15" fmla="*/ 0 h 23"/>
                  <a:gd name="T16" fmla="*/ 81 w 81"/>
                  <a:gd name="T17" fmla="*/ 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1" h="23">
                    <a:moveTo>
                      <a:pt x="81" y="3"/>
                    </a:moveTo>
                    <a:lnTo>
                      <a:pt x="81" y="6"/>
                    </a:lnTo>
                    <a:lnTo>
                      <a:pt x="28" y="17"/>
                    </a:lnTo>
                    <a:lnTo>
                      <a:pt x="29" y="23"/>
                    </a:lnTo>
                    <a:lnTo>
                      <a:pt x="0" y="20"/>
                    </a:lnTo>
                    <a:lnTo>
                      <a:pt x="25" y="8"/>
                    </a:lnTo>
                    <a:lnTo>
                      <a:pt x="26" y="13"/>
                    </a:lnTo>
                    <a:lnTo>
                      <a:pt x="80" y="0"/>
                    </a:lnTo>
                    <a:lnTo>
                      <a:pt x="81" y="3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164" name="Freeform 404"/>
              <p:cNvSpPr>
                <a:spLocks/>
              </p:cNvSpPr>
              <p:nvPr/>
            </p:nvSpPr>
            <p:spPr bwMode="auto">
              <a:xfrm>
                <a:off x="2953" y="1480"/>
                <a:ext cx="89" cy="27"/>
              </a:xfrm>
              <a:custGeom>
                <a:avLst/>
                <a:gdLst>
                  <a:gd name="T0" fmla="*/ 88 w 89"/>
                  <a:gd name="T1" fmla="*/ 3 h 27"/>
                  <a:gd name="T2" fmla="*/ 89 w 89"/>
                  <a:gd name="T3" fmla="*/ 4 h 27"/>
                  <a:gd name="T4" fmla="*/ 31 w 89"/>
                  <a:gd name="T5" fmla="*/ 22 h 27"/>
                  <a:gd name="T6" fmla="*/ 33 w 89"/>
                  <a:gd name="T7" fmla="*/ 27 h 27"/>
                  <a:gd name="T8" fmla="*/ 0 w 89"/>
                  <a:gd name="T9" fmla="*/ 27 h 27"/>
                  <a:gd name="T10" fmla="*/ 28 w 89"/>
                  <a:gd name="T11" fmla="*/ 9 h 27"/>
                  <a:gd name="T12" fmla="*/ 29 w 89"/>
                  <a:gd name="T13" fmla="*/ 15 h 27"/>
                  <a:gd name="T14" fmla="*/ 88 w 89"/>
                  <a:gd name="T15" fmla="*/ 0 h 27"/>
                  <a:gd name="T16" fmla="*/ 88 w 89"/>
                  <a:gd name="T17" fmla="*/ 3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9" h="27">
                    <a:moveTo>
                      <a:pt x="88" y="3"/>
                    </a:moveTo>
                    <a:lnTo>
                      <a:pt x="89" y="4"/>
                    </a:lnTo>
                    <a:lnTo>
                      <a:pt x="31" y="22"/>
                    </a:lnTo>
                    <a:lnTo>
                      <a:pt x="33" y="27"/>
                    </a:lnTo>
                    <a:lnTo>
                      <a:pt x="0" y="27"/>
                    </a:lnTo>
                    <a:lnTo>
                      <a:pt x="28" y="9"/>
                    </a:lnTo>
                    <a:lnTo>
                      <a:pt x="29" y="15"/>
                    </a:lnTo>
                    <a:lnTo>
                      <a:pt x="88" y="0"/>
                    </a:lnTo>
                    <a:lnTo>
                      <a:pt x="88" y="3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165" name="Freeform 405"/>
              <p:cNvSpPr>
                <a:spLocks/>
              </p:cNvSpPr>
              <p:nvPr/>
            </p:nvSpPr>
            <p:spPr bwMode="auto">
              <a:xfrm>
                <a:off x="2877" y="1464"/>
                <a:ext cx="95" cy="32"/>
              </a:xfrm>
              <a:custGeom>
                <a:avLst/>
                <a:gdLst>
                  <a:gd name="T0" fmla="*/ 93 w 95"/>
                  <a:gd name="T1" fmla="*/ 3 h 32"/>
                  <a:gd name="T2" fmla="*/ 95 w 95"/>
                  <a:gd name="T3" fmla="*/ 6 h 32"/>
                  <a:gd name="T4" fmla="*/ 31 w 95"/>
                  <a:gd name="T5" fmla="*/ 26 h 32"/>
                  <a:gd name="T6" fmla="*/ 32 w 95"/>
                  <a:gd name="T7" fmla="*/ 32 h 32"/>
                  <a:gd name="T8" fmla="*/ 0 w 95"/>
                  <a:gd name="T9" fmla="*/ 32 h 32"/>
                  <a:gd name="T10" fmla="*/ 26 w 95"/>
                  <a:gd name="T11" fmla="*/ 14 h 32"/>
                  <a:gd name="T12" fmla="*/ 29 w 95"/>
                  <a:gd name="T13" fmla="*/ 19 h 32"/>
                  <a:gd name="T14" fmla="*/ 93 w 95"/>
                  <a:gd name="T15" fmla="*/ 0 h 32"/>
                  <a:gd name="T16" fmla="*/ 93 w 95"/>
                  <a:gd name="T17" fmla="*/ 3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5" h="32">
                    <a:moveTo>
                      <a:pt x="93" y="3"/>
                    </a:moveTo>
                    <a:lnTo>
                      <a:pt x="95" y="6"/>
                    </a:lnTo>
                    <a:lnTo>
                      <a:pt x="31" y="26"/>
                    </a:lnTo>
                    <a:lnTo>
                      <a:pt x="32" y="32"/>
                    </a:lnTo>
                    <a:lnTo>
                      <a:pt x="0" y="32"/>
                    </a:lnTo>
                    <a:lnTo>
                      <a:pt x="26" y="14"/>
                    </a:lnTo>
                    <a:lnTo>
                      <a:pt x="29" y="19"/>
                    </a:lnTo>
                    <a:lnTo>
                      <a:pt x="93" y="0"/>
                    </a:lnTo>
                    <a:lnTo>
                      <a:pt x="93" y="3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166" name="Freeform 406"/>
              <p:cNvSpPr>
                <a:spLocks/>
              </p:cNvSpPr>
              <p:nvPr/>
            </p:nvSpPr>
            <p:spPr bwMode="auto">
              <a:xfrm>
                <a:off x="2796" y="1451"/>
                <a:ext cx="105" cy="32"/>
              </a:xfrm>
              <a:custGeom>
                <a:avLst/>
                <a:gdLst>
                  <a:gd name="T0" fmla="*/ 104 w 105"/>
                  <a:gd name="T1" fmla="*/ 3 h 32"/>
                  <a:gd name="T2" fmla="*/ 105 w 105"/>
                  <a:gd name="T3" fmla="*/ 7 h 32"/>
                  <a:gd name="T4" fmla="*/ 35 w 105"/>
                  <a:gd name="T5" fmla="*/ 24 h 32"/>
                  <a:gd name="T6" fmla="*/ 37 w 105"/>
                  <a:gd name="T7" fmla="*/ 32 h 32"/>
                  <a:gd name="T8" fmla="*/ 0 w 105"/>
                  <a:gd name="T9" fmla="*/ 30 h 32"/>
                  <a:gd name="T10" fmla="*/ 32 w 105"/>
                  <a:gd name="T11" fmla="*/ 9 h 32"/>
                  <a:gd name="T12" fmla="*/ 32 w 105"/>
                  <a:gd name="T13" fmla="*/ 16 h 32"/>
                  <a:gd name="T14" fmla="*/ 102 w 105"/>
                  <a:gd name="T15" fmla="*/ 0 h 32"/>
                  <a:gd name="T16" fmla="*/ 104 w 105"/>
                  <a:gd name="T17" fmla="*/ 3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5" h="32">
                    <a:moveTo>
                      <a:pt x="104" y="3"/>
                    </a:moveTo>
                    <a:lnTo>
                      <a:pt x="105" y="7"/>
                    </a:lnTo>
                    <a:lnTo>
                      <a:pt x="35" y="24"/>
                    </a:lnTo>
                    <a:lnTo>
                      <a:pt x="37" y="32"/>
                    </a:lnTo>
                    <a:lnTo>
                      <a:pt x="0" y="30"/>
                    </a:lnTo>
                    <a:lnTo>
                      <a:pt x="32" y="9"/>
                    </a:lnTo>
                    <a:lnTo>
                      <a:pt x="32" y="16"/>
                    </a:lnTo>
                    <a:lnTo>
                      <a:pt x="102" y="0"/>
                    </a:lnTo>
                    <a:lnTo>
                      <a:pt x="104" y="3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167" name="Freeform 407"/>
              <p:cNvSpPr>
                <a:spLocks/>
              </p:cNvSpPr>
              <p:nvPr/>
            </p:nvSpPr>
            <p:spPr bwMode="auto">
              <a:xfrm>
                <a:off x="2713" y="1435"/>
                <a:ext cx="115" cy="29"/>
              </a:xfrm>
              <a:custGeom>
                <a:avLst/>
                <a:gdLst>
                  <a:gd name="T0" fmla="*/ 115 w 115"/>
                  <a:gd name="T1" fmla="*/ 3 h 29"/>
                  <a:gd name="T2" fmla="*/ 115 w 115"/>
                  <a:gd name="T3" fmla="*/ 8 h 29"/>
                  <a:gd name="T4" fmla="*/ 40 w 115"/>
                  <a:gd name="T5" fmla="*/ 22 h 29"/>
                  <a:gd name="T6" fmla="*/ 42 w 115"/>
                  <a:gd name="T7" fmla="*/ 29 h 29"/>
                  <a:gd name="T8" fmla="*/ 0 w 115"/>
                  <a:gd name="T9" fmla="*/ 23 h 29"/>
                  <a:gd name="T10" fmla="*/ 37 w 115"/>
                  <a:gd name="T11" fmla="*/ 6 h 29"/>
                  <a:gd name="T12" fmla="*/ 39 w 115"/>
                  <a:gd name="T13" fmla="*/ 14 h 29"/>
                  <a:gd name="T14" fmla="*/ 115 w 115"/>
                  <a:gd name="T15" fmla="*/ 0 h 29"/>
                  <a:gd name="T16" fmla="*/ 115 w 115"/>
                  <a:gd name="T17" fmla="*/ 3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5" h="29">
                    <a:moveTo>
                      <a:pt x="115" y="3"/>
                    </a:moveTo>
                    <a:lnTo>
                      <a:pt x="115" y="8"/>
                    </a:lnTo>
                    <a:lnTo>
                      <a:pt x="40" y="22"/>
                    </a:lnTo>
                    <a:lnTo>
                      <a:pt x="42" y="29"/>
                    </a:lnTo>
                    <a:lnTo>
                      <a:pt x="0" y="23"/>
                    </a:lnTo>
                    <a:lnTo>
                      <a:pt x="37" y="6"/>
                    </a:lnTo>
                    <a:lnTo>
                      <a:pt x="39" y="14"/>
                    </a:lnTo>
                    <a:lnTo>
                      <a:pt x="115" y="0"/>
                    </a:lnTo>
                    <a:lnTo>
                      <a:pt x="115" y="3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168" name="Freeform 408"/>
              <p:cNvSpPr>
                <a:spLocks/>
              </p:cNvSpPr>
              <p:nvPr/>
            </p:nvSpPr>
            <p:spPr bwMode="auto">
              <a:xfrm>
                <a:off x="2635" y="1421"/>
                <a:ext cx="123" cy="25"/>
              </a:xfrm>
              <a:custGeom>
                <a:avLst/>
                <a:gdLst>
                  <a:gd name="T0" fmla="*/ 123 w 123"/>
                  <a:gd name="T1" fmla="*/ 5 h 25"/>
                  <a:gd name="T2" fmla="*/ 123 w 123"/>
                  <a:gd name="T3" fmla="*/ 8 h 25"/>
                  <a:gd name="T4" fmla="*/ 42 w 123"/>
                  <a:gd name="T5" fmla="*/ 16 h 25"/>
                  <a:gd name="T6" fmla="*/ 43 w 123"/>
                  <a:gd name="T7" fmla="*/ 25 h 25"/>
                  <a:gd name="T8" fmla="*/ 0 w 123"/>
                  <a:gd name="T9" fmla="*/ 17 h 25"/>
                  <a:gd name="T10" fmla="*/ 40 w 123"/>
                  <a:gd name="T11" fmla="*/ 0 h 25"/>
                  <a:gd name="T12" fmla="*/ 42 w 123"/>
                  <a:gd name="T13" fmla="*/ 10 h 25"/>
                  <a:gd name="T14" fmla="*/ 121 w 123"/>
                  <a:gd name="T15" fmla="*/ 0 h 25"/>
                  <a:gd name="T16" fmla="*/ 123 w 123"/>
                  <a:gd name="T17" fmla="*/ 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3" h="25">
                    <a:moveTo>
                      <a:pt x="123" y="5"/>
                    </a:moveTo>
                    <a:lnTo>
                      <a:pt x="123" y="8"/>
                    </a:lnTo>
                    <a:lnTo>
                      <a:pt x="42" y="16"/>
                    </a:lnTo>
                    <a:lnTo>
                      <a:pt x="43" y="25"/>
                    </a:lnTo>
                    <a:lnTo>
                      <a:pt x="0" y="17"/>
                    </a:lnTo>
                    <a:lnTo>
                      <a:pt x="40" y="0"/>
                    </a:lnTo>
                    <a:lnTo>
                      <a:pt x="42" y="10"/>
                    </a:lnTo>
                    <a:lnTo>
                      <a:pt x="121" y="0"/>
                    </a:lnTo>
                    <a:lnTo>
                      <a:pt x="123" y="5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169" name="Freeform 409"/>
              <p:cNvSpPr>
                <a:spLocks/>
              </p:cNvSpPr>
              <p:nvPr/>
            </p:nvSpPr>
            <p:spPr bwMode="auto">
              <a:xfrm>
                <a:off x="2563" y="1402"/>
                <a:ext cx="123" cy="24"/>
              </a:xfrm>
              <a:custGeom>
                <a:avLst/>
                <a:gdLst>
                  <a:gd name="T0" fmla="*/ 123 w 123"/>
                  <a:gd name="T1" fmla="*/ 9 h 24"/>
                  <a:gd name="T2" fmla="*/ 123 w 123"/>
                  <a:gd name="T3" fmla="*/ 13 h 24"/>
                  <a:gd name="T4" fmla="*/ 42 w 123"/>
                  <a:gd name="T5" fmla="*/ 15 h 24"/>
                  <a:gd name="T6" fmla="*/ 42 w 123"/>
                  <a:gd name="T7" fmla="*/ 24 h 24"/>
                  <a:gd name="T8" fmla="*/ 0 w 123"/>
                  <a:gd name="T9" fmla="*/ 12 h 24"/>
                  <a:gd name="T10" fmla="*/ 42 w 123"/>
                  <a:gd name="T11" fmla="*/ 0 h 24"/>
                  <a:gd name="T12" fmla="*/ 42 w 123"/>
                  <a:gd name="T13" fmla="*/ 7 h 24"/>
                  <a:gd name="T14" fmla="*/ 123 w 123"/>
                  <a:gd name="T15" fmla="*/ 6 h 24"/>
                  <a:gd name="T16" fmla="*/ 123 w 123"/>
                  <a:gd name="T17" fmla="*/ 9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3" h="24">
                    <a:moveTo>
                      <a:pt x="123" y="9"/>
                    </a:moveTo>
                    <a:lnTo>
                      <a:pt x="123" y="13"/>
                    </a:lnTo>
                    <a:lnTo>
                      <a:pt x="42" y="15"/>
                    </a:lnTo>
                    <a:lnTo>
                      <a:pt x="42" y="24"/>
                    </a:lnTo>
                    <a:lnTo>
                      <a:pt x="0" y="12"/>
                    </a:lnTo>
                    <a:lnTo>
                      <a:pt x="42" y="0"/>
                    </a:lnTo>
                    <a:lnTo>
                      <a:pt x="42" y="7"/>
                    </a:lnTo>
                    <a:lnTo>
                      <a:pt x="123" y="6"/>
                    </a:lnTo>
                    <a:lnTo>
                      <a:pt x="123" y="9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170" name="Freeform 410"/>
              <p:cNvSpPr>
                <a:spLocks/>
              </p:cNvSpPr>
              <p:nvPr/>
            </p:nvSpPr>
            <p:spPr bwMode="auto">
              <a:xfrm>
                <a:off x="2491" y="1379"/>
                <a:ext cx="124" cy="26"/>
              </a:xfrm>
              <a:custGeom>
                <a:avLst/>
                <a:gdLst>
                  <a:gd name="T0" fmla="*/ 124 w 124"/>
                  <a:gd name="T1" fmla="*/ 18 h 26"/>
                  <a:gd name="T2" fmla="*/ 124 w 124"/>
                  <a:gd name="T3" fmla="*/ 23 h 26"/>
                  <a:gd name="T4" fmla="*/ 40 w 124"/>
                  <a:gd name="T5" fmla="*/ 16 h 26"/>
                  <a:gd name="T6" fmla="*/ 40 w 124"/>
                  <a:gd name="T7" fmla="*/ 26 h 26"/>
                  <a:gd name="T8" fmla="*/ 0 w 124"/>
                  <a:gd name="T9" fmla="*/ 9 h 26"/>
                  <a:gd name="T10" fmla="*/ 42 w 124"/>
                  <a:gd name="T11" fmla="*/ 0 h 26"/>
                  <a:gd name="T12" fmla="*/ 42 w 124"/>
                  <a:gd name="T13" fmla="*/ 7 h 26"/>
                  <a:gd name="T14" fmla="*/ 124 w 124"/>
                  <a:gd name="T15" fmla="*/ 13 h 26"/>
                  <a:gd name="T16" fmla="*/ 124 w 124"/>
                  <a:gd name="T17" fmla="*/ 18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4" h="26">
                    <a:moveTo>
                      <a:pt x="124" y="18"/>
                    </a:moveTo>
                    <a:lnTo>
                      <a:pt x="124" y="23"/>
                    </a:lnTo>
                    <a:lnTo>
                      <a:pt x="40" y="16"/>
                    </a:lnTo>
                    <a:lnTo>
                      <a:pt x="40" y="26"/>
                    </a:lnTo>
                    <a:lnTo>
                      <a:pt x="0" y="9"/>
                    </a:lnTo>
                    <a:lnTo>
                      <a:pt x="42" y="0"/>
                    </a:lnTo>
                    <a:lnTo>
                      <a:pt x="42" y="7"/>
                    </a:lnTo>
                    <a:lnTo>
                      <a:pt x="124" y="13"/>
                    </a:lnTo>
                    <a:lnTo>
                      <a:pt x="124" y="18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171" name="Freeform 411"/>
              <p:cNvSpPr>
                <a:spLocks/>
              </p:cNvSpPr>
              <p:nvPr/>
            </p:nvSpPr>
            <p:spPr bwMode="auto">
              <a:xfrm>
                <a:off x="2417" y="1359"/>
                <a:ext cx="128" cy="27"/>
              </a:xfrm>
              <a:custGeom>
                <a:avLst/>
                <a:gdLst>
                  <a:gd name="T0" fmla="*/ 128 w 128"/>
                  <a:gd name="T1" fmla="*/ 24 h 27"/>
                  <a:gd name="T2" fmla="*/ 126 w 128"/>
                  <a:gd name="T3" fmla="*/ 27 h 27"/>
                  <a:gd name="T4" fmla="*/ 41 w 128"/>
                  <a:gd name="T5" fmla="*/ 15 h 27"/>
                  <a:gd name="T6" fmla="*/ 41 w 128"/>
                  <a:gd name="T7" fmla="*/ 24 h 27"/>
                  <a:gd name="T8" fmla="*/ 0 w 128"/>
                  <a:gd name="T9" fmla="*/ 4 h 27"/>
                  <a:gd name="T10" fmla="*/ 44 w 128"/>
                  <a:gd name="T11" fmla="*/ 0 h 27"/>
                  <a:gd name="T12" fmla="*/ 42 w 128"/>
                  <a:gd name="T13" fmla="*/ 7 h 27"/>
                  <a:gd name="T14" fmla="*/ 128 w 128"/>
                  <a:gd name="T15" fmla="*/ 20 h 27"/>
                  <a:gd name="T16" fmla="*/ 128 w 128"/>
                  <a:gd name="T17" fmla="*/ 24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8" h="27">
                    <a:moveTo>
                      <a:pt x="128" y="24"/>
                    </a:moveTo>
                    <a:lnTo>
                      <a:pt x="126" y="27"/>
                    </a:lnTo>
                    <a:lnTo>
                      <a:pt x="41" y="15"/>
                    </a:lnTo>
                    <a:lnTo>
                      <a:pt x="41" y="24"/>
                    </a:lnTo>
                    <a:lnTo>
                      <a:pt x="0" y="4"/>
                    </a:lnTo>
                    <a:lnTo>
                      <a:pt x="44" y="0"/>
                    </a:lnTo>
                    <a:lnTo>
                      <a:pt x="42" y="7"/>
                    </a:lnTo>
                    <a:lnTo>
                      <a:pt x="128" y="20"/>
                    </a:lnTo>
                    <a:lnTo>
                      <a:pt x="128" y="24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172" name="Freeform 412"/>
              <p:cNvSpPr>
                <a:spLocks/>
              </p:cNvSpPr>
              <p:nvPr/>
            </p:nvSpPr>
            <p:spPr bwMode="auto">
              <a:xfrm>
                <a:off x="2337" y="1340"/>
                <a:ext cx="138" cy="33"/>
              </a:xfrm>
              <a:custGeom>
                <a:avLst/>
                <a:gdLst>
                  <a:gd name="T0" fmla="*/ 136 w 138"/>
                  <a:gd name="T1" fmla="*/ 29 h 33"/>
                  <a:gd name="T2" fmla="*/ 136 w 138"/>
                  <a:gd name="T3" fmla="*/ 33 h 33"/>
                  <a:gd name="T4" fmla="*/ 46 w 138"/>
                  <a:gd name="T5" fmla="*/ 19 h 33"/>
                  <a:gd name="T6" fmla="*/ 44 w 138"/>
                  <a:gd name="T7" fmla="*/ 28 h 33"/>
                  <a:gd name="T8" fmla="*/ 0 w 138"/>
                  <a:gd name="T9" fmla="*/ 7 h 33"/>
                  <a:gd name="T10" fmla="*/ 47 w 138"/>
                  <a:gd name="T11" fmla="*/ 0 h 33"/>
                  <a:gd name="T12" fmla="*/ 46 w 138"/>
                  <a:gd name="T13" fmla="*/ 10 h 33"/>
                  <a:gd name="T14" fmla="*/ 138 w 138"/>
                  <a:gd name="T15" fmla="*/ 25 h 33"/>
                  <a:gd name="T16" fmla="*/ 136 w 138"/>
                  <a:gd name="T17" fmla="*/ 29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38" h="33">
                    <a:moveTo>
                      <a:pt x="136" y="29"/>
                    </a:moveTo>
                    <a:lnTo>
                      <a:pt x="136" y="33"/>
                    </a:lnTo>
                    <a:lnTo>
                      <a:pt x="46" y="19"/>
                    </a:lnTo>
                    <a:lnTo>
                      <a:pt x="44" y="28"/>
                    </a:lnTo>
                    <a:lnTo>
                      <a:pt x="0" y="7"/>
                    </a:lnTo>
                    <a:lnTo>
                      <a:pt x="47" y="0"/>
                    </a:lnTo>
                    <a:lnTo>
                      <a:pt x="46" y="10"/>
                    </a:lnTo>
                    <a:lnTo>
                      <a:pt x="138" y="25"/>
                    </a:lnTo>
                    <a:lnTo>
                      <a:pt x="136" y="29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</p:grpSp>
        <p:grpSp>
          <p:nvGrpSpPr>
            <p:cNvPr id="374173" name="Group 413"/>
            <p:cNvGrpSpPr>
              <a:grpSpLocks/>
            </p:cNvGrpSpPr>
            <p:nvPr/>
          </p:nvGrpSpPr>
          <p:grpSpPr bwMode="auto">
            <a:xfrm>
              <a:off x="1225" y="926"/>
              <a:ext cx="2202" cy="1381"/>
              <a:chOff x="2100" y="1310"/>
              <a:chExt cx="1633" cy="1015"/>
            </a:xfrm>
          </p:grpSpPr>
          <p:sp>
            <p:nvSpPr>
              <p:cNvPr id="374174" name="Freeform 414"/>
              <p:cNvSpPr>
                <a:spLocks/>
              </p:cNvSpPr>
              <p:nvPr/>
            </p:nvSpPr>
            <p:spPr bwMode="auto">
              <a:xfrm>
                <a:off x="2261" y="1324"/>
                <a:ext cx="143" cy="35"/>
              </a:xfrm>
              <a:custGeom>
                <a:avLst/>
                <a:gdLst>
                  <a:gd name="T0" fmla="*/ 142 w 143"/>
                  <a:gd name="T1" fmla="*/ 32 h 35"/>
                  <a:gd name="T2" fmla="*/ 142 w 143"/>
                  <a:gd name="T3" fmla="*/ 35 h 35"/>
                  <a:gd name="T4" fmla="*/ 47 w 143"/>
                  <a:gd name="T5" fmla="*/ 18 h 35"/>
                  <a:gd name="T6" fmla="*/ 45 w 143"/>
                  <a:gd name="T7" fmla="*/ 29 h 35"/>
                  <a:gd name="T8" fmla="*/ 0 w 143"/>
                  <a:gd name="T9" fmla="*/ 6 h 35"/>
                  <a:gd name="T10" fmla="*/ 48 w 143"/>
                  <a:gd name="T11" fmla="*/ 0 h 35"/>
                  <a:gd name="T12" fmla="*/ 48 w 143"/>
                  <a:gd name="T13" fmla="*/ 10 h 35"/>
                  <a:gd name="T14" fmla="*/ 143 w 143"/>
                  <a:gd name="T15" fmla="*/ 27 h 35"/>
                  <a:gd name="T16" fmla="*/ 142 w 143"/>
                  <a:gd name="T17" fmla="*/ 32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3" h="35">
                    <a:moveTo>
                      <a:pt x="142" y="32"/>
                    </a:moveTo>
                    <a:lnTo>
                      <a:pt x="142" y="35"/>
                    </a:lnTo>
                    <a:lnTo>
                      <a:pt x="47" y="18"/>
                    </a:lnTo>
                    <a:lnTo>
                      <a:pt x="45" y="29"/>
                    </a:lnTo>
                    <a:lnTo>
                      <a:pt x="0" y="6"/>
                    </a:lnTo>
                    <a:lnTo>
                      <a:pt x="48" y="0"/>
                    </a:lnTo>
                    <a:lnTo>
                      <a:pt x="48" y="10"/>
                    </a:lnTo>
                    <a:lnTo>
                      <a:pt x="143" y="27"/>
                    </a:lnTo>
                    <a:lnTo>
                      <a:pt x="142" y="32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175" name="Freeform 415"/>
              <p:cNvSpPr>
                <a:spLocks/>
              </p:cNvSpPr>
              <p:nvPr/>
            </p:nvSpPr>
            <p:spPr bwMode="auto">
              <a:xfrm>
                <a:off x="2181" y="1310"/>
                <a:ext cx="151" cy="35"/>
              </a:xfrm>
              <a:custGeom>
                <a:avLst/>
                <a:gdLst>
                  <a:gd name="T0" fmla="*/ 151 w 151"/>
                  <a:gd name="T1" fmla="*/ 30 h 35"/>
                  <a:gd name="T2" fmla="*/ 150 w 151"/>
                  <a:gd name="T3" fmla="*/ 35 h 35"/>
                  <a:gd name="T4" fmla="*/ 50 w 151"/>
                  <a:gd name="T5" fmla="*/ 20 h 35"/>
                  <a:gd name="T6" fmla="*/ 47 w 151"/>
                  <a:gd name="T7" fmla="*/ 29 h 35"/>
                  <a:gd name="T8" fmla="*/ 0 w 151"/>
                  <a:gd name="T9" fmla="*/ 6 h 35"/>
                  <a:gd name="T10" fmla="*/ 54 w 151"/>
                  <a:gd name="T11" fmla="*/ 0 h 35"/>
                  <a:gd name="T12" fmla="*/ 52 w 151"/>
                  <a:gd name="T13" fmla="*/ 11 h 35"/>
                  <a:gd name="T14" fmla="*/ 151 w 151"/>
                  <a:gd name="T15" fmla="*/ 26 h 35"/>
                  <a:gd name="T16" fmla="*/ 151 w 151"/>
                  <a:gd name="T17" fmla="*/ 3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1" h="35">
                    <a:moveTo>
                      <a:pt x="151" y="30"/>
                    </a:moveTo>
                    <a:lnTo>
                      <a:pt x="150" y="35"/>
                    </a:lnTo>
                    <a:lnTo>
                      <a:pt x="50" y="20"/>
                    </a:lnTo>
                    <a:lnTo>
                      <a:pt x="47" y="29"/>
                    </a:lnTo>
                    <a:lnTo>
                      <a:pt x="0" y="6"/>
                    </a:lnTo>
                    <a:lnTo>
                      <a:pt x="54" y="0"/>
                    </a:lnTo>
                    <a:lnTo>
                      <a:pt x="52" y="11"/>
                    </a:lnTo>
                    <a:lnTo>
                      <a:pt x="151" y="26"/>
                    </a:lnTo>
                    <a:lnTo>
                      <a:pt x="151" y="3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176" name="Freeform 416"/>
              <p:cNvSpPr>
                <a:spLocks/>
              </p:cNvSpPr>
              <p:nvPr/>
            </p:nvSpPr>
            <p:spPr bwMode="auto">
              <a:xfrm>
                <a:off x="3655" y="1695"/>
                <a:ext cx="78" cy="25"/>
              </a:xfrm>
              <a:custGeom>
                <a:avLst/>
                <a:gdLst>
                  <a:gd name="T0" fmla="*/ 78 w 78"/>
                  <a:gd name="T1" fmla="*/ 3 h 25"/>
                  <a:gd name="T2" fmla="*/ 78 w 78"/>
                  <a:gd name="T3" fmla="*/ 6 h 25"/>
                  <a:gd name="T4" fmla="*/ 26 w 78"/>
                  <a:gd name="T5" fmla="*/ 19 h 25"/>
                  <a:gd name="T6" fmla="*/ 28 w 78"/>
                  <a:gd name="T7" fmla="*/ 25 h 25"/>
                  <a:gd name="T8" fmla="*/ 0 w 78"/>
                  <a:gd name="T9" fmla="*/ 23 h 25"/>
                  <a:gd name="T10" fmla="*/ 23 w 78"/>
                  <a:gd name="T11" fmla="*/ 9 h 25"/>
                  <a:gd name="T12" fmla="*/ 25 w 78"/>
                  <a:gd name="T13" fmla="*/ 12 h 25"/>
                  <a:gd name="T14" fmla="*/ 77 w 78"/>
                  <a:gd name="T15" fmla="*/ 0 h 25"/>
                  <a:gd name="T16" fmla="*/ 78 w 78"/>
                  <a:gd name="T17" fmla="*/ 3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8" h="25">
                    <a:moveTo>
                      <a:pt x="78" y="3"/>
                    </a:moveTo>
                    <a:lnTo>
                      <a:pt x="78" y="6"/>
                    </a:lnTo>
                    <a:lnTo>
                      <a:pt x="26" y="19"/>
                    </a:lnTo>
                    <a:lnTo>
                      <a:pt x="28" y="25"/>
                    </a:lnTo>
                    <a:lnTo>
                      <a:pt x="0" y="23"/>
                    </a:lnTo>
                    <a:lnTo>
                      <a:pt x="23" y="9"/>
                    </a:lnTo>
                    <a:lnTo>
                      <a:pt x="25" y="12"/>
                    </a:lnTo>
                    <a:lnTo>
                      <a:pt x="77" y="0"/>
                    </a:lnTo>
                    <a:lnTo>
                      <a:pt x="78" y="3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177" name="Freeform 417"/>
              <p:cNvSpPr>
                <a:spLocks/>
              </p:cNvSpPr>
              <p:nvPr/>
            </p:nvSpPr>
            <p:spPr bwMode="auto">
              <a:xfrm>
                <a:off x="3584" y="1680"/>
                <a:ext cx="79" cy="20"/>
              </a:xfrm>
              <a:custGeom>
                <a:avLst/>
                <a:gdLst>
                  <a:gd name="T0" fmla="*/ 79 w 79"/>
                  <a:gd name="T1" fmla="*/ 3 h 20"/>
                  <a:gd name="T2" fmla="*/ 79 w 79"/>
                  <a:gd name="T3" fmla="*/ 6 h 20"/>
                  <a:gd name="T4" fmla="*/ 27 w 79"/>
                  <a:gd name="T5" fmla="*/ 14 h 20"/>
                  <a:gd name="T6" fmla="*/ 27 w 79"/>
                  <a:gd name="T7" fmla="*/ 20 h 20"/>
                  <a:gd name="T8" fmla="*/ 0 w 79"/>
                  <a:gd name="T9" fmla="*/ 15 h 20"/>
                  <a:gd name="T10" fmla="*/ 26 w 79"/>
                  <a:gd name="T11" fmla="*/ 3 h 20"/>
                  <a:gd name="T12" fmla="*/ 26 w 79"/>
                  <a:gd name="T13" fmla="*/ 8 h 20"/>
                  <a:gd name="T14" fmla="*/ 78 w 79"/>
                  <a:gd name="T15" fmla="*/ 0 h 20"/>
                  <a:gd name="T16" fmla="*/ 79 w 79"/>
                  <a:gd name="T17" fmla="*/ 3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9" h="20">
                    <a:moveTo>
                      <a:pt x="79" y="3"/>
                    </a:moveTo>
                    <a:lnTo>
                      <a:pt x="79" y="6"/>
                    </a:lnTo>
                    <a:lnTo>
                      <a:pt x="27" y="14"/>
                    </a:lnTo>
                    <a:lnTo>
                      <a:pt x="27" y="20"/>
                    </a:lnTo>
                    <a:lnTo>
                      <a:pt x="0" y="15"/>
                    </a:lnTo>
                    <a:lnTo>
                      <a:pt x="26" y="3"/>
                    </a:lnTo>
                    <a:lnTo>
                      <a:pt x="26" y="8"/>
                    </a:lnTo>
                    <a:lnTo>
                      <a:pt x="78" y="0"/>
                    </a:lnTo>
                    <a:lnTo>
                      <a:pt x="79" y="3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178" name="Freeform 418"/>
              <p:cNvSpPr>
                <a:spLocks/>
              </p:cNvSpPr>
              <p:nvPr/>
            </p:nvSpPr>
            <p:spPr bwMode="auto">
              <a:xfrm>
                <a:off x="3513" y="1666"/>
                <a:ext cx="80" cy="15"/>
              </a:xfrm>
              <a:custGeom>
                <a:avLst/>
                <a:gdLst>
                  <a:gd name="T0" fmla="*/ 80 w 80"/>
                  <a:gd name="T1" fmla="*/ 3 h 15"/>
                  <a:gd name="T2" fmla="*/ 80 w 80"/>
                  <a:gd name="T3" fmla="*/ 5 h 15"/>
                  <a:gd name="T4" fmla="*/ 28 w 80"/>
                  <a:gd name="T5" fmla="*/ 11 h 15"/>
                  <a:gd name="T6" fmla="*/ 28 w 80"/>
                  <a:gd name="T7" fmla="*/ 15 h 15"/>
                  <a:gd name="T8" fmla="*/ 0 w 80"/>
                  <a:gd name="T9" fmla="*/ 12 h 15"/>
                  <a:gd name="T10" fmla="*/ 26 w 80"/>
                  <a:gd name="T11" fmla="*/ 0 h 15"/>
                  <a:gd name="T12" fmla="*/ 26 w 80"/>
                  <a:gd name="T13" fmla="*/ 6 h 15"/>
                  <a:gd name="T14" fmla="*/ 80 w 80"/>
                  <a:gd name="T15" fmla="*/ 0 h 15"/>
                  <a:gd name="T16" fmla="*/ 80 w 80"/>
                  <a:gd name="T17" fmla="*/ 3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0" h="15">
                    <a:moveTo>
                      <a:pt x="80" y="3"/>
                    </a:moveTo>
                    <a:lnTo>
                      <a:pt x="80" y="5"/>
                    </a:lnTo>
                    <a:lnTo>
                      <a:pt x="28" y="11"/>
                    </a:lnTo>
                    <a:lnTo>
                      <a:pt x="28" y="15"/>
                    </a:lnTo>
                    <a:lnTo>
                      <a:pt x="0" y="12"/>
                    </a:lnTo>
                    <a:lnTo>
                      <a:pt x="26" y="0"/>
                    </a:lnTo>
                    <a:lnTo>
                      <a:pt x="26" y="6"/>
                    </a:lnTo>
                    <a:lnTo>
                      <a:pt x="80" y="0"/>
                    </a:lnTo>
                    <a:lnTo>
                      <a:pt x="80" y="3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179" name="Freeform 419"/>
              <p:cNvSpPr>
                <a:spLocks/>
              </p:cNvSpPr>
              <p:nvPr/>
            </p:nvSpPr>
            <p:spPr bwMode="auto">
              <a:xfrm>
                <a:off x="3443" y="1649"/>
                <a:ext cx="78" cy="16"/>
              </a:xfrm>
              <a:custGeom>
                <a:avLst/>
                <a:gdLst>
                  <a:gd name="T0" fmla="*/ 78 w 78"/>
                  <a:gd name="T1" fmla="*/ 5 h 16"/>
                  <a:gd name="T2" fmla="*/ 78 w 78"/>
                  <a:gd name="T3" fmla="*/ 6 h 16"/>
                  <a:gd name="T4" fmla="*/ 27 w 78"/>
                  <a:gd name="T5" fmla="*/ 11 h 16"/>
                  <a:gd name="T6" fmla="*/ 27 w 78"/>
                  <a:gd name="T7" fmla="*/ 16 h 16"/>
                  <a:gd name="T8" fmla="*/ 0 w 78"/>
                  <a:gd name="T9" fmla="*/ 9 h 16"/>
                  <a:gd name="T10" fmla="*/ 26 w 78"/>
                  <a:gd name="T11" fmla="*/ 0 h 16"/>
                  <a:gd name="T12" fmla="*/ 26 w 78"/>
                  <a:gd name="T13" fmla="*/ 6 h 16"/>
                  <a:gd name="T14" fmla="*/ 78 w 78"/>
                  <a:gd name="T15" fmla="*/ 2 h 16"/>
                  <a:gd name="T16" fmla="*/ 78 w 78"/>
                  <a:gd name="T17" fmla="*/ 5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8" h="16">
                    <a:moveTo>
                      <a:pt x="78" y="5"/>
                    </a:moveTo>
                    <a:lnTo>
                      <a:pt x="78" y="6"/>
                    </a:lnTo>
                    <a:lnTo>
                      <a:pt x="27" y="11"/>
                    </a:lnTo>
                    <a:lnTo>
                      <a:pt x="27" y="16"/>
                    </a:lnTo>
                    <a:lnTo>
                      <a:pt x="0" y="9"/>
                    </a:lnTo>
                    <a:lnTo>
                      <a:pt x="26" y="0"/>
                    </a:lnTo>
                    <a:lnTo>
                      <a:pt x="26" y="6"/>
                    </a:lnTo>
                    <a:lnTo>
                      <a:pt x="78" y="2"/>
                    </a:lnTo>
                    <a:lnTo>
                      <a:pt x="78" y="5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180" name="Freeform 420"/>
              <p:cNvSpPr>
                <a:spLocks/>
              </p:cNvSpPr>
              <p:nvPr/>
            </p:nvSpPr>
            <p:spPr bwMode="auto">
              <a:xfrm>
                <a:off x="3373" y="1632"/>
                <a:ext cx="78" cy="17"/>
              </a:xfrm>
              <a:custGeom>
                <a:avLst/>
                <a:gdLst>
                  <a:gd name="T0" fmla="*/ 78 w 78"/>
                  <a:gd name="T1" fmla="*/ 7 h 17"/>
                  <a:gd name="T2" fmla="*/ 78 w 78"/>
                  <a:gd name="T3" fmla="*/ 10 h 17"/>
                  <a:gd name="T4" fmla="*/ 24 w 78"/>
                  <a:gd name="T5" fmla="*/ 11 h 17"/>
                  <a:gd name="T6" fmla="*/ 24 w 78"/>
                  <a:gd name="T7" fmla="*/ 17 h 17"/>
                  <a:gd name="T8" fmla="*/ 0 w 78"/>
                  <a:gd name="T9" fmla="*/ 10 h 17"/>
                  <a:gd name="T10" fmla="*/ 24 w 78"/>
                  <a:gd name="T11" fmla="*/ 0 h 17"/>
                  <a:gd name="T12" fmla="*/ 24 w 78"/>
                  <a:gd name="T13" fmla="*/ 5 h 17"/>
                  <a:gd name="T14" fmla="*/ 78 w 78"/>
                  <a:gd name="T15" fmla="*/ 4 h 17"/>
                  <a:gd name="T16" fmla="*/ 78 w 78"/>
                  <a:gd name="T17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8" h="17">
                    <a:moveTo>
                      <a:pt x="78" y="7"/>
                    </a:moveTo>
                    <a:lnTo>
                      <a:pt x="78" y="10"/>
                    </a:lnTo>
                    <a:lnTo>
                      <a:pt x="24" y="11"/>
                    </a:lnTo>
                    <a:lnTo>
                      <a:pt x="24" y="17"/>
                    </a:lnTo>
                    <a:lnTo>
                      <a:pt x="0" y="10"/>
                    </a:lnTo>
                    <a:lnTo>
                      <a:pt x="24" y="0"/>
                    </a:lnTo>
                    <a:lnTo>
                      <a:pt x="24" y="5"/>
                    </a:lnTo>
                    <a:lnTo>
                      <a:pt x="78" y="4"/>
                    </a:lnTo>
                    <a:lnTo>
                      <a:pt x="78" y="7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181" name="Freeform 421"/>
              <p:cNvSpPr>
                <a:spLocks/>
              </p:cNvSpPr>
              <p:nvPr/>
            </p:nvSpPr>
            <p:spPr bwMode="auto">
              <a:xfrm>
                <a:off x="3302" y="1617"/>
                <a:ext cx="78" cy="15"/>
              </a:xfrm>
              <a:custGeom>
                <a:avLst/>
                <a:gdLst>
                  <a:gd name="T0" fmla="*/ 78 w 78"/>
                  <a:gd name="T1" fmla="*/ 8 h 15"/>
                  <a:gd name="T2" fmla="*/ 78 w 78"/>
                  <a:gd name="T3" fmla="*/ 11 h 15"/>
                  <a:gd name="T4" fmla="*/ 26 w 78"/>
                  <a:gd name="T5" fmla="*/ 11 h 15"/>
                  <a:gd name="T6" fmla="*/ 26 w 78"/>
                  <a:gd name="T7" fmla="*/ 15 h 15"/>
                  <a:gd name="T8" fmla="*/ 0 w 78"/>
                  <a:gd name="T9" fmla="*/ 9 h 15"/>
                  <a:gd name="T10" fmla="*/ 26 w 78"/>
                  <a:gd name="T11" fmla="*/ 0 h 15"/>
                  <a:gd name="T12" fmla="*/ 26 w 78"/>
                  <a:gd name="T13" fmla="*/ 6 h 15"/>
                  <a:gd name="T14" fmla="*/ 78 w 78"/>
                  <a:gd name="T15" fmla="*/ 5 h 15"/>
                  <a:gd name="T16" fmla="*/ 78 w 78"/>
                  <a:gd name="T17" fmla="*/ 8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8" h="15">
                    <a:moveTo>
                      <a:pt x="78" y="8"/>
                    </a:moveTo>
                    <a:lnTo>
                      <a:pt x="78" y="11"/>
                    </a:lnTo>
                    <a:lnTo>
                      <a:pt x="26" y="11"/>
                    </a:lnTo>
                    <a:lnTo>
                      <a:pt x="26" y="15"/>
                    </a:lnTo>
                    <a:lnTo>
                      <a:pt x="0" y="9"/>
                    </a:lnTo>
                    <a:lnTo>
                      <a:pt x="26" y="0"/>
                    </a:lnTo>
                    <a:lnTo>
                      <a:pt x="26" y="6"/>
                    </a:lnTo>
                    <a:lnTo>
                      <a:pt x="78" y="5"/>
                    </a:lnTo>
                    <a:lnTo>
                      <a:pt x="78" y="8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182" name="Freeform 422"/>
              <p:cNvSpPr>
                <a:spLocks/>
              </p:cNvSpPr>
              <p:nvPr/>
            </p:nvSpPr>
            <p:spPr bwMode="auto">
              <a:xfrm>
                <a:off x="3232" y="1603"/>
                <a:ext cx="78" cy="16"/>
              </a:xfrm>
              <a:custGeom>
                <a:avLst/>
                <a:gdLst>
                  <a:gd name="T0" fmla="*/ 78 w 78"/>
                  <a:gd name="T1" fmla="*/ 7 h 16"/>
                  <a:gd name="T2" fmla="*/ 78 w 78"/>
                  <a:gd name="T3" fmla="*/ 8 h 16"/>
                  <a:gd name="T4" fmla="*/ 26 w 78"/>
                  <a:gd name="T5" fmla="*/ 11 h 16"/>
                  <a:gd name="T6" fmla="*/ 26 w 78"/>
                  <a:gd name="T7" fmla="*/ 16 h 16"/>
                  <a:gd name="T8" fmla="*/ 0 w 78"/>
                  <a:gd name="T9" fmla="*/ 8 h 16"/>
                  <a:gd name="T10" fmla="*/ 26 w 78"/>
                  <a:gd name="T11" fmla="*/ 0 h 16"/>
                  <a:gd name="T12" fmla="*/ 26 w 78"/>
                  <a:gd name="T13" fmla="*/ 5 h 16"/>
                  <a:gd name="T14" fmla="*/ 78 w 78"/>
                  <a:gd name="T15" fmla="*/ 3 h 16"/>
                  <a:gd name="T16" fmla="*/ 78 w 78"/>
                  <a:gd name="T17" fmla="*/ 7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8" h="16">
                    <a:moveTo>
                      <a:pt x="78" y="7"/>
                    </a:moveTo>
                    <a:lnTo>
                      <a:pt x="78" y="8"/>
                    </a:lnTo>
                    <a:lnTo>
                      <a:pt x="26" y="11"/>
                    </a:lnTo>
                    <a:lnTo>
                      <a:pt x="26" y="16"/>
                    </a:lnTo>
                    <a:lnTo>
                      <a:pt x="0" y="8"/>
                    </a:lnTo>
                    <a:lnTo>
                      <a:pt x="26" y="0"/>
                    </a:lnTo>
                    <a:lnTo>
                      <a:pt x="26" y="5"/>
                    </a:lnTo>
                    <a:lnTo>
                      <a:pt x="78" y="3"/>
                    </a:lnTo>
                    <a:lnTo>
                      <a:pt x="78" y="7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183" name="Freeform 423"/>
              <p:cNvSpPr>
                <a:spLocks/>
              </p:cNvSpPr>
              <p:nvPr/>
            </p:nvSpPr>
            <p:spPr bwMode="auto">
              <a:xfrm>
                <a:off x="3160" y="1593"/>
                <a:ext cx="79" cy="15"/>
              </a:xfrm>
              <a:custGeom>
                <a:avLst/>
                <a:gdLst>
                  <a:gd name="T0" fmla="*/ 79 w 79"/>
                  <a:gd name="T1" fmla="*/ 1 h 15"/>
                  <a:gd name="T2" fmla="*/ 79 w 79"/>
                  <a:gd name="T3" fmla="*/ 4 h 15"/>
                  <a:gd name="T4" fmla="*/ 26 w 79"/>
                  <a:gd name="T5" fmla="*/ 12 h 15"/>
                  <a:gd name="T6" fmla="*/ 27 w 79"/>
                  <a:gd name="T7" fmla="*/ 15 h 15"/>
                  <a:gd name="T8" fmla="*/ 0 w 79"/>
                  <a:gd name="T9" fmla="*/ 12 h 15"/>
                  <a:gd name="T10" fmla="*/ 24 w 79"/>
                  <a:gd name="T11" fmla="*/ 0 h 15"/>
                  <a:gd name="T12" fmla="*/ 26 w 79"/>
                  <a:gd name="T13" fmla="*/ 6 h 15"/>
                  <a:gd name="T14" fmla="*/ 78 w 79"/>
                  <a:gd name="T15" fmla="*/ 0 h 15"/>
                  <a:gd name="T16" fmla="*/ 79 w 79"/>
                  <a:gd name="T17" fmla="*/ 1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9" h="15">
                    <a:moveTo>
                      <a:pt x="79" y="1"/>
                    </a:moveTo>
                    <a:lnTo>
                      <a:pt x="79" y="4"/>
                    </a:lnTo>
                    <a:lnTo>
                      <a:pt x="26" y="12"/>
                    </a:lnTo>
                    <a:lnTo>
                      <a:pt x="27" y="15"/>
                    </a:lnTo>
                    <a:lnTo>
                      <a:pt x="0" y="12"/>
                    </a:lnTo>
                    <a:lnTo>
                      <a:pt x="24" y="0"/>
                    </a:lnTo>
                    <a:lnTo>
                      <a:pt x="26" y="6"/>
                    </a:lnTo>
                    <a:lnTo>
                      <a:pt x="78" y="0"/>
                    </a:lnTo>
                    <a:lnTo>
                      <a:pt x="79" y="1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184" name="Freeform 424"/>
              <p:cNvSpPr>
                <a:spLocks/>
              </p:cNvSpPr>
              <p:nvPr/>
            </p:nvSpPr>
            <p:spPr bwMode="auto">
              <a:xfrm>
                <a:off x="3085" y="1577"/>
                <a:ext cx="84" cy="23"/>
              </a:xfrm>
              <a:custGeom>
                <a:avLst/>
                <a:gdLst>
                  <a:gd name="T0" fmla="*/ 84 w 84"/>
                  <a:gd name="T1" fmla="*/ 3 h 23"/>
                  <a:gd name="T2" fmla="*/ 84 w 84"/>
                  <a:gd name="T3" fmla="*/ 5 h 23"/>
                  <a:gd name="T4" fmla="*/ 29 w 84"/>
                  <a:gd name="T5" fmla="*/ 17 h 23"/>
                  <a:gd name="T6" fmla="*/ 29 w 84"/>
                  <a:gd name="T7" fmla="*/ 23 h 23"/>
                  <a:gd name="T8" fmla="*/ 0 w 84"/>
                  <a:gd name="T9" fmla="*/ 20 h 23"/>
                  <a:gd name="T10" fmla="*/ 26 w 84"/>
                  <a:gd name="T11" fmla="*/ 5 h 23"/>
                  <a:gd name="T12" fmla="*/ 27 w 84"/>
                  <a:gd name="T13" fmla="*/ 11 h 23"/>
                  <a:gd name="T14" fmla="*/ 83 w 84"/>
                  <a:gd name="T15" fmla="*/ 0 h 23"/>
                  <a:gd name="T16" fmla="*/ 84 w 84"/>
                  <a:gd name="T17" fmla="*/ 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4" h="23">
                    <a:moveTo>
                      <a:pt x="84" y="3"/>
                    </a:moveTo>
                    <a:lnTo>
                      <a:pt x="84" y="5"/>
                    </a:lnTo>
                    <a:lnTo>
                      <a:pt x="29" y="17"/>
                    </a:lnTo>
                    <a:lnTo>
                      <a:pt x="29" y="23"/>
                    </a:lnTo>
                    <a:lnTo>
                      <a:pt x="0" y="20"/>
                    </a:lnTo>
                    <a:lnTo>
                      <a:pt x="26" y="5"/>
                    </a:lnTo>
                    <a:lnTo>
                      <a:pt x="27" y="11"/>
                    </a:lnTo>
                    <a:lnTo>
                      <a:pt x="83" y="0"/>
                    </a:lnTo>
                    <a:lnTo>
                      <a:pt x="84" y="3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185" name="Freeform 425"/>
              <p:cNvSpPr>
                <a:spLocks/>
              </p:cNvSpPr>
              <p:nvPr/>
            </p:nvSpPr>
            <p:spPr bwMode="auto">
              <a:xfrm>
                <a:off x="3010" y="1562"/>
                <a:ext cx="89" cy="29"/>
              </a:xfrm>
              <a:custGeom>
                <a:avLst/>
                <a:gdLst>
                  <a:gd name="T0" fmla="*/ 87 w 89"/>
                  <a:gd name="T1" fmla="*/ 3 h 29"/>
                  <a:gd name="T2" fmla="*/ 89 w 89"/>
                  <a:gd name="T3" fmla="*/ 6 h 29"/>
                  <a:gd name="T4" fmla="*/ 31 w 89"/>
                  <a:gd name="T5" fmla="*/ 23 h 29"/>
                  <a:gd name="T6" fmla="*/ 32 w 89"/>
                  <a:gd name="T7" fmla="*/ 29 h 29"/>
                  <a:gd name="T8" fmla="*/ 0 w 89"/>
                  <a:gd name="T9" fmla="*/ 29 h 29"/>
                  <a:gd name="T10" fmla="*/ 26 w 89"/>
                  <a:gd name="T11" fmla="*/ 12 h 29"/>
                  <a:gd name="T12" fmla="*/ 29 w 89"/>
                  <a:gd name="T13" fmla="*/ 18 h 29"/>
                  <a:gd name="T14" fmla="*/ 87 w 89"/>
                  <a:gd name="T15" fmla="*/ 0 h 29"/>
                  <a:gd name="T16" fmla="*/ 87 w 89"/>
                  <a:gd name="T17" fmla="*/ 3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9" h="29">
                    <a:moveTo>
                      <a:pt x="87" y="3"/>
                    </a:moveTo>
                    <a:lnTo>
                      <a:pt x="89" y="6"/>
                    </a:lnTo>
                    <a:lnTo>
                      <a:pt x="31" y="23"/>
                    </a:lnTo>
                    <a:lnTo>
                      <a:pt x="32" y="29"/>
                    </a:lnTo>
                    <a:lnTo>
                      <a:pt x="0" y="29"/>
                    </a:lnTo>
                    <a:lnTo>
                      <a:pt x="26" y="12"/>
                    </a:lnTo>
                    <a:lnTo>
                      <a:pt x="29" y="18"/>
                    </a:lnTo>
                    <a:lnTo>
                      <a:pt x="87" y="0"/>
                    </a:lnTo>
                    <a:lnTo>
                      <a:pt x="87" y="3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186" name="Freeform 426"/>
              <p:cNvSpPr>
                <a:spLocks/>
              </p:cNvSpPr>
              <p:nvPr/>
            </p:nvSpPr>
            <p:spPr bwMode="auto">
              <a:xfrm>
                <a:off x="2934" y="1548"/>
                <a:ext cx="93" cy="34"/>
              </a:xfrm>
              <a:custGeom>
                <a:avLst/>
                <a:gdLst>
                  <a:gd name="T0" fmla="*/ 93 w 93"/>
                  <a:gd name="T1" fmla="*/ 3 h 34"/>
                  <a:gd name="T2" fmla="*/ 93 w 93"/>
                  <a:gd name="T3" fmla="*/ 6 h 34"/>
                  <a:gd name="T4" fmla="*/ 32 w 93"/>
                  <a:gd name="T5" fmla="*/ 26 h 34"/>
                  <a:gd name="T6" fmla="*/ 33 w 93"/>
                  <a:gd name="T7" fmla="*/ 32 h 34"/>
                  <a:gd name="T8" fmla="*/ 0 w 93"/>
                  <a:gd name="T9" fmla="*/ 34 h 34"/>
                  <a:gd name="T10" fmla="*/ 27 w 93"/>
                  <a:gd name="T11" fmla="*/ 13 h 34"/>
                  <a:gd name="T12" fmla="*/ 29 w 93"/>
                  <a:gd name="T13" fmla="*/ 20 h 34"/>
                  <a:gd name="T14" fmla="*/ 93 w 93"/>
                  <a:gd name="T15" fmla="*/ 0 h 34"/>
                  <a:gd name="T16" fmla="*/ 93 w 93"/>
                  <a:gd name="T17" fmla="*/ 3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3" h="34">
                    <a:moveTo>
                      <a:pt x="93" y="3"/>
                    </a:moveTo>
                    <a:lnTo>
                      <a:pt x="93" y="6"/>
                    </a:lnTo>
                    <a:lnTo>
                      <a:pt x="32" y="26"/>
                    </a:lnTo>
                    <a:lnTo>
                      <a:pt x="33" y="32"/>
                    </a:lnTo>
                    <a:lnTo>
                      <a:pt x="0" y="34"/>
                    </a:lnTo>
                    <a:lnTo>
                      <a:pt x="27" y="13"/>
                    </a:lnTo>
                    <a:lnTo>
                      <a:pt x="29" y="20"/>
                    </a:lnTo>
                    <a:lnTo>
                      <a:pt x="93" y="0"/>
                    </a:lnTo>
                    <a:lnTo>
                      <a:pt x="93" y="3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187" name="Freeform 427"/>
              <p:cNvSpPr>
                <a:spLocks/>
              </p:cNvSpPr>
              <p:nvPr/>
            </p:nvSpPr>
            <p:spPr bwMode="auto">
              <a:xfrm>
                <a:off x="2856" y="1533"/>
                <a:ext cx="100" cy="32"/>
              </a:xfrm>
              <a:custGeom>
                <a:avLst/>
                <a:gdLst>
                  <a:gd name="T0" fmla="*/ 99 w 100"/>
                  <a:gd name="T1" fmla="*/ 3 h 32"/>
                  <a:gd name="T2" fmla="*/ 100 w 100"/>
                  <a:gd name="T3" fmla="*/ 8 h 32"/>
                  <a:gd name="T4" fmla="*/ 35 w 100"/>
                  <a:gd name="T5" fmla="*/ 26 h 32"/>
                  <a:gd name="T6" fmla="*/ 36 w 100"/>
                  <a:gd name="T7" fmla="*/ 32 h 32"/>
                  <a:gd name="T8" fmla="*/ 0 w 100"/>
                  <a:gd name="T9" fmla="*/ 32 h 32"/>
                  <a:gd name="T10" fmla="*/ 30 w 100"/>
                  <a:gd name="T11" fmla="*/ 14 h 32"/>
                  <a:gd name="T12" fmla="*/ 33 w 100"/>
                  <a:gd name="T13" fmla="*/ 20 h 32"/>
                  <a:gd name="T14" fmla="*/ 97 w 100"/>
                  <a:gd name="T15" fmla="*/ 0 h 32"/>
                  <a:gd name="T16" fmla="*/ 99 w 100"/>
                  <a:gd name="T17" fmla="*/ 3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0" h="32">
                    <a:moveTo>
                      <a:pt x="99" y="3"/>
                    </a:moveTo>
                    <a:lnTo>
                      <a:pt x="100" y="8"/>
                    </a:lnTo>
                    <a:lnTo>
                      <a:pt x="35" y="26"/>
                    </a:lnTo>
                    <a:lnTo>
                      <a:pt x="36" y="32"/>
                    </a:lnTo>
                    <a:lnTo>
                      <a:pt x="0" y="32"/>
                    </a:lnTo>
                    <a:lnTo>
                      <a:pt x="30" y="14"/>
                    </a:lnTo>
                    <a:lnTo>
                      <a:pt x="33" y="20"/>
                    </a:lnTo>
                    <a:lnTo>
                      <a:pt x="97" y="0"/>
                    </a:lnTo>
                    <a:lnTo>
                      <a:pt x="99" y="3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188" name="Freeform 428"/>
              <p:cNvSpPr>
                <a:spLocks/>
              </p:cNvSpPr>
              <p:nvPr/>
            </p:nvSpPr>
            <p:spPr bwMode="auto">
              <a:xfrm>
                <a:off x="2779" y="1519"/>
                <a:ext cx="107" cy="29"/>
              </a:xfrm>
              <a:custGeom>
                <a:avLst/>
                <a:gdLst>
                  <a:gd name="T0" fmla="*/ 106 w 107"/>
                  <a:gd name="T1" fmla="*/ 3 h 29"/>
                  <a:gd name="T2" fmla="*/ 107 w 107"/>
                  <a:gd name="T3" fmla="*/ 8 h 29"/>
                  <a:gd name="T4" fmla="*/ 37 w 107"/>
                  <a:gd name="T5" fmla="*/ 23 h 29"/>
                  <a:gd name="T6" fmla="*/ 38 w 107"/>
                  <a:gd name="T7" fmla="*/ 29 h 29"/>
                  <a:gd name="T8" fmla="*/ 0 w 107"/>
                  <a:gd name="T9" fmla="*/ 26 h 29"/>
                  <a:gd name="T10" fmla="*/ 34 w 107"/>
                  <a:gd name="T11" fmla="*/ 9 h 29"/>
                  <a:gd name="T12" fmla="*/ 35 w 107"/>
                  <a:gd name="T13" fmla="*/ 16 h 29"/>
                  <a:gd name="T14" fmla="*/ 104 w 107"/>
                  <a:gd name="T15" fmla="*/ 0 h 29"/>
                  <a:gd name="T16" fmla="*/ 106 w 107"/>
                  <a:gd name="T17" fmla="*/ 3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7" h="29">
                    <a:moveTo>
                      <a:pt x="106" y="3"/>
                    </a:moveTo>
                    <a:lnTo>
                      <a:pt x="107" y="8"/>
                    </a:lnTo>
                    <a:lnTo>
                      <a:pt x="37" y="23"/>
                    </a:lnTo>
                    <a:lnTo>
                      <a:pt x="38" y="29"/>
                    </a:lnTo>
                    <a:lnTo>
                      <a:pt x="0" y="26"/>
                    </a:lnTo>
                    <a:lnTo>
                      <a:pt x="34" y="9"/>
                    </a:lnTo>
                    <a:lnTo>
                      <a:pt x="35" y="16"/>
                    </a:lnTo>
                    <a:lnTo>
                      <a:pt x="104" y="0"/>
                    </a:lnTo>
                    <a:lnTo>
                      <a:pt x="106" y="3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189" name="Freeform 429"/>
              <p:cNvSpPr>
                <a:spLocks/>
              </p:cNvSpPr>
              <p:nvPr/>
            </p:nvSpPr>
            <p:spPr bwMode="auto">
              <a:xfrm>
                <a:off x="2703" y="1506"/>
                <a:ext cx="111" cy="22"/>
              </a:xfrm>
              <a:custGeom>
                <a:avLst/>
                <a:gdLst>
                  <a:gd name="T0" fmla="*/ 111 w 111"/>
                  <a:gd name="T1" fmla="*/ 1 h 22"/>
                  <a:gd name="T2" fmla="*/ 111 w 111"/>
                  <a:gd name="T3" fmla="*/ 6 h 22"/>
                  <a:gd name="T4" fmla="*/ 36 w 111"/>
                  <a:gd name="T5" fmla="*/ 15 h 22"/>
                  <a:gd name="T6" fmla="*/ 38 w 111"/>
                  <a:gd name="T7" fmla="*/ 22 h 22"/>
                  <a:gd name="T8" fmla="*/ 0 w 111"/>
                  <a:gd name="T9" fmla="*/ 15 h 22"/>
                  <a:gd name="T10" fmla="*/ 35 w 111"/>
                  <a:gd name="T11" fmla="*/ 0 h 22"/>
                  <a:gd name="T12" fmla="*/ 36 w 111"/>
                  <a:gd name="T13" fmla="*/ 6 h 22"/>
                  <a:gd name="T14" fmla="*/ 111 w 111"/>
                  <a:gd name="T15" fmla="*/ 0 h 22"/>
                  <a:gd name="T16" fmla="*/ 111 w 111"/>
                  <a:gd name="T17" fmla="*/ 1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1" h="22">
                    <a:moveTo>
                      <a:pt x="111" y="1"/>
                    </a:moveTo>
                    <a:lnTo>
                      <a:pt x="111" y="6"/>
                    </a:lnTo>
                    <a:lnTo>
                      <a:pt x="36" y="15"/>
                    </a:lnTo>
                    <a:lnTo>
                      <a:pt x="38" y="22"/>
                    </a:lnTo>
                    <a:lnTo>
                      <a:pt x="0" y="15"/>
                    </a:lnTo>
                    <a:lnTo>
                      <a:pt x="35" y="0"/>
                    </a:lnTo>
                    <a:lnTo>
                      <a:pt x="36" y="6"/>
                    </a:lnTo>
                    <a:lnTo>
                      <a:pt x="111" y="0"/>
                    </a:lnTo>
                    <a:lnTo>
                      <a:pt x="111" y="1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190" name="Freeform 430"/>
              <p:cNvSpPr>
                <a:spLocks/>
              </p:cNvSpPr>
              <p:nvPr/>
            </p:nvSpPr>
            <p:spPr bwMode="auto">
              <a:xfrm>
                <a:off x="2625" y="1483"/>
                <a:ext cx="119" cy="23"/>
              </a:xfrm>
              <a:custGeom>
                <a:avLst/>
                <a:gdLst>
                  <a:gd name="T0" fmla="*/ 119 w 119"/>
                  <a:gd name="T1" fmla="*/ 12 h 23"/>
                  <a:gd name="T2" fmla="*/ 119 w 119"/>
                  <a:gd name="T3" fmla="*/ 15 h 23"/>
                  <a:gd name="T4" fmla="*/ 39 w 119"/>
                  <a:gd name="T5" fmla="*/ 15 h 23"/>
                  <a:gd name="T6" fmla="*/ 39 w 119"/>
                  <a:gd name="T7" fmla="*/ 23 h 23"/>
                  <a:gd name="T8" fmla="*/ 0 w 119"/>
                  <a:gd name="T9" fmla="*/ 10 h 23"/>
                  <a:gd name="T10" fmla="*/ 39 w 119"/>
                  <a:gd name="T11" fmla="*/ 0 h 23"/>
                  <a:gd name="T12" fmla="*/ 39 w 119"/>
                  <a:gd name="T13" fmla="*/ 6 h 23"/>
                  <a:gd name="T14" fmla="*/ 119 w 119"/>
                  <a:gd name="T15" fmla="*/ 7 h 23"/>
                  <a:gd name="T16" fmla="*/ 119 w 119"/>
                  <a:gd name="T17" fmla="*/ 12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9" h="23">
                    <a:moveTo>
                      <a:pt x="119" y="12"/>
                    </a:moveTo>
                    <a:lnTo>
                      <a:pt x="119" y="15"/>
                    </a:lnTo>
                    <a:lnTo>
                      <a:pt x="39" y="15"/>
                    </a:lnTo>
                    <a:lnTo>
                      <a:pt x="39" y="23"/>
                    </a:lnTo>
                    <a:lnTo>
                      <a:pt x="0" y="10"/>
                    </a:lnTo>
                    <a:lnTo>
                      <a:pt x="39" y="0"/>
                    </a:lnTo>
                    <a:lnTo>
                      <a:pt x="39" y="6"/>
                    </a:lnTo>
                    <a:lnTo>
                      <a:pt x="119" y="7"/>
                    </a:lnTo>
                    <a:lnTo>
                      <a:pt x="119" y="12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191" name="Freeform 431"/>
              <p:cNvSpPr>
                <a:spLocks/>
              </p:cNvSpPr>
              <p:nvPr/>
            </p:nvSpPr>
            <p:spPr bwMode="auto">
              <a:xfrm>
                <a:off x="2554" y="1458"/>
                <a:ext cx="120" cy="26"/>
              </a:xfrm>
              <a:custGeom>
                <a:avLst/>
                <a:gdLst>
                  <a:gd name="T0" fmla="*/ 118 w 120"/>
                  <a:gd name="T1" fmla="*/ 23 h 26"/>
                  <a:gd name="T2" fmla="*/ 118 w 120"/>
                  <a:gd name="T3" fmla="*/ 26 h 26"/>
                  <a:gd name="T4" fmla="*/ 38 w 120"/>
                  <a:gd name="T5" fmla="*/ 15 h 26"/>
                  <a:gd name="T6" fmla="*/ 37 w 120"/>
                  <a:gd name="T7" fmla="*/ 25 h 26"/>
                  <a:gd name="T8" fmla="*/ 0 w 120"/>
                  <a:gd name="T9" fmla="*/ 6 h 26"/>
                  <a:gd name="T10" fmla="*/ 40 w 120"/>
                  <a:gd name="T11" fmla="*/ 0 h 26"/>
                  <a:gd name="T12" fmla="*/ 40 w 120"/>
                  <a:gd name="T13" fmla="*/ 8 h 26"/>
                  <a:gd name="T14" fmla="*/ 120 w 120"/>
                  <a:gd name="T15" fmla="*/ 18 h 26"/>
                  <a:gd name="T16" fmla="*/ 118 w 120"/>
                  <a:gd name="T17" fmla="*/ 23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0" h="26">
                    <a:moveTo>
                      <a:pt x="118" y="23"/>
                    </a:moveTo>
                    <a:lnTo>
                      <a:pt x="118" y="26"/>
                    </a:lnTo>
                    <a:lnTo>
                      <a:pt x="38" y="15"/>
                    </a:lnTo>
                    <a:lnTo>
                      <a:pt x="37" y="25"/>
                    </a:lnTo>
                    <a:lnTo>
                      <a:pt x="0" y="6"/>
                    </a:lnTo>
                    <a:lnTo>
                      <a:pt x="40" y="0"/>
                    </a:lnTo>
                    <a:lnTo>
                      <a:pt x="40" y="8"/>
                    </a:lnTo>
                    <a:lnTo>
                      <a:pt x="120" y="18"/>
                    </a:lnTo>
                    <a:lnTo>
                      <a:pt x="118" y="23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192" name="Freeform 432"/>
              <p:cNvSpPr>
                <a:spLocks/>
              </p:cNvSpPr>
              <p:nvPr/>
            </p:nvSpPr>
            <p:spPr bwMode="auto">
              <a:xfrm>
                <a:off x="2482" y="1434"/>
                <a:ext cx="121" cy="36"/>
              </a:xfrm>
              <a:custGeom>
                <a:avLst/>
                <a:gdLst>
                  <a:gd name="T0" fmla="*/ 120 w 121"/>
                  <a:gd name="T1" fmla="*/ 32 h 36"/>
                  <a:gd name="T2" fmla="*/ 120 w 121"/>
                  <a:gd name="T3" fmla="*/ 36 h 36"/>
                  <a:gd name="T4" fmla="*/ 39 w 121"/>
                  <a:gd name="T5" fmla="*/ 17 h 36"/>
                  <a:gd name="T6" fmla="*/ 37 w 121"/>
                  <a:gd name="T7" fmla="*/ 24 h 36"/>
                  <a:gd name="T8" fmla="*/ 0 w 121"/>
                  <a:gd name="T9" fmla="*/ 3 h 36"/>
                  <a:gd name="T10" fmla="*/ 43 w 121"/>
                  <a:gd name="T11" fmla="*/ 0 h 36"/>
                  <a:gd name="T12" fmla="*/ 42 w 121"/>
                  <a:gd name="T13" fmla="*/ 9 h 36"/>
                  <a:gd name="T14" fmla="*/ 121 w 121"/>
                  <a:gd name="T15" fmla="*/ 27 h 36"/>
                  <a:gd name="T16" fmla="*/ 120 w 121"/>
                  <a:gd name="T17" fmla="*/ 32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1" h="36">
                    <a:moveTo>
                      <a:pt x="120" y="32"/>
                    </a:moveTo>
                    <a:lnTo>
                      <a:pt x="120" y="36"/>
                    </a:lnTo>
                    <a:lnTo>
                      <a:pt x="39" y="17"/>
                    </a:lnTo>
                    <a:lnTo>
                      <a:pt x="37" y="24"/>
                    </a:lnTo>
                    <a:lnTo>
                      <a:pt x="0" y="3"/>
                    </a:lnTo>
                    <a:lnTo>
                      <a:pt x="43" y="0"/>
                    </a:lnTo>
                    <a:lnTo>
                      <a:pt x="42" y="9"/>
                    </a:lnTo>
                    <a:lnTo>
                      <a:pt x="121" y="27"/>
                    </a:lnTo>
                    <a:lnTo>
                      <a:pt x="120" y="32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193" name="Freeform 433"/>
              <p:cNvSpPr>
                <a:spLocks/>
              </p:cNvSpPr>
              <p:nvPr/>
            </p:nvSpPr>
            <p:spPr bwMode="auto">
              <a:xfrm>
                <a:off x="2407" y="1417"/>
                <a:ext cx="124" cy="40"/>
              </a:xfrm>
              <a:custGeom>
                <a:avLst/>
                <a:gdLst>
                  <a:gd name="T0" fmla="*/ 124 w 124"/>
                  <a:gd name="T1" fmla="*/ 35 h 40"/>
                  <a:gd name="T2" fmla="*/ 123 w 124"/>
                  <a:gd name="T3" fmla="*/ 40 h 40"/>
                  <a:gd name="T4" fmla="*/ 40 w 124"/>
                  <a:gd name="T5" fmla="*/ 17 h 40"/>
                  <a:gd name="T6" fmla="*/ 37 w 124"/>
                  <a:gd name="T7" fmla="*/ 24 h 40"/>
                  <a:gd name="T8" fmla="*/ 0 w 124"/>
                  <a:gd name="T9" fmla="*/ 0 h 40"/>
                  <a:gd name="T10" fmla="*/ 45 w 124"/>
                  <a:gd name="T11" fmla="*/ 0 h 40"/>
                  <a:gd name="T12" fmla="*/ 42 w 124"/>
                  <a:gd name="T13" fmla="*/ 8 h 40"/>
                  <a:gd name="T14" fmla="*/ 124 w 124"/>
                  <a:gd name="T15" fmla="*/ 30 h 40"/>
                  <a:gd name="T16" fmla="*/ 124 w 124"/>
                  <a:gd name="T17" fmla="*/ 3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4" h="40">
                    <a:moveTo>
                      <a:pt x="124" y="35"/>
                    </a:moveTo>
                    <a:lnTo>
                      <a:pt x="123" y="40"/>
                    </a:lnTo>
                    <a:lnTo>
                      <a:pt x="40" y="17"/>
                    </a:lnTo>
                    <a:lnTo>
                      <a:pt x="37" y="24"/>
                    </a:lnTo>
                    <a:lnTo>
                      <a:pt x="0" y="0"/>
                    </a:lnTo>
                    <a:lnTo>
                      <a:pt x="45" y="0"/>
                    </a:lnTo>
                    <a:lnTo>
                      <a:pt x="42" y="8"/>
                    </a:lnTo>
                    <a:lnTo>
                      <a:pt x="124" y="30"/>
                    </a:lnTo>
                    <a:lnTo>
                      <a:pt x="124" y="35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194" name="Freeform 434"/>
              <p:cNvSpPr>
                <a:spLocks/>
              </p:cNvSpPr>
              <p:nvPr/>
            </p:nvSpPr>
            <p:spPr bwMode="auto">
              <a:xfrm>
                <a:off x="2329" y="1405"/>
                <a:ext cx="130" cy="36"/>
              </a:xfrm>
              <a:custGeom>
                <a:avLst/>
                <a:gdLst>
                  <a:gd name="T0" fmla="*/ 130 w 130"/>
                  <a:gd name="T1" fmla="*/ 32 h 36"/>
                  <a:gd name="T2" fmla="*/ 129 w 130"/>
                  <a:gd name="T3" fmla="*/ 36 h 36"/>
                  <a:gd name="T4" fmla="*/ 42 w 130"/>
                  <a:gd name="T5" fmla="*/ 16 h 36"/>
                  <a:gd name="T6" fmla="*/ 40 w 130"/>
                  <a:gd name="T7" fmla="*/ 26 h 36"/>
                  <a:gd name="T8" fmla="*/ 0 w 130"/>
                  <a:gd name="T9" fmla="*/ 3 h 36"/>
                  <a:gd name="T10" fmla="*/ 46 w 130"/>
                  <a:gd name="T11" fmla="*/ 0 h 36"/>
                  <a:gd name="T12" fmla="*/ 45 w 130"/>
                  <a:gd name="T13" fmla="*/ 7 h 36"/>
                  <a:gd name="T14" fmla="*/ 130 w 130"/>
                  <a:gd name="T15" fmla="*/ 29 h 36"/>
                  <a:gd name="T16" fmla="*/ 130 w 130"/>
                  <a:gd name="T17" fmla="*/ 32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30" h="36">
                    <a:moveTo>
                      <a:pt x="130" y="32"/>
                    </a:moveTo>
                    <a:lnTo>
                      <a:pt x="129" y="36"/>
                    </a:lnTo>
                    <a:lnTo>
                      <a:pt x="42" y="16"/>
                    </a:lnTo>
                    <a:lnTo>
                      <a:pt x="40" y="26"/>
                    </a:lnTo>
                    <a:lnTo>
                      <a:pt x="0" y="3"/>
                    </a:lnTo>
                    <a:lnTo>
                      <a:pt x="46" y="0"/>
                    </a:lnTo>
                    <a:lnTo>
                      <a:pt x="45" y="7"/>
                    </a:lnTo>
                    <a:lnTo>
                      <a:pt x="130" y="29"/>
                    </a:lnTo>
                    <a:lnTo>
                      <a:pt x="130" y="32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195" name="Freeform 435"/>
              <p:cNvSpPr>
                <a:spLocks/>
              </p:cNvSpPr>
              <p:nvPr/>
            </p:nvSpPr>
            <p:spPr bwMode="auto">
              <a:xfrm>
                <a:off x="2251" y="1392"/>
                <a:ext cx="138" cy="37"/>
              </a:xfrm>
              <a:custGeom>
                <a:avLst/>
                <a:gdLst>
                  <a:gd name="T0" fmla="*/ 136 w 138"/>
                  <a:gd name="T1" fmla="*/ 33 h 37"/>
                  <a:gd name="T2" fmla="*/ 136 w 138"/>
                  <a:gd name="T3" fmla="*/ 37 h 37"/>
                  <a:gd name="T4" fmla="*/ 45 w 138"/>
                  <a:gd name="T5" fmla="*/ 17 h 37"/>
                  <a:gd name="T6" fmla="*/ 43 w 138"/>
                  <a:gd name="T7" fmla="*/ 28 h 37"/>
                  <a:gd name="T8" fmla="*/ 0 w 138"/>
                  <a:gd name="T9" fmla="*/ 5 h 37"/>
                  <a:gd name="T10" fmla="*/ 49 w 138"/>
                  <a:gd name="T11" fmla="*/ 0 h 37"/>
                  <a:gd name="T12" fmla="*/ 46 w 138"/>
                  <a:gd name="T13" fmla="*/ 10 h 37"/>
                  <a:gd name="T14" fmla="*/ 138 w 138"/>
                  <a:gd name="T15" fmla="*/ 28 h 37"/>
                  <a:gd name="T16" fmla="*/ 136 w 138"/>
                  <a:gd name="T17" fmla="*/ 33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38" h="37">
                    <a:moveTo>
                      <a:pt x="136" y="33"/>
                    </a:moveTo>
                    <a:lnTo>
                      <a:pt x="136" y="37"/>
                    </a:lnTo>
                    <a:lnTo>
                      <a:pt x="45" y="17"/>
                    </a:lnTo>
                    <a:lnTo>
                      <a:pt x="43" y="28"/>
                    </a:lnTo>
                    <a:lnTo>
                      <a:pt x="0" y="5"/>
                    </a:lnTo>
                    <a:lnTo>
                      <a:pt x="49" y="0"/>
                    </a:lnTo>
                    <a:lnTo>
                      <a:pt x="46" y="10"/>
                    </a:lnTo>
                    <a:lnTo>
                      <a:pt x="138" y="28"/>
                    </a:lnTo>
                    <a:lnTo>
                      <a:pt x="136" y="33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196" name="Freeform 436"/>
              <p:cNvSpPr>
                <a:spLocks/>
              </p:cNvSpPr>
              <p:nvPr/>
            </p:nvSpPr>
            <p:spPr bwMode="auto">
              <a:xfrm>
                <a:off x="2164" y="1379"/>
                <a:ext cx="155" cy="35"/>
              </a:xfrm>
              <a:custGeom>
                <a:avLst/>
                <a:gdLst>
                  <a:gd name="T0" fmla="*/ 153 w 155"/>
                  <a:gd name="T1" fmla="*/ 30 h 35"/>
                  <a:gd name="T2" fmla="*/ 153 w 155"/>
                  <a:gd name="T3" fmla="*/ 35 h 35"/>
                  <a:gd name="T4" fmla="*/ 51 w 155"/>
                  <a:gd name="T5" fmla="*/ 20 h 35"/>
                  <a:gd name="T6" fmla="*/ 49 w 155"/>
                  <a:gd name="T7" fmla="*/ 30 h 35"/>
                  <a:gd name="T8" fmla="*/ 0 w 155"/>
                  <a:gd name="T9" fmla="*/ 6 h 35"/>
                  <a:gd name="T10" fmla="*/ 54 w 155"/>
                  <a:gd name="T11" fmla="*/ 0 h 35"/>
                  <a:gd name="T12" fmla="*/ 52 w 155"/>
                  <a:gd name="T13" fmla="*/ 10 h 35"/>
                  <a:gd name="T14" fmla="*/ 155 w 155"/>
                  <a:gd name="T15" fmla="*/ 27 h 35"/>
                  <a:gd name="T16" fmla="*/ 153 w 155"/>
                  <a:gd name="T17" fmla="*/ 3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5" h="35">
                    <a:moveTo>
                      <a:pt x="153" y="30"/>
                    </a:moveTo>
                    <a:lnTo>
                      <a:pt x="153" y="35"/>
                    </a:lnTo>
                    <a:lnTo>
                      <a:pt x="51" y="20"/>
                    </a:lnTo>
                    <a:lnTo>
                      <a:pt x="49" y="30"/>
                    </a:lnTo>
                    <a:lnTo>
                      <a:pt x="0" y="6"/>
                    </a:lnTo>
                    <a:lnTo>
                      <a:pt x="54" y="0"/>
                    </a:lnTo>
                    <a:lnTo>
                      <a:pt x="52" y="10"/>
                    </a:lnTo>
                    <a:lnTo>
                      <a:pt x="155" y="27"/>
                    </a:lnTo>
                    <a:lnTo>
                      <a:pt x="153" y="3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197" name="Freeform 437"/>
              <p:cNvSpPr>
                <a:spLocks/>
              </p:cNvSpPr>
              <p:nvPr/>
            </p:nvSpPr>
            <p:spPr bwMode="auto">
              <a:xfrm>
                <a:off x="3639" y="1761"/>
                <a:ext cx="79" cy="17"/>
              </a:xfrm>
              <a:custGeom>
                <a:avLst/>
                <a:gdLst>
                  <a:gd name="T0" fmla="*/ 79 w 79"/>
                  <a:gd name="T1" fmla="*/ 6 h 17"/>
                  <a:gd name="T2" fmla="*/ 79 w 79"/>
                  <a:gd name="T3" fmla="*/ 9 h 17"/>
                  <a:gd name="T4" fmla="*/ 27 w 79"/>
                  <a:gd name="T5" fmla="*/ 12 h 17"/>
                  <a:gd name="T6" fmla="*/ 27 w 79"/>
                  <a:gd name="T7" fmla="*/ 17 h 17"/>
                  <a:gd name="T8" fmla="*/ 0 w 79"/>
                  <a:gd name="T9" fmla="*/ 9 h 17"/>
                  <a:gd name="T10" fmla="*/ 27 w 79"/>
                  <a:gd name="T11" fmla="*/ 0 h 17"/>
                  <a:gd name="T12" fmla="*/ 27 w 79"/>
                  <a:gd name="T13" fmla="*/ 6 h 17"/>
                  <a:gd name="T14" fmla="*/ 79 w 79"/>
                  <a:gd name="T15" fmla="*/ 4 h 17"/>
                  <a:gd name="T16" fmla="*/ 79 w 79"/>
                  <a:gd name="T1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9" h="17">
                    <a:moveTo>
                      <a:pt x="79" y="6"/>
                    </a:moveTo>
                    <a:lnTo>
                      <a:pt x="79" y="9"/>
                    </a:lnTo>
                    <a:lnTo>
                      <a:pt x="27" y="12"/>
                    </a:lnTo>
                    <a:lnTo>
                      <a:pt x="27" y="17"/>
                    </a:lnTo>
                    <a:lnTo>
                      <a:pt x="0" y="9"/>
                    </a:lnTo>
                    <a:lnTo>
                      <a:pt x="27" y="0"/>
                    </a:lnTo>
                    <a:lnTo>
                      <a:pt x="27" y="6"/>
                    </a:lnTo>
                    <a:lnTo>
                      <a:pt x="79" y="4"/>
                    </a:lnTo>
                    <a:lnTo>
                      <a:pt x="79" y="6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198" name="Freeform 438"/>
              <p:cNvSpPr>
                <a:spLocks/>
              </p:cNvSpPr>
              <p:nvPr/>
            </p:nvSpPr>
            <p:spPr bwMode="auto">
              <a:xfrm>
                <a:off x="3570" y="1750"/>
                <a:ext cx="76" cy="14"/>
              </a:xfrm>
              <a:custGeom>
                <a:avLst/>
                <a:gdLst>
                  <a:gd name="T0" fmla="*/ 76 w 76"/>
                  <a:gd name="T1" fmla="*/ 3 h 14"/>
                  <a:gd name="T2" fmla="*/ 76 w 76"/>
                  <a:gd name="T3" fmla="*/ 5 h 14"/>
                  <a:gd name="T4" fmla="*/ 26 w 76"/>
                  <a:gd name="T5" fmla="*/ 9 h 14"/>
                  <a:gd name="T6" fmla="*/ 26 w 76"/>
                  <a:gd name="T7" fmla="*/ 14 h 14"/>
                  <a:gd name="T8" fmla="*/ 0 w 76"/>
                  <a:gd name="T9" fmla="*/ 8 h 14"/>
                  <a:gd name="T10" fmla="*/ 24 w 76"/>
                  <a:gd name="T11" fmla="*/ 0 h 14"/>
                  <a:gd name="T12" fmla="*/ 26 w 76"/>
                  <a:gd name="T13" fmla="*/ 5 h 14"/>
                  <a:gd name="T14" fmla="*/ 76 w 76"/>
                  <a:gd name="T15" fmla="*/ 0 h 14"/>
                  <a:gd name="T16" fmla="*/ 76 w 76"/>
                  <a:gd name="T17" fmla="*/ 3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6" h="14">
                    <a:moveTo>
                      <a:pt x="76" y="3"/>
                    </a:moveTo>
                    <a:lnTo>
                      <a:pt x="76" y="5"/>
                    </a:lnTo>
                    <a:lnTo>
                      <a:pt x="26" y="9"/>
                    </a:lnTo>
                    <a:lnTo>
                      <a:pt x="26" y="14"/>
                    </a:lnTo>
                    <a:lnTo>
                      <a:pt x="0" y="8"/>
                    </a:lnTo>
                    <a:lnTo>
                      <a:pt x="24" y="0"/>
                    </a:lnTo>
                    <a:lnTo>
                      <a:pt x="26" y="5"/>
                    </a:lnTo>
                    <a:lnTo>
                      <a:pt x="76" y="0"/>
                    </a:lnTo>
                    <a:lnTo>
                      <a:pt x="76" y="3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199" name="Freeform 439"/>
              <p:cNvSpPr>
                <a:spLocks/>
              </p:cNvSpPr>
              <p:nvPr/>
            </p:nvSpPr>
            <p:spPr bwMode="auto">
              <a:xfrm>
                <a:off x="3499" y="1735"/>
                <a:ext cx="78" cy="17"/>
              </a:xfrm>
              <a:custGeom>
                <a:avLst/>
                <a:gdLst>
                  <a:gd name="T0" fmla="*/ 77 w 78"/>
                  <a:gd name="T1" fmla="*/ 3 h 17"/>
                  <a:gd name="T2" fmla="*/ 78 w 78"/>
                  <a:gd name="T3" fmla="*/ 6 h 17"/>
                  <a:gd name="T4" fmla="*/ 26 w 78"/>
                  <a:gd name="T5" fmla="*/ 11 h 17"/>
                  <a:gd name="T6" fmla="*/ 28 w 78"/>
                  <a:gd name="T7" fmla="*/ 17 h 17"/>
                  <a:gd name="T8" fmla="*/ 0 w 78"/>
                  <a:gd name="T9" fmla="*/ 11 h 17"/>
                  <a:gd name="T10" fmla="*/ 25 w 78"/>
                  <a:gd name="T11" fmla="*/ 0 h 17"/>
                  <a:gd name="T12" fmla="*/ 26 w 78"/>
                  <a:gd name="T13" fmla="*/ 5 h 17"/>
                  <a:gd name="T14" fmla="*/ 77 w 78"/>
                  <a:gd name="T15" fmla="*/ 0 h 17"/>
                  <a:gd name="T16" fmla="*/ 77 w 78"/>
                  <a:gd name="T17" fmla="*/ 3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8" h="17">
                    <a:moveTo>
                      <a:pt x="77" y="3"/>
                    </a:moveTo>
                    <a:lnTo>
                      <a:pt x="78" y="6"/>
                    </a:lnTo>
                    <a:lnTo>
                      <a:pt x="26" y="11"/>
                    </a:lnTo>
                    <a:lnTo>
                      <a:pt x="28" y="17"/>
                    </a:lnTo>
                    <a:lnTo>
                      <a:pt x="0" y="11"/>
                    </a:lnTo>
                    <a:lnTo>
                      <a:pt x="25" y="0"/>
                    </a:lnTo>
                    <a:lnTo>
                      <a:pt x="26" y="5"/>
                    </a:lnTo>
                    <a:lnTo>
                      <a:pt x="77" y="0"/>
                    </a:lnTo>
                    <a:lnTo>
                      <a:pt x="77" y="3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200" name="Freeform 440"/>
              <p:cNvSpPr>
                <a:spLocks/>
              </p:cNvSpPr>
              <p:nvPr/>
            </p:nvSpPr>
            <p:spPr bwMode="auto">
              <a:xfrm>
                <a:off x="3428" y="1718"/>
                <a:ext cx="78" cy="15"/>
              </a:xfrm>
              <a:custGeom>
                <a:avLst/>
                <a:gdLst>
                  <a:gd name="T0" fmla="*/ 78 w 78"/>
                  <a:gd name="T1" fmla="*/ 5 h 15"/>
                  <a:gd name="T2" fmla="*/ 78 w 78"/>
                  <a:gd name="T3" fmla="*/ 8 h 15"/>
                  <a:gd name="T4" fmla="*/ 26 w 78"/>
                  <a:gd name="T5" fmla="*/ 11 h 15"/>
                  <a:gd name="T6" fmla="*/ 26 w 78"/>
                  <a:gd name="T7" fmla="*/ 15 h 15"/>
                  <a:gd name="T8" fmla="*/ 0 w 78"/>
                  <a:gd name="T9" fmla="*/ 11 h 15"/>
                  <a:gd name="T10" fmla="*/ 26 w 78"/>
                  <a:gd name="T11" fmla="*/ 0 h 15"/>
                  <a:gd name="T12" fmla="*/ 26 w 78"/>
                  <a:gd name="T13" fmla="*/ 6 h 15"/>
                  <a:gd name="T14" fmla="*/ 78 w 78"/>
                  <a:gd name="T15" fmla="*/ 3 h 15"/>
                  <a:gd name="T16" fmla="*/ 78 w 78"/>
                  <a:gd name="T17" fmla="*/ 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8" h="15">
                    <a:moveTo>
                      <a:pt x="78" y="5"/>
                    </a:moveTo>
                    <a:lnTo>
                      <a:pt x="78" y="8"/>
                    </a:lnTo>
                    <a:lnTo>
                      <a:pt x="26" y="11"/>
                    </a:lnTo>
                    <a:lnTo>
                      <a:pt x="26" y="15"/>
                    </a:lnTo>
                    <a:lnTo>
                      <a:pt x="0" y="11"/>
                    </a:lnTo>
                    <a:lnTo>
                      <a:pt x="26" y="0"/>
                    </a:lnTo>
                    <a:lnTo>
                      <a:pt x="26" y="6"/>
                    </a:lnTo>
                    <a:lnTo>
                      <a:pt x="78" y="3"/>
                    </a:lnTo>
                    <a:lnTo>
                      <a:pt x="78" y="5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201" name="Freeform 441"/>
              <p:cNvSpPr>
                <a:spLocks/>
              </p:cNvSpPr>
              <p:nvPr/>
            </p:nvSpPr>
            <p:spPr bwMode="auto">
              <a:xfrm>
                <a:off x="3356" y="1703"/>
                <a:ext cx="79" cy="15"/>
              </a:xfrm>
              <a:custGeom>
                <a:avLst/>
                <a:gdLst>
                  <a:gd name="T0" fmla="*/ 79 w 79"/>
                  <a:gd name="T1" fmla="*/ 4 h 15"/>
                  <a:gd name="T2" fmla="*/ 79 w 79"/>
                  <a:gd name="T3" fmla="*/ 7 h 15"/>
                  <a:gd name="T4" fmla="*/ 27 w 79"/>
                  <a:gd name="T5" fmla="*/ 11 h 15"/>
                  <a:gd name="T6" fmla="*/ 27 w 79"/>
                  <a:gd name="T7" fmla="*/ 15 h 15"/>
                  <a:gd name="T8" fmla="*/ 0 w 79"/>
                  <a:gd name="T9" fmla="*/ 9 h 15"/>
                  <a:gd name="T10" fmla="*/ 26 w 79"/>
                  <a:gd name="T11" fmla="*/ 0 h 15"/>
                  <a:gd name="T12" fmla="*/ 27 w 79"/>
                  <a:gd name="T13" fmla="*/ 4 h 15"/>
                  <a:gd name="T14" fmla="*/ 79 w 79"/>
                  <a:gd name="T15" fmla="*/ 1 h 15"/>
                  <a:gd name="T16" fmla="*/ 79 w 79"/>
                  <a:gd name="T17" fmla="*/ 4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9" h="15">
                    <a:moveTo>
                      <a:pt x="79" y="4"/>
                    </a:moveTo>
                    <a:lnTo>
                      <a:pt x="79" y="7"/>
                    </a:lnTo>
                    <a:lnTo>
                      <a:pt x="27" y="11"/>
                    </a:lnTo>
                    <a:lnTo>
                      <a:pt x="27" y="15"/>
                    </a:lnTo>
                    <a:lnTo>
                      <a:pt x="0" y="9"/>
                    </a:lnTo>
                    <a:lnTo>
                      <a:pt x="26" y="0"/>
                    </a:lnTo>
                    <a:lnTo>
                      <a:pt x="27" y="4"/>
                    </a:lnTo>
                    <a:lnTo>
                      <a:pt x="79" y="1"/>
                    </a:lnTo>
                    <a:lnTo>
                      <a:pt x="79" y="4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202" name="Freeform 442"/>
              <p:cNvSpPr>
                <a:spLocks/>
              </p:cNvSpPr>
              <p:nvPr/>
            </p:nvSpPr>
            <p:spPr bwMode="auto">
              <a:xfrm>
                <a:off x="3287" y="1689"/>
                <a:ext cx="79" cy="15"/>
              </a:xfrm>
              <a:custGeom>
                <a:avLst/>
                <a:gdLst>
                  <a:gd name="T0" fmla="*/ 78 w 79"/>
                  <a:gd name="T1" fmla="*/ 5 h 15"/>
                  <a:gd name="T2" fmla="*/ 79 w 79"/>
                  <a:gd name="T3" fmla="*/ 8 h 15"/>
                  <a:gd name="T4" fmla="*/ 26 w 79"/>
                  <a:gd name="T5" fmla="*/ 11 h 15"/>
                  <a:gd name="T6" fmla="*/ 26 w 79"/>
                  <a:gd name="T7" fmla="*/ 15 h 15"/>
                  <a:gd name="T8" fmla="*/ 0 w 79"/>
                  <a:gd name="T9" fmla="*/ 9 h 15"/>
                  <a:gd name="T10" fmla="*/ 26 w 79"/>
                  <a:gd name="T11" fmla="*/ 0 h 15"/>
                  <a:gd name="T12" fmla="*/ 26 w 79"/>
                  <a:gd name="T13" fmla="*/ 5 h 15"/>
                  <a:gd name="T14" fmla="*/ 78 w 79"/>
                  <a:gd name="T15" fmla="*/ 2 h 15"/>
                  <a:gd name="T16" fmla="*/ 78 w 79"/>
                  <a:gd name="T17" fmla="*/ 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9" h="15">
                    <a:moveTo>
                      <a:pt x="78" y="5"/>
                    </a:moveTo>
                    <a:lnTo>
                      <a:pt x="79" y="8"/>
                    </a:lnTo>
                    <a:lnTo>
                      <a:pt x="26" y="11"/>
                    </a:lnTo>
                    <a:lnTo>
                      <a:pt x="26" y="15"/>
                    </a:lnTo>
                    <a:lnTo>
                      <a:pt x="0" y="9"/>
                    </a:lnTo>
                    <a:lnTo>
                      <a:pt x="26" y="0"/>
                    </a:lnTo>
                    <a:lnTo>
                      <a:pt x="26" y="5"/>
                    </a:lnTo>
                    <a:lnTo>
                      <a:pt x="78" y="2"/>
                    </a:lnTo>
                    <a:lnTo>
                      <a:pt x="78" y="5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203" name="Freeform 443"/>
              <p:cNvSpPr>
                <a:spLocks/>
              </p:cNvSpPr>
              <p:nvPr/>
            </p:nvSpPr>
            <p:spPr bwMode="auto">
              <a:xfrm>
                <a:off x="3215" y="1677"/>
                <a:ext cx="81" cy="15"/>
              </a:xfrm>
              <a:custGeom>
                <a:avLst/>
                <a:gdLst>
                  <a:gd name="T0" fmla="*/ 80 w 81"/>
                  <a:gd name="T1" fmla="*/ 3 h 15"/>
                  <a:gd name="T2" fmla="*/ 81 w 81"/>
                  <a:gd name="T3" fmla="*/ 4 h 15"/>
                  <a:gd name="T4" fmla="*/ 28 w 81"/>
                  <a:gd name="T5" fmla="*/ 9 h 15"/>
                  <a:gd name="T6" fmla="*/ 28 w 81"/>
                  <a:gd name="T7" fmla="*/ 15 h 15"/>
                  <a:gd name="T8" fmla="*/ 0 w 81"/>
                  <a:gd name="T9" fmla="*/ 9 h 15"/>
                  <a:gd name="T10" fmla="*/ 26 w 81"/>
                  <a:gd name="T11" fmla="*/ 0 h 15"/>
                  <a:gd name="T12" fmla="*/ 26 w 81"/>
                  <a:gd name="T13" fmla="*/ 4 h 15"/>
                  <a:gd name="T14" fmla="*/ 80 w 81"/>
                  <a:gd name="T15" fmla="*/ 0 h 15"/>
                  <a:gd name="T16" fmla="*/ 80 w 81"/>
                  <a:gd name="T17" fmla="*/ 3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1" h="15">
                    <a:moveTo>
                      <a:pt x="80" y="3"/>
                    </a:moveTo>
                    <a:lnTo>
                      <a:pt x="81" y="4"/>
                    </a:lnTo>
                    <a:lnTo>
                      <a:pt x="28" y="9"/>
                    </a:lnTo>
                    <a:lnTo>
                      <a:pt x="28" y="15"/>
                    </a:lnTo>
                    <a:lnTo>
                      <a:pt x="0" y="9"/>
                    </a:lnTo>
                    <a:lnTo>
                      <a:pt x="26" y="0"/>
                    </a:lnTo>
                    <a:lnTo>
                      <a:pt x="26" y="4"/>
                    </a:lnTo>
                    <a:lnTo>
                      <a:pt x="80" y="0"/>
                    </a:lnTo>
                    <a:lnTo>
                      <a:pt x="80" y="3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204" name="Freeform 444"/>
              <p:cNvSpPr>
                <a:spLocks/>
              </p:cNvSpPr>
              <p:nvPr/>
            </p:nvSpPr>
            <p:spPr bwMode="auto">
              <a:xfrm>
                <a:off x="3142" y="1662"/>
                <a:ext cx="82" cy="21"/>
              </a:xfrm>
              <a:custGeom>
                <a:avLst/>
                <a:gdLst>
                  <a:gd name="T0" fmla="*/ 82 w 82"/>
                  <a:gd name="T1" fmla="*/ 3 h 21"/>
                  <a:gd name="T2" fmla="*/ 82 w 82"/>
                  <a:gd name="T3" fmla="*/ 6 h 21"/>
                  <a:gd name="T4" fmla="*/ 27 w 82"/>
                  <a:gd name="T5" fmla="*/ 16 h 21"/>
                  <a:gd name="T6" fmla="*/ 29 w 82"/>
                  <a:gd name="T7" fmla="*/ 21 h 21"/>
                  <a:gd name="T8" fmla="*/ 0 w 82"/>
                  <a:gd name="T9" fmla="*/ 18 h 21"/>
                  <a:gd name="T10" fmla="*/ 26 w 82"/>
                  <a:gd name="T11" fmla="*/ 4 h 21"/>
                  <a:gd name="T12" fmla="*/ 26 w 82"/>
                  <a:gd name="T13" fmla="*/ 10 h 21"/>
                  <a:gd name="T14" fmla="*/ 82 w 82"/>
                  <a:gd name="T15" fmla="*/ 0 h 21"/>
                  <a:gd name="T16" fmla="*/ 82 w 82"/>
                  <a:gd name="T17" fmla="*/ 3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2" h="21">
                    <a:moveTo>
                      <a:pt x="82" y="3"/>
                    </a:moveTo>
                    <a:lnTo>
                      <a:pt x="82" y="6"/>
                    </a:lnTo>
                    <a:lnTo>
                      <a:pt x="27" y="16"/>
                    </a:lnTo>
                    <a:lnTo>
                      <a:pt x="29" y="21"/>
                    </a:lnTo>
                    <a:lnTo>
                      <a:pt x="0" y="18"/>
                    </a:lnTo>
                    <a:lnTo>
                      <a:pt x="26" y="4"/>
                    </a:lnTo>
                    <a:lnTo>
                      <a:pt x="26" y="10"/>
                    </a:lnTo>
                    <a:lnTo>
                      <a:pt x="82" y="0"/>
                    </a:lnTo>
                    <a:lnTo>
                      <a:pt x="82" y="3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205" name="Freeform 445"/>
              <p:cNvSpPr>
                <a:spLocks/>
              </p:cNvSpPr>
              <p:nvPr/>
            </p:nvSpPr>
            <p:spPr bwMode="auto">
              <a:xfrm>
                <a:off x="3064" y="1646"/>
                <a:ext cx="90" cy="28"/>
              </a:xfrm>
              <a:custGeom>
                <a:avLst/>
                <a:gdLst>
                  <a:gd name="T0" fmla="*/ 88 w 90"/>
                  <a:gd name="T1" fmla="*/ 3 h 28"/>
                  <a:gd name="T2" fmla="*/ 90 w 90"/>
                  <a:gd name="T3" fmla="*/ 8 h 28"/>
                  <a:gd name="T4" fmla="*/ 32 w 90"/>
                  <a:gd name="T5" fmla="*/ 22 h 28"/>
                  <a:gd name="T6" fmla="*/ 33 w 90"/>
                  <a:gd name="T7" fmla="*/ 28 h 28"/>
                  <a:gd name="T8" fmla="*/ 0 w 90"/>
                  <a:gd name="T9" fmla="*/ 26 h 28"/>
                  <a:gd name="T10" fmla="*/ 29 w 90"/>
                  <a:gd name="T11" fmla="*/ 9 h 28"/>
                  <a:gd name="T12" fmla="*/ 30 w 90"/>
                  <a:gd name="T13" fmla="*/ 16 h 28"/>
                  <a:gd name="T14" fmla="*/ 88 w 90"/>
                  <a:gd name="T15" fmla="*/ 0 h 28"/>
                  <a:gd name="T16" fmla="*/ 88 w 90"/>
                  <a:gd name="T17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0" h="28">
                    <a:moveTo>
                      <a:pt x="88" y="3"/>
                    </a:moveTo>
                    <a:lnTo>
                      <a:pt x="90" y="8"/>
                    </a:lnTo>
                    <a:lnTo>
                      <a:pt x="32" y="22"/>
                    </a:lnTo>
                    <a:lnTo>
                      <a:pt x="33" y="28"/>
                    </a:lnTo>
                    <a:lnTo>
                      <a:pt x="0" y="26"/>
                    </a:lnTo>
                    <a:lnTo>
                      <a:pt x="29" y="9"/>
                    </a:lnTo>
                    <a:lnTo>
                      <a:pt x="30" y="16"/>
                    </a:lnTo>
                    <a:lnTo>
                      <a:pt x="88" y="0"/>
                    </a:lnTo>
                    <a:lnTo>
                      <a:pt x="88" y="3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206" name="Freeform 446"/>
              <p:cNvSpPr>
                <a:spLocks/>
              </p:cNvSpPr>
              <p:nvPr/>
            </p:nvSpPr>
            <p:spPr bwMode="auto">
              <a:xfrm>
                <a:off x="2989" y="1631"/>
                <a:ext cx="94" cy="32"/>
              </a:xfrm>
              <a:custGeom>
                <a:avLst/>
                <a:gdLst>
                  <a:gd name="T0" fmla="*/ 93 w 94"/>
                  <a:gd name="T1" fmla="*/ 3 h 32"/>
                  <a:gd name="T2" fmla="*/ 94 w 94"/>
                  <a:gd name="T3" fmla="*/ 8 h 32"/>
                  <a:gd name="T4" fmla="*/ 33 w 94"/>
                  <a:gd name="T5" fmla="*/ 26 h 32"/>
                  <a:gd name="T6" fmla="*/ 35 w 94"/>
                  <a:gd name="T7" fmla="*/ 32 h 32"/>
                  <a:gd name="T8" fmla="*/ 0 w 94"/>
                  <a:gd name="T9" fmla="*/ 32 h 32"/>
                  <a:gd name="T10" fmla="*/ 29 w 94"/>
                  <a:gd name="T11" fmla="*/ 14 h 32"/>
                  <a:gd name="T12" fmla="*/ 30 w 94"/>
                  <a:gd name="T13" fmla="*/ 20 h 32"/>
                  <a:gd name="T14" fmla="*/ 93 w 94"/>
                  <a:gd name="T15" fmla="*/ 0 h 32"/>
                  <a:gd name="T16" fmla="*/ 93 w 94"/>
                  <a:gd name="T17" fmla="*/ 3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4" h="32">
                    <a:moveTo>
                      <a:pt x="93" y="3"/>
                    </a:moveTo>
                    <a:lnTo>
                      <a:pt x="94" y="8"/>
                    </a:lnTo>
                    <a:lnTo>
                      <a:pt x="33" y="26"/>
                    </a:lnTo>
                    <a:lnTo>
                      <a:pt x="35" y="32"/>
                    </a:lnTo>
                    <a:lnTo>
                      <a:pt x="0" y="32"/>
                    </a:lnTo>
                    <a:lnTo>
                      <a:pt x="29" y="14"/>
                    </a:lnTo>
                    <a:lnTo>
                      <a:pt x="30" y="20"/>
                    </a:lnTo>
                    <a:lnTo>
                      <a:pt x="93" y="0"/>
                    </a:lnTo>
                    <a:lnTo>
                      <a:pt x="93" y="3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207" name="Freeform 447"/>
              <p:cNvSpPr>
                <a:spLocks/>
              </p:cNvSpPr>
              <p:nvPr/>
            </p:nvSpPr>
            <p:spPr bwMode="auto">
              <a:xfrm>
                <a:off x="2915" y="1617"/>
                <a:ext cx="98" cy="35"/>
              </a:xfrm>
              <a:custGeom>
                <a:avLst/>
                <a:gdLst>
                  <a:gd name="T0" fmla="*/ 97 w 98"/>
                  <a:gd name="T1" fmla="*/ 3 h 35"/>
                  <a:gd name="T2" fmla="*/ 98 w 98"/>
                  <a:gd name="T3" fmla="*/ 8 h 35"/>
                  <a:gd name="T4" fmla="*/ 34 w 98"/>
                  <a:gd name="T5" fmla="*/ 28 h 35"/>
                  <a:gd name="T6" fmla="*/ 35 w 98"/>
                  <a:gd name="T7" fmla="*/ 34 h 35"/>
                  <a:gd name="T8" fmla="*/ 0 w 98"/>
                  <a:gd name="T9" fmla="*/ 35 h 35"/>
                  <a:gd name="T10" fmla="*/ 29 w 98"/>
                  <a:gd name="T11" fmla="*/ 14 h 35"/>
                  <a:gd name="T12" fmla="*/ 32 w 98"/>
                  <a:gd name="T13" fmla="*/ 20 h 35"/>
                  <a:gd name="T14" fmla="*/ 95 w 98"/>
                  <a:gd name="T15" fmla="*/ 0 h 35"/>
                  <a:gd name="T16" fmla="*/ 97 w 98"/>
                  <a:gd name="T17" fmla="*/ 3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8" h="35">
                    <a:moveTo>
                      <a:pt x="97" y="3"/>
                    </a:moveTo>
                    <a:lnTo>
                      <a:pt x="98" y="8"/>
                    </a:lnTo>
                    <a:lnTo>
                      <a:pt x="34" y="28"/>
                    </a:lnTo>
                    <a:lnTo>
                      <a:pt x="35" y="34"/>
                    </a:lnTo>
                    <a:lnTo>
                      <a:pt x="0" y="35"/>
                    </a:lnTo>
                    <a:lnTo>
                      <a:pt x="29" y="14"/>
                    </a:lnTo>
                    <a:lnTo>
                      <a:pt x="32" y="20"/>
                    </a:lnTo>
                    <a:lnTo>
                      <a:pt x="95" y="0"/>
                    </a:lnTo>
                    <a:lnTo>
                      <a:pt x="97" y="3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208" name="Freeform 448"/>
              <p:cNvSpPr>
                <a:spLocks/>
              </p:cNvSpPr>
              <p:nvPr/>
            </p:nvSpPr>
            <p:spPr bwMode="auto">
              <a:xfrm>
                <a:off x="2843" y="1603"/>
                <a:ext cx="100" cy="29"/>
              </a:xfrm>
              <a:custGeom>
                <a:avLst/>
                <a:gdLst>
                  <a:gd name="T0" fmla="*/ 98 w 100"/>
                  <a:gd name="T1" fmla="*/ 3 h 29"/>
                  <a:gd name="T2" fmla="*/ 100 w 100"/>
                  <a:gd name="T3" fmla="*/ 7 h 29"/>
                  <a:gd name="T4" fmla="*/ 34 w 100"/>
                  <a:gd name="T5" fmla="*/ 25 h 29"/>
                  <a:gd name="T6" fmla="*/ 35 w 100"/>
                  <a:gd name="T7" fmla="*/ 29 h 29"/>
                  <a:gd name="T8" fmla="*/ 0 w 100"/>
                  <a:gd name="T9" fmla="*/ 28 h 29"/>
                  <a:gd name="T10" fmla="*/ 31 w 100"/>
                  <a:gd name="T11" fmla="*/ 10 h 29"/>
                  <a:gd name="T12" fmla="*/ 32 w 100"/>
                  <a:gd name="T13" fmla="*/ 17 h 29"/>
                  <a:gd name="T14" fmla="*/ 97 w 100"/>
                  <a:gd name="T15" fmla="*/ 0 h 29"/>
                  <a:gd name="T16" fmla="*/ 98 w 100"/>
                  <a:gd name="T17" fmla="*/ 3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0" h="29">
                    <a:moveTo>
                      <a:pt x="98" y="3"/>
                    </a:moveTo>
                    <a:lnTo>
                      <a:pt x="100" y="7"/>
                    </a:lnTo>
                    <a:lnTo>
                      <a:pt x="34" y="25"/>
                    </a:lnTo>
                    <a:lnTo>
                      <a:pt x="35" y="29"/>
                    </a:lnTo>
                    <a:lnTo>
                      <a:pt x="0" y="28"/>
                    </a:lnTo>
                    <a:lnTo>
                      <a:pt x="31" y="10"/>
                    </a:lnTo>
                    <a:lnTo>
                      <a:pt x="32" y="17"/>
                    </a:lnTo>
                    <a:lnTo>
                      <a:pt x="97" y="0"/>
                    </a:lnTo>
                    <a:lnTo>
                      <a:pt x="98" y="3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209" name="Freeform 449"/>
              <p:cNvSpPr>
                <a:spLocks/>
              </p:cNvSpPr>
              <p:nvPr/>
            </p:nvSpPr>
            <p:spPr bwMode="auto">
              <a:xfrm>
                <a:off x="2773" y="1588"/>
                <a:ext cx="98" cy="23"/>
              </a:xfrm>
              <a:custGeom>
                <a:avLst/>
                <a:gdLst>
                  <a:gd name="T0" fmla="*/ 98 w 98"/>
                  <a:gd name="T1" fmla="*/ 3 h 23"/>
                  <a:gd name="T2" fmla="*/ 98 w 98"/>
                  <a:gd name="T3" fmla="*/ 8 h 23"/>
                  <a:gd name="T4" fmla="*/ 32 w 98"/>
                  <a:gd name="T5" fmla="*/ 17 h 23"/>
                  <a:gd name="T6" fmla="*/ 34 w 98"/>
                  <a:gd name="T7" fmla="*/ 23 h 23"/>
                  <a:gd name="T8" fmla="*/ 0 w 98"/>
                  <a:gd name="T9" fmla="*/ 18 h 23"/>
                  <a:gd name="T10" fmla="*/ 31 w 98"/>
                  <a:gd name="T11" fmla="*/ 3 h 23"/>
                  <a:gd name="T12" fmla="*/ 32 w 98"/>
                  <a:gd name="T13" fmla="*/ 11 h 23"/>
                  <a:gd name="T14" fmla="*/ 98 w 98"/>
                  <a:gd name="T15" fmla="*/ 0 h 23"/>
                  <a:gd name="T16" fmla="*/ 98 w 98"/>
                  <a:gd name="T17" fmla="*/ 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8" h="23">
                    <a:moveTo>
                      <a:pt x="98" y="3"/>
                    </a:moveTo>
                    <a:lnTo>
                      <a:pt x="98" y="8"/>
                    </a:lnTo>
                    <a:lnTo>
                      <a:pt x="32" y="17"/>
                    </a:lnTo>
                    <a:lnTo>
                      <a:pt x="34" y="23"/>
                    </a:lnTo>
                    <a:lnTo>
                      <a:pt x="0" y="18"/>
                    </a:lnTo>
                    <a:lnTo>
                      <a:pt x="31" y="3"/>
                    </a:lnTo>
                    <a:lnTo>
                      <a:pt x="32" y="11"/>
                    </a:lnTo>
                    <a:lnTo>
                      <a:pt x="98" y="0"/>
                    </a:lnTo>
                    <a:lnTo>
                      <a:pt x="98" y="3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210" name="Freeform 450"/>
              <p:cNvSpPr>
                <a:spLocks/>
              </p:cNvSpPr>
              <p:nvPr/>
            </p:nvSpPr>
            <p:spPr bwMode="auto">
              <a:xfrm>
                <a:off x="2698" y="1565"/>
                <a:ext cx="102" cy="20"/>
              </a:xfrm>
              <a:custGeom>
                <a:avLst/>
                <a:gdLst>
                  <a:gd name="T0" fmla="*/ 102 w 102"/>
                  <a:gd name="T1" fmla="*/ 12 h 20"/>
                  <a:gd name="T2" fmla="*/ 102 w 102"/>
                  <a:gd name="T3" fmla="*/ 17 h 20"/>
                  <a:gd name="T4" fmla="*/ 34 w 102"/>
                  <a:gd name="T5" fmla="*/ 14 h 20"/>
                  <a:gd name="T6" fmla="*/ 32 w 102"/>
                  <a:gd name="T7" fmla="*/ 20 h 20"/>
                  <a:gd name="T8" fmla="*/ 0 w 102"/>
                  <a:gd name="T9" fmla="*/ 9 h 20"/>
                  <a:gd name="T10" fmla="*/ 34 w 102"/>
                  <a:gd name="T11" fmla="*/ 0 h 20"/>
                  <a:gd name="T12" fmla="*/ 34 w 102"/>
                  <a:gd name="T13" fmla="*/ 8 h 20"/>
                  <a:gd name="T14" fmla="*/ 102 w 102"/>
                  <a:gd name="T15" fmla="*/ 9 h 20"/>
                  <a:gd name="T16" fmla="*/ 102 w 102"/>
                  <a:gd name="T17" fmla="*/ 12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2" h="20">
                    <a:moveTo>
                      <a:pt x="102" y="12"/>
                    </a:moveTo>
                    <a:lnTo>
                      <a:pt x="102" y="17"/>
                    </a:lnTo>
                    <a:lnTo>
                      <a:pt x="34" y="14"/>
                    </a:lnTo>
                    <a:lnTo>
                      <a:pt x="32" y="20"/>
                    </a:lnTo>
                    <a:lnTo>
                      <a:pt x="0" y="9"/>
                    </a:lnTo>
                    <a:lnTo>
                      <a:pt x="34" y="0"/>
                    </a:lnTo>
                    <a:lnTo>
                      <a:pt x="34" y="8"/>
                    </a:lnTo>
                    <a:lnTo>
                      <a:pt x="102" y="9"/>
                    </a:lnTo>
                    <a:lnTo>
                      <a:pt x="102" y="12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211" name="Freeform 451"/>
              <p:cNvSpPr>
                <a:spLocks/>
              </p:cNvSpPr>
              <p:nvPr/>
            </p:nvSpPr>
            <p:spPr bwMode="auto">
              <a:xfrm>
                <a:off x="2622" y="1541"/>
                <a:ext cx="108" cy="26"/>
              </a:xfrm>
              <a:custGeom>
                <a:avLst/>
                <a:gdLst>
                  <a:gd name="T0" fmla="*/ 108 w 108"/>
                  <a:gd name="T1" fmla="*/ 23 h 26"/>
                  <a:gd name="T2" fmla="*/ 107 w 108"/>
                  <a:gd name="T3" fmla="*/ 26 h 26"/>
                  <a:gd name="T4" fmla="*/ 35 w 108"/>
                  <a:gd name="T5" fmla="*/ 15 h 26"/>
                  <a:gd name="T6" fmla="*/ 33 w 108"/>
                  <a:gd name="T7" fmla="*/ 21 h 26"/>
                  <a:gd name="T8" fmla="*/ 0 w 108"/>
                  <a:gd name="T9" fmla="*/ 4 h 26"/>
                  <a:gd name="T10" fmla="*/ 36 w 108"/>
                  <a:gd name="T11" fmla="*/ 0 h 26"/>
                  <a:gd name="T12" fmla="*/ 36 w 108"/>
                  <a:gd name="T13" fmla="*/ 7 h 26"/>
                  <a:gd name="T14" fmla="*/ 108 w 108"/>
                  <a:gd name="T15" fmla="*/ 18 h 26"/>
                  <a:gd name="T16" fmla="*/ 108 w 108"/>
                  <a:gd name="T17" fmla="*/ 23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8" h="26">
                    <a:moveTo>
                      <a:pt x="108" y="23"/>
                    </a:moveTo>
                    <a:lnTo>
                      <a:pt x="107" y="26"/>
                    </a:lnTo>
                    <a:lnTo>
                      <a:pt x="35" y="15"/>
                    </a:lnTo>
                    <a:lnTo>
                      <a:pt x="33" y="21"/>
                    </a:lnTo>
                    <a:lnTo>
                      <a:pt x="0" y="4"/>
                    </a:lnTo>
                    <a:lnTo>
                      <a:pt x="36" y="0"/>
                    </a:lnTo>
                    <a:lnTo>
                      <a:pt x="36" y="7"/>
                    </a:lnTo>
                    <a:lnTo>
                      <a:pt x="108" y="18"/>
                    </a:lnTo>
                    <a:lnTo>
                      <a:pt x="108" y="23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212" name="Freeform 452"/>
              <p:cNvSpPr>
                <a:spLocks/>
              </p:cNvSpPr>
              <p:nvPr/>
            </p:nvSpPr>
            <p:spPr bwMode="auto">
              <a:xfrm>
                <a:off x="2550" y="1521"/>
                <a:ext cx="108" cy="32"/>
              </a:xfrm>
              <a:custGeom>
                <a:avLst/>
                <a:gdLst>
                  <a:gd name="T0" fmla="*/ 108 w 108"/>
                  <a:gd name="T1" fmla="*/ 29 h 32"/>
                  <a:gd name="T2" fmla="*/ 107 w 108"/>
                  <a:gd name="T3" fmla="*/ 32 h 32"/>
                  <a:gd name="T4" fmla="*/ 35 w 108"/>
                  <a:gd name="T5" fmla="*/ 14 h 32"/>
                  <a:gd name="T6" fmla="*/ 32 w 108"/>
                  <a:gd name="T7" fmla="*/ 21 h 32"/>
                  <a:gd name="T8" fmla="*/ 0 w 108"/>
                  <a:gd name="T9" fmla="*/ 1 h 32"/>
                  <a:gd name="T10" fmla="*/ 38 w 108"/>
                  <a:gd name="T11" fmla="*/ 0 h 32"/>
                  <a:gd name="T12" fmla="*/ 36 w 108"/>
                  <a:gd name="T13" fmla="*/ 7 h 32"/>
                  <a:gd name="T14" fmla="*/ 108 w 108"/>
                  <a:gd name="T15" fmla="*/ 24 h 32"/>
                  <a:gd name="T16" fmla="*/ 108 w 108"/>
                  <a:gd name="T17" fmla="*/ 29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8" h="32">
                    <a:moveTo>
                      <a:pt x="108" y="29"/>
                    </a:moveTo>
                    <a:lnTo>
                      <a:pt x="107" y="32"/>
                    </a:lnTo>
                    <a:lnTo>
                      <a:pt x="35" y="14"/>
                    </a:lnTo>
                    <a:lnTo>
                      <a:pt x="32" y="21"/>
                    </a:lnTo>
                    <a:lnTo>
                      <a:pt x="0" y="1"/>
                    </a:lnTo>
                    <a:lnTo>
                      <a:pt x="38" y="0"/>
                    </a:lnTo>
                    <a:lnTo>
                      <a:pt x="36" y="7"/>
                    </a:lnTo>
                    <a:lnTo>
                      <a:pt x="108" y="24"/>
                    </a:lnTo>
                    <a:lnTo>
                      <a:pt x="108" y="29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213" name="Freeform 453"/>
              <p:cNvSpPr>
                <a:spLocks/>
              </p:cNvSpPr>
              <p:nvPr/>
            </p:nvSpPr>
            <p:spPr bwMode="auto">
              <a:xfrm>
                <a:off x="2472" y="1504"/>
                <a:ext cx="116" cy="35"/>
              </a:xfrm>
              <a:custGeom>
                <a:avLst/>
                <a:gdLst>
                  <a:gd name="T0" fmla="*/ 114 w 116"/>
                  <a:gd name="T1" fmla="*/ 31 h 35"/>
                  <a:gd name="T2" fmla="*/ 114 w 116"/>
                  <a:gd name="T3" fmla="*/ 35 h 35"/>
                  <a:gd name="T4" fmla="*/ 36 w 116"/>
                  <a:gd name="T5" fmla="*/ 15 h 35"/>
                  <a:gd name="T6" fmla="*/ 35 w 116"/>
                  <a:gd name="T7" fmla="*/ 23 h 35"/>
                  <a:gd name="T8" fmla="*/ 0 w 116"/>
                  <a:gd name="T9" fmla="*/ 2 h 35"/>
                  <a:gd name="T10" fmla="*/ 41 w 116"/>
                  <a:gd name="T11" fmla="*/ 0 h 35"/>
                  <a:gd name="T12" fmla="*/ 39 w 116"/>
                  <a:gd name="T13" fmla="*/ 8 h 35"/>
                  <a:gd name="T14" fmla="*/ 116 w 116"/>
                  <a:gd name="T15" fmla="*/ 28 h 35"/>
                  <a:gd name="T16" fmla="*/ 114 w 116"/>
                  <a:gd name="T17" fmla="*/ 31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6" h="35">
                    <a:moveTo>
                      <a:pt x="114" y="31"/>
                    </a:moveTo>
                    <a:lnTo>
                      <a:pt x="114" y="35"/>
                    </a:lnTo>
                    <a:lnTo>
                      <a:pt x="36" y="15"/>
                    </a:lnTo>
                    <a:lnTo>
                      <a:pt x="35" y="23"/>
                    </a:lnTo>
                    <a:lnTo>
                      <a:pt x="0" y="2"/>
                    </a:lnTo>
                    <a:lnTo>
                      <a:pt x="41" y="0"/>
                    </a:lnTo>
                    <a:lnTo>
                      <a:pt x="39" y="8"/>
                    </a:lnTo>
                    <a:lnTo>
                      <a:pt x="116" y="28"/>
                    </a:lnTo>
                    <a:lnTo>
                      <a:pt x="114" y="31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214" name="Freeform 454"/>
              <p:cNvSpPr>
                <a:spLocks/>
              </p:cNvSpPr>
              <p:nvPr/>
            </p:nvSpPr>
            <p:spPr bwMode="auto">
              <a:xfrm>
                <a:off x="2394" y="1489"/>
                <a:ext cx="123" cy="36"/>
              </a:xfrm>
              <a:custGeom>
                <a:avLst/>
                <a:gdLst>
                  <a:gd name="T0" fmla="*/ 122 w 123"/>
                  <a:gd name="T1" fmla="*/ 32 h 36"/>
                  <a:gd name="T2" fmla="*/ 120 w 123"/>
                  <a:gd name="T3" fmla="*/ 36 h 36"/>
                  <a:gd name="T4" fmla="*/ 39 w 123"/>
                  <a:gd name="T5" fmla="*/ 17 h 36"/>
                  <a:gd name="T6" fmla="*/ 39 w 123"/>
                  <a:gd name="T7" fmla="*/ 24 h 36"/>
                  <a:gd name="T8" fmla="*/ 0 w 123"/>
                  <a:gd name="T9" fmla="*/ 1 h 36"/>
                  <a:gd name="T10" fmla="*/ 44 w 123"/>
                  <a:gd name="T11" fmla="*/ 0 h 36"/>
                  <a:gd name="T12" fmla="*/ 41 w 123"/>
                  <a:gd name="T13" fmla="*/ 7 h 36"/>
                  <a:gd name="T14" fmla="*/ 123 w 123"/>
                  <a:gd name="T15" fmla="*/ 27 h 36"/>
                  <a:gd name="T16" fmla="*/ 122 w 123"/>
                  <a:gd name="T17" fmla="*/ 32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3" h="36">
                    <a:moveTo>
                      <a:pt x="122" y="32"/>
                    </a:moveTo>
                    <a:lnTo>
                      <a:pt x="120" y="36"/>
                    </a:lnTo>
                    <a:lnTo>
                      <a:pt x="39" y="17"/>
                    </a:lnTo>
                    <a:lnTo>
                      <a:pt x="39" y="24"/>
                    </a:lnTo>
                    <a:lnTo>
                      <a:pt x="0" y="1"/>
                    </a:lnTo>
                    <a:lnTo>
                      <a:pt x="44" y="0"/>
                    </a:lnTo>
                    <a:lnTo>
                      <a:pt x="41" y="7"/>
                    </a:lnTo>
                    <a:lnTo>
                      <a:pt x="123" y="27"/>
                    </a:lnTo>
                    <a:lnTo>
                      <a:pt x="122" y="32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215" name="Freeform 455"/>
              <p:cNvSpPr>
                <a:spLocks/>
              </p:cNvSpPr>
              <p:nvPr/>
            </p:nvSpPr>
            <p:spPr bwMode="auto">
              <a:xfrm>
                <a:off x="2320" y="1476"/>
                <a:ext cx="127" cy="34"/>
              </a:xfrm>
              <a:custGeom>
                <a:avLst/>
                <a:gdLst>
                  <a:gd name="T0" fmla="*/ 126 w 127"/>
                  <a:gd name="T1" fmla="*/ 31 h 34"/>
                  <a:gd name="T2" fmla="*/ 124 w 127"/>
                  <a:gd name="T3" fmla="*/ 34 h 34"/>
                  <a:gd name="T4" fmla="*/ 40 w 127"/>
                  <a:gd name="T5" fmla="*/ 16 h 34"/>
                  <a:gd name="T6" fmla="*/ 38 w 127"/>
                  <a:gd name="T7" fmla="*/ 25 h 34"/>
                  <a:gd name="T8" fmla="*/ 0 w 127"/>
                  <a:gd name="T9" fmla="*/ 4 h 34"/>
                  <a:gd name="T10" fmla="*/ 45 w 127"/>
                  <a:gd name="T11" fmla="*/ 0 h 34"/>
                  <a:gd name="T12" fmla="*/ 43 w 127"/>
                  <a:gd name="T13" fmla="*/ 8 h 34"/>
                  <a:gd name="T14" fmla="*/ 127 w 127"/>
                  <a:gd name="T15" fmla="*/ 26 h 34"/>
                  <a:gd name="T16" fmla="*/ 126 w 127"/>
                  <a:gd name="T17" fmla="*/ 31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7" h="34">
                    <a:moveTo>
                      <a:pt x="126" y="31"/>
                    </a:moveTo>
                    <a:lnTo>
                      <a:pt x="124" y="34"/>
                    </a:lnTo>
                    <a:lnTo>
                      <a:pt x="40" y="16"/>
                    </a:lnTo>
                    <a:lnTo>
                      <a:pt x="38" y="25"/>
                    </a:lnTo>
                    <a:lnTo>
                      <a:pt x="0" y="4"/>
                    </a:lnTo>
                    <a:lnTo>
                      <a:pt x="45" y="0"/>
                    </a:lnTo>
                    <a:lnTo>
                      <a:pt x="43" y="8"/>
                    </a:lnTo>
                    <a:lnTo>
                      <a:pt x="127" y="26"/>
                    </a:lnTo>
                    <a:lnTo>
                      <a:pt x="126" y="31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216" name="Freeform 456"/>
              <p:cNvSpPr>
                <a:spLocks/>
              </p:cNvSpPr>
              <p:nvPr/>
            </p:nvSpPr>
            <p:spPr bwMode="auto">
              <a:xfrm>
                <a:off x="2248" y="1467"/>
                <a:ext cx="127" cy="31"/>
              </a:xfrm>
              <a:custGeom>
                <a:avLst/>
                <a:gdLst>
                  <a:gd name="T0" fmla="*/ 127 w 127"/>
                  <a:gd name="T1" fmla="*/ 26 h 31"/>
                  <a:gd name="T2" fmla="*/ 126 w 127"/>
                  <a:gd name="T3" fmla="*/ 31 h 31"/>
                  <a:gd name="T4" fmla="*/ 42 w 127"/>
                  <a:gd name="T5" fmla="*/ 17 h 31"/>
                  <a:gd name="T6" fmla="*/ 40 w 127"/>
                  <a:gd name="T7" fmla="*/ 26 h 31"/>
                  <a:gd name="T8" fmla="*/ 0 w 127"/>
                  <a:gd name="T9" fmla="*/ 8 h 31"/>
                  <a:gd name="T10" fmla="*/ 43 w 127"/>
                  <a:gd name="T11" fmla="*/ 0 h 31"/>
                  <a:gd name="T12" fmla="*/ 42 w 127"/>
                  <a:gd name="T13" fmla="*/ 9 h 31"/>
                  <a:gd name="T14" fmla="*/ 127 w 127"/>
                  <a:gd name="T15" fmla="*/ 22 h 31"/>
                  <a:gd name="T16" fmla="*/ 127 w 127"/>
                  <a:gd name="T17" fmla="*/ 26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7" h="31">
                    <a:moveTo>
                      <a:pt x="127" y="26"/>
                    </a:moveTo>
                    <a:lnTo>
                      <a:pt x="126" y="31"/>
                    </a:lnTo>
                    <a:lnTo>
                      <a:pt x="42" y="17"/>
                    </a:lnTo>
                    <a:lnTo>
                      <a:pt x="40" y="26"/>
                    </a:lnTo>
                    <a:lnTo>
                      <a:pt x="0" y="8"/>
                    </a:lnTo>
                    <a:lnTo>
                      <a:pt x="43" y="0"/>
                    </a:lnTo>
                    <a:lnTo>
                      <a:pt x="42" y="9"/>
                    </a:lnTo>
                    <a:lnTo>
                      <a:pt x="127" y="22"/>
                    </a:lnTo>
                    <a:lnTo>
                      <a:pt x="127" y="26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217" name="Freeform 457"/>
              <p:cNvSpPr>
                <a:spLocks/>
              </p:cNvSpPr>
              <p:nvPr/>
            </p:nvSpPr>
            <p:spPr bwMode="auto">
              <a:xfrm>
                <a:off x="2164" y="1458"/>
                <a:ext cx="141" cy="28"/>
              </a:xfrm>
              <a:custGeom>
                <a:avLst/>
                <a:gdLst>
                  <a:gd name="T0" fmla="*/ 141 w 141"/>
                  <a:gd name="T1" fmla="*/ 22 h 28"/>
                  <a:gd name="T2" fmla="*/ 139 w 141"/>
                  <a:gd name="T3" fmla="*/ 25 h 28"/>
                  <a:gd name="T4" fmla="*/ 46 w 141"/>
                  <a:gd name="T5" fmla="*/ 20 h 28"/>
                  <a:gd name="T6" fmla="*/ 46 w 141"/>
                  <a:gd name="T7" fmla="*/ 28 h 28"/>
                  <a:gd name="T8" fmla="*/ 0 w 141"/>
                  <a:gd name="T9" fmla="*/ 12 h 28"/>
                  <a:gd name="T10" fmla="*/ 48 w 141"/>
                  <a:gd name="T11" fmla="*/ 0 h 28"/>
                  <a:gd name="T12" fmla="*/ 48 w 141"/>
                  <a:gd name="T13" fmla="*/ 11 h 28"/>
                  <a:gd name="T14" fmla="*/ 141 w 141"/>
                  <a:gd name="T15" fmla="*/ 17 h 28"/>
                  <a:gd name="T16" fmla="*/ 141 w 141"/>
                  <a:gd name="T17" fmla="*/ 22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1" h="28">
                    <a:moveTo>
                      <a:pt x="141" y="22"/>
                    </a:moveTo>
                    <a:lnTo>
                      <a:pt x="139" y="25"/>
                    </a:lnTo>
                    <a:lnTo>
                      <a:pt x="46" y="20"/>
                    </a:lnTo>
                    <a:lnTo>
                      <a:pt x="46" y="28"/>
                    </a:lnTo>
                    <a:lnTo>
                      <a:pt x="0" y="12"/>
                    </a:lnTo>
                    <a:lnTo>
                      <a:pt x="48" y="0"/>
                    </a:lnTo>
                    <a:lnTo>
                      <a:pt x="48" y="11"/>
                    </a:lnTo>
                    <a:lnTo>
                      <a:pt x="141" y="17"/>
                    </a:lnTo>
                    <a:lnTo>
                      <a:pt x="141" y="22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218" name="Freeform 458"/>
              <p:cNvSpPr>
                <a:spLocks/>
              </p:cNvSpPr>
              <p:nvPr/>
            </p:nvSpPr>
            <p:spPr bwMode="auto">
              <a:xfrm>
                <a:off x="3622" y="1828"/>
                <a:ext cx="81" cy="15"/>
              </a:xfrm>
              <a:custGeom>
                <a:avLst/>
                <a:gdLst>
                  <a:gd name="T0" fmla="*/ 81 w 81"/>
                  <a:gd name="T1" fmla="*/ 9 h 15"/>
                  <a:gd name="T2" fmla="*/ 81 w 81"/>
                  <a:gd name="T3" fmla="*/ 12 h 15"/>
                  <a:gd name="T4" fmla="*/ 27 w 81"/>
                  <a:gd name="T5" fmla="*/ 9 h 15"/>
                  <a:gd name="T6" fmla="*/ 26 w 81"/>
                  <a:gd name="T7" fmla="*/ 15 h 15"/>
                  <a:gd name="T8" fmla="*/ 0 w 81"/>
                  <a:gd name="T9" fmla="*/ 6 h 15"/>
                  <a:gd name="T10" fmla="*/ 27 w 81"/>
                  <a:gd name="T11" fmla="*/ 0 h 15"/>
                  <a:gd name="T12" fmla="*/ 27 w 81"/>
                  <a:gd name="T13" fmla="*/ 5 h 15"/>
                  <a:gd name="T14" fmla="*/ 81 w 81"/>
                  <a:gd name="T15" fmla="*/ 6 h 15"/>
                  <a:gd name="T16" fmla="*/ 81 w 81"/>
                  <a:gd name="T17" fmla="*/ 9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1" h="15">
                    <a:moveTo>
                      <a:pt x="81" y="9"/>
                    </a:moveTo>
                    <a:lnTo>
                      <a:pt x="81" y="12"/>
                    </a:lnTo>
                    <a:lnTo>
                      <a:pt x="27" y="9"/>
                    </a:lnTo>
                    <a:lnTo>
                      <a:pt x="26" y="15"/>
                    </a:lnTo>
                    <a:lnTo>
                      <a:pt x="0" y="6"/>
                    </a:lnTo>
                    <a:lnTo>
                      <a:pt x="27" y="0"/>
                    </a:lnTo>
                    <a:lnTo>
                      <a:pt x="27" y="5"/>
                    </a:lnTo>
                    <a:lnTo>
                      <a:pt x="81" y="6"/>
                    </a:lnTo>
                    <a:lnTo>
                      <a:pt x="81" y="9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219" name="Freeform 459"/>
              <p:cNvSpPr>
                <a:spLocks/>
              </p:cNvSpPr>
              <p:nvPr/>
            </p:nvSpPr>
            <p:spPr bwMode="auto">
              <a:xfrm>
                <a:off x="3558" y="1817"/>
                <a:ext cx="75" cy="14"/>
              </a:xfrm>
              <a:custGeom>
                <a:avLst/>
                <a:gdLst>
                  <a:gd name="T0" fmla="*/ 75 w 75"/>
                  <a:gd name="T1" fmla="*/ 5 h 14"/>
                  <a:gd name="T2" fmla="*/ 75 w 75"/>
                  <a:gd name="T3" fmla="*/ 8 h 14"/>
                  <a:gd name="T4" fmla="*/ 24 w 75"/>
                  <a:gd name="T5" fmla="*/ 11 h 14"/>
                  <a:gd name="T6" fmla="*/ 24 w 75"/>
                  <a:gd name="T7" fmla="*/ 14 h 14"/>
                  <a:gd name="T8" fmla="*/ 0 w 75"/>
                  <a:gd name="T9" fmla="*/ 10 h 14"/>
                  <a:gd name="T10" fmla="*/ 24 w 75"/>
                  <a:gd name="T11" fmla="*/ 0 h 14"/>
                  <a:gd name="T12" fmla="*/ 24 w 75"/>
                  <a:gd name="T13" fmla="*/ 5 h 14"/>
                  <a:gd name="T14" fmla="*/ 75 w 75"/>
                  <a:gd name="T15" fmla="*/ 2 h 14"/>
                  <a:gd name="T16" fmla="*/ 75 w 75"/>
                  <a:gd name="T17" fmla="*/ 5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5" h="14">
                    <a:moveTo>
                      <a:pt x="75" y="5"/>
                    </a:moveTo>
                    <a:lnTo>
                      <a:pt x="75" y="8"/>
                    </a:lnTo>
                    <a:lnTo>
                      <a:pt x="24" y="11"/>
                    </a:lnTo>
                    <a:lnTo>
                      <a:pt x="24" y="14"/>
                    </a:lnTo>
                    <a:lnTo>
                      <a:pt x="0" y="10"/>
                    </a:lnTo>
                    <a:lnTo>
                      <a:pt x="24" y="0"/>
                    </a:lnTo>
                    <a:lnTo>
                      <a:pt x="24" y="5"/>
                    </a:lnTo>
                    <a:lnTo>
                      <a:pt x="75" y="2"/>
                    </a:lnTo>
                    <a:lnTo>
                      <a:pt x="75" y="5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220" name="Freeform 460"/>
              <p:cNvSpPr>
                <a:spLocks/>
              </p:cNvSpPr>
              <p:nvPr/>
            </p:nvSpPr>
            <p:spPr bwMode="auto">
              <a:xfrm>
                <a:off x="3487" y="1804"/>
                <a:ext cx="75" cy="13"/>
              </a:xfrm>
              <a:custGeom>
                <a:avLst/>
                <a:gdLst>
                  <a:gd name="T0" fmla="*/ 75 w 75"/>
                  <a:gd name="T1" fmla="*/ 3 h 13"/>
                  <a:gd name="T2" fmla="*/ 75 w 75"/>
                  <a:gd name="T3" fmla="*/ 6 h 13"/>
                  <a:gd name="T4" fmla="*/ 25 w 75"/>
                  <a:gd name="T5" fmla="*/ 9 h 13"/>
                  <a:gd name="T6" fmla="*/ 25 w 75"/>
                  <a:gd name="T7" fmla="*/ 13 h 13"/>
                  <a:gd name="T8" fmla="*/ 0 w 75"/>
                  <a:gd name="T9" fmla="*/ 7 h 13"/>
                  <a:gd name="T10" fmla="*/ 25 w 75"/>
                  <a:gd name="T11" fmla="*/ 0 h 13"/>
                  <a:gd name="T12" fmla="*/ 25 w 75"/>
                  <a:gd name="T13" fmla="*/ 3 h 13"/>
                  <a:gd name="T14" fmla="*/ 75 w 75"/>
                  <a:gd name="T15" fmla="*/ 0 h 13"/>
                  <a:gd name="T16" fmla="*/ 75 w 75"/>
                  <a:gd name="T17" fmla="*/ 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5" h="13">
                    <a:moveTo>
                      <a:pt x="75" y="3"/>
                    </a:moveTo>
                    <a:lnTo>
                      <a:pt x="75" y="6"/>
                    </a:lnTo>
                    <a:lnTo>
                      <a:pt x="25" y="9"/>
                    </a:lnTo>
                    <a:lnTo>
                      <a:pt x="25" y="13"/>
                    </a:lnTo>
                    <a:lnTo>
                      <a:pt x="0" y="7"/>
                    </a:lnTo>
                    <a:lnTo>
                      <a:pt x="25" y="0"/>
                    </a:lnTo>
                    <a:lnTo>
                      <a:pt x="25" y="3"/>
                    </a:lnTo>
                    <a:lnTo>
                      <a:pt x="75" y="0"/>
                    </a:lnTo>
                    <a:lnTo>
                      <a:pt x="75" y="3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221" name="Freeform 461"/>
              <p:cNvSpPr>
                <a:spLocks/>
              </p:cNvSpPr>
              <p:nvPr/>
            </p:nvSpPr>
            <p:spPr bwMode="auto">
              <a:xfrm>
                <a:off x="3414" y="1785"/>
                <a:ext cx="78" cy="17"/>
              </a:xfrm>
              <a:custGeom>
                <a:avLst/>
                <a:gdLst>
                  <a:gd name="T0" fmla="*/ 78 w 78"/>
                  <a:gd name="T1" fmla="*/ 8 h 17"/>
                  <a:gd name="T2" fmla="*/ 78 w 78"/>
                  <a:gd name="T3" fmla="*/ 10 h 17"/>
                  <a:gd name="T4" fmla="*/ 26 w 78"/>
                  <a:gd name="T5" fmla="*/ 11 h 17"/>
                  <a:gd name="T6" fmla="*/ 26 w 78"/>
                  <a:gd name="T7" fmla="*/ 17 h 17"/>
                  <a:gd name="T8" fmla="*/ 0 w 78"/>
                  <a:gd name="T9" fmla="*/ 10 h 17"/>
                  <a:gd name="T10" fmla="*/ 26 w 78"/>
                  <a:gd name="T11" fmla="*/ 0 h 17"/>
                  <a:gd name="T12" fmla="*/ 26 w 78"/>
                  <a:gd name="T13" fmla="*/ 5 h 17"/>
                  <a:gd name="T14" fmla="*/ 78 w 78"/>
                  <a:gd name="T15" fmla="*/ 5 h 17"/>
                  <a:gd name="T16" fmla="*/ 78 w 78"/>
                  <a:gd name="T17" fmla="*/ 8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8" h="17">
                    <a:moveTo>
                      <a:pt x="78" y="8"/>
                    </a:moveTo>
                    <a:lnTo>
                      <a:pt x="78" y="10"/>
                    </a:lnTo>
                    <a:lnTo>
                      <a:pt x="26" y="11"/>
                    </a:lnTo>
                    <a:lnTo>
                      <a:pt x="26" y="17"/>
                    </a:lnTo>
                    <a:lnTo>
                      <a:pt x="0" y="10"/>
                    </a:lnTo>
                    <a:lnTo>
                      <a:pt x="26" y="0"/>
                    </a:lnTo>
                    <a:lnTo>
                      <a:pt x="26" y="5"/>
                    </a:lnTo>
                    <a:lnTo>
                      <a:pt x="78" y="5"/>
                    </a:lnTo>
                    <a:lnTo>
                      <a:pt x="78" y="8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222" name="Freeform 462"/>
              <p:cNvSpPr>
                <a:spLocks/>
              </p:cNvSpPr>
              <p:nvPr/>
            </p:nvSpPr>
            <p:spPr bwMode="auto">
              <a:xfrm>
                <a:off x="3343" y="1770"/>
                <a:ext cx="78" cy="15"/>
              </a:xfrm>
              <a:custGeom>
                <a:avLst/>
                <a:gdLst>
                  <a:gd name="T0" fmla="*/ 78 w 78"/>
                  <a:gd name="T1" fmla="*/ 8 h 15"/>
                  <a:gd name="T2" fmla="*/ 78 w 78"/>
                  <a:gd name="T3" fmla="*/ 9 h 15"/>
                  <a:gd name="T4" fmla="*/ 26 w 78"/>
                  <a:gd name="T5" fmla="*/ 9 h 15"/>
                  <a:gd name="T6" fmla="*/ 26 w 78"/>
                  <a:gd name="T7" fmla="*/ 15 h 15"/>
                  <a:gd name="T8" fmla="*/ 0 w 78"/>
                  <a:gd name="T9" fmla="*/ 8 h 15"/>
                  <a:gd name="T10" fmla="*/ 26 w 78"/>
                  <a:gd name="T11" fmla="*/ 0 h 15"/>
                  <a:gd name="T12" fmla="*/ 26 w 78"/>
                  <a:gd name="T13" fmla="*/ 5 h 15"/>
                  <a:gd name="T14" fmla="*/ 78 w 78"/>
                  <a:gd name="T15" fmla="*/ 5 h 15"/>
                  <a:gd name="T16" fmla="*/ 78 w 78"/>
                  <a:gd name="T17" fmla="*/ 8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8" h="15">
                    <a:moveTo>
                      <a:pt x="78" y="8"/>
                    </a:moveTo>
                    <a:lnTo>
                      <a:pt x="78" y="9"/>
                    </a:lnTo>
                    <a:lnTo>
                      <a:pt x="26" y="9"/>
                    </a:lnTo>
                    <a:lnTo>
                      <a:pt x="26" y="15"/>
                    </a:lnTo>
                    <a:lnTo>
                      <a:pt x="0" y="8"/>
                    </a:lnTo>
                    <a:lnTo>
                      <a:pt x="26" y="0"/>
                    </a:lnTo>
                    <a:lnTo>
                      <a:pt x="26" y="5"/>
                    </a:lnTo>
                    <a:lnTo>
                      <a:pt x="78" y="5"/>
                    </a:lnTo>
                    <a:lnTo>
                      <a:pt x="78" y="8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223" name="Freeform 463"/>
              <p:cNvSpPr>
                <a:spLocks/>
              </p:cNvSpPr>
              <p:nvPr/>
            </p:nvSpPr>
            <p:spPr bwMode="auto">
              <a:xfrm>
                <a:off x="3272" y="1756"/>
                <a:ext cx="78" cy="17"/>
              </a:xfrm>
              <a:custGeom>
                <a:avLst/>
                <a:gdLst>
                  <a:gd name="T0" fmla="*/ 78 w 78"/>
                  <a:gd name="T1" fmla="*/ 6 h 17"/>
                  <a:gd name="T2" fmla="*/ 78 w 78"/>
                  <a:gd name="T3" fmla="*/ 9 h 17"/>
                  <a:gd name="T4" fmla="*/ 26 w 78"/>
                  <a:gd name="T5" fmla="*/ 11 h 17"/>
                  <a:gd name="T6" fmla="*/ 26 w 78"/>
                  <a:gd name="T7" fmla="*/ 17 h 17"/>
                  <a:gd name="T8" fmla="*/ 0 w 78"/>
                  <a:gd name="T9" fmla="*/ 9 h 17"/>
                  <a:gd name="T10" fmla="*/ 26 w 78"/>
                  <a:gd name="T11" fmla="*/ 0 h 17"/>
                  <a:gd name="T12" fmla="*/ 26 w 78"/>
                  <a:gd name="T13" fmla="*/ 5 h 17"/>
                  <a:gd name="T14" fmla="*/ 78 w 78"/>
                  <a:gd name="T15" fmla="*/ 3 h 17"/>
                  <a:gd name="T16" fmla="*/ 78 w 78"/>
                  <a:gd name="T1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8" h="17">
                    <a:moveTo>
                      <a:pt x="78" y="6"/>
                    </a:moveTo>
                    <a:lnTo>
                      <a:pt x="78" y="9"/>
                    </a:lnTo>
                    <a:lnTo>
                      <a:pt x="26" y="11"/>
                    </a:lnTo>
                    <a:lnTo>
                      <a:pt x="26" y="17"/>
                    </a:lnTo>
                    <a:lnTo>
                      <a:pt x="0" y="9"/>
                    </a:lnTo>
                    <a:lnTo>
                      <a:pt x="26" y="0"/>
                    </a:lnTo>
                    <a:lnTo>
                      <a:pt x="26" y="5"/>
                    </a:lnTo>
                    <a:lnTo>
                      <a:pt x="78" y="3"/>
                    </a:lnTo>
                    <a:lnTo>
                      <a:pt x="78" y="6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224" name="Freeform 464"/>
              <p:cNvSpPr>
                <a:spLocks/>
              </p:cNvSpPr>
              <p:nvPr/>
            </p:nvSpPr>
            <p:spPr bwMode="auto">
              <a:xfrm>
                <a:off x="3200" y="1746"/>
                <a:ext cx="79" cy="16"/>
              </a:xfrm>
              <a:custGeom>
                <a:avLst/>
                <a:gdLst>
                  <a:gd name="T0" fmla="*/ 79 w 79"/>
                  <a:gd name="T1" fmla="*/ 3 h 16"/>
                  <a:gd name="T2" fmla="*/ 79 w 79"/>
                  <a:gd name="T3" fmla="*/ 6 h 16"/>
                  <a:gd name="T4" fmla="*/ 26 w 79"/>
                  <a:gd name="T5" fmla="*/ 12 h 16"/>
                  <a:gd name="T6" fmla="*/ 27 w 79"/>
                  <a:gd name="T7" fmla="*/ 16 h 16"/>
                  <a:gd name="T8" fmla="*/ 0 w 79"/>
                  <a:gd name="T9" fmla="*/ 12 h 16"/>
                  <a:gd name="T10" fmla="*/ 24 w 79"/>
                  <a:gd name="T11" fmla="*/ 1 h 16"/>
                  <a:gd name="T12" fmla="*/ 26 w 79"/>
                  <a:gd name="T13" fmla="*/ 7 h 16"/>
                  <a:gd name="T14" fmla="*/ 79 w 79"/>
                  <a:gd name="T15" fmla="*/ 0 h 16"/>
                  <a:gd name="T16" fmla="*/ 79 w 79"/>
                  <a:gd name="T17" fmla="*/ 3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9" h="16">
                    <a:moveTo>
                      <a:pt x="79" y="3"/>
                    </a:moveTo>
                    <a:lnTo>
                      <a:pt x="79" y="6"/>
                    </a:lnTo>
                    <a:lnTo>
                      <a:pt x="26" y="12"/>
                    </a:lnTo>
                    <a:lnTo>
                      <a:pt x="27" y="16"/>
                    </a:lnTo>
                    <a:lnTo>
                      <a:pt x="0" y="12"/>
                    </a:lnTo>
                    <a:lnTo>
                      <a:pt x="24" y="1"/>
                    </a:lnTo>
                    <a:lnTo>
                      <a:pt x="26" y="7"/>
                    </a:lnTo>
                    <a:lnTo>
                      <a:pt x="79" y="0"/>
                    </a:lnTo>
                    <a:lnTo>
                      <a:pt x="79" y="3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225" name="Freeform 465"/>
              <p:cNvSpPr>
                <a:spLocks/>
              </p:cNvSpPr>
              <p:nvPr/>
            </p:nvSpPr>
            <p:spPr bwMode="auto">
              <a:xfrm>
                <a:off x="3125" y="1730"/>
                <a:ext cx="85" cy="25"/>
              </a:xfrm>
              <a:custGeom>
                <a:avLst/>
                <a:gdLst>
                  <a:gd name="T0" fmla="*/ 84 w 85"/>
                  <a:gd name="T1" fmla="*/ 3 h 25"/>
                  <a:gd name="T2" fmla="*/ 85 w 85"/>
                  <a:gd name="T3" fmla="*/ 6 h 25"/>
                  <a:gd name="T4" fmla="*/ 29 w 85"/>
                  <a:gd name="T5" fmla="*/ 19 h 25"/>
                  <a:gd name="T6" fmla="*/ 30 w 85"/>
                  <a:gd name="T7" fmla="*/ 25 h 25"/>
                  <a:gd name="T8" fmla="*/ 0 w 85"/>
                  <a:gd name="T9" fmla="*/ 22 h 25"/>
                  <a:gd name="T10" fmla="*/ 26 w 85"/>
                  <a:gd name="T11" fmla="*/ 6 h 25"/>
                  <a:gd name="T12" fmla="*/ 27 w 85"/>
                  <a:gd name="T13" fmla="*/ 13 h 25"/>
                  <a:gd name="T14" fmla="*/ 84 w 85"/>
                  <a:gd name="T15" fmla="*/ 0 h 25"/>
                  <a:gd name="T16" fmla="*/ 84 w 85"/>
                  <a:gd name="T17" fmla="*/ 3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5" h="25">
                    <a:moveTo>
                      <a:pt x="84" y="3"/>
                    </a:moveTo>
                    <a:lnTo>
                      <a:pt x="85" y="6"/>
                    </a:lnTo>
                    <a:lnTo>
                      <a:pt x="29" y="19"/>
                    </a:lnTo>
                    <a:lnTo>
                      <a:pt x="30" y="25"/>
                    </a:lnTo>
                    <a:lnTo>
                      <a:pt x="0" y="22"/>
                    </a:lnTo>
                    <a:lnTo>
                      <a:pt x="26" y="6"/>
                    </a:lnTo>
                    <a:lnTo>
                      <a:pt x="27" y="13"/>
                    </a:lnTo>
                    <a:lnTo>
                      <a:pt x="84" y="0"/>
                    </a:lnTo>
                    <a:lnTo>
                      <a:pt x="84" y="3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226" name="Freeform 466"/>
              <p:cNvSpPr>
                <a:spLocks/>
              </p:cNvSpPr>
              <p:nvPr/>
            </p:nvSpPr>
            <p:spPr bwMode="auto">
              <a:xfrm>
                <a:off x="3048" y="1715"/>
                <a:ext cx="92" cy="25"/>
              </a:xfrm>
              <a:custGeom>
                <a:avLst/>
                <a:gdLst>
                  <a:gd name="T0" fmla="*/ 90 w 92"/>
                  <a:gd name="T1" fmla="*/ 5 h 25"/>
                  <a:gd name="T2" fmla="*/ 92 w 92"/>
                  <a:gd name="T3" fmla="*/ 8 h 25"/>
                  <a:gd name="T4" fmla="*/ 31 w 92"/>
                  <a:gd name="T5" fmla="*/ 18 h 25"/>
                  <a:gd name="T6" fmla="*/ 32 w 92"/>
                  <a:gd name="T7" fmla="*/ 25 h 25"/>
                  <a:gd name="T8" fmla="*/ 0 w 92"/>
                  <a:gd name="T9" fmla="*/ 21 h 25"/>
                  <a:gd name="T10" fmla="*/ 28 w 92"/>
                  <a:gd name="T11" fmla="*/ 8 h 25"/>
                  <a:gd name="T12" fmla="*/ 29 w 92"/>
                  <a:gd name="T13" fmla="*/ 14 h 25"/>
                  <a:gd name="T14" fmla="*/ 90 w 92"/>
                  <a:gd name="T15" fmla="*/ 0 h 25"/>
                  <a:gd name="T16" fmla="*/ 90 w 92"/>
                  <a:gd name="T17" fmla="*/ 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2" h="25">
                    <a:moveTo>
                      <a:pt x="90" y="5"/>
                    </a:moveTo>
                    <a:lnTo>
                      <a:pt x="92" y="8"/>
                    </a:lnTo>
                    <a:lnTo>
                      <a:pt x="31" y="18"/>
                    </a:lnTo>
                    <a:lnTo>
                      <a:pt x="32" y="25"/>
                    </a:lnTo>
                    <a:lnTo>
                      <a:pt x="0" y="21"/>
                    </a:lnTo>
                    <a:lnTo>
                      <a:pt x="28" y="8"/>
                    </a:lnTo>
                    <a:lnTo>
                      <a:pt x="29" y="14"/>
                    </a:lnTo>
                    <a:lnTo>
                      <a:pt x="90" y="0"/>
                    </a:lnTo>
                    <a:lnTo>
                      <a:pt x="90" y="5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227" name="Freeform 467"/>
              <p:cNvSpPr>
                <a:spLocks/>
              </p:cNvSpPr>
              <p:nvPr/>
            </p:nvSpPr>
            <p:spPr bwMode="auto">
              <a:xfrm>
                <a:off x="2973" y="1701"/>
                <a:ext cx="97" cy="28"/>
              </a:xfrm>
              <a:custGeom>
                <a:avLst/>
                <a:gdLst>
                  <a:gd name="T0" fmla="*/ 95 w 97"/>
                  <a:gd name="T1" fmla="*/ 3 h 28"/>
                  <a:gd name="T2" fmla="*/ 97 w 97"/>
                  <a:gd name="T3" fmla="*/ 6 h 28"/>
                  <a:gd name="T4" fmla="*/ 32 w 97"/>
                  <a:gd name="T5" fmla="*/ 20 h 28"/>
                  <a:gd name="T6" fmla="*/ 34 w 97"/>
                  <a:gd name="T7" fmla="*/ 28 h 28"/>
                  <a:gd name="T8" fmla="*/ 0 w 97"/>
                  <a:gd name="T9" fmla="*/ 25 h 28"/>
                  <a:gd name="T10" fmla="*/ 29 w 97"/>
                  <a:gd name="T11" fmla="*/ 6 h 28"/>
                  <a:gd name="T12" fmla="*/ 31 w 97"/>
                  <a:gd name="T13" fmla="*/ 14 h 28"/>
                  <a:gd name="T14" fmla="*/ 95 w 97"/>
                  <a:gd name="T15" fmla="*/ 0 h 28"/>
                  <a:gd name="T16" fmla="*/ 95 w 97"/>
                  <a:gd name="T17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7" h="28">
                    <a:moveTo>
                      <a:pt x="95" y="3"/>
                    </a:moveTo>
                    <a:lnTo>
                      <a:pt x="97" y="6"/>
                    </a:lnTo>
                    <a:lnTo>
                      <a:pt x="32" y="20"/>
                    </a:lnTo>
                    <a:lnTo>
                      <a:pt x="34" y="28"/>
                    </a:lnTo>
                    <a:lnTo>
                      <a:pt x="0" y="25"/>
                    </a:lnTo>
                    <a:lnTo>
                      <a:pt x="29" y="6"/>
                    </a:lnTo>
                    <a:lnTo>
                      <a:pt x="31" y="14"/>
                    </a:lnTo>
                    <a:lnTo>
                      <a:pt x="95" y="0"/>
                    </a:lnTo>
                    <a:lnTo>
                      <a:pt x="95" y="3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228" name="Freeform 468"/>
              <p:cNvSpPr>
                <a:spLocks/>
              </p:cNvSpPr>
              <p:nvPr/>
            </p:nvSpPr>
            <p:spPr bwMode="auto">
              <a:xfrm>
                <a:off x="2904" y="1686"/>
                <a:ext cx="95" cy="28"/>
              </a:xfrm>
              <a:custGeom>
                <a:avLst/>
                <a:gdLst>
                  <a:gd name="T0" fmla="*/ 94 w 95"/>
                  <a:gd name="T1" fmla="*/ 3 h 28"/>
                  <a:gd name="T2" fmla="*/ 95 w 95"/>
                  <a:gd name="T3" fmla="*/ 8 h 28"/>
                  <a:gd name="T4" fmla="*/ 33 w 95"/>
                  <a:gd name="T5" fmla="*/ 21 h 28"/>
                  <a:gd name="T6" fmla="*/ 34 w 95"/>
                  <a:gd name="T7" fmla="*/ 28 h 28"/>
                  <a:gd name="T8" fmla="*/ 0 w 95"/>
                  <a:gd name="T9" fmla="*/ 24 h 28"/>
                  <a:gd name="T10" fmla="*/ 30 w 95"/>
                  <a:gd name="T11" fmla="*/ 9 h 28"/>
                  <a:gd name="T12" fmla="*/ 31 w 95"/>
                  <a:gd name="T13" fmla="*/ 15 h 28"/>
                  <a:gd name="T14" fmla="*/ 94 w 95"/>
                  <a:gd name="T15" fmla="*/ 0 h 28"/>
                  <a:gd name="T16" fmla="*/ 94 w 95"/>
                  <a:gd name="T17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5" h="28">
                    <a:moveTo>
                      <a:pt x="94" y="3"/>
                    </a:moveTo>
                    <a:lnTo>
                      <a:pt x="95" y="8"/>
                    </a:lnTo>
                    <a:lnTo>
                      <a:pt x="33" y="21"/>
                    </a:lnTo>
                    <a:lnTo>
                      <a:pt x="34" y="28"/>
                    </a:lnTo>
                    <a:lnTo>
                      <a:pt x="0" y="24"/>
                    </a:lnTo>
                    <a:lnTo>
                      <a:pt x="30" y="9"/>
                    </a:lnTo>
                    <a:lnTo>
                      <a:pt x="31" y="15"/>
                    </a:lnTo>
                    <a:lnTo>
                      <a:pt x="94" y="0"/>
                    </a:lnTo>
                    <a:lnTo>
                      <a:pt x="94" y="3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229" name="Freeform 469"/>
              <p:cNvSpPr>
                <a:spLocks/>
              </p:cNvSpPr>
              <p:nvPr/>
            </p:nvSpPr>
            <p:spPr bwMode="auto">
              <a:xfrm>
                <a:off x="2837" y="1672"/>
                <a:ext cx="90" cy="22"/>
              </a:xfrm>
              <a:custGeom>
                <a:avLst/>
                <a:gdLst>
                  <a:gd name="T0" fmla="*/ 90 w 90"/>
                  <a:gd name="T1" fmla="*/ 3 h 22"/>
                  <a:gd name="T2" fmla="*/ 90 w 90"/>
                  <a:gd name="T3" fmla="*/ 6 h 22"/>
                  <a:gd name="T4" fmla="*/ 31 w 90"/>
                  <a:gd name="T5" fmla="*/ 16 h 22"/>
                  <a:gd name="T6" fmla="*/ 32 w 90"/>
                  <a:gd name="T7" fmla="*/ 22 h 22"/>
                  <a:gd name="T8" fmla="*/ 0 w 90"/>
                  <a:gd name="T9" fmla="*/ 17 h 22"/>
                  <a:gd name="T10" fmla="*/ 29 w 90"/>
                  <a:gd name="T11" fmla="*/ 5 h 22"/>
                  <a:gd name="T12" fmla="*/ 29 w 90"/>
                  <a:gd name="T13" fmla="*/ 9 h 22"/>
                  <a:gd name="T14" fmla="*/ 90 w 90"/>
                  <a:gd name="T15" fmla="*/ 0 h 22"/>
                  <a:gd name="T16" fmla="*/ 90 w 90"/>
                  <a:gd name="T17" fmla="*/ 3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0" h="22">
                    <a:moveTo>
                      <a:pt x="90" y="3"/>
                    </a:moveTo>
                    <a:lnTo>
                      <a:pt x="90" y="6"/>
                    </a:lnTo>
                    <a:lnTo>
                      <a:pt x="31" y="16"/>
                    </a:lnTo>
                    <a:lnTo>
                      <a:pt x="32" y="22"/>
                    </a:lnTo>
                    <a:lnTo>
                      <a:pt x="0" y="17"/>
                    </a:lnTo>
                    <a:lnTo>
                      <a:pt x="29" y="5"/>
                    </a:lnTo>
                    <a:lnTo>
                      <a:pt x="29" y="9"/>
                    </a:lnTo>
                    <a:lnTo>
                      <a:pt x="90" y="0"/>
                    </a:lnTo>
                    <a:lnTo>
                      <a:pt x="90" y="3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230" name="Freeform 470"/>
              <p:cNvSpPr>
                <a:spLocks/>
              </p:cNvSpPr>
              <p:nvPr/>
            </p:nvSpPr>
            <p:spPr bwMode="auto">
              <a:xfrm>
                <a:off x="2765" y="1651"/>
                <a:ext cx="91" cy="17"/>
              </a:xfrm>
              <a:custGeom>
                <a:avLst/>
                <a:gdLst>
                  <a:gd name="T0" fmla="*/ 91 w 91"/>
                  <a:gd name="T1" fmla="*/ 9 h 17"/>
                  <a:gd name="T2" fmla="*/ 91 w 91"/>
                  <a:gd name="T3" fmla="*/ 12 h 17"/>
                  <a:gd name="T4" fmla="*/ 31 w 91"/>
                  <a:gd name="T5" fmla="*/ 11 h 17"/>
                  <a:gd name="T6" fmla="*/ 31 w 91"/>
                  <a:gd name="T7" fmla="*/ 17 h 17"/>
                  <a:gd name="T8" fmla="*/ 0 w 91"/>
                  <a:gd name="T9" fmla="*/ 6 h 17"/>
                  <a:gd name="T10" fmla="*/ 31 w 91"/>
                  <a:gd name="T11" fmla="*/ 0 h 17"/>
                  <a:gd name="T12" fmla="*/ 31 w 91"/>
                  <a:gd name="T13" fmla="*/ 4 h 17"/>
                  <a:gd name="T14" fmla="*/ 91 w 91"/>
                  <a:gd name="T15" fmla="*/ 6 h 17"/>
                  <a:gd name="T16" fmla="*/ 91 w 91"/>
                  <a:gd name="T17" fmla="*/ 9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1" h="17">
                    <a:moveTo>
                      <a:pt x="91" y="9"/>
                    </a:moveTo>
                    <a:lnTo>
                      <a:pt x="91" y="12"/>
                    </a:lnTo>
                    <a:lnTo>
                      <a:pt x="31" y="11"/>
                    </a:lnTo>
                    <a:lnTo>
                      <a:pt x="31" y="17"/>
                    </a:lnTo>
                    <a:lnTo>
                      <a:pt x="0" y="6"/>
                    </a:lnTo>
                    <a:lnTo>
                      <a:pt x="31" y="0"/>
                    </a:lnTo>
                    <a:lnTo>
                      <a:pt x="31" y="4"/>
                    </a:lnTo>
                    <a:lnTo>
                      <a:pt x="91" y="6"/>
                    </a:lnTo>
                    <a:lnTo>
                      <a:pt x="91" y="9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231" name="Freeform 471"/>
              <p:cNvSpPr>
                <a:spLocks/>
              </p:cNvSpPr>
              <p:nvPr/>
            </p:nvSpPr>
            <p:spPr bwMode="auto">
              <a:xfrm>
                <a:off x="2686" y="1625"/>
                <a:ext cx="99" cy="26"/>
              </a:xfrm>
              <a:custGeom>
                <a:avLst/>
                <a:gdLst>
                  <a:gd name="T0" fmla="*/ 99 w 99"/>
                  <a:gd name="T1" fmla="*/ 21 h 26"/>
                  <a:gd name="T2" fmla="*/ 98 w 99"/>
                  <a:gd name="T3" fmla="*/ 26 h 26"/>
                  <a:gd name="T4" fmla="*/ 32 w 99"/>
                  <a:gd name="T5" fmla="*/ 14 h 26"/>
                  <a:gd name="T6" fmla="*/ 32 w 99"/>
                  <a:gd name="T7" fmla="*/ 20 h 26"/>
                  <a:gd name="T8" fmla="*/ 0 w 99"/>
                  <a:gd name="T9" fmla="*/ 4 h 26"/>
                  <a:gd name="T10" fmla="*/ 35 w 99"/>
                  <a:gd name="T11" fmla="*/ 0 h 26"/>
                  <a:gd name="T12" fmla="*/ 33 w 99"/>
                  <a:gd name="T13" fmla="*/ 6 h 26"/>
                  <a:gd name="T14" fmla="*/ 99 w 99"/>
                  <a:gd name="T15" fmla="*/ 18 h 26"/>
                  <a:gd name="T16" fmla="*/ 99 w 99"/>
                  <a:gd name="T17" fmla="*/ 21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9" h="26">
                    <a:moveTo>
                      <a:pt x="99" y="21"/>
                    </a:moveTo>
                    <a:lnTo>
                      <a:pt x="98" y="26"/>
                    </a:lnTo>
                    <a:lnTo>
                      <a:pt x="32" y="14"/>
                    </a:lnTo>
                    <a:lnTo>
                      <a:pt x="32" y="20"/>
                    </a:lnTo>
                    <a:lnTo>
                      <a:pt x="0" y="4"/>
                    </a:lnTo>
                    <a:lnTo>
                      <a:pt x="35" y="0"/>
                    </a:lnTo>
                    <a:lnTo>
                      <a:pt x="33" y="6"/>
                    </a:lnTo>
                    <a:lnTo>
                      <a:pt x="99" y="18"/>
                    </a:lnTo>
                    <a:lnTo>
                      <a:pt x="99" y="21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232" name="Freeform 472"/>
              <p:cNvSpPr>
                <a:spLocks/>
              </p:cNvSpPr>
              <p:nvPr/>
            </p:nvSpPr>
            <p:spPr bwMode="auto">
              <a:xfrm>
                <a:off x="2608" y="1605"/>
                <a:ext cx="107" cy="31"/>
              </a:xfrm>
              <a:custGeom>
                <a:avLst/>
                <a:gdLst>
                  <a:gd name="T0" fmla="*/ 107 w 107"/>
                  <a:gd name="T1" fmla="*/ 26 h 31"/>
                  <a:gd name="T2" fmla="*/ 105 w 107"/>
                  <a:gd name="T3" fmla="*/ 31 h 31"/>
                  <a:gd name="T4" fmla="*/ 35 w 107"/>
                  <a:gd name="T5" fmla="*/ 14 h 31"/>
                  <a:gd name="T6" fmla="*/ 33 w 107"/>
                  <a:gd name="T7" fmla="*/ 21 h 31"/>
                  <a:gd name="T8" fmla="*/ 0 w 107"/>
                  <a:gd name="T9" fmla="*/ 1 h 31"/>
                  <a:gd name="T10" fmla="*/ 38 w 107"/>
                  <a:gd name="T11" fmla="*/ 0 h 31"/>
                  <a:gd name="T12" fmla="*/ 36 w 107"/>
                  <a:gd name="T13" fmla="*/ 6 h 31"/>
                  <a:gd name="T14" fmla="*/ 107 w 107"/>
                  <a:gd name="T15" fmla="*/ 24 h 31"/>
                  <a:gd name="T16" fmla="*/ 107 w 107"/>
                  <a:gd name="T17" fmla="*/ 26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7" h="31">
                    <a:moveTo>
                      <a:pt x="107" y="26"/>
                    </a:moveTo>
                    <a:lnTo>
                      <a:pt x="105" y="31"/>
                    </a:lnTo>
                    <a:lnTo>
                      <a:pt x="35" y="14"/>
                    </a:lnTo>
                    <a:lnTo>
                      <a:pt x="33" y="21"/>
                    </a:lnTo>
                    <a:lnTo>
                      <a:pt x="0" y="1"/>
                    </a:lnTo>
                    <a:lnTo>
                      <a:pt x="38" y="0"/>
                    </a:lnTo>
                    <a:lnTo>
                      <a:pt x="36" y="6"/>
                    </a:lnTo>
                    <a:lnTo>
                      <a:pt x="107" y="24"/>
                    </a:lnTo>
                    <a:lnTo>
                      <a:pt x="107" y="26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233" name="Freeform 473"/>
              <p:cNvSpPr>
                <a:spLocks/>
              </p:cNvSpPr>
              <p:nvPr/>
            </p:nvSpPr>
            <p:spPr bwMode="auto">
              <a:xfrm>
                <a:off x="2531" y="1588"/>
                <a:ext cx="113" cy="34"/>
              </a:xfrm>
              <a:custGeom>
                <a:avLst/>
                <a:gdLst>
                  <a:gd name="T0" fmla="*/ 113 w 113"/>
                  <a:gd name="T1" fmla="*/ 31 h 34"/>
                  <a:gd name="T2" fmla="*/ 112 w 113"/>
                  <a:gd name="T3" fmla="*/ 34 h 34"/>
                  <a:gd name="T4" fmla="*/ 37 w 113"/>
                  <a:gd name="T5" fmla="*/ 17 h 34"/>
                  <a:gd name="T6" fmla="*/ 35 w 113"/>
                  <a:gd name="T7" fmla="*/ 23 h 34"/>
                  <a:gd name="T8" fmla="*/ 0 w 113"/>
                  <a:gd name="T9" fmla="*/ 3 h 34"/>
                  <a:gd name="T10" fmla="*/ 42 w 113"/>
                  <a:gd name="T11" fmla="*/ 0 h 34"/>
                  <a:gd name="T12" fmla="*/ 40 w 113"/>
                  <a:gd name="T13" fmla="*/ 8 h 34"/>
                  <a:gd name="T14" fmla="*/ 113 w 113"/>
                  <a:gd name="T15" fmla="*/ 26 h 34"/>
                  <a:gd name="T16" fmla="*/ 113 w 113"/>
                  <a:gd name="T17" fmla="*/ 31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3" h="34">
                    <a:moveTo>
                      <a:pt x="113" y="31"/>
                    </a:moveTo>
                    <a:lnTo>
                      <a:pt x="112" y="34"/>
                    </a:lnTo>
                    <a:lnTo>
                      <a:pt x="37" y="17"/>
                    </a:lnTo>
                    <a:lnTo>
                      <a:pt x="35" y="23"/>
                    </a:lnTo>
                    <a:lnTo>
                      <a:pt x="0" y="3"/>
                    </a:lnTo>
                    <a:lnTo>
                      <a:pt x="42" y="0"/>
                    </a:lnTo>
                    <a:lnTo>
                      <a:pt x="40" y="8"/>
                    </a:lnTo>
                    <a:lnTo>
                      <a:pt x="113" y="26"/>
                    </a:lnTo>
                    <a:lnTo>
                      <a:pt x="113" y="31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234" name="Freeform 474"/>
              <p:cNvSpPr>
                <a:spLocks/>
              </p:cNvSpPr>
              <p:nvPr/>
            </p:nvSpPr>
            <p:spPr bwMode="auto">
              <a:xfrm>
                <a:off x="2453" y="1577"/>
                <a:ext cx="121" cy="31"/>
              </a:xfrm>
              <a:custGeom>
                <a:avLst/>
                <a:gdLst>
                  <a:gd name="T0" fmla="*/ 121 w 121"/>
                  <a:gd name="T1" fmla="*/ 28 h 31"/>
                  <a:gd name="T2" fmla="*/ 120 w 121"/>
                  <a:gd name="T3" fmla="*/ 31 h 31"/>
                  <a:gd name="T4" fmla="*/ 38 w 121"/>
                  <a:gd name="T5" fmla="*/ 16 h 31"/>
                  <a:gd name="T6" fmla="*/ 37 w 121"/>
                  <a:gd name="T7" fmla="*/ 23 h 31"/>
                  <a:gd name="T8" fmla="*/ 0 w 121"/>
                  <a:gd name="T9" fmla="*/ 5 h 31"/>
                  <a:gd name="T10" fmla="*/ 42 w 121"/>
                  <a:gd name="T11" fmla="*/ 0 h 31"/>
                  <a:gd name="T12" fmla="*/ 40 w 121"/>
                  <a:gd name="T13" fmla="*/ 7 h 31"/>
                  <a:gd name="T14" fmla="*/ 121 w 121"/>
                  <a:gd name="T15" fmla="*/ 23 h 31"/>
                  <a:gd name="T16" fmla="*/ 121 w 121"/>
                  <a:gd name="T17" fmla="*/ 28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1" h="31">
                    <a:moveTo>
                      <a:pt x="121" y="28"/>
                    </a:moveTo>
                    <a:lnTo>
                      <a:pt x="120" y="31"/>
                    </a:lnTo>
                    <a:lnTo>
                      <a:pt x="38" y="16"/>
                    </a:lnTo>
                    <a:lnTo>
                      <a:pt x="37" y="23"/>
                    </a:lnTo>
                    <a:lnTo>
                      <a:pt x="0" y="5"/>
                    </a:lnTo>
                    <a:lnTo>
                      <a:pt x="42" y="0"/>
                    </a:lnTo>
                    <a:lnTo>
                      <a:pt x="40" y="7"/>
                    </a:lnTo>
                    <a:lnTo>
                      <a:pt x="121" y="23"/>
                    </a:lnTo>
                    <a:lnTo>
                      <a:pt x="121" y="28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235" name="Freeform 475"/>
              <p:cNvSpPr>
                <a:spLocks/>
              </p:cNvSpPr>
              <p:nvPr/>
            </p:nvSpPr>
            <p:spPr bwMode="auto">
              <a:xfrm>
                <a:off x="2377" y="1561"/>
                <a:ext cx="127" cy="33"/>
              </a:xfrm>
              <a:custGeom>
                <a:avLst/>
                <a:gdLst>
                  <a:gd name="T0" fmla="*/ 125 w 127"/>
                  <a:gd name="T1" fmla="*/ 29 h 33"/>
                  <a:gd name="T2" fmla="*/ 125 w 127"/>
                  <a:gd name="T3" fmla="*/ 33 h 33"/>
                  <a:gd name="T4" fmla="*/ 40 w 127"/>
                  <a:gd name="T5" fmla="*/ 18 h 33"/>
                  <a:gd name="T6" fmla="*/ 38 w 127"/>
                  <a:gd name="T7" fmla="*/ 26 h 33"/>
                  <a:gd name="T8" fmla="*/ 0 w 127"/>
                  <a:gd name="T9" fmla="*/ 6 h 33"/>
                  <a:gd name="T10" fmla="*/ 43 w 127"/>
                  <a:gd name="T11" fmla="*/ 0 h 33"/>
                  <a:gd name="T12" fmla="*/ 41 w 127"/>
                  <a:gd name="T13" fmla="*/ 9 h 33"/>
                  <a:gd name="T14" fmla="*/ 127 w 127"/>
                  <a:gd name="T15" fmla="*/ 24 h 33"/>
                  <a:gd name="T16" fmla="*/ 125 w 127"/>
                  <a:gd name="T17" fmla="*/ 29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7" h="33">
                    <a:moveTo>
                      <a:pt x="125" y="29"/>
                    </a:moveTo>
                    <a:lnTo>
                      <a:pt x="125" y="33"/>
                    </a:lnTo>
                    <a:lnTo>
                      <a:pt x="40" y="18"/>
                    </a:lnTo>
                    <a:lnTo>
                      <a:pt x="38" y="26"/>
                    </a:lnTo>
                    <a:lnTo>
                      <a:pt x="0" y="6"/>
                    </a:lnTo>
                    <a:lnTo>
                      <a:pt x="43" y="0"/>
                    </a:lnTo>
                    <a:lnTo>
                      <a:pt x="41" y="9"/>
                    </a:lnTo>
                    <a:lnTo>
                      <a:pt x="127" y="24"/>
                    </a:lnTo>
                    <a:lnTo>
                      <a:pt x="125" y="29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236" name="Freeform 476"/>
              <p:cNvSpPr>
                <a:spLocks/>
              </p:cNvSpPr>
              <p:nvPr/>
            </p:nvSpPr>
            <p:spPr bwMode="auto">
              <a:xfrm>
                <a:off x="2303" y="1548"/>
                <a:ext cx="130" cy="32"/>
              </a:xfrm>
              <a:custGeom>
                <a:avLst/>
                <a:gdLst>
                  <a:gd name="T0" fmla="*/ 129 w 130"/>
                  <a:gd name="T1" fmla="*/ 28 h 32"/>
                  <a:gd name="T2" fmla="*/ 129 w 130"/>
                  <a:gd name="T3" fmla="*/ 32 h 32"/>
                  <a:gd name="T4" fmla="*/ 42 w 130"/>
                  <a:gd name="T5" fmla="*/ 16 h 32"/>
                  <a:gd name="T6" fmla="*/ 40 w 130"/>
                  <a:gd name="T7" fmla="*/ 25 h 32"/>
                  <a:gd name="T8" fmla="*/ 0 w 130"/>
                  <a:gd name="T9" fmla="*/ 5 h 32"/>
                  <a:gd name="T10" fmla="*/ 46 w 130"/>
                  <a:gd name="T11" fmla="*/ 0 h 32"/>
                  <a:gd name="T12" fmla="*/ 45 w 130"/>
                  <a:gd name="T13" fmla="*/ 8 h 32"/>
                  <a:gd name="T14" fmla="*/ 130 w 130"/>
                  <a:gd name="T15" fmla="*/ 23 h 32"/>
                  <a:gd name="T16" fmla="*/ 129 w 130"/>
                  <a:gd name="T17" fmla="*/ 28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30" h="32">
                    <a:moveTo>
                      <a:pt x="129" y="28"/>
                    </a:moveTo>
                    <a:lnTo>
                      <a:pt x="129" y="32"/>
                    </a:lnTo>
                    <a:lnTo>
                      <a:pt x="42" y="16"/>
                    </a:lnTo>
                    <a:lnTo>
                      <a:pt x="40" y="25"/>
                    </a:lnTo>
                    <a:lnTo>
                      <a:pt x="0" y="5"/>
                    </a:lnTo>
                    <a:lnTo>
                      <a:pt x="46" y="0"/>
                    </a:lnTo>
                    <a:lnTo>
                      <a:pt x="45" y="8"/>
                    </a:lnTo>
                    <a:lnTo>
                      <a:pt x="130" y="23"/>
                    </a:lnTo>
                    <a:lnTo>
                      <a:pt x="129" y="28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237" name="Freeform 477"/>
              <p:cNvSpPr>
                <a:spLocks/>
              </p:cNvSpPr>
              <p:nvPr/>
            </p:nvSpPr>
            <p:spPr bwMode="auto">
              <a:xfrm>
                <a:off x="2235" y="1538"/>
                <a:ext cx="125" cy="27"/>
              </a:xfrm>
              <a:custGeom>
                <a:avLst/>
                <a:gdLst>
                  <a:gd name="T0" fmla="*/ 125 w 125"/>
                  <a:gd name="T1" fmla="*/ 23 h 27"/>
                  <a:gd name="T2" fmla="*/ 125 w 125"/>
                  <a:gd name="T3" fmla="*/ 27 h 27"/>
                  <a:gd name="T4" fmla="*/ 41 w 125"/>
                  <a:gd name="T5" fmla="*/ 18 h 27"/>
                  <a:gd name="T6" fmla="*/ 39 w 125"/>
                  <a:gd name="T7" fmla="*/ 24 h 27"/>
                  <a:gd name="T8" fmla="*/ 0 w 125"/>
                  <a:gd name="T9" fmla="*/ 7 h 27"/>
                  <a:gd name="T10" fmla="*/ 44 w 125"/>
                  <a:gd name="T11" fmla="*/ 0 h 27"/>
                  <a:gd name="T12" fmla="*/ 42 w 125"/>
                  <a:gd name="T13" fmla="*/ 9 h 27"/>
                  <a:gd name="T14" fmla="*/ 125 w 125"/>
                  <a:gd name="T15" fmla="*/ 20 h 27"/>
                  <a:gd name="T16" fmla="*/ 125 w 125"/>
                  <a:gd name="T17" fmla="*/ 23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5" h="27">
                    <a:moveTo>
                      <a:pt x="125" y="23"/>
                    </a:moveTo>
                    <a:lnTo>
                      <a:pt x="125" y="27"/>
                    </a:lnTo>
                    <a:lnTo>
                      <a:pt x="41" y="18"/>
                    </a:lnTo>
                    <a:lnTo>
                      <a:pt x="39" y="24"/>
                    </a:lnTo>
                    <a:lnTo>
                      <a:pt x="0" y="7"/>
                    </a:lnTo>
                    <a:lnTo>
                      <a:pt x="44" y="0"/>
                    </a:lnTo>
                    <a:lnTo>
                      <a:pt x="42" y="9"/>
                    </a:lnTo>
                    <a:lnTo>
                      <a:pt x="125" y="20"/>
                    </a:lnTo>
                    <a:lnTo>
                      <a:pt x="125" y="23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238" name="Freeform 478"/>
              <p:cNvSpPr>
                <a:spLocks/>
              </p:cNvSpPr>
              <p:nvPr/>
            </p:nvSpPr>
            <p:spPr bwMode="auto">
              <a:xfrm>
                <a:off x="2164" y="1530"/>
                <a:ext cx="126" cy="26"/>
              </a:xfrm>
              <a:custGeom>
                <a:avLst/>
                <a:gdLst>
                  <a:gd name="T0" fmla="*/ 126 w 126"/>
                  <a:gd name="T1" fmla="*/ 18 h 26"/>
                  <a:gd name="T2" fmla="*/ 126 w 126"/>
                  <a:gd name="T3" fmla="*/ 23 h 26"/>
                  <a:gd name="T4" fmla="*/ 43 w 126"/>
                  <a:gd name="T5" fmla="*/ 17 h 26"/>
                  <a:gd name="T6" fmla="*/ 41 w 126"/>
                  <a:gd name="T7" fmla="*/ 26 h 26"/>
                  <a:gd name="T8" fmla="*/ 0 w 126"/>
                  <a:gd name="T9" fmla="*/ 9 h 26"/>
                  <a:gd name="T10" fmla="*/ 43 w 126"/>
                  <a:gd name="T11" fmla="*/ 0 h 26"/>
                  <a:gd name="T12" fmla="*/ 43 w 126"/>
                  <a:gd name="T13" fmla="*/ 8 h 26"/>
                  <a:gd name="T14" fmla="*/ 126 w 126"/>
                  <a:gd name="T15" fmla="*/ 14 h 26"/>
                  <a:gd name="T16" fmla="*/ 126 w 126"/>
                  <a:gd name="T17" fmla="*/ 18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6" h="26">
                    <a:moveTo>
                      <a:pt x="126" y="18"/>
                    </a:moveTo>
                    <a:lnTo>
                      <a:pt x="126" y="23"/>
                    </a:lnTo>
                    <a:lnTo>
                      <a:pt x="43" y="17"/>
                    </a:lnTo>
                    <a:lnTo>
                      <a:pt x="41" y="26"/>
                    </a:lnTo>
                    <a:lnTo>
                      <a:pt x="0" y="9"/>
                    </a:lnTo>
                    <a:lnTo>
                      <a:pt x="43" y="0"/>
                    </a:lnTo>
                    <a:lnTo>
                      <a:pt x="43" y="8"/>
                    </a:lnTo>
                    <a:lnTo>
                      <a:pt x="126" y="14"/>
                    </a:lnTo>
                    <a:lnTo>
                      <a:pt x="126" y="18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239" name="Freeform 479"/>
              <p:cNvSpPr>
                <a:spLocks/>
              </p:cNvSpPr>
              <p:nvPr/>
            </p:nvSpPr>
            <p:spPr bwMode="auto">
              <a:xfrm>
                <a:off x="3607" y="1902"/>
                <a:ext cx="81" cy="15"/>
              </a:xfrm>
              <a:custGeom>
                <a:avLst/>
                <a:gdLst>
                  <a:gd name="T0" fmla="*/ 81 w 81"/>
                  <a:gd name="T1" fmla="*/ 4 h 15"/>
                  <a:gd name="T2" fmla="*/ 81 w 81"/>
                  <a:gd name="T3" fmla="*/ 7 h 15"/>
                  <a:gd name="T4" fmla="*/ 27 w 81"/>
                  <a:gd name="T5" fmla="*/ 9 h 15"/>
                  <a:gd name="T6" fmla="*/ 27 w 81"/>
                  <a:gd name="T7" fmla="*/ 15 h 15"/>
                  <a:gd name="T8" fmla="*/ 0 w 81"/>
                  <a:gd name="T9" fmla="*/ 7 h 15"/>
                  <a:gd name="T10" fmla="*/ 27 w 81"/>
                  <a:gd name="T11" fmla="*/ 0 h 15"/>
                  <a:gd name="T12" fmla="*/ 27 w 81"/>
                  <a:gd name="T13" fmla="*/ 3 h 15"/>
                  <a:gd name="T14" fmla="*/ 81 w 81"/>
                  <a:gd name="T15" fmla="*/ 1 h 15"/>
                  <a:gd name="T16" fmla="*/ 81 w 81"/>
                  <a:gd name="T17" fmla="*/ 4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1" h="15">
                    <a:moveTo>
                      <a:pt x="81" y="4"/>
                    </a:moveTo>
                    <a:lnTo>
                      <a:pt x="81" y="7"/>
                    </a:lnTo>
                    <a:lnTo>
                      <a:pt x="27" y="9"/>
                    </a:lnTo>
                    <a:lnTo>
                      <a:pt x="27" y="15"/>
                    </a:lnTo>
                    <a:lnTo>
                      <a:pt x="0" y="7"/>
                    </a:lnTo>
                    <a:lnTo>
                      <a:pt x="27" y="0"/>
                    </a:lnTo>
                    <a:lnTo>
                      <a:pt x="27" y="3"/>
                    </a:lnTo>
                    <a:lnTo>
                      <a:pt x="81" y="1"/>
                    </a:lnTo>
                    <a:lnTo>
                      <a:pt x="81" y="4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240" name="Freeform 480"/>
              <p:cNvSpPr>
                <a:spLocks/>
              </p:cNvSpPr>
              <p:nvPr/>
            </p:nvSpPr>
            <p:spPr bwMode="auto">
              <a:xfrm>
                <a:off x="3541" y="1888"/>
                <a:ext cx="76" cy="15"/>
              </a:xfrm>
              <a:custGeom>
                <a:avLst/>
                <a:gdLst>
                  <a:gd name="T0" fmla="*/ 76 w 76"/>
                  <a:gd name="T1" fmla="*/ 3 h 15"/>
                  <a:gd name="T2" fmla="*/ 76 w 76"/>
                  <a:gd name="T3" fmla="*/ 6 h 15"/>
                  <a:gd name="T4" fmla="*/ 26 w 76"/>
                  <a:gd name="T5" fmla="*/ 11 h 15"/>
                  <a:gd name="T6" fmla="*/ 26 w 76"/>
                  <a:gd name="T7" fmla="*/ 15 h 15"/>
                  <a:gd name="T8" fmla="*/ 0 w 76"/>
                  <a:gd name="T9" fmla="*/ 9 h 15"/>
                  <a:gd name="T10" fmla="*/ 24 w 76"/>
                  <a:gd name="T11" fmla="*/ 0 h 15"/>
                  <a:gd name="T12" fmla="*/ 26 w 76"/>
                  <a:gd name="T13" fmla="*/ 4 h 15"/>
                  <a:gd name="T14" fmla="*/ 76 w 76"/>
                  <a:gd name="T15" fmla="*/ 1 h 15"/>
                  <a:gd name="T16" fmla="*/ 76 w 76"/>
                  <a:gd name="T17" fmla="*/ 3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6" h="15">
                    <a:moveTo>
                      <a:pt x="76" y="3"/>
                    </a:moveTo>
                    <a:lnTo>
                      <a:pt x="76" y="6"/>
                    </a:lnTo>
                    <a:lnTo>
                      <a:pt x="26" y="11"/>
                    </a:lnTo>
                    <a:lnTo>
                      <a:pt x="26" y="15"/>
                    </a:lnTo>
                    <a:lnTo>
                      <a:pt x="0" y="9"/>
                    </a:lnTo>
                    <a:lnTo>
                      <a:pt x="24" y="0"/>
                    </a:lnTo>
                    <a:lnTo>
                      <a:pt x="26" y="4"/>
                    </a:lnTo>
                    <a:lnTo>
                      <a:pt x="76" y="1"/>
                    </a:lnTo>
                    <a:lnTo>
                      <a:pt x="76" y="3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241" name="Freeform 481"/>
              <p:cNvSpPr>
                <a:spLocks/>
              </p:cNvSpPr>
              <p:nvPr/>
            </p:nvSpPr>
            <p:spPr bwMode="auto">
              <a:xfrm>
                <a:off x="3472" y="1871"/>
                <a:ext cx="75" cy="14"/>
              </a:xfrm>
              <a:custGeom>
                <a:avLst/>
                <a:gdLst>
                  <a:gd name="T0" fmla="*/ 73 w 75"/>
                  <a:gd name="T1" fmla="*/ 6 h 14"/>
                  <a:gd name="T2" fmla="*/ 75 w 75"/>
                  <a:gd name="T3" fmla="*/ 8 h 14"/>
                  <a:gd name="T4" fmla="*/ 24 w 75"/>
                  <a:gd name="T5" fmla="*/ 9 h 14"/>
                  <a:gd name="T6" fmla="*/ 24 w 75"/>
                  <a:gd name="T7" fmla="*/ 14 h 14"/>
                  <a:gd name="T8" fmla="*/ 0 w 75"/>
                  <a:gd name="T9" fmla="*/ 6 h 14"/>
                  <a:gd name="T10" fmla="*/ 24 w 75"/>
                  <a:gd name="T11" fmla="*/ 0 h 14"/>
                  <a:gd name="T12" fmla="*/ 24 w 75"/>
                  <a:gd name="T13" fmla="*/ 5 h 14"/>
                  <a:gd name="T14" fmla="*/ 73 w 75"/>
                  <a:gd name="T15" fmla="*/ 3 h 14"/>
                  <a:gd name="T16" fmla="*/ 73 w 75"/>
                  <a:gd name="T17" fmla="*/ 6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5" h="14">
                    <a:moveTo>
                      <a:pt x="73" y="6"/>
                    </a:moveTo>
                    <a:lnTo>
                      <a:pt x="75" y="8"/>
                    </a:lnTo>
                    <a:lnTo>
                      <a:pt x="24" y="9"/>
                    </a:lnTo>
                    <a:lnTo>
                      <a:pt x="24" y="14"/>
                    </a:lnTo>
                    <a:lnTo>
                      <a:pt x="0" y="6"/>
                    </a:lnTo>
                    <a:lnTo>
                      <a:pt x="24" y="0"/>
                    </a:lnTo>
                    <a:lnTo>
                      <a:pt x="24" y="5"/>
                    </a:lnTo>
                    <a:lnTo>
                      <a:pt x="73" y="3"/>
                    </a:lnTo>
                    <a:lnTo>
                      <a:pt x="73" y="6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242" name="Freeform 482"/>
              <p:cNvSpPr>
                <a:spLocks/>
              </p:cNvSpPr>
              <p:nvPr/>
            </p:nvSpPr>
            <p:spPr bwMode="auto">
              <a:xfrm>
                <a:off x="3399" y="1853"/>
                <a:ext cx="78" cy="15"/>
              </a:xfrm>
              <a:custGeom>
                <a:avLst/>
                <a:gdLst>
                  <a:gd name="T0" fmla="*/ 78 w 78"/>
                  <a:gd name="T1" fmla="*/ 9 h 15"/>
                  <a:gd name="T2" fmla="*/ 78 w 78"/>
                  <a:gd name="T3" fmla="*/ 12 h 15"/>
                  <a:gd name="T4" fmla="*/ 26 w 78"/>
                  <a:gd name="T5" fmla="*/ 10 h 15"/>
                  <a:gd name="T6" fmla="*/ 26 w 78"/>
                  <a:gd name="T7" fmla="*/ 15 h 15"/>
                  <a:gd name="T8" fmla="*/ 0 w 78"/>
                  <a:gd name="T9" fmla="*/ 6 h 15"/>
                  <a:gd name="T10" fmla="*/ 26 w 78"/>
                  <a:gd name="T11" fmla="*/ 0 h 15"/>
                  <a:gd name="T12" fmla="*/ 26 w 78"/>
                  <a:gd name="T13" fmla="*/ 4 h 15"/>
                  <a:gd name="T14" fmla="*/ 78 w 78"/>
                  <a:gd name="T15" fmla="*/ 6 h 15"/>
                  <a:gd name="T16" fmla="*/ 78 w 78"/>
                  <a:gd name="T17" fmla="*/ 9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8" h="15">
                    <a:moveTo>
                      <a:pt x="78" y="9"/>
                    </a:moveTo>
                    <a:lnTo>
                      <a:pt x="78" y="12"/>
                    </a:lnTo>
                    <a:lnTo>
                      <a:pt x="26" y="10"/>
                    </a:lnTo>
                    <a:lnTo>
                      <a:pt x="26" y="15"/>
                    </a:lnTo>
                    <a:lnTo>
                      <a:pt x="0" y="6"/>
                    </a:lnTo>
                    <a:lnTo>
                      <a:pt x="26" y="0"/>
                    </a:lnTo>
                    <a:lnTo>
                      <a:pt x="26" y="4"/>
                    </a:lnTo>
                    <a:lnTo>
                      <a:pt x="78" y="6"/>
                    </a:lnTo>
                    <a:lnTo>
                      <a:pt x="78" y="9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243" name="Freeform 483"/>
              <p:cNvSpPr>
                <a:spLocks/>
              </p:cNvSpPr>
              <p:nvPr/>
            </p:nvSpPr>
            <p:spPr bwMode="auto">
              <a:xfrm>
                <a:off x="3327" y="1836"/>
                <a:ext cx="79" cy="17"/>
              </a:xfrm>
              <a:custGeom>
                <a:avLst/>
                <a:gdLst>
                  <a:gd name="T0" fmla="*/ 79 w 79"/>
                  <a:gd name="T1" fmla="*/ 11 h 17"/>
                  <a:gd name="T2" fmla="*/ 79 w 79"/>
                  <a:gd name="T3" fmla="*/ 14 h 17"/>
                  <a:gd name="T4" fmla="*/ 26 w 79"/>
                  <a:gd name="T5" fmla="*/ 12 h 17"/>
                  <a:gd name="T6" fmla="*/ 26 w 79"/>
                  <a:gd name="T7" fmla="*/ 17 h 17"/>
                  <a:gd name="T8" fmla="*/ 0 w 79"/>
                  <a:gd name="T9" fmla="*/ 7 h 17"/>
                  <a:gd name="T10" fmla="*/ 26 w 79"/>
                  <a:gd name="T11" fmla="*/ 0 h 17"/>
                  <a:gd name="T12" fmla="*/ 26 w 79"/>
                  <a:gd name="T13" fmla="*/ 6 h 17"/>
                  <a:gd name="T14" fmla="*/ 79 w 79"/>
                  <a:gd name="T15" fmla="*/ 9 h 17"/>
                  <a:gd name="T16" fmla="*/ 79 w 79"/>
                  <a:gd name="T17" fmla="*/ 1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9" h="17">
                    <a:moveTo>
                      <a:pt x="79" y="11"/>
                    </a:moveTo>
                    <a:lnTo>
                      <a:pt x="79" y="14"/>
                    </a:lnTo>
                    <a:lnTo>
                      <a:pt x="26" y="12"/>
                    </a:lnTo>
                    <a:lnTo>
                      <a:pt x="26" y="17"/>
                    </a:lnTo>
                    <a:lnTo>
                      <a:pt x="0" y="7"/>
                    </a:lnTo>
                    <a:lnTo>
                      <a:pt x="26" y="0"/>
                    </a:lnTo>
                    <a:lnTo>
                      <a:pt x="26" y="6"/>
                    </a:lnTo>
                    <a:lnTo>
                      <a:pt x="79" y="9"/>
                    </a:lnTo>
                    <a:lnTo>
                      <a:pt x="79" y="11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244" name="Freeform 484"/>
              <p:cNvSpPr>
                <a:spLocks/>
              </p:cNvSpPr>
              <p:nvPr/>
            </p:nvSpPr>
            <p:spPr bwMode="auto">
              <a:xfrm>
                <a:off x="3253" y="1824"/>
                <a:ext cx="83" cy="15"/>
              </a:xfrm>
              <a:custGeom>
                <a:avLst/>
                <a:gdLst>
                  <a:gd name="T0" fmla="*/ 83 w 83"/>
                  <a:gd name="T1" fmla="*/ 7 h 15"/>
                  <a:gd name="T2" fmla="*/ 83 w 83"/>
                  <a:gd name="T3" fmla="*/ 10 h 15"/>
                  <a:gd name="T4" fmla="*/ 28 w 83"/>
                  <a:gd name="T5" fmla="*/ 9 h 15"/>
                  <a:gd name="T6" fmla="*/ 28 w 83"/>
                  <a:gd name="T7" fmla="*/ 15 h 15"/>
                  <a:gd name="T8" fmla="*/ 0 w 83"/>
                  <a:gd name="T9" fmla="*/ 6 h 15"/>
                  <a:gd name="T10" fmla="*/ 28 w 83"/>
                  <a:gd name="T11" fmla="*/ 0 h 15"/>
                  <a:gd name="T12" fmla="*/ 28 w 83"/>
                  <a:gd name="T13" fmla="*/ 4 h 15"/>
                  <a:gd name="T14" fmla="*/ 83 w 83"/>
                  <a:gd name="T15" fmla="*/ 4 h 15"/>
                  <a:gd name="T16" fmla="*/ 83 w 83"/>
                  <a:gd name="T17" fmla="*/ 7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3" h="15">
                    <a:moveTo>
                      <a:pt x="83" y="7"/>
                    </a:moveTo>
                    <a:lnTo>
                      <a:pt x="83" y="10"/>
                    </a:lnTo>
                    <a:lnTo>
                      <a:pt x="28" y="9"/>
                    </a:lnTo>
                    <a:lnTo>
                      <a:pt x="28" y="15"/>
                    </a:lnTo>
                    <a:lnTo>
                      <a:pt x="0" y="6"/>
                    </a:lnTo>
                    <a:lnTo>
                      <a:pt x="28" y="0"/>
                    </a:lnTo>
                    <a:lnTo>
                      <a:pt x="28" y="4"/>
                    </a:lnTo>
                    <a:lnTo>
                      <a:pt x="83" y="4"/>
                    </a:lnTo>
                    <a:lnTo>
                      <a:pt x="83" y="7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245" name="Freeform 485"/>
              <p:cNvSpPr>
                <a:spLocks/>
              </p:cNvSpPr>
              <p:nvPr/>
            </p:nvSpPr>
            <p:spPr bwMode="auto">
              <a:xfrm>
                <a:off x="3181" y="1813"/>
                <a:ext cx="84" cy="17"/>
              </a:xfrm>
              <a:custGeom>
                <a:avLst/>
                <a:gdLst>
                  <a:gd name="T0" fmla="*/ 84 w 84"/>
                  <a:gd name="T1" fmla="*/ 4 h 17"/>
                  <a:gd name="T2" fmla="*/ 84 w 84"/>
                  <a:gd name="T3" fmla="*/ 8 h 17"/>
                  <a:gd name="T4" fmla="*/ 28 w 84"/>
                  <a:gd name="T5" fmla="*/ 12 h 17"/>
                  <a:gd name="T6" fmla="*/ 28 w 84"/>
                  <a:gd name="T7" fmla="*/ 17 h 17"/>
                  <a:gd name="T8" fmla="*/ 0 w 84"/>
                  <a:gd name="T9" fmla="*/ 11 h 17"/>
                  <a:gd name="T10" fmla="*/ 28 w 84"/>
                  <a:gd name="T11" fmla="*/ 0 h 17"/>
                  <a:gd name="T12" fmla="*/ 28 w 84"/>
                  <a:gd name="T13" fmla="*/ 6 h 17"/>
                  <a:gd name="T14" fmla="*/ 84 w 84"/>
                  <a:gd name="T15" fmla="*/ 1 h 17"/>
                  <a:gd name="T16" fmla="*/ 84 w 84"/>
                  <a:gd name="T17" fmla="*/ 4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4" h="17">
                    <a:moveTo>
                      <a:pt x="84" y="4"/>
                    </a:moveTo>
                    <a:lnTo>
                      <a:pt x="84" y="8"/>
                    </a:lnTo>
                    <a:lnTo>
                      <a:pt x="28" y="12"/>
                    </a:lnTo>
                    <a:lnTo>
                      <a:pt x="28" y="17"/>
                    </a:lnTo>
                    <a:lnTo>
                      <a:pt x="0" y="11"/>
                    </a:lnTo>
                    <a:lnTo>
                      <a:pt x="28" y="0"/>
                    </a:lnTo>
                    <a:lnTo>
                      <a:pt x="28" y="6"/>
                    </a:lnTo>
                    <a:lnTo>
                      <a:pt x="84" y="1"/>
                    </a:lnTo>
                    <a:lnTo>
                      <a:pt x="84" y="4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246" name="Freeform 486"/>
              <p:cNvSpPr>
                <a:spLocks/>
              </p:cNvSpPr>
              <p:nvPr/>
            </p:nvSpPr>
            <p:spPr bwMode="auto">
              <a:xfrm>
                <a:off x="3108" y="1801"/>
                <a:ext cx="87" cy="16"/>
              </a:xfrm>
              <a:custGeom>
                <a:avLst/>
                <a:gdLst>
                  <a:gd name="T0" fmla="*/ 87 w 87"/>
                  <a:gd name="T1" fmla="*/ 3 h 16"/>
                  <a:gd name="T2" fmla="*/ 87 w 87"/>
                  <a:gd name="T3" fmla="*/ 4 h 16"/>
                  <a:gd name="T4" fmla="*/ 29 w 87"/>
                  <a:gd name="T5" fmla="*/ 10 h 16"/>
                  <a:gd name="T6" fmla="*/ 29 w 87"/>
                  <a:gd name="T7" fmla="*/ 16 h 16"/>
                  <a:gd name="T8" fmla="*/ 0 w 87"/>
                  <a:gd name="T9" fmla="*/ 10 h 16"/>
                  <a:gd name="T10" fmla="*/ 27 w 87"/>
                  <a:gd name="T11" fmla="*/ 0 h 16"/>
                  <a:gd name="T12" fmla="*/ 29 w 87"/>
                  <a:gd name="T13" fmla="*/ 4 h 16"/>
                  <a:gd name="T14" fmla="*/ 87 w 87"/>
                  <a:gd name="T15" fmla="*/ 0 h 16"/>
                  <a:gd name="T16" fmla="*/ 87 w 87"/>
                  <a:gd name="T17" fmla="*/ 3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7" h="16">
                    <a:moveTo>
                      <a:pt x="87" y="3"/>
                    </a:moveTo>
                    <a:lnTo>
                      <a:pt x="87" y="4"/>
                    </a:lnTo>
                    <a:lnTo>
                      <a:pt x="29" y="10"/>
                    </a:lnTo>
                    <a:lnTo>
                      <a:pt x="29" y="16"/>
                    </a:lnTo>
                    <a:lnTo>
                      <a:pt x="0" y="10"/>
                    </a:lnTo>
                    <a:lnTo>
                      <a:pt x="27" y="0"/>
                    </a:lnTo>
                    <a:lnTo>
                      <a:pt x="29" y="4"/>
                    </a:lnTo>
                    <a:lnTo>
                      <a:pt x="87" y="0"/>
                    </a:lnTo>
                    <a:lnTo>
                      <a:pt x="87" y="3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247" name="Freeform 487"/>
              <p:cNvSpPr>
                <a:spLocks/>
              </p:cNvSpPr>
              <p:nvPr/>
            </p:nvSpPr>
            <p:spPr bwMode="auto">
              <a:xfrm>
                <a:off x="3031" y="1784"/>
                <a:ext cx="94" cy="20"/>
              </a:xfrm>
              <a:custGeom>
                <a:avLst/>
                <a:gdLst>
                  <a:gd name="T0" fmla="*/ 94 w 94"/>
                  <a:gd name="T1" fmla="*/ 4 h 20"/>
                  <a:gd name="T2" fmla="*/ 94 w 94"/>
                  <a:gd name="T3" fmla="*/ 7 h 20"/>
                  <a:gd name="T4" fmla="*/ 33 w 94"/>
                  <a:gd name="T5" fmla="*/ 14 h 20"/>
                  <a:gd name="T6" fmla="*/ 33 w 94"/>
                  <a:gd name="T7" fmla="*/ 20 h 20"/>
                  <a:gd name="T8" fmla="*/ 0 w 94"/>
                  <a:gd name="T9" fmla="*/ 12 h 20"/>
                  <a:gd name="T10" fmla="*/ 31 w 94"/>
                  <a:gd name="T11" fmla="*/ 0 h 20"/>
                  <a:gd name="T12" fmla="*/ 31 w 94"/>
                  <a:gd name="T13" fmla="*/ 6 h 20"/>
                  <a:gd name="T14" fmla="*/ 94 w 94"/>
                  <a:gd name="T15" fmla="*/ 0 h 20"/>
                  <a:gd name="T16" fmla="*/ 94 w 94"/>
                  <a:gd name="T17" fmla="*/ 4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4" h="20">
                    <a:moveTo>
                      <a:pt x="94" y="4"/>
                    </a:moveTo>
                    <a:lnTo>
                      <a:pt x="94" y="7"/>
                    </a:lnTo>
                    <a:lnTo>
                      <a:pt x="33" y="14"/>
                    </a:lnTo>
                    <a:lnTo>
                      <a:pt x="33" y="20"/>
                    </a:lnTo>
                    <a:lnTo>
                      <a:pt x="0" y="12"/>
                    </a:lnTo>
                    <a:lnTo>
                      <a:pt x="31" y="0"/>
                    </a:lnTo>
                    <a:lnTo>
                      <a:pt x="31" y="6"/>
                    </a:lnTo>
                    <a:lnTo>
                      <a:pt x="94" y="0"/>
                    </a:lnTo>
                    <a:lnTo>
                      <a:pt x="94" y="4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248" name="Freeform 488"/>
              <p:cNvSpPr>
                <a:spLocks/>
              </p:cNvSpPr>
              <p:nvPr/>
            </p:nvSpPr>
            <p:spPr bwMode="auto">
              <a:xfrm>
                <a:off x="2963" y="1770"/>
                <a:ext cx="90" cy="17"/>
              </a:xfrm>
              <a:custGeom>
                <a:avLst/>
                <a:gdLst>
                  <a:gd name="T0" fmla="*/ 90 w 90"/>
                  <a:gd name="T1" fmla="*/ 3 h 17"/>
                  <a:gd name="T2" fmla="*/ 90 w 90"/>
                  <a:gd name="T3" fmla="*/ 8 h 17"/>
                  <a:gd name="T4" fmla="*/ 30 w 90"/>
                  <a:gd name="T5" fmla="*/ 11 h 17"/>
                  <a:gd name="T6" fmla="*/ 30 w 90"/>
                  <a:gd name="T7" fmla="*/ 17 h 17"/>
                  <a:gd name="T8" fmla="*/ 0 w 90"/>
                  <a:gd name="T9" fmla="*/ 11 h 17"/>
                  <a:gd name="T10" fmla="*/ 29 w 90"/>
                  <a:gd name="T11" fmla="*/ 0 h 17"/>
                  <a:gd name="T12" fmla="*/ 30 w 90"/>
                  <a:gd name="T13" fmla="*/ 6 h 17"/>
                  <a:gd name="T14" fmla="*/ 90 w 90"/>
                  <a:gd name="T15" fmla="*/ 0 h 17"/>
                  <a:gd name="T16" fmla="*/ 90 w 90"/>
                  <a:gd name="T17" fmla="*/ 3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0" h="17">
                    <a:moveTo>
                      <a:pt x="90" y="3"/>
                    </a:moveTo>
                    <a:lnTo>
                      <a:pt x="90" y="8"/>
                    </a:lnTo>
                    <a:lnTo>
                      <a:pt x="30" y="11"/>
                    </a:lnTo>
                    <a:lnTo>
                      <a:pt x="30" y="17"/>
                    </a:lnTo>
                    <a:lnTo>
                      <a:pt x="0" y="11"/>
                    </a:lnTo>
                    <a:lnTo>
                      <a:pt x="29" y="0"/>
                    </a:lnTo>
                    <a:lnTo>
                      <a:pt x="30" y="6"/>
                    </a:lnTo>
                    <a:lnTo>
                      <a:pt x="90" y="0"/>
                    </a:lnTo>
                    <a:lnTo>
                      <a:pt x="90" y="3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249" name="Freeform 489"/>
              <p:cNvSpPr>
                <a:spLocks/>
              </p:cNvSpPr>
              <p:nvPr/>
            </p:nvSpPr>
            <p:spPr bwMode="auto">
              <a:xfrm>
                <a:off x="2897" y="1753"/>
                <a:ext cx="85" cy="17"/>
              </a:xfrm>
              <a:custGeom>
                <a:avLst/>
                <a:gdLst>
                  <a:gd name="T0" fmla="*/ 85 w 85"/>
                  <a:gd name="T1" fmla="*/ 5 h 17"/>
                  <a:gd name="T2" fmla="*/ 85 w 85"/>
                  <a:gd name="T3" fmla="*/ 8 h 17"/>
                  <a:gd name="T4" fmla="*/ 29 w 85"/>
                  <a:gd name="T5" fmla="*/ 11 h 17"/>
                  <a:gd name="T6" fmla="*/ 29 w 85"/>
                  <a:gd name="T7" fmla="*/ 17 h 17"/>
                  <a:gd name="T8" fmla="*/ 0 w 85"/>
                  <a:gd name="T9" fmla="*/ 8 h 17"/>
                  <a:gd name="T10" fmla="*/ 29 w 85"/>
                  <a:gd name="T11" fmla="*/ 0 h 17"/>
                  <a:gd name="T12" fmla="*/ 29 w 85"/>
                  <a:gd name="T13" fmla="*/ 5 h 17"/>
                  <a:gd name="T14" fmla="*/ 85 w 85"/>
                  <a:gd name="T15" fmla="*/ 2 h 17"/>
                  <a:gd name="T16" fmla="*/ 85 w 85"/>
                  <a:gd name="T17" fmla="*/ 5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5" h="17">
                    <a:moveTo>
                      <a:pt x="85" y="5"/>
                    </a:moveTo>
                    <a:lnTo>
                      <a:pt x="85" y="8"/>
                    </a:lnTo>
                    <a:lnTo>
                      <a:pt x="29" y="11"/>
                    </a:lnTo>
                    <a:lnTo>
                      <a:pt x="29" y="17"/>
                    </a:lnTo>
                    <a:lnTo>
                      <a:pt x="0" y="8"/>
                    </a:lnTo>
                    <a:lnTo>
                      <a:pt x="29" y="0"/>
                    </a:lnTo>
                    <a:lnTo>
                      <a:pt x="29" y="5"/>
                    </a:lnTo>
                    <a:lnTo>
                      <a:pt x="85" y="2"/>
                    </a:lnTo>
                    <a:lnTo>
                      <a:pt x="85" y="5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250" name="Freeform 490"/>
              <p:cNvSpPr>
                <a:spLocks/>
              </p:cNvSpPr>
              <p:nvPr/>
            </p:nvSpPr>
            <p:spPr bwMode="auto">
              <a:xfrm>
                <a:off x="2826" y="1732"/>
                <a:ext cx="86" cy="18"/>
              </a:xfrm>
              <a:custGeom>
                <a:avLst/>
                <a:gdLst>
                  <a:gd name="T0" fmla="*/ 86 w 86"/>
                  <a:gd name="T1" fmla="*/ 12 h 18"/>
                  <a:gd name="T2" fmla="*/ 86 w 86"/>
                  <a:gd name="T3" fmla="*/ 15 h 18"/>
                  <a:gd name="T4" fmla="*/ 28 w 86"/>
                  <a:gd name="T5" fmla="*/ 12 h 18"/>
                  <a:gd name="T6" fmla="*/ 26 w 86"/>
                  <a:gd name="T7" fmla="*/ 18 h 18"/>
                  <a:gd name="T8" fmla="*/ 0 w 86"/>
                  <a:gd name="T9" fmla="*/ 8 h 18"/>
                  <a:gd name="T10" fmla="*/ 28 w 86"/>
                  <a:gd name="T11" fmla="*/ 0 h 18"/>
                  <a:gd name="T12" fmla="*/ 28 w 86"/>
                  <a:gd name="T13" fmla="*/ 6 h 18"/>
                  <a:gd name="T14" fmla="*/ 86 w 86"/>
                  <a:gd name="T15" fmla="*/ 9 h 18"/>
                  <a:gd name="T16" fmla="*/ 86 w 86"/>
                  <a:gd name="T17" fmla="*/ 1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6" h="18">
                    <a:moveTo>
                      <a:pt x="86" y="12"/>
                    </a:moveTo>
                    <a:lnTo>
                      <a:pt x="86" y="15"/>
                    </a:lnTo>
                    <a:lnTo>
                      <a:pt x="28" y="12"/>
                    </a:lnTo>
                    <a:lnTo>
                      <a:pt x="26" y="18"/>
                    </a:lnTo>
                    <a:lnTo>
                      <a:pt x="0" y="8"/>
                    </a:lnTo>
                    <a:lnTo>
                      <a:pt x="28" y="0"/>
                    </a:lnTo>
                    <a:lnTo>
                      <a:pt x="28" y="6"/>
                    </a:lnTo>
                    <a:lnTo>
                      <a:pt x="86" y="9"/>
                    </a:lnTo>
                    <a:lnTo>
                      <a:pt x="86" y="12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251" name="Freeform 491"/>
              <p:cNvSpPr>
                <a:spLocks/>
              </p:cNvSpPr>
              <p:nvPr/>
            </p:nvSpPr>
            <p:spPr bwMode="auto">
              <a:xfrm>
                <a:off x="2745" y="1714"/>
                <a:ext cx="97" cy="19"/>
              </a:xfrm>
              <a:custGeom>
                <a:avLst/>
                <a:gdLst>
                  <a:gd name="T0" fmla="*/ 97 w 97"/>
                  <a:gd name="T1" fmla="*/ 15 h 19"/>
                  <a:gd name="T2" fmla="*/ 97 w 97"/>
                  <a:gd name="T3" fmla="*/ 19 h 19"/>
                  <a:gd name="T4" fmla="*/ 33 w 97"/>
                  <a:gd name="T5" fmla="*/ 13 h 19"/>
                  <a:gd name="T6" fmla="*/ 31 w 97"/>
                  <a:gd name="T7" fmla="*/ 18 h 19"/>
                  <a:gd name="T8" fmla="*/ 0 w 97"/>
                  <a:gd name="T9" fmla="*/ 6 h 19"/>
                  <a:gd name="T10" fmla="*/ 34 w 97"/>
                  <a:gd name="T11" fmla="*/ 0 h 19"/>
                  <a:gd name="T12" fmla="*/ 33 w 97"/>
                  <a:gd name="T13" fmla="*/ 6 h 19"/>
                  <a:gd name="T14" fmla="*/ 97 w 97"/>
                  <a:gd name="T15" fmla="*/ 13 h 19"/>
                  <a:gd name="T16" fmla="*/ 97 w 97"/>
                  <a:gd name="T17" fmla="*/ 15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7" h="19">
                    <a:moveTo>
                      <a:pt x="97" y="15"/>
                    </a:moveTo>
                    <a:lnTo>
                      <a:pt x="97" y="19"/>
                    </a:lnTo>
                    <a:lnTo>
                      <a:pt x="33" y="13"/>
                    </a:lnTo>
                    <a:lnTo>
                      <a:pt x="31" y="18"/>
                    </a:lnTo>
                    <a:lnTo>
                      <a:pt x="0" y="6"/>
                    </a:lnTo>
                    <a:lnTo>
                      <a:pt x="34" y="0"/>
                    </a:lnTo>
                    <a:lnTo>
                      <a:pt x="33" y="6"/>
                    </a:lnTo>
                    <a:lnTo>
                      <a:pt x="97" y="13"/>
                    </a:lnTo>
                    <a:lnTo>
                      <a:pt x="97" y="15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252" name="Freeform 492"/>
              <p:cNvSpPr>
                <a:spLocks/>
              </p:cNvSpPr>
              <p:nvPr/>
            </p:nvSpPr>
            <p:spPr bwMode="auto">
              <a:xfrm>
                <a:off x="2660" y="1694"/>
                <a:ext cx="111" cy="26"/>
              </a:xfrm>
              <a:custGeom>
                <a:avLst/>
                <a:gdLst>
                  <a:gd name="T0" fmla="*/ 111 w 111"/>
                  <a:gd name="T1" fmla="*/ 21 h 26"/>
                  <a:gd name="T2" fmla="*/ 110 w 111"/>
                  <a:gd name="T3" fmla="*/ 26 h 26"/>
                  <a:gd name="T4" fmla="*/ 36 w 111"/>
                  <a:gd name="T5" fmla="*/ 15 h 26"/>
                  <a:gd name="T6" fmla="*/ 36 w 111"/>
                  <a:gd name="T7" fmla="*/ 23 h 26"/>
                  <a:gd name="T8" fmla="*/ 0 w 111"/>
                  <a:gd name="T9" fmla="*/ 6 h 26"/>
                  <a:gd name="T10" fmla="*/ 40 w 111"/>
                  <a:gd name="T11" fmla="*/ 0 h 26"/>
                  <a:gd name="T12" fmla="*/ 38 w 111"/>
                  <a:gd name="T13" fmla="*/ 7 h 26"/>
                  <a:gd name="T14" fmla="*/ 111 w 111"/>
                  <a:gd name="T15" fmla="*/ 18 h 26"/>
                  <a:gd name="T16" fmla="*/ 111 w 111"/>
                  <a:gd name="T17" fmla="*/ 21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1" h="26">
                    <a:moveTo>
                      <a:pt x="111" y="21"/>
                    </a:moveTo>
                    <a:lnTo>
                      <a:pt x="110" y="26"/>
                    </a:lnTo>
                    <a:lnTo>
                      <a:pt x="36" y="15"/>
                    </a:lnTo>
                    <a:lnTo>
                      <a:pt x="36" y="23"/>
                    </a:lnTo>
                    <a:lnTo>
                      <a:pt x="0" y="6"/>
                    </a:lnTo>
                    <a:lnTo>
                      <a:pt x="40" y="0"/>
                    </a:lnTo>
                    <a:lnTo>
                      <a:pt x="38" y="7"/>
                    </a:lnTo>
                    <a:lnTo>
                      <a:pt x="111" y="18"/>
                    </a:lnTo>
                    <a:lnTo>
                      <a:pt x="111" y="21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253" name="Freeform 493"/>
              <p:cNvSpPr>
                <a:spLocks/>
              </p:cNvSpPr>
              <p:nvPr/>
            </p:nvSpPr>
            <p:spPr bwMode="auto">
              <a:xfrm>
                <a:off x="2583" y="1674"/>
                <a:ext cx="118" cy="30"/>
              </a:xfrm>
              <a:custGeom>
                <a:avLst/>
                <a:gdLst>
                  <a:gd name="T0" fmla="*/ 118 w 118"/>
                  <a:gd name="T1" fmla="*/ 27 h 30"/>
                  <a:gd name="T2" fmla="*/ 117 w 118"/>
                  <a:gd name="T3" fmla="*/ 30 h 30"/>
                  <a:gd name="T4" fmla="*/ 39 w 118"/>
                  <a:gd name="T5" fmla="*/ 15 h 30"/>
                  <a:gd name="T6" fmla="*/ 37 w 118"/>
                  <a:gd name="T7" fmla="*/ 23 h 30"/>
                  <a:gd name="T8" fmla="*/ 0 w 118"/>
                  <a:gd name="T9" fmla="*/ 4 h 30"/>
                  <a:gd name="T10" fmla="*/ 42 w 118"/>
                  <a:gd name="T11" fmla="*/ 0 h 30"/>
                  <a:gd name="T12" fmla="*/ 40 w 118"/>
                  <a:gd name="T13" fmla="*/ 6 h 30"/>
                  <a:gd name="T14" fmla="*/ 118 w 118"/>
                  <a:gd name="T15" fmla="*/ 24 h 30"/>
                  <a:gd name="T16" fmla="*/ 118 w 118"/>
                  <a:gd name="T17" fmla="*/ 27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8" h="30">
                    <a:moveTo>
                      <a:pt x="118" y="27"/>
                    </a:moveTo>
                    <a:lnTo>
                      <a:pt x="117" y="30"/>
                    </a:lnTo>
                    <a:lnTo>
                      <a:pt x="39" y="15"/>
                    </a:lnTo>
                    <a:lnTo>
                      <a:pt x="37" y="23"/>
                    </a:lnTo>
                    <a:lnTo>
                      <a:pt x="0" y="4"/>
                    </a:lnTo>
                    <a:lnTo>
                      <a:pt x="42" y="0"/>
                    </a:lnTo>
                    <a:lnTo>
                      <a:pt x="40" y="6"/>
                    </a:lnTo>
                    <a:lnTo>
                      <a:pt x="118" y="24"/>
                    </a:lnTo>
                    <a:lnTo>
                      <a:pt x="118" y="27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254" name="Freeform 494"/>
              <p:cNvSpPr>
                <a:spLocks/>
              </p:cNvSpPr>
              <p:nvPr/>
            </p:nvSpPr>
            <p:spPr bwMode="auto">
              <a:xfrm>
                <a:off x="2508" y="1655"/>
                <a:ext cx="123" cy="36"/>
              </a:xfrm>
              <a:custGeom>
                <a:avLst/>
                <a:gdLst>
                  <a:gd name="T0" fmla="*/ 123 w 123"/>
                  <a:gd name="T1" fmla="*/ 33 h 36"/>
                  <a:gd name="T2" fmla="*/ 121 w 123"/>
                  <a:gd name="T3" fmla="*/ 36 h 36"/>
                  <a:gd name="T4" fmla="*/ 42 w 123"/>
                  <a:gd name="T5" fmla="*/ 19 h 36"/>
                  <a:gd name="T6" fmla="*/ 39 w 123"/>
                  <a:gd name="T7" fmla="*/ 25 h 36"/>
                  <a:gd name="T8" fmla="*/ 0 w 123"/>
                  <a:gd name="T9" fmla="*/ 3 h 36"/>
                  <a:gd name="T10" fmla="*/ 45 w 123"/>
                  <a:gd name="T11" fmla="*/ 0 h 36"/>
                  <a:gd name="T12" fmla="*/ 43 w 123"/>
                  <a:gd name="T13" fmla="*/ 10 h 36"/>
                  <a:gd name="T14" fmla="*/ 123 w 123"/>
                  <a:gd name="T15" fmla="*/ 28 h 36"/>
                  <a:gd name="T16" fmla="*/ 123 w 123"/>
                  <a:gd name="T17" fmla="*/ 33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3" h="36">
                    <a:moveTo>
                      <a:pt x="123" y="33"/>
                    </a:moveTo>
                    <a:lnTo>
                      <a:pt x="121" y="36"/>
                    </a:lnTo>
                    <a:lnTo>
                      <a:pt x="42" y="19"/>
                    </a:lnTo>
                    <a:lnTo>
                      <a:pt x="39" y="25"/>
                    </a:lnTo>
                    <a:lnTo>
                      <a:pt x="0" y="3"/>
                    </a:lnTo>
                    <a:lnTo>
                      <a:pt x="45" y="0"/>
                    </a:lnTo>
                    <a:lnTo>
                      <a:pt x="43" y="10"/>
                    </a:lnTo>
                    <a:lnTo>
                      <a:pt x="123" y="28"/>
                    </a:lnTo>
                    <a:lnTo>
                      <a:pt x="123" y="33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255" name="Freeform 495"/>
              <p:cNvSpPr>
                <a:spLocks/>
              </p:cNvSpPr>
              <p:nvPr/>
            </p:nvSpPr>
            <p:spPr bwMode="auto">
              <a:xfrm>
                <a:off x="2435" y="1646"/>
                <a:ext cx="124" cy="32"/>
              </a:xfrm>
              <a:custGeom>
                <a:avLst/>
                <a:gdLst>
                  <a:gd name="T0" fmla="*/ 124 w 124"/>
                  <a:gd name="T1" fmla="*/ 28 h 32"/>
                  <a:gd name="T2" fmla="*/ 122 w 124"/>
                  <a:gd name="T3" fmla="*/ 32 h 32"/>
                  <a:gd name="T4" fmla="*/ 41 w 124"/>
                  <a:gd name="T5" fmla="*/ 17 h 32"/>
                  <a:gd name="T6" fmla="*/ 40 w 124"/>
                  <a:gd name="T7" fmla="*/ 25 h 32"/>
                  <a:gd name="T8" fmla="*/ 0 w 124"/>
                  <a:gd name="T9" fmla="*/ 6 h 32"/>
                  <a:gd name="T10" fmla="*/ 44 w 124"/>
                  <a:gd name="T11" fmla="*/ 0 h 32"/>
                  <a:gd name="T12" fmla="*/ 43 w 124"/>
                  <a:gd name="T13" fmla="*/ 9 h 32"/>
                  <a:gd name="T14" fmla="*/ 124 w 124"/>
                  <a:gd name="T15" fmla="*/ 23 h 32"/>
                  <a:gd name="T16" fmla="*/ 124 w 124"/>
                  <a:gd name="T17" fmla="*/ 28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4" h="32">
                    <a:moveTo>
                      <a:pt x="124" y="28"/>
                    </a:moveTo>
                    <a:lnTo>
                      <a:pt x="122" y="32"/>
                    </a:lnTo>
                    <a:lnTo>
                      <a:pt x="41" y="17"/>
                    </a:lnTo>
                    <a:lnTo>
                      <a:pt x="40" y="25"/>
                    </a:lnTo>
                    <a:lnTo>
                      <a:pt x="0" y="6"/>
                    </a:lnTo>
                    <a:lnTo>
                      <a:pt x="44" y="0"/>
                    </a:lnTo>
                    <a:lnTo>
                      <a:pt x="43" y="9"/>
                    </a:lnTo>
                    <a:lnTo>
                      <a:pt x="124" y="23"/>
                    </a:lnTo>
                    <a:lnTo>
                      <a:pt x="124" y="28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256" name="Freeform 496"/>
              <p:cNvSpPr>
                <a:spLocks/>
              </p:cNvSpPr>
              <p:nvPr/>
            </p:nvSpPr>
            <p:spPr bwMode="auto">
              <a:xfrm>
                <a:off x="2363" y="1636"/>
                <a:ext cx="125" cy="27"/>
              </a:xfrm>
              <a:custGeom>
                <a:avLst/>
                <a:gdLst>
                  <a:gd name="T0" fmla="*/ 125 w 125"/>
                  <a:gd name="T1" fmla="*/ 22 h 27"/>
                  <a:gd name="T2" fmla="*/ 124 w 125"/>
                  <a:gd name="T3" fmla="*/ 27 h 27"/>
                  <a:gd name="T4" fmla="*/ 41 w 125"/>
                  <a:gd name="T5" fmla="*/ 16 h 27"/>
                  <a:gd name="T6" fmla="*/ 41 w 125"/>
                  <a:gd name="T7" fmla="*/ 24 h 27"/>
                  <a:gd name="T8" fmla="*/ 0 w 125"/>
                  <a:gd name="T9" fmla="*/ 6 h 27"/>
                  <a:gd name="T10" fmla="*/ 44 w 125"/>
                  <a:gd name="T11" fmla="*/ 0 h 27"/>
                  <a:gd name="T12" fmla="*/ 43 w 125"/>
                  <a:gd name="T13" fmla="*/ 7 h 27"/>
                  <a:gd name="T14" fmla="*/ 125 w 125"/>
                  <a:gd name="T15" fmla="*/ 19 h 27"/>
                  <a:gd name="T16" fmla="*/ 125 w 125"/>
                  <a:gd name="T17" fmla="*/ 22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5" h="27">
                    <a:moveTo>
                      <a:pt x="125" y="22"/>
                    </a:moveTo>
                    <a:lnTo>
                      <a:pt x="124" y="27"/>
                    </a:lnTo>
                    <a:lnTo>
                      <a:pt x="41" y="16"/>
                    </a:lnTo>
                    <a:lnTo>
                      <a:pt x="41" y="24"/>
                    </a:lnTo>
                    <a:lnTo>
                      <a:pt x="0" y="6"/>
                    </a:lnTo>
                    <a:lnTo>
                      <a:pt x="44" y="0"/>
                    </a:lnTo>
                    <a:lnTo>
                      <a:pt x="43" y="7"/>
                    </a:lnTo>
                    <a:lnTo>
                      <a:pt x="125" y="19"/>
                    </a:lnTo>
                    <a:lnTo>
                      <a:pt x="125" y="22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257" name="Freeform 497"/>
              <p:cNvSpPr>
                <a:spLocks/>
              </p:cNvSpPr>
              <p:nvPr/>
            </p:nvSpPr>
            <p:spPr bwMode="auto">
              <a:xfrm>
                <a:off x="2290" y="1625"/>
                <a:ext cx="128" cy="26"/>
              </a:xfrm>
              <a:custGeom>
                <a:avLst/>
                <a:gdLst>
                  <a:gd name="T0" fmla="*/ 127 w 128"/>
                  <a:gd name="T1" fmla="*/ 20 h 26"/>
                  <a:gd name="T2" fmla="*/ 127 w 128"/>
                  <a:gd name="T3" fmla="*/ 24 h 26"/>
                  <a:gd name="T4" fmla="*/ 42 w 128"/>
                  <a:gd name="T5" fmla="*/ 17 h 26"/>
                  <a:gd name="T6" fmla="*/ 41 w 128"/>
                  <a:gd name="T7" fmla="*/ 26 h 26"/>
                  <a:gd name="T8" fmla="*/ 0 w 128"/>
                  <a:gd name="T9" fmla="*/ 7 h 26"/>
                  <a:gd name="T10" fmla="*/ 44 w 128"/>
                  <a:gd name="T11" fmla="*/ 0 h 26"/>
                  <a:gd name="T12" fmla="*/ 42 w 128"/>
                  <a:gd name="T13" fmla="*/ 7 h 26"/>
                  <a:gd name="T14" fmla="*/ 128 w 128"/>
                  <a:gd name="T15" fmla="*/ 15 h 26"/>
                  <a:gd name="T16" fmla="*/ 127 w 128"/>
                  <a:gd name="T17" fmla="*/ 2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8" h="26">
                    <a:moveTo>
                      <a:pt x="127" y="20"/>
                    </a:moveTo>
                    <a:lnTo>
                      <a:pt x="127" y="24"/>
                    </a:lnTo>
                    <a:lnTo>
                      <a:pt x="42" y="17"/>
                    </a:lnTo>
                    <a:lnTo>
                      <a:pt x="41" y="26"/>
                    </a:lnTo>
                    <a:lnTo>
                      <a:pt x="0" y="7"/>
                    </a:lnTo>
                    <a:lnTo>
                      <a:pt x="44" y="0"/>
                    </a:lnTo>
                    <a:lnTo>
                      <a:pt x="42" y="7"/>
                    </a:lnTo>
                    <a:lnTo>
                      <a:pt x="128" y="15"/>
                    </a:lnTo>
                    <a:lnTo>
                      <a:pt x="127" y="2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258" name="Freeform 498"/>
              <p:cNvSpPr>
                <a:spLocks/>
              </p:cNvSpPr>
              <p:nvPr/>
            </p:nvSpPr>
            <p:spPr bwMode="auto">
              <a:xfrm>
                <a:off x="2222" y="1613"/>
                <a:ext cx="124" cy="24"/>
              </a:xfrm>
              <a:custGeom>
                <a:avLst/>
                <a:gdLst>
                  <a:gd name="T0" fmla="*/ 124 w 124"/>
                  <a:gd name="T1" fmla="*/ 18 h 24"/>
                  <a:gd name="T2" fmla="*/ 124 w 124"/>
                  <a:gd name="T3" fmla="*/ 21 h 24"/>
                  <a:gd name="T4" fmla="*/ 40 w 124"/>
                  <a:gd name="T5" fmla="*/ 16 h 24"/>
                  <a:gd name="T6" fmla="*/ 40 w 124"/>
                  <a:gd name="T7" fmla="*/ 24 h 24"/>
                  <a:gd name="T8" fmla="*/ 0 w 124"/>
                  <a:gd name="T9" fmla="*/ 10 h 24"/>
                  <a:gd name="T10" fmla="*/ 42 w 124"/>
                  <a:gd name="T11" fmla="*/ 0 h 24"/>
                  <a:gd name="T12" fmla="*/ 42 w 124"/>
                  <a:gd name="T13" fmla="*/ 9 h 24"/>
                  <a:gd name="T14" fmla="*/ 124 w 124"/>
                  <a:gd name="T15" fmla="*/ 13 h 24"/>
                  <a:gd name="T16" fmla="*/ 124 w 124"/>
                  <a:gd name="T17" fmla="*/ 1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4" h="24">
                    <a:moveTo>
                      <a:pt x="124" y="18"/>
                    </a:moveTo>
                    <a:lnTo>
                      <a:pt x="124" y="21"/>
                    </a:lnTo>
                    <a:lnTo>
                      <a:pt x="40" y="16"/>
                    </a:lnTo>
                    <a:lnTo>
                      <a:pt x="40" y="24"/>
                    </a:lnTo>
                    <a:lnTo>
                      <a:pt x="0" y="10"/>
                    </a:lnTo>
                    <a:lnTo>
                      <a:pt x="42" y="0"/>
                    </a:lnTo>
                    <a:lnTo>
                      <a:pt x="42" y="9"/>
                    </a:lnTo>
                    <a:lnTo>
                      <a:pt x="124" y="13"/>
                    </a:lnTo>
                    <a:lnTo>
                      <a:pt x="124" y="18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259" name="Freeform 499"/>
              <p:cNvSpPr>
                <a:spLocks/>
              </p:cNvSpPr>
              <p:nvPr/>
            </p:nvSpPr>
            <p:spPr bwMode="auto">
              <a:xfrm>
                <a:off x="2161" y="1600"/>
                <a:ext cx="115" cy="23"/>
              </a:xfrm>
              <a:custGeom>
                <a:avLst/>
                <a:gdLst>
                  <a:gd name="T0" fmla="*/ 115 w 115"/>
                  <a:gd name="T1" fmla="*/ 17 h 23"/>
                  <a:gd name="T2" fmla="*/ 115 w 115"/>
                  <a:gd name="T3" fmla="*/ 20 h 23"/>
                  <a:gd name="T4" fmla="*/ 38 w 115"/>
                  <a:gd name="T5" fmla="*/ 16 h 23"/>
                  <a:gd name="T6" fmla="*/ 38 w 115"/>
                  <a:gd name="T7" fmla="*/ 23 h 23"/>
                  <a:gd name="T8" fmla="*/ 0 w 115"/>
                  <a:gd name="T9" fmla="*/ 10 h 23"/>
                  <a:gd name="T10" fmla="*/ 40 w 115"/>
                  <a:gd name="T11" fmla="*/ 0 h 23"/>
                  <a:gd name="T12" fmla="*/ 38 w 115"/>
                  <a:gd name="T13" fmla="*/ 8 h 23"/>
                  <a:gd name="T14" fmla="*/ 115 w 115"/>
                  <a:gd name="T15" fmla="*/ 13 h 23"/>
                  <a:gd name="T16" fmla="*/ 115 w 115"/>
                  <a:gd name="T17" fmla="*/ 17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5" h="23">
                    <a:moveTo>
                      <a:pt x="115" y="17"/>
                    </a:moveTo>
                    <a:lnTo>
                      <a:pt x="115" y="20"/>
                    </a:lnTo>
                    <a:lnTo>
                      <a:pt x="38" y="16"/>
                    </a:lnTo>
                    <a:lnTo>
                      <a:pt x="38" y="23"/>
                    </a:lnTo>
                    <a:lnTo>
                      <a:pt x="0" y="10"/>
                    </a:lnTo>
                    <a:lnTo>
                      <a:pt x="40" y="0"/>
                    </a:lnTo>
                    <a:lnTo>
                      <a:pt x="38" y="8"/>
                    </a:lnTo>
                    <a:lnTo>
                      <a:pt x="115" y="13"/>
                    </a:lnTo>
                    <a:lnTo>
                      <a:pt x="115" y="17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260" name="Freeform 500"/>
              <p:cNvSpPr>
                <a:spLocks/>
              </p:cNvSpPr>
              <p:nvPr/>
            </p:nvSpPr>
            <p:spPr bwMode="auto">
              <a:xfrm>
                <a:off x="3593" y="1972"/>
                <a:ext cx="79" cy="15"/>
              </a:xfrm>
              <a:custGeom>
                <a:avLst/>
                <a:gdLst>
                  <a:gd name="T0" fmla="*/ 79 w 79"/>
                  <a:gd name="T1" fmla="*/ 5 h 15"/>
                  <a:gd name="T2" fmla="*/ 79 w 79"/>
                  <a:gd name="T3" fmla="*/ 6 h 15"/>
                  <a:gd name="T4" fmla="*/ 26 w 79"/>
                  <a:gd name="T5" fmla="*/ 9 h 15"/>
                  <a:gd name="T6" fmla="*/ 27 w 79"/>
                  <a:gd name="T7" fmla="*/ 15 h 15"/>
                  <a:gd name="T8" fmla="*/ 0 w 79"/>
                  <a:gd name="T9" fmla="*/ 8 h 15"/>
                  <a:gd name="T10" fmla="*/ 26 w 79"/>
                  <a:gd name="T11" fmla="*/ 0 h 15"/>
                  <a:gd name="T12" fmla="*/ 26 w 79"/>
                  <a:gd name="T13" fmla="*/ 5 h 15"/>
                  <a:gd name="T14" fmla="*/ 79 w 79"/>
                  <a:gd name="T15" fmla="*/ 1 h 15"/>
                  <a:gd name="T16" fmla="*/ 79 w 79"/>
                  <a:gd name="T17" fmla="*/ 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9" h="15">
                    <a:moveTo>
                      <a:pt x="79" y="5"/>
                    </a:moveTo>
                    <a:lnTo>
                      <a:pt x="79" y="6"/>
                    </a:lnTo>
                    <a:lnTo>
                      <a:pt x="26" y="9"/>
                    </a:lnTo>
                    <a:lnTo>
                      <a:pt x="27" y="15"/>
                    </a:lnTo>
                    <a:lnTo>
                      <a:pt x="0" y="8"/>
                    </a:lnTo>
                    <a:lnTo>
                      <a:pt x="26" y="0"/>
                    </a:lnTo>
                    <a:lnTo>
                      <a:pt x="26" y="5"/>
                    </a:lnTo>
                    <a:lnTo>
                      <a:pt x="79" y="1"/>
                    </a:lnTo>
                    <a:lnTo>
                      <a:pt x="79" y="5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261" name="Freeform 501"/>
              <p:cNvSpPr>
                <a:spLocks/>
              </p:cNvSpPr>
              <p:nvPr/>
            </p:nvSpPr>
            <p:spPr bwMode="auto">
              <a:xfrm>
                <a:off x="3522" y="1955"/>
                <a:ext cx="80" cy="17"/>
              </a:xfrm>
              <a:custGeom>
                <a:avLst/>
                <a:gdLst>
                  <a:gd name="T0" fmla="*/ 80 w 80"/>
                  <a:gd name="T1" fmla="*/ 6 h 17"/>
                  <a:gd name="T2" fmla="*/ 80 w 80"/>
                  <a:gd name="T3" fmla="*/ 8 h 17"/>
                  <a:gd name="T4" fmla="*/ 28 w 80"/>
                  <a:gd name="T5" fmla="*/ 12 h 17"/>
                  <a:gd name="T6" fmla="*/ 28 w 80"/>
                  <a:gd name="T7" fmla="*/ 17 h 17"/>
                  <a:gd name="T8" fmla="*/ 0 w 80"/>
                  <a:gd name="T9" fmla="*/ 11 h 17"/>
                  <a:gd name="T10" fmla="*/ 26 w 80"/>
                  <a:gd name="T11" fmla="*/ 0 h 17"/>
                  <a:gd name="T12" fmla="*/ 26 w 80"/>
                  <a:gd name="T13" fmla="*/ 6 h 17"/>
                  <a:gd name="T14" fmla="*/ 80 w 80"/>
                  <a:gd name="T15" fmla="*/ 3 h 17"/>
                  <a:gd name="T16" fmla="*/ 80 w 80"/>
                  <a:gd name="T1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0" h="17">
                    <a:moveTo>
                      <a:pt x="80" y="6"/>
                    </a:moveTo>
                    <a:lnTo>
                      <a:pt x="80" y="8"/>
                    </a:lnTo>
                    <a:lnTo>
                      <a:pt x="28" y="12"/>
                    </a:lnTo>
                    <a:lnTo>
                      <a:pt x="28" y="17"/>
                    </a:lnTo>
                    <a:lnTo>
                      <a:pt x="0" y="11"/>
                    </a:lnTo>
                    <a:lnTo>
                      <a:pt x="26" y="0"/>
                    </a:lnTo>
                    <a:lnTo>
                      <a:pt x="26" y="6"/>
                    </a:lnTo>
                    <a:lnTo>
                      <a:pt x="80" y="3"/>
                    </a:lnTo>
                    <a:lnTo>
                      <a:pt x="80" y="6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262" name="Freeform 502"/>
              <p:cNvSpPr>
                <a:spLocks/>
              </p:cNvSpPr>
              <p:nvPr/>
            </p:nvSpPr>
            <p:spPr bwMode="auto">
              <a:xfrm>
                <a:off x="3452" y="1940"/>
                <a:ext cx="80" cy="14"/>
              </a:xfrm>
              <a:custGeom>
                <a:avLst/>
                <a:gdLst>
                  <a:gd name="T0" fmla="*/ 80 w 80"/>
                  <a:gd name="T1" fmla="*/ 6 h 14"/>
                  <a:gd name="T2" fmla="*/ 80 w 80"/>
                  <a:gd name="T3" fmla="*/ 9 h 14"/>
                  <a:gd name="T4" fmla="*/ 26 w 80"/>
                  <a:gd name="T5" fmla="*/ 11 h 14"/>
                  <a:gd name="T6" fmla="*/ 28 w 80"/>
                  <a:gd name="T7" fmla="*/ 14 h 14"/>
                  <a:gd name="T8" fmla="*/ 0 w 80"/>
                  <a:gd name="T9" fmla="*/ 7 h 14"/>
                  <a:gd name="T10" fmla="*/ 26 w 80"/>
                  <a:gd name="T11" fmla="*/ 0 h 14"/>
                  <a:gd name="T12" fmla="*/ 26 w 80"/>
                  <a:gd name="T13" fmla="*/ 4 h 14"/>
                  <a:gd name="T14" fmla="*/ 80 w 80"/>
                  <a:gd name="T15" fmla="*/ 3 h 14"/>
                  <a:gd name="T16" fmla="*/ 80 w 80"/>
                  <a:gd name="T17" fmla="*/ 6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0" h="14">
                    <a:moveTo>
                      <a:pt x="80" y="6"/>
                    </a:moveTo>
                    <a:lnTo>
                      <a:pt x="80" y="9"/>
                    </a:lnTo>
                    <a:lnTo>
                      <a:pt x="26" y="11"/>
                    </a:lnTo>
                    <a:lnTo>
                      <a:pt x="28" y="14"/>
                    </a:lnTo>
                    <a:lnTo>
                      <a:pt x="0" y="7"/>
                    </a:lnTo>
                    <a:lnTo>
                      <a:pt x="26" y="0"/>
                    </a:lnTo>
                    <a:lnTo>
                      <a:pt x="26" y="4"/>
                    </a:lnTo>
                    <a:lnTo>
                      <a:pt x="80" y="3"/>
                    </a:lnTo>
                    <a:lnTo>
                      <a:pt x="80" y="6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263" name="Freeform 503"/>
              <p:cNvSpPr>
                <a:spLocks/>
              </p:cNvSpPr>
              <p:nvPr/>
            </p:nvSpPr>
            <p:spPr bwMode="auto">
              <a:xfrm>
                <a:off x="3380" y="1921"/>
                <a:ext cx="81" cy="17"/>
              </a:xfrm>
              <a:custGeom>
                <a:avLst/>
                <a:gdLst>
                  <a:gd name="T0" fmla="*/ 81 w 81"/>
                  <a:gd name="T1" fmla="*/ 10 h 17"/>
                  <a:gd name="T2" fmla="*/ 81 w 81"/>
                  <a:gd name="T3" fmla="*/ 13 h 17"/>
                  <a:gd name="T4" fmla="*/ 28 w 81"/>
                  <a:gd name="T5" fmla="*/ 11 h 17"/>
                  <a:gd name="T6" fmla="*/ 28 w 81"/>
                  <a:gd name="T7" fmla="*/ 17 h 17"/>
                  <a:gd name="T8" fmla="*/ 0 w 81"/>
                  <a:gd name="T9" fmla="*/ 8 h 17"/>
                  <a:gd name="T10" fmla="*/ 28 w 81"/>
                  <a:gd name="T11" fmla="*/ 0 h 17"/>
                  <a:gd name="T12" fmla="*/ 28 w 81"/>
                  <a:gd name="T13" fmla="*/ 7 h 17"/>
                  <a:gd name="T14" fmla="*/ 81 w 81"/>
                  <a:gd name="T15" fmla="*/ 7 h 17"/>
                  <a:gd name="T16" fmla="*/ 81 w 81"/>
                  <a:gd name="T1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1" h="17">
                    <a:moveTo>
                      <a:pt x="81" y="10"/>
                    </a:moveTo>
                    <a:lnTo>
                      <a:pt x="81" y="13"/>
                    </a:lnTo>
                    <a:lnTo>
                      <a:pt x="28" y="11"/>
                    </a:lnTo>
                    <a:lnTo>
                      <a:pt x="28" y="17"/>
                    </a:lnTo>
                    <a:lnTo>
                      <a:pt x="0" y="8"/>
                    </a:lnTo>
                    <a:lnTo>
                      <a:pt x="28" y="0"/>
                    </a:lnTo>
                    <a:lnTo>
                      <a:pt x="28" y="7"/>
                    </a:lnTo>
                    <a:lnTo>
                      <a:pt x="81" y="7"/>
                    </a:lnTo>
                    <a:lnTo>
                      <a:pt x="81" y="1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264" name="Freeform 504"/>
              <p:cNvSpPr>
                <a:spLocks/>
              </p:cNvSpPr>
              <p:nvPr/>
            </p:nvSpPr>
            <p:spPr bwMode="auto">
              <a:xfrm>
                <a:off x="3308" y="1905"/>
                <a:ext cx="83" cy="18"/>
              </a:xfrm>
              <a:custGeom>
                <a:avLst/>
                <a:gdLst>
                  <a:gd name="T0" fmla="*/ 83 w 83"/>
                  <a:gd name="T1" fmla="*/ 12 h 18"/>
                  <a:gd name="T2" fmla="*/ 83 w 83"/>
                  <a:gd name="T3" fmla="*/ 13 h 18"/>
                  <a:gd name="T4" fmla="*/ 28 w 83"/>
                  <a:gd name="T5" fmla="*/ 12 h 18"/>
                  <a:gd name="T6" fmla="*/ 28 w 83"/>
                  <a:gd name="T7" fmla="*/ 18 h 18"/>
                  <a:gd name="T8" fmla="*/ 0 w 83"/>
                  <a:gd name="T9" fmla="*/ 7 h 18"/>
                  <a:gd name="T10" fmla="*/ 28 w 83"/>
                  <a:gd name="T11" fmla="*/ 0 h 18"/>
                  <a:gd name="T12" fmla="*/ 28 w 83"/>
                  <a:gd name="T13" fmla="*/ 6 h 18"/>
                  <a:gd name="T14" fmla="*/ 83 w 83"/>
                  <a:gd name="T15" fmla="*/ 9 h 18"/>
                  <a:gd name="T16" fmla="*/ 83 w 83"/>
                  <a:gd name="T17" fmla="*/ 1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3" h="18">
                    <a:moveTo>
                      <a:pt x="83" y="12"/>
                    </a:moveTo>
                    <a:lnTo>
                      <a:pt x="83" y="13"/>
                    </a:lnTo>
                    <a:lnTo>
                      <a:pt x="28" y="12"/>
                    </a:lnTo>
                    <a:lnTo>
                      <a:pt x="28" y="18"/>
                    </a:lnTo>
                    <a:lnTo>
                      <a:pt x="0" y="7"/>
                    </a:lnTo>
                    <a:lnTo>
                      <a:pt x="28" y="0"/>
                    </a:lnTo>
                    <a:lnTo>
                      <a:pt x="28" y="6"/>
                    </a:lnTo>
                    <a:lnTo>
                      <a:pt x="83" y="9"/>
                    </a:lnTo>
                    <a:lnTo>
                      <a:pt x="83" y="12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265" name="Freeform 505"/>
              <p:cNvSpPr>
                <a:spLocks/>
              </p:cNvSpPr>
              <p:nvPr/>
            </p:nvSpPr>
            <p:spPr bwMode="auto">
              <a:xfrm>
                <a:off x="3235" y="1891"/>
                <a:ext cx="86" cy="17"/>
              </a:xfrm>
              <a:custGeom>
                <a:avLst/>
                <a:gdLst>
                  <a:gd name="T0" fmla="*/ 86 w 86"/>
                  <a:gd name="T1" fmla="*/ 11 h 17"/>
                  <a:gd name="T2" fmla="*/ 86 w 86"/>
                  <a:gd name="T3" fmla="*/ 12 h 17"/>
                  <a:gd name="T4" fmla="*/ 29 w 86"/>
                  <a:gd name="T5" fmla="*/ 12 h 17"/>
                  <a:gd name="T6" fmla="*/ 29 w 86"/>
                  <a:gd name="T7" fmla="*/ 17 h 17"/>
                  <a:gd name="T8" fmla="*/ 0 w 86"/>
                  <a:gd name="T9" fmla="*/ 9 h 17"/>
                  <a:gd name="T10" fmla="*/ 29 w 86"/>
                  <a:gd name="T11" fmla="*/ 0 h 17"/>
                  <a:gd name="T12" fmla="*/ 29 w 86"/>
                  <a:gd name="T13" fmla="*/ 6 h 17"/>
                  <a:gd name="T14" fmla="*/ 86 w 86"/>
                  <a:gd name="T15" fmla="*/ 8 h 17"/>
                  <a:gd name="T16" fmla="*/ 86 w 86"/>
                  <a:gd name="T17" fmla="*/ 1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6" h="17">
                    <a:moveTo>
                      <a:pt x="86" y="11"/>
                    </a:moveTo>
                    <a:lnTo>
                      <a:pt x="86" y="12"/>
                    </a:lnTo>
                    <a:lnTo>
                      <a:pt x="29" y="12"/>
                    </a:lnTo>
                    <a:lnTo>
                      <a:pt x="29" y="17"/>
                    </a:lnTo>
                    <a:lnTo>
                      <a:pt x="0" y="9"/>
                    </a:lnTo>
                    <a:lnTo>
                      <a:pt x="29" y="0"/>
                    </a:lnTo>
                    <a:lnTo>
                      <a:pt x="29" y="6"/>
                    </a:lnTo>
                    <a:lnTo>
                      <a:pt x="86" y="8"/>
                    </a:lnTo>
                    <a:lnTo>
                      <a:pt x="86" y="11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266" name="Freeform 506"/>
              <p:cNvSpPr>
                <a:spLocks/>
              </p:cNvSpPr>
              <p:nvPr/>
            </p:nvSpPr>
            <p:spPr bwMode="auto">
              <a:xfrm>
                <a:off x="3161" y="1877"/>
                <a:ext cx="89" cy="18"/>
              </a:xfrm>
              <a:custGeom>
                <a:avLst/>
                <a:gdLst>
                  <a:gd name="T0" fmla="*/ 89 w 89"/>
                  <a:gd name="T1" fmla="*/ 9 h 18"/>
                  <a:gd name="T2" fmla="*/ 88 w 89"/>
                  <a:gd name="T3" fmla="*/ 12 h 18"/>
                  <a:gd name="T4" fmla="*/ 30 w 89"/>
                  <a:gd name="T5" fmla="*/ 11 h 18"/>
                  <a:gd name="T6" fmla="*/ 30 w 89"/>
                  <a:gd name="T7" fmla="*/ 18 h 18"/>
                  <a:gd name="T8" fmla="*/ 0 w 89"/>
                  <a:gd name="T9" fmla="*/ 8 h 18"/>
                  <a:gd name="T10" fmla="*/ 30 w 89"/>
                  <a:gd name="T11" fmla="*/ 0 h 18"/>
                  <a:gd name="T12" fmla="*/ 30 w 89"/>
                  <a:gd name="T13" fmla="*/ 5 h 18"/>
                  <a:gd name="T14" fmla="*/ 89 w 89"/>
                  <a:gd name="T15" fmla="*/ 6 h 18"/>
                  <a:gd name="T16" fmla="*/ 89 w 89"/>
                  <a:gd name="T17" fmla="*/ 9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9" h="18">
                    <a:moveTo>
                      <a:pt x="89" y="9"/>
                    </a:moveTo>
                    <a:lnTo>
                      <a:pt x="88" y="12"/>
                    </a:lnTo>
                    <a:lnTo>
                      <a:pt x="30" y="11"/>
                    </a:lnTo>
                    <a:lnTo>
                      <a:pt x="30" y="18"/>
                    </a:lnTo>
                    <a:lnTo>
                      <a:pt x="0" y="8"/>
                    </a:lnTo>
                    <a:lnTo>
                      <a:pt x="30" y="0"/>
                    </a:lnTo>
                    <a:lnTo>
                      <a:pt x="30" y="5"/>
                    </a:lnTo>
                    <a:lnTo>
                      <a:pt x="89" y="6"/>
                    </a:lnTo>
                    <a:lnTo>
                      <a:pt x="89" y="9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267" name="Freeform 507"/>
              <p:cNvSpPr>
                <a:spLocks/>
              </p:cNvSpPr>
              <p:nvPr/>
            </p:nvSpPr>
            <p:spPr bwMode="auto">
              <a:xfrm>
                <a:off x="3088" y="1860"/>
                <a:ext cx="92" cy="19"/>
              </a:xfrm>
              <a:custGeom>
                <a:avLst/>
                <a:gdLst>
                  <a:gd name="T0" fmla="*/ 92 w 92"/>
                  <a:gd name="T1" fmla="*/ 13 h 19"/>
                  <a:gd name="T2" fmla="*/ 92 w 92"/>
                  <a:gd name="T3" fmla="*/ 16 h 19"/>
                  <a:gd name="T4" fmla="*/ 31 w 92"/>
                  <a:gd name="T5" fmla="*/ 13 h 19"/>
                  <a:gd name="T6" fmla="*/ 31 w 92"/>
                  <a:gd name="T7" fmla="*/ 19 h 19"/>
                  <a:gd name="T8" fmla="*/ 0 w 92"/>
                  <a:gd name="T9" fmla="*/ 8 h 19"/>
                  <a:gd name="T10" fmla="*/ 31 w 92"/>
                  <a:gd name="T11" fmla="*/ 0 h 19"/>
                  <a:gd name="T12" fmla="*/ 31 w 92"/>
                  <a:gd name="T13" fmla="*/ 6 h 19"/>
                  <a:gd name="T14" fmla="*/ 92 w 92"/>
                  <a:gd name="T15" fmla="*/ 9 h 19"/>
                  <a:gd name="T16" fmla="*/ 92 w 92"/>
                  <a:gd name="T17" fmla="*/ 13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2" h="19">
                    <a:moveTo>
                      <a:pt x="92" y="13"/>
                    </a:moveTo>
                    <a:lnTo>
                      <a:pt x="92" y="16"/>
                    </a:lnTo>
                    <a:lnTo>
                      <a:pt x="31" y="13"/>
                    </a:lnTo>
                    <a:lnTo>
                      <a:pt x="31" y="19"/>
                    </a:lnTo>
                    <a:lnTo>
                      <a:pt x="0" y="8"/>
                    </a:lnTo>
                    <a:lnTo>
                      <a:pt x="31" y="0"/>
                    </a:lnTo>
                    <a:lnTo>
                      <a:pt x="31" y="6"/>
                    </a:lnTo>
                    <a:lnTo>
                      <a:pt x="92" y="9"/>
                    </a:lnTo>
                    <a:lnTo>
                      <a:pt x="92" y="13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268" name="Freeform 508"/>
              <p:cNvSpPr>
                <a:spLocks/>
              </p:cNvSpPr>
              <p:nvPr/>
            </p:nvSpPr>
            <p:spPr bwMode="auto">
              <a:xfrm>
                <a:off x="3016" y="1847"/>
                <a:ext cx="93" cy="18"/>
              </a:xfrm>
              <a:custGeom>
                <a:avLst/>
                <a:gdLst>
                  <a:gd name="T0" fmla="*/ 93 w 93"/>
                  <a:gd name="T1" fmla="*/ 10 h 18"/>
                  <a:gd name="T2" fmla="*/ 93 w 93"/>
                  <a:gd name="T3" fmla="*/ 13 h 18"/>
                  <a:gd name="T4" fmla="*/ 31 w 93"/>
                  <a:gd name="T5" fmla="*/ 12 h 18"/>
                  <a:gd name="T6" fmla="*/ 31 w 93"/>
                  <a:gd name="T7" fmla="*/ 18 h 18"/>
                  <a:gd name="T8" fmla="*/ 0 w 93"/>
                  <a:gd name="T9" fmla="*/ 7 h 18"/>
                  <a:gd name="T10" fmla="*/ 32 w 93"/>
                  <a:gd name="T11" fmla="*/ 0 h 18"/>
                  <a:gd name="T12" fmla="*/ 31 w 93"/>
                  <a:gd name="T13" fmla="*/ 6 h 18"/>
                  <a:gd name="T14" fmla="*/ 93 w 93"/>
                  <a:gd name="T15" fmla="*/ 6 h 18"/>
                  <a:gd name="T16" fmla="*/ 93 w 93"/>
                  <a:gd name="T17" fmla="*/ 1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3" h="18">
                    <a:moveTo>
                      <a:pt x="93" y="10"/>
                    </a:moveTo>
                    <a:lnTo>
                      <a:pt x="93" y="13"/>
                    </a:lnTo>
                    <a:lnTo>
                      <a:pt x="31" y="12"/>
                    </a:lnTo>
                    <a:lnTo>
                      <a:pt x="31" y="18"/>
                    </a:lnTo>
                    <a:lnTo>
                      <a:pt x="0" y="7"/>
                    </a:lnTo>
                    <a:lnTo>
                      <a:pt x="32" y="0"/>
                    </a:lnTo>
                    <a:lnTo>
                      <a:pt x="31" y="6"/>
                    </a:lnTo>
                    <a:lnTo>
                      <a:pt x="93" y="6"/>
                    </a:lnTo>
                    <a:lnTo>
                      <a:pt x="93" y="1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269" name="Freeform 509"/>
              <p:cNvSpPr>
                <a:spLocks/>
              </p:cNvSpPr>
              <p:nvPr/>
            </p:nvSpPr>
            <p:spPr bwMode="auto">
              <a:xfrm>
                <a:off x="2949" y="1831"/>
                <a:ext cx="90" cy="20"/>
              </a:xfrm>
              <a:custGeom>
                <a:avLst/>
                <a:gdLst>
                  <a:gd name="T0" fmla="*/ 90 w 90"/>
                  <a:gd name="T1" fmla="*/ 12 h 20"/>
                  <a:gd name="T2" fmla="*/ 90 w 90"/>
                  <a:gd name="T3" fmla="*/ 16 h 20"/>
                  <a:gd name="T4" fmla="*/ 29 w 90"/>
                  <a:gd name="T5" fmla="*/ 14 h 20"/>
                  <a:gd name="T6" fmla="*/ 27 w 90"/>
                  <a:gd name="T7" fmla="*/ 20 h 20"/>
                  <a:gd name="T8" fmla="*/ 0 w 90"/>
                  <a:gd name="T9" fmla="*/ 9 h 20"/>
                  <a:gd name="T10" fmla="*/ 29 w 90"/>
                  <a:gd name="T11" fmla="*/ 0 h 20"/>
                  <a:gd name="T12" fmla="*/ 29 w 90"/>
                  <a:gd name="T13" fmla="*/ 6 h 20"/>
                  <a:gd name="T14" fmla="*/ 90 w 90"/>
                  <a:gd name="T15" fmla="*/ 8 h 20"/>
                  <a:gd name="T16" fmla="*/ 90 w 90"/>
                  <a:gd name="T17" fmla="*/ 12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0" h="20">
                    <a:moveTo>
                      <a:pt x="90" y="12"/>
                    </a:moveTo>
                    <a:lnTo>
                      <a:pt x="90" y="16"/>
                    </a:lnTo>
                    <a:lnTo>
                      <a:pt x="29" y="14"/>
                    </a:lnTo>
                    <a:lnTo>
                      <a:pt x="27" y="20"/>
                    </a:lnTo>
                    <a:lnTo>
                      <a:pt x="0" y="9"/>
                    </a:lnTo>
                    <a:lnTo>
                      <a:pt x="29" y="0"/>
                    </a:lnTo>
                    <a:lnTo>
                      <a:pt x="29" y="6"/>
                    </a:lnTo>
                    <a:lnTo>
                      <a:pt x="90" y="8"/>
                    </a:lnTo>
                    <a:lnTo>
                      <a:pt x="90" y="12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270" name="Freeform 510"/>
              <p:cNvSpPr>
                <a:spLocks/>
              </p:cNvSpPr>
              <p:nvPr/>
            </p:nvSpPr>
            <p:spPr bwMode="auto">
              <a:xfrm>
                <a:off x="2878" y="1816"/>
                <a:ext cx="91" cy="17"/>
              </a:xfrm>
              <a:custGeom>
                <a:avLst/>
                <a:gdLst>
                  <a:gd name="T0" fmla="*/ 91 w 91"/>
                  <a:gd name="T1" fmla="*/ 12 h 17"/>
                  <a:gd name="T2" fmla="*/ 91 w 91"/>
                  <a:gd name="T3" fmla="*/ 15 h 17"/>
                  <a:gd name="T4" fmla="*/ 30 w 91"/>
                  <a:gd name="T5" fmla="*/ 12 h 17"/>
                  <a:gd name="T6" fmla="*/ 30 w 91"/>
                  <a:gd name="T7" fmla="*/ 17 h 17"/>
                  <a:gd name="T8" fmla="*/ 0 w 91"/>
                  <a:gd name="T9" fmla="*/ 8 h 17"/>
                  <a:gd name="T10" fmla="*/ 31 w 91"/>
                  <a:gd name="T11" fmla="*/ 0 h 17"/>
                  <a:gd name="T12" fmla="*/ 31 w 91"/>
                  <a:gd name="T13" fmla="*/ 6 h 17"/>
                  <a:gd name="T14" fmla="*/ 91 w 91"/>
                  <a:gd name="T15" fmla="*/ 9 h 17"/>
                  <a:gd name="T16" fmla="*/ 91 w 91"/>
                  <a:gd name="T17" fmla="*/ 12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1" h="17">
                    <a:moveTo>
                      <a:pt x="91" y="12"/>
                    </a:moveTo>
                    <a:lnTo>
                      <a:pt x="91" y="15"/>
                    </a:lnTo>
                    <a:lnTo>
                      <a:pt x="30" y="12"/>
                    </a:lnTo>
                    <a:lnTo>
                      <a:pt x="30" y="17"/>
                    </a:lnTo>
                    <a:lnTo>
                      <a:pt x="0" y="8"/>
                    </a:lnTo>
                    <a:lnTo>
                      <a:pt x="31" y="0"/>
                    </a:lnTo>
                    <a:lnTo>
                      <a:pt x="31" y="6"/>
                    </a:lnTo>
                    <a:lnTo>
                      <a:pt x="91" y="9"/>
                    </a:lnTo>
                    <a:lnTo>
                      <a:pt x="91" y="12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271" name="Freeform 511"/>
              <p:cNvSpPr>
                <a:spLocks/>
              </p:cNvSpPr>
              <p:nvPr/>
            </p:nvSpPr>
            <p:spPr bwMode="auto">
              <a:xfrm>
                <a:off x="2804" y="1798"/>
                <a:ext cx="94" cy="19"/>
              </a:xfrm>
              <a:custGeom>
                <a:avLst/>
                <a:gdLst>
                  <a:gd name="T0" fmla="*/ 94 w 94"/>
                  <a:gd name="T1" fmla="*/ 15 h 19"/>
                  <a:gd name="T2" fmla="*/ 94 w 94"/>
                  <a:gd name="T3" fmla="*/ 19 h 19"/>
                  <a:gd name="T4" fmla="*/ 30 w 94"/>
                  <a:gd name="T5" fmla="*/ 12 h 19"/>
                  <a:gd name="T6" fmla="*/ 29 w 94"/>
                  <a:gd name="T7" fmla="*/ 18 h 19"/>
                  <a:gd name="T8" fmla="*/ 0 w 94"/>
                  <a:gd name="T9" fmla="*/ 6 h 19"/>
                  <a:gd name="T10" fmla="*/ 32 w 94"/>
                  <a:gd name="T11" fmla="*/ 0 h 19"/>
                  <a:gd name="T12" fmla="*/ 30 w 94"/>
                  <a:gd name="T13" fmla="*/ 6 h 19"/>
                  <a:gd name="T14" fmla="*/ 94 w 94"/>
                  <a:gd name="T15" fmla="*/ 12 h 19"/>
                  <a:gd name="T16" fmla="*/ 94 w 94"/>
                  <a:gd name="T17" fmla="*/ 15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4" h="19">
                    <a:moveTo>
                      <a:pt x="94" y="15"/>
                    </a:moveTo>
                    <a:lnTo>
                      <a:pt x="94" y="19"/>
                    </a:lnTo>
                    <a:lnTo>
                      <a:pt x="30" y="12"/>
                    </a:lnTo>
                    <a:lnTo>
                      <a:pt x="29" y="18"/>
                    </a:lnTo>
                    <a:lnTo>
                      <a:pt x="0" y="6"/>
                    </a:lnTo>
                    <a:lnTo>
                      <a:pt x="32" y="0"/>
                    </a:lnTo>
                    <a:lnTo>
                      <a:pt x="30" y="6"/>
                    </a:lnTo>
                    <a:lnTo>
                      <a:pt x="94" y="12"/>
                    </a:lnTo>
                    <a:lnTo>
                      <a:pt x="94" y="15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272" name="Freeform 512"/>
              <p:cNvSpPr>
                <a:spLocks/>
              </p:cNvSpPr>
              <p:nvPr/>
            </p:nvSpPr>
            <p:spPr bwMode="auto">
              <a:xfrm>
                <a:off x="2724" y="1781"/>
                <a:ext cx="104" cy="23"/>
              </a:xfrm>
              <a:custGeom>
                <a:avLst/>
                <a:gdLst>
                  <a:gd name="T0" fmla="*/ 104 w 104"/>
                  <a:gd name="T1" fmla="*/ 18 h 23"/>
                  <a:gd name="T2" fmla="*/ 104 w 104"/>
                  <a:gd name="T3" fmla="*/ 23 h 23"/>
                  <a:gd name="T4" fmla="*/ 34 w 104"/>
                  <a:gd name="T5" fmla="*/ 15 h 23"/>
                  <a:gd name="T6" fmla="*/ 32 w 104"/>
                  <a:gd name="T7" fmla="*/ 23 h 23"/>
                  <a:gd name="T8" fmla="*/ 0 w 104"/>
                  <a:gd name="T9" fmla="*/ 7 h 23"/>
                  <a:gd name="T10" fmla="*/ 35 w 104"/>
                  <a:gd name="T11" fmla="*/ 0 h 23"/>
                  <a:gd name="T12" fmla="*/ 34 w 104"/>
                  <a:gd name="T13" fmla="*/ 7 h 23"/>
                  <a:gd name="T14" fmla="*/ 104 w 104"/>
                  <a:gd name="T15" fmla="*/ 15 h 23"/>
                  <a:gd name="T16" fmla="*/ 104 w 104"/>
                  <a:gd name="T17" fmla="*/ 18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4" h="23">
                    <a:moveTo>
                      <a:pt x="104" y="18"/>
                    </a:moveTo>
                    <a:lnTo>
                      <a:pt x="104" y="23"/>
                    </a:lnTo>
                    <a:lnTo>
                      <a:pt x="34" y="15"/>
                    </a:lnTo>
                    <a:lnTo>
                      <a:pt x="32" y="23"/>
                    </a:lnTo>
                    <a:lnTo>
                      <a:pt x="0" y="7"/>
                    </a:lnTo>
                    <a:lnTo>
                      <a:pt x="35" y="0"/>
                    </a:lnTo>
                    <a:lnTo>
                      <a:pt x="34" y="7"/>
                    </a:lnTo>
                    <a:lnTo>
                      <a:pt x="104" y="15"/>
                    </a:lnTo>
                    <a:lnTo>
                      <a:pt x="104" y="18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273" name="Freeform 513"/>
              <p:cNvSpPr>
                <a:spLocks/>
              </p:cNvSpPr>
              <p:nvPr/>
            </p:nvSpPr>
            <p:spPr bwMode="auto">
              <a:xfrm>
                <a:off x="2644" y="1765"/>
                <a:ext cx="112" cy="23"/>
              </a:xfrm>
              <a:custGeom>
                <a:avLst/>
                <a:gdLst>
                  <a:gd name="T0" fmla="*/ 112 w 112"/>
                  <a:gd name="T1" fmla="*/ 19 h 23"/>
                  <a:gd name="T2" fmla="*/ 112 w 112"/>
                  <a:gd name="T3" fmla="*/ 23 h 23"/>
                  <a:gd name="T4" fmla="*/ 37 w 112"/>
                  <a:gd name="T5" fmla="*/ 16 h 23"/>
                  <a:gd name="T6" fmla="*/ 36 w 112"/>
                  <a:gd name="T7" fmla="*/ 23 h 23"/>
                  <a:gd name="T8" fmla="*/ 0 w 112"/>
                  <a:gd name="T9" fmla="*/ 8 h 23"/>
                  <a:gd name="T10" fmla="*/ 39 w 112"/>
                  <a:gd name="T11" fmla="*/ 0 h 23"/>
                  <a:gd name="T12" fmla="*/ 37 w 112"/>
                  <a:gd name="T13" fmla="*/ 8 h 23"/>
                  <a:gd name="T14" fmla="*/ 112 w 112"/>
                  <a:gd name="T15" fmla="*/ 16 h 23"/>
                  <a:gd name="T16" fmla="*/ 112 w 112"/>
                  <a:gd name="T17" fmla="*/ 19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2" h="23">
                    <a:moveTo>
                      <a:pt x="112" y="19"/>
                    </a:moveTo>
                    <a:lnTo>
                      <a:pt x="112" y="23"/>
                    </a:lnTo>
                    <a:lnTo>
                      <a:pt x="37" y="16"/>
                    </a:lnTo>
                    <a:lnTo>
                      <a:pt x="36" y="23"/>
                    </a:lnTo>
                    <a:lnTo>
                      <a:pt x="0" y="8"/>
                    </a:lnTo>
                    <a:lnTo>
                      <a:pt x="39" y="0"/>
                    </a:lnTo>
                    <a:lnTo>
                      <a:pt x="37" y="8"/>
                    </a:lnTo>
                    <a:lnTo>
                      <a:pt x="112" y="16"/>
                    </a:lnTo>
                    <a:lnTo>
                      <a:pt x="112" y="19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274" name="Freeform 514"/>
              <p:cNvSpPr>
                <a:spLocks/>
              </p:cNvSpPr>
              <p:nvPr/>
            </p:nvSpPr>
            <p:spPr bwMode="auto">
              <a:xfrm>
                <a:off x="2566" y="1747"/>
                <a:ext cx="120" cy="28"/>
              </a:xfrm>
              <a:custGeom>
                <a:avLst/>
                <a:gdLst>
                  <a:gd name="T0" fmla="*/ 120 w 120"/>
                  <a:gd name="T1" fmla="*/ 23 h 28"/>
                  <a:gd name="T2" fmla="*/ 118 w 120"/>
                  <a:gd name="T3" fmla="*/ 28 h 28"/>
                  <a:gd name="T4" fmla="*/ 40 w 120"/>
                  <a:gd name="T5" fmla="*/ 15 h 28"/>
                  <a:gd name="T6" fmla="*/ 39 w 120"/>
                  <a:gd name="T7" fmla="*/ 23 h 28"/>
                  <a:gd name="T8" fmla="*/ 0 w 120"/>
                  <a:gd name="T9" fmla="*/ 6 h 28"/>
                  <a:gd name="T10" fmla="*/ 42 w 120"/>
                  <a:gd name="T11" fmla="*/ 0 h 28"/>
                  <a:gd name="T12" fmla="*/ 40 w 120"/>
                  <a:gd name="T13" fmla="*/ 8 h 28"/>
                  <a:gd name="T14" fmla="*/ 120 w 120"/>
                  <a:gd name="T15" fmla="*/ 20 h 28"/>
                  <a:gd name="T16" fmla="*/ 120 w 120"/>
                  <a:gd name="T17" fmla="*/ 2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0" h="28">
                    <a:moveTo>
                      <a:pt x="120" y="23"/>
                    </a:moveTo>
                    <a:lnTo>
                      <a:pt x="118" y="28"/>
                    </a:lnTo>
                    <a:lnTo>
                      <a:pt x="40" y="15"/>
                    </a:lnTo>
                    <a:lnTo>
                      <a:pt x="39" y="23"/>
                    </a:lnTo>
                    <a:lnTo>
                      <a:pt x="0" y="6"/>
                    </a:lnTo>
                    <a:lnTo>
                      <a:pt x="42" y="0"/>
                    </a:lnTo>
                    <a:lnTo>
                      <a:pt x="40" y="8"/>
                    </a:lnTo>
                    <a:lnTo>
                      <a:pt x="120" y="20"/>
                    </a:lnTo>
                    <a:lnTo>
                      <a:pt x="120" y="23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275" name="Freeform 515"/>
              <p:cNvSpPr>
                <a:spLocks/>
              </p:cNvSpPr>
              <p:nvPr/>
            </p:nvSpPr>
            <p:spPr bwMode="auto">
              <a:xfrm>
                <a:off x="2490" y="1729"/>
                <a:ext cx="125" cy="30"/>
              </a:xfrm>
              <a:custGeom>
                <a:avLst/>
                <a:gdLst>
                  <a:gd name="T0" fmla="*/ 125 w 125"/>
                  <a:gd name="T1" fmla="*/ 27 h 30"/>
                  <a:gd name="T2" fmla="*/ 124 w 125"/>
                  <a:gd name="T3" fmla="*/ 30 h 30"/>
                  <a:gd name="T4" fmla="*/ 41 w 125"/>
                  <a:gd name="T5" fmla="*/ 15 h 30"/>
                  <a:gd name="T6" fmla="*/ 40 w 125"/>
                  <a:gd name="T7" fmla="*/ 24 h 30"/>
                  <a:gd name="T8" fmla="*/ 0 w 125"/>
                  <a:gd name="T9" fmla="*/ 3 h 30"/>
                  <a:gd name="T10" fmla="*/ 44 w 125"/>
                  <a:gd name="T11" fmla="*/ 0 h 30"/>
                  <a:gd name="T12" fmla="*/ 41 w 125"/>
                  <a:gd name="T13" fmla="*/ 7 h 30"/>
                  <a:gd name="T14" fmla="*/ 125 w 125"/>
                  <a:gd name="T15" fmla="*/ 24 h 30"/>
                  <a:gd name="T16" fmla="*/ 125 w 125"/>
                  <a:gd name="T17" fmla="*/ 27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5" h="30">
                    <a:moveTo>
                      <a:pt x="125" y="27"/>
                    </a:moveTo>
                    <a:lnTo>
                      <a:pt x="124" y="30"/>
                    </a:lnTo>
                    <a:lnTo>
                      <a:pt x="41" y="15"/>
                    </a:lnTo>
                    <a:lnTo>
                      <a:pt x="40" y="24"/>
                    </a:lnTo>
                    <a:lnTo>
                      <a:pt x="0" y="3"/>
                    </a:lnTo>
                    <a:lnTo>
                      <a:pt x="44" y="0"/>
                    </a:lnTo>
                    <a:lnTo>
                      <a:pt x="41" y="7"/>
                    </a:lnTo>
                    <a:lnTo>
                      <a:pt x="125" y="24"/>
                    </a:lnTo>
                    <a:lnTo>
                      <a:pt x="125" y="27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276" name="Freeform 516"/>
              <p:cNvSpPr>
                <a:spLocks/>
              </p:cNvSpPr>
              <p:nvPr/>
            </p:nvSpPr>
            <p:spPr bwMode="auto">
              <a:xfrm>
                <a:off x="2421" y="1717"/>
                <a:ext cx="124" cy="30"/>
              </a:xfrm>
              <a:custGeom>
                <a:avLst/>
                <a:gdLst>
                  <a:gd name="T0" fmla="*/ 124 w 124"/>
                  <a:gd name="T1" fmla="*/ 26 h 30"/>
                  <a:gd name="T2" fmla="*/ 122 w 124"/>
                  <a:gd name="T3" fmla="*/ 30 h 30"/>
                  <a:gd name="T4" fmla="*/ 40 w 124"/>
                  <a:gd name="T5" fmla="*/ 15 h 30"/>
                  <a:gd name="T6" fmla="*/ 38 w 124"/>
                  <a:gd name="T7" fmla="*/ 24 h 30"/>
                  <a:gd name="T8" fmla="*/ 0 w 124"/>
                  <a:gd name="T9" fmla="*/ 6 h 30"/>
                  <a:gd name="T10" fmla="*/ 43 w 124"/>
                  <a:gd name="T11" fmla="*/ 0 h 30"/>
                  <a:gd name="T12" fmla="*/ 41 w 124"/>
                  <a:gd name="T13" fmla="*/ 7 h 30"/>
                  <a:gd name="T14" fmla="*/ 124 w 124"/>
                  <a:gd name="T15" fmla="*/ 21 h 30"/>
                  <a:gd name="T16" fmla="*/ 124 w 124"/>
                  <a:gd name="T17" fmla="*/ 26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4" h="30">
                    <a:moveTo>
                      <a:pt x="124" y="26"/>
                    </a:moveTo>
                    <a:lnTo>
                      <a:pt x="122" y="30"/>
                    </a:lnTo>
                    <a:lnTo>
                      <a:pt x="40" y="15"/>
                    </a:lnTo>
                    <a:lnTo>
                      <a:pt x="38" y="24"/>
                    </a:lnTo>
                    <a:lnTo>
                      <a:pt x="0" y="6"/>
                    </a:lnTo>
                    <a:lnTo>
                      <a:pt x="43" y="0"/>
                    </a:lnTo>
                    <a:lnTo>
                      <a:pt x="41" y="7"/>
                    </a:lnTo>
                    <a:lnTo>
                      <a:pt x="124" y="21"/>
                    </a:lnTo>
                    <a:lnTo>
                      <a:pt x="124" y="26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277" name="Freeform 517"/>
              <p:cNvSpPr>
                <a:spLocks/>
              </p:cNvSpPr>
              <p:nvPr/>
            </p:nvSpPr>
            <p:spPr bwMode="auto">
              <a:xfrm>
                <a:off x="2355" y="1709"/>
                <a:ext cx="120" cy="23"/>
              </a:xfrm>
              <a:custGeom>
                <a:avLst/>
                <a:gdLst>
                  <a:gd name="T0" fmla="*/ 120 w 120"/>
                  <a:gd name="T1" fmla="*/ 20 h 23"/>
                  <a:gd name="T2" fmla="*/ 118 w 120"/>
                  <a:gd name="T3" fmla="*/ 23 h 23"/>
                  <a:gd name="T4" fmla="*/ 39 w 120"/>
                  <a:gd name="T5" fmla="*/ 17 h 23"/>
                  <a:gd name="T6" fmla="*/ 39 w 120"/>
                  <a:gd name="T7" fmla="*/ 23 h 23"/>
                  <a:gd name="T8" fmla="*/ 0 w 120"/>
                  <a:gd name="T9" fmla="*/ 9 h 23"/>
                  <a:gd name="T10" fmla="*/ 40 w 120"/>
                  <a:gd name="T11" fmla="*/ 0 h 23"/>
                  <a:gd name="T12" fmla="*/ 40 w 120"/>
                  <a:gd name="T13" fmla="*/ 8 h 23"/>
                  <a:gd name="T14" fmla="*/ 120 w 120"/>
                  <a:gd name="T15" fmla="*/ 15 h 23"/>
                  <a:gd name="T16" fmla="*/ 120 w 120"/>
                  <a:gd name="T17" fmla="*/ 2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0" h="23">
                    <a:moveTo>
                      <a:pt x="120" y="20"/>
                    </a:moveTo>
                    <a:lnTo>
                      <a:pt x="118" y="23"/>
                    </a:lnTo>
                    <a:lnTo>
                      <a:pt x="39" y="17"/>
                    </a:lnTo>
                    <a:lnTo>
                      <a:pt x="39" y="23"/>
                    </a:lnTo>
                    <a:lnTo>
                      <a:pt x="0" y="9"/>
                    </a:lnTo>
                    <a:lnTo>
                      <a:pt x="40" y="0"/>
                    </a:lnTo>
                    <a:lnTo>
                      <a:pt x="40" y="8"/>
                    </a:lnTo>
                    <a:lnTo>
                      <a:pt x="120" y="15"/>
                    </a:lnTo>
                    <a:lnTo>
                      <a:pt x="120" y="2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278" name="Freeform 518"/>
              <p:cNvSpPr>
                <a:spLocks/>
              </p:cNvSpPr>
              <p:nvPr/>
            </p:nvSpPr>
            <p:spPr bwMode="auto">
              <a:xfrm>
                <a:off x="2282" y="1703"/>
                <a:ext cx="122" cy="24"/>
              </a:xfrm>
              <a:custGeom>
                <a:avLst/>
                <a:gdLst>
                  <a:gd name="T0" fmla="*/ 122 w 122"/>
                  <a:gd name="T1" fmla="*/ 11 h 24"/>
                  <a:gd name="T2" fmla="*/ 122 w 122"/>
                  <a:gd name="T3" fmla="*/ 15 h 24"/>
                  <a:gd name="T4" fmla="*/ 40 w 122"/>
                  <a:gd name="T5" fmla="*/ 15 h 24"/>
                  <a:gd name="T6" fmla="*/ 40 w 122"/>
                  <a:gd name="T7" fmla="*/ 24 h 24"/>
                  <a:gd name="T8" fmla="*/ 0 w 122"/>
                  <a:gd name="T9" fmla="*/ 11 h 24"/>
                  <a:gd name="T10" fmla="*/ 40 w 122"/>
                  <a:gd name="T11" fmla="*/ 0 h 24"/>
                  <a:gd name="T12" fmla="*/ 40 w 122"/>
                  <a:gd name="T13" fmla="*/ 6 h 24"/>
                  <a:gd name="T14" fmla="*/ 122 w 122"/>
                  <a:gd name="T15" fmla="*/ 6 h 24"/>
                  <a:gd name="T16" fmla="*/ 122 w 122"/>
                  <a:gd name="T17" fmla="*/ 11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2" h="24">
                    <a:moveTo>
                      <a:pt x="122" y="11"/>
                    </a:moveTo>
                    <a:lnTo>
                      <a:pt x="122" y="15"/>
                    </a:lnTo>
                    <a:lnTo>
                      <a:pt x="40" y="15"/>
                    </a:lnTo>
                    <a:lnTo>
                      <a:pt x="40" y="24"/>
                    </a:lnTo>
                    <a:lnTo>
                      <a:pt x="0" y="11"/>
                    </a:lnTo>
                    <a:lnTo>
                      <a:pt x="40" y="0"/>
                    </a:lnTo>
                    <a:lnTo>
                      <a:pt x="40" y="6"/>
                    </a:lnTo>
                    <a:lnTo>
                      <a:pt x="122" y="6"/>
                    </a:lnTo>
                    <a:lnTo>
                      <a:pt x="122" y="11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279" name="Freeform 519"/>
              <p:cNvSpPr>
                <a:spLocks/>
              </p:cNvSpPr>
              <p:nvPr/>
            </p:nvSpPr>
            <p:spPr bwMode="auto">
              <a:xfrm>
                <a:off x="2213" y="1691"/>
                <a:ext cx="121" cy="23"/>
              </a:xfrm>
              <a:custGeom>
                <a:avLst/>
                <a:gdLst>
                  <a:gd name="T0" fmla="*/ 121 w 121"/>
                  <a:gd name="T1" fmla="*/ 9 h 23"/>
                  <a:gd name="T2" fmla="*/ 121 w 121"/>
                  <a:gd name="T3" fmla="*/ 13 h 23"/>
                  <a:gd name="T4" fmla="*/ 41 w 121"/>
                  <a:gd name="T5" fmla="*/ 15 h 23"/>
                  <a:gd name="T6" fmla="*/ 41 w 121"/>
                  <a:gd name="T7" fmla="*/ 23 h 23"/>
                  <a:gd name="T8" fmla="*/ 0 w 121"/>
                  <a:gd name="T9" fmla="*/ 13 h 23"/>
                  <a:gd name="T10" fmla="*/ 40 w 121"/>
                  <a:gd name="T11" fmla="*/ 0 h 23"/>
                  <a:gd name="T12" fmla="*/ 41 w 121"/>
                  <a:gd name="T13" fmla="*/ 7 h 23"/>
                  <a:gd name="T14" fmla="*/ 119 w 121"/>
                  <a:gd name="T15" fmla="*/ 4 h 23"/>
                  <a:gd name="T16" fmla="*/ 121 w 121"/>
                  <a:gd name="T17" fmla="*/ 9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1" h="23">
                    <a:moveTo>
                      <a:pt x="121" y="9"/>
                    </a:moveTo>
                    <a:lnTo>
                      <a:pt x="121" y="13"/>
                    </a:lnTo>
                    <a:lnTo>
                      <a:pt x="41" y="15"/>
                    </a:lnTo>
                    <a:lnTo>
                      <a:pt x="41" y="23"/>
                    </a:lnTo>
                    <a:lnTo>
                      <a:pt x="0" y="13"/>
                    </a:lnTo>
                    <a:lnTo>
                      <a:pt x="40" y="0"/>
                    </a:lnTo>
                    <a:lnTo>
                      <a:pt x="41" y="7"/>
                    </a:lnTo>
                    <a:lnTo>
                      <a:pt x="119" y="4"/>
                    </a:lnTo>
                    <a:lnTo>
                      <a:pt x="121" y="9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280" name="Freeform 520"/>
              <p:cNvSpPr>
                <a:spLocks/>
              </p:cNvSpPr>
              <p:nvPr/>
            </p:nvSpPr>
            <p:spPr bwMode="auto">
              <a:xfrm>
                <a:off x="2152" y="1675"/>
                <a:ext cx="109" cy="22"/>
              </a:xfrm>
              <a:custGeom>
                <a:avLst/>
                <a:gdLst>
                  <a:gd name="T0" fmla="*/ 109 w 109"/>
                  <a:gd name="T1" fmla="*/ 11 h 22"/>
                  <a:gd name="T2" fmla="*/ 109 w 109"/>
                  <a:gd name="T3" fmla="*/ 14 h 22"/>
                  <a:gd name="T4" fmla="*/ 37 w 109"/>
                  <a:gd name="T5" fmla="*/ 14 h 22"/>
                  <a:gd name="T6" fmla="*/ 37 w 109"/>
                  <a:gd name="T7" fmla="*/ 22 h 22"/>
                  <a:gd name="T8" fmla="*/ 0 w 109"/>
                  <a:gd name="T9" fmla="*/ 9 h 22"/>
                  <a:gd name="T10" fmla="*/ 37 w 109"/>
                  <a:gd name="T11" fmla="*/ 0 h 22"/>
                  <a:gd name="T12" fmla="*/ 37 w 109"/>
                  <a:gd name="T13" fmla="*/ 6 h 22"/>
                  <a:gd name="T14" fmla="*/ 109 w 109"/>
                  <a:gd name="T15" fmla="*/ 6 h 22"/>
                  <a:gd name="T16" fmla="*/ 109 w 109"/>
                  <a:gd name="T17" fmla="*/ 11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9" h="22">
                    <a:moveTo>
                      <a:pt x="109" y="11"/>
                    </a:moveTo>
                    <a:lnTo>
                      <a:pt x="109" y="14"/>
                    </a:lnTo>
                    <a:lnTo>
                      <a:pt x="37" y="14"/>
                    </a:lnTo>
                    <a:lnTo>
                      <a:pt x="37" y="22"/>
                    </a:lnTo>
                    <a:lnTo>
                      <a:pt x="0" y="9"/>
                    </a:lnTo>
                    <a:lnTo>
                      <a:pt x="37" y="0"/>
                    </a:lnTo>
                    <a:lnTo>
                      <a:pt x="37" y="6"/>
                    </a:lnTo>
                    <a:lnTo>
                      <a:pt x="109" y="6"/>
                    </a:lnTo>
                    <a:lnTo>
                      <a:pt x="109" y="11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281" name="Freeform 521"/>
              <p:cNvSpPr>
                <a:spLocks/>
              </p:cNvSpPr>
              <p:nvPr/>
            </p:nvSpPr>
            <p:spPr bwMode="auto">
              <a:xfrm>
                <a:off x="3573" y="2036"/>
                <a:ext cx="84" cy="17"/>
              </a:xfrm>
              <a:custGeom>
                <a:avLst/>
                <a:gdLst>
                  <a:gd name="T0" fmla="*/ 84 w 84"/>
                  <a:gd name="T1" fmla="*/ 9 h 17"/>
                  <a:gd name="T2" fmla="*/ 84 w 84"/>
                  <a:gd name="T3" fmla="*/ 12 h 17"/>
                  <a:gd name="T4" fmla="*/ 27 w 84"/>
                  <a:gd name="T5" fmla="*/ 12 h 17"/>
                  <a:gd name="T6" fmla="*/ 27 w 84"/>
                  <a:gd name="T7" fmla="*/ 17 h 17"/>
                  <a:gd name="T8" fmla="*/ 0 w 84"/>
                  <a:gd name="T9" fmla="*/ 9 h 17"/>
                  <a:gd name="T10" fmla="*/ 27 w 84"/>
                  <a:gd name="T11" fmla="*/ 0 h 17"/>
                  <a:gd name="T12" fmla="*/ 27 w 84"/>
                  <a:gd name="T13" fmla="*/ 6 h 17"/>
                  <a:gd name="T14" fmla="*/ 84 w 84"/>
                  <a:gd name="T15" fmla="*/ 6 h 17"/>
                  <a:gd name="T16" fmla="*/ 84 w 84"/>
                  <a:gd name="T17" fmla="*/ 9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4" h="17">
                    <a:moveTo>
                      <a:pt x="84" y="9"/>
                    </a:moveTo>
                    <a:lnTo>
                      <a:pt x="84" y="12"/>
                    </a:lnTo>
                    <a:lnTo>
                      <a:pt x="27" y="12"/>
                    </a:lnTo>
                    <a:lnTo>
                      <a:pt x="27" y="17"/>
                    </a:lnTo>
                    <a:lnTo>
                      <a:pt x="0" y="9"/>
                    </a:lnTo>
                    <a:lnTo>
                      <a:pt x="27" y="0"/>
                    </a:lnTo>
                    <a:lnTo>
                      <a:pt x="27" y="6"/>
                    </a:lnTo>
                    <a:lnTo>
                      <a:pt x="84" y="6"/>
                    </a:lnTo>
                    <a:lnTo>
                      <a:pt x="84" y="9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282" name="Freeform 522"/>
              <p:cNvSpPr>
                <a:spLocks/>
              </p:cNvSpPr>
              <p:nvPr/>
            </p:nvSpPr>
            <p:spPr bwMode="auto">
              <a:xfrm>
                <a:off x="3503" y="2021"/>
                <a:ext cx="84" cy="17"/>
              </a:xfrm>
              <a:custGeom>
                <a:avLst/>
                <a:gdLst>
                  <a:gd name="T0" fmla="*/ 84 w 84"/>
                  <a:gd name="T1" fmla="*/ 9 h 17"/>
                  <a:gd name="T2" fmla="*/ 84 w 84"/>
                  <a:gd name="T3" fmla="*/ 12 h 17"/>
                  <a:gd name="T4" fmla="*/ 29 w 84"/>
                  <a:gd name="T5" fmla="*/ 11 h 17"/>
                  <a:gd name="T6" fmla="*/ 29 w 84"/>
                  <a:gd name="T7" fmla="*/ 17 h 17"/>
                  <a:gd name="T8" fmla="*/ 0 w 84"/>
                  <a:gd name="T9" fmla="*/ 7 h 17"/>
                  <a:gd name="T10" fmla="*/ 29 w 84"/>
                  <a:gd name="T11" fmla="*/ 0 h 17"/>
                  <a:gd name="T12" fmla="*/ 29 w 84"/>
                  <a:gd name="T13" fmla="*/ 4 h 17"/>
                  <a:gd name="T14" fmla="*/ 84 w 84"/>
                  <a:gd name="T15" fmla="*/ 6 h 17"/>
                  <a:gd name="T16" fmla="*/ 84 w 84"/>
                  <a:gd name="T17" fmla="*/ 9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4" h="17">
                    <a:moveTo>
                      <a:pt x="84" y="9"/>
                    </a:moveTo>
                    <a:lnTo>
                      <a:pt x="84" y="12"/>
                    </a:lnTo>
                    <a:lnTo>
                      <a:pt x="29" y="11"/>
                    </a:lnTo>
                    <a:lnTo>
                      <a:pt x="29" y="17"/>
                    </a:lnTo>
                    <a:lnTo>
                      <a:pt x="0" y="7"/>
                    </a:lnTo>
                    <a:lnTo>
                      <a:pt x="29" y="0"/>
                    </a:lnTo>
                    <a:lnTo>
                      <a:pt x="29" y="4"/>
                    </a:lnTo>
                    <a:lnTo>
                      <a:pt x="84" y="6"/>
                    </a:lnTo>
                    <a:lnTo>
                      <a:pt x="84" y="9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283" name="Freeform 523"/>
              <p:cNvSpPr>
                <a:spLocks/>
              </p:cNvSpPr>
              <p:nvPr/>
            </p:nvSpPr>
            <p:spPr bwMode="auto">
              <a:xfrm>
                <a:off x="3432" y="2006"/>
                <a:ext cx="86" cy="16"/>
              </a:xfrm>
              <a:custGeom>
                <a:avLst/>
                <a:gdLst>
                  <a:gd name="T0" fmla="*/ 86 w 86"/>
                  <a:gd name="T1" fmla="*/ 9 h 16"/>
                  <a:gd name="T2" fmla="*/ 86 w 86"/>
                  <a:gd name="T3" fmla="*/ 12 h 16"/>
                  <a:gd name="T4" fmla="*/ 28 w 86"/>
                  <a:gd name="T5" fmla="*/ 10 h 16"/>
                  <a:gd name="T6" fmla="*/ 28 w 86"/>
                  <a:gd name="T7" fmla="*/ 16 h 16"/>
                  <a:gd name="T8" fmla="*/ 0 w 86"/>
                  <a:gd name="T9" fmla="*/ 7 h 16"/>
                  <a:gd name="T10" fmla="*/ 29 w 86"/>
                  <a:gd name="T11" fmla="*/ 0 h 16"/>
                  <a:gd name="T12" fmla="*/ 29 w 86"/>
                  <a:gd name="T13" fmla="*/ 4 h 16"/>
                  <a:gd name="T14" fmla="*/ 86 w 86"/>
                  <a:gd name="T15" fmla="*/ 6 h 16"/>
                  <a:gd name="T16" fmla="*/ 86 w 86"/>
                  <a:gd name="T17" fmla="*/ 9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6" h="16">
                    <a:moveTo>
                      <a:pt x="86" y="9"/>
                    </a:moveTo>
                    <a:lnTo>
                      <a:pt x="86" y="12"/>
                    </a:lnTo>
                    <a:lnTo>
                      <a:pt x="28" y="10"/>
                    </a:lnTo>
                    <a:lnTo>
                      <a:pt x="28" y="16"/>
                    </a:lnTo>
                    <a:lnTo>
                      <a:pt x="0" y="7"/>
                    </a:lnTo>
                    <a:lnTo>
                      <a:pt x="29" y="0"/>
                    </a:lnTo>
                    <a:lnTo>
                      <a:pt x="29" y="4"/>
                    </a:lnTo>
                    <a:lnTo>
                      <a:pt x="86" y="6"/>
                    </a:lnTo>
                    <a:lnTo>
                      <a:pt x="86" y="9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284" name="Freeform 524"/>
              <p:cNvSpPr>
                <a:spLocks/>
              </p:cNvSpPr>
              <p:nvPr/>
            </p:nvSpPr>
            <p:spPr bwMode="auto">
              <a:xfrm>
                <a:off x="3360" y="1989"/>
                <a:ext cx="86" cy="17"/>
              </a:xfrm>
              <a:custGeom>
                <a:avLst/>
                <a:gdLst>
                  <a:gd name="T0" fmla="*/ 86 w 86"/>
                  <a:gd name="T1" fmla="*/ 12 h 17"/>
                  <a:gd name="T2" fmla="*/ 86 w 86"/>
                  <a:gd name="T3" fmla="*/ 14 h 17"/>
                  <a:gd name="T4" fmla="*/ 29 w 86"/>
                  <a:gd name="T5" fmla="*/ 12 h 17"/>
                  <a:gd name="T6" fmla="*/ 29 w 86"/>
                  <a:gd name="T7" fmla="*/ 17 h 17"/>
                  <a:gd name="T8" fmla="*/ 0 w 86"/>
                  <a:gd name="T9" fmla="*/ 7 h 17"/>
                  <a:gd name="T10" fmla="*/ 29 w 86"/>
                  <a:gd name="T11" fmla="*/ 0 h 17"/>
                  <a:gd name="T12" fmla="*/ 29 w 86"/>
                  <a:gd name="T13" fmla="*/ 6 h 17"/>
                  <a:gd name="T14" fmla="*/ 86 w 86"/>
                  <a:gd name="T15" fmla="*/ 9 h 17"/>
                  <a:gd name="T16" fmla="*/ 86 w 86"/>
                  <a:gd name="T17" fmla="*/ 12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6" h="17">
                    <a:moveTo>
                      <a:pt x="86" y="12"/>
                    </a:moveTo>
                    <a:lnTo>
                      <a:pt x="86" y="14"/>
                    </a:lnTo>
                    <a:lnTo>
                      <a:pt x="29" y="12"/>
                    </a:lnTo>
                    <a:lnTo>
                      <a:pt x="29" y="17"/>
                    </a:lnTo>
                    <a:lnTo>
                      <a:pt x="0" y="7"/>
                    </a:lnTo>
                    <a:lnTo>
                      <a:pt x="29" y="0"/>
                    </a:lnTo>
                    <a:lnTo>
                      <a:pt x="29" y="6"/>
                    </a:lnTo>
                    <a:lnTo>
                      <a:pt x="86" y="9"/>
                    </a:lnTo>
                    <a:lnTo>
                      <a:pt x="86" y="12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285" name="Freeform 525"/>
              <p:cNvSpPr>
                <a:spLocks/>
              </p:cNvSpPr>
              <p:nvPr/>
            </p:nvSpPr>
            <p:spPr bwMode="auto">
              <a:xfrm>
                <a:off x="3290" y="1977"/>
                <a:ext cx="86" cy="16"/>
              </a:xfrm>
              <a:custGeom>
                <a:avLst/>
                <a:gdLst>
                  <a:gd name="T0" fmla="*/ 86 w 86"/>
                  <a:gd name="T1" fmla="*/ 9 h 16"/>
                  <a:gd name="T2" fmla="*/ 86 w 86"/>
                  <a:gd name="T3" fmla="*/ 12 h 16"/>
                  <a:gd name="T4" fmla="*/ 29 w 86"/>
                  <a:gd name="T5" fmla="*/ 10 h 16"/>
                  <a:gd name="T6" fmla="*/ 29 w 86"/>
                  <a:gd name="T7" fmla="*/ 16 h 16"/>
                  <a:gd name="T8" fmla="*/ 0 w 86"/>
                  <a:gd name="T9" fmla="*/ 6 h 16"/>
                  <a:gd name="T10" fmla="*/ 29 w 86"/>
                  <a:gd name="T11" fmla="*/ 0 h 16"/>
                  <a:gd name="T12" fmla="*/ 29 w 86"/>
                  <a:gd name="T13" fmla="*/ 3 h 16"/>
                  <a:gd name="T14" fmla="*/ 86 w 86"/>
                  <a:gd name="T15" fmla="*/ 6 h 16"/>
                  <a:gd name="T16" fmla="*/ 86 w 86"/>
                  <a:gd name="T17" fmla="*/ 9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6" h="16">
                    <a:moveTo>
                      <a:pt x="86" y="9"/>
                    </a:moveTo>
                    <a:lnTo>
                      <a:pt x="86" y="12"/>
                    </a:lnTo>
                    <a:lnTo>
                      <a:pt x="29" y="10"/>
                    </a:lnTo>
                    <a:lnTo>
                      <a:pt x="29" y="16"/>
                    </a:lnTo>
                    <a:lnTo>
                      <a:pt x="0" y="6"/>
                    </a:lnTo>
                    <a:lnTo>
                      <a:pt x="29" y="0"/>
                    </a:lnTo>
                    <a:lnTo>
                      <a:pt x="29" y="3"/>
                    </a:lnTo>
                    <a:lnTo>
                      <a:pt x="86" y="6"/>
                    </a:lnTo>
                    <a:lnTo>
                      <a:pt x="86" y="9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286" name="Freeform 526"/>
              <p:cNvSpPr>
                <a:spLocks/>
              </p:cNvSpPr>
              <p:nvPr/>
            </p:nvSpPr>
            <p:spPr bwMode="auto">
              <a:xfrm>
                <a:off x="3217" y="1961"/>
                <a:ext cx="88" cy="17"/>
              </a:xfrm>
              <a:custGeom>
                <a:avLst/>
                <a:gdLst>
                  <a:gd name="T0" fmla="*/ 88 w 88"/>
                  <a:gd name="T1" fmla="*/ 9 h 17"/>
                  <a:gd name="T2" fmla="*/ 88 w 88"/>
                  <a:gd name="T3" fmla="*/ 12 h 17"/>
                  <a:gd name="T4" fmla="*/ 30 w 88"/>
                  <a:gd name="T5" fmla="*/ 12 h 17"/>
                  <a:gd name="T6" fmla="*/ 30 w 88"/>
                  <a:gd name="T7" fmla="*/ 17 h 17"/>
                  <a:gd name="T8" fmla="*/ 0 w 88"/>
                  <a:gd name="T9" fmla="*/ 9 h 17"/>
                  <a:gd name="T10" fmla="*/ 30 w 88"/>
                  <a:gd name="T11" fmla="*/ 0 h 17"/>
                  <a:gd name="T12" fmla="*/ 30 w 88"/>
                  <a:gd name="T13" fmla="*/ 6 h 17"/>
                  <a:gd name="T14" fmla="*/ 88 w 88"/>
                  <a:gd name="T15" fmla="*/ 6 h 17"/>
                  <a:gd name="T16" fmla="*/ 88 w 88"/>
                  <a:gd name="T17" fmla="*/ 9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8" h="17">
                    <a:moveTo>
                      <a:pt x="88" y="9"/>
                    </a:moveTo>
                    <a:lnTo>
                      <a:pt x="88" y="12"/>
                    </a:lnTo>
                    <a:lnTo>
                      <a:pt x="30" y="12"/>
                    </a:lnTo>
                    <a:lnTo>
                      <a:pt x="30" y="17"/>
                    </a:lnTo>
                    <a:lnTo>
                      <a:pt x="0" y="9"/>
                    </a:lnTo>
                    <a:lnTo>
                      <a:pt x="30" y="0"/>
                    </a:lnTo>
                    <a:lnTo>
                      <a:pt x="30" y="6"/>
                    </a:lnTo>
                    <a:lnTo>
                      <a:pt x="88" y="6"/>
                    </a:lnTo>
                    <a:lnTo>
                      <a:pt x="88" y="9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287" name="Freeform 527"/>
              <p:cNvSpPr>
                <a:spLocks/>
              </p:cNvSpPr>
              <p:nvPr/>
            </p:nvSpPr>
            <p:spPr bwMode="auto">
              <a:xfrm>
                <a:off x="3145" y="1943"/>
                <a:ext cx="90" cy="18"/>
              </a:xfrm>
              <a:custGeom>
                <a:avLst/>
                <a:gdLst>
                  <a:gd name="T0" fmla="*/ 90 w 90"/>
                  <a:gd name="T1" fmla="*/ 12 h 18"/>
                  <a:gd name="T2" fmla="*/ 90 w 90"/>
                  <a:gd name="T3" fmla="*/ 15 h 18"/>
                  <a:gd name="T4" fmla="*/ 30 w 90"/>
                  <a:gd name="T5" fmla="*/ 11 h 18"/>
                  <a:gd name="T6" fmla="*/ 29 w 90"/>
                  <a:gd name="T7" fmla="*/ 18 h 18"/>
                  <a:gd name="T8" fmla="*/ 0 w 90"/>
                  <a:gd name="T9" fmla="*/ 8 h 18"/>
                  <a:gd name="T10" fmla="*/ 30 w 90"/>
                  <a:gd name="T11" fmla="*/ 0 h 18"/>
                  <a:gd name="T12" fmla="*/ 30 w 90"/>
                  <a:gd name="T13" fmla="*/ 6 h 18"/>
                  <a:gd name="T14" fmla="*/ 90 w 90"/>
                  <a:gd name="T15" fmla="*/ 9 h 18"/>
                  <a:gd name="T16" fmla="*/ 90 w 90"/>
                  <a:gd name="T17" fmla="*/ 1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0" h="18">
                    <a:moveTo>
                      <a:pt x="90" y="12"/>
                    </a:moveTo>
                    <a:lnTo>
                      <a:pt x="90" y="15"/>
                    </a:lnTo>
                    <a:lnTo>
                      <a:pt x="30" y="11"/>
                    </a:lnTo>
                    <a:lnTo>
                      <a:pt x="29" y="18"/>
                    </a:lnTo>
                    <a:lnTo>
                      <a:pt x="0" y="8"/>
                    </a:lnTo>
                    <a:lnTo>
                      <a:pt x="30" y="0"/>
                    </a:lnTo>
                    <a:lnTo>
                      <a:pt x="30" y="6"/>
                    </a:lnTo>
                    <a:lnTo>
                      <a:pt x="90" y="9"/>
                    </a:lnTo>
                    <a:lnTo>
                      <a:pt x="90" y="12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288" name="Freeform 528"/>
              <p:cNvSpPr>
                <a:spLocks/>
              </p:cNvSpPr>
              <p:nvPr/>
            </p:nvSpPr>
            <p:spPr bwMode="auto">
              <a:xfrm>
                <a:off x="3070" y="1921"/>
                <a:ext cx="96" cy="23"/>
              </a:xfrm>
              <a:custGeom>
                <a:avLst/>
                <a:gdLst>
                  <a:gd name="T0" fmla="*/ 94 w 96"/>
                  <a:gd name="T1" fmla="*/ 20 h 23"/>
                  <a:gd name="T2" fmla="*/ 94 w 96"/>
                  <a:gd name="T3" fmla="*/ 23 h 23"/>
                  <a:gd name="T4" fmla="*/ 30 w 96"/>
                  <a:gd name="T5" fmla="*/ 13 h 23"/>
                  <a:gd name="T6" fmla="*/ 30 w 96"/>
                  <a:gd name="T7" fmla="*/ 20 h 23"/>
                  <a:gd name="T8" fmla="*/ 0 w 96"/>
                  <a:gd name="T9" fmla="*/ 7 h 23"/>
                  <a:gd name="T10" fmla="*/ 32 w 96"/>
                  <a:gd name="T11" fmla="*/ 0 h 23"/>
                  <a:gd name="T12" fmla="*/ 32 w 96"/>
                  <a:gd name="T13" fmla="*/ 7 h 23"/>
                  <a:gd name="T14" fmla="*/ 96 w 96"/>
                  <a:gd name="T15" fmla="*/ 17 h 23"/>
                  <a:gd name="T16" fmla="*/ 94 w 96"/>
                  <a:gd name="T17" fmla="*/ 2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6" h="23">
                    <a:moveTo>
                      <a:pt x="94" y="20"/>
                    </a:moveTo>
                    <a:lnTo>
                      <a:pt x="94" y="23"/>
                    </a:lnTo>
                    <a:lnTo>
                      <a:pt x="30" y="13"/>
                    </a:lnTo>
                    <a:lnTo>
                      <a:pt x="30" y="20"/>
                    </a:lnTo>
                    <a:lnTo>
                      <a:pt x="0" y="7"/>
                    </a:lnTo>
                    <a:lnTo>
                      <a:pt x="32" y="0"/>
                    </a:lnTo>
                    <a:lnTo>
                      <a:pt x="32" y="7"/>
                    </a:lnTo>
                    <a:lnTo>
                      <a:pt x="96" y="17"/>
                    </a:lnTo>
                    <a:lnTo>
                      <a:pt x="94" y="2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289" name="Freeform 529"/>
              <p:cNvSpPr>
                <a:spLocks/>
              </p:cNvSpPr>
              <p:nvPr/>
            </p:nvSpPr>
            <p:spPr bwMode="auto">
              <a:xfrm>
                <a:off x="2996" y="1905"/>
                <a:ext cx="100" cy="24"/>
              </a:xfrm>
              <a:custGeom>
                <a:avLst/>
                <a:gdLst>
                  <a:gd name="T0" fmla="*/ 98 w 100"/>
                  <a:gd name="T1" fmla="*/ 23 h 24"/>
                  <a:gd name="T2" fmla="*/ 98 w 100"/>
                  <a:gd name="T3" fmla="*/ 24 h 24"/>
                  <a:gd name="T4" fmla="*/ 31 w 100"/>
                  <a:gd name="T5" fmla="*/ 13 h 24"/>
                  <a:gd name="T6" fmla="*/ 31 w 100"/>
                  <a:gd name="T7" fmla="*/ 21 h 24"/>
                  <a:gd name="T8" fmla="*/ 0 w 100"/>
                  <a:gd name="T9" fmla="*/ 4 h 24"/>
                  <a:gd name="T10" fmla="*/ 34 w 100"/>
                  <a:gd name="T11" fmla="*/ 0 h 24"/>
                  <a:gd name="T12" fmla="*/ 32 w 100"/>
                  <a:gd name="T13" fmla="*/ 6 h 24"/>
                  <a:gd name="T14" fmla="*/ 100 w 100"/>
                  <a:gd name="T15" fmla="*/ 18 h 24"/>
                  <a:gd name="T16" fmla="*/ 98 w 100"/>
                  <a:gd name="T17" fmla="*/ 23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0" h="24">
                    <a:moveTo>
                      <a:pt x="98" y="23"/>
                    </a:moveTo>
                    <a:lnTo>
                      <a:pt x="98" y="24"/>
                    </a:lnTo>
                    <a:lnTo>
                      <a:pt x="31" y="13"/>
                    </a:lnTo>
                    <a:lnTo>
                      <a:pt x="31" y="21"/>
                    </a:lnTo>
                    <a:lnTo>
                      <a:pt x="0" y="4"/>
                    </a:lnTo>
                    <a:lnTo>
                      <a:pt x="34" y="0"/>
                    </a:lnTo>
                    <a:lnTo>
                      <a:pt x="32" y="6"/>
                    </a:lnTo>
                    <a:lnTo>
                      <a:pt x="100" y="18"/>
                    </a:lnTo>
                    <a:lnTo>
                      <a:pt x="98" y="23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290" name="Freeform 530"/>
              <p:cNvSpPr>
                <a:spLocks/>
              </p:cNvSpPr>
              <p:nvPr/>
            </p:nvSpPr>
            <p:spPr bwMode="auto">
              <a:xfrm>
                <a:off x="2921" y="1895"/>
                <a:ext cx="104" cy="20"/>
              </a:xfrm>
              <a:custGeom>
                <a:avLst/>
                <a:gdLst>
                  <a:gd name="T0" fmla="*/ 104 w 104"/>
                  <a:gd name="T1" fmla="*/ 17 h 20"/>
                  <a:gd name="T2" fmla="*/ 103 w 104"/>
                  <a:gd name="T3" fmla="*/ 20 h 20"/>
                  <a:gd name="T4" fmla="*/ 34 w 104"/>
                  <a:gd name="T5" fmla="*/ 13 h 20"/>
                  <a:gd name="T6" fmla="*/ 32 w 104"/>
                  <a:gd name="T7" fmla="*/ 20 h 20"/>
                  <a:gd name="T8" fmla="*/ 0 w 104"/>
                  <a:gd name="T9" fmla="*/ 8 h 20"/>
                  <a:gd name="T10" fmla="*/ 34 w 104"/>
                  <a:gd name="T11" fmla="*/ 0 h 20"/>
                  <a:gd name="T12" fmla="*/ 34 w 104"/>
                  <a:gd name="T13" fmla="*/ 7 h 20"/>
                  <a:gd name="T14" fmla="*/ 104 w 104"/>
                  <a:gd name="T15" fmla="*/ 13 h 20"/>
                  <a:gd name="T16" fmla="*/ 104 w 104"/>
                  <a:gd name="T17" fmla="*/ 17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4" h="20">
                    <a:moveTo>
                      <a:pt x="104" y="17"/>
                    </a:moveTo>
                    <a:lnTo>
                      <a:pt x="103" y="20"/>
                    </a:lnTo>
                    <a:lnTo>
                      <a:pt x="34" y="13"/>
                    </a:lnTo>
                    <a:lnTo>
                      <a:pt x="32" y="20"/>
                    </a:lnTo>
                    <a:lnTo>
                      <a:pt x="0" y="8"/>
                    </a:lnTo>
                    <a:lnTo>
                      <a:pt x="34" y="0"/>
                    </a:lnTo>
                    <a:lnTo>
                      <a:pt x="34" y="7"/>
                    </a:lnTo>
                    <a:lnTo>
                      <a:pt x="104" y="13"/>
                    </a:lnTo>
                    <a:lnTo>
                      <a:pt x="104" y="17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291" name="Freeform 531"/>
              <p:cNvSpPr>
                <a:spLocks/>
              </p:cNvSpPr>
              <p:nvPr/>
            </p:nvSpPr>
            <p:spPr bwMode="auto">
              <a:xfrm>
                <a:off x="2852" y="1885"/>
                <a:ext cx="101" cy="20"/>
              </a:xfrm>
              <a:custGeom>
                <a:avLst/>
                <a:gdLst>
                  <a:gd name="T0" fmla="*/ 101 w 101"/>
                  <a:gd name="T1" fmla="*/ 12 h 20"/>
                  <a:gd name="T2" fmla="*/ 101 w 101"/>
                  <a:gd name="T3" fmla="*/ 17 h 20"/>
                  <a:gd name="T4" fmla="*/ 33 w 101"/>
                  <a:gd name="T5" fmla="*/ 14 h 20"/>
                  <a:gd name="T6" fmla="*/ 33 w 101"/>
                  <a:gd name="T7" fmla="*/ 20 h 20"/>
                  <a:gd name="T8" fmla="*/ 0 w 101"/>
                  <a:gd name="T9" fmla="*/ 9 h 20"/>
                  <a:gd name="T10" fmla="*/ 34 w 101"/>
                  <a:gd name="T11" fmla="*/ 0 h 20"/>
                  <a:gd name="T12" fmla="*/ 33 w 101"/>
                  <a:gd name="T13" fmla="*/ 7 h 20"/>
                  <a:gd name="T14" fmla="*/ 101 w 101"/>
                  <a:gd name="T15" fmla="*/ 9 h 20"/>
                  <a:gd name="T16" fmla="*/ 101 w 101"/>
                  <a:gd name="T17" fmla="*/ 12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1" h="20">
                    <a:moveTo>
                      <a:pt x="101" y="12"/>
                    </a:moveTo>
                    <a:lnTo>
                      <a:pt x="101" y="17"/>
                    </a:lnTo>
                    <a:lnTo>
                      <a:pt x="33" y="14"/>
                    </a:lnTo>
                    <a:lnTo>
                      <a:pt x="33" y="20"/>
                    </a:lnTo>
                    <a:lnTo>
                      <a:pt x="0" y="9"/>
                    </a:lnTo>
                    <a:lnTo>
                      <a:pt x="34" y="0"/>
                    </a:lnTo>
                    <a:lnTo>
                      <a:pt x="33" y="7"/>
                    </a:lnTo>
                    <a:lnTo>
                      <a:pt x="101" y="9"/>
                    </a:lnTo>
                    <a:lnTo>
                      <a:pt x="101" y="12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292" name="Freeform 532"/>
              <p:cNvSpPr>
                <a:spLocks/>
              </p:cNvSpPr>
              <p:nvPr/>
            </p:nvSpPr>
            <p:spPr bwMode="auto">
              <a:xfrm>
                <a:off x="2779" y="1871"/>
                <a:ext cx="104" cy="21"/>
              </a:xfrm>
              <a:custGeom>
                <a:avLst/>
                <a:gdLst>
                  <a:gd name="T0" fmla="*/ 104 w 104"/>
                  <a:gd name="T1" fmla="*/ 11 h 21"/>
                  <a:gd name="T2" fmla="*/ 104 w 104"/>
                  <a:gd name="T3" fmla="*/ 15 h 21"/>
                  <a:gd name="T4" fmla="*/ 35 w 104"/>
                  <a:gd name="T5" fmla="*/ 14 h 21"/>
                  <a:gd name="T6" fmla="*/ 35 w 104"/>
                  <a:gd name="T7" fmla="*/ 21 h 21"/>
                  <a:gd name="T8" fmla="*/ 0 w 104"/>
                  <a:gd name="T9" fmla="*/ 9 h 21"/>
                  <a:gd name="T10" fmla="*/ 35 w 104"/>
                  <a:gd name="T11" fmla="*/ 0 h 21"/>
                  <a:gd name="T12" fmla="*/ 35 w 104"/>
                  <a:gd name="T13" fmla="*/ 6 h 21"/>
                  <a:gd name="T14" fmla="*/ 104 w 104"/>
                  <a:gd name="T15" fmla="*/ 8 h 21"/>
                  <a:gd name="T16" fmla="*/ 104 w 104"/>
                  <a:gd name="T17" fmla="*/ 1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4" h="21">
                    <a:moveTo>
                      <a:pt x="104" y="11"/>
                    </a:moveTo>
                    <a:lnTo>
                      <a:pt x="104" y="15"/>
                    </a:lnTo>
                    <a:lnTo>
                      <a:pt x="35" y="14"/>
                    </a:lnTo>
                    <a:lnTo>
                      <a:pt x="35" y="21"/>
                    </a:lnTo>
                    <a:lnTo>
                      <a:pt x="0" y="9"/>
                    </a:lnTo>
                    <a:lnTo>
                      <a:pt x="35" y="0"/>
                    </a:lnTo>
                    <a:lnTo>
                      <a:pt x="35" y="6"/>
                    </a:lnTo>
                    <a:lnTo>
                      <a:pt x="104" y="8"/>
                    </a:lnTo>
                    <a:lnTo>
                      <a:pt x="104" y="11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293" name="Freeform 533"/>
              <p:cNvSpPr>
                <a:spLocks/>
              </p:cNvSpPr>
              <p:nvPr/>
            </p:nvSpPr>
            <p:spPr bwMode="auto">
              <a:xfrm>
                <a:off x="2706" y="1854"/>
                <a:ext cx="107" cy="23"/>
              </a:xfrm>
              <a:custGeom>
                <a:avLst/>
                <a:gdLst>
                  <a:gd name="T0" fmla="*/ 107 w 107"/>
                  <a:gd name="T1" fmla="*/ 14 h 23"/>
                  <a:gd name="T2" fmla="*/ 107 w 107"/>
                  <a:gd name="T3" fmla="*/ 19 h 23"/>
                  <a:gd name="T4" fmla="*/ 35 w 107"/>
                  <a:gd name="T5" fmla="*/ 15 h 23"/>
                  <a:gd name="T6" fmla="*/ 35 w 107"/>
                  <a:gd name="T7" fmla="*/ 23 h 23"/>
                  <a:gd name="T8" fmla="*/ 0 w 107"/>
                  <a:gd name="T9" fmla="*/ 11 h 23"/>
                  <a:gd name="T10" fmla="*/ 36 w 107"/>
                  <a:gd name="T11" fmla="*/ 0 h 23"/>
                  <a:gd name="T12" fmla="*/ 36 w 107"/>
                  <a:gd name="T13" fmla="*/ 8 h 23"/>
                  <a:gd name="T14" fmla="*/ 107 w 107"/>
                  <a:gd name="T15" fmla="*/ 11 h 23"/>
                  <a:gd name="T16" fmla="*/ 107 w 107"/>
                  <a:gd name="T17" fmla="*/ 14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7" h="23">
                    <a:moveTo>
                      <a:pt x="107" y="14"/>
                    </a:moveTo>
                    <a:lnTo>
                      <a:pt x="107" y="19"/>
                    </a:lnTo>
                    <a:lnTo>
                      <a:pt x="35" y="15"/>
                    </a:lnTo>
                    <a:lnTo>
                      <a:pt x="35" y="23"/>
                    </a:lnTo>
                    <a:lnTo>
                      <a:pt x="0" y="11"/>
                    </a:lnTo>
                    <a:lnTo>
                      <a:pt x="36" y="0"/>
                    </a:lnTo>
                    <a:lnTo>
                      <a:pt x="36" y="8"/>
                    </a:lnTo>
                    <a:lnTo>
                      <a:pt x="107" y="11"/>
                    </a:lnTo>
                    <a:lnTo>
                      <a:pt x="107" y="14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294" name="Freeform 534"/>
              <p:cNvSpPr>
                <a:spLocks/>
              </p:cNvSpPr>
              <p:nvPr/>
            </p:nvSpPr>
            <p:spPr bwMode="auto">
              <a:xfrm>
                <a:off x="2631" y="1839"/>
                <a:ext cx="111" cy="23"/>
              </a:xfrm>
              <a:custGeom>
                <a:avLst/>
                <a:gdLst>
                  <a:gd name="T0" fmla="*/ 111 w 111"/>
                  <a:gd name="T1" fmla="*/ 14 h 23"/>
                  <a:gd name="T2" fmla="*/ 111 w 111"/>
                  <a:gd name="T3" fmla="*/ 18 h 23"/>
                  <a:gd name="T4" fmla="*/ 36 w 111"/>
                  <a:gd name="T5" fmla="*/ 15 h 23"/>
                  <a:gd name="T6" fmla="*/ 36 w 111"/>
                  <a:gd name="T7" fmla="*/ 23 h 23"/>
                  <a:gd name="T8" fmla="*/ 0 w 111"/>
                  <a:gd name="T9" fmla="*/ 11 h 23"/>
                  <a:gd name="T10" fmla="*/ 38 w 111"/>
                  <a:gd name="T11" fmla="*/ 0 h 23"/>
                  <a:gd name="T12" fmla="*/ 38 w 111"/>
                  <a:gd name="T13" fmla="*/ 8 h 23"/>
                  <a:gd name="T14" fmla="*/ 111 w 111"/>
                  <a:gd name="T15" fmla="*/ 12 h 23"/>
                  <a:gd name="T16" fmla="*/ 111 w 111"/>
                  <a:gd name="T17" fmla="*/ 14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1" h="23">
                    <a:moveTo>
                      <a:pt x="111" y="14"/>
                    </a:moveTo>
                    <a:lnTo>
                      <a:pt x="111" y="18"/>
                    </a:lnTo>
                    <a:lnTo>
                      <a:pt x="36" y="15"/>
                    </a:lnTo>
                    <a:lnTo>
                      <a:pt x="36" y="23"/>
                    </a:lnTo>
                    <a:lnTo>
                      <a:pt x="0" y="11"/>
                    </a:lnTo>
                    <a:lnTo>
                      <a:pt x="38" y="0"/>
                    </a:lnTo>
                    <a:lnTo>
                      <a:pt x="38" y="8"/>
                    </a:lnTo>
                    <a:lnTo>
                      <a:pt x="111" y="12"/>
                    </a:lnTo>
                    <a:lnTo>
                      <a:pt x="111" y="14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295" name="Freeform 535"/>
              <p:cNvSpPr>
                <a:spLocks/>
              </p:cNvSpPr>
              <p:nvPr/>
            </p:nvSpPr>
            <p:spPr bwMode="auto">
              <a:xfrm>
                <a:off x="2551" y="1822"/>
                <a:ext cx="121" cy="23"/>
              </a:xfrm>
              <a:custGeom>
                <a:avLst/>
                <a:gdLst>
                  <a:gd name="T0" fmla="*/ 121 w 121"/>
                  <a:gd name="T1" fmla="*/ 17 h 23"/>
                  <a:gd name="T2" fmla="*/ 121 w 121"/>
                  <a:gd name="T3" fmla="*/ 21 h 23"/>
                  <a:gd name="T4" fmla="*/ 38 w 121"/>
                  <a:gd name="T5" fmla="*/ 15 h 23"/>
                  <a:gd name="T6" fmla="*/ 38 w 121"/>
                  <a:gd name="T7" fmla="*/ 23 h 23"/>
                  <a:gd name="T8" fmla="*/ 0 w 121"/>
                  <a:gd name="T9" fmla="*/ 8 h 23"/>
                  <a:gd name="T10" fmla="*/ 40 w 121"/>
                  <a:gd name="T11" fmla="*/ 0 h 23"/>
                  <a:gd name="T12" fmla="*/ 40 w 121"/>
                  <a:gd name="T13" fmla="*/ 6 h 23"/>
                  <a:gd name="T14" fmla="*/ 121 w 121"/>
                  <a:gd name="T15" fmla="*/ 14 h 23"/>
                  <a:gd name="T16" fmla="*/ 121 w 121"/>
                  <a:gd name="T17" fmla="*/ 17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1" h="23">
                    <a:moveTo>
                      <a:pt x="121" y="17"/>
                    </a:moveTo>
                    <a:lnTo>
                      <a:pt x="121" y="21"/>
                    </a:lnTo>
                    <a:lnTo>
                      <a:pt x="38" y="15"/>
                    </a:lnTo>
                    <a:lnTo>
                      <a:pt x="38" y="23"/>
                    </a:lnTo>
                    <a:lnTo>
                      <a:pt x="0" y="8"/>
                    </a:lnTo>
                    <a:lnTo>
                      <a:pt x="40" y="0"/>
                    </a:lnTo>
                    <a:lnTo>
                      <a:pt x="40" y="6"/>
                    </a:lnTo>
                    <a:lnTo>
                      <a:pt x="121" y="14"/>
                    </a:lnTo>
                    <a:lnTo>
                      <a:pt x="121" y="17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296" name="Freeform 536"/>
              <p:cNvSpPr>
                <a:spLocks/>
              </p:cNvSpPr>
              <p:nvPr/>
            </p:nvSpPr>
            <p:spPr bwMode="auto">
              <a:xfrm>
                <a:off x="2472" y="1802"/>
                <a:ext cx="130" cy="26"/>
              </a:xfrm>
              <a:custGeom>
                <a:avLst/>
                <a:gdLst>
                  <a:gd name="T0" fmla="*/ 130 w 130"/>
                  <a:gd name="T1" fmla="*/ 23 h 26"/>
                  <a:gd name="T2" fmla="*/ 128 w 130"/>
                  <a:gd name="T3" fmla="*/ 26 h 26"/>
                  <a:gd name="T4" fmla="*/ 42 w 130"/>
                  <a:gd name="T5" fmla="*/ 17 h 26"/>
                  <a:gd name="T6" fmla="*/ 41 w 130"/>
                  <a:gd name="T7" fmla="*/ 26 h 26"/>
                  <a:gd name="T8" fmla="*/ 0 w 130"/>
                  <a:gd name="T9" fmla="*/ 8 h 26"/>
                  <a:gd name="T10" fmla="*/ 44 w 130"/>
                  <a:gd name="T11" fmla="*/ 0 h 26"/>
                  <a:gd name="T12" fmla="*/ 42 w 130"/>
                  <a:gd name="T13" fmla="*/ 9 h 26"/>
                  <a:gd name="T14" fmla="*/ 130 w 130"/>
                  <a:gd name="T15" fmla="*/ 20 h 26"/>
                  <a:gd name="T16" fmla="*/ 130 w 130"/>
                  <a:gd name="T17" fmla="*/ 23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30" h="26">
                    <a:moveTo>
                      <a:pt x="130" y="23"/>
                    </a:moveTo>
                    <a:lnTo>
                      <a:pt x="128" y="26"/>
                    </a:lnTo>
                    <a:lnTo>
                      <a:pt x="42" y="17"/>
                    </a:lnTo>
                    <a:lnTo>
                      <a:pt x="41" y="26"/>
                    </a:lnTo>
                    <a:lnTo>
                      <a:pt x="0" y="8"/>
                    </a:lnTo>
                    <a:lnTo>
                      <a:pt x="44" y="0"/>
                    </a:lnTo>
                    <a:lnTo>
                      <a:pt x="42" y="9"/>
                    </a:lnTo>
                    <a:lnTo>
                      <a:pt x="130" y="20"/>
                    </a:lnTo>
                    <a:lnTo>
                      <a:pt x="130" y="23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297" name="Freeform 537"/>
              <p:cNvSpPr>
                <a:spLocks/>
              </p:cNvSpPr>
              <p:nvPr/>
            </p:nvSpPr>
            <p:spPr bwMode="auto">
              <a:xfrm>
                <a:off x="2406" y="1788"/>
                <a:ext cx="125" cy="26"/>
              </a:xfrm>
              <a:custGeom>
                <a:avLst/>
                <a:gdLst>
                  <a:gd name="T0" fmla="*/ 125 w 125"/>
                  <a:gd name="T1" fmla="*/ 23 h 26"/>
                  <a:gd name="T2" fmla="*/ 124 w 125"/>
                  <a:gd name="T3" fmla="*/ 26 h 26"/>
                  <a:gd name="T4" fmla="*/ 41 w 125"/>
                  <a:gd name="T5" fmla="*/ 17 h 26"/>
                  <a:gd name="T6" fmla="*/ 40 w 125"/>
                  <a:gd name="T7" fmla="*/ 26 h 26"/>
                  <a:gd name="T8" fmla="*/ 0 w 125"/>
                  <a:gd name="T9" fmla="*/ 10 h 26"/>
                  <a:gd name="T10" fmla="*/ 43 w 125"/>
                  <a:gd name="T11" fmla="*/ 0 h 26"/>
                  <a:gd name="T12" fmla="*/ 41 w 125"/>
                  <a:gd name="T13" fmla="*/ 10 h 26"/>
                  <a:gd name="T14" fmla="*/ 125 w 125"/>
                  <a:gd name="T15" fmla="*/ 19 h 26"/>
                  <a:gd name="T16" fmla="*/ 125 w 125"/>
                  <a:gd name="T17" fmla="*/ 23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5" h="26">
                    <a:moveTo>
                      <a:pt x="125" y="23"/>
                    </a:moveTo>
                    <a:lnTo>
                      <a:pt x="124" y="26"/>
                    </a:lnTo>
                    <a:lnTo>
                      <a:pt x="41" y="17"/>
                    </a:lnTo>
                    <a:lnTo>
                      <a:pt x="40" y="26"/>
                    </a:lnTo>
                    <a:lnTo>
                      <a:pt x="0" y="10"/>
                    </a:lnTo>
                    <a:lnTo>
                      <a:pt x="43" y="0"/>
                    </a:lnTo>
                    <a:lnTo>
                      <a:pt x="41" y="10"/>
                    </a:lnTo>
                    <a:lnTo>
                      <a:pt x="125" y="19"/>
                    </a:lnTo>
                    <a:lnTo>
                      <a:pt x="125" y="23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298" name="Freeform 538"/>
              <p:cNvSpPr>
                <a:spLocks/>
              </p:cNvSpPr>
              <p:nvPr/>
            </p:nvSpPr>
            <p:spPr bwMode="auto">
              <a:xfrm>
                <a:off x="2343" y="1781"/>
                <a:ext cx="116" cy="24"/>
              </a:xfrm>
              <a:custGeom>
                <a:avLst/>
                <a:gdLst>
                  <a:gd name="T0" fmla="*/ 116 w 116"/>
                  <a:gd name="T1" fmla="*/ 17 h 24"/>
                  <a:gd name="T2" fmla="*/ 116 w 116"/>
                  <a:gd name="T3" fmla="*/ 20 h 24"/>
                  <a:gd name="T4" fmla="*/ 40 w 116"/>
                  <a:gd name="T5" fmla="*/ 17 h 24"/>
                  <a:gd name="T6" fmla="*/ 38 w 116"/>
                  <a:gd name="T7" fmla="*/ 24 h 24"/>
                  <a:gd name="T8" fmla="*/ 0 w 116"/>
                  <a:gd name="T9" fmla="*/ 10 h 24"/>
                  <a:gd name="T10" fmla="*/ 40 w 116"/>
                  <a:gd name="T11" fmla="*/ 0 h 24"/>
                  <a:gd name="T12" fmla="*/ 40 w 116"/>
                  <a:gd name="T13" fmla="*/ 9 h 24"/>
                  <a:gd name="T14" fmla="*/ 116 w 116"/>
                  <a:gd name="T15" fmla="*/ 12 h 24"/>
                  <a:gd name="T16" fmla="*/ 116 w 116"/>
                  <a:gd name="T17" fmla="*/ 17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6" h="24">
                    <a:moveTo>
                      <a:pt x="116" y="17"/>
                    </a:moveTo>
                    <a:lnTo>
                      <a:pt x="116" y="20"/>
                    </a:lnTo>
                    <a:lnTo>
                      <a:pt x="40" y="17"/>
                    </a:lnTo>
                    <a:lnTo>
                      <a:pt x="38" y="24"/>
                    </a:lnTo>
                    <a:lnTo>
                      <a:pt x="0" y="10"/>
                    </a:lnTo>
                    <a:lnTo>
                      <a:pt x="40" y="0"/>
                    </a:lnTo>
                    <a:lnTo>
                      <a:pt x="40" y="9"/>
                    </a:lnTo>
                    <a:lnTo>
                      <a:pt x="116" y="12"/>
                    </a:lnTo>
                    <a:lnTo>
                      <a:pt x="116" y="17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299" name="Freeform 539"/>
              <p:cNvSpPr>
                <a:spLocks/>
              </p:cNvSpPr>
              <p:nvPr/>
            </p:nvSpPr>
            <p:spPr bwMode="auto">
              <a:xfrm>
                <a:off x="2274" y="1775"/>
                <a:ext cx="115" cy="23"/>
              </a:xfrm>
              <a:custGeom>
                <a:avLst/>
                <a:gdLst>
                  <a:gd name="T0" fmla="*/ 115 w 115"/>
                  <a:gd name="T1" fmla="*/ 7 h 23"/>
                  <a:gd name="T2" fmla="*/ 115 w 115"/>
                  <a:gd name="T3" fmla="*/ 12 h 23"/>
                  <a:gd name="T4" fmla="*/ 39 w 115"/>
                  <a:gd name="T5" fmla="*/ 15 h 23"/>
                  <a:gd name="T6" fmla="*/ 39 w 115"/>
                  <a:gd name="T7" fmla="*/ 23 h 23"/>
                  <a:gd name="T8" fmla="*/ 0 w 115"/>
                  <a:gd name="T9" fmla="*/ 13 h 23"/>
                  <a:gd name="T10" fmla="*/ 37 w 115"/>
                  <a:gd name="T11" fmla="*/ 0 h 23"/>
                  <a:gd name="T12" fmla="*/ 39 w 115"/>
                  <a:gd name="T13" fmla="*/ 7 h 23"/>
                  <a:gd name="T14" fmla="*/ 115 w 115"/>
                  <a:gd name="T15" fmla="*/ 4 h 23"/>
                  <a:gd name="T16" fmla="*/ 115 w 115"/>
                  <a:gd name="T17" fmla="*/ 7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5" h="23">
                    <a:moveTo>
                      <a:pt x="115" y="7"/>
                    </a:moveTo>
                    <a:lnTo>
                      <a:pt x="115" y="12"/>
                    </a:lnTo>
                    <a:lnTo>
                      <a:pt x="39" y="15"/>
                    </a:lnTo>
                    <a:lnTo>
                      <a:pt x="39" y="23"/>
                    </a:lnTo>
                    <a:lnTo>
                      <a:pt x="0" y="13"/>
                    </a:lnTo>
                    <a:lnTo>
                      <a:pt x="37" y="0"/>
                    </a:lnTo>
                    <a:lnTo>
                      <a:pt x="39" y="7"/>
                    </a:lnTo>
                    <a:lnTo>
                      <a:pt x="115" y="4"/>
                    </a:lnTo>
                    <a:lnTo>
                      <a:pt x="115" y="7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300" name="Freeform 540"/>
              <p:cNvSpPr>
                <a:spLocks/>
              </p:cNvSpPr>
              <p:nvPr/>
            </p:nvSpPr>
            <p:spPr bwMode="auto">
              <a:xfrm>
                <a:off x="2210" y="1762"/>
                <a:ext cx="109" cy="22"/>
              </a:xfrm>
              <a:custGeom>
                <a:avLst/>
                <a:gdLst>
                  <a:gd name="T0" fmla="*/ 109 w 109"/>
                  <a:gd name="T1" fmla="*/ 7 h 22"/>
                  <a:gd name="T2" fmla="*/ 109 w 109"/>
                  <a:gd name="T3" fmla="*/ 11 h 22"/>
                  <a:gd name="T4" fmla="*/ 35 w 109"/>
                  <a:gd name="T5" fmla="*/ 16 h 22"/>
                  <a:gd name="T6" fmla="*/ 37 w 109"/>
                  <a:gd name="T7" fmla="*/ 22 h 22"/>
                  <a:gd name="T8" fmla="*/ 0 w 109"/>
                  <a:gd name="T9" fmla="*/ 16 h 22"/>
                  <a:gd name="T10" fmla="*/ 35 w 109"/>
                  <a:gd name="T11" fmla="*/ 0 h 22"/>
                  <a:gd name="T12" fmla="*/ 35 w 109"/>
                  <a:gd name="T13" fmla="*/ 8 h 22"/>
                  <a:gd name="T14" fmla="*/ 109 w 109"/>
                  <a:gd name="T15" fmla="*/ 3 h 22"/>
                  <a:gd name="T16" fmla="*/ 109 w 109"/>
                  <a:gd name="T17" fmla="*/ 7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9" h="22">
                    <a:moveTo>
                      <a:pt x="109" y="7"/>
                    </a:moveTo>
                    <a:lnTo>
                      <a:pt x="109" y="11"/>
                    </a:lnTo>
                    <a:lnTo>
                      <a:pt x="35" y="16"/>
                    </a:lnTo>
                    <a:lnTo>
                      <a:pt x="37" y="22"/>
                    </a:lnTo>
                    <a:lnTo>
                      <a:pt x="0" y="16"/>
                    </a:lnTo>
                    <a:lnTo>
                      <a:pt x="35" y="0"/>
                    </a:lnTo>
                    <a:lnTo>
                      <a:pt x="35" y="8"/>
                    </a:lnTo>
                    <a:lnTo>
                      <a:pt x="109" y="3"/>
                    </a:lnTo>
                    <a:lnTo>
                      <a:pt x="109" y="7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301" name="Freeform 541"/>
              <p:cNvSpPr>
                <a:spLocks/>
              </p:cNvSpPr>
              <p:nvPr/>
            </p:nvSpPr>
            <p:spPr bwMode="auto">
              <a:xfrm>
                <a:off x="2138" y="1747"/>
                <a:ext cx="110" cy="22"/>
              </a:xfrm>
              <a:custGeom>
                <a:avLst/>
                <a:gdLst>
                  <a:gd name="T0" fmla="*/ 110 w 110"/>
                  <a:gd name="T1" fmla="*/ 8 h 22"/>
                  <a:gd name="T2" fmla="*/ 110 w 110"/>
                  <a:gd name="T3" fmla="*/ 11 h 22"/>
                  <a:gd name="T4" fmla="*/ 37 w 110"/>
                  <a:gd name="T5" fmla="*/ 14 h 22"/>
                  <a:gd name="T6" fmla="*/ 38 w 110"/>
                  <a:gd name="T7" fmla="*/ 22 h 22"/>
                  <a:gd name="T8" fmla="*/ 0 w 110"/>
                  <a:gd name="T9" fmla="*/ 12 h 22"/>
                  <a:gd name="T10" fmla="*/ 37 w 110"/>
                  <a:gd name="T11" fmla="*/ 0 h 22"/>
                  <a:gd name="T12" fmla="*/ 37 w 110"/>
                  <a:gd name="T13" fmla="*/ 8 h 22"/>
                  <a:gd name="T14" fmla="*/ 110 w 110"/>
                  <a:gd name="T15" fmla="*/ 5 h 22"/>
                  <a:gd name="T16" fmla="*/ 110 w 110"/>
                  <a:gd name="T17" fmla="*/ 8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0" h="22">
                    <a:moveTo>
                      <a:pt x="110" y="8"/>
                    </a:moveTo>
                    <a:lnTo>
                      <a:pt x="110" y="11"/>
                    </a:lnTo>
                    <a:lnTo>
                      <a:pt x="37" y="14"/>
                    </a:lnTo>
                    <a:lnTo>
                      <a:pt x="38" y="22"/>
                    </a:lnTo>
                    <a:lnTo>
                      <a:pt x="0" y="12"/>
                    </a:lnTo>
                    <a:lnTo>
                      <a:pt x="37" y="0"/>
                    </a:lnTo>
                    <a:lnTo>
                      <a:pt x="37" y="8"/>
                    </a:lnTo>
                    <a:lnTo>
                      <a:pt x="110" y="5"/>
                    </a:lnTo>
                    <a:lnTo>
                      <a:pt x="110" y="8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302" name="Freeform 542"/>
              <p:cNvSpPr>
                <a:spLocks/>
              </p:cNvSpPr>
              <p:nvPr/>
            </p:nvSpPr>
            <p:spPr bwMode="auto">
              <a:xfrm>
                <a:off x="3553" y="2103"/>
                <a:ext cx="90" cy="19"/>
              </a:xfrm>
              <a:custGeom>
                <a:avLst/>
                <a:gdLst>
                  <a:gd name="T0" fmla="*/ 90 w 90"/>
                  <a:gd name="T1" fmla="*/ 11 h 19"/>
                  <a:gd name="T2" fmla="*/ 90 w 90"/>
                  <a:gd name="T3" fmla="*/ 14 h 19"/>
                  <a:gd name="T4" fmla="*/ 31 w 90"/>
                  <a:gd name="T5" fmla="*/ 13 h 19"/>
                  <a:gd name="T6" fmla="*/ 29 w 90"/>
                  <a:gd name="T7" fmla="*/ 19 h 19"/>
                  <a:gd name="T8" fmla="*/ 0 w 90"/>
                  <a:gd name="T9" fmla="*/ 8 h 19"/>
                  <a:gd name="T10" fmla="*/ 31 w 90"/>
                  <a:gd name="T11" fmla="*/ 0 h 19"/>
                  <a:gd name="T12" fmla="*/ 31 w 90"/>
                  <a:gd name="T13" fmla="*/ 7 h 19"/>
                  <a:gd name="T14" fmla="*/ 90 w 90"/>
                  <a:gd name="T15" fmla="*/ 8 h 19"/>
                  <a:gd name="T16" fmla="*/ 90 w 90"/>
                  <a:gd name="T17" fmla="*/ 11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0" h="19">
                    <a:moveTo>
                      <a:pt x="90" y="11"/>
                    </a:moveTo>
                    <a:lnTo>
                      <a:pt x="90" y="14"/>
                    </a:lnTo>
                    <a:lnTo>
                      <a:pt x="31" y="13"/>
                    </a:lnTo>
                    <a:lnTo>
                      <a:pt x="29" y="19"/>
                    </a:lnTo>
                    <a:lnTo>
                      <a:pt x="0" y="8"/>
                    </a:lnTo>
                    <a:lnTo>
                      <a:pt x="31" y="0"/>
                    </a:lnTo>
                    <a:lnTo>
                      <a:pt x="31" y="7"/>
                    </a:lnTo>
                    <a:lnTo>
                      <a:pt x="90" y="8"/>
                    </a:lnTo>
                    <a:lnTo>
                      <a:pt x="90" y="11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303" name="Freeform 543"/>
              <p:cNvSpPr>
                <a:spLocks/>
              </p:cNvSpPr>
              <p:nvPr/>
            </p:nvSpPr>
            <p:spPr bwMode="auto">
              <a:xfrm>
                <a:off x="3483" y="2090"/>
                <a:ext cx="88" cy="16"/>
              </a:xfrm>
              <a:custGeom>
                <a:avLst/>
                <a:gdLst>
                  <a:gd name="T0" fmla="*/ 88 w 88"/>
                  <a:gd name="T1" fmla="*/ 10 h 16"/>
                  <a:gd name="T2" fmla="*/ 88 w 88"/>
                  <a:gd name="T3" fmla="*/ 12 h 16"/>
                  <a:gd name="T4" fmla="*/ 30 w 88"/>
                  <a:gd name="T5" fmla="*/ 10 h 16"/>
                  <a:gd name="T6" fmla="*/ 30 w 88"/>
                  <a:gd name="T7" fmla="*/ 16 h 16"/>
                  <a:gd name="T8" fmla="*/ 0 w 88"/>
                  <a:gd name="T9" fmla="*/ 9 h 16"/>
                  <a:gd name="T10" fmla="*/ 30 w 88"/>
                  <a:gd name="T11" fmla="*/ 0 h 16"/>
                  <a:gd name="T12" fmla="*/ 30 w 88"/>
                  <a:gd name="T13" fmla="*/ 6 h 16"/>
                  <a:gd name="T14" fmla="*/ 88 w 88"/>
                  <a:gd name="T15" fmla="*/ 7 h 16"/>
                  <a:gd name="T16" fmla="*/ 88 w 88"/>
                  <a:gd name="T17" fmla="*/ 1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8" h="16">
                    <a:moveTo>
                      <a:pt x="88" y="10"/>
                    </a:moveTo>
                    <a:lnTo>
                      <a:pt x="88" y="12"/>
                    </a:lnTo>
                    <a:lnTo>
                      <a:pt x="30" y="10"/>
                    </a:lnTo>
                    <a:lnTo>
                      <a:pt x="30" y="16"/>
                    </a:lnTo>
                    <a:lnTo>
                      <a:pt x="0" y="9"/>
                    </a:lnTo>
                    <a:lnTo>
                      <a:pt x="30" y="0"/>
                    </a:lnTo>
                    <a:lnTo>
                      <a:pt x="30" y="6"/>
                    </a:lnTo>
                    <a:lnTo>
                      <a:pt x="88" y="7"/>
                    </a:lnTo>
                    <a:lnTo>
                      <a:pt x="88" y="1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304" name="Freeform 544"/>
              <p:cNvSpPr>
                <a:spLocks/>
              </p:cNvSpPr>
              <p:nvPr/>
            </p:nvSpPr>
            <p:spPr bwMode="auto">
              <a:xfrm>
                <a:off x="3414" y="2074"/>
                <a:ext cx="87" cy="19"/>
              </a:xfrm>
              <a:custGeom>
                <a:avLst/>
                <a:gdLst>
                  <a:gd name="T0" fmla="*/ 87 w 87"/>
                  <a:gd name="T1" fmla="*/ 10 h 19"/>
                  <a:gd name="T2" fmla="*/ 87 w 87"/>
                  <a:gd name="T3" fmla="*/ 14 h 19"/>
                  <a:gd name="T4" fmla="*/ 29 w 87"/>
                  <a:gd name="T5" fmla="*/ 13 h 19"/>
                  <a:gd name="T6" fmla="*/ 29 w 87"/>
                  <a:gd name="T7" fmla="*/ 19 h 19"/>
                  <a:gd name="T8" fmla="*/ 0 w 87"/>
                  <a:gd name="T9" fmla="*/ 8 h 19"/>
                  <a:gd name="T10" fmla="*/ 29 w 87"/>
                  <a:gd name="T11" fmla="*/ 0 h 19"/>
                  <a:gd name="T12" fmla="*/ 29 w 87"/>
                  <a:gd name="T13" fmla="*/ 5 h 19"/>
                  <a:gd name="T14" fmla="*/ 87 w 87"/>
                  <a:gd name="T15" fmla="*/ 6 h 19"/>
                  <a:gd name="T16" fmla="*/ 87 w 87"/>
                  <a:gd name="T17" fmla="*/ 1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7" h="19">
                    <a:moveTo>
                      <a:pt x="87" y="10"/>
                    </a:moveTo>
                    <a:lnTo>
                      <a:pt x="87" y="14"/>
                    </a:lnTo>
                    <a:lnTo>
                      <a:pt x="29" y="13"/>
                    </a:lnTo>
                    <a:lnTo>
                      <a:pt x="29" y="19"/>
                    </a:lnTo>
                    <a:lnTo>
                      <a:pt x="0" y="8"/>
                    </a:lnTo>
                    <a:lnTo>
                      <a:pt x="29" y="0"/>
                    </a:lnTo>
                    <a:lnTo>
                      <a:pt x="29" y="5"/>
                    </a:lnTo>
                    <a:lnTo>
                      <a:pt x="87" y="6"/>
                    </a:lnTo>
                    <a:lnTo>
                      <a:pt x="87" y="1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305" name="Freeform 545"/>
              <p:cNvSpPr>
                <a:spLocks/>
              </p:cNvSpPr>
              <p:nvPr/>
            </p:nvSpPr>
            <p:spPr bwMode="auto">
              <a:xfrm>
                <a:off x="3345" y="2054"/>
                <a:ext cx="87" cy="19"/>
              </a:xfrm>
              <a:custGeom>
                <a:avLst/>
                <a:gdLst>
                  <a:gd name="T0" fmla="*/ 86 w 87"/>
                  <a:gd name="T1" fmla="*/ 16 h 19"/>
                  <a:gd name="T2" fmla="*/ 86 w 87"/>
                  <a:gd name="T3" fmla="*/ 19 h 19"/>
                  <a:gd name="T4" fmla="*/ 28 w 87"/>
                  <a:gd name="T5" fmla="*/ 13 h 19"/>
                  <a:gd name="T6" fmla="*/ 28 w 87"/>
                  <a:gd name="T7" fmla="*/ 19 h 19"/>
                  <a:gd name="T8" fmla="*/ 0 w 87"/>
                  <a:gd name="T9" fmla="*/ 7 h 19"/>
                  <a:gd name="T10" fmla="*/ 28 w 87"/>
                  <a:gd name="T11" fmla="*/ 0 h 19"/>
                  <a:gd name="T12" fmla="*/ 28 w 87"/>
                  <a:gd name="T13" fmla="*/ 7 h 19"/>
                  <a:gd name="T14" fmla="*/ 87 w 87"/>
                  <a:gd name="T15" fmla="*/ 13 h 19"/>
                  <a:gd name="T16" fmla="*/ 86 w 87"/>
                  <a:gd name="T17" fmla="*/ 16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7" h="19">
                    <a:moveTo>
                      <a:pt x="86" y="16"/>
                    </a:moveTo>
                    <a:lnTo>
                      <a:pt x="86" y="19"/>
                    </a:lnTo>
                    <a:lnTo>
                      <a:pt x="28" y="13"/>
                    </a:lnTo>
                    <a:lnTo>
                      <a:pt x="28" y="19"/>
                    </a:lnTo>
                    <a:lnTo>
                      <a:pt x="0" y="7"/>
                    </a:lnTo>
                    <a:lnTo>
                      <a:pt x="28" y="0"/>
                    </a:lnTo>
                    <a:lnTo>
                      <a:pt x="28" y="7"/>
                    </a:lnTo>
                    <a:lnTo>
                      <a:pt x="87" y="13"/>
                    </a:lnTo>
                    <a:lnTo>
                      <a:pt x="86" y="16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306" name="Freeform 546"/>
              <p:cNvSpPr>
                <a:spLocks/>
              </p:cNvSpPr>
              <p:nvPr/>
            </p:nvSpPr>
            <p:spPr bwMode="auto">
              <a:xfrm>
                <a:off x="3273" y="2039"/>
                <a:ext cx="89" cy="19"/>
              </a:xfrm>
              <a:custGeom>
                <a:avLst/>
                <a:gdLst>
                  <a:gd name="T0" fmla="*/ 89 w 89"/>
                  <a:gd name="T1" fmla="*/ 15 h 19"/>
                  <a:gd name="T2" fmla="*/ 87 w 89"/>
                  <a:gd name="T3" fmla="*/ 19 h 19"/>
                  <a:gd name="T4" fmla="*/ 28 w 89"/>
                  <a:gd name="T5" fmla="*/ 12 h 19"/>
                  <a:gd name="T6" fmla="*/ 28 w 89"/>
                  <a:gd name="T7" fmla="*/ 17 h 19"/>
                  <a:gd name="T8" fmla="*/ 0 w 89"/>
                  <a:gd name="T9" fmla="*/ 6 h 19"/>
                  <a:gd name="T10" fmla="*/ 29 w 89"/>
                  <a:gd name="T11" fmla="*/ 0 h 19"/>
                  <a:gd name="T12" fmla="*/ 29 w 89"/>
                  <a:gd name="T13" fmla="*/ 6 h 19"/>
                  <a:gd name="T14" fmla="*/ 89 w 89"/>
                  <a:gd name="T15" fmla="*/ 12 h 19"/>
                  <a:gd name="T16" fmla="*/ 89 w 89"/>
                  <a:gd name="T17" fmla="*/ 15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9" h="19">
                    <a:moveTo>
                      <a:pt x="89" y="15"/>
                    </a:moveTo>
                    <a:lnTo>
                      <a:pt x="87" y="19"/>
                    </a:lnTo>
                    <a:lnTo>
                      <a:pt x="28" y="12"/>
                    </a:lnTo>
                    <a:lnTo>
                      <a:pt x="28" y="17"/>
                    </a:lnTo>
                    <a:lnTo>
                      <a:pt x="0" y="6"/>
                    </a:lnTo>
                    <a:lnTo>
                      <a:pt x="29" y="0"/>
                    </a:lnTo>
                    <a:lnTo>
                      <a:pt x="29" y="6"/>
                    </a:lnTo>
                    <a:lnTo>
                      <a:pt x="89" y="12"/>
                    </a:lnTo>
                    <a:lnTo>
                      <a:pt x="89" y="15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307" name="Freeform 547"/>
              <p:cNvSpPr>
                <a:spLocks/>
              </p:cNvSpPr>
              <p:nvPr/>
            </p:nvSpPr>
            <p:spPr bwMode="auto">
              <a:xfrm>
                <a:off x="3200" y="2024"/>
                <a:ext cx="91" cy="20"/>
              </a:xfrm>
              <a:custGeom>
                <a:avLst/>
                <a:gdLst>
                  <a:gd name="T0" fmla="*/ 91 w 91"/>
                  <a:gd name="T1" fmla="*/ 15 h 20"/>
                  <a:gd name="T2" fmla="*/ 90 w 91"/>
                  <a:gd name="T3" fmla="*/ 20 h 20"/>
                  <a:gd name="T4" fmla="*/ 29 w 91"/>
                  <a:gd name="T5" fmla="*/ 11 h 20"/>
                  <a:gd name="T6" fmla="*/ 27 w 91"/>
                  <a:gd name="T7" fmla="*/ 17 h 20"/>
                  <a:gd name="T8" fmla="*/ 0 w 91"/>
                  <a:gd name="T9" fmla="*/ 3 h 20"/>
                  <a:gd name="T10" fmla="*/ 30 w 91"/>
                  <a:gd name="T11" fmla="*/ 0 h 20"/>
                  <a:gd name="T12" fmla="*/ 29 w 91"/>
                  <a:gd name="T13" fmla="*/ 4 h 20"/>
                  <a:gd name="T14" fmla="*/ 91 w 91"/>
                  <a:gd name="T15" fmla="*/ 12 h 20"/>
                  <a:gd name="T16" fmla="*/ 91 w 91"/>
                  <a:gd name="T17" fmla="*/ 15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1" h="20">
                    <a:moveTo>
                      <a:pt x="91" y="15"/>
                    </a:moveTo>
                    <a:lnTo>
                      <a:pt x="90" y="20"/>
                    </a:lnTo>
                    <a:lnTo>
                      <a:pt x="29" y="11"/>
                    </a:lnTo>
                    <a:lnTo>
                      <a:pt x="27" y="17"/>
                    </a:lnTo>
                    <a:lnTo>
                      <a:pt x="0" y="3"/>
                    </a:lnTo>
                    <a:lnTo>
                      <a:pt x="30" y="0"/>
                    </a:lnTo>
                    <a:lnTo>
                      <a:pt x="29" y="4"/>
                    </a:lnTo>
                    <a:lnTo>
                      <a:pt x="91" y="12"/>
                    </a:lnTo>
                    <a:lnTo>
                      <a:pt x="91" y="15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308" name="Freeform 548"/>
              <p:cNvSpPr>
                <a:spLocks/>
              </p:cNvSpPr>
              <p:nvPr/>
            </p:nvSpPr>
            <p:spPr bwMode="auto">
              <a:xfrm>
                <a:off x="3122" y="2004"/>
                <a:ext cx="99" cy="24"/>
              </a:xfrm>
              <a:custGeom>
                <a:avLst/>
                <a:gdLst>
                  <a:gd name="T0" fmla="*/ 99 w 99"/>
                  <a:gd name="T1" fmla="*/ 21 h 24"/>
                  <a:gd name="T2" fmla="*/ 99 w 99"/>
                  <a:gd name="T3" fmla="*/ 24 h 24"/>
                  <a:gd name="T4" fmla="*/ 32 w 99"/>
                  <a:gd name="T5" fmla="*/ 14 h 24"/>
                  <a:gd name="T6" fmla="*/ 30 w 99"/>
                  <a:gd name="T7" fmla="*/ 21 h 24"/>
                  <a:gd name="T8" fmla="*/ 0 w 99"/>
                  <a:gd name="T9" fmla="*/ 5 h 24"/>
                  <a:gd name="T10" fmla="*/ 33 w 99"/>
                  <a:gd name="T11" fmla="*/ 0 h 24"/>
                  <a:gd name="T12" fmla="*/ 32 w 99"/>
                  <a:gd name="T13" fmla="*/ 6 h 24"/>
                  <a:gd name="T14" fmla="*/ 99 w 99"/>
                  <a:gd name="T15" fmla="*/ 18 h 24"/>
                  <a:gd name="T16" fmla="*/ 99 w 99"/>
                  <a:gd name="T17" fmla="*/ 21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9" h="24">
                    <a:moveTo>
                      <a:pt x="99" y="21"/>
                    </a:moveTo>
                    <a:lnTo>
                      <a:pt x="99" y="24"/>
                    </a:lnTo>
                    <a:lnTo>
                      <a:pt x="32" y="14"/>
                    </a:lnTo>
                    <a:lnTo>
                      <a:pt x="30" y="21"/>
                    </a:lnTo>
                    <a:lnTo>
                      <a:pt x="0" y="5"/>
                    </a:lnTo>
                    <a:lnTo>
                      <a:pt x="33" y="0"/>
                    </a:lnTo>
                    <a:lnTo>
                      <a:pt x="32" y="6"/>
                    </a:lnTo>
                    <a:lnTo>
                      <a:pt x="99" y="18"/>
                    </a:lnTo>
                    <a:lnTo>
                      <a:pt x="99" y="21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309" name="Freeform 549"/>
              <p:cNvSpPr>
                <a:spLocks/>
              </p:cNvSpPr>
              <p:nvPr/>
            </p:nvSpPr>
            <p:spPr bwMode="auto">
              <a:xfrm>
                <a:off x="3042" y="1986"/>
                <a:ext cx="109" cy="29"/>
              </a:xfrm>
              <a:custGeom>
                <a:avLst/>
                <a:gdLst>
                  <a:gd name="T0" fmla="*/ 107 w 109"/>
                  <a:gd name="T1" fmla="*/ 24 h 29"/>
                  <a:gd name="T2" fmla="*/ 107 w 109"/>
                  <a:gd name="T3" fmla="*/ 29 h 29"/>
                  <a:gd name="T4" fmla="*/ 35 w 109"/>
                  <a:gd name="T5" fmla="*/ 15 h 29"/>
                  <a:gd name="T6" fmla="*/ 34 w 109"/>
                  <a:gd name="T7" fmla="*/ 21 h 29"/>
                  <a:gd name="T8" fmla="*/ 0 w 109"/>
                  <a:gd name="T9" fmla="*/ 4 h 29"/>
                  <a:gd name="T10" fmla="*/ 37 w 109"/>
                  <a:gd name="T11" fmla="*/ 0 h 29"/>
                  <a:gd name="T12" fmla="*/ 35 w 109"/>
                  <a:gd name="T13" fmla="*/ 7 h 29"/>
                  <a:gd name="T14" fmla="*/ 109 w 109"/>
                  <a:gd name="T15" fmla="*/ 20 h 29"/>
                  <a:gd name="T16" fmla="*/ 107 w 109"/>
                  <a:gd name="T17" fmla="*/ 2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9" h="29">
                    <a:moveTo>
                      <a:pt x="107" y="24"/>
                    </a:moveTo>
                    <a:lnTo>
                      <a:pt x="107" y="29"/>
                    </a:lnTo>
                    <a:lnTo>
                      <a:pt x="35" y="15"/>
                    </a:lnTo>
                    <a:lnTo>
                      <a:pt x="34" y="21"/>
                    </a:lnTo>
                    <a:lnTo>
                      <a:pt x="0" y="4"/>
                    </a:lnTo>
                    <a:lnTo>
                      <a:pt x="37" y="0"/>
                    </a:lnTo>
                    <a:lnTo>
                      <a:pt x="35" y="7"/>
                    </a:lnTo>
                    <a:lnTo>
                      <a:pt x="109" y="20"/>
                    </a:lnTo>
                    <a:lnTo>
                      <a:pt x="107" y="24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310" name="Freeform 550"/>
              <p:cNvSpPr>
                <a:spLocks/>
              </p:cNvSpPr>
              <p:nvPr/>
            </p:nvSpPr>
            <p:spPr bwMode="auto">
              <a:xfrm>
                <a:off x="2964" y="1970"/>
                <a:ext cx="116" cy="31"/>
              </a:xfrm>
              <a:custGeom>
                <a:avLst/>
                <a:gdLst>
                  <a:gd name="T0" fmla="*/ 115 w 116"/>
                  <a:gd name="T1" fmla="*/ 26 h 31"/>
                  <a:gd name="T2" fmla="*/ 115 w 116"/>
                  <a:gd name="T3" fmla="*/ 31 h 31"/>
                  <a:gd name="T4" fmla="*/ 37 w 116"/>
                  <a:gd name="T5" fmla="*/ 16 h 31"/>
                  <a:gd name="T6" fmla="*/ 37 w 116"/>
                  <a:gd name="T7" fmla="*/ 23 h 31"/>
                  <a:gd name="T8" fmla="*/ 0 w 116"/>
                  <a:gd name="T9" fmla="*/ 5 h 31"/>
                  <a:gd name="T10" fmla="*/ 40 w 116"/>
                  <a:gd name="T11" fmla="*/ 0 h 31"/>
                  <a:gd name="T12" fmla="*/ 38 w 116"/>
                  <a:gd name="T13" fmla="*/ 7 h 31"/>
                  <a:gd name="T14" fmla="*/ 116 w 116"/>
                  <a:gd name="T15" fmla="*/ 22 h 31"/>
                  <a:gd name="T16" fmla="*/ 115 w 116"/>
                  <a:gd name="T17" fmla="*/ 26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6" h="31">
                    <a:moveTo>
                      <a:pt x="115" y="26"/>
                    </a:moveTo>
                    <a:lnTo>
                      <a:pt x="115" y="31"/>
                    </a:lnTo>
                    <a:lnTo>
                      <a:pt x="37" y="16"/>
                    </a:lnTo>
                    <a:lnTo>
                      <a:pt x="37" y="23"/>
                    </a:lnTo>
                    <a:lnTo>
                      <a:pt x="0" y="5"/>
                    </a:lnTo>
                    <a:lnTo>
                      <a:pt x="40" y="0"/>
                    </a:lnTo>
                    <a:lnTo>
                      <a:pt x="38" y="7"/>
                    </a:lnTo>
                    <a:lnTo>
                      <a:pt x="116" y="22"/>
                    </a:lnTo>
                    <a:lnTo>
                      <a:pt x="115" y="26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311" name="Freeform 551"/>
              <p:cNvSpPr>
                <a:spLocks/>
              </p:cNvSpPr>
              <p:nvPr/>
            </p:nvSpPr>
            <p:spPr bwMode="auto">
              <a:xfrm>
                <a:off x="2891" y="1961"/>
                <a:ext cx="119" cy="25"/>
              </a:xfrm>
              <a:custGeom>
                <a:avLst/>
                <a:gdLst>
                  <a:gd name="T0" fmla="*/ 117 w 119"/>
                  <a:gd name="T1" fmla="*/ 20 h 25"/>
                  <a:gd name="T2" fmla="*/ 117 w 119"/>
                  <a:gd name="T3" fmla="*/ 23 h 25"/>
                  <a:gd name="T4" fmla="*/ 38 w 119"/>
                  <a:gd name="T5" fmla="*/ 16 h 25"/>
                  <a:gd name="T6" fmla="*/ 36 w 119"/>
                  <a:gd name="T7" fmla="*/ 25 h 25"/>
                  <a:gd name="T8" fmla="*/ 0 w 119"/>
                  <a:gd name="T9" fmla="*/ 9 h 25"/>
                  <a:gd name="T10" fmla="*/ 39 w 119"/>
                  <a:gd name="T11" fmla="*/ 0 h 25"/>
                  <a:gd name="T12" fmla="*/ 38 w 119"/>
                  <a:gd name="T13" fmla="*/ 9 h 25"/>
                  <a:gd name="T14" fmla="*/ 119 w 119"/>
                  <a:gd name="T15" fmla="*/ 16 h 25"/>
                  <a:gd name="T16" fmla="*/ 117 w 119"/>
                  <a:gd name="T17" fmla="*/ 2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9" h="25">
                    <a:moveTo>
                      <a:pt x="117" y="20"/>
                    </a:moveTo>
                    <a:lnTo>
                      <a:pt x="117" y="23"/>
                    </a:lnTo>
                    <a:lnTo>
                      <a:pt x="38" y="16"/>
                    </a:lnTo>
                    <a:lnTo>
                      <a:pt x="36" y="25"/>
                    </a:lnTo>
                    <a:lnTo>
                      <a:pt x="0" y="9"/>
                    </a:lnTo>
                    <a:lnTo>
                      <a:pt x="39" y="0"/>
                    </a:lnTo>
                    <a:lnTo>
                      <a:pt x="38" y="9"/>
                    </a:lnTo>
                    <a:lnTo>
                      <a:pt x="119" y="16"/>
                    </a:lnTo>
                    <a:lnTo>
                      <a:pt x="117" y="2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312" name="Freeform 552"/>
              <p:cNvSpPr>
                <a:spLocks/>
              </p:cNvSpPr>
              <p:nvPr/>
            </p:nvSpPr>
            <p:spPr bwMode="auto">
              <a:xfrm>
                <a:off x="2822" y="1957"/>
                <a:ext cx="118" cy="23"/>
              </a:xfrm>
              <a:custGeom>
                <a:avLst/>
                <a:gdLst>
                  <a:gd name="T0" fmla="*/ 116 w 118"/>
                  <a:gd name="T1" fmla="*/ 10 h 23"/>
                  <a:gd name="T2" fmla="*/ 118 w 118"/>
                  <a:gd name="T3" fmla="*/ 13 h 23"/>
                  <a:gd name="T4" fmla="*/ 38 w 118"/>
                  <a:gd name="T5" fmla="*/ 16 h 23"/>
                  <a:gd name="T6" fmla="*/ 38 w 118"/>
                  <a:gd name="T7" fmla="*/ 23 h 23"/>
                  <a:gd name="T8" fmla="*/ 0 w 118"/>
                  <a:gd name="T9" fmla="*/ 13 h 23"/>
                  <a:gd name="T10" fmla="*/ 38 w 118"/>
                  <a:gd name="T11" fmla="*/ 0 h 23"/>
                  <a:gd name="T12" fmla="*/ 38 w 118"/>
                  <a:gd name="T13" fmla="*/ 7 h 23"/>
                  <a:gd name="T14" fmla="*/ 116 w 118"/>
                  <a:gd name="T15" fmla="*/ 6 h 23"/>
                  <a:gd name="T16" fmla="*/ 116 w 118"/>
                  <a:gd name="T17" fmla="*/ 1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8" h="23">
                    <a:moveTo>
                      <a:pt x="116" y="10"/>
                    </a:moveTo>
                    <a:lnTo>
                      <a:pt x="118" y="13"/>
                    </a:lnTo>
                    <a:lnTo>
                      <a:pt x="38" y="16"/>
                    </a:lnTo>
                    <a:lnTo>
                      <a:pt x="38" y="23"/>
                    </a:lnTo>
                    <a:lnTo>
                      <a:pt x="0" y="13"/>
                    </a:lnTo>
                    <a:lnTo>
                      <a:pt x="38" y="0"/>
                    </a:lnTo>
                    <a:lnTo>
                      <a:pt x="38" y="7"/>
                    </a:lnTo>
                    <a:lnTo>
                      <a:pt x="116" y="6"/>
                    </a:lnTo>
                    <a:lnTo>
                      <a:pt x="116" y="1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313" name="Freeform 553"/>
              <p:cNvSpPr>
                <a:spLocks/>
              </p:cNvSpPr>
              <p:nvPr/>
            </p:nvSpPr>
            <p:spPr bwMode="auto">
              <a:xfrm>
                <a:off x="2755" y="1947"/>
                <a:ext cx="114" cy="23"/>
              </a:xfrm>
              <a:custGeom>
                <a:avLst/>
                <a:gdLst>
                  <a:gd name="T0" fmla="*/ 114 w 114"/>
                  <a:gd name="T1" fmla="*/ 5 h 23"/>
                  <a:gd name="T2" fmla="*/ 114 w 114"/>
                  <a:gd name="T3" fmla="*/ 8 h 23"/>
                  <a:gd name="T4" fmla="*/ 38 w 114"/>
                  <a:gd name="T5" fmla="*/ 16 h 23"/>
                  <a:gd name="T6" fmla="*/ 38 w 114"/>
                  <a:gd name="T7" fmla="*/ 23 h 23"/>
                  <a:gd name="T8" fmla="*/ 0 w 114"/>
                  <a:gd name="T9" fmla="*/ 14 h 23"/>
                  <a:gd name="T10" fmla="*/ 36 w 114"/>
                  <a:gd name="T11" fmla="*/ 0 h 23"/>
                  <a:gd name="T12" fmla="*/ 36 w 114"/>
                  <a:gd name="T13" fmla="*/ 7 h 23"/>
                  <a:gd name="T14" fmla="*/ 113 w 114"/>
                  <a:gd name="T15" fmla="*/ 2 h 23"/>
                  <a:gd name="T16" fmla="*/ 114 w 114"/>
                  <a:gd name="T17" fmla="*/ 5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4" h="23">
                    <a:moveTo>
                      <a:pt x="114" y="5"/>
                    </a:moveTo>
                    <a:lnTo>
                      <a:pt x="114" y="8"/>
                    </a:lnTo>
                    <a:lnTo>
                      <a:pt x="38" y="16"/>
                    </a:lnTo>
                    <a:lnTo>
                      <a:pt x="38" y="23"/>
                    </a:lnTo>
                    <a:lnTo>
                      <a:pt x="0" y="14"/>
                    </a:lnTo>
                    <a:lnTo>
                      <a:pt x="36" y="0"/>
                    </a:lnTo>
                    <a:lnTo>
                      <a:pt x="36" y="7"/>
                    </a:lnTo>
                    <a:lnTo>
                      <a:pt x="113" y="2"/>
                    </a:lnTo>
                    <a:lnTo>
                      <a:pt x="114" y="5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314" name="Freeform 554"/>
              <p:cNvSpPr>
                <a:spLocks/>
              </p:cNvSpPr>
              <p:nvPr/>
            </p:nvSpPr>
            <p:spPr bwMode="auto">
              <a:xfrm>
                <a:off x="2683" y="1929"/>
                <a:ext cx="116" cy="23"/>
              </a:xfrm>
              <a:custGeom>
                <a:avLst/>
                <a:gdLst>
                  <a:gd name="T0" fmla="*/ 116 w 116"/>
                  <a:gd name="T1" fmla="*/ 8 h 23"/>
                  <a:gd name="T2" fmla="*/ 116 w 116"/>
                  <a:gd name="T3" fmla="*/ 12 h 23"/>
                  <a:gd name="T4" fmla="*/ 39 w 116"/>
                  <a:gd name="T5" fmla="*/ 17 h 23"/>
                  <a:gd name="T6" fmla="*/ 39 w 116"/>
                  <a:gd name="T7" fmla="*/ 23 h 23"/>
                  <a:gd name="T8" fmla="*/ 0 w 116"/>
                  <a:gd name="T9" fmla="*/ 15 h 23"/>
                  <a:gd name="T10" fmla="*/ 38 w 116"/>
                  <a:gd name="T11" fmla="*/ 0 h 23"/>
                  <a:gd name="T12" fmla="*/ 38 w 116"/>
                  <a:gd name="T13" fmla="*/ 8 h 23"/>
                  <a:gd name="T14" fmla="*/ 116 w 116"/>
                  <a:gd name="T15" fmla="*/ 5 h 23"/>
                  <a:gd name="T16" fmla="*/ 116 w 116"/>
                  <a:gd name="T17" fmla="*/ 8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6" h="23">
                    <a:moveTo>
                      <a:pt x="116" y="8"/>
                    </a:moveTo>
                    <a:lnTo>
                      <a:pt x="116" y="12"/>
                    </a:lnTo>
                    <a:lnTo>
                      <a:pt x="39" y="17"/>
                    </a:lnTo>
                    <a:lnTo>
                      <a:pt x="39" y="23"/>
                    </a:lnTo>
                    <a:lnTo>
                      <a:pt x="0" y="15"/>
                    </a:lnTo>
                    <a:lnTo>
                      <a:pt x="38" y="0"/>
                    </a:lnTo>
                    <a:lnTo>
                      <a:pt x="38" y="8"/>
                    </a:lnTo>
                    <a:lnTo>
                      <a:pt x="116" y="5"/>
                    </a:lnTo>
                    <a:lnTo>
                      <a:pt x="116" y="8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315" name="Freeform 555"/>
              <p:cNvSpPr>
                <a:spLocks/>
              </p:cNvSpPr>
              <p:nvPr/>
            </p:nvSpPr>
            <p:spPr bwMode="auto">
              <a:xfrm>
                <a:off x="2608" y="1911"/>
                <a:ext cx="121" cy="24"/>
              </a:xfrm>
              <a:custGeom>
                <a:avLst/>
                <a:gdLst>
                  <a:gd name="T0" fmla="*/ 121 w 121"/>
                  <a:gd name="T1" fmla="*/ 12 h 24"/>
                  <a:gd name="T2" fmla="*/ 121 w 121"/>
                  <a:gd name="T3" fmla="*/ 17 h 24"/>
                  <a:gd name="T4" fmla="*/ 41 w 121"/>
                  <a:gd name="T5" fmla="*/ 17 h 24"/>
                  <a:gd name="T6" fmla="*/ 41 w 121"/>
                  <a:gd name="T7" fmla="*/ 24 h 24"/>
                  <a:gd name="T8" fmla="*/ 0 w 121"/>
                  <a:gd name="T9" fmla="*/ 12 h 24"/>
                  <a:gd name="T10" fmla="*/ 41 w 121"/>
                  <a:gd name="T11" fmla="*/ 0 h 24"/>
                  <a:gd name="T12" fmla="*/ 41 w 121"/>
                  <a:gd name="T13" fmla="*/ 9 h 24"/>
                  <a:gd name="T14" fmla="*/ 121 w 121"/>
                  <a:gd name="T15" fmla="*/ 9 h 24"/>
                  <a:gd name="T16" fmla="*/ 121 w 121"/>
                  <a:gd name="T17" fmla="*/ 1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1" h="24">
                    <a:moveTo>
                      <a:pt x="121" y="12"/>
                    </a:moveTo>
                    <a:lnTo>
                      <a:pt x="121" y="17"/>
                    </a:lnTo>
                    <a:lnTo>
                      <a:pt x="41" y="17"/>
                    </a:lnTo>
                    <a:lnTo>
                      <a:pt x="41" y="24"/>
                    </a:lnTo>
                    <a:lnTo>
                      <a:pt x="0" y="12"/>
                    </a:lnTo>
                    <a:lnTo>
                      <a:pt x="41" y="0"/>
                    </a:lnTo>
                    <a:lnTo>
                      <a:pt x="41" y="9"/>
                    </a:lnTo>
                    <a:lnTo>
                      <a:pt x="121" y="9"/>
                    </a:lnTo>
                    <a:lnTo>
                      <a:pt x="121" y="12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316" name="Freeform 556"/>
              <p:cNvSpPr>
                <a:spLocks/>
              </p:cNvSpPr>
              <p:nvPr/>
            </p:nvSpPr>
            <p:spPr bwMode="auto">
              <a:xfrm>
                <a:off x="2531" y="1894"/>
                <a:ext cx="126" cy="26"/>
              </a:xfrm>
              <a:custGeom>
                <a:avLst/>
                <a:gdLst>
                  <a:gd name="T0" fmla="*/ 126 w 126"/>
                  <a:gd name="T1" fmla="*/ 14 h 26"/>
                  <a:gd name="T2" fmla="*/ 126 w 126"/>
                  <a:gd name="T3" fmla="*/ 18 h 26"/>
                  <a:gd name="T4" fmla="*/ 42 w 126"/>
                  <a:gd name="T5" fmla="*/ 17 h 26"/>
                  <a:gd name="T6" fmla="*/ 42 w 126"/>
                  <a:gd name="T7" fmla="*/ 26 h 26"/>
                  <a:gd name="T8" fmla="*/ 0 w 126"/>
                  <a:gd name="T9" fmla="*/ 11 h 26"/>
                  <a:gd name="T10" fmla="*/ 42 w 126"/>
                  <a:gd name="T11" fmla="*/ 0 h 26"/>
                  <a:gd name="T12" fmla="*/ 42 w 126"/>
                  <a:gd name="T13" fmla="*/ 9 h 26"/>
                  <a:gd name="T14" fmla="*/ 126 w 126"/>
                  <a:gd name="T15" fmla="*/ 9 h 26"/>
                  <a:gd name="T16" fmla="*/ 126 w 126"/>
                  <a:gd name="T17" fmla="*/ 14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6" h="26">
                    <a:moveTo>
                      <a:pt x="126" y="14"/>
                    </a:moveTo>
                    <a:lnTo>
                      <a:pt x="126" y="18"/>
                    </a:lnTo>
                    <a:lnTo>
                      <a:pt x="42" y="17"/>
                    </a:lnTo>
                    <a:lnTo>
                      <a:pt x="42" y="26"/>
                    </a:lnTo>
                    <a:lnTo>
                      <a:pt x="0" y="11"/>
                    </a:lnTo>
                    <a:lnTo>
                      <a:pt x="42" y="0"/>
                    </a:lnTo>
                    <a:lnTo>
                      <a:pt x="42" y="9"/>
                    </a:lnTo>
                    <a:lnTo>
                      <a:pt x="126" y="9"/>
                    </a:lnTo>
                    <a:lnTo>
                      <a:pt x="126" y="14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317" name="Freeform 557"/>
              <p:cNvSpPr>
                <a:spLocks/>
              </p:cNvSpPr>
              <p:nvPr/>
            </p:nvSpPr>
            <p:spPr bwMode="auto">
              <a:xfrm>
                <a:off x="2458" y="1877"/>
                <a:ext cx="128" cy="26"/>
              </a:xfrm>
              <a:custGeom>
                <a:avLst/>
                <a:gdLst>
                  <a:gd name="T0" fmla="*/ 128 w 128"/>
                  <a:gd name="T1" fmla="*/ 17 h 26"/>
                  <a:gd name="T2" fmla="*/ 128 w 128"/>
                  <a:gd name="T3" fmla="*/ 22 h 26"/>
                  <a:gd name="T4" fmla="*/ 44 w 128"/>
                  <a:gd name="T5" fmla="*/ 17 h 26"/>
                  <a:gd name="T6" fmla="*/ 43 w 128"/>
                  <a:gd name="T7" fmla="*/ 26 h 26"/>
                  <a:gd name="T8" fmla="*/ 0 w 128"/>
                  <a:gd name="T9" fmla="*/ 11 h 26"/>
                  <a:gd name="T10" fmla="*/ 44 w 128"/>
                  <a:gd name="T11" fmla="*/ 0 h 26"/>
                  <a:gd name="T12" fmla="*/ 44 w 128"/>
                  <a:gd name="T13" fmla="*/ 9 h 26"/>
                  <a:gd name="T14" fmla="*/ 128 w 128"/>
                  <a:gd name="T15" fmla="*/ 12 h 26"/>
                  <a:gd name="T16" fmla="*/ 128 w 128"/>
                  <a:gd name="T17" fmla="*/ 17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8" h="26">
                    <a:moveTo>
                      <a:pt x="128" y="17"/>
                    </a:moveTo>
                    <a:lnTo>
                      <a:pt x="128" y="22"/>
                    </a:lnTo>
                    <a:lnTo>
                      <a:pt x="44" y="17"/>
                    </a:lnTo>
                    <a:lnTo>
                      <a:pt x="43" y="26"/>
                    </a:lnTo>
                    <a:lnTo>
                      <a:pt x="0" y="11"/>
                    </a:lnTo>
                    <a:lnTo>
                      <a:pt x="44" y="0"/>
                    </a:lnTo>
                    <a:lnTo>
                      <a:pt x="44" y="9"/>
                    </a:lnTo>
                    <a:lnTo>
                      <a:pt x="128" y="12"/>
                    </a:lnTo>
                    <a:lnTo>
                      <a:pt x="128" y="17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318" name="Freeform 558"/>
              <p:cNvSpPr>
                <a:spLocks/>
              </p:cNvSpPr>
              <p:nvPr/>
            </p:nvSpPr>
            <p:spPr bwMode="auto">
              <a:xfrm>
                <a:off x="2394" y="1865"/>
                <a:ext cx="122" cy="24"/>
              </a:xfrm>
              <a:custGeom>
                <a:avLst/>
                <a:gdLst>
                  <a:gd name="T0" fmla="*/ 122 w 122"/>
                  <a:gd name="T1" fmla="*/ 14 h 24"/>
                  <a:gd name="T2" fmla="*/ 122 w 122"/>
                  <a:gd name="T3" fmla="*/ 18 h 24"/>
                  <a:gd name="T4" fmla="*/ 39 w 122"/>
                  <a:gd name="T5" fmla="*/ 15 h 24"/>
                  <a:gd name="T6" fmla="*/ 39 w 122"/>
                  <a:gd name="T7" fmla="*/ 24 h 24"/>
                  <a:gd name="T8" fmla="*/ 0 w 122"/>
                  <a:gd name="T9" fmla="*/ 12 h 24"/>
                  <a:gd name="T10" fmla="*/ 41 w 122"/>
                  <a:gd name="T11" fmla="*/ 0 h 24"/>
                  <a:gd name="T12" fmla="*/ 39 w 122"/>
                  <a:gd name="T13" fmla="*/ 9 h 24"/>
                  <a:gd name="T14" fmla="*/ 122 w 122"/>
                  <a:gd name="T15" fmla="*/ 12 h 24"/>
                  <a:gd name="T16" fmla="*/ 122 w 122"/>
                  <a:gd name="T17" fmla="*/ 1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2" h="24">
                    <a:moveTo>
                      <a:pt x="122" y="14"/>
                    </a:moveTo>
                    <a:lnTo>
                      <a:pt x="122" y="18"/>
                    </a:lnTo>
                    <a:lnTo>
                      <a:pt x="39" y="15"/>
                    </a:lnTo>
                    <a:lnTo>
                      <a:pt x="39" y="24"/>
                    </a:lnTo>
                    <a:lnTo>
                      <a:pt x="0" y="12"/>
                    </a:lnTo>
                    <a:lnTo>
                      <a:pt x="41" y="0"/>
                    </a:lnTo>
                    <a:lnTo>
                      <a:pt x="39" y="9"/>
                    </a:lnTo>
                    <a:lnTo>
                      <a:pt x="122" y="12"/>
                    </a:lnTo>
                    <a:lnTo>
                      <a:pt x="122" y="14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319" name="Freeform 559"/>
              <p:cNvSpPr>
                <a:spLocks/>
              </p:cNvSpPr>
              <p:nvPr/>
            </p:nvSpPr>
            <p:spPr bwMode="auto">
              <a:xfrm>
                <a:off x="2332" y="1856"/>
                <a:ext cx="114" cy="21"/>
              </a:xfrm>
              <a:custGeom>
                <a:avLst/>
                <a:gdLst>
                  <a:gd name="T0" fmla="*/ 114 w 114"/>
                  <a:gd name="T1" fmla="*/ 10 h 21"/>
                  <a:gd name="T2" fmla="*/ 114 w 114"/>
                  <a:gd name="T3" fmla="*/ 13 h 21"/>
                  <a:gd name="T4" fmla="*/ 37 w 114"/>
                  <a:gd name="T5" fmla="*/ 15 h 21"/>
                  <a:gd name="T6" fmla="*/ 37 w 114"/>
                  <a:gd name="T7" fmla="*/ 21 h 21"/>
                  <a:gd name="T8" fmla="*/ 0 w 114"/>
                  <a:gd name="T9" fmla="*/ 12 h 21"/>
                  <a:gd name="T10" fmla="*/ 37 w 114"/>
                  <a:gd name="T11" fmla="*/ 0 h 21"/>
                  <a:gd name="T12" fmla="*/ 37 w 114"/>
                  <a:gd name="T13" fmla="*/ 7 h 21"/>
                  <a:gd name="T14" fmla="*/ 114 w 114"/>
                  <a:gd name="T15" fmla="*/ 6 h 21"/>
                  <a:gd name="T16" fmla="*/ 114 w 114"/>
                  <a:gd name="T17" fmla="*/ 1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4" h="21">
                    <a:moveTo>
                      <a:pt x="114" y="10"/>
                    </a:moveTo>
                    <a:lnTo>
                      <a:pt x="114" y="13"/>
                    </a:lnTo>
                    <a:lnTo>
                      <a:pt x="37" y="15"/>
                    </a:lnTo>
                    <a:lnTo>
                      <a:pt x="37" y="21"/>
                    </a:lnTo>
                    <a:lnTo>
                      <a:pt x="0" y="12"/>
                    </a:lnTo>
                    <a:lnTo>
                      <a:pt x="37" y="0"/>
                    </a:lnTo>
                    <a:lnTo>
                      <a:pt x="37" y="7"/>
                    </a:lnTo>
                    <a:lnTo>
                      <a:pt x="114" y="6"/>
                    </a:lnTo>
                    <a:lnTo>
                      <a:pt x="114" y="1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320" name="Freeform 560"/>
              <p:cNvSpPr>
                <a:spLocks/>
              </p:cNvSpPr>
              <p:nvPr/>
            </p:nvSpPr>
            <p:spPr bwMode="auto">
              <a:xfrm>
                <a:off x="2268" y="1843"/>
                <a:ext cx="107" cy="22"/>
              </a:xfrm>
              <a:custGeom>
                <a:avLst/>
                <a:gdLst>
                  <a:gd name="T0" fmla="*/ 107 w 107"/>
                  <a:gd name="T1" fmla="*/ 10 h 22"/>
                  <a:gd name="T2" fmla="*/ 107 w 107"/>
                  <a:gd name="T3" fmla="*/ 11 h 22"/>
                  <a:gd name="T4" fmla="*/ 37 w 107"/>
                  <a:gd name="T5" fmla="*/ 14 h 22"/>
                  <a:gd name="T6" fmla="*/ 37 w 107"/>
                  <a:gd name="T7" fmla="*/ 22 h 22"/>
                  <a:gd name="T8" fmla="*/ 0 w 107"/>
                  <a:gd name="T9" fmla="*/ 13 h 22"/>
                  <a:gd name="T10" fmla="*/ 37 w 107"/>
                  <a:gd name="T11" fmla="*/ 0 h 22"/>
                  <a:gd name="T12" fmla="*/ 37 w 107"/>
                  <a:gd name="T13" fmla="*/ 8 h 22"/>
                  <a:gd name="T14" fmla="*/ 107 w 107"/>
                  <a:gd name="T15" fmla="*/ 5 h 22"/>
                  <a:gd name="T16" fmla="*/ 107 w 107"/>
                  <a:gd name="T17" fmla="*/ 1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7" h="22">
                    <a:moveTo>
                      <a:pt x="107" y="10"/>
                    </a:moveTo>
                    <a:lnTo>
                      <a:pt x="107" y="11"/>
                    </a:lnTo>
                    <a:lnTo>
                      <a:pt x="37" y="14"/>
                    </a:lnTo>
                    <a:lnTo>
                      <a:pt x="37" y="22"/>
                    </a:lnTo>
                    <a:lnTo>
                      <a:pt x="0" y="13"/>
                    </a:lnTo>
                    <a:lnTo>
                      <a:pt x="37" y="0"/>
                    </a:lnTo>
                    <a:lnTo>
                      <a:pt x="37" y="8"/>
                    </a:lnTo>
                    <a:lnTo>
                      <a:pt x="107" y="5"/>
                    </a:lnTo>
                    <a:lnTo>
                      <a:pt x="107" y="1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321" name="Freeform 561"/>
              <p:cNvSpPr>
                <a:spLocks/>
              </p:cNvSpPr>
              <p:nvPr/>
            </p:nvSpPr>
            <p:spPr bwMode="auto">
              <a:xfrm>
                <a:off x="2207" y="1828"/>
                <a:ext cx="98" cy="20"/>
              </a:xfrm>
              <a:custGeom>
                <a:avLst/>
                <a:gdLst>
                  <a:gd name="T0" fmla="*/ 98 w 98"/>
                  <a:gd name="T1" fmla="*/ 9 h 20"/>
                  <a:gd name="T2" fmla="*/ 98 w 98"/>
                  <a:gd name="T3" fmla="*/ 12 h 20"/>
                  <a:gd name="T4" fmla="*/ 31 w 98"/>
                  <a:gd name="T5" fmla="*/ 12 h 20"/>
                  <a:gd name="T6" fmla="*/ 31 w 98"/>
                  <a:gd name="T7" fmla="*/ 20 h 20"/>
                  <a:gd name="T8" fmla="*/ 0 w 98"/>
                  <a:gd name="T9" fmla="*/ 9 h 20"/>
                  <a:gd name="T10" fmla="*/ 31 w 98"/>
                  <a:gd name="T11" fmla="*/ 0 h 20"/>
                  <a:gd name="T12" fmla="*/ 31 w 98"/>
                  <a:gd name="T13" fmla="*/ 6 h 20"/>
                  <a:gd name="T14" fmla="*/ 98 w 98"/>
                  <a:gd name="T15" fmla="*/ 6 h 20"/>
                  <a:gd name="T16" fmla="*/ 98 w 98"/>
                  <a:gd name="T17" fmla="*/ 9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8" h="20">
                    <a:moveTo>
                      <a:pt x="98" y="9"/>
                    </a:moveTo>
                    <a:lnTo>
                      <a:pt x="98" y="12"/>
                    </a:lnTo>
                    <a:lnTo>
                      <a:pt x="31" y="12"/>
                    </a:lnTo>
                    <a:lnTo>
                      <a:pt x="31" y="20"/>
                    </a:lnTo>
                    <a:lnTo>
                      <a:pt x="0" y="9"/>
                    </a:lnTo>
                    <a:lnTo>
                      <a:pt x="31" y="0"/>
                    </a:lnTo>
                    <a:lnTo>
                      <a:pt x="31" y="6"/>
                    </a:lnTo>
                    <a:lnTo>
                      <a:pt x="98" y="6"/>
                    </a:lnTo>
                    <a:lnTo>
                      <a:pt x="98" y="9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322" name="Freeform 562"/>
              <p:cNvSpPr>
                <a:spLocks/>
              </p:cNvSpPr>
              <p:nvPr/>
            </p:nvSpPr>
            <p:spPr bwMode="auto">
              <a:xfrm>
                <a:off x="2129" y="1811"/>
                <a:ext cx="106" cy="22"/>
              </a:xfrm>
              <a:custGeom>
                <a:avLst/>
                <a:gdLst>
                  <a:gd name="T0" fmla="*/ 106 w 106"/>
                  <a:gd name="T1" fmla="*/ 13 h 22"/>
                  <a:gd name="T2" fmla="*/ 106 w 106"/>
                  <a:gd name="T3" fmla="*/ 17 h 22"/>
                  <a:gd name="T4" fmla="*/ 34 w 106"/>
                  <a:gd name="T5" fmla="*/ 16 h 22"/>
                  <a:gd name="T6" fmla="*/ 34 w 106"/>
                  <a:gd name="T7" fmla="*/ 22 h 22"/>
                  <a:gd name="T8" fmla="*/ 0 w 106"/>
                  <a:gd name="T9" fmla="*/ 11 h 22"/>
                  <a:gd name="T10" fmla="*/ 35 w 106"/>
                  <a:gd name="T11" fmla="*/ 0 h 22"/>
                  <a:gd name="T12" fmla="*/ 35 w 106"/>
                  <a:gd name="T13" fmla="*/ 8 h 22"/>
                  <a:gd name="T14" fmla="*/ 106 w 106"/>
                  <a:gd name="T15" fmla="*/ 10 h 22"/>
                  <a:gd name="T16" fmla="*/ 106 w 106"/>
                  <a:gd name="T17" fmla="*/ 13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6" h="22">
                    <a:moveTo>
                      <a:pt x="106" y="13"/>
                    </a:moveTo>
                    <a:lnTo>
                      <a:pt x="106" y="17"/>
                    </a:lnTo>
                    <a:lnTo>
                      <a:pt x="34" y="16"/>
                    </a:lnTo>
                    <a:lnTo>
                      <a:pt x="34" y="22"/>
                    </a:lnTo>
                    <a:lnTo>
                      <a:pt x="0" y="11"/>
                    </a:lnTo>
                    <a:lnTo>
                      <a:pt x="35" y="0"/>
                    </a:lnTo>
                    <a:lnTo>
                      <a:pt x="35" y="8"/>
                    </a:lnTo>
                    <a:lnTo>
                      <a:pt x="106" y="10"/>
                    </a:lnTo>
                    <a:lnTo>
                      <a:pt x="106" y="13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323" name="Freeform 563"/>
              <p:cNvSpPr>
                <a:spLocks/>
              </p:cNvSpPr>
              <p:nvPr/>
            </p:nvSpPr>
            <p:spPr bwMode="auto">
              <a:xfrm>
                <a:off x="3538" y="2174"/>
                <a:ext cx="88" cy="18"/>
              </a:xfrm>
              <a:custGeom>
                <a:avLst/>
                <a:gdLst>
                  <a:gd name="T0" fmla="*/ 88 w 88"/>
                  <a:gd name="T1" fmla="*/ 9 h 18"/>
                  <a:gd name="T2" fmla="*/ 88 w 88"/>
                  <a:gd name="T3" fmla="*/ 14 h 18"/>
                  <a:gd name="T4" fmla="*/ 30 w 88"/>
                  <a:gd name="T5" fmla="*/ 12 h 18"/>
                  <a:gd name="T6" fmla="*/ 29 w 88"/>
                  <a:gd name="T7" fmla="*/ 18 h 18"/>
                  <a:gd name="T8" fmla="*/ 0 w 88"/>
                  <a:gd name="T9" fmla="*/ 9 h 18"/>
                  <a:gd name="T10" fmla="*/ 30 w 88"/>
                  <a:gd name="T11" fmla="*/ 0 h 18"/>
                  <a:gd name="T12" fmla="*/ 30 w 88"/>
                  <a:gd name="T13" fmla="*/ 6 h 18"/>
                  <a:gd name="T14" fmla="*/ 88 w 88"/>
                  <a:gd name="T15" fmla="*/ 6 h 18"/>
                  <a:gd name="T16" fmla="*/ 88 w 88"/>
                  <a:gd name="T17" fmla="*/ 9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8" h="18">
                    <a:moveTo>
                      <a:pt x="88" y="9"/>
                    </a:moveTo>
                    <a:lnTo>
                      <a:pt x="88" y="14"/>
                    </a:lnTo>
                    <a:lnTo>
                      <a:pt x="30" y="12"/>
                    </a:lnTo>
                    <a:lnTo>
                      <a:pt x="29" y="18"/>
                    </a:lnTo>
                    <a:lnTo>
                      <a:pt x="0" y="9"/>
                    </a:lnTo>
                    <a:lnTo>
                      <a:pt x="30" y="0"/>
                    </a:lnTo>
                    <a:lnTo>
                      <a:pt x="30" y="6"/>
                    </a:lnTo>
                    <a:lnTo>
                      <a:pt x="88" y="6"/>
                    </a:lnTo>
                    <a:lnTo>
                      <a:pt x="88" y="9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324" name="Freeform 564"/>
              <p:cNvSpPr>
                <a:spLocks/>
              </p:cNvSpPr>
              <p:nvPr/>
            </p:nvSpPr>
            <p:spPr bwMode="auto">
              <a:xfrm>
                <a:off x="3469" y="2157"/>
                <a:ext cx="87" cy="18"/>
              </a:xfrm>
              <a:custGeom>
                <a:avLst/>
                <a:gdLst>
                  <a:gd name="T0" fmla="*/ 87 w 87"/>
                  <a:gd name="T1" fmla="*/ 12 h 18"/>
                  <a:gd name="T2" fmla="*/ 87 w 87"/>
                  <a:gd name="T3" fmla="*/ 15 h 18"/>
                  <a:gd name="T4" fmla="*/ 27 w 87"/>
                  <a:gd name="T5" fmla="*/ 12 h 18"/>
                  <a:gd name="T6" fmla="*/ 27 w 87"/>
                  <a:gd name="T7" fmla="*/ 18 h 18"/>
                  <a:gd name="T8" fmla="*/ 0 w 87"/>
                  <a:gd name="T9" fmla="*/ 9 h 18"/>
                  <a:gd name="T10" fmla="*/ 29 w 87"/>
                  <a:gd name="T11" fmla="*/ 0 h 18"/>
                  <a:gd name="T12" fmla="*/ 27 w 87"/>
                  <a:gd name="T13" fmla="*/ 6 h 18"/>
                  <a:gd name="T14" fmla="*/ 87 w 87"/>
                  <a:gd name="T15" fmla="*/ 9 h 18"/>
                  <a:gd name="T16" fmla="*/ 87 w 87"/>
                  <a:gd name="T17" fmla="*/ 1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7" h="18">
                    <a:moveTo>
                      <a:pt x="87" y="12"/>
                    </a:moveTo>
                    <a:lnTo>
                      <a:pt x="87" y="15"/>
                    </a:lnTo>
                    <a:lnTo>
                      <a:pt x="27" y="12"/>
                    </a:lnTo>
                    <a:lnTo>
                      <a:pt x="27" y="18"/>
                    </a:lnTo>
                    <a:lnTo>
                      <a:pt x="0" y="9"/>
                    </a:lnTo>
                    <a:lnTo>
                      <a:pt x="29" y="0"/>
                    </a:lnTo>
                    <a:lnTo>
                      <a:pt x="27" y="6"/>
                    </a:lnTo>
                    <a:lnTo>
                      <a:pt x="87" y="9"/>
                    </a:lnTo>
                    <a:lnTo>
                      <a:pt x="87" y="12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325" name="Freeform 565"/>
              <p:cNvSpPr>
                <a:spLocks/>
              </p:cNvSpPr>
              <p:nvPr/>
            </p:nvSpPr>
            <p:spPr bwMode="auto">
              <a:xfrm>
                <a:off x="3399" y="2139"/>
                <a:ext cx="88" cy="18"/>
              </a:xfrm>
              <a:custGeom>
                <a:avLst/>
                <a:gdLst>
                  <a:gd name="T0" fmla="*/ 88 w 88"/>
                  <a:gd name="T1" fmla="*/ 15 h 18"/>
                  <a:gd name="T2" fmla="*/ 87 w 88"/>
                  <a:gd name="T3" fmla="*/ 18 h 18"/>
                  <a:gd name="T4" fmla="*/ 29 w 88"/>
                  <a:gd name="T5" fmla="*/ 10 h 18"/>
                  <a:gd name="T6" fmla="*/ 29 w 88"/>
                  <a:gd name="T7" fmla="*/ 16 h 18"/>
                  <a:gd name="T8" fmla="*/ 0 w 88"/>
                  <a:gd name="T9" fmla="*/ 6 h 18"/>
                  <a:gd name="T10" fmla="*/ 30 w 88"/>
                  <a:gd name="T11" fmla="*/ 0 h 18"/>
                  <a:gd name="T12" fmla="*/ 30 w 88"/>
                  <a:gd name="T13" fmla="*/ 6 h 18"/>
                  <a:gd name="T14" fmla="*/ 88 w 88"/>
                  <a:gd name="T15" fmla="*/ 12 h 18"/>
                  <a:gd name="T16" fmla="*/ 88 w 88"/>
                  <a:gd name="T17" fmla="*/ 15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8" h="18">
                    <a:moveTo>
                      <a:pt x="88" y="15"/>
                    </a:moveTo>
                    <a:lnTo>
                      <a:pt x="87" y="18"/>
                    </a:lnTo>
                    <a:lnTo>
                      <a:pt x="29" y="10"/>
                    </a:lnTo>
                    <a:lnTo>
                      <a:pt x="29" y="16"/>
                    </a:lnTo>
                    <a:lnTo>
                      <a:pt x="0" y="6"/>
                    </a:lnTo>
                    <a:lnTo>
                      <a:pt x="30" y="0"/>
                    </a:lnTo>
                    <a:lnTo>
                      <a:pt x="30" y="6"/>
                    </a:lnTo>
                    <a:lnTo>
                      <a:pt x="88" y="12"/>
                    </a:lnTo>
                    <a:lnTo>
                      <a:pt x="88" y="15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326" name="Freeform 566"/>
              <p:cNvSpPr>
                <a:spLocks/>
              </p:cNvSpPr>
              <p:nvPr/>
            </p:nvSpPr>
            <p:spPr bwMode="auto">
              <a:xfrm>
                <a:off x="3331" y="2117"/>
                <a:ext cx="86" cy="25"/>
              </a:xfrm>
              <a:custGeom>
                <a:avLst/>
                <a:gdLst>
                  <a:gd name="T0" fmla="*/ 86 w 86"/>
                  <a:gd name="T1" fmla="*/ 22 h 25"/>
                  <a:gd name="T2" fmla="*/ 84 w 86"/>
                  <a:gd name="T3" fmla="*/ 25 h 25"/>
                  <a:gd name="T4" fmla="*/ 28 w 86"/>
                  <a:gd name="T5" fmla="*/ 11 h 25"/>
                  <a:gd name="T6" fmla="*/ 26 w 86"/>
                  <a:gd name="T7" fmla="*/ 17 h 25"/>
                  <a:gd name="T8" fmla="*/ 0 w 86"/>
                  <a:gd name="T9" fmla="*/ 2 h 25"/>
                  <a:gd name="T10" fmla="*/ 31 w 86"/>
                  <a:gd name="T11" fmla="*/ 0 h 25"/>
                  <a:gd name="T12" fmla="*/ 29 w 86"/>
                  <a:gd name="T13" fmla="*/ 6 h 25"/>
                  <a:gd name="T14" fmla="*/ 86 w 86"/>
                  <a:gd name="T15" fmla="*/ 19 h 25"/>
                  <a:gd name="T16" fmla="*/ 86 w 86"/>
                  <a:gd name="T17" fmla="*/ 22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6" h="25">
                    <a:moveTo>
                      <a:pt x="86" y="22"/>
                    </a:moveTo>
                    <a:lnTo>
                      <a:pt x="84" y="25"/>
                    </a:lnTo>
                    <a:lnTo>
                      <a:pt x="28" y="11"/>
                    </a:lnTo>
                    <a:lnTo>
                      <a:pt x="26" y="17"/>
                    </a:lnTo>
                    <a:lnTo>
                      <a:pt x="0" y="2"/>
                    </a:lnTo>
                    <a:lnTo>
                      <a:pt x="31" y="0"/>
                    </a:lnTo>
                    <a:lnTo>
                      <a:pt x="29" y="6"/>
                    </a:lnTo>
                    <a:lnTo>
                      <a:pt x="86" y="19"/>
                    </a:lnTo>
                    <a:lnTo>
                      <a:pt x="86" y="22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327" name="Freeform 567"/>
              <p:cNvSpPr>
                <a:spLocks/>
              </p:cNvSpPr>
              <p:nvPr/>
            </p:nvSpPr>
            <p:spPr bwMode="auto">
              <a:xfrm>
                <a:off x="3262" y="2088"/>
                <a:ext cx="86" cy="38"/>
              </a:xfrm>
              <a:custGeom>
                <a:avLst/>
                <a:gdLst>
                  <a:gd name="T0" fmla="*/ 85 w 86"/>
                  <a:gd name="T1" fmla="*/ 37 h 38"/>
                  <a:gd name="T2" fmla="*/ 83 w 86"/>
                  <a:gd name="T3" fmla="*/ 38 h 38"/>
                  <a:gd name="T4" fmla="*/ 28 w 86"/>
                  <a:gd name="T5" fmla="*/ 15 h 38"/>
                  <a:gd name="T6" fmla="*/ 25 w 86"/>
                  <a:gd name="T7" fmla="*/ 20 h 38"/>
                  <a:gd name="T8" fmla="*/ 0 w 86"/>
                  <a:gd name="T9" fmla="*/ 0 h 38"/>
                  <a:gd name="T10" fmla="*/ 33 w 86"/>
                  <a:gd name="T11" fmla="*/ 5 h 38"/>
                  <a:gd name="T12" fmla="*/ 29 w 86"/>
                  <a:gd name="T13" fmla="*/ 11 h 38"/>
                  <a:gd name="T14" fmla="*/ 86 w 86"/>
                  <a:gd name="T15" fmla="*/ 34 h 38"/>
                  <a:gd name="T16" fmla="*/ 85 w 86"/>
                  <a:gd name="T17" fmla="*/ 3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6" h="38">
                    <a:moveTo>
                      <a:pt x="85" y="37"/>
                    </a:moveTo>
                    <a:lnTo>
                      <a:pt x="83" y="38"/>
                    </a:lnTo>
                    <a:lnTo>
                      <a:pt x="28" y="15"/>
                    </a:lnTo>
                    <a:lnTo>
                      <a:pt x="25" y="20"/>
                    </a:lnTo>
                    <a:lnTo>
                      <a:pt x="0" y="0"/>
                    </a:lnTo>
                    <a:lnTo>
                      <a:pt x="33" y="5"/>
                    </a:lnTo>
                    <a:lnTo>
                      <a:pt x="29" y="11"/>
                    </a:lnTo>
                    <a:lnTo>
                      <a:pt x="86" y="34"/>
                    </a:lnTo>
                    <a:lnTo>
                      <a:pt x="85" y="37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328" name="Freeform 568"/>
              <p:cNvSpPr>
                <a:spLocks/>
              </p:cNvSpPr>
              <p:nvPr/>
            </p:nvSpPr>
            <p:spPr bwMode="auto">
              <a:xfrm>
                <a:off x="3194" y="2048"/>
                <a:ext cx="84" cy="65"/>
              </a:xfrm>
              <a:custGeom>
                <a:avLst/>
                <a:gdLst>
                  <a:gd name="T0" fmla="*/ 81 w 84"/>
                  <a:gd name="T1" fmla="*/ 62 h 65"/>
                  <a:gd name="T2" fmla="*/ 79 w 84"/>
                  <a:gd name="T3" fmla="*/ 65 h 65"/>
                  <a:gd name="T4" fmla="*/ 26 w 84"/>
                  <a:gd name="T5" fmla="*/ 23 h 65"/>
                  <a:gd name="T6" fmla="*/ 21 w 84"/>
                  <a:gd name="T7" fmla="*/ 28 h 65"/>
                  <a:gd name="T8" fmla="*/ 0 w 84"/>
                  <a:gd name="T9" fmla="*/ 0 h 65"/>
                  <a:gd name="T10" fmla="*/ 33 w 84"/>
                  <a:gd name="T11" fmla="*/ 11 h 65"/>
                  <a:gd name="T12" fmla="*/ 30 w 84"/>
                  <a:gd name="T13" fmla="*/ 17 h 65"/>
                  <a:gd name="T14" fmla="*/ 84 w 84"/>
                  <a:gd name="T15" fmla="*/ 58 h 65"/>
                  <a:gd name="T16" fmla="*/ 81 w 84"/>
                  <a:gd name="T17" fmla="*/ 62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4" h="65">
                    <a:moveTo>
                      <a:pt x="81" y="62"/>
                    </a:moveTo>
                    <a:lnTo>
                      <a:pt x="79" y="65"/>
                    </a:lnTo>
                    <a:lnTo>
                      <a:pt x="26" y="23"/>
                    </a:lnTo>
                    <a:lnTo>
                      <a:pt x="21" y="28"/>
                    </a:lnTo>
                    <a:lnTo>
                      <a:pt x="0" y="0"/>
                    </a:lnTo>
                    <a:lnTo>
                      <a:pt x="33" y="11"/>
                    </a:lnTo>
                    <a:lnTo>
                      <a:pt x="30" y="17"/>
                    </a:lnTo>
                    <a:lnTo>
                      <a:pt x="84" y="58"/>
                    </a:lnTo>
                    <a:lnTo>
                      <a:pt x="81" y="62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329" name="Freeform 569"/>
              <p:cNvSpPr>
                <a:spLocks/>
              </p:cNvSpPr>
              <p:nvPr/>
            </p:nvSpPr>
            <p:spPr bwMode="auto">
              <a:xfrm>
                <a:off x="3103" y="2039"/>
                <a:ext cx="104" cy="60"/>
              </a:xfrm>
              <a:custGeom>
                <a:avLst/>
                <a:gdLst>
                  <a:gd name="T0" fmla="*/ 103 w 104"/>
                  <a:gd name="T1" fmla="*/ 55 h 60"/>
                  <a:gd name="T2" fmla="*/ 100 w 104"/>
                  <a:gd name="T3" fmla="*/ 60 h 60"/>
                  <a:gd name="T4" fmla="*/ 32 w 104"/>
                  <a:gd name="T5" fmla="*/ 22 h 60"/>
                  <a:gd name="T6" fmla="*/ 29 w 104"/>
                  <a:gd name="T7" fmla="*/ 29 h 60"/>
                  <a:gd name="T8" fmla="*/ 0 w 104"/>
                  <a:gd name="T9" fmla="*/ 0 h 60"/>
                  <a:gd name="T10" fmla="*/ 40 w 104"/>
                  <a:gd name="T11" fmla="*/ 9 h 60"/>
                  <a:gd name="T12" fmla="*/ 37 w 104"/>
                  <a:gd name="T13" fmla="*/ 15 h 60"/>
                  <a:gd name="T14" fmla="*/ 104 w 104"/>
                  <a:gd name="T15" fmla="*/ 52 h 60"/>
                  <a:gd name="T16" fmla="*/ 103 w 104"/>
                  <a:gd name="T17" fmla="*/ 55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4" h="60">
                    <a:moveTo>
                      <a:pt x="103" y="55"/>
                    </a:moveTo>
                    <a:lnTo>
                      <a:pt x="100" y="60"/>
                    </a:lnTo>
                    <a:lnTo>
                      <a:pt x="32" y="22"/>
                    </a:lnTo>
                    <a:lnTo>
                      <a:pt x="29" y="29"/>
                    </a:lnTo>
                    <a:lnTo>
                      <a:pt x="0" y="0"/>
                    </a:lnTo>
                    <a:lnTo>
                      <a:pt x="40" y="9"/>
                    </a:lnTo>
                    <a:lnTo>
                      <a:pt x="37" y="15"/>
                    </a:lnTo>
                    <a:lnTo>
                      <a:pt x="104" y="52"/>
                    </a:lnTo>
                    <a:lnTo>
                      <a:pt x="103" y="55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330" name="Freeform 570"/>
              <p:cNvSpPr>
                <a:spLocks/>
              </p:cNvSpPr>
              <p:nvPr/>
            </p:nvSpPr>
            <p:spPr bwMode="auto">
              <a:xfrm>
                <a:off x="3015" y="2041"/>
                <a:ext cx="122" cy="43"/>
              </a:xfrm>
              <a:custGeom>
                <a:avLst/>
                <a:gdLst>
                  <a:gd name="T0" fmla="*/ 120 w 122"/>
                  <a:gd name="T1" fmla="*/ 38 h 43"/>
                  <a:gd name="T2" fmla="*/ 119 w 122"/>
                  <a:gd name="T3" fmla="*/ 43 h 43"/>
                  <a:gd name="T4" fmla="*/ 38 w 122"/>
                  <a:gd name="T5" fmla="*/ 17 h 43"/>
                  <a:gd name="T6" fmla="*/ 36 w 122"/>
                  <a:gd name="T7" fmla="*/ 24 h 43"/>
                  <a:gd name="T8" fmla="*/ 0 w 122"/>
                  <a:gd name="T9" fmla="*/ 0 h 43"/>
                  <a:gd name="T10" fmla="*/ 42 w 122"/>
                  <a:gd name="T11" fmla="*/ 1 h 43"/>
                  <a:gd name="T12" fmla="*/ 41 w 122"/>
                  <a:gd name="T13" fmla="*/ 9 h 43"/>
                  <a:gd name="T14" fmla="*/ 122 w 122"/>
                  <a:gd name="T15" fmla="*/ 35 h 43"/>
                  <a:gd name="T16" fmla="*/ 120 w 122"/>
                  <a:gd name="T17" fmla="*/ 38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2" h="43">
                    <a:moveTo>
                      <a:pt x="120" y="38"/>
                    </a:moveTo>
                    <a:lnTo>
                      <a:pt x="119" y="43"/>
                    </a:lnTo>
                    <a:lnTo>
                      <a:pt x="38" y="17"/>
                    </a:lnTo>
                    <a:lnTo>
                      <a:pt x="36" y="24"/>
                    </a:lnTo>
                    <a:lnTo>
                      <a:pt x="0" y="0"/>
                    </a:lnTo>
                    <a:lnTo>
                      <a:pt x="42" y="1"/>
                    </a:lnTo>
                    <a:lnTo>
                      <a:pt x="41" y="9"/>
                    </a:lnTo>
                    <a:lnTo>
                      <a:pt x="122" y="35"/>
                    </a:lnTo>
                    <a:lnTo>
                      <a:pt x="120" y="38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331" name="Freeform 571"/>
              <p:cNvSpPr>
                <a:spLocks/>
              </p:cNvSpPr>
              <p:nvPr/>
            </p:nvSpPr>
            <p:spPr bwMode="auto">
              <a:xfrm>
                <a:off x="2937" y="2035"/>
                <a:ext cx="130" cy="35"/>
              </a:xfrm>
              <a:custGeom>
                <a:avLst/>
                <a:gdLst>
                  <a:gd name="T0" fmla="*/ 128 w 130"/>
                  <a:gd name="T1" fmla="*/ 30 h 35"/>
                  <a:gd name="T2" fmla="*/ 127 w 130"/>
                  <a:gd name="T3" fmla="*/ 35 h 35"/>
                  <a:gd name="T4" fmla="*/ 41 w 130"/>
                  <a:gd name="T5" fmla="*/ 16 h 35"/>
                  <a:gd name="T6" fmla="*/ 39 w 130"/>
                  <a:gd name="T7" fmla="*/ 26 h 35"/>
                  <a:gd name="T8" fmla="*/ 0 w 130"/>
                  <a:gd name="T9" fmla="*/ 4 h 35"/>
                  <a:gd name="T10" fmla="*/ 45 w 130"/>
                  <a:gd name="T11" fmla="*/ 0 h 35"/>
                  <a:gd name="T12" fmla="*/ 44 w 130"/>
                  <a:gd name="T13" fmla="*/ 9 h 35"/>
                  <a:gd name="T14" fmla="*/ 130 w 130"/>
                  <a:gd name="T15" fmla="*/ 26 h 35"/>
                  <a:gd name="T16" fmla="*/ 128 w 130"/>
                  <a:gd name="T17" fmla="*/ 3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30" h="35">
                    <a:moveTo>
                      <a:pt x="128" y="30"/>
                    </a:moveTo>
                    <a:lnTo>
                      <a:pt x="127" y="35"/>
                    </a:lnTo>
                    <a:lnTo>
                      <a:pt x="41" y="16"/>
                    </a:lnTo>
                    <a:lnTo>
                      <a:pt x="39" y="26"/>
                    </a:lnTo>
                    <a:lnTo>
                      <a:pt x="0" y="4"/>
                    </a:lnTo>
                    <a:lnTo>
                      <a:pt x="45" y="0"/>
                    </a:lnTo>
                    <a:lnTo>
                      <a:pt x="44" y="9"/>
                    </a:lnTo>
                    <a:lnTo>
                      <a:pt x="130" y="26"/>
                    </a:lnTo>
                    <a:lnTo>
                      <a:pt x="128" y="3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332" name="Freeform 572"/>
              <p:cNvSpPr>
                <a:spLocks/>
              </p:cNvSpPr>
              <p:nvPr/>
            </p:nvSpPr>
            <p:spPr bwMode="auto">
              <a:xfrm>
                <a:off x="2868" y="2033"/>
                <a:ext cx="127" cy="25"/>
              </a:xfrm>
              <a:custGeom>
                <a:avLst/>
                <a:gdLst>
                  <a:gd name="T0" fmla="*/ 127 w 127"/>
                  <a:gd name="T1" fmla="*/ 18 h 25"/>
                  <a:gd name="T2" fmla="*/ 127 w 127"/>
                  <a:gd name="T3" fmla="*/ 21 h 25"/>
                  <a:gd name="T4" fmla="*/ 41 w 127"/>
                  <a:gd name="T5" fmla="*/ 17 h 25"/>
                  <a:gd name="T6" fmla="*/ 41 w 127"/>
                  <a:gd name="T7" fmla="*/ 25 h 25"/>
                  <a:gd name="T8" fmla="*/ 0 w 127"/>
                  <a:gd name="T9" fmla="*/ 11 h 25"/>
                  <a:gd name="T10" fmla="*/ 43 w 127"/>
                  <a:gd name="T11" fmla="*/ 0 h 25"/>
                  <a:gd name="T12" fmla="*/ 43 w 127"/>
                  <a:gd name="T13" fmla="*/ 8 h 25"/>
                  <a:gd name="T14" fmla="*/ 127 w 127"/>
                  <a:gd name="T15" fmla="*/ 14 h 25"/>
                  <a:gd name="T16" fmla="*/ 127 w 127"/>
                  <a:gd name="T17" fmla="*/ 18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7" h="25">
                    <a:moveTo>
                      <a:pt x="127" y="18"/>
                    </a:moveTo>
                    <a:lnTo>
                      <a:pt x="127" y="21"/>
                    </a:lnTo>
                    <a:lnTo>
                      <a:pt x="41" y="17"/>
                    </a:lnTo>
                    <a:lnTo>
                      <a:pt x="41" y="25"/>
                    </a:lnTo>
                    <a:lnTo>
                      <a:pt x="0" y="11"/>
                    </a:lnTo>
                    <a:lnTo>
                      <a:pt x="43" y="0"/>
                    </a:lnTo>
                    <a:lnTo>
                      <a:pt x="43" y="8"/>
                    </a:lnTo>
                    <a:lnTo>
                      <a:pt x="127" y="14"/>
                    </a:lnTo>
                    <a:lnTo>
                      <a:pt x="127" y="18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333" name="Freeform 573"/>
              <p:cNvSpPr>
                <a:spLocks/>
              </p:cNvSpPr>
              <p:nvPr/>
            </p:nvSpPr>
            <p:spPr bwMode="auto">
              <a:xfrm>
                <a:off x="2799" y="2030"/>
                <a:ext cx="127" cy="24"/>
              </a:xfrm>
              <a:custGeom>
                <a:avLst/>
                <a:gdLst>
                  <a:gd name="T0" fmla="*/ 125 w 127"/>
                  <a:gd name="T1" fmla="*/ 6 h 24"/>
                  <a:gd name="T2" fmla="*/ 127 w 127"/>
                  <a:gd name="T3" fmla="*/ 9 h 24"/>
                  <a:gd name="T4" fmla="*/ 41 w 127"/>
                  <a:gd name="T5" fmla="*/ 17 h 24"/>
                  <a:gd name="T6" fmla="*/ 43 w 127"/>
                  <a:gd name="T7" fmla="*/ 24 h 24"/>
                  <a:gd name="T8" fmla="*/ 0 w 127"/>
                  <a:gd name="T9" fmla="*/ 17 h 24"/>
                  <a:gd name="T10" fmla="*/ 40 w 127"/>
                  <a:gd name="T11" fmla="*/ 0 h 24"/>
                  <a:gd name="T12" fmla="*/ 41 w 127"/>
                  <a:gd name="T13" fmla="*/ 9 h 24"/>
                  <a:gd name="T14" fmla="*/ 125 w 127"/>
                  <a:gd name="T15" fmla="*/ 2 h 24"/>
                  <a:gd name="T16" fmla="*/ 125 w 127"/>
                  <a:gd name="T17" fmla="*/ 6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7" h="24">
                    <a:moveTo>
                      <a:pt x="125" y="6"/>
                    </a:moveTo>
                    <a:lnTo>
                      <a:pt x="127" y="9"/>
                    </a:lnTo>
                    <a:lnTo>
                      <a:pt x="41" y="17"/>
                    </a:lnTo>
                    <a:lnTo>
                      <a:pt x="43" y="24"/>
                    </a:lnTo>
                    <a:lnTo>
                      <a:pt x="0" y="17"/>
                    </a:lnTo>
                    <a:lnTo>
                      <a:pt x="40" y="0"/>
                    </a:lnTo>
                    <a:lnTo>
                      <a:pt x="41" y="9"/>
                    </a:lnTo>
                    <a:lnTo>
                      <a:pt x="125" y="2"/>
                    </a:lnTo>
                    <a:lnTo>
                      <a:pt x="125" y="6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334" name="Freeform 574"/>
              <p:cNvSpPr>
                <a:spLocks/>
              </p:cNvSpPr>
              <p:nvPr/>
            </p:nvSpPr>
            <p:spPr bwMode="auto">
              <a:xfrm>
                <a:off x="2730" y="2018"/>
                <a:ext cx="124" cy="27"/>
              </a:xfrm>
              <a:custGeom>
                <a:avLst/>
                <a:gdLst>
                  <a:gd name="T0" fmla="*/ 122 w 124"/>
                  <a:gd name="T1" fmla="*/ 3 h 27"/>
                  <a:gd name="T2" fmla="*/ 124 w 124"/>
                  <a:gd name="T3" fmla="*/ 7 h 27"/>
                  <a:gd name="T4" fmla="*/ 41 w 124"/>
                  <a:gd name="T5" fmla="*/ 18 h 27"/>
                  <a:gd name="T6" fmla="*/ 43 w 124"/>
                  <a:gd name="T7" fmla="*/ 27 h 27"/>
                  <a:gd name="T8" fmla="*/ 0 w 124"/>
                  <a:gd name="T9" fmla="*/ 20 h 27"/>
                  <a:gd name="T10" fmla="*/ 40 w 124"/>
                  <a:gd name="T11" fmla="*/ 1 h 27"/>
                  <a:gd name="T12" fmla="*/ 41 w 124"/>
                  <a:gd name="T13" fmla="*/ 9 h 27"/>
                  <a:gd name="T14" fmla="*/ 122 w 124"/>
                  <a:gd name="T15" fmla="*/ 0 h 27"/>
                  <a:gd name="T16" fmla="*/ 122 w 124"/>
                  <a:gd name="T17" fmla="*/ 3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4" h="27">
                    <a:moveTo>
                      <a:pt x="122" y="3"/>
                    </a:moveTo>
                    <a:lnTo>
                      <a:pt x="124" y="7"/>
                    </a:lnTo>
                    <a:lnTo>
                      <a:pt x="41" y="18"/>
                    </a:lnTo>
                    <a:lnTo>
                      <a:pt x="43" y="27"/>
                    </a:lnTo>
                    <a:lnTo>
                      <a:pt x="0" y="20"/>
                    </a:lnTo>
                    <a:lnTo>
                      <a:pt x="40" y="1"/>
                    </a:lnTo>
                    <a:lnTo>
                      <a:pt x="41" y="9"/>
                    </a:lnTo>
                    <a:lnTo>
                      <a:pt x="122" y="0"/>
                    </a:lnTo>
                    <a:lnTo>
                      <a:pt x="122" y="3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335" name="Freeform 575"/>
              <p:cNvSpPr>
                <a:spLocks/>
              </p:cNvSpPr>
              <p:nvPr/>
            </p:nvSpPr>
            <p:spPr bwMode="auto">
              <a:xfrm>
                <a:off x="2663" y="2001"/>
                <a:ext cx="121" cy="24"/>
              </a:xfrm>
              <a:custGeom>
                <a:avLst/>
                <a:gdLst>
                  <a:gd name="T0" fmla="*/ 121 w 121"/>
                  <a:gd name="T1" fmla="*/ 5 h 24"/>
                  <a:gd name="T2" fmla="*/ 121 w 121"/>
                  <a:gd name="T3" fmla="*/ 9 h 24"/>
                  <a:gd name="T4" fmla="*/ 41 w 121"/>
                  <a:gd name="T5" fmla="*/ 18 h 24"/>
                  <a:gd name="T6" fmla="*/ 43 w 121"/>
                  <a:gd name="T7" fmla="*/ 24 h 24"/>
                  <a:gd name="T8" fmla="*/ 0 w 121"/>
                  <a:gd name="T9" fmla="*/ 18 h 24"/>
                  <a:gd name="T10" fmla="*/ 40 w 121"/>
                  <a:gd name="T11" fmla="*/ 0 h 24"/>
                  <a:gd name="T12" fmla="*/ 41 w 121"/>
                  <a:gd name="T13" fmla="*/ 9 h 24"/>
                  <a:gd name="T14" fmla="*/ 119 w 121"/>
                  <a:gd name="T15" fmla="*/ 2 h 24"/>
                  <a:gd name="T16" fmla="*/ 121 w 121"/>
                  <a:gd name="T17" fmla="*/ 5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1" h="24">
                    <a:moveTo>
                      <a:pt x="121" y="5"/>
                    </a:moveTo>
                    <a:lnTo>
                      <a:pt x="121" y="9"/>
                    </a:lnTo>
                    <a:lnTo>
                      <a:pt x="41" y="18"/>
                    </a:lnTo>
                    <a:lnTo>
                      <a:pt x="43" y="24"/>
                    </a:lnTo>
                    <a:lnTo>
                      <a:pt x="0" y="18"/>
                    </a:lnTo>
                    <a:lnTo>
                      <a:pt x="40" y="0"/>
                    </a:lnTo>
                    <a:lnTo>
                      <a:pt x="41" y="9"/>
                    </a:lnTo>
                    <a:lnTo>
                      <a:pt x="119" y="2"/>
                    </a:lnTo>
                    <a:lnTo>
                      <a:pt x="121" y="5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336" name="Freeform 576"/>
              <p:cNvSpPr>
                <a:spLocks/>
              </p:cNvSpPr>
              <p:nvPr/>
            </p:nvSpPr>
            <p:spPr bwMode="auto">
              <a:xfrm>
                <a:off x="2591" y="1981"/>
                <a:ext cx="122" cy="25"/>
              </a:xfrm>
              <a:custGeom>
                <a:avLst/>
                <a:gdLst>
                  <a:gd name="T0" fmla="*/ 122 w 122"/>
                  <a:gd name="T1" fmla="*/ 11 h 25"/>
                  <a:gd name="T2" fmla="*/ 122 w 122"/>
                  <a:gd name="T3" fmla="*/ 15 h 25"/>
                  <a:gd name="T4" fmla="*/ 40 w 122"/>
                  <a:gd name="T5" fmla="*/ 18 h 25"/>
                  <a:gd name="T6" fmla="*/ 41 w 122"/>
                  <a:gd name="T7" fmla="*/ 25 h 25"/>
                  <a:gd name="T8" fmla="*/ 0 w 122"/>
                  <a:gd name="T9" fmla="*/ 15 h 25"/>
                  <a:gd name="T10" fmla="*/ 40 w 122"/>
                  <a:gd name="T11" fmla="*/ 0 h 25"/>
                  <a:gd name="T12" fmla="*/ 40 w 122"/>
                  <a:gd name="T13" fmla="*/ 9 h 25"/>
                  <a:gd name="T14" fmla="*/ 122 w 122"/>
                  <a:gd name="T15" fmla="*/ 6 h 25"/>
                  <a:gd name="T16" fmla="*/ 122 w 122"/>
                  <a:gd name="T17" fmla="*/ 11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2" h="25">
                    <a:moveTo>
                      <a:pt x="122" y="11"/>
                    </a:moveTo>
                    <a:lnTo>
                      <a:pt x="122" y="15"/>
                    </a:lnTo>
                    <a:lnTo>
                      <a:pt x="40" y="18"/>
                    </a:lnTo>
                    <a:lnTo>
                      <a:pt x="41" y="25"/>
                    </a:lnTo>
                    <a:lnTo>
                      <a:pt x="0" y="15"/>
                    </a:lnTo>
                    <a:lnTo>
                      <a:pt x="40" y="0"/>
                    </a:lnTo>
                    <a:lnTo>
                      <a:pt x="40" y="9"/>
                    </a:lnTo>
                    <a:lnTo>
                      <a:pt x="122" y="6"/>
                    </a:lnTo>
                    <a:lnTo>
                      <a:pt x="122" y="11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337" name="Freeform 577"/>
              <p:cNvSpPr>
                <a:spLocks/>
              </p:cNvSpPr>
              <p:nvPr/>
            </p:nvSpPr>
            <p:spPr bwMode="auto">
              <a:xfrm>
                <a:off x="2521" y="1966"/>
                <a:ext cx="122" cy="24"/>
              </a:xfrm>
              <a:custGeom>
                <a:avLst/>
                <a:gdLst>
                  <a:gd name="T0" fmla="*/ 122 w 122"/>
                  <a:gd name="T1" fmla="*/ 11 h 24"/>
                  <a:gd name="T2" fmla="*/ 122 w 122"/>
                  <a:gd name="T3" fmla="*/ 15 h 24"/>
                  <a:gd name="T4" fmla="*/ 39 w 122"/>
                  <a:gd name="T5" fmla="*/ 15 h 24"/>
                  <a:gd name="T6" fmla="*/ 39 w 122"/>
                  <a:gd name="T7" fmla="*/ 24 h 24"/>
                  <a:gd name="T8" fmla="*/ 0 w 122"/>
                  <a:gd name="T9" fmla="*/ 11 h 24"/>
                  <a:gd name="T10" fmla="*/ 39 w 122"/>
                  <a:gd name="T11" fmla="*/ 0 h 24"/>
                  <a:gd name="T12" fmla="*/ 39 w 122"/>
                  <a:gd name="T13" fmla="*/ 7 h 24"/>
                  <a:gd name="T14" fmla="*/ 122 w 122"/>
                  <a:gd name="T15" fmla="*/ 7 h 24"/>
                  <a:gd name="T16" fmla="*/ 122 w 122"/>
                  <a:gd name="T17" fmla="*/ 11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2" h="24">
                    <a:moveTo>
                      <a:pt x="122" y="11"/>
                    </a:moveTo>
                    <a:lnTo>
                      <a:pt x="122" y="15"/>
                    </a:lnTo>
                    <a:lnTo>
                      <a:pt x="39" y="15"/>
                    </a:lnTo>
                    <a:lnTo>
                      <a:pt x="39" y="24"/>
                    </a:lnTo>
                    <a:lnTo>
                      <a:pt x="0" y="11"/>
                    </a:lnTo>
                    <a:lnTo>
                      <a:pt x="39" y="0"/>
                    </a:lnTo>
                    <a:lnTo>
                      <a:pt x="39" y="7"/>
                    </a:lnTo>
                    <a:lnTo>
                      <a:pt x="122" y="7"/>
                    </a:lnTo>
                    <a:lnTo>
                      <a:pt x="122" y="11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338" name="Freeform 578"/>
              <p:cNvSpPr>
                <a:spLocks/>
              </p:cNvSpPr>
              <p:nvPr/>
            </p:nvSpPr>
            <p:spPr bwMode="auto">
              <a:xfrm>
                <a:off x="2453" y="1952"/>
                <a:ext cx="120" cy="25"/>
              </a:xfrm>
              <a:custGeom>
                <a:avLst/>
                <a:gdLst>
                  <a:gd name="T0" fmla="*/ 120 w 120"/>
                  <a:gd name="T1" fmla="*/ 11 h 25"/>
                  <a:gd name="T2" fmla="*/ 120 w 120"/>
                  <a:gd name="T3" fmla="*/ 15 h 25"/>
                  <a:gd name="T4" fmla="*/ 40 w 120"/>
                  <a:gd name="T5" fmla="*/ 17 h 25"/>
                  <a:gd name="T6" fmla="*/ 40 w 120"/>
                  <a:gd name="T7" fmla="*/ 25 h 25"/>
                  <a:gd name="T8" fmla="*/ 0 w 120"/>
                  <a:gd name="T9" fmla="*/ 12 h 25"/>
                  <a:gd name="T10" fmla="*/ 40 w 120"/>
                  <a:gd name="T11" fmla="*/ 0 h 25"/>
                  <a:gd name="T12" fmla="*/ 40 w 120"/>
                  <a:gd name="T13" fmla="*/ 8 h 25"/>
                  <a:gd name="T14" fmla="*/ 120 w 120"/>
                  <a:gd name="T15" fmla="*/ 8 h 25"/>
                  <a:gd name="T16" fmla="*/ 120 w 120"/>
                  <a:gd name="T17" fmla="*/ 11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0" h="25">
                    <a:moveTo>
                      <a:pt x="120" y="11"/>
                    </a:moveTo>
                    <a:lnTo>
                      <a:pt x="120" y="15"/>
                    </a:lnTo>
                    <a:lnTo>
                      <a:pt x="40" y="17"/>
                    </a:lnTo>
                    <a:lnTo>
                      <a:pt x="40" y="25"/>
                    </a:lnTo>
                    <a:lnTo>
                      <a:pt x="0" y="12"/>
                    </a:lnTo>
                    <a:lnTo>
                      <a:pt x="40" y="0"/>
                    </a:lnTo>
                    <a:lnTo>
                      <a:pt x="40" y="8"/>
                    </a:lnTo>
                    <a:lnTo>
                      <a:pt x="120" y="8"/>
                    </a:lnTo>
                    <a:lnTo>
                      <a:pt x="120" y="11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339" name="Freeform 579"/>
              <p:cNvSpPr>
                <a:spLocks/>
              </p:cNvSpPr>
              <p:nvPr/>
            </p:nvSpPr>
            <p:spPr bwMode="auto">
              <a:xfrm>
                <a:off x="2386" y="1941"/>
                <a:ext cx="116" cy="23"/>
              </a:xfrm>
              <a:custGeom>
                <a:avLst/>
                <a:gdLst>
                  <a:gd name="T0" fmla="*/ 116 w 116"/>
                  <a:gd name="T1" fmla="*/ 8 h 23"/>
                  <a:gd name="T2" fmla="*/ 116 w 116"/>
                  <a:gd name="T3" fmla="*/ 11 h 23"/>
                  <a:gd name="T4" fmla="*/ 40 w 116"/>
                  <a:gd name="T5" fmla="*/ 16 h 23"/>
                  <a:gd name="T6" fmla="*/ 40 w 116"/>
                  <a:gd name="T7" fmla="*/ 23 h 23"/>
                  <a:gd name="T8" fmla="*/ 0 w 116"/>
                  <a:gd name="T9" fmla="*/ 13 h 23"/>
                  <a:gd name="T10" fmla="*/ 38 w 116"/>
                  <a:gd name="T11" fmla="*/ 0 h 23"/>
                  <a:gd name="T12" fmla="*/ 40 w 116"/>
                  <a:gd name="T13" fmla="*/ 8 h 23"/>
                  <a:gd name="T14" fmla="*/ 116 w 116"/>
                  <a:gd name="T15" fmla="*/ 5 h 23"/>
                  <a:gd name="T16" fmla="*/ 116 w 116"/>
                  <a:gd name="T17" fmla="*/ 8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6" h="23">
                    <a:moveTo>
                      <a:pt x="116" y="8"/>
                    </a:moveTo>
                    <a:lnTo>
                      <a:pt x="116" y="11"/>
                    </a:lnTo>
                    <a:lnTo>
                      <a:pt x="40" y="16"/>
                    </a:lnTo>
                    <a:lnTo>
                      <a:pt x="40" y="23"/>
                    </a:lnTo>
                    <a:lnTo>
                      <a:pt x="0" y="13"/>
                    </a:lnTo>
                    <a:lnTo>
                      <a:pt x="38" y="0"/>
                    </a:lnTo>
                    <a:lnTo>
                      <a:pt x="40" y="8"/>
                    </a:lnTo>
                    <a:lnTo>
                      <a:pt x="116" y="5"/>
                    </a:lnTo>
                    <a:lnTo>
                      <a:pt x="116" y="8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340" name="Freeform 580"/>
              <p:cNvSpPr>
                <a:spLocks/>
              </p:cNvSpPr>
              <p:nvPr/>
            </p:nvSpPr>
            <p:spPr bwMode="auto">
              <a:xfrm>
                <a:off x="2323" y="1928"/>
                <a:ext cx="109" cy="23"/>
              </a:xfrm>
              <a:custGeom>
                <a:avLst/>
                <a:gdLst>
                  <a:gd name="T0" fmla="*/ 109 w 109"/>
                  <a:gd name="T1" fmla="*/ 7 h 23"/>
                  <a:gd name="T2" fmla="*/ 109 w 109"/>
                  <a:gd name="T3" fmla="*/ 10 h 23"/>
                  <a:gd name="T4" fmla="*/ 35 w 109"/>
                  <a:gd name="T5" fmla="*/ 15 h 23"/>
                  <a:gd name="T6" fmla="*/ 35 w 109"/>
                  <a:gd name="T7" fmla="*/ 23 h 23"/>
                  <a:gd name="T8" fmla="*/ 0 w 109"/>
                  <a:gd name="T9" fmla="*/ 15 h 23"/>
                  <a:gd name="T10" fmla="*/ 35 w 109"/>
                  <a:gd name="T11" fmla="*/ 0 h 23"/>
                  <a:gd name="T12" fmla="*/ 35 w 109"/>
                  <a:gd name="T13" fmla="*/ 7 h 23"/>
                  <a:gd name="T14" fmla="*/ 109 w 109"/>
                  <a:gd name="T15" fmla="*/ 3 h 23"/>
                  <a:gd name="T16" fmla="*/ 109 w 109"/>
                  <a:gd name="T17" fmla="*/ 7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9" h="23">
                    <a:moveTo>
                      <a:pt x="109" y="7"/>
                    </a:moveTo>
                    <a:lnTo>
                      <a:pt x="109" y="10"/>
                    </a:lnTo>
                    <a:lnTo>
                      <a:pt x="35" y="15"/>
                    </a:lnTo>
                    <a:lnTo>
                      <a:pt x="35" y="23"/>
                    </a:lnTo>
                    <a:lnTo>
                      <a:pt x="0" y="15"/>
                    </a:lnTo>
                    <a:lnTo>
                      <a:pt x="35" y="0"/>
                    </a:lnTo>
                    <a:lnTo>
                      <a:pt x="35" y="7"/>
                    </a:lnTo>
                    <a:lnTo>
                      <a:pt x="109" y="3"/>
                    </a:lnTo>
                    <a:lnTo>
                      <a:pt x="109" y="7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341" name="Freeform 581"/>
              <p:cNvSpPr>
                <a:spLocks/>
              </p:cNvSpPr>
              <p:nvPr/>
            </p:nvSpPr>
            <p:spPr bwMode="auto">
              <a:xfrm>
                <a:off x="2261" y="1912"/>
                <a:ext cx="99" cy="19"/>
              </a:xfrm>
              <a:custGeom>
                <a:avLst/>
                <a:gdLst>
                  <a:gd name="T0" fmla="*/ 99 w 99"/>
                  <a:gd name="T1" fmla="*/ 9 h 19"/>
                  <a:gd name="T2" fmla="*/ 99 w 99"/>
                  <a:gd name="T3" fmla="*/ 13 h 19"/>
                  <a:gd name="T4" fmla="*/ 33 w 99"/>
                  <a:gd name="T5" fmla="*/ 14 h 19"/>
                  <a:gd name="T6" fmla="*/ 33 w 99"/>
                  <a:gd name="T7" fmla="*/ 19 h 19"/>
                  <a:gd name="T8" fmla="*/ 0 w 99"/>
                  <a:gd name="T9" fmla="*/ 11 h 19"/>
                  <a:gd name="T10" fmla="*/ 33 w 99"/>
                  <a:gd name="T11" fmla="*/ 0 h 19"/>
                  <a:gd name="T12" fmla="*/ 33 w 99"/>
                  <a:gd name="T13" fmla="*/ 6 h 19"/>
                  <a:gd name="T14" fmla="*/ 99 w 99"/>
                  <a:gd name="T15" fmla="*/ 5 h 19"/>
                  <a:gd name="T16" fmla="*/ 99 w 99"/>
                  <a:gd name="T17" fmla="*/ 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9" h="19">
                    <a:moveTo>
                      <a:pt x="99" y="9"/>
                    </a:moveTo>
                    <a:lnTo>
                      <a:pt x="99" y="13"/>
                    </a:lnTo>
                    <a:lnTo>
                      <a:pt x="33" y="14"/>
                    </a:lnTo>
                    <a:lnTo>
                      <a:pt x="33" y="19"/>
                    </a:lnTo>
                    <a:lnTo>
                      <a:pt x="0" y="11"/>
                    </a:lnTo>
                    <a:lnTo>
                      <a:pt x="33" y="0"/>
                    </a:lnTo>
                    <a:lnTo>
                      <a:pt x="33" y="6"/>
                    </a:lnTo>
                    <a:lnTo>
                      <a:pt x="99" y="5"/>
                    </a:lnTo>
                    <a:lnTo>
                      <a:pt x="99" y="9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342" name="Freeform 582"/>
              <p:cNvSpPr>
                <a:spLocks/>
              </p:cNvSpPr>
              <p:nvPr/>
            </p:nvSpPr>
            <p:spPr bwMode="auto">
              <a:xfrm>
                <a:off x="2193" y="1894"/>
                <a:ext cx="97" cy="18"/>
              </a:xfrm>
              <a:custGeom>
                <a:avLst/>
                <a:gdLst>
                  <a:gd name="T0" fmla="*/ 97 w 97"/>
                  <a:gd name="T1" fmla="*/ 12 h 18"/>
                  <a:gd name="T2" fmla="*/ 97 w 97"/>
                  <a:gd name="T3" fmla="*/ 15 h 18"/>
                  <a:gd name="T4" fmla="*/ 32 w 97"/>
                  <a:gd name="T5" fmla="*/ 11 h 18"/>
                  <a:gd name="T6" fmla="*/ 32 w 97"/>
                  <a:gd name="T7" fmla="*/ 18 h 18"/>
                  <a:gd name="T8" fmla="*/ 0 w 97"/>
                  <a:gd name="T9" fmla="*/ 8 h 18"/>
                  <a:gd name="T10" fmla="*/ 34 w 97"/>
                  <a:gd name="T11" fmla="*/ 0 h 18"/>
                  <a:gd name="T12" fmla="*/ 34 w 97"/>
                  <a:gd name="T13" fmla="*/ 6 h 18"/>
                  <a:gd name="T14" fmla="*/ 97 w 97"/>
                  <a:gd name="T15" fmla="*/ 9 h 18"/>
                  <a:gd name="T16" fmla="*/ 97 w 97"/>
                  <a:gd name="T17" fmla="*/ 1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7" h="18">
                    <a:moveTo>
                      <a:pt x="97" y="12"/>
                    </a:moveTo>
                    <a:lnTo>
                      <a:pt x="97" y="15"/>
                    </a:lnTo>
                    <a:lnTo>
                      <a:pt x="32" y="11"/>
                    </a:lnTo>
                    <a:lnTo>
                      <a:pt x="32" y="18"/>
                    </a:lnTo>
                    <a:lnTo>
                      <a:pt x="0" y="8"/>
                    </a:lnTo>
                    <a:lnTo>
                      <a:pt x="34" y="0"/>
                    </a:lnTo>
                    <a:lnTo>
                      <a:pt x="34" y="6"/>
                    </a:lnTo>
                    <a:lnTo>
                      <a:pt x="97" y="9"/>
                    </a:lnTo>
                    <a:lnTo>
                      <a:pt x="97" y="12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343" name="Freeform 583"/>
              <p:cNvSpPr>
                <a:spLocks/>
              </p:cNvSpPr>
              <p:nvPr/>
            </p:nvSpPr>
            <p:spPr bwMode="auto">
              <a:xfrm>
                <a:off x="2112" y="1877"/>
                <a:ext cx="107" cy="22"/>
              </a:xfrm>
              <a:custGeom>
                <a:avLst/>
                <a:gdLst>
                  <a:gd name="T0" fmla="*/ 107 w 107"/>
                  <a:gd name="T1" fmla="*/ 15 h 22"/>
                  <a:gd name="T2" fmla="*/ 107 w 107"/>
                  <a:gd name="T3" fmla="*/ 20 h 22"/>
                  <a:gd name="T4" fmla="*/ 37 w 107"/>
                  <a:gd name="T5" fmla="*/ 14 h 22"/>
                  <a:gd name="T6" fmla="*/ 35 w 107"/>
                  <a:gd name="T7" fmla="*/ 22 h 22"/>
                  <a:gd name="T8" fmla="*/ 0 w 107"/>
                  <a:gd name="T9" fmla="*/ 8 h 22"/>
                  <a:gd name="T10" fmla="*/ 37 w 107"/>
                  <a:gd name="T11" fmla="*/ 0 h 22"/>
                  <a:gd name="T12" fmla="*/ 37 w 107"/>
                  <a:gd name="T13" fmla="*/ 6 h 22"/>
                  <a:gd name="T14" fmla="*/ 107 w 107"/>
                  <a:gd name="T15" fmla="*/ 12 h 22"/>
                  <a:gd name="T16" fmla="*/ 107 w 107"/>
                  <a:gd name="T17" fmla="*/ 15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7" h="22">
                    <a:moveTo>
                      <a:pt x="107" y="15"/>
                    </a:moveTo>
                    <a:lnTo>
                      <a:pt x="107" y="20"/>
                    </a:lnTo>
                    <a:lnTo>
                      <a:pt x="37" y="14"/>
                    </a:lnTo>
                    <a:lnTo>
                      <a:pt x="35" y="22"/>
                    </a:lnTo>
                    <a:lnTo>
                      <a:pt x="0" y="8"/>
                    </a:lnTo>
                    <a:lnTo>
                      <a:pt x="37" y="0"/>
                    </a:lnTo>
                    <a:lnTo>
                      <a:pt x="37" y="6"/>
                    </a:lnTo>
                    <a:lnTo>
                      <a:pt x="107" y="12"/>
                    </a:lnTo>
                    <a:lnTo>
                      <a:pt x="107" y="15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344" name="Freeform 584"/>
              <p:cNvSpPr>
                <a:spLocks/>
              </p:cNvSpPr>
              <p:nvPr/>
            </p:nvSpPr>
            <p:spPr bwMode="auto">
              <a:xfrm>
                <a:off x="3525" y="2240"/>
                <a:ext cx="88" cy="16"/>
              </a:xfrm>
              <a:custGeom>
                <a:avLst/>
                <a:gdLst>
                  <a:gd name="T0" fmla="*/ 88 w 88"/>
                  <a:gd name="T1" fmla="*/ 13 h 16"/>
                  <a:gd name="T2" fmla="*/ 86 w 88"/>
                  <a:gd name="T3" fmla="*/ 16 h 16"/>
                  <a:gd name="T4" fmla="*/ 30 w 88"/>
                  <a:gd name="T5" fmla="*/ 10 h 16"/>
                  <a:gd name="T6" fmla="*/ 28 w 88"/>
                  <a:gd name="T7" fmla="*/ 16 h 16"/>
                  <a:gd name="T8" fmla="*/ 0 w 88"/>
                  <a:gd name="T9" fmla="*/ 6 h 16"/>
                  <a:gd name="T10" fmla="*/ 30 w 88"/>
                  <a:gd name="T11" fmla="*/ 0 h 16"/>
                  <a:gd name="T12" fmla="*/ 30 w 88"/>
                  <a:gd name="T13" fmla="*/ 6 h 16"/>
                  <a:gd name="T14" fmla="*/ 88 w 88"/>
                  <a:gd name="T15" fmla="*/ 10 h 16"/>
                  <a:gd name="T16" fmla="*/ 88 w 88"/>
                  <a:gd name="T17" fmla="*/ 13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8" h="16">
                    <a:moveTo>
                      <a:pt x="88" y="13"/>
                    </a:moveTo>
                    <a:lnTo>
                      <a:pt x="86" y="16"/>
                    </a:lnTo>
                    <a:lnTo>
                      <a:pt x="30" y="10"/>
                    </a:lnTo>
                    <a:lnTo>
                      <a:pt x="28" y="16"/>
                    </a:lnTo>
                    <a:lnTo>
                      <a:pt x="0" y="6"/>
                    </a:lnTo>
                    <a:lnTo>
                      <a:pt x="30" y="0"/>
                    </a:lnTo>
                    <a:lnTo>
                      <a:pt x="30" y="6"/>
                    </a:lnTo>
                    <a:lnTo>
                      <a:pt x="88" y="10"/>
                    </a:lnTo>
                    <a:lnTo>
                      <a:pt x="88" y="13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345" name="Freeform 585"/>
              <p:cNvSpPr>
                <a:spLocks/>
              </p:cNvSpPr>
              <p:nvPr/>
            </p:nvSpPr>
            <p:spPr bwMode="auto">
              <a:xfrm>
                <a:off x="3458" y="2218"/>
                <a:ext cx="84" cy="23"/>
              </a:xfrm>
              <a:custGeom>
                <a:avLst/>
                <a:gdLst>
                  <a:gd name="T0" fmla="*/ 84 w 84"/>
                  <a:gd name="T1" fmla="*/ 20 h 23"/>
                  <a:gd name="T2" fmla="*/ 83 w 84"/>
                  <a:gd name="T3" fmla="*/ 23 h 23"/>
                  <a:gd name="T4" fmla="*/ 28 w 84"/>
                  <a:gd name="T5" fmla="*/ 11 h 23"/>
                  <a:gd name="T6" fmla="*/ 26 w 84"/>
                  <a:gd name="T7" fmla="*/ 17 h 23"/>
                  <a:gd name="T8" fmla="*/ 0 w 84"/>
                  <a:gd name="T9" fmla="*/ 3 h 23"/>
                  <a:gd name="T10" fmla="*/ 29 w 84"/>
                  <a:gd name="T11" fmla="*/ 0 h 23"/>
                  <a:gd name="T12" fmla="*/ 28 w 84"/>
                  <a:gd name="T13" fmla="*/ 6 h 23"/>
                  <a:gd name="T14" fmla="*/ 84 w 84"/>
                  <a:gd name="T15" fmla="*/ 17 h 23"/>
                  <a:gd name="T16" fmla="*/ 84 w 84"/>
                  <a:gd name="T17" fmla="*/ 2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4" h="23">
                    <a:moveTo>
                      <a:pt x="84" y="20"/>
                    </a:moveTo>
                    <a:lnTo>
                      <a:pt x="83" y="23"/>
                    </a:lnTo>
                    <a:lnTo>
                      <a:pt x="28" y="11"/>
                    </a:lnTo>
                    <a:lnTo>
                      <a:pt x="26" y="17"/>
                    </a:lnTo>
                    <a:lnTo>
                      <a:pt x="0" y="3"/>
                    </a:lnTo>
                    <a:lnTo>
                      <a:pt x="29" y="0"/>
                    </a:lnTo>
                    <a:lnTo>
                      <a:pt x="28" y="6"/>
                    </a:lnTo>
                    <a:lnTo>
                      <a:pt x="84" y="17"/>
                    </a:lnTo>
                    <a:lnTo>
                      <a:pt x="84" y="2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346" name="Freeform 586"/>
              <p:cNvSpPr>
                <a:spLocks/>
              </p:cNvSpPr>
              <p:nvPr/>
            </p:nvSpPr>
            <p:spPr bwMode="auto">
              <a:xfrm>
                <a:off x="3394" y="2188"/>
                <a:ext cx="78" cy="38"/>
              </a:xfrm>
              <a:custGeom>
                <a:avLst/>
                <a:gdLst>
                  <a:gd name="T0" fmla="*/ 78 w 78"/>
                  <a:gd name="T1" fmla="*/ 36 h 38"/>
                  <a:gd name="T2" fmla="*/ 76 w 78"/>
                  <a:gd name="T3" fmla="*/ 38 h 38"/>
                  <a:gd name="T4" fmla="*/ 26 w 78"/>
                  <a:gd name="T5" fmla="*/ 13 h 38"/>
                  <a:gd name="T6" fmla="*/ 23 w 78"/>
                  <a:gd name="T7" fmla="*/ 19 h 38"/>
                  <a:gd name="T8" fmla="*/ 0 w 78"/>
                  <a:gd name="T9" fmla="*/ 0 h 38"/>
                  <a:gd name="T10" fmla="*/ 29 w 78"/>
                  <a:gd name="T11" fmla="*/ 4 h 38"/>
                  <a:gd name="T12" fmla="*/ 27 w 78"/>
                  <a:gd name="T13" fmla="*/ 10 h 38"/>
                  <a:gd name="T14" fmla="*/ 78 w 78"/>
                  <a:gd name="T15" fmla="*/ 33 h 38"/>
                  <a:gd name="T16" fmla="*/ 78 w 78"/>
                  <a:gd name="T17" fmla="*/ 36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8" h="38">
                    <a:moveTo>
                      <a:pt x="78" y="36"/>
                    </a:moveTo>
                    <a:lnTo>
                      <a:pt x="76" y="38"/>
                    </a:lnTo>
                    <a:lnTo>
                      <a:pt x="26" y="13"/>
                    </a:lnTo>
                    <a:lnTo>
                      <a:pt x="23" y="19"/>
                    </a:lnTo>
                    <a:lnTo>
                      <a:pt x="0" y="0"/>
                    </a:lnTo>
                    <a:lnTo>
                      <a:pt x="29" y="4"/>
                    </a:lnTo>
                    <a:lnTo>
                      <a:pt x="27" y="10"/>
                    </a:lnTo>
                    <a:lnTo>
                      <a:pt x="78" y="33"/>
                    </a:lnTo>
                    <a:lnTo>
                      <a:pt x="78" y="36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347" name="Freeform 587"/>
              <p:cNvSpPr>
                <a:spLocks/>
              </p:cNvSpPr>
              <p:nvPr/>
            </p:nvSpPr>
            <p:spPr bwMode="auto">
              <a:xfrm>
                <a:off x="3330" y="2152"/>
                <a:ext cx="73" cy="58"/>
              </a:xfrm>
              <a:custGeom>
                <a:avLst/>
                <a:gdLst>
                  <a:gd name="T0" fmla="*/ 72 w 73"/>
                  <a:gd name="T1" fmla="*/ 55 h 58"/>
                  <a:gd name="T2" fmla="*/ 69 w 73"/>
                  <a:gd name="T3" fmla="*/ 58 h 58"/>
                  <a:gd name="T4" fmla="*/ 21 w 73"/>
                  <a:gd name="T5" fmla="*/ 22 h 58"/>
                  <a:gd name="T6" fmla="*/ 18 w 73"/>
                  <a:gd name="T7" fmla="*/ 26 h 58"/>
                  <a:gd name="T8" fmla="*/ 0 w 73"/>
                  <a:gd name="T9" fmla="*/ 0 h 58"/>
                  <a:gd name="T10" fmla="*/ 29 w 73"/>
                  <a:gd name="T11" fmla="*/ 13 h 58"/>
                  <a:gd name="T12" fmla="*/ 26 w 73"/>
                  <a:gd name="T13" fmla="*/ 17 h 58"/>
                  <a:gd name="T14" fmla="*/ 73 w 73"/>
                  <a:gd name="T15" fmla="*/ 54 h 58"/>
                  <a:gd name="T16" fmla="*/ 72 w 73"/>
                  <a:gd name="T17" fmla="*/ 55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3" h="58">
                    <a:moveTo>
                      <a:pt x="72" y="55"/>
                    </a:moveTo>
                    <a:lnTo>
                      <a:pt x="69" y="58"/>
                    </a:lnTo>
                    <a:lnTo>
                      <a:pt x="21" y="22"/>
                    </a:lnTo>
                    <a:lnTo>
                      <a:pt x="18" y="26"/>
                    </a:lnTo>
                    <a:lnTo>
                      <a:pt x="0" y="0"/>
                    </a:lnTo>
                    <a:lnTo>
                      <a:pt x="29" y="13"/>
                    </a:lnTo>
                    <a:lnTo>
                      <a:pt x="26" y="17"/>
                    </a:lnTo>
                    <a:lnTo>
                      <a:pt x="73" y="54"/>
                    </a:lnTo>
                    <a:lnTo>
                      <a:pt x="72" y="55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348" name="Freeform 588"/>
              <p:cNvSpPr>
                <a:spLocks/>
              </p:cNvSpPr>
              <p:nvPr/>
            </p:nvSpPr>
            <p:spPr bwMode="auto">
              <a:xfrm>
                <a:off x="3270" y="2114"/>
                <a:ext cx="64" cy="81"/>
              </a:xfrm>
              <a:custGeom>
                <a:avLst/>
                <a:gdLst>
                  <a:gd name="T0" fmla="*/ 61 w 64"/>
                  <a:gd name="T1" fmla="*/ 80 h 81"/>
                  <a:gd name="T2" fmla="*/ 58 w 64"/>
                  <a:gd name="T3" fmla="*/ 81 h 81"/>
                  <a:gd name="T4" fmla="*/ 17 w 64"/>
                  <a:gd name="T5" fmla="*/ 29 h 81"/>
                  <a:gd name="T6" fmla="*/ 12 w 64"/>
                  <a:gd name="T7" fmla="*/ 34 h 81"/>
                  <a:gd name="T8" fmla="*/ 0 w 64"/>
                  <a:gd name="T9" fmla="*/ 0 h 81"/>
                  <a:gd name="T10" fmla="*/ 28 w 64"/>
                  <a:gd name="T11" fmla="*/ 20 h 81"/>
                  <a:gd name="T12" fmla="*/ 23 w 64"/>
                  <a:gd name="T13" fmla="*/ 25 h 81"/>
                  <a:gd name="T14" fmla="*/ 64 w 64"/>
                  <a:gd name="T15" fmla="*/ 78 h 81"/>
                  <a:gd name="T16" fmla="*/ 61 w 64"/>
                  <a:gd name="T17" fmla="*/ 80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4" h="81">
                    <a:moveTo>
                      <a:pt x="61" y="80"/>
                    </a:moveTo>
                    <a:lnTo>
                      <a:pt x="58" y="81"/>
                    </a:lnTo>
                    <a:lnTo>
                      <a:pt x="17" y="29"/>
                    </a:lnTo>
                    <a:lnTo>
                      <a:pt x="12" y="34"/>
                    </a:lnTo>
                    <a:lnTo>
                      <a:pt x="0" y="0"/>
                    </a:lnTo>
                    <a:lnTo>
                      <a:pt x="28" y="20"/>
                    </a:lnTo>
                    <a:lnTo>
                      <a:pt x="23" y="25"/>
                    </a:lnTo>
                    <a:lnTo>
                      <a:pt x="64" y="78"/>
                    </a:lnTo>
                    <a:lnTo>
                      <a:pt x="61" y="8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349" name="Freeform 589"/>
              <p:cNvSpPr>
                <a:spLocks/>
              </p:cNvSpPr>
              <p:nvPr/>
            </p:nvSpPr>
            <p:spPr bwMode="auto">
              <a:xfrm>
                <a:off x="3206" y="2074"/>
                <a:ext cx="59" cy="106"/>
              </a:xfrm>
              <a:custGeom>
                <a:avLst/>
                <a:gdLst>
                  <a:gd name="T0" fmla="*/ 55 w 59"/>
                  <a:gd name="T1" fmla="*/ 104 h 106"/>
                  <a:gd name="T2" fmla="*/ 52 w 59"/>
                  <a:gd name="T3" fmla="*/ 106 h 106"/>
                  <a:gd name="T4" fmla="*/ 15 w 59"/>
                  <a:gd name="T5" fmla="*/ 36 h 106"/>
                  <a:gd name="T6" fmla="*/ 9 w 59"/>
                  <a:gd name="T7" fmla="*/ 40 h 106"/>
                  <a:gd name="T8" fmla="*/ 0 w 59"/>
                  <a:gd name="T9" fmla="*/ 0 h 106"/>
                  <a:gd name="T10" fmla="*/ 29 w 59"/>
                  <a:gd name="T11" fmla="*/ 28 h 106"/>
                  <a:gd name="T12" fmla="*/ 21 w 59"/>
                  <a:gd name="T13" fmla="*/ 32 h 106"/>
                  <a:gd name="T14" fmla="*/ 59 w 59"/>
                  <a:gd name="T15" fmla="*/ 101 h 106"/>
                  <a:gd name="T16" fmla="*/ 55 w 59"/>
                  <a:gd name="T17" fmla="*/ 104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9" h="106">
                    <a:moveTo>
                      <a:pt x="55" y="104"/>
                    </a:moveTo>
                    <a:lnTo>
                      <a:pt x="52" y="106"/>
                    </a:lnTo>
                    <a:lnTo>
                      <a:pt x="15" y="36"/>
                    </a:lnTo>
                    <a:lnTo>
                      <a:pt x="9" y="40"/>
                    </a:lnTo>
                    <a:lnTo>
                      <a:pt x="0" y="0"/>
                    </a:lnTo>
                    <a:lnTo>
                      <a:pt x="29" y="28"/>
                    </a:lnTo>
                    <a:lnTo>
                      <a:pt x="21" y="32"/>
                    </a:lnTo>
                    <a:lnTo>
                      <a:pt x="59" y="101"/>
                    </a:lnTo>
                    <a:lnTo>
                      <a:pt x="55" y="104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350" name="Freeform 590"/>
              <p:cNvSpPr>
                <a:spLocks/>
              </p:cNvSpPr>
              <p:nvPr/>
            </p:nvSpPr>
            <p:spPr bwMode="auto">
              <a:xfrm>
                <a:off x="3100" y="2064"/>
                <a:ext cx="94" cy="102"/>
              </a:xfrm>
              <a:custGeom>
                <a:avLst/>
                <a:gdLst>
                  <a:gd name="T0" fmla="*/ 91 w 94"/>
                  <a:gd name="T1" fmla="*/ 99 h 102"/>
                  <a:gd name="T2" fmla="*/ 87 w 94"/>
                  <a:gd name="T3" fmla="*/ 102 h 102"/>
                  <a:gd name="T4" fmla="*/ 28 w 94"/>
                  <a:gd name="T5" fmla="*/ 36 h 102"/>
                  <a:gd name="T6" fmla="*/ 22 w 94"/>
                  <a:gd name="T7" fmla="*/ 42 h 102"/>
                  <a:gd name="T8" fmla="*/ 0 w 94"/>
                  <a:gd name="T9" fmla="*/ 0 h 102"/>
                  <a:gd name="T10" fmla="*/ 42 w 94"/>
                  <a:gd name="T11" fmla="*/ 24 h 102"/>
                  <a:gd name="T12" fmla="*/ 34 w 94"/>
                  <a:gd name="T13" fmla="*/ 30 h 102"/>
                  <a:gd name="T14" fmla="*/ 94 w 94"/>
                  <a:gd name="T15" fmla="*/ 96 h 102"/>
                  <a:gd name="T16" fmla="*/ 91 w 94"/>
                  <a:gd name="T17" fmla="*/ 99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4" h="102">
                    <a:moveTo>
                      <a:pt x="91" y="99"/>
                    </a:moveTo>
                    <a:lnTo>
                      <a:pt x="87" y="102"/>
                    </a:lnTo>
                    <a:lnTo>
                      <a:pt x="28" y="36"/>
                    </a:lnTo>
                    <a:lnTo>
                      <a:pt x="22" y="42"/>
                    </a:lnTo>
                    <a:lnTo>
                      <a:pt x="0" y="0"/>
                    </a:lnTo>
                    <a:lnTo>
                      <a:pt x="42" y="24"/>
                    </a:lnTo>
                    <a:lnTo>
                      <a:pt x="34" y="30"/>
                    </a:lnTo>
                    <a:lnTo>
                      <a:pt x="94" y="96"/>
                    </a:lnTo>
                    <a:lnTo>
                      <a:pt x="91" y="99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351" name="Freeform 591"/>
              <p:cNvSpPr>
                <a:spLocks/>
              </p:cNvSpPr>
              <p:nvPr/>
            </p:nvSpPr>
            <p:spPr bwMode="auto">
              <a:xfrm>
                <a:off x="2993" y="2077"/>
                <a:ext cx="130" cy="75"/>
              </a:xfrm>
              <a:custGeom>
                <a:avLst/>
                <a:gdLst>
                  <a:gd name="T0" fmla="*/ 129 w 130"/>
                  <a:gd name="T1" fmla="*/ 72 h 75"/>
                  <a:gd name="T2" fmla="*/ 126 w 130"/>
                  <a:gd name="T3" fmla="*/ 75 h 75"/>
                  <a:gd name="T4" fmla="*/ 40 w 130"/>
                  <a:gd name="T5" fmla="*/ 28 h 75"/>
                  <a:gd name="T6" fmla="*/ 34 w 130"/>
                  <a:gd name="T7" fmla="*/ 37 h 75"/>
                  <a:gd name="T8" fmla="*/ 0 w 130"/>
                  <a:gd name="T9" fmla="*/ 0 h 75"/>
                  <a:gd name="T10" fmla="*/ 49 w 130"/>
                  <a:gd name="T11" fmla="*/ 11 h 75"/>
                  <a:gd name="T12" fmla="*/ 45 w 130"/>
                  <a:gd name="T13" fmla="*/ 22 h 75"/>
                  <a:gd name="T14" fmla="*/ 130 w 130"/>
                  <a:gd name="T15" fmla="*/ 69 h 75"/>
                  <a:gd name="T16" fmla="*/ 129 w 130"/>
                  <a:gd name="T17" fmla="*/ 72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30" h="75">
                    <a:moveTo>
                      <a:pt x="129" y="72"/>
                    </a:moveTo>
                    <a:lnTo>
                      <a:pt x="126" y="75"/>
                    </a:lnTo>
                    <a:lnTo>
                      <a:pt x="40" y="28"/>
                    </a:lnTo>
                    <a:lnTo>
                      <a:pt x="34" y="37"/>
                    </a:lnTo>
                    <a:lnTo>
                      <a:pt x="0" y="0"/>
                    </a:lnTo>
                    <a:lnTo>
                      <a:pt x="49" y="11"/>
                    </a:lnTo>
                    <a:lnTo>
                      <a:pt x="45" y="22"/>
                    </a:lnTo>
                    <a:lnTo>
                      <a:pt x="130" y="69"/>
                    </a:lnTo>
                    <a:lnTo>
                      <a:pt x="129" y="72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352" name="Freeform 592"/>
              <p:cNvSpPr>
                <a:spLocks/>
              </p:cNvSpPr>
              <p:nvPr/>
            </p:nvSpPr>
            <p:spPr bwMode="auto">
              <a:xfrm>
                <a:off x="2909" y="2096"/>
                <a:ext cx="142" cy="43"/>
              </a:xfrm>
              <a:custGeom>
                <a:avLst/>
                <a:gdLst>
                  <a:gd name="T0" fmla="*/ 142 w 142"/>
                  <a:gd name="T1" fmla="*/ 38 h 43"/>
                  <a:gd name="T2" fmla="*/ 141 w 142"/>
                  <a:gd name="T3" fmla="*/ 43 h 43"/>
                  <a:gd name="T4" fmla="*/ 46 w 142"/>
                  <a:gd name="T5" fmla="*/ 17 h 43"/>
                  <a:gd name="T6" fmla="*/ 43 w 142"/>
                  <a:gd name="T7" fmla="*/ 27 h 43"/>
                  <a:gd name="T8" fmla="*/ 0 w 142"/>
                  <a:gd name="T9" fmla="*/ 1 h 43"/>
                  <a:gd name="T10" fmla="*/ 51 w 142"/>
                  <a:gd name="T11" fmla="*/ 0 h 43"/>
                  <a:gd name="T12" fmla="*/ 47 w 142"/>
                  <a:gd name="T13" fmla="*/ 9 h 43"/>
                  <a:gd name="T14" fmla="*/ 142 w 142"/>
                  <a:gd name="T15" fmla="*/ 33 h 43"/>
                  <a:gd name="T16" fmla="*/ 142 w 142"/>
                  <a:gd name="T17" fmla="*/ 38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2" h="43">
                    <a:moveTo>
                      <a:pt x="142" y="38"/>
                    </a:moveTo>
                    <a:lnTo>
                      <a:pt x="141" y="43"/>
                    </a:lnTo>
                    <a:lnTo>
                      <a:pt x="46" y="17"/>
                    </a:lnTo>
                    <a:lnTo>
                      <a:pt x="43" y="27"/>
                    </a:lnTo>
                    <a:lnTo>
                      <a:pt x="0" y="1"/>
                    </a:lnTo>
                    <a:lnTo>
                      <a:pt x="51" y="0"/>
                    </a:lnTo>
                    <a:lnTo>
                      <a:pt x="47" y="9"/>
                    </a:lnTo>
                    <a:lnTo>
                      <a:pt x="142" y="33"/>
                    </a:lnTo>
                    <a:lnTo>
                      <a:pt x="142" y="38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353" name="Freeform 593"/>
              <p:cNvSpPr>
                <a:spLocks/>
              </p:cNvSpPr>
              <p:nvPr/>
            </p:nvSpPr>
            <p:spPr bwMode="auto">
              <a:xfrm>
                <a:off x="2846" y="2103"/>
                <a:ext cx="133" cy="28"/>
              </a:xfrm>
              <a:custGeom>
                <a:avLst/>
                <a:gdLst>
                  <a:gd name="T0" fmla="*/ 133 w 133"/>
                  <a:gd name="T1" fmla="*/ 17 h 28"/>
                  <a:gd name="T2" fmla="*/ 133 w 133"/>
                  <a:gd name="T3" fmla="*/ 22 h 28"/>
                  <a:gd name="T4" fmla="*/ 45 w 133"/>
                  <a:gd name="T5" fmla="*/ 19 h 28"/>
                  <a:gd name="T6" fmla="*/ 45 w 133"/>
                  <a:gd name="T7" fmla="*/ 28 h 28"/>
                  <a:gd name="T8" fmla="*/ 0 w 133"/>
                  <a:gd name="T9" fmla="*/ 14 h 28"/>
                  <a:gd name="T10" fmla="*/ 45 w 133"/>
                  <a:gd name="T11" fmla="*/ 0 h 28"/>
                  <a:gd name="T12" fmla="*/ 45 w 133"/>
                  <a:gd name="T13" fmla="*/ 10 h 28"/>
                  <a:gd name="T14" fmla="*/ 133 w 133"/>
                  <a:gd name="T15" fmla="*/ 13 h 28"/>
                  <a:gd name="T16" fmla="*/ 133 w 133"/>
                  <a:gd name="T17" fmla="*/ 17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33" h="28">
                    <a:moveTo>
                      <a:pt x="133" y="17"/>
                    </a:moveTo>
                    <a:lnTo>
                      <a:pt x="133" y="22"/>
                    </a:lnTo>
                    <a:lnTo>
                      <a:pt x="45" y="19"/>
                    </a:lnTo>
                    <a:lnTo>
                      <a:pt x="45" y="28"/>
                    </a:lnTo>
                    <a:lnTo>
                      <a:pt x="0" y="14"/>
                    </a:lnTo>
                    <a:lnTo>
                      <a:pt x="45" y="0"/>
                    </a:lnTo>
                    <a:lnTo>
                      <a:pt x="45" y="10"/>
                    </a:lnTo>
                    <a:lnTo>
                      <a:pt x="133" y="13"/>
                    </a:lnTo>
                    <a:lnTo>
                      <a:pt x="133" y="17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354" name="Freeform 594"/>
              <p:cNvSpPr>
                <a:spLocks/>
              </p:cNvSpPr>
              <p:nvPr/>
            </p:nvSpPr>
            <p:spPr bwMode="auto">
              <a:xfrm>
                <a:off x="2784" y="2100"/>
                <a:ext cx="125" cy="26"/>
              </a:xfrm>
              <a:custGeom>
                <a:avLst/>
                <a:gdLst>
                  <a:gd name="T0" fmla="*/ 125 w 125"/>
                  <a:gd name="T1" fmla="*/ 5 h 26"/>
                  <a:gd name="T2" fmla="*/ 125 w 125"/>
                  <a:gd name="T3" fmla="*/ 10 h 26"/>
                  <a:gd name="T4" fmla="*/ 42 w 125"/>
                  <a:gd name="T5" fmla="*/ 19 h 26"/>
                  <a:gd name="T6" fmla="*/ 44 w 125"/>
                  <a:gd name="T7" fmla="*/ 26 h 26"/>
                  <a:gd name="T8" fmla="*/ 0 w 125"/>
                  <a:gd name="T9" fmla="*/ 20 h 26"/>
                  <a:gd name="T10" fmla="*/ 41 w 125"/>
                  <a:gd name="T11" fmla="*/ 0 h 26"/>
                  <a:gd name="T12" fmla="*/ 41 w 125"/>
                  <a:gd name="T13" fmla="*/ 10 h 26"/>
                  <a:gd name="T14" fmla="*/ 125 w 125"/>
                  <a:gd name="T15" fmla="*/ 0 h 26"/>
                  <a:gd name="T16" fmla="*/ 125 w 125"/>
                  <a:gd name="T17" fmla="*/ 5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5" h="26">
                    <a:moveTo>
                      <a:pt x="125" y="5"/>
                    </a:moveTo>
                    <a:lnTo>
                      <a:pt x="125" y="10"/>
                    </a:lnTo>
                    <a:lnTo>
                      <a:pt x="42" y="19"/>
                    </a:lnTo>
                    <a:lnTo>
                      <a:pt x="44" y="26"/>
                    </a:lnTo>
                    <a:lnTo>
                      <a:pt x="0" y="20"/>
                    </a:lnTo>
                    <a:lnTo>
                      <a:pt x="41" y="0"/>
                    </a:lnTo>
                    <a:lnTo>
                      <a:pt x="41" y="10"/>
                    </a:lnTo>
                    <a:lnTo>
                      <a:pt x="125" y="0"/>
                    </a:lnTo>
                    <a:lnTo>
                      <a:pt x="125" y="5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355" name="Freeform 595"/>
              <p:cNvSpPr>
                <a:spLocks/>
              </p:cNvSpPr>
              <p:nvPr/>
            </p:nvSpPr>
            <p:spPr bwMode="auto">
              <a:xfrm>
                <a:off x="2719" y="2087"/>
                <a:ext cx="121" cy="26"/>
              </a:xfrm>
              <a:custGeom>
                <a:avLst/>
                <a:gdLst>
                  <a:gd name="T0" fmla="*/ 120 w 121"/>
                  <a:gd name="T1" fmla="*/ 3 h 26"/>
                  <a:gd name="T2" fmla="*/ 121 w 121"/>
                  <a:gd name="T3" fmla="*/ 7 h 26"/>
                  <a:gd name="T4" fmla="*/ 40 w 121"/>
                  <a:gd name="T5" fmla="*/ 18 h 26"/>
                  <a:gd name="T6" fmla="*/ 42 w 121"/>
                  <a:gd name="T7" fmla="*/ 26 h 26"/>
                  <a:gd name="T8" fmla="*/ 0 w 121"/>
                  <a:gd name="T9" fmla="*/ 19 h 26"/>
                  <a:gd name="T10" fmla="*/ 39 w 121"/>
                  <a:gd name="T11" fmla="*/ 3 h 26"/>
                  <a:gd name="T12" fmla="*/ 39 w 121"/>
                  <a:gd name="T13" fmla="*/ 10 h 26"/>
                  <a:gd name="T14" fmla="*/ 120 w 121"/>
                  <a:gd name="T15" fmla="*/ 0 h 26"/>
                  <a:gd name="T16" fmla="*/ 120 w 121"/>
                  <a:gd name="T17" fmla="*/ 3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1" h="26">
                    <a:moveTo>
                      <a:pt x="120" y="3"/>
                    </a:moveTo>
                    <a:lnTo>
                      <a:pt x="121" y="7"/>
                    </a:lnTo>
                    <a:lnTo>
                      <a:pt x="40" y="18"/>
                    </a:lnTo>
                    <a:lnTo>
                      <a:pt x="42" y="26"/>
                    </a:lnTo>
                    <a:lnTo>
                      <a:pt x="0" y="19"/>
                    </a:lnTo>
                    <a:lnTo>
                      <a:pt x="39" y="3"/>
                    </a:lnTo>
                    <a:lnTo>
                      <a:pt x="39" y="10"/>
                    </a:lnTo>
                    <a:lnTo>
                      <a:pt x="120" y="0"/>
                    </a:lnTo>
                    <a:lnTo>
                      <a:pt x="120" y="3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356" name="Freeform 596"/>
              <p:cNvSpPr>
                <a:spLocks/>
              </p:cNvSpPr>
              <p:nvPr/>
            </p:nvSpPr>
            <p:spPr bwMode="auto">
              <a:xfrm>
                <a:off x="2655" y="2073"/>
                <a:ext cx="115" cy="23"/>
              </a:xfrm>
              <a:custGeom>
                <a:avLst/>
                <a:gdLst>
                  <a:gd name="T0" fmla="*/ 115 w 115"/>
                  <a:gd name="T1" fmla="*/ 3 h 23"/>
                  <a:gd name="T2" fmla="*/ 115 w 115"/>
                  <a:gd name="T3" fmla="*/ 6 h 23"/>
                  <a:gd name="T4" fmla="*/ 38 w 115"/>
                  <a:gd name="T5" fmla="*/ 15 h 23"/>
                  <a:gd name="T6" fmla="*/ 40 w 115"/>
                  <a:gd name="T7" fmla="*/ 23 h 23"/>
                  <a:gd name="T8" fmla="*/ 0 w 115"/>
                  <a:gd name="T9" fmla="*/ 15 h 23"/>
                  <a:gd name="T10" fmla="*/ 37 w 115"/>
                  <a:gd name="T11" fmla="*/ 0 h 23"/>
                  <a:gd name="T12" fmla="*/ 38 w 115"/>
                  <a:gd name="T13" fmla="*/ 6 h 23"/>
                  <a:gd name="T14" fmla="*/ 113 w 115"/>
                  <a:gd name="T15" fmla="*/ 0 h 23"/>
                  <a:gd name="T16" fmla="*/ 115 w 115"/>
                  <a:gd name="T17" fmla="*/ 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5" h="23">
                    <a:moveTo>
                      <a:pt x="115" y="3"/>
                    </a:moveTo>
                    <a:lnTo>
                      <a:pt x="115" y="6"/>
                    </a:lnTo>
                    <a:lnTo>
                      <a:pt x="38" y="15"/>
                    </a:lnTo>
                    <a:lnTo>
                      <a:pt x="40" y="23"/>
                    </a:lnTo>
                    <a:lnTo>
                      <a:pt x="0" y="15"/>
                    </a:lnTo>
                    <a:lnTo>
                      <a:pt x="37" y="0"/>
                    </a:lnTo>
                    <a:lnTo>
                      <a:pt x="38" y="6"/>
                    </a:lnTo>
                    <a:lnTo>
                      <a:pt x="113" y="0"/>
                    </a:lnTo>
                    <a:lnTo>
                      <a:pt x="115" y="3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357" name="Freeform 597"/>
              <p:cNvSpPr>
                <a:spLocks/>
              </p:cNvSpPr>
              <p:nvPr/>
            </p:nvSpPr>
            <p:spPr bwMode="auto">
              <a:xfrm>
                <a:off x="2588" y="2056"/>
                <a:ext cx="112" cy="21"/>
              </a:xfrm>
              <a:custGeom>
                <a:avLst/>
                <a:gdLst>
                  <a:gd name="T0" fmla="*/ 112 w 112"/>
                  <a:gd name="T1" fmla="*/ 5 h 21"/>
                  <a:gd name="T2" fmla="*/ 112 w 112"/>
                  <a:gd name="T3" fmla="*/ 9 h 21"/>
                  <a:gd name="T4" fmla="*/ 38 w 112"/>
                  <a:gd name="T5" fmla="*/ 15 h 21"/>
                  <a:gd name="T6" fmla="*/ 38 w 112"/>
                  <a:gd name="T7" fmla="*/ 21 h 21"/>
                  <a:gd name="T8" fmla="*/ 0 w 112"/>
                  <a:gd name="T9" fmla="*/ 14 h 21"/>
                  <a:gd name="T10" fmla="*/ 37 w 112"/>
                  <a:gd name="T11" fmla="*/ 0 h 21"/>
                  <a:gd name="T12" fmla="*/ 38 w 112"/>
                  <a:gd name="T13" fmla="*/ 8 h 21"/>
                  <a:gd name="T14" fmla="*/ 110 w 112"/>
                  <a:gd name="T15" fmla="*/ 2 h 21"/>
                  <a:gd name="T16" fmla="*/ 112 w 112"/>
                  <a:gd name="T17" fmla="*/ 5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2" h="21">
                    <a:moveTo>
                      <a:pt x="112" y="5"/>
                    </a:moveTo>
                    <a:lnTo>
                      <a:pt x="112" y="9"/>
                    </a:lnTo>
                    <a:lnTo>
                      <a:pt x="38" y="15"/>
                    </a:lnTo>
                    <a:lnTo>
                      <a:pt x="38" y="21"/>
                    </a:lnTo>
                    <a:lnTo>
                      <a:pt x="0" y="14"/>
                    </a:lnTo>
                    <a:lnTo>
                      <a:pt x="37" y="0"/>
                    </a:lnTo>
                    <a:lnTo>
                      <a:pt x="38" y="8"/>
                    </a:lnTo>
                    <a:lnTo>
                      <a:pt x="110" y="2"/>
                    </a:lnTo>
                    <a:lnTo>
                      <a:pt x="112" y="5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358" name="Freeform 598"/>
              <p:cNvSpPr>
                <a:spLocks/>
              </p:cNvSpPr>
              <p:nvPr/>
            </p:nvSpPr>
            <p:spPr bwMode="auto">
              <a:xfrm>
                <a:off x="2521" y="2041"/>
                <a:ext cx="108" cy="21"/>
              </a:xfrm>
              <a:custGeom>
                <a:avLst/>
                <a:gdLst>
                  <a:gd name="T0" fmla="*/ 108 w 108"/>
                  <a:gd name="T1" fmla="*/ 6 h 21"/>
                  <a:gd name="T2" fmla="*/ 108 w 108"/>
                  <a:gd name="T3" fmla="*/ 10 h 21"/>
                  <a:gd name="T4" fmla="*/ 36 w 108"/>
                  <a:gd name="T5" fmla="*/ 13 h 21"/>
                  <a:gd name="T6" fmla="*/ 36 w 108"/>
                  <a:gd name="T7" fmla="*/ 21 h 21"/>
                  <a:gd name="T8" fmla="*/ 0 w 108"/>
                  <a:gd name="T9" fmla="*/ 12 h 21"/>
                  <a:gd name="T10" fmla="*/ 35 w 108"/>
                  <a:gd name="T11" fmla="*/ 0 h 21"/>
                  <a:gd name="T12" fmla="*/ 36 w 108"/>
                  <a:gd name="T13" fmla="*/ 7 h 21"/>
                  <a:gd name="T14" fmla="*/ 108 w 108"/>
                  <a:gd name="T15" fmla="*/ 3 h 21"/>
                  <a:gd name="T16" fmla="*/ 108 w 108"/>
                  <a:gd name="T17" fmla="*/ 6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8" h="21">
                    <a:moveTo>
                      <a:pt x="108" y="6"/>
                    </a:moveTo>
                    <a:lnTo>
                      <a:pt x="108" y="10"/>
                    </a:lnTo>
                    <a:lnTo>
                      <a:pt x="36" y="13"/>
                    </a:lnTo>
                    <a:lnTo>
                      <a:pt x="36" y="21"/>
                    </a:lnTo>
                    <a:lnTo>
                      <a:pt x="0" y="12"/>
                    </a:lnTo>
                    <a:lnTo>
                      <a:pt x="35" y="0"/>
                    </a:lnTo>
                    <a:lnTo>
                      <a:pt x="36" y="7"/>
                    </a:lnTo>
                    <a:lnTo>
                      <a:pt x="108" y="3"/>
                    </a:lnTo>
                    <a:lnTo>
                      <a:pt x="108" y="6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359" name="Freeform 599"/>
              <p:cNvSpPr>
                <a:spLocks/>
              </p:cNvSpPr>
              <p:nvPr/>
            </p:nvSpPr>
            <p:spPr bwMode="auto">
              <a:xfrm>
                <a:off x="2450" y="2027"/>
                <a:ext cx="107" cy="23"/>
              </a:xfrm>
              <a:custGeom>
                <a:avLst/>
                <a:gdLst>
                  <a:gd name="T0" fmla="*/ 107 w 107"/>
                  <a:gd name="T1" fmla="*/ 5 h 23"/>
                  <a:gd name="T2" fmla="*/ 107 w 107"/>
                  <a:gd name="T3" fmla="*/ 9 h 23"/>
                  <a:gd name="T4" fmla="*/ 35 w 107"/>
                  <a:gd name="T5" fmla="*/ 15 h 23"/>
                  <a:gd name="T6" fmla="*/ 35 w 107"/>
                  <a:gd name="T7" fmla="*/ 23 h 23"/>
                  <a:gd name="T8" fmla="*/ 0 w 107"/>
                  <a:gd name="T9" fmla="*/ 15 h 23"/>
                  <a:gd name="T10" fmla="*/ 34 w 107"/>
                  <a:gd name="T11" fmla="*/ 0 h 23"/>
                  <a:gd name="T12" fmla="*/ 35 w 107"/>
                  <a:gd name="T13" fmla="*/ 8 h 23"/>
                  <a:gd name="T14" fmla="*/ 107 w 107"/>
                  <a:gd name="T15" fmla="*/ 1 h 23"/>
                  <a:gd name="T16" fmla="*/ 107 w 107"/>
                  <a:gd name="T17" fmla="*/ 5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7" h="23">
                    <a:moveTo>
                      <a:pt x="107" y="5"/>
                    </a:moveTo>
                    <a:lnTo>
                      <a:pt x="107" y="9"/>
                    </a:lnTo>
                    <a:lnTo>
                      <a:pt x="35" y="15"/>
                    </a:lnTo>
                    <a:lnTo>
                      <a:pt x="35" y="23"/>
                    </a:lnTo>
                    <a:lnTo>
                      <a:pt x="0" y="15"/>
                    </a:lnTo>
                    <a:lnTo>
                      <a:pt x="34" y="0"/>
                    </a:lnTo>
                    <a:lnTo>
                      <a:pt x="35" y="8"/>
                    </a:lnTo>
                    <a:lnTo>
                      <a:pt x="107" y="1"/>
                    </a:lnTo>
                    <a:lnTo>
                      <a:pt x="107" y="5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360" name="Freeform 600"/>
              <p:cNvSpPr>
                <a:spLocks/>
              </p:cNvSpPr>
              <p:nvPr/>
            </p:nvSpPr>
            <p:spPr bwMode="auto">
              <a:xfrm>
                <a:off x="2381" y="2015"/>
                <a:ext cx="106" cy="21"/>
              </a:xfrm>
              <a:custGeom>
                <a:avLst/>
                <a:gdLst>
                  <a:gd name="T0" fmla="*/ 106 w 106"/>
                  <a:gd name="T1" fmla="*/ 3 h 21"/>
                  <a:gd name="T2" fmla="*/ 106 w 106"/>
                  <a:gd name="T3" fmla="*/ 7 h 21"/>
                  <a:gd name="T4" fmla="*/ 36 w 106"/>
                  <a:gd name="T5" fmla="*/ 13 h 21"/>
                  <a:gd name="T6" fmla="*/ 37 w 106"/>
                  <a:gd name="T7" fmla="*/ 21 h 21"/>
                  <a:gd name="T8" fmla="*/ 0 w 106"/>
                  <a:gd name="T9" fmla="*/ 13 h 21"/>
                  <a:gd name="T10" fmla="*/ 34 w 106"/>
                  <a:gd name="T11" fmla="*/ 0 h 21"/>
                  <a:gd name="T12" fmla="*/ 36 w 106"/>
                  <a:gd name="T13" fmla="*/ 7 h 21"/>
                  <a:gd name="T14" fmla="*/ 106 w 106"/>
                  <a:gd name="T15" fmla="*/ 0 h 21"/>
                  <a:gd name="T16" fmla="*/ 106 w 106"/>
                  <a:gd name="T17" fmla="*/ 3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6" h="21">
                    <a:moveTo>
                      <a:pt x="106" y="3"/>
                    </a:moveTo>
                    <a:lnTo>
                      <a:pt x="106" y="7"/>
                    </a:lnTo>
                    <a:lnTo>
                      <a:pt x="36" y="13"/>
                    </a:lnTo>
                    <a:lnTo>
                      <a:pt x="37" y="21"/>
                    </a:lnTo>
                    <a:lnTo>
                      <a:pt x="0" y="13"/>
                    </a:lnTo>
                    <a:lnTo>
                      <a:pt x="34" y="0"/>
                    </a:lnTo>
                    <a:lnTo>
                      <a:pt x="36" y="7"/>
                    </a:lnTo>
                    <a:lnTo>
                      <a:pt x="106" y="0"/>
                    </a:lnTo>
                    <a:lnTo>
                      <a:pt x="106" y="3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361" name="Freeform 601"/>
              <p:cNvSpPr>
                <a:spLocks/>
              </p:cNvSpPr>
              <p:nvPr/>
            </p:nvSpPr>
            <p:spPr bwMode="auto">
              <a:xfrm>
                <a:off x="2317" y="1999"/>
                <a:ext cx="100" cy="19"/>
              </a:xfrm>
              <a:custGeom>
                <a:avLst/>
                <a:gdLst>
                  <a:gd name="T0" fmla="*/ 100 w 100"/>
                  <a:gd name="T1" fmla="*/ 4 h 19"/>
                  <a:gd name="T2" fmla="*/ 100 w 100"/>
                  <a:gd name="T3" fmla="*/ 8 h 19"/>
                  <a:gd name="T4" fmla="*/ 34 w 100"/>
                  <a:gd name="T5" fmla="*/ 13 h 19"/>
                  <a:gd name="T6" fmla="*/ 35 w 100"/>
                  <a:gd name="T7" fmla="*/ 19 h 19"/>
                  <a:gd name="T8" fmla="*/ 0 w 100"/>
                  <a:gd name="T9" fmla="*/ 11 h 19"/>
                  <a:gd name="T10" fmla="*/ 34 w 100"/>
                  <a:gd name="T11" fmla="*/ 0 h 19"/>
                  <a:gd name="T12" fmla="*/ 34 w 100"/>
                  <a:gd name="T13" fmla="*/ 5 h 19"/>
                  <a:gd name="T14" fmla="*/ 100 w 100"/>
                  <a:gd name="T15" fmla="*/ 2 h 19"/>
                  <a:gd name="T16" fmla="*/ 100 w 100"/>
                  <a:gd name="T17" fmla="*/ 4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0" h="19">
                    <a:moveTo>
                      <a:pt x="100" y="4"/>
                    </a:moveTo>
                    <a:lnTo>
                      <a:pt x="100" y="8"/>
                    </a:lnTo>
                    <a:lnTo>
                      <a:pt x="34" y="13"/>
                    </a:lnTo>
                    <a:lnTo>
                      <a:pt x="35" y="19"/>
                    </a:lnTo>
                    <a:lnTo>
                      <a:pt x="0" y="11"/>
                    </a:lnTo>
                    <a:lnTo>
                      <a:pt x="34" y="0"/>
                    </a:lnTo>
                    <a:lnTo>
                      <a:pt x="34" y="5"/>
                    </a:lnTo>
                    <a:lnTo>
                      <a:pt x="100" y="2"/>
                    </a:lnTo>
                    <a:lnTo>
                      <a:pt x="100" y="4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362" name="Freeform 602"/>
              <p:cNvSpPr>
                <a:spLocks/>
              </p:cNvSpPr>
              <p:nvPr/>
            </p:nvSpPr>
            <p:spPr bwMode="auto">
              <a:xfrm>
                <a:off x="2253" y="1980"/>
                <a:ext cx="93" cy="19"/>
              </a:xfrm>
              <a:custGeom>
                <a:avLst/>
                <a:gdLst>
                  <a:gd name="T0" fmla="*/ 93 w 93"/>
                  <a:gd name="T1" fmla="*/ 10 h 19"/>
                  <a:gd name="T2" fmla="*/ 93 w 93"/>
                  <a:gd name="T3" fmla="*/ 13 h 19"/>
                  <a:gd name="T4" fmla="*/ 32 w 93"/>
                  <a:gd name="T5" fmla="*/ 13 h 19"/>
                  <a:gd name="T6" fmla="*/ 32 w 93"/>
                  <a:gd name="T7" fmla="*/ 19 h 19"/>
                  <a:gd name="T8" fmla="*/ 0 w 93"/>
                  <a:gd name="T9" fmla="*/ 9 h 19"/>
                  <a:gd name="T10" fmla="*/ 32 w 93"/>
                  <a:gd name="T11" fmla="*/ 0 h 19"/>
                  <a:gd name="T12" fmla="*/ 32 w 93"/>
                  <a:gd name="T13" fmla="*/ 6 h 19"/>
                  <a:gd name="T14" fmla="*/ 93 w 93"/>
                  <a:gd name="T15" fmla="*/ 6 h 19"/>
                  <a:gd name="T16" fmla="*/ 93 w 93"/>
                  <a:gd name="T17" fmla="*/ 1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3" h="19">
                    <a:moveTo>
                      <a:pt x="93" y="10"/>
                    </a:moveTo>
                    <a:lnTo>
                      <a:pt x="93" y="13"/>
                    </a:lnTo>
                    <a:lnTo>
                      <a:pt x="32" y="13"/>
                    </a:lnTo>
                    <a:lnTo>
                      <a:pt x="32" y="19"/>
                    </a:lnTo>
                    <a:lnTo>
                      <a:pt x="0" y="9"/>
                    </a:lnTo>
                    <a:lnTo>
                      <a:pt x="32" y="0"/>
                    </a:lnTo>
                    <a:lnTo>
                      <a:pt x="32" y="6"/>
                    </a:lnTo>
                    <a:lnTo>
                      <a:pt x="93" y="6"/>
                    </a:lnTo>
                    <a:lnTo>
                      <a:pt x="93" y="1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363" name="Freeform 603"/>
              <p:cNvSpPr>
                <a:spLocks/>
              </p:cNvSpPr>
              <p:nvPr/>
            </p:nvSpPr>
            <p:spPr bwMode="auto">
              <a:xfrm>
                <a:off x="2179" y="1964"/>
                <a:ext cx="97" cy="19"/>
              </a:xfrm>
              <a:custGeom>
                <a:avLst/>
                <a:gdLst>
                  <a:gd name="T0" fmla="*/ 97 w 97"/>
                  <a:gd name="T1" fmla="*/ 13 h 19"/>
                  <a:gd name="T2" fmla="*/ 97 w 97"/>
                  <a:gd name="T3" fmla="*/ 14 h 19"/>
                  <a:gd name="T4" fmla="*/ 33 w 97"/>
                  <a:gd name="T5" fmla="*/ 13 h 19"/>
                  <a:gd name="T6" fmla="*/ 31 w 97"/>
                  <a:gd name="T7" fmla="*/ 19 h 19"/>
                  <a:gd name="T8" fmla="*/ 0 w 97"/>
                  <a:gd name="T9" fmla="*/ 8 h 19"/>
                  <a:gd name="T10" fmla="*/ 33 w 97"/>
                  <a:gd name="T11" fmla="*/ 0 h 19"/>
                  <a:gd name="T12" fmla="*/ 33 w 97"/>
                  <a:gd name="T13" fmla="*/ 6 h 19"/>
                  <a:gd name="T14" fmla="*/ 97 w 97"/>
                  <a:gd name="T15" fmla="*/ 8 h 19"/>
                  <a:gd name="T16" fmla="*/ 97 w 97"/>
                  <a:gd name="T17" fmla="*/ 13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7" h="19">
                    <a:moveTo>
                      <a:pt x="97" y="13"/>
                    </a:moveTo>
                    <a:lnTo>
                      <a:pt x="97" y="14"/>
                    </a:lnTo>
                    <a:lnTo>
                      <a:pt x="33" y="13"/>
                    </a:lnTo>
                    <a:lnTo>
                      <a:pt x="31" y="19"/>
                    </a:lnTo>
                    <a:lnTo>
                      <a:pt x="0" y="8"/>
                    </a:lnTo>
                    <a:lnTo>
                      <a:pt x="33" y="0"/>
                    </a:lnTo>
                    <a:lnTo>
                      <a:pt x="33" y="6"/>
                    </a:lnTo>
                    <a:lnTo>
                      <a:pt x="97" y="8"/>
                    </a:lnTo>
                    <a:lnTo>
                      <a:pt x="97" y="13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364" name="Freeform 604"/>
              <p:cNvSpPr>
                <a:spLocks/>
              </p:cNvSpPr>
              <p:nvPr/>
            </p:nvSpPr>
            <p:spPr bwMode="auto">
              <a:xfrm>
                <a:off x="2100" y="1951"/>
                <a:ext cx="105" cy="19"/>
              </a:xfrm>
              <a:custGeom>
                <a:avLst/>
                <a:gdLst>
                  <a:gd name="T0" fmla="*/ 105 w 105"/>
                  <a:gd name="T1" fmla="*/ 10 h 19"/>
                  <a:gd name="T2" fmla="*/ 105 w 105"/>
                  <a:gd name="T3" fmla="*/ 13 h 19"/>
                  <a:gd name="T4" fmla="*/ 35 w 105"/>
                  <a:gd name="T5" fmla="*/ 13 h 19"/>
                  <a:gd name="T6" fmla="*/ 35 w 105"/>
                  <a:gd name="T7" fmla="*/ 19 h 19"/>
                  <a:gd name="T8" fmla="*/ 0 w 105"/>
                  <a:gd name="T9" fmla="*/ 9 h 19"/>
                  <a:gd name="T10" fmla="*/ 35 w 105"/>
                  <a:gd name="T11" fmla="*/ 0 h 19"/>
                  <a:gd name="T12" fmla="*/ 35 w 105"/>
                  <a:gd name="T13" fmla="*/ 6 h 19"/>
                  <a:gd name="T14" fmla="*/ 105 w 105"/>
                  <a:gd name="T15" fmla="*/ 6 h 19"/>
                  <a:gd name="T16" fmla="*/ 105 w 105"/>
                  <a:gd name="T17" fmla="*/ 1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5" h="19">
                    <a:moveTo>
                      <a:pt x="105" y="10"/>
                    </a:moveTo>
                    <a:lnTo>
                      <a:pt x="105" y="13"/>
                    </a:lnTo>
                    <a:lnTo>
                      <a:pt x="35" y="13"/>
                    </a:lnTo>
                    <a:lnTo>
                      <a:pt x="35" y="19"/>
                    </a:lnTo>
                    <a:lnTo>
                      <a:pt x="0" y="9"/>
                    </a:lnTo>
                    <a:lnTo>
                      <a:pt x="35" y="0"/>
                    </a:lnTo>
                    <a:lnTo>
                      <a:pt x="35" y="6"/>
                    </a:lnTo>
                    <a:lnTo>
                      <a:pt x="105" y="6"/>
                    </a:lnTo>
                    <a:lnTo>
                      <a:pt x="105" y="1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365" name="Freeform 605"/>
              <p:cNvSpPr>
                <a:spLocks/>
              </p:cNvSpPr>
              <p:nvPr/>
            </p:nvSpPr>
            <p:spPr bwMode="auto">
              <a:xfrm>
                <a:off x="3512" y="2302"/>
                <a:ext cx="84" cy="23"/>
              </a:xfrm>
              <a:custGeom>
                <a:avLst/>
                <a:gdLst>
                  <a:gd name="T0" fmla="*/ 84 w 84"/>
                  <a:gd name="T1" fmla="*/ 20 h 23"/>
                  <a:gd name="T2" fmla="*/ 84 w 84"/>
                  <a:gd name="T3" fmla="*/ 23 h 23"/>
                  <a:gd name="T4" fmla="*/ 27 w 84"/>
                  <a:gd name="T5" fmla="*/ 12 h 23"/>
                  <a:gd name="T6" fmla="*/ 26 w 84"/>
                  <a:gd name="T7" fmla="*/ 19 h 23"/>
                  <a:gd name="T8" fmla="*/ 0 w 84"/>
                  <a:gd name="T9" fmla="*/ 2 h 23"/>
                  <a:gd name="T10" fmla="*/ 30 w 84"/>
                  <a:gd name="T11" fmla="*/ 0 h 23"/>
                  <a:gd name="T12" fmla="*/ 29 w 84"/>
                  <a:gd name="T13" fmla="*/ 6 h 23"/>
                  <a:gd name="T14" fmla="*/ 84 w 84"/>
                  <a:gd name="T15" fmla="*/ 19 h 23"/>
                  <a:gd name="T16" fmla="*/ 84 w 84"/>
                  <a:gd name="T17" fmla="*/ 2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4" h="23">
                    <a:moveTo>
                      <a:pt x="84" y="20"/>
                    </a:moveTo>
                    <a:lnTo>
                      <a:pt x="84" y="23"/>
                    </a:lnTo>
                    <a:lnTo>
                      <a:pt x="27" y="12"/>
                    </a:lnTo>
                    <a:lnTo>
                      <a:pt x="26" y="19"/>
                    </a:lnTo>
                    <a:lnTo>
                      <a:pt x="0" y="2"/>
                    </a:lnTo>
                    <a:lnTo>
                      <a:pt x="30" y="0"/>
                    </a:lnTo>
                    <a:lnTo>
                      <a:pt x="29" y="6"/>
                    </a:lnTo>
                    <a:lnTo>
                      <a:pt x="84" y="19"/>
                    </a:lnTo>
                    <a:lnTo>
                      <a:pt x="84" y="2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366" name="Freeform 606"/>
              <p:cNvSpPr>
                <a:spLocks/>
              </p:cNvSpPr>
              <p:nvPr/>
            </p:nvSpPr>
            <p:spPr bwMode="auto">
              <a:xfrm>
                <a:off x="3446" y="2275"/>
                <a:ext cx="81" cy="35"/>
              </a:xfrm>
              <a:custGeom>
                <a:avLst/>
                <a:gdLst>
                  <a:gd name="T0" fmla="*/ 79 w 81"/>
                  <a:gd name="T1" fmla="*/ 32 h 35"/>
                  <a:gd name="T2" fmla="*/ 79 w 81"/>
                  <a:gd name="T3" fmla="*/ 35 h 35"/>
                  <a:gd name="T4" fmla="*/ 26 w 81"/>
                  <a:gd name="T5" fmla="*/ 13 h 35"/>
                  <a:gd name="T6" fmla="*/ 24 w 81"/>
                  <a:gd name="T7" fmla="*/ 20 h 35"/>
                  <a:gd name="T8" fmla="*/ 0 w 81"/>
                  <a:gd name="T9" fmla="*/ 0 h 35"/>
                  <a:gd name="T10" fmla="*/ 29 w 81"/>
                  <a:gd name="T11" fmla="*/ 3 h 35"/>
                  <a:gd name="T12" fmla="*/ 27 w 81"/>
                  <a:gd name="T13" fmla="*/ 7 h 35"/>
                  <a:gd name="T14" fmla="*/ 81 w 81"/>
                  <a:gd name="T15" fmla="*/ 29 h 35"/>
                  <a:gd name="T16" fmla="*/ 79 w 81"/>
                  <a:gd name="T17" fmla="*/ 32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1" h="35">
                    <a:moveTo>
                      <a:pt x="79" y="32"/>
                    </a:moveTo>
                    <a:lnTo>
                      <a:pt x="79" y="35"/>
                    </a:lnTo>
                    <a:lnTo>
                      <a:pt x="26" y="13"/>
                    </a:lnTo>
                    <a:lnTo>
                      <a:pt x="24" y="20"/>
                    </a:lnTo>
                    <a:lnTo>
                      <a:pt x="0" y="0"/>
                    </a:lnTo>
                    <a:lnTo>
                      <a:pt x="29" y="3"/>
                    </a:lnTo>
                    <a:lnTo>
                      <a:pt x="27" y="7"/>
                    </a:lnTo>
                    <a:lnTo>
                      <a:pt x="81" y="29"/>
                    </a:lnTo>
                    <a:lnTo>
                      <a:pt x="79" y="32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367" name="Freeform 607"/>
              <p:cNvSpPr>
                <a:spLocks/>
              </p:cNvSpPr>
              <p:nvPr/>
            </p:nvSpPr>
            <p:spPr bwMode="auto">
              <a:xfrm>
                <a:off x="3389" y="2235"/>
                <a:ext cx="69" cy="60"/>
              </a:xfrm>
              <a:custGeom>
                <a:avLst/>
                <a:gdLst>
                  <a:gd name="T0" fmla="*/ 68 w 69"/>
                  <a:gd name="T1" fmla="*/ 58 h 60"/>
                  <a:gd name="T2" fmla="*/ 65 w 69"/>
                  <a:gd name="T3" fmla="*/ 60 h 60"/>
                  <a:gd name="T4" fmla="*/ 20 w 69"/>
                  <a:gd name="T5" fmla="*/ 21 h 60"/>
                  <a:gd name="T6" fmla="*/ 16 w 69"/>
                  <a:gd name="T7" fmla="*/ 26 h 60"/>
                  <a:gd name="T8" fmla="*/ 0 w 69"/>
                  <a:gd name="T9" fmla="*/ 0 h 60"/>
                  <a:gd name="T10" fmla="*/ 28 w 69"/>
                  <a:gd name="T11" fmla="*/ 12 h 60"/>
                  <a:gd name="T12" fmla="*/ 25 w 69"/>
                  <a:gd name="T13" fmla="*/ 17 h 60"/>
                  <a:gd name="T14" fmla="*/ 69 w 69"/>
                  <a:gd name="T15" fmla="*/ 55 h 60"/>
                  <a:gd name="T16" fmla="*/ 68 w 69"/>
                  <a:gd name="T17" fmla="*/ 58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9" h="60">
                    <a:moveTo>
                      <a:pt x="68" y="58"/>
                    </a:moveTo>
                    <a:lnTo>
                      <a:pt x="65" y="60"/>
                    </a:lnTo>
                    <a:lnTo>
                      <a:pt x="20" y="21"/>
                    </a:lnTo>
                    <a:lnTo>
                      <a:pt x="16" y="26"/>
                    </a:lnTo>
                    <a:lnTo>
                      <a:pt x="0" y="0"/>
                    </a:lnTo>
                    <a:lnTo>
                      <a:pt x="28" y="12"/>
                    </a:lnTo>
                    <a:lnTo>
                      <a:pt x="25" y="17"/>
                    </a:lnTo>
                    <a:lnTo>
                      <a:pt x="69" y="55"/>
                    </a:lnTo>
                    <a:lnTo>
                      <a:pt x="68" y="58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368" name="Freeform 608"/>
              <p:cNvSpPr>
                <a:spLocks/>
              </p:cNvSpPr>
              <p:nvPr/>
            </p:nvSpPr>
            <p:spPr bwMode="auto">
              <a:xfrm>
                <a:off x="3342" y="2186"/>
                <a:ext cx="47" cy="93"/>
              </a:xfrm>
              <a:custGeom>
                <a:avLst/>
                <a:gdLst>
                  <a:gd name="T0" fmla="*/ 44 w 47"/>
                  <a:gd name="T1" fmla="*/ 90 h 93"/>
                  <a:gd name="T2" fmla="*/ 41 w 47"/>
                  <a:gd name="T3" fmla="*/ 93 h 93"/>
                  <a:gd name="T4" fmla="*/ 11 w 47"/>
                  <a:gd name="T5" fmla="*/ 34 h 93"/>
                  <a:gd name="T6" fmla="*/ 6 w 47"/>
                  <a:gd name="T7" fmla="*/ 37 h 93"/>
                  <a:gd name="T8" fmla="*/ 0 w 47"/>
                  <a:gd name="T9" fmla="*/ 0 h 93"/>
                  <a:gd name="T10" fmla="*/ 23 w 47"/>
                  <a:gd name="T11" fmla="*/ 26 h 93"/>
                  <a:gd name="T12" fmla="*/ 17 w 47"/>
                  <a:gd name="T13" fmla="*/ 29 h 93"/>
                  <a:gd name="T14" fmla="*/ 47 w 47"/>
                  <a:gd name="T15" fmla="*/ 89 h 93"/>
                  <a:gd name="T16" fmla="*/ 44 w 47"/>
                  <a:gd name="T17" fmla="*/ 90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7" h="93">
                    <a:moveTo>
                      <a:pt x="44" y="90"/>
                    </a:moveTo>
                    <a:lnTo>
                      <a:pt x="41" y="93"/>
                    </a:lnTo>
                    <a:lnTo>
                      <a:pt x="11" y="34"/>
                    </a:lnTo>
                    <a:lnTo>
                      <a:pt x="6" y="37"/>
                    </a:lnTo>
                    <a:lnTo>
                      <a:pt x="0" y="0"/>
                    </a:lnTo>
                    <a:lnTo>
                      <a:pt x="23" y="26"/>
                    </a:lnTo>
                    <a:lnTo>
                      <a:pt x="17" y="29"/>
                    </a:lnTo>
                    <a:lnTo>
                      <a:pt x="47" y="89"/>
                    </a:lnTo>
                    <a:lnTo>
                      <a:pt x="44" y="9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369" name="Freeform 609"/>
              <p:cNvSpPr>
                <a:spLocks/>
              </p:cNvSpPr>
              <p:nvPr/>
            </p:nvSpPr>
            <p:spPr bwMode="auto">
              <a:xfrm>
                <a:off x="3259" y="2169"/>
                <a:ext cx="62" cy="95"/>
              </a:xfrm>
              <a:custGeom>
                <a:avLst/>
                <a:gdLst>
                  <a:gd name="T0" fmla="*/ 57 w 62"/>
                  <a:gd name="T1" fmla="*/ 93 h 95"/>
                  <a:gd name="T2" fmla="*/ 54 w 62"/>
                  <a:gd name="T3" fmla="*/ 95 h 95"/>
                  <a:gd name="T4" fmla="*/ 16 w 62"/>
                  <a:gd name="T5" fmla="*/ 32 h 95"/>
                  <a:gd name="T6" fmla="*/ 11 w 62"/>
                  <a:gd name="T7" fmla="*/ 37 h 95"/>
                  <a:gd name="T8" fmla="*/ 0 w 62"/>
                  <a:gd name="T9" fmla="*/ 0 h 95"/>
                  <a:gd name="T10" fmla="*/ 29 w 62"/>
                  <a:gd name="T11" fmla="*/ 26 h 95"/>
                  <a:gd name="T12" fmla="*/ 23 w 62"/>
                  <a:gd name="T13" fmla="*/ 31 h 95"/>
                  <a:gd name="T14" fmla="*/ 62 w 62"/>
                  <a:gd name="T15" fmla="*/ 92 h 95"/>
                  <a:gd name="T16" fmla="*/ 57 w 62"/>
                  <a:gd name="T17" fmla="*/ 93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2" h="95">
                    <a:moveTo>
                      <a:pt x="57" y="93"/>
                    </a:moveTo>
                    <a:lnTo>
                      <a:pt x="54" y="95"/>
                    </a:lnTo>
                    <a:lnTo>
                      <a:pt x="16" y="32"/>
                    </a:lnTo>
                    <a:lnTo>
                      <a:pt x="11" y="37"/>
                    </a:lnTo>
                    <a:lnTo>
                      <a:pt x="0" y="0"/>
                    </a:lnTo>
                    <a:lnTo>
                      <a:pt x="29" y="26"/>
                    </a:lnTo>
                    <a:lnTo>
                      <a:pt x="23" y="31"/>
                    </a:lnTo>
                    <a:lnTo>
                      <a:pt x="62" y="92"/>
                    </a:lnTo>
                    <a:lnTo>
                      <a:pt x="57" y="93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370" name="Freeform 610"/>
              <p:cNvSpPr>
                <a:spLocks/>
              </p:cNvSpPr>
              <p:nvPr/>
            </p:nvSpPr>
            <p:spPr bwMode="auto">
              <a:xfrm>
                <a:off x="3169" y="2155"/>
                <a:ext cx="80" cy="95"/>
              </a:xfrm>
              <a:custGeom>
                <a:avLst/>
                <a:gdLst>
                  <a:gd name="T0" fmla="*/ 78 w 80"/>
                  <a:gd name="T1" fmla="*/ 94 h 95"/>
                  <a:gd name="T2" fmla="*/ 75 w 80"/>
                  <a:gd name="T3" fmla="*/ 95 h 95"/>
                  <a:gd name="T4" fmla="*/ 22 w 80"/>
                  <a:gd name="T5" fmla="*/ 34 h 95"/>
                  <a:gd name="T6" fmla="*/ 15 w 80"/>
                  <a:gd name="T7" fmla="*/ 40 h 95"/>
                  <a:gd name="T8" fmla="*/ 0 w 80"/>
                  <a:gd name="T9" fmla="*/ 0 h 95"/>
                  <a:gd name="T10" fmla="*/ 34 w 80"/>
                  <a:gd name="T11" fmla="*/ 23 h 95"/>
                  <a:gd name="T12" fmla="*/ 29 w 80"/>
                  <a:gd name="T13" fmla="*/ 29 h 95"/>
                  <a:gd name="T14" fmla="*/ 80 w 80"/>
                  <a:gd name="T15" fmla="*/ 91 h 95"/>
                  <a:gd name="T16" fmla="*/ 78 w 80"/>
                  <a:gd name="T17" fmla="*/ 94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0" h="95">
                    <a:moveTo>
                      <a:pt x="78" y="94"/>
                    </a:moveTo>
                    <a:lnTo>
                      <a:pt x="75" y="95"/>
                    </a:lnTo>
                    <a:lnTo>
                      <a:pt x="22" y="34"/>
                    </a:lnTo>
                    <a:lnTo>
                      <a:pt x="15" y="40"/>
                    </a:lnTo>
                    <a:lnTo>
                      <a:pt x="0" y="0"/>
                    </a:lnTo>
                    <a:lnTo>
                      <a:pt x="34" y="23"/>
                    </a:lnTo>
                    <a:lnTo>
                      <a:pt x="29" y="29"/>
                    </a:lnTo>
                    <a:lnTo>
                      <a:pt x="80" y="91"/>
                    </a:lnTo>
                    <a:lnTo>
                      <a:pt x="78" y="94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371" name="Freeform 611"/>
              <p:cNvSpPr>
                <a:spLocks/>
              </p:cNvSpPr>
              <p:nvPr/>
            </p:nvSpPr>
            <p:spPr bwMode="auto">
              <a:xfrm>
                <a:off x="3051" y="2162"/>
                <a:ext cx="126" cy="74"/>
              </a:xfrm>
              <a:custGeom>
                <a:avLst/>
                <a:gdLst>
                  <a:gd name="T0" fmla="*/ 124 w 126"/>
                  <a:gd name="T1" fmla="*/ 71 h 74"/>
                  <a:gd name="T2" fmla="*/ 123 w 126"/>
                  <a:gd name="T3" fmla="*/ 74 h 74"/>
                  <a:gd name="T4" fmla="*/ 40 w 126"/>
                  <a:gd name="T5" fmla="*/ 27 h 74"/>
                  <a:gd name="T6" fmla="*/ 34 w 126"/>
                  <a:gd name="T7" fmla="*/ 36 h 74"/>
                  <a:gd name="T8" fmla="*/ 0 w 126"/>
                  <a:gd name="T9" fmla="*/ 0 h 74"/>
                  <a:gd name="T10" fmla="*/ 49 w 126"/>
                  <a:gd name="T11" fmla="*/ 12 h 74"/>
                  <a:gd name="T12" fmla="*/ 45 w 126"/>
                  <a:gd name="T13" fmla="*/ 19 h 74"/>
                  <a:gd name="T14" fmla="*/ 126 w 126"/>
                  <a:gd name="T15" fmla="*/ 67 h 74"/>
                  <a:gd name="T16" fmla="*/ 124 w 126"/>
                  <a:gd name="T17" fmla="*/ 71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6" h="74">
                    <a:moveTo>
                      <a:pt x="124" y="71"/>
                    </a:moveTo>
                    <a:lnTo>
                      <a:pt x="123" y="74"/>
                    </a:lnTo>
                    <a:lnTo>
                      <a:pt x="40" y="27"/>
                    </a:lnTo>
                    <a:lnTo>
                      <a:pt x="34" y="36"/>
                    </a:lnTo>
                    <a:lnTo>
                      <a:pt x="0" y="0"/>
                    </a:lnTo>
                    <a:lnTo>
                      <a:pt x="49" y="12"/>
                    </a:lnTo>
                    <a:lnTo>
                      <a:pt x="45" y="19"/>
                    </a:lnTo>
                    <a:lnTo>
                      <a:pt x="126" y="67"/>
                    </a:lnTo>
                    <a:lnTo>
                      <a:pt x="124" y="71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372" name="Freeform 612"/>
              <p:cNvSpPr>
                <a:spLocks/>
              </p:cNvSpPr>
              <p:nvPr/>
            </p:nvSpPr>
            <p:spPr bwMode="auto">
              <a:xfrm>
                <a:off x="2940" y="2163"/>
                <a:ext cx="166" cy="60"/>
              </a:xfrm>
              <a:custGeom>
                <a:avLst/>
                <a:gdLst>
                  <a:gd name="T0" fmla="*/ 165 w 166"/>
                  <a:gd name="T1" fmla="*/ 55 h 60"/>
                  <a:gd name="T2" fmla="*/ 163 w 166"/>
                  <a:gd name="T3" fmla="*/ 60 h 60"/>
                  <a:gd name="T4" fmla="*/ 53 w 166"/>
                  <a:gd name="T5" fmla="*/ 21 h 60"/>
                  <a:gd name="T6" fmla="*/ 50 w 166"/>
                  <a:gd name="T7" fmla="*/ 35 h 60"/>
                  <a:gd name="T8" fmla="*/ 0 w 166"/>
                  <a:gd name="T9" fmla="*/ 0 h 60"/>
                  <a:gd name="T10" fmla="*/ 61 w 166"/>
                  <a:gd name="T11" fmla="*/ 2 h 60"/>
                  <a:gd name="T12" fmla="*/ 56 w 166"/>
                  <a:gd name="T13" fmla="*/ 14 h 60"/>
                  <a:gd name="T14" fmla="*/ 166 w 166"/>
                  <a:gd name="T15" fmla="*/ 51 h 60"/>
                  <a:gd name="T16" fmla="*/ 165 w 166"/>
                  <a:gd name="T17" fmla="*/ 55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6" h="60">
                    <a:moveTo>
                      <a:pt x="165" y="55"/>
                    </a:moveTo>
                    <a:lnTo>
                      <a:pt x="163" y="60"/>
                    </a:lnTo>
                    <a:lnTo>
                      <a:pt x="53" y="21"/>
                    </a:lnTo>
                    <a:lnTo>
                      <a:pt x="50" y="35"/>
                    </a:lnTo>
                    <a:lnTo>
                      <a:pt x="0" y="0"/>
                    </a:lnTo>
                    <a:lnTo>
                      <a:pt x="61" y="2"/>
                    </a:lnTo>
                    <a:lnTo>
                      <a:pt x="56" y="14"/>
                    </a:lnTo>
                    <a:lnTo>
                      <a:pt x="166" y="51"/>
                    </a:lnTo>
                    <a:lnTo>
                      <a:pt x="165" y="55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373" name="Freeform 613"/>
              <p:cNvSpPr>
                <a:spLocks/>
              </p:cNvSpPr>
              <p:nvPr/>
            </p:nvSpPr>
            <p:spPr bwMode="auto">
              <a:xfrm>
                <a:off x="2860" y="2165"/>
                <a:ext cx="176" cy="42"/>
              </a:xfrm>
              <a:custGeom>
                <a:avLst/>
                <a:gdLst>
                  <a:gd name="T0" fmla="*/ 174 w 176"/>
                  <a:gd name="T1" fmla="*/ 38 h 42"/>
                  <a:gd name="T2" fmla="*/ 174 w 176"/>
                  <a:gd name="T3" fmla="*/ 42 h 42"/>
                  <a:gd name="T4" fmla="*/ 58 w 176"/>
                  <a:gd name="T5" fmla="*/ 21 h 42"/>
                  <a:gd name="T6" fmla="*/ 55 w 176"/>
                  <a:gd name="T7" fmla="*/ 35 h 42"/>
                  <a:gd name="T8" fmla="*/ 0 w 176"/>
                  <a:gd name="T9" fmla="*/ 6 h 42"/>
                  <a:gd name="T10" fmla="*/ 63 w 176"/>
                  <a:gd name="T11" fmla="*/ 0 h 42"/>
                  <a:gd name="T12" fmla="*/ 60 w 176"/>
                  <a:gd name="T13" fmla="*/ 12 h 42"/>
                  <a:gd name="T14" fmla="*/ 176 w 176"/>
                  <a:gd name="T15" fmla="*/ 35 h 42"/>
                  <a:gd name="T16" fmla="*/ 174 w 176"/>
                  <a:gd name="T17" fmla="*/ 38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6" h="42">
                    <a:moveTo>
                      <a:pt x="174" y="38"/>
                    </a:moveTo>
                    <a:lnTo>
                      <a:pt x="174" y="42"/>
                    </a:lnTo>
                    <a:lnTo>
                      <a:pt x="58" y="21"/>
                    </a:lnTo>
                    <a:lnTo>
                      <a:pt x="55" y="35"/>
                    </a:lnTo>
                    <a:lnTo>
                      <a:pt x="0" y="6"/>
                    </a:lnTo>
                    <a:lnTo>
                      <a:pt x="63" y="0"/>
                    </a:lnTo>
                    <a:lnTo>
                      <a:pt x="60" y="12"/>
                    </a:lnTo>
                    <a:lnTo>
                      <a:pt x="176" y="35"/>
                    </a:lnTo>
                    <a:lnTo>
                      <a:pt x="174" y="38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</p:grpSp>
        <p:grpSp>
          <p:nvGrpSpPr>
            <p:cNvPr id="374374" name="Group 614"/>
            <p:cNvGrpSpPr>
              <a:grpSpLocks/>
            </p:cNvGrpSpPr>
            <p:nvPr/>
          </p:nvGrpSpPr>
          <p:grpSpPr bwMode="auto">
            <a:xfrm>
              <a:off x="1002" y="1531"/>
              <a:ext cx="2221" cy="1454"/>
              <a:chOff x="1935" y="1755"/>
              <a:chExt cx="1647" cy="1069"/>
            </a:xfrm>
          </p:grpSpPr>
          <p:sp>
            <p:nvSpPr>
              <p:cNvPr id="374375" name="Freeform 615"/>
              <p:cNvSpPr>
                <a:spLocks/>
              </p:cNvSpPr>
              <p:nvPr/>
            </p:nvSpPr>
            <p:spPr bwMode="auto">
              <a:xfrm>
                <a:off x="2819" y="2172"/>
                <a:ext cx="147" cy="28"/>
              </a:xfrm>
              <a:custGeom>
                <a:avLst/>
                <a:gdLst>
                  <a:gd name="T0" fmla="*/ 147 w 147"/>
                  <a:gd name="T1" fmla="*/ 17 h 28"/>
                  <a:gd name="T2" fmla="*/ 147 w 147"/>
                  <a:gd name="T3" fmla="*/ 22 h 28"/>
                  <a:gd name="T4" fmla="*/ 49 w 147"/>
                  <a:gd name="T5" fmla="*/ 19 h 28"/>
                  <a:gd name="T6" fmla="*/ 49 w 147"/>
                  <a:gd name="T7" fmla="*/ 28 h 28"/>
                  <a:gd name="T8" fmla="*/ 0 w 147"/>
                  <a:gd name="T9" fmla="*/ 12 h 28"/>
                  <a:gd name="T10" fmla="*/ 49 w 147"/>
                  <a:gd name="T11" fmla="*/ 0 h 28"/>
                  <a:gd name="T12" fmla="*/ 49 w 147"/>
                  <a:gd name="T13" fmla="*/ 9 h 28"/>
                  <a:gd name="T14" fmla="*/ 147 w 147"/>
                  <a:gd name="T15" fmla="*/ 12 h 28"/>
                  <a:gd name="T16" fmla="*/ 147 w 147"/>
                  <a:gd name="T17" fmla="*/ 17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7" h="28">
                    <a:moveTo>
                      <a:pt x="147" y="17"/>
                    </a:moveTo>
                    <a:lnTo>
                      <a:pt x="147" y="22"/>
                    </a:lnTo>
                    <a:lnTo>
                      <a:pt x="49" y="19"/>
                    </a:lnTo>
                    <a:lnTo>
                      <a:pt x="49" y="28"/>
                    </a:lnTo>
                    <a:lnTo>
                      <a:pt x="0" y="12"/>
                    </a:lnTo>
                    <a:lnTo>
                      <a:pt x="49" y="0"/>
                    </a:lnTo>
                    <a:lnTo>
                      <a:pt x="49" y="9"/>
                    </a:lnTo>
                    <a:lnTo>
                      <a:pt x="147" y="12"/>
                    </a:lnTo>
                    <a:lnTo>
                      <a:pt x="147" y="17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376" name="Freeform 616"/>
              <p:cNvSpPr>
                <a:spLocks/>
              </p:cNvSpPr>
              <p:nvPr/>
            </p:nvSpPr>
            <p:spPr bwMode="auto">
              <a:xfrm>
                <a:off x="2776" y="2169"/>
                <a:ext cx="119" cy="25"/>
              </a:xfrm>
              <a:custGeom>
                <a:avLst/>
                <a:gdLst>
                  <a:gd name="T0" fmla="*/ 119 w 119"/>
                  <a:gd name="T1" fmla="*/ 5 h 25"/>
                  <a:gd name="T2" fmla="*/ 119 w 119"/>
                  <a:gd name="T3" fmla="*/ 8 h 25"/>
                  <a:gd name="T4" fmla="*/ 40 w 119"/>
                  <a:gd name="T5" fmla="*/ 15 h 25"/>
                  <a:gd name="T6" fmla="*/ 41 w 119"/>
                  <a:gd name="T7" fmla="*/ 25 h 25"/>
                  <a:gd name="T8" fmla="*/ 0 w 119"/>
                  <a:gd name="T9" fmla="*/ 15 h 25"/>
                  <a:gd name="T10" fmla="*/ 38 w 119"/>
                  <a:gd name="T11" fmla="*/ 0 h 25"/>
                  <a:gd name="T12" fmla="*/ 40 w 119"/>
                  <a:gd name="T13" fmla="*/ 8 h 25"/>
                  <a:gd name="T14" fmla="*/ 119 w 119"/>
                  <a:gd name="T15" fmla="*/ 2 h 25"/>
                  <a:gd name="T16" fmla="*/ 119 w 119"/>
                  <a:gd name="T17" fmla="*/ 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9" h="25">
                    <a:moveTo>
                      <a:pt x="119" y="5"/>
                    </a:moveTo>
                    <a:lnTo>
                      <a:pt x="119" y="8"/>
                    </a:lnTo>
                    <a:lnTo>
                      <a:pt x="40" y="15"/>
                    </a:lnTo>
                    <a:lnTo>
                      <a:pt x="41" y="25"/>
                    </a:lnTo>
                    <a:lnTo>
                      <a:pt x="0" y="15"/>
                    </a:lnTo>
                    <a:lnTo>
                      <a:pt x="38" y="0"/>
                    </a:lnTo>
                    <a:lnTo>
                      <a:pt x="40" y="8"/>
                    </a:lnTo>
                    <a:lnTo>
                      <a:pt x="119" y="2"/>
                    </a:lnTo>
                    <a:lnTo>
                      <a:pt x="119" y="5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377" name="Freeform 617"/>
              <p:cNvSpPr>
                <a:spLocks/>
              </p:cNvSpPr>
              <p:nvPr/>
            </p:nvSpPr>
            <p:spPr bwMode="auto">
              <a:xfrm>
                <a:off x="2716" y="2154"/>
                <a:ext cx="109" cy="21"/>
              </a:xfrm>
              <a:custGeom>
                <a:avLst/>
                <a:gdLst>
                  <a:gd name="T0" fmla="*/ 109 w 109"/>
                  <a:gd name="T1" fmla="*/ 4 h 21"/>
                  <a:gd name="T2" fmla="*/ 109 w 109"/>
                  <a:gd name="T3" fmla="*/ 9 h 21"/>
                  <a:gd name="T4" fmla="*/ 37 w 109"/>
                  <a:gd name="T5" fmla="*/ 15 h 21"/>
                  <a:gd name="T6" fmla="*/ 39 w 109"/>
                  <a:gd name="T7" fmla="*/ 21 h 21"/>
                  <a:gd name="T8" fmla="*/ 0 w 109"/>
                  <a:gd name="T9" fmla="*/ 14 h 21"/>
                  <a:gd name="T10" fmla="*/ 37 w 109"/>
                  <a:gd name="T11" fmla="*/ 0 h 21"/>
                  <a:gd name="T12" fmla="*/ 37 w 109"/>
                  <a:gd name="T13" fmla="*/ 8 h 21"/>
                  <a:gd name="T14" fmla="*/ 109 w 109"/>
                  <a:gd name="T15" fmla="*/ 1 h 21"/>
                  <a:gd name="T16" fmla="*/ 109 w 109"/>
                  <a:gd name="T17" fmla="*/ 4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9" h="21">
                    <a:moveTo>
                      <a:pt x="109" y="4"/>
                    </a:moveTo>
                    <a:lnTo>
                      <a:pt x="109" y="9"/>
                    </a:lnTo>
                    <a:lnTo>
                      <a:pt x="37" y="15"/>
                    </a:lnTo>
                    <a:lnTo>
                      <a:pt x="39" y="21"/>
                    </a:lnTo>
                    <a:lnTo>
                      <a:pt x="0" y="14"/>
                    </a:lnTo>
                    <a:lnTo>
                      <a:pt x="37" y="0"/>
                    </a:lnTo>
                    <a:lnTo>
                      <a:pt x="37" y="8"/>
                    </a:lnTo>
                    <a:lnTo>
                      <a:pt x="109" y="1"/>
                    </a:lnTo>
                    <a:lnTo>
                      <a:pt x="109" y="4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378" name="Freeform 618"/>
              <p:cNvSpPr>
                <a:spLocks/>
              </p:cNvSpPr>
              <p:nvPr/>
            </p:nvSpPr>
            <p:spPr bwMode="auto">
              <a:xfrm>
                <a:off x="2655" y="2137"/>
                <a:ext cx="100" cy="20"/>
              </a:xfrm>
              <a:custGeom>
                <a:avLst/>
                <a:gdLst>
                  <a:gd name="T0" fmla="*/ 100 w 100"/>
                  <a:gd name="T1" fmla="*/ 8 h 20"/>
                  <a:gd name="T2" fmla="*/ 100 w 100"/>
                  <a:gd name="T3" fmla="*/ 12 h 20"/>
                  <a:gd name="T4" fmla="*/ 32 w 100"/>
                  <a:gd name="T5" fmla="*/ 12 h 20"/>
                  <a:gd name="T6" fmla="*/ 34 w 100"/>
                  <a:gd name="T7" fmla="*/ 20 h 20"/>
                  <a:gd name="T8" fmla="*/ 0 w 100"/>
                  <a:gd name="T9" fmla="*/ 12 h 20"/>
                  <a:gd name="T10" fmla="*/ 32 w 100"/>
                  <a:gd name="T11" fmla="*/ 0 h 20"/>
                  <a:gd name="T12" fmla="*/ 32 w 100"/>
                  <a:gd name="T13" fmla="*/ 8 h 20"/>
                  <a:gd name="T14" fmla="*/ 100 w 100"/>
                  <a:gd name="T15" fmla="*/ 5 h 20"/>
                  <a:gd name="T16" fmla="*/ 100 w 100"/>
                  <a:gd name="T17" fmla="*/ 8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0" h="20">
                    <a:moveTo>
                      <a:pt x="100" y="8"/>
                    </a:moveTo>
                    <a:lnTo>
                      <a:pt x="100" y="12"/>
                    </a:lnTo>
                    <a:lnTo>
                      <a:pt x="32" y="12"/>
                    </a:lnTo>
                    <a:lnTo>
                      <a:pt x="34" y="20"/>
                    </a:lnTo>
                    <a:lnTo>
                      <a:pt x="0" y="12"/>
                    </a:lnTo>
                    <a:lnTo>
                      <a:pt x="32" y="0"/>
                    </a:lnTo>
                    <a:lnTo>
                      <a:pt x="32" y="8"/>
                    </a:lnTo>
                    <a:lnTo>
                      <a:pt x="100" y="5"/>
                    </a:lnTo>
                    <a:lnTo>
                      <a:pt x="100" y="8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379" name="Freeform 619"/>
              <p:cNvSpPr>
                <a:spLocks/>
              </p:cNvSpPr>
              <p:nvPr/>
            </p:nvSpPr>
            <p:spPr bwMode="auto">
              <a:xfrm>
                <a:off x="2592" y="2125"/>
                <a:ext cx="92" cy="18"/>
              </a:xfrm>
              <a:custGeom>
                <a:avLst/>
                <a:gdLst>
                  <a:gd name="T0" fmla="*/ 92 w 92"/>
                  <a:gd name="T1" fmla="*/ 4 h 18"/>
                  <a:gd name="T2" fmla="*/ 92 w 92"/>
                  <a:gd name="T3" fmla="*/ 7 h 18"/>
                  <a:gd name="T4" fmla="*/ 31 w 92"/>
                  <a:gd name="T5" fmla="*/ 11 h 18"/>
                  <a:gd name="T6" fmla="*/ 31 w 92"/>
                  <a:gd name="T7" fmla="*/ 18 h 18"/>
                  <a:gd name="T8" fmla="*/ 0 w 92"/>
                  <a:gd name="T9" fmla="*/ 9 h 18"/>
                  <a:gd name="T10" fmla="*/ 31 w 92"/>
                  <a:gd name="T11" fmla="*/ 0 h 18"/>
                  <a:gd name="T12" fmla="*/ 31 w 92"/>
                  <a:gd name="T13" fmla="*/ 4 h 18"/>
                  <a:gd name="T14" fmla="*/ 91 w 92"/>
                  <a:gd name="T15" fmla="*/ 1 h 18"/>
                  <a:gd name="T16" fmla="*/ 92 w 92"/>
                  <a:gd name="T17" fmla="*/ 4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2" h="18">
                    <a:moveTo>
                      <a:pt x="92" y="4"/>
                    </a:moveTo>
                    <a:lnTo>
                      <a:pt x="92" y="7"/>
                    </a:lnTo>
                    <a:lnTo>
                      <a:pt x="31" y="11"/>
                    </a:lnTo>
                    <a:lnTo>
                      <a:pt x="31" y="18"/>
                    </a:lnTo>
                    <a:lnTo>
                      <a:pt x="0" y="9"/>
                    </a:lnTo>
                    <a:lnTo>
                      <a:pt x="31" y="0"/>
                    </a:lnTo>
                    <a:lnTo>
                      <a:pt x="31" y="4"/>
                    </a:lnTo>
                    <a:lnTo>
                      <a:pt x="91" y="1"/>
                    </a:lnTo>
                    <a:lnTo>
                      <a:pt x="92" y="4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380" name="Freeform 620"/>
              <p:cNvSpPr>
                <a:spLocks/>
              </p:cNvSpPr>
              <p:nvPr/>
            </p:nvSpPr>
            <p:spPr bwMode="auto">
              <a:xfrm>
                <a:off x="2524" y="2113"/>
                <a:ext cx="90" cy="16"/>
              </a:xfrm>
              <a:custGeom>
                <a:avLst/>
                <a:gdLst>
                  <a:gd name="T0" fmla="*/ 90 w 90"/>
                  <a:gd name="T1" fmla="*/ 3 h 16"/>
                  <a:gd name="T2" fmla="*/ 90 w 90"/>
                  <a:gd name="T3" fmla="*/ 6 h 16"/>
                  <a:gd name="T4" fmla="*/ 30 w 90"/>
                  <a:gd name="T5" fmla="*/ 12 h 16"/>
                  <a:gd name="T6" fmla="*/ 32 w 90"/>
                  <a:gd name="T7" fmla="*/ 16 h 16"/>
                  <a:gd name="T8" fmla="*/ 0 w 90"/>
                  <a:gd name="T9" fmla="*/ 12 h 16"/>
                  <a:gd name="T10" fmla="*/ 29 w 90"/>
                  <a:gd name="T11" fmla="*/ 0 h 16"/>
                  <a:gd name="T12" fmla="*/ 30 w 90"/>
                  <a:gd name="T13" fmla="*/ 6 h 16"/>
                  <a:gd name="T14" fmla="*/ 90 w 90"/>
                  <a:gd name="T15" fmla="*/ 0 h 16"/>
                  <a:gd name="T16" fmla="*/ 90 w 90"/>
                  <a:gd name="T17" fmla="*/ 3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0" h="16">
                    <a:moveTo>
                      <a:pt x="90" y="3"/>
                    </a:moveTo>
                    <a:lnTo>
                      <a:pt x="90" y="6"/>
                    </a:lnTo>
                    <a:lnTo>
                      <a:pt x="30" y="12"/>
                    </a:lnTo>
                    <a:lnTo>
                      <a:pt x="32" y="16"/>
                    </a:lnTo>
                    <a:lnTo>
                      <a:pt x="0" y="12"/>
                    </a:lnTo>
                    <a:lnTo>
                      <a:pt x="29" y="0"/>
                    </a:lnTo>
                    <a:lnTo>
                      <a:pt x="30" y="6"/>
                    </a:lnTo>
                    <a:lnTo>
                      <a:pt x="90" y="0"/>
                    </a:lnTo>
                    <a:lnTo>
                      <a:pt x="90" y="3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381" name="Freeform 621"/>
              <p:cNvSpPr>
                <a:spLocks/>
              </p:cNvSpPr>
              <p:nvPr/>
            </p:nvSpPr>
            <p:spPr bwMode="auto">
              <a:xfrm>
                <a:off x="2452" y="2099"/>
                <a:ext cx="91" cy="18"/>
              </a:xfrm>
              <a:custGeom>
                <a:avLst/>
                <a:gdLst>
                  <a:gd name="T0" fmla="*/ 91 w 91"/>
                  <a:gd name="T1" fmla="*/ 1 h 18"/>
                  <a:gd name="T2" fmla="*/ 91 w 91"/>
                  <a:gd name="T3" fmla="*/ 4 h 18"/>
                  <a:gd name="T4" fmla="*/ 30 w 91"/>
                  <a:gd name="T5" fmla="*/ 12 h 18"/>
                  <a:gd name="T6" fmla="*/ 30 w 91"/>
                  <a:gd name="T7" fmla="*/ 18 h 18"/>
                  <a:gd name="T8" fmla="*/ 0 w 91"/>
                  <a:gd name="T9" fmla="*/ 12 h 18"/>
                  <a:gd name="T10" fmla="*/ 30 w 91"/>
                  <a:gd name="T11" fmla="*/ 1 h 18"/>
                  <a:gd name="T12" fmla="*/ 30 w 91"/>
                  <a:gd name="T13" fmla="*/ 6 h 18"/>
                  <a:gd name="T14" fmla="*/ 91 w 91"/>
                  <a:gd name="T15" fmla="*/ 0 h 18"/>
                  <a:gd name="T16" fmla="*/ 91 w 91"/>
                  <a:gd name="T17" fmla="*/ 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1" h="18">
                    <a:moveTo>
                      <a:pt x="91" y="1"/>
                    </a:moveTo>
                    <a:lnTo>
                      <a:pt x="91" y="4"/>
                    </a:lnTo>
                    <a:lnTo>
                      <a:pt x="30" y="12"/>
                    </a:lnTo>
                    <a:lnTo>
                      <a:pt x="30" y="18"/>
                    </a:lnTo>
                    <a:lnTo>
                      <a:pt x="0" y="12"/>
                    </a:lnTo>
                    <a:lnTo>
                      <a:pt x="30" y="1"/>
                    </a:lnTo>
                    <a:lnTo>
                      <a:pt x="30" y="6"/>
                    </a:lnTo>
                    <a:lnTo>
                      <a:pt x="91" y="0"/>
                    </a:lnTo>
                    <a:lnTo>
                      <a:pt x="91" y="1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382" name="Freeform 622"/>
              <p:cNvSpPr>
                <a:spLocks/>
              </p:cNvSpPr>
              <p:nvPr/>
            </p:nvSpPr>
            <p:spPr bwMode="auto">
              <a:xfrm>
                <a:off x="2383" y="2082"/>
                <a:ext cx="90" cy="18"/>
              </a:xfrm>
              <a:custGeom>
                <a:avLst/>
                <a:gdLst>
                  <a:gd name="T0" fmla="*/ 90 w 90"/>
                  <a:gd name="T1" fmla="*/ 5 h 18"/>
                  <a:gd name="T2" fmla="*/ 90 w 90"/>
                  <a:gd name="T3" fmla="*/ 8 h 18"/>
                  <a:gd name="T4" fmla="*/ 29 w 90"/>
                  <a:gd name="T5" fmla="*/ 14 h 18"/>
                  <a:gd name="T6" fmla="*/ 29 w 90"/>
                  <a:gd name="T7" fmla="*/ 18 h 18"/>
                  <a:gd name="T8" fmla="*/ 0 w 90"/>
                  <a:gd name="T9" fmla="*/ 14 h 18"/>
                  <a:gd name="T10" fmla="*/ 27 w 90"/>
                  <a:gd name="T11" fmla="*/ 0 h 18"/>
                  <a:gd name="T12" fmla="*/ 29 w 90"/>
                  <a:gd name="T13" fmla="*/ 8 h 18"/>
                  <a:gd name="T14" fmla="*/ 90 w 90"/>
                  <a:gd name="T15" fmla="*/ 2 h 18"/>
                  <a:gd name="T16" fmla="*/ 90 w 90"/>
                  <a:gd name="T17" fmla="*/ 5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0" h="18">
                    <a:moveTo>
                      <a:pt x="90" y="5"/>
                    </a:moveTo>
                    <a:lnTo>
                      <a:pt x="90" y="8"/>
                    </a:lnTo>
                    <a:lnTo>
                      <a:pt x="29" y="14"/>
                    </a:lnTo>
                    <a:lnTo>
                      <a:pt x="29" y="18"/>
                    </a:lnTo>
                    <a:lnTo>
                      <a:pt x="0" y="14"/>
                    </a:lnTo>
                    <a:lnTo>
                      <a:pt x="27" y="0"/>
                    </a:lnTo>
                    <a:lnTo>
                      <a:pt x="29" y="8"/>
                    </a:lnTo>
                    <a:lnTo>
                      <a:pt x="90" y="2"/>
                    </a:lnTo>
                    <a:lnTo>
                      <a:pt x="90" y="5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383" name="Freeform 623"/>
              <p:cNvSpPr>
                <a:spLocks/>
              </p:cNvSpPr>
              <p:nvPr/>
            </p:nvSpPr>
            <p:spPr bwMode="auto">
              <a:xfrm>
                <a:off x="2317" y="2065"/>
                <a:ext cx="86" cy="17"/>
              </a:xfrm>
              <a:custGeom>
                <a:avLst/>
                <a:gdLst>
                  <a:gd name="T0" fmla="*/ 86 w 86"/>
                  <a:gd name="T1" fmla="*/ 8 h 17"/>
                  <a:gd name="T2" fmla="*/ 86 w 86"/>
                  <a:gd name="T3" fmla="*/ 11 h 17"/>
                  <a:gd name="T4" fmla="*/ 28 w 86"/>
                  <a:gd name="T5" fmla="*/ 11 h 17"/>
                  <a:gd name="T6" fmla="*/ 29 w 86"/>
                  <a:gd name="T7" fmla="*/ 17 h 17"/>
                  <a:gd name="T8" fmla="*/ 0 w 86"/>
                  <a:gd name="T9" fmla="*/ 9 h 17"/>
                  <a:gd name="T10" fmla="*/ 28 w 86"/>
                  <a:gd name="T11" fmla="*/ 0 h 17"/>
                  <a:gd name="T12" fmla="*/ 28 w 86"/>
                  <a:gd name="T13" fmla="*/ 6 h 17"/>
                  <a:gd name="T14" fmla="*/ 86 w 86"/>
                  <a:gd name="T15" fmla="*/ 5 h 17"/>
                  <a:gd name="T16" fmla="*/ 86 w 86"/>
                  <a:gd name="T17" fmla="*/ 8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6" h="17">
                    <a:moveTo>
                      <a:pt x="86" y="8"/>
                    </a:moveTo>
                    <a:lnTo>
                      <a:pt x="86" y="11"/>
                    </a:lnTo>
                    <a:lnTo>
                      <a:pt x="28" y="11"/>
                    </a:lnTo>
                    <a:lnTo>
                      <a:pt x="29" y="17"/>
                    </a:lnTo>
                    <a:lnTo>
                      <a:pt x="0" y="9"/>
                    </a:lnTo>
                    <a:lnTo>
                      <a:pt x="28" y="0"/>
                    </a:lnTo>
                    <a:lnTo>
                      <a:pt x="28" y="6"/>
                    </a:lnTo>
                    <a:lnTo>
                      <a:pt x="86" y="5"/>
                    </a:lnTo>
                    <a:lnTo>
                      <a:pt x="86" y="8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384" name="Freeform 624"/>
              <p:cNvSpPr>
                <a:spLocks/>
              </p:cNvSpPr>
              <p:nvPr/>
            </p:nvSpPr>
            <p:spPr bwMode="auto">
              <a:xfrm>
                <a:off x="2250" y="2048"/>
                <a:ext cx="82" cy="17"/>
              </a:xfrm>
              <a:custGeom>
                <a:avLst/>
                <a:gdLst>
                  <a:gd name="T0" fmla="*/ 82 w 82"/>
                  <a:gd name="T1" fmla="*/ 10 h 17"/>
                  <a:gd name="T2" fmla="*/ 82 w 82"/>
                  <a:gd name="T3" fmla="*/ 13 h 17"/>
                  <a:gd name="T4" fmla="*/ 27 w 82"/>
                  <a:gd name="T5" fmla="*/ 11 h 17"/>
                  <a:gd name="T6" fmla="*/ 27 w 82"/>
                  <a:gd name="T7" fmla="*/ 17 h 17"/>
                  <a:gd name="T8" fmla="*/ 0 w 82"/>
                  <a:gd name="T9" fmla="*/ 6 h 17"/>
                  <a:gd name="T10" fmla="*/ 27 w 82"/>
                  <a:gd name="T11" fmla="*/ 0 h 17"/>
                  <a:gd name="T12" fmla="*/ 27 w 82"/>
                  <a:gd name="T13" fmla="*/ 5 h 17"/>
                  <a:gd name="T14" fmla="*/ 82 w 82"/>
                  <a:gd name="T15" fmla="*/ 6 h 17"/>
                  <a:gd name="T16" fmla="*/ 82 w 82"/>
                  <a:gd name="T1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2" h="17">
                    <a:moveTo>
                      <a:pt x="82" y="10"/>
                    </a:moveTo>
                    <a:lnTo>
                      <a:pt x="82" y="13"/>
                    </a:lnTo>
                    <a:lnTo>
                      <a:pt x="27" y="11"/>
                    </a:lnTo>
                    <a:lnTo>
                      <a:pt x="27" y="17"/>
                    </a:lnTo>
                    <a:lnTo>
                      <a:pt x="0" y="6"/>
                    </a:lnTo>
                    <a:lnTo>
                      <a:pt x="27" y="0"/>
                    </a:lnTo>
                    <a:lnTo>
                      <a:pt x="27" y="5"/>
                    </a:lnTo>
                    <a:lnTo>
                      <a:pt x="82" y="6"/>
                    </a:lnTo>
                    <a:lnTo>
                      <a:pt x="82" y="1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385" name="Freeform 625"/>
              <p:cNvSpPr>
                <a:spLocks/>
              </p:cNvSpPr>
              <p:nvPr/>
            </p:nvSpPr>
            <p:spPr bwMode="auto">
              <a:xfrm>
                <a:off x="2172" y="2035"/>
                <a:ext cx="89" cy="18"/>
              </a:xfrm>
              <a:custGeom>
                <a:avLst/>
                <a:gdLst>
                  <a:gd name="T0" fmla="*/ 89 w 89"/>
                  <a:gd name="T1" fmla="*/ 10 h 18"/>
                  <a:gd name="T2" fmla="*/ 89 w 89"/>
                  <a:gd name="T3" fmla="*/ 13 h 18"/>
                  <a:gd name="T4" fmla="*/ 30 w 89"/>
                  <a:gd name="T5" fmla="*/ 12 h 18"/>
                  <a:gd name="T6" fmla="*/ 30 w 89"/>
                  <a:gd name="T7" fmla="*/ 18 h 18"/>
                  <a:gd name="T8" fmla="*/ 0 w 89"/>
                  <a:gd name="T9" fmla="*/ 9 h 18"/>
                  <a:gd name="T10" fmla="*/ 30 w 89"/>
                  <a:gd name="T11" fmla="*/ 0 h 18"/>
                  <a:gd name="T12" fmla="*/ 30 w 89"/>
                  <a:gd name="T13" fmla="*/ 6 h 18"/>
                  <a:gd name="T14" fmla="*/ 89 w 89"/>
                  <a:gd name="T15" fmla="*/ 6 h 18"/>
                  <a:gd name="T16" fmla="*/ 89 w 89"/>
                  <a:gd name="T17" fmla="*/ 1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9" h="18">
                    <a:moveTo>
                      <a:pt x="89" y="10"/>
                    </a:moveTo>
                    <a:lnTo>
                      <a:pt x="89" y="13"/>
                    </a:lnTo>
                    <a:lnTo>
                      <a:pt x="30" y="12"/>
                    </a:lnTo>
                    <a:lnTo>
                      <a:pt x="30" y="18"/>
                    </a:lnTo>
                    <a:lnTo>
                      <a:pt x="0" y="9"/>
                    </a:lnTo>
                    <a:lnTo>
                      <a:pt x="30" y="0"/>
                    </a:lnTo>
                    <a:lnTo>
                      <a:pt x="30" y="6"/>
                    </a:lnTo>
                    <a:lnTo>
                      <a:pt x="89" y="6"/>
                    </a:lnTo>
                    <a:lnTo>
                      <a:pt x="89" y="1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386" name="Freeform 626"/>
              <p:cNvSpPr>
                <a:spLocks/>
              </p:cNvSpPr>
              <p:nvPr/>
            </p:nvSpPr>
            <p:spPr bwMode="auto">
              <a:xfrm>
                <a:off x="2091" y="2022"/>
                <a:ext cx="101" cy="20"/>
              </a:xfrm>
              <a:custGeom>
                <a:avLst/>
                <a:gdLst>
                  <a:gd name="T0" fmla="*/ 101 w 101"/>
                  <a:gd name="T1" fmla="*/ 8 h 20"/>
                  <a:gd name="T2" fmla="*/ 101 w 101"/>
                  <a:gd name="T3" fmla="*/ 11 h 20"/>
                  <a:gd name="T4" fmla="*/ 33 w 101"/>
                  <a:gd name="T5" fmla="*/ 14 h 20"/>
                  <a:gd name="T6" fmla="*/ 33 w 101"/>
                  <a:gd name="T7" fmla="*/ 20 h 20"/>
                  <a:gd name="T8" fmla="*/ 0 w 101"/>
                  <a:gd name="T9" fmla="*/ 11 h 20"/>
                  <a:gd name="T10" fmla="*/ 33 w 101"/>
                  <a:gd name="T11" fmla="*/ 0 h 20"/>
                  <a:gd name="T12" fmla="*/ 33 w 101"/>
                  <a:gd name="T13" fmla="*/ 6 h 20"/>
                  <a:gd name="T14" fmla="*/ 99 w 101"/>
                  <a:gd name="T15" fmla="*/ 3 h 20"/>
                  <a:gd name="T16" fmla="*/ 101 w 101"/>
                  <a:gd name="T17" fmla="*/ 8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1" h="20">
                    <a:moveTo>
                      <a:pt x="101" y="8"/>
                    </a:moveTo>
                    <a:lnTo>
                      <a:pt x="101" y="11"/>
                    </a:lnTo>
                    <a:lnTo>
                      <a:pt x="33" y="14"/>
                    </a:lnTo>
                    <a:lnTo>
                      <a:pt x="33" y="20"/>
                    </a:lnTo>
                    <a:lnTo>
                      <a:pt x="0" y="11"/>
                    </a:lnTo>
                    <a:lnTo>
                      <a:pt x="33" y="0"/>
                    </a:lnTo>
                    <a:lnTo>
                      <a:pt x="33" y="6"/>
                    </a:lnTo>
                    <a:lnTo>
                      <a:pt x="99" y="3"/>
                    </a:lnTo>
                    <a:lnTo>
                      <a:pt x="101" y="8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387" name="Freeform 627"/>
              <p:cNvSpPr>
                <a:spLocks/>
              </p:cNvSpPr>
              <p:nvPr/>
            </p:nvSpPr>
            <p:spPr bwMode="auto">
              <a:xfrm>
                <a:off x="3490" y="2369"/>
                <a:ext cx="92" cy="26"/>
              </a:xfrm>
              <a:custGeom>
                <a:avLst/>
                <a:gdLst>
                  <a:gd name="T0" fmla="*/ 92 w 92"/>
                  <a:gd name="T1" fmla="*/ 23 h 26"/>
                  <a:gd name="T2" fmla="*/ 91 w 92"/>
                  <a:gd name="T3" fmla="*/ 26 h 26"/>
                  <a:gd name="T4" fmla="*/ 31 w 92"/>
                  <a:gd name="T5" fmla="*/ 11 h 26"/>
                  <a:gd name="T6" fmla="*/ 29 w 92"/>
                  <a:gd name="T7" fmla="*/ 19 h 26"/>
                  <a:gd name="T8" fmla="*/ 0 w 92"/>
                  <a:gd name="T9" fmla="*/ 2 h 26"/>
                  <a:gd name="T10" fmla="*/ 32 w 92"/>
                  <a:gd name="T11" fmla="*/ 0 h 26"/>
                  <a:gd name="T12" fmla="*/ 31 w 92"/>
                  <a:gd name="T13" fmla="*/ 5 h 26"/>
                  <a:gd name="T14" fmla="*/ 92 w 92"/>
                  <a:gd name="T15" fmla="*/ 20 h 26"/>
                  <a:gd name="T16" fmla="*/ 92 w 92"/>
                  <a:gd name="T17" fmla="*/ 23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2" h="26">
                    <a:moveTo>
                      <a:pt x="92" y="23"/>
                    </a:moveTo>
                    <a:lnTo>
                      <a:pt x="91" y="26"/>
                    </a:lnTo>
                    <a:lnTo>
                      <a:pt x="31" y="11"/>
                    </a:lnTo>
                    <a:lnTo>
                      <a:pt x="29" y="19"/>
                    </a:lnTo>
                    <a:lnTo>
                      <a:pt x="0" y="2"/>
                    </a:lnTo>
                    <a:lnTo>
                      <a:pt x="32" y="0"/>
                    </a:lnTo>
                    <a:lnTo>
                      <a:pt x="31" y="5"/>
                    </a:lnTo>
                    <a:lnTo>
                      <a:pt x="92" y="20"/>
                    </a:lnTo>
                    <a:lnTo>
                      <a:pt x="92" y="23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388" name="Freeform 628"/>
              <p:cNvSpPr>
                <a:spLocks/>
              </p:cNvSpPr>
              <p:nvPr/>
            </p:nvSpPr>
            <p:spPr bwMode="auto">
              <a:xfrm>
                <a:off x="3423" y="2351"/>
                <a:ext cx="89" cy="29"/>
              </a:xfrm>
              <a:custGeom>
                <a:avLst/>
                <a:gdLst>
                  <a:gd name="T0" fmla="*/ 89 w 89"/>
                  <a:gd name="T1" fmla="*/ 25 h 29"/>
                  <a:gd name="T2" fmla="*/ 87 w 89"/>
                  <a:gd name="T3" fmla="*/ 29 h 29"/>
                  <a:gd name="T4" fmla="*/ 29 w 89"/>
                  <a:gd name="T5" fmla="*/ 12 h 29"/>
                  <a:gd name="T6" fmla="*/ 28 w 89"/>
                  <a:gd name="T7" fmla="*/ 18 h 29"/>
                  <a:gd name="T8" fmla="*/ 0 w 89"/>
                  <a:gd name="T9" fmla="*/ 2 h 29"/>
                  <a:gd name="T10" fmla="*/ 32 w 89"/>
                  <a:gd name="T11" fmla="*/ 0 h 29"/>
                  <a:gd name="T12" fmla="*/ 31 w 89"/>
                  <a:gd name="T13" fmla="*/ 6 h 29"/>
                  <a:gd name="T14" fmla="*/ 89 w 89"/>
                  <a:gd name="T15" fmla="*/ 22 h 29"/>
                  <a:gd name="T16" fmla="*/ 89 w 89"/>
                  <a:gd name="T17" fmla="*/ 25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9" h="29">
                    <a:moveTo>
                      <a:pt x="89" y="25"/>
                    </a:moveTo>
                    <a:lnTo>
                      <a:pt x="87" y="29"/>
                    </a:lnTo>
                    <a:lnTo>
                      <a:pt x="29" y="12"/>
                    </a:lnTo>
                    <a:lnTo>
                      <a:pt x="28" y="18"/>
                    </a:lnTo>
                    <a:lnTo>
                      <a:pt x="0" y="2"/>
                    </a:lnTo>
                    <a:lnTo>
                      <a:pt x="32" y="0"/>
                    </a:lnTo>
                    <a:lnTo>
                      <a:pt x="31" y="6"/>
                    </a:lnTo>
                    <a:lnTo>
                      <a:pt x="89" y="22"/>
                    </a:lnTo>
                    <a:lnTo>
                      <a:pt x="89" y="25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389" name="Freeform 629"/>
              <p:cNvSpPr>
                <a:spLocks/>
              </p:cNvSpPr>
              <p:nvPr/>
            </p:nvSpPr>
            <p:spPr bwMode="auto">
              <a:xfrm>
                <a:off x="3357" y="2331"/>
                <a:ext cx="86" cy="34"/>
              </a:xfrm>
              <a:custGeom>
                <a:avLst/>
                <a:gdLst>
                  <a:gd name="T0" fmla="*/ 84 w 86"/>
                  <a:gd name="T1" fmla="*/ 31 h 34"/>
                  <a:gd name="T2" fmla="*/ 84 w 86"/>
                  <a:gd name="T3" fmla="*/ 34 h 34"/>
                  <a:gd name="T4" fmla="*/ 28 w 86"/>
                  <a:gd name="T5" fmla="*/ 14 h 34"/>
                  <a:gd name="T6" fmla="*/ 26 w 86"/>
                  <a:gd name="T7" fmla="*/ 19 h 34"/>
                  <a:gd name="T8" fmla="*/ 0 w 86"/>
                  <a:gd name="T9" fmla="*/ 0 h 34"/>
                  <a:gd name="T10" fmla="*/ 32 w 86"/>
                  <a:gd name="T11" fmla="*/ 2 h 34"/>
                  <a:gd name="T12" fmla="*/ 29 w 86"/>
                  <a:gd name="T13" fmla="*/ 8 h 34"/>
                  <a:gd name="T14" fmla="*/ 86 w 86"/>
                  <a:gd name="T15" fmla="*/ 28 h 34"/>
                  <a:gd name="T16" fmla="*/ 84 w 86"/>
                  <a:gd name="T17" fmla="*/ 31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6" h="34">
                    <a:moveTo>
                      <a:pt x="84" y="31"/>
                    </a:moveTo>
                    <a:lnTo>
                      <a:pt x="84" y="34"/>
                    </a:lnTo>
                    <a:lnTo>
                      <a:pt x="28" y="14"/>
                    </a:lnTo>
                    <a:lnTo>
                      <a:pt x="26" y="19"/>
                    </a:lnTo>
                    <a:lnTo>
                      <a:pt x="0" y="0"/>
                    </a:lnTo>
                    <a:lnTo>
                      <a:pt x="32" y="2"/>
                    </a:lnTo>
                    <a:lnTo>
                      <a:pt x="29" y="8"/>
                    </a:lnTo>
                    <a:lnTo>
                      <a:pt x="86" y="28"/>
                    </a:lnTo>
                    <a:lnTo>
                      <a:pt x="84" y="31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390" name="Freeform 630"/>
              <p:cNvSpPr>
                <a:spLocks/>
              </p:cNvSpPr>
              <p:nvPr/>
            </p:nvSpPr>
            <p:spPr bwMode="auto">
              <a:xfrm>
                <a:off x="3224" y="2259"/>
                <a:ext cx="80" cy="75"/>
              </a:xfrm>
              <a:custGeom>
                <a:avLst/>
                <a:gdLst>
                  <a:gd name="T0" fmla="*/ 77 w 80"/>
                  <a:gd name="T1" fmla="*/ 72 h 75"/>
                  <a:gd name="T2" fmla="*/ 74 w 80"/>
                  <a:gd name="T3" fmla="*/ 75 h 75"/>
                  <a:gd name="T4" fmla="*/ 25 w 80"/>
                  <a:gd name="T5" fmla="*/ 28 h 75"/>
                  <a:gd name="T6" fmla="*/ 20 w 80"/>
                  <a:gd name="T7" fmla="*/ 33 h 75"/>
                  <a:gd name="T8" fmla="*/ 0 w 80"/>
                  <a:gd name="T9" fmla="*/ 0 h 75"/>
                  <a:gd name="T10" fmla="*/ 32 w 80"/>
                  <a:gd name="T11" fmla="*/ 17 h 75"/>
                  <a:gd name="T12" fmla="*/ 28 w 80"/>
                  <a:gd name="T13" fmla="*/ 22 h 75"/>
                  <a:gd name="T14" fmla="*/ 80 w 80"/>
                  <a:gd name="T15" fmla="*/ 69 h 75"/>
                  <a:gd name="T16" fmla="*/ 77 w 80"/>
                  <a:gd name="T17" fmla="*/ 72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0" h="75">
                    <a:moveTo>
                      <a:pt x="77" y="72"/>
                    </a:moveTo>
                    <a:lnTo>
                      <a:pt x="74" y="75"/>
                    </a:lnTo>
                    <a:lnTo>
                      <a:pt x="25" y="28"/>
                    </a:lnTo>
                    <a:lnTo>
                      <a:pt x="20" y="33"/>
                    </a:lnTo>
                    <a:lnTo>
                      <a:pt x="0" y="0"/>
                    </a:lnTo>
                    <a:lnTo>
                      <a:pt x="32" y="17"/>
                    </a:lnTo>
                    <a:lnTo>
                      <a:pt x="28" y="22"/>
                    </a:lnTo>
                    <a:lnTo>
                      <a:pt x="80" y="69"/>
                    </a:lnTo>
                    <a:lnTo>
                      <a:pt x="77" y="72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391" name="Freeform 631"/>
              <p:cNvSpPr>
                <a:spLocks/>
              </p:cNvSpPr>
              <p:nvPr/>
            </p:nvSpPr>
            <p:spPr bwMode="auto">
              <a:xfrm>
                <a:off x="3112" y="2275"/>
                <a:ext cx="120" cy="47"/>
              </a:xfrm>
              <a:custGeom>
                <a:avLst/>
                <a:gdLst>
                  <a:gd name="T0" fmla="*/ 118 w 120"/>
                  <a:gd name="T1" fmla="*/ 42 h 47"/>
                  <a:gd name="T2" fmla="*/ 117 w 120"/>
                  <a:gd name="T3" fmla="*/ 47 h 47"/>
                  <a:gd name="T4" fmla="*/ 37 w 120"/>
                  <a:gd name="T5" fmla="*/ 20 h 47"/>
                  <a:gd name="T6" fmla="*/ 36 w 120"/>
                  <a:gd name="T7" fmla="*/ 26 h 47"/>
                  <a:gd name="T8" fmla="*/ 0 w 120"/>
                  <a:gd name="T9" fmla="*/ 0 h 47"/>
                  <a:gd name="T10" fmla="*/ 43 w 120"/>
                  <a:gd name="T11" fmla="*/ 3 h 47"/>
                  <a:gd name="T12" fmla="*/ 40 w 120"/>
                  <a:gd name="T13" fmla="*/ 10 h 47"/>
                  <a:gd name="T14" fmla="*/ 120 w 120"/>
                  <a:gd name="T15" fmla="*/ 38 h 47"/>
                  <a:gd name="T16" fmla="*/ 118 w 120"/>
                  <a:gd name="T17" fmla="*/ 4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0" h="47">
                    <a:moveTo>
                      <a:pt x="118" y="42"/>
                    </a:moveTo>
                    <a:lnTo>
                      <a:pt x="117" y="47"/>
                    </a:lnTo>
                    <a:lnTo>
                      <a:pt x="37" y="20"/>
                    </a:lnTo>
                    <a:lnTo>
                      <a:pt x="36" y="26"/>
                    </a:lnTo>
                    <a:lnTo>
                      <a:pt x="0" y="0"/>
                    </a:lnTo>
                    <a:lnTo>
                      <a:pt x="43" y="3"/>
                    </a:lnTo>
                    <a:lnTo>
                      <a:pt x="40" y="10"/>
                    </a:lnTo>
                    <a:lnTo>
                      <a:pt x="120" y="38"/>
                    </a:lnTo>
                    <a:lnTo>
                      <a:pt x="118" y="42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392" name="Freeform 632"/>
              <p:cNvSpPr>
                <a:spLocks/>
              </p:cNvSpPr>
              <p:nvPr/>
            </p:nvSpPr>
            <p:spPr bwMode="auto">
              <a:xfrm>
                <a:off x="2995" y="2273"/>
                <a:ext cx="166" cy="34"/>
              </a:xfrm>
              <a:custGeom>
                <a:avLst/>
                <a:gdLst>
                  <a:gd name="T0" fmla="*/ 166 w 166"/>
                  <a:gd name="T1" fmla="*/ 29 h 34"/>
                  <a:gd name="T2" fmla="*/ 165 w 166"/>
                  <a:gd name="T3" fmla="*/ 34 h 34"/>
                  <a:gd name="T4" fmla="*/ 55 w 166"/>
                  <a:gd name="T5" fmla="*/ 22 h 34"/>
                  <a:gd name="T6" fmla="*/ 53 w 166"/>
                  <a:gd name="T7" fmla="*/ 34 h 34"/>
                  <a:gd name="T8" fmla="*/ 0 w 166"/>
                  <a:gd name="T9" fmla="*/ 11 h 34"/>
                  <a:gd name="T10" fmla="*/ 56 w 166"/>
                  <a:gd name="T11" fmla="*/ 0 h 34"/>
                  <a:gd name="T12" fmla="*/ 56 w 166"/>
                  <a:gd name="T13" fmla="*/ 12 h 34"/>
                  <a:gd name="T14" fmla="*/ 166 w 166"/>
                  <a:gd name="T15" fmla="*/ 25 h 34"/>
                  <a:gd name="T16" fmla="*/ 166 w 166"/>
                  <a:gd name="T17" fmla="*/ 29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6" h="34">
                    <a:moveTo>
                      <a:pt x="166" y="29"/>
                    </a:moveTo>
                    <a:lnTo>
                      <a:pt x="165" y="34"/>
                    </a:lnTo>
                    <a:lnTo>
                      <a:pt x="55" y="22"/>
                    </a:lnTo>
                    <a:lnTo>
                      <a:pt x="53" y="34"/>
                    </a:lnTo>
                    <a:lnTo>
                      <a:pt x="0" y="11"/>
                    </a:lnTo>
                    <a:lnTo>
                      <a:pt x="56" y="0"/>
                    </a:lnTo>
                    <a:lnTo>
                      <a:pt x="56" y="12"/>
                    </a:lnTo>
                    <a:lnTo>
                      <a:pt x="166" y="25"/>
                    </a:lnTo>
                    <a:lnTo>
                      <a:pt x="166" y="29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393" name="Freeform 633"/>
              <p:cNvSpPr>
                <a:spLocks/>
              </p:cNvSpPr>
              <p:nvPr/>
            </p:nvSpPr>
            <p:spPr bwMode="auto">
              <a:xfrm>
                <a:off x="2886" y="2259"/>
                <a:ext cx="205" cy="40"/>
              </a:xfrm>
              <a:custGeom>
                <a:avLst/>
                <a:gdLst>
                  <a:gd name="T0" fmla="*/ 205 w 205"/>
                  <a:gd name="T1" fmla="*/ 28 h 40"/>
                  <a:gd name="T2" fmla="*/ 205 w 205"/>
                  <a:gd name="T3" fmla="*/ 33 h 40"/>
                  <a:gd name="T4" fmla="*/ 67 w 205"/>
                  <a:gd name="T5" fmla="*/ 25 h 40"/>
                  <a:gd name="T6" fmla="*/ 66 w 205"/>
                  <a:gd name="T7" fmla="*/ 40 h 40"/>
                  <a:gd name="T8" fmla="*/ 0 w 205"/>
                  <a:gd name="T9" fmla="*/ 16 h 40"/>
                  <a:gd name="T10" fmla="*/ 69 w 205"/>
                  <a:gd name="T11" fmla="*/ 0 h 40"/>
                  <a:gd name="T12" fmla="*/ 67 w 205"/>
                  <a:gd name="T13" fmla="*/ 16 h 40"/>
                  <a:gd name="T14" fmla="*/ 205 w 205"/>
                  <a:gd name="T15" fmla="*/ 23 h 40"/>
                  <a:gd name="T16" fmla="*/ 205 w 205"/>
                  <a:gd name="T17" fmla="*/ 28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05" h="40">
                    <a:moveTo>
                      <a:pt x="205" y="28"/>
                    </a:moveTo>
                    <a:lnTo>
                      <a:pt x="205" y="33"/>
                    </a:lnTo>
                    <a:lnTo>
                      <a:pt x="67" y="25"/>
                    </a:lnTo>
                    <a:lnTo>
                      <a:pt x="66" y="40"/>
                    </a:lnTo>
                    <a:lnTo>
                      <a:pt x="0" y="16"/>
                    </a:lnTo>
                    <a:lnTo>
                      <a:pt x="69" y="0"/>
                    </a:lnTo>
                    <a:lnTo>
                      <a:pt x="67" y="16"/>
                    </a:lnTo>
                    <a:lnTo>
                      <a:pt x="205" y="23"/>
                    </a:lnTo>
                    <a:lnTo>
                      <a:pt x="205" y="28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394" name="Freeform 634"/>
              <p:cNvSpPr>
                <a:spLocks/>
              </p:cNvSpPr>
              <p:nvPr/>
            </p:nvSpPr>
            <p:spPr bwMode="auto">
              <a:xfrm>
                <a:off x="2826" y="2244"/>
                <a:ext cx="195" cy="37"/>
              </a:xfrm>
              <a:custGeom>
                <a:avLst/>
                <a:gdLst>
                  <a:gd name="T0" fmla="*/ 195 w 195"/>
                  <a:gd name="T1" fmla="*/ 29 h 37"/>
                  <a:gd name="T2" fmla="*/ 195 w 195"/>
                  <a:gd name="T3" fmla="*/ 32 h 37"/>
                  <a:gd name="T4" fmla="*/ 65 w 195"/>
                  <a:gd name="T5" fmla="*/ 23 h 37"/>
                  <a:gd name="T6" fmla="*/ 63 w 195"/>
                  <a:gd name="T7" fmla="*/ 37 h 37"/>
                  <a:gd name="T8" fmla="*/ 0 w 195"/>
                  <a:gd name="T9" fmla="*/ 12 h 37"/>
                  <a:gd name="T10" fmla="*/ 66 w 195"/>
                  <a:gd name="T11" fmla="*/ 0 h 37"/>
                  <a:gd name="T12" fmla="*/ 66 w 195"/>
                  <a:gd name="T13" fmla="*/ 14 h 37"/>
                  <a:gd name="T14" fmla="*/ 195 w 195"/>
                  <a:gd name="T15" fmla="*/ 25 h 37"/>
                  <a:gd name="T16" fmla="*/ 195 w 195"/>
                  <a:gd name="T17" fmla="*/ 29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95" h="37">
                    <a:moveTo>
                      <a:pt x="195" y="29"/>
                    </a:moveTo>
                    <a:lnTo>
                      <a:pt x="195" y="32"/>
                    </a:lnTo>
                    <a:lnTo>
                      <a:pt x="65" y="23"/>
                    </a:lnTo>
                    <a:lnTo>
                      <a:pt x="63" y="37"/>
                    </a:lnTo>
                    <a:lnTo>
                      <a:pt x="0" y="12"/>
                    </a:lnTo>
                    <a:lnTo>
                      <a:pt x="66" y="0"/>
                    </a:lnTo>
                    <a:lnTo>
                      <a:pt x="66" y="14"/>
                    </a:lnTo>
                    <a:lnTo>
                      <a:pt x="195" y="25"/>
                    </a:lnTo>
                    <a:lnTo>
                      <a:pt x="195" y="29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395" name="Freeform 635"/>
              <p:cNvSpPr>
                <a:spLocks/>
              </p:cNvSpPr>
              <p:nvPr/>
            </p:nvSpPr>
            <p:spPr bwMode="auto">
              <a:xfrm>
                <a:off x="2808" y="2240"/>
                <a:ext cx="144" cy="29"/>
              </a:xfrm>
              <a:custGeom>
                <a:avLst/>
                <a:gdLst>
                  <a:gd name="T0" fmla="*/ 144 w 144"/>
                  <a:gd name="T1" fmla="*/ 18 h 29"/>
                  <a:gd name="T2" fmla="*/ 142 w 144"/>
                  <a:gd name="T3" fmla="*/ 22 h 29"/>
                  <a:gd name="T4" fmla="*/ 48 w 144"/>
                  <a:gd name="T5" fmla="*/ 18 h 29"/>
                  <a:gd name="T6" fmla="*/ 48 w 144"/>
                  <a:gd name="T7" fmla="*/ 29 h 29"/>
                  <a:gd name="T8" fmla="*/ 0 w 144"/>
                  <a:gd name="T9" fmla="*/ 10 h 29"/>
                  <a:gd name="T10" fmla="*/ 49 w 144"/>
                  <a:gd name="T11" fmla="*/ 0 h 29"/>
                  <a:gd name="T12" fmla="*/ 48 w 144"/>
                  <a:gd name="T13" fmla="*/ 9 h 29"/>
                  <a:gd name="T14" fmla="*/ 144 w 144"/>
                  <a:gd name="T15" fmla="*/ 13 h 29"/>
                  <a:gd name="T16" fmla="*/ 144 w 144"/>
                  <a:gd name="T17" fmla="*/ 18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4" h="29">
                    <a:moveTo>
                      <a:pt x="144" y="18"/>
                    </a:moveTo>
                    <a:lnTo>
                      <a:pt x="142" y="22"/>
                    </a:lnTo>
                    <a:lnTo>
                      <a:pt x="48" y="18"/>
                    </a:lnTo>
                    <a:lnTo>
                      <a:pt x="48" y="29"/>
                    </a:lnTo>
                    <a:lnTo>
                      <a:pt x="0" y="10"/>
                    </a:lnTo>
                    <a:lnTo>
                      <a:pt x="49" y="0"/>
                    </a:lnTo>
                    <a:lnTo>
                      <a:pt x="48" y="9"/>
                    </a:lnTo>
                    <a:lnTo>
                      <a:pt x="144" y="13"/>
                    </a:lnTo>
                    <a:lnTo>
                      <a:pt x="144" y="18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396" name="Freeform 636"/>
              <p:cNvSpPr>
                <a:spLocks/>
              </p:cNvSpPr>
              <p:nvPr/>
            </p:nvSpPr>
            <p:spPr bwMode="auto">
              <a:xfrm>
                <a:off x="2778" y="2235"/>
                <a:ext cx="102" cy="20"/>
              </a:xfrm>
              <a:custGeom>
                <a:avLst/>
                <a:gdLst>
                  <a:gd name="T0" fmla="*/ 102 w 102"/>
                  <a:gd name="T1" fmla="*/ 9 h 20"/>
                  <a:gd name="T2" fmla="*/ 102 w 102"/>
                  <a:gd name="T3" fmla="*/ 12 h 20"/>
                  <a:gd name="T4" fmla="*/ 33 w 102"/>
                  <a:gd name="T5" fmla="*/ 14 h 20"/>
                  <a:gd name="T6" fmla="*/ 33 w 102"/>
                  <a:gd name="T7" fmla="*/ 20 h 20"/>
                  <a:gd name="T8" fmla="*/ 0 w 102"/>
                  <a:gd name="T9" fmla="*/ 11 h 20"/>
                  <a:gd name="T10" fmla="*/ 33 w 102"/>
                  <a:gd name="T11" fmla="*/ 0 h 20"/>
                  <a:gd name="T12" fmla="*/ 33 w 102"/>
                  <a:gd name="T13" fmla="*/ 6 h 20"/>
                  <a:gd name="T14" fmla="*/ 102 w 102"/>
                  <a:gd name="T15" fmla="*/ 5 h 20"/>
                  <a:gd name="T16" fmla="*/ 102 w 102"/>
                  <a:gd name="T17" fmla="*/ 9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2" h="20">
                    <a:moveTo>
                      <a:pt x="102" y="9"/>
                    </a:moveTo>
                    <a:lnTo>
                      <a:pt x="102" y="12"/>
                    </a:lnTo>
                    <a:lnTo>
                      <a:pt x="33" y="14"/>
                    </a:lnTo>
                    <a:lnTo>
                      <a:pt x="33" y="20"/>
                    </a:lnTo>
                    <a:lnTo>
                      <a:pt x="0" y="11"/>
                    </a:lnTo>
                    <a:lnTo>
                      <a:pt x="33" y="0"/>
                    </a:lnTo>
                    <a:lnTo>
                      <a:pt x="33" y="6"/>
                    </a:lnTo>
                    <a:lnTo>
                      <a:pt x="102" y="5"/>
                    </a:lnTo>
                    <a:lnTo>
                      <a:pt x="102" y="9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397" name="Freeform 637"/>
              <p:cNvSpPr>
                <a:spLocks/>
              </p:cNvSpPr>
              <p:nvPr/>
            </p:nvSpPr>
            <p:spPr bwMode="auto">
              <a:xfrm>
                <a:off x="2716" y="2218"/>
                <a:ext cx="94" cy="17"/>
              </a:xfrm>
              <a:custGeom>
                <a:avLst/>
                <a:gdLst>
                  <a:gd name="T0" fmla="*/ 94 w 94"/>
                  <a:gd name="T1" fmla="*/ 11 h 17"/>
                  <a:gd name="T2" fmla="*/ 94 w 94"/>
                  <a:gd name="T3" fmla="*/ 14 h 17"/>
                  <a:gd name="T4" fmla="*/ 32 w 94"/>
                  <a:gd name="T5" fmla="*/ 11 h 17"/>
                  <a:gd name="T6" fmla="*/ 32 w 94"/>
                  <a:gd name="T7" fmla="*/ 17 h 17"/>
                  <a:gd name="T8" fmla="*/ 0 w 94"/>
                  <a:gd name="T9" fmla="*/ 6 h 17"/>
                  <a:gd name="T10" fmla="*/ 32 w 94"/>
                  <a:gd name="T11" fmla="*/ 0 h 17"/>
                  <a:gd name="T12" fmla="*/ 32 w 94"/>
                  <a:gd name="T13" fmla="*/ 6 h 17"/>
                  <a:gd name="T14" fmla="*/ 94 w 94"/>
                  <a:gd name="T15" fmla="*/ 6 h 17"/>
                  <a:gd name="T16" fmla="*/ 94 w 94"/>
                  <a:gd name="T17" fmla="*/ 1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4" h="17">
                    <a:moveTo>
                      <a:pt x="94" y="11"/>
                    </a:moveTo>
                    <a:lnTo>
                      <a:pt x="94" y="14"/>
                    </a:lnTo>
                    <a:lnTo>
                      <a:pt x="32" y="11"/>
                    </a:lnTo>
                    <a:lnTo>
                      <a:pt x="32" y="17"/>
                    </a:lnTo>
                    <a:lnTo>
                      <a:pt x="0" y="6"/>
                    </a:lnTo>
                    <a:lnTo>
                      <a:pt x="32" y="0"/>
                    </a:lnTo>
                    <a:lnTo>
                      <a:pt x="32" y="6"/>
                    </a:lnTo>
                    <a:lnTo>
                      <a:pt x="94" y="6"/>
                    </a:lnTo>
                    <a:lnTo>
                      <a:pt x="94" y="11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398" name="Freeform 638"/>
              <p:cNvSpPr>
                <a:spLocks/>
              </p:cNvSpPr>
              <p:nvPr/>
            </p:nvSpPr>
            <p:spPr bwMode="auto">
              <a:xfrm>
                <a:off x="2654" y="2200"/>
                <a:ext cx="85" cy="18"/>
              </a:xfrm>
              <a:custGeom>
                <a:avLst/>
                <a:gdLst>
                  <a:gd name="T0" fmla="*/ 85 w 85"/>
                  <a:gd name="T1" fmla="*/ 14 h 18"/>
                  <a:gd name="T2" fmla="*/ 85 w 85"/>
                  <a:gd name="T3" fmla="*/ 17 h 18"/>
                  <a:gd name="T4" fmla="*/ 27 w 85"/>
                  <a:gd name="T5" fmla="*/ 12 h 18"/>
                  <a:gd name="T6" fmla="*/ 27 w 85"/>
                  <a:gd name="T7" fmla="*/ 18 h 18"/>
                  <a:gd name="T8" fmla="*/ 0 w 85"/>
                  <a:gd name="T9" fmla="*/ 6 h 18"/>
                  <a:gd name="T10" fmla="*/ 29 w 85"/>
                  <a:gd name="T11" fmla="*/ 0 h 18"/>
                  <a:gd name="T12" fmla="*/ 29 w 85"/>
                  <a:gd name="T13" fmla="*/ 6 h 18"/>
                  <a:gd name="T14" fmla="*/ 85 w 85"/>
                  <a:gd name="T15" fmla="*/ 10 h 18"/>
                  <a:gd name="T16" fmla="*/ 85 w 85"/>
                  <a:gd name="T17" fmla="*/ 14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5" h="18">
                    <a:moveTo>
                      <a:pt x="85" y="14"/>
                    </a:moveTo>
                    <a:lnTo>
                      <a:pt x="85" y="17"/>
                    </a:lnTo>
                    <a:lnTo>
                      <a:pt x="27" y="12"/>
                    </a:lnTo>
                    <a:lnTo>
                      <a:pt x="27" y="18"/>
                    </a:lnTo>
                    <a:lnTo>
                      <a:pt x="0" y="6"/>
                    </a:lnTo>
                    <a:lnTo>
                      <a:pt x="29" y="0"/>
                    </a:lnTo>
                    <a:lnTo>
                      <a:pt x="29" y="6"/>
                    </a:lnTo>
                    <a:lnTo>
                      <a:pt x="85" y="10"/>
                    </a:lnTo>
                    <a:lnTo>
                      <a:pt x="85" y="14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399" name="Freeform 639"/>
              <p:cNvSpPr>
                <a:spLocks/>
              </p:cNvSpPr>
              <p:nvPr/>
            </p:nvSpPr>
            <p:spPr bwMode="auto">
              <a:xfrm>
                <a:off x="2589" y="2186"/>
                <a:ext cx="81" cy="15"/>
              </a:xfrm>
              <a:custGeom>
                <a:avLst/>
                <a:gdLst>
                  <a:gd name="T0" fmla="*/ 80 w 81"/>
                  <a:gd name="T1" fmla="*/ 14 h 15"/>
                  <a:gd name="T2" fmla="*/ 80 w 81"/>
                  <a:gd name="T3" fmla="*/ 15 h 15"/>
                  <a:gd name="T4" fmla="*/ 28 w 81"/>
                  <a:gd name="T5" fmla="*/ 11 h 15"/>
                  <a:gd name="T6" fmla="*/ 26 w 81"/>
                  <a:gd name="T7" fmla="*/ 15 h 15"/>
                  <a:gd name="T8" fmla="*/ 0 w 81"/>
                  <a:gd name="T9" fmla="*/ 5 h 15"/>
                  <a:gd name="T10" fmla="*/ 28 w 81"/>
                  <a:gd name="T11" fmla="*/ 0 h 15"/>
                  <a:gd name="T12" fmla="*/ 28 w 81"/>
                  <a:gd name="T13" fmla="*/ 5 h 15"/>
                  <a:gd name="T14" fmla="*/ 81 w 81"/>
                  <a:gd name="T15" fmla="*/ 11 h 15"/>
                  <a:gd name="T16" fmla="*/ 80 w 81"/>
                  <a:gd name="T17" fmla="*/ 14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1" h="15">
                    <a:moveTo>
                      <a:pt x="80" y="14"/>
                    </a:moveTo>
                    <a:lnTo>
                      <a:pt x="80" y="15"/>
                    </a:lnTo>
                    <a:lnTo>
                      <a:pt x="28" y="11"/>
                    </a:lnTo>
                    <a:lnTo>
                      <a:pt x="26" y="15"/>
                    </a:lnTo>
                    <a:lnTo>
                      <a:pt x="0" y="5"/>
                    </a:lnTo>
                    <a:lnTo>
                      <a:pt x="28" y="0"/>
                    </a:lnTo>
                    <a:lnTo>
                      <a:pt x="28" y="5"/>
                    </a:lnTo>
                    <a:lnTo>
                      <a:pt x="81" y="11"/>
                    </a:lnTo>
                    <a:lnTo>
                      <a:pt x="80" y="14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400" name="Freeform 640"/>
              <p:cNvSpPr>
                <a:spLocks/>
              </p:cNvSpPr>
              <p:nvPr/>
            </p:nvSpPr>
            <p:spPr bwMode="auto">
              <a:xfrm>
                <a:off x="2524" y="2174"/>
                <a:ext cx="76" cy="14"/>
              </a:xfrm>
              <a:custGeom>
                <a:avLst/>
                <a:gdLst>
                  <a:gd name="T0" fmla="*/ 76 w 76"/>
                  <a:gd name="T1" fmla="*/ 10 h 14"/>
                  <a:gd name="T2" fmla="*/ 76 w 76"/>
                  <a:gd name="T3" fmla="*/ 14 h 14"/>
                  <a:gd name="T4" fmla="*/ 26 w 76"/>
                  <a:gd name="T5" fmla="*/ 9 h 14"/>
                  <a:gd name="T6" fmla="*/ 24 w 76"/>
                  <a:gd name="T7" fmla="*/ 14 h 14"/>
                  <a:gd name="T8" fmla="*/ 0 w 76"/>
                  <a:gd name="T9" fmla="*/ 3 h 14"/>
                  <a:gd name="T10" fmla="*/ 26 w 76"/>
                  <a:gd name="T11" fmla="*/ 0 h 14"/>
                  <a:gd name="T12" fmla="*/ 26 w 76"/>
                  <a:gd name="T13" fmla="*/ 3 h 14"/>
                  <a:gd name="T14" fmla="*/ 76 w 76"/>
                  <a:gd name="T15" fmla="*/ 7 h 14"/>
                  <a:gd name="T16" fmla="*/ 76 w 76"/>
                  <a:gd name="T17" fmla="*/ 1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6" h="14">
                    <a:moveTo>
                      <a:pt x="76" y="10"/>
                    </a:moveTo>
                    <a:lnTo>
                      <a:pt x="76" y="14"/>
                    </a:lnTo>
                    <a:lnTo>
                      <a:pt x="26" y="9"/>
                    </a:lnTo>
                    <a:lnTo>
                      <a:pt x="24" y="14"/>
                    </a:lnTo>
                    <a:lnTo>
                      <a:pt x="0" y="3"/>
                    </a:lnTo>
                    <a:lnTo>
                      <a:pt x="26" y="0"/>
                    </a:lnTo>
                    <a:lnTo>
                      <a:pt x="26" y="3"/>
                    </a:lnTo>
                    <a:lnTo>
                      <a:pt x="76" y="7"/>
                    </a:lnTo>
                    <a:lnTo>
                      <a:pt x="76" y="1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401" name="Freeform 641"/>
              <p:cNvSpPr>
                <a:spLocks/>
              </p:cNvSpPr>
              <p:nvPr/>
            </p:nvSpPr>
            <p:spPr bwMode="auto">
              <a:xfrm>
                <a:off x="2455" y="2160"/>
                <a:ext cx="75" cy="15"/>
              </a:xfrm>
              <a:custGeom>
                <a:avLst/>
                <a:gdLst>
                  <a:gd name="T0" fmla="*/ 75 w 75"/>
                  <a:gd name="T1" fmla="*/ 11 h 15"/>
                  <a:gd name="T2" fmla="*/ 75 w 75"/>
                  <a:gd name="T3" fmla="*/ 14 h 15"/>
                  <a:gd name="T4" fmla="*/ 24 w 75"/>
                  <a:gd name="T5" fmla="*/ 11 h 15"/>
                  <a:gd name="T6" fmla="*/ 24 w 75"/>
                  <a:gd name="T7" fmla="*/ 15 h 15"/>
                  <a:gd name="T8" fmla="*/ 0 w 75"/>
                  <a:gd name="T9" fmla="*/ 6 h 15"/>
                  <a:gd name="T10" fmla="*/ 26 w 75"/>
                  <a:gd name="T11" fmla="*/ 0 h 15"/>
                  <a:gd name="T12" fmla="*/ 24 w 75"/>
                  <a:gd name="T13" fmla="*/ 6 h 15"/>
                  <a:gd name="T14" fmla="*/ 75 w 75"/>
                  <a:gd name="T15" fmla="*/ 8 h 15"/>
                  <a:gd name="T16" fmla="*/ 75 w 75"/>
                  <a:gd name="T17" fmla="*/ 11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5" h="15">
                    <a:moveTo>
                      <a:pt x="75" y="11"/>
                    </a:moveTo>
                    <a:lnTo>
                      <a:pt x="75" y="14"/>
                    </a:lnTo>
                    <a:lnTo>
                      <a:pt x="24" y="11"/>
                    </a:lnTo>
                    <a:lnTo>
                      <a:pt x="24" y="15"/>
                    </a:lnTo>
                    <a:lnTo>
                      <a:pt x="0" y="6"/>
                    </a:lnTo>
                    <a:lnTo>
                      <a:pt x="26" y="0"/>
                    </a:lnTo>
                    <a:lnTo>
                      <a:pt x="24" y="6"/>
                    </a:lnTo>
                    <a:lnTo>
                      <a:pt x="75" y="8"/>
                    </a:lnTo>
                    <a:lnTo>
                      <a:pt x="75" y="11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402" name="Freeform 642"/>
              <p:cNvSpPr>
                <a:spLocks/>
              </p:cNvSpPr>
              <p:nvPr/>
            </p:nvSpPr>
            <p:spPr bwMode="auto">
              <a:xfrm>
                <a:off x="2383" y="2148"/>
                <a:ext cx="75" cy="14"/>
              </a:xfrm>
              <a:custGeom>
                <a:avLst/>
                <a:gdLst>
                  <a:gd name="T0" fmla="*/ 75 w 75"/>
                  <a:gd name="T1" fmla="*/ 7 h 14"/>
                  <a:gd name="T2" fmla="*/ 75 w 75"/>
                  <a:gd name="T3" fmla="*/ 10 h 14"/>
                  <a:gd name="T4" fmla="*/ 26 w 75"/>
                  <a:gd name="T5" fmla="*/ 9 h 14"/>
                  <a:gd name="T6" fmla="*/ 26 w 75"/>
                  <a:gd name="T7" fmla="*/ 14 h 14"/>
                  <a:gd name="T8" fmla="*/ 0 w 75"/>
                  <a:gd name="T9" fmla="*/ 6 h 14"/>
                  <a:gd name="T10" fmla="*/ 26 w 75"/>
                  <a:gd name="T11" fmla="*/ 0 h 14"/>
                  <a:gd name="T12" fmla="*/ 26 w 75"/>
                  <a:gd name="T13" fmla="*/ 3 h 14"/>
                  <a:gd name="T14" fmla="*/ 75 w 75"/>
                  <a:gd name="T15" fmla="*/ 4 h 14"/>
                  <a:gd name="T16" fmla="*/ 75 w 75"/>
                  <a:gd name="T17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5" h="14">
                    <a:moveTo>
                      <a:pt x="75" y="7"/>
                    </a:moveTo>
                    <a:lnTo>
                      <a:pt x="75" y="10"/>
                    </a:lnTo>
                    <a:lnTo>
                      <a:pt x="26" y="9"/>
                    </a:lnTo>
                    <a:lnTo>
                      <a:pt x="26" y="14"/>
                    </a:lnTo>
                    <a:lnTo>
                      <a:pt x="0" y="6"/>
                    </a:lnTo>
                    <a:lnTo>
                      <a:pt x="26" y="0"/>
                    </a:lnTo>
                    <a:lnTo>
                      <a:pt x="26" y="3"/>
                    </a:lnTo>
                    <a:lnTo>
                      <a:pt x="75" y="4"/>
                    </a:lnTo>
                    <a:lnTo>
                      <a:pt x="75" y="7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403" name="Freeform 643"/>
              <p:cNvSpPr>
                <a:spLocks/>
              </p:cNvSpPr>
              <p:nvPr/>
            </p:nvSpPr>
            <p:spPr bwMode="auto">
              <a:xfrm>
                <a:off x="2314" y="2132"/>
                <a:ext cx="73" cy="16"/>
              </a:xfrm>
              <a:custGeom>
                <a:avLst/>
                <a:gdLst>
                  <a:gd name="T0" fmla="*/ 73 w 73"/>
                  <a:gd name="T1" fmla="*/ 10 h 16"/>
                  <a:gd name="T2" fmla="*/ 73 w 73"/>
                  <a:gd name="T3" fmla="*/ 13 h 16"/>
                  <a:gd name="T4" fmla="*/ 25 w 73"/>
                  <a:gd name="T5" fmla="*/ 11 h 16"/>
                  <a:gd name="T6" fmla="*/ 25 w 73"/>
                  <a:gd name="T7" fmla="*/ 16 h 16"/>
                  <a:gd name="T8" fmla="*/ 0 w 73"/>
                  <a:gd name="T9" fmla="*/ 7 h 16"/>
                  <a:gd name="T10" fmla="*/ 25 w 73"/>
                  <a:gd name="T11" fmla="*/ 0 h 16"/>
                  <a:gd name="T12" fmla="*/ 25 w 73"/>
                  <a:gd name="T13" fmla="*/ 5 h 16"/>
                  <a:gd name="T14" fmla="*/ 73 w 73"/>
                  <a:gd name="T15" fmla="*/ 8 h 16"/>
                  <a:gd name="T16" fmla="*/ 73 w 73"/>
                  <a:gd name="T17" fmla="*/ 1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3" h="16">
                    <a:moveTo>
                      <a:pt x="73" y="10"/>
                    </a:moveTo>
                    <a:lnTo>
                      <a:pt x="73" y="13"/>
                    </a:lnTo>
                    <a:lnTo>
                      <a:pt x="25" y="11"/>
                    </a:lnTo>
                    <a:lnTo>
                      <a:pt x="25" y="16"/>
                    </a:lnTo>
                    <a:lnTo>
                      <a:pt x="0" y="7"/>
                    </a:lnTo>
                    <a:lnTo>
                      <a:pt x="25" y="0"/>
                    </a:lnTo>
                    <a:lnTo>
                      <a:pt x="25" y="5"/>
                    </a:lnTo>
                    <a:lnTo>
                      <a:pt x="73" y="8"/>
                    </a:lnTo>
                    <a:lnTo>
                      <a:pt x="73" y="1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404" name="Freeform 644"/>
              <p:cNvSpPr>
                <a:spLocks/>
              </p:cNvSpPr>
              <p:nvPr/>
            </p:nvSpPr>
            <p:spPr bwMode="auto">
              <a:xfrm>
                <a:off x="2242" y="2119"/>
                <a:ext cx="75" cy="13"/>
              </a:xfrm>
              <a:custGeom>
                <a:avLst/>
                <a:gdLst>
                  <a:gd name="T0" fmla="*/ 75 w 75"/>
                  <a:gd name="T1" fmla="*/ 7 h 13"/>
                  <a:gd name="T2" fmla="*/ 75 w 75"/>
                  <a:gd name="T3" fmla="*/ 10 h 13"/>
                  <a:gd name="T4" fmla="*/ 26 w 75"/>
                  <a:gd name="T5" fmla="*/ 9 h 13"/>
                  <a:gd name="T6" fmla="*/ 26 w 75"/>
                  <a:gd name="T7" fmla="*/ 13 h 13"/>
                  <a:gd name="T8" fmla="*/ 0 w 75"/>
                  <a:gd name="T9" fmla="*/ 6 h 13"/>
                  <a:gd name="T10" fmla="*/ 26 w 75"/>
                  <a:gd name="T11" fmla="*/ 0 h 13"/>
                  <a:gd name="T12" fmla="*/ 26 w 75"/>
                  <a:gd name="T13" fmla="*/ 4 h 13"/>
                  <a:gd name="T14" fmla="*/ 75 w 75"/>
                  <a:gd name="T15" fmla="*/ 6 h 13"/>
                  <a:gd name="T16" fmla="*/ 75 w 75"/>
                  <a:gd name="T17" fmla="*/ 7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5" h="13">
                    <a:moveTo>
                      <a:pt x="75" y="7"/>
                    </a:moveTo>
                    <a:lnTo>
                      <a:pt x="75" y="10"/>
                    </a:lnTo>
                    <a:lnTo>
                      <a:pt x="26" y="9"/>
                    </a:lnTo>
                    <a:lnTo>
                      <a:pt x="26" y="13"/>
                    </a:lnTo>
                    <a:lnTo>
                      <a:pt x="0" y="6"/>
                    </a:lnTo>
                    <a:lnTo>
                      <a:pt x="26" y="0"/>
                    </a:lnTo>
                    <a:lnTo>
                      <a:pt x="26" y="4"/>
                    </a:lnTo>
                    <a:lnTo>
                      <a:pt x="75" y="6"/>
                    </a:lnTo>
                    <a:lnTo>
                      <a:pt x="75" y="7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405" name="Freeform 645"/>
              <p:cNvSpPr>
                <a:spLocks/>
              </p:cNvSpPr>
              <p:nvPr/>
            </p:nvSpPr>
            <p:spPr bwMode="auto">
              <a:xfrm>
                <a:off x="2161" y="2105"/>
                <a:ext cx="87" cy="18"/>
              </a:xfrm>
              <a:custGeom>
                <a:avLst/>
                <a:gdLst>
                  <a:gd name="T0" fmla="*/ 87 w 87"/>
                  <a:gd name="T1" fmla="*/ 8 h 18"/>
                  <a:gd name="T2" fmla="*/ 87 w 87"/>
                  <a:gd name="T3" fmla="*/ 11 h 18"/>
                  <a:gd name="T4" fmla="*/ 28 w 87"/>
                  <a:gd name="T5" fmla="*/ 12 h 18"/>
                  <a:gd name="T6" fmla="*/ 29 w 87"/>
                  <a:gd name="T7" fmla="*/ 18 h 18"/>
                  <a:gd name="T8" fmla="*/ 0 w 87"/>
                  <a:gd name="T9" fmla="*/ 9 h 18"/>
                  <a:gd name="T10" fmla="*/ 28 w 87"/>
                  <a:gd name="T11" fmla="*/ 0 h 18"/>
                  <a:gd name="T12" fmla="*/ 28 w 87"/>
                  <a:gd name="T13" fmla="*/ 6 h 18"/>
                  <a:gd name="T14" fmla="*/ 87 w 87"/>
                  <a:gd name="T15" fmla="*/ 5 h 18"/>
                  <a:gd name="T16" fmla="*/ 87 w 87"/>
                  <a:gd name="T17" fmla="*/ 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7" h="18">
                    <a:moveTo>
                      <a:pt x="87" y="8"/>
                    </a:moveTo>
                    <a:lnTo>
                      <a:pt x="87" y="11"/>
                    </a:lnTo>
                    <a:lnTo>
                      <a:pt x="28" y="12"/>
                    </a:lnTo>
                    <a:lnTo>
                      <a:pt x="29" y="18"/>
                    </a:lnTo>
                    <a:lnTo>
                      <a:pt x="0" y="9"/>
                    </a:lnTo>
                    <a:lnTo>
                      <a:pt x="28" y="0"/>
                    </a:lnTo>
                    <a:lnTo>
                      <a:pt x="28" y="6"/>
                    </a:lnTo>
                    <a:lnTo>
                      <a:pt x="87" y="5"/>
                    </a:lnTo>
                    <a:lnTo>
                      <a:pt x="87" y="8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406" name="Freeform 646"/>
              <p:cNvSpPr>
                <a:spLocks/>
              </p:cNvSpPr>
              <p:nvPr/>
            </p:nvSpPr>
            <p:spPr bwMode="auto">
              <a:xfrm>
                <a:off x="2079" y="2093"/>
                <a:ext cx="99" cy="20"/>
              </a:xfrm>
              <a:custGeom>
                <a:avLst/>
                <a:gdLst>
                  <a:gd name="T0" fmla="*/ 99 w 99"/>
                  <a:gd name="T1" fmla="*/ 7 h 20"/>
                  <a:gd name="T2" fmla="*/ 99 w 99"/>
                  <a:gd name="T3" fmla="*/ 9 h 20"/>
                  <a:gd name="T4" fmla="*/ 33 w 99"/>
                  <a:gd name="T5" fmla="*/ 12 h 20"/>
                  <a:gd name="T6" fmla="*/ 33 w 99"/>
                  <a:gd name="T7" fmla="*/ 20 h 20"/>
                  <a:gd name="T8" fmla="*/ 0 w 99"/>
                  <a:gd name="T9" fmla="*/ 10 h 20"/>
                  <a:gd name="T10" fmla="*/ 33 w 99"/>
                  <a:gd name="T11" fmla="*/ 0 h 20"/>
                  <a:gd name="T12" fmla="*/ 33 w 99"/>
                  <a:gd name="T13" fmla="*/ 6 h 20"/>
                  <a:gd name="T14" fmla="*/ 99 w 99"/>
                  <a:gd name="T15" fmla="*/ 3 h 20"/>
                  <a:gd name="T16" fmla="*/ 99 w 99"/>
                  <a:gd name="T17" fmla="*/ 7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9" h="20">
                    <a:moveTo>
                      <a:pt x="99" y="7"/>
                    </a:moveTo>
                    <a:lnTo>
                      <a:pt x="99" y="9"/>
                    </a:lnTo>
                    <a:lnTo>
                      <a:pt x="33" y="12"/>
                    </a:lnTo>
                    <a:lnTo>
                      <a:pt x="33" y="20"/>
                    </a:lnTo>
                    <a:lnTo>
                      <a:pt x="0" y="10"/>
                    </a:lnTo>
                    <a:lnTo>
                      <a:pt x="33" y="0"/>
                    </a:lnTo>
                    <a:lnTo>
                      <a:pt x="33" y="6"/>
                    </a:lnTo>
                    <a:lnTo>
                      <a:pt x="99" y="3"/>
                    </a:lnTo>
                    <a:lnTo>
                      <a:pt x="99" y="7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407" name="Freeform 647"/>
              <p:cNvSpPr>
                <a:spLocks/>
              </p:cNvSpPr>
              <p:nvPr/>
            </p:nvSpPr>
            <p:spPr bwMode="auto">
              <a:xfrm>
                <a:off x="3464" y="2444"/>
                <a:ext cx="103" cy="22"/>
              </a:xfrm>
              <a:custGeom>
                <a:avLst/>
                <a:gdLst>
                  <a:gd name="T0" fmla="*/ 103 w 103"/>
                  <a:gd name="T1" fmla="*/ 17 h 22"/>
                  <a:gd name="T2" fmla="*/ 103 w 103"/>
                  <a:gd name="T3" fmla="*/ 20 h 22"/>
                  <a:gd name="T4" fmla="*/ 32 w 103"/>
                  <a:gd name="T5" fmla="*/ 14 h 22"/>
                  <a:gd name="T6" fmla="*/ 32 w 103"/>
                  <a:gd name="T7" fmla="*/ 22 h 22"/>
                  <a:gd name="T8" fmla="*/ 0 w 103"/>
                  <a:gd name="T9" fmla="*/ 7 h 22"/>
                  <a:gd name="T10" fmla="*/ 34 w 103"/>
                  <a:gd name="T11" fmla="*/ 0 h 22"/>
                  <a:gd name="T12" fmla="*/ 34 w 103"/>
                  <a:gd name="T13" fmla="*/ 7 h 22"/>
                  <a:gd name="T14" fmla="*/ 103 w 103"/>
                  <a:gd name="T15" fmla="*/ 14 h 22"/>
                  <a:gd name="T16" fmla="*/ 103 w 103"/>
                  <a:gd name="T17" fmla="*/ 17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3" h="22">
                    <a:moveTo>
                      <a:pt x="103" y="17"/>
                    </a:moveTo>
                    <a:lnTo>
                      <a:pt x="103" y="20"/>
                    </a:lnTo>
                    <a:lnTo>
                      <a:pt x="32" y="14"/>
                    </a:lnTo>
                    <a:lnTo>
                      <a:pt x="32" y="22"/>
                    </a:lnTo>
                    <a:lnTo>
                      <a:pt x="0" y="7"/>
                    </a:lnTo>
                    <a:lnTo>
                      <a:pt x="34" y="0"/>
                    </a:lnTo>
                    <a:lnTo>
                      <a:pt x="34" y="7"/>
                    </a:lnTo>
                    <a:lnTo>
                      <a:pt x="103" y="14"/>
                    </a:lnTo>
                    <a:lnTo>
                      <a:pt x="103" y="17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408" name="Freeform 648"/>
              <p:cNvSpPr>
                <a:spLocks/>
              </p:cNvSpPr>
              <p:nvPr/>
            </p:nvSpPr>
            <p:spPr bwMode="auto">
              <a:xfrm>
                <a:off x="3395" y="2441"/>
                <a:ext cx="101" cy="20"/>
              </a:xfrm>
              <a:custGeom>
                <a:avLst/>
                <a:gdLst>
                  <a:gd name="T0" fmla="*/ 101 w 101"/>
                  <a:gd name="T1" fmla="*/ 5 h 20"/>
                  <a:gd name="T2" fmla="*/ 101 w 101"/>
                  <a:gd name="T3" fmla="*/ 8 h 20"/>
                  <a:gd name="T4" fmla="*/ 34 w 101"/>
                  <a:gd name="T5" fmla="*/ 13 h 20"/>
                  <a:gd name="T6" fmla="*/ 34 w 101"/>
                  <a:gd name="T7" fmla="*/ 20 h 20"/>
                  <a:gd name="T8" fmla="*/ 0 w 101"/>
                  <a:gd name="T9" fmla="*/ 13 h 20"/>
                  <a:gd name="T10" fmla="*/ 33 w 101"/>
                  <a:gd name="T11" fmla="*/ 0 h 20"/>
                  <a:gd name="T12" fmla="*/ 34 w 101"/>
                  <a:gd name="T13" fmla="*/ 6 h 20"/>
                  <a:gd name="T14" fmla="*/ 101 w 101"/>
                  <a:gd name="T15" fmla="*/ 2 h 20"/>
                  <a:gd name="T16" fmla="*/ 101 w 101"/>
                  <a:gd name="T17" fmla="*/ 5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1" h="20">
                    <a:moveTo>
                      <a:pt x="101" y="5"/>
                    </a:moveTo>
                    <a:lnTo>
                      <a:pt x="101" y="8"/>
                    </a:lnTo>
                    <a:lnTo>
                      <a:pt x="34" y="13"/>
                    </a:lnTo>
                    <a:lnTo>
                      <a:pt x="34" y="20"/>
                    </a:lnTo>
                    <a:lnTo>
                      <a:pt x="0" y="13"/>
                    </a:lnTo>
                    <a:lnTo>
                      <a:pt x="33" y="0"/>
                    </a:lnTo>
                    <a:lnTo>
                      <a:pt x="34" y="6"/>
                    </a:lnTo>
                    <a:lnTo>
                      <a:pt x="101" y="2"/>
                    </a:lnTo>
                    <a:lnTo>
                      <a:pt x="101" y="5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409" name="Freeform 649"/>
              <p:cNvSpPr>
                <a:spLocks/>
              </p:cNvSpPr>
              <p:nvPr/>
            </p:nvSpPr>
            <p:spPr bwMode="auto">
              <a:xfrm>
                <a:off x="3343" y="2428"/>
                <a:ext cx="85" cy="67"/>
              </a:xfrm>
              <a:custGeom>
                <a:avLst/>
                <a:gdLst>
                  <a:gd name="T0" fmla="*/ 83 w 85"/>
                  <a:gd name="T1" fmla="*/ 3 h 67"/>
                  <a:gd name="T2" fmla="*/ 85 w 85"/>
                  <a:gd name="T3" fmla="*/ 6 h 67"/>
                  <a:gd name="T4" fmla="*/ 30 w 85"/>
                  <a:gd name="T5" fmla="*/ 47 h 67"/>
                  <a:gd name="T6" fmla="*/ 34 w 85"/>
                  <a:gd name="T7" fmla="*/ 53 h 67"/>
                  <a:gd name="T8" fmla="*/ 0 w 85"/>
                  <a:gd name="T9" fmla="*/ 67 h 67"/>
                  <a:gd name="T10" fmla="*/ 22 w 85"/>
                  <a:gd name="T11" fmla="*/ 36 h 67"/>
                  <a:gd name="T12" fmla="*/ 26 w 85"/>
                  <a:gd name="T13" fmla="*/ 42 h 67"/>
                  <a:gd name="T14" fmla="*/ 80 w 85"/>
                  <a:gd name="T15" fmla="*/ 0 h 67"/>
                  <a:gd name="T16" fmla="*/ 83 w 85"/>
                  <a:gd name="T17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5" h="67">
                    <a:moveTo>
                      <a:pt x="83" y="3"/>
                    </a:moveTo>
                    <a:lnTo>
                      <a:pt x="85" y="6"/>
                    </a:lnTo>
                    <a:lnTo>
                      <a:pt x="30" y="47"/>
                    </a:lnTo>
                    <a:lnTo>
                      <a:pt x="34" y="53"/>
                    </a:lnTo>
                    <a:lnTo>
                      <a:pt x="0" y="67"/>
                    </a:lnTo>
                    <a:lnTo>
                      <a:pt x="22" y="36"/>
                    </a:lnTo>
                    <a:lnTo>
                      <a:pt x="26" y="42"/>
                    </a:lnTo>
                    <a:lnTo>
                      <a:pt x="80" y="0"/>
                    </a:lnTo>
                    <a:lnTo>
                      <a:pt x="83" y="3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410" name="Freeform 650"/>
              <p:cNvSpPr>
                <a:spLocks/>
              </p:cNvSpPr>
              <p:nvPr/>
            </p:nvSpPr>
            <p:spPr bwMode="auto">
              <a:xfrm>
                <a:off x="3298" y="2414"/>
                <a:ext cx="61" cy="90"/>
              </a:xfrm>
              <a:custGeom>
                <a:avLst/>
                <a:gdLst>
                  <a:gd name="T0" fmla="*/ 58 w 61"/>
                  <a:gd name="T1" fmla="*/ 3 h 90"/>
                  <a:gd name="T2" fmla="*/ 61 w 61"/>
                  <a:gd name="T3" fmla="*/ 4 h 90"/>
                  <a:gd name="T4" fmla="*/ 23 w 61"/>
                  <a:gd name="T5" fmla="*/ 63 h 90"/>
                  <a:gd name="T6" fmla="*/ 27 w 61"/>
                  <a:gd name="T7" fmla="*/ 67 h 90"/>
                  <a:gd name="T8" fmla="*/ 0 w 61"/>
                  <a:gd name="T9" fmla="*/ 90 h 90"/>
                  <a:gd name="T10" fmla="*/ 9 w 61"/>
                  <a:gd name="T11" fmla="*/ 56 h 90"/>
                  <a:gd name="T12" fmla="*/ 15 w 61"/>
                  <a:gd name="T13" fmla="*/ 59 h 90"/>
                  <a:gd name="T14" fmla="*/ 55 w 61"/>
                  <a:gd name="T15" fmla="*/ 0 h 90"/>
                  <a:gd name="T16" fmla="*/ 58 w 61"/>
                  <a:gd name="T17" fmla="*/ 3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1" h="90">
                    <a:moveTo>
                      <a:pt x="58" y="3"/>
                    </a:moveTo>
                    <a:lnTo>
                      <a:pt x="61" y="4"/>
                    </a:lnTo>
                    <a:lnTo>
                      <a:pt x="23" y="63"/>
                    </a:lnTo>
                    <a:lnTo>
                      <a:pt x="27" y="67"/>
                    </a:lnTo>
                    <a:lnTo>
                      <a:pt x="0" y="90"/>
                    </a:lnTo>
                    <a:lnTo>
                      <a:pt x="9" y="56"/>
                    </a:lnTo>
                    <a:lnTo>
                      <a:pt x="15" y="59"/>
                    </a:lnTo>
                    <a:lnTo>
                      <a:pt x="55" y="0"/>
                    </a:lnTo>
                    <a:lnTo>
                      <a:pt x="58" y="3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411" name="Freeform 651"/>
              <p:cNvSpPr>
                <a:spLocks/>
              </p:cNvSpPr>
              <p:nvPr/>
            </p:nvSpPr>
            <p:spPr bwMode="auto">
              <a:xfrm>
                <a:off x="3186" y="2397"/>
                <a:ext cx="101" cy="24"/>
              </a:xfrm>
              <a:custGeom>
                <a:avLst/>
                <a:gdLst>
                  <a:gd name="T0" fmla="*/ 101 w 101"/>
                  <a:gd name="T1" fmla="*/ 3 h 24"/>
                  <a:gd name="T2" fmla="*/ 101 w 101"/>
                  <a:gd name="T3" fmla="*/ 8 h 24"/>
                  <a:gd name="T4" fmla="*/ 34 w 101"/>
                  <a:gd name="T5" fmla="*/ 17 h 24"/>
                  <a:gd name="T6" fmla="*/ 35 w 101"/>
                  <a:gd name="T7" fmla="*/ 24 h 24"/>
                  <a:gd name="T8" fmla="*/ 0 w 101"/>
                  <a:gd name="T9" fmla="*/ 18 h 24"/>
                  <a:gd name="T10" fmla="*/ 32 w 101"/>
                  <a:gd name="T11" fmla="*/ 3 h 24"/>
                  <a:gd name="T12" fmla="*/ 34 w 101"/>
                  <a:gd name="T13" fmla="*/ 9 h 24"/>
                  <a:gd name="T14" fmla="*/ 99 w 101"/>
                  <a:gd name="T15" fmla="*/ 0 h 24"/>
                  <a:gd name="T16" fmla="*/ 101 w 101"/>
                  <a:gd name="T17" fmla="*/ 3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1" h="24">
                    <a:moveTo>
                      <a:pt x="101" y="3"/>
                    </a:moveTo>
                    <a:lnTo>
                      <a:pt x="101" y="8"/>
                    </a:lnTo>
                    <a:lnTo>
                      <a:pt x="34" y="17"/>
                    </a:lnTo>
                    <a:lnTo>
                      <a:pt x="35" y="24"/>
                    </a:lnTo>
                    <a:lnTo>
                      <a:pt x="0" y="18"/>
                    </a:lnTo>
                    <a:lnTo>
                      <a:pt x="32" y="3"/>
                    </a:lnTo>
                    <a:lnTo>
                      <a:pt x="34" y="9"/>
                    </a:lnTo>
                    <a:lnTo>
                      <a:pt x="99" y="0"/>
                    </a:lnTo>
                    <a:lnTo>
                      <a:pt x="101" y="3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412" name="Freeform 652"/>
              <p:cNvSpPr>
                <a:spLocks/>
              </p:cNvSpPr>
              <p:nvPr/>
            </p:nvSpPr>
            <p:spPr bwMode="auto">
              <a:xfrm>
                <a:off x="3074" y="2376"/>
                <a:ext cx="143" cy="29"/>
              </a:xfrm>
              <a:custGeom>
                <a:avLst/>
                <a:gdLst>
                  <a:gd name="T0" fmla="*/ 143 w 143"/>
                  <a:gd name="T1" fmla="*/ 10 h 29"/>
                  <a:gd name="T2" fmla="*/ 143 w 143"/>
                  <a:gd name="T3" fmla="*/ 15 h 29"/>
                  <a:gd name="T4" fmla="*/ 48 w 143"/>
                  <a:gd name="T5" fmla="*/ 19 h 29"/>
                  <a:gd name="T6" fmla="*/ 49 w 143"/>
                  <a:gd name="T7" fmla="*/ 29 h 29"/>
                  <a:gd name="T8" fmla="*/ 0 w 143"/>
                  <a:gd name="T9" fmla="*/ 18 h 29"/>
                  <a:gd name="T10" fmla="*/ 48 w 143"/>
                  <a:gd name="T11" fmla="*/ 0 h 29"/>
                  <a:gd name="T12" fmla="*/ 48 w 143"/>
                  <a:gd name="T13" fmla="*/ 10 h 29"/>
                  <a:gd name="T14" fmla="*/ 143 w 143"/>
                  <a:gd name="T15" fmla="*/ 6 h 29"/>
                  <a:gd name="T16" fmla="*/ 143 w 143"/>
                  <a:gd name="T17" fmla="*/ 1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3" h="29">
                    <a:moveTo>
                      <a:pt x="143" y="10"/>
                    </a:moveTo>
                    <a:lnTo>
                      <a:pt x="143" y="15"/>
                    </a:lnTo>
                    <a:lnTo>
                      <a:pt x="48" y="19"/>
                    </a:lnTo>
                    <a:lnTo>
                      <a:pt x="49" y="29"/>
                    </a:lnTo>
                    <a:lnTo>
                      <a:pt x="0" y="18"/>
                    </a:lnTo>
                    <a:lnTo>
                      <a:pt x="48" y="0"/>
                    </a:lnTo>
                    <a:lnTo>
                      <a:pt x="48" y="10"/>
                    </a:lnTo>
                    <a:lnTo>
                      <a:pt x="143" y="6"/>
                    </a:lnTo>
                    <a:lnTo>
                      <a:pt x="143" y="1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413" name="Freeform 653"/>
              <p:cNvSpPr>
                <a:spLocks/>
              </p:cNvSpPr>
              <p:nvPr/>
            </p:nvSpPr>
            <p:spPr bwMode="auto">
              <a:xfrm>
                <a:off x="2958" y="2368"/>
                <a:ext cx="190" cy="37"/>
              </a:xfrm>
              <a:custGeom>
                <a:avLst/>
                <a:gdLst>
                  <a:gd name="T0" fmla="*/ 188 w 190"/>
                  <a:gd name="T1" fmla="*/ 5 h 37"/>
                  <a:gd name="T2" fmla="*/ 190 w 190"/>
                  <a:gd name="T3" fmla="*/ 8 h 37"/>
                  <a:gd name="T4" fmla="*/ 64 w 190"/>
                  <a:gd name="T5" fmla="*/ 23 h 37"/>
                  <a:gd name="T6" fmla="*/ 66 w 190"/>
                  <a:gd name="T7" fmla="*/ 37 h 37"/>
                  <a:gd name="T8" fmla="*/ 0 w 190"/>
                  <a:gd name="T9" fmla="*/ 26 h 37"/>
                  <a:gd name="T10" fmla="*/ 61 w 190"/>
                  <a:gd name="T11" fmla="*/ 0 h 37"/>
                  <a:gd name="T12" fmla="*/ 63 w 190"/>
                  <a:gd name="T13" fmla="*/ 14 h 37"/>
                  <a:gd name="T14" fmla="*/ 188 w 190"/>
                  <a:gd name="T15" fmla="*/ 0 h 37"/>
                  <a:gd name="T16" fmla="*/ 188 w 190"/>
                  <a:gd name="T17" fmla="*/ 5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90" h="37">
                    <a:moveTo>
                      <a:pt x="188" y="5"/>
                    </a:moveTo>
                    <a:lnTo>
                      <a:pt x="190" y="8"/>
                    </a:lnTo>
                    <a:lnTo>
                      <a:pt x="64" y="23"/>
                    </a:lnTo>
                    <a:lnTo>
                      <a:pt x="66" y="37"/>
                    </a:lnTo>
                    <a:lnTo>
                      <a:pt x="0" y="26"/>
                    </a:lnTo>
                    <a:lnTo>
                      <a:pt x="61" y="0"/>
                    </a:lnTo>
                    <a:lnTo>
                      <a:pt x="63" y="14"/>
                    </a:lnTo>
                    <a:lnTo>
                      <a:pt x="188" y="0"/>
                    </a:lnTo>
                    <a:lnTo>
                      <a:pt x="188" y="5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414" name="Freeform 654"/>
              <p:cNvSpPr>
                <a:spLocks/>
              </p:cNvSpPr>
              <p:nvPr/>
            </p:nvSpPr>
            <p:spPr bwMode="auto">
              <a:xfrm>
                <a:off x="2874" y="2351"/>
                <a:ext cx="202" cy="43"/>
              </a:xfrm>
              <a:custGeom>
                <a:avLst/>
                <a:gdLst>
                  <a:gd name="T0" fmla="*/ 202 w 202"/>
                  <a:gd name="T1" fmla="*/ 5 h 43"/>
                  <a:gd name="T2" fmla="*/ 202 w 202"/>
                  <a:gd name="T3" fmla="*/ 9 h 43"/>
                  <a:gd name="T4" fmla="*/ 67 w 202"/>
                  <a:gd name="T5" fmla="*/ 26 h 43"/>
                  <a:gd name="T6" fmla="*/ 69 w 202"/>
                  <a:gd name="T7" fmla="*/ 43 h 43"/>
                  <a:gd name="T8" fmla="*/ 0 w 202"/>
                  <a:gd name="T9" fmla="*/ 29 h 43"/>
                  <a:gd name="T10" fmla="*/ 64 w 202"/>
                  <a:gd name="T11" fmla="*/ 2 h 43"/>
                  <a:gd name="T12" fmla="*/ 66 w 202"/>
                  <a:gd name="T13" fmla="*/ 18 h 43"/>
                  <a:gd name="T14" fmla="*/ 202 w 202"/>
                  <a:gd name="T15" fmla="*/ 0 h 43"/>
                  <a:gd name="T16" fmla="*/ 202 w 202"/>
                  <a:gd name="T17" fmla="*/ 5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02" h="43">
                    <a:moveTo>
                      <a:pt x="202" y="5"/>
                    </a:moveTo>
                    <a:lnTo>
                      <a:pt x="202" y="9"/>
                    </a:lnTo>
                    <a:lnTo>
                      <a:pt x="67" y="26"/>
                    </a:lnTo>
                    <a:lnTo>
                      <a:pt x="69" y="43"/>
                    </a:lnTo>
                    <a:lnTo>
                      <a:pt x="0" y="29"/>
                    </a:lnTo>
                    <a:lnTo>
                      <a:pt x="64" y="2"/>
                    </a:lnTo>
                    <a:lnTo>
                      <a:pt x="66" y="18"/>
                    </a:lnTo>
                    <a:lnTo>
                      <a:pt x="202" y="0"/>
                    </a:lnTo>
                    <a:lnTo>
                      <a:pt x="202" y="5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415" name="Freeform 655"/>
              <p:cNvSpPr>
                <a:spLocks/>
              </p:cNvSpPr>
              <p:nvPr/>
            </p:nvSpPr>
            <p:spPr bwMode="auto">
              <a:xfrm>
                <a:off x="2836" y="2328"/>
                <a:ext cx="169" cy="34"/>
              </a:xfrm>
              <a:custGeom>
                <a:avLst/>
                <a:gdLst>
                  <a:gd name="T0" fmla="*/ 169 w 169"/>
                  <a:gd name="T1" fmla="*/ 14 h 34"/>
                  <a:gd name="T2" fmla="*/ 169 w 169"/>
                  <a:gd name="T3" fmla="*/ 19 h 34"/>
                  <a:gd name="T4" fmla="*/ 56 w 169"/>
                  <a:gd name="T5" fmla="*/ 20 h 34"/>
                  <a:gd name="T6" fmla="*/ 56 w 169"/>
                  <a:gd name="T7" fmla="*/ 34 h 34"/>
                  <a:gd name="T8" fmla="*/ 0 w 169"/>
                  <a:gd name="T9" fmla="*/ 20 h 34"/>
                  <a:gd name="T10" fmla="*/ 56 w 169"/>
                  <a:gd name="T11" fmla="*/ 0 h 34"/>
                  <a:gd name="T12" fmla="*/ 56 w 169"/>
                  <a:gd name="T13" fmla="*/ 14 h 34"/>
                  <a:gd name="T14" fmla="*/ 169 w 169"/>
                  <a:gd name="T15" fmla="*/ 9 h 34"/>
                  <a:gd name="T16" fmla="*/ 169 w 169"/>
                  <a:gd name="T17" fmla="*/ 1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9" h="34">
                    <a:moveTo>
                      <a:pt x="169" y="14"/>
                    </a:moveTo>
                    <a:lnTo>
                      <a:pt x="169" y="19"/>
                    </a:lnTo>
                    <a:lnTo>
                      <a:pt x="56" y="20"/>
                    </a:lnTo>
                    <a:lnTo>
                      <a:pt x="56" y="34"/>
                    </a:lnTo>
                    <a:lnTo>
                      <a:pt x="0" y="20"/>
                    </a:lnTo>
                    <a:lnTo>
                      <a:pt x="56" y="0"/>
                    </a:lnTo>
                    <a:lnTo>
                      <a:pt x="56" y="14"/>
                    </a:lnTo>
                    <a:lnTo>
                      <a:pt x="169" y="9"/>
                    </a:lnTo>
                    <a:lnTo>
                      <a:pt x="169" y="14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416" name="Freeform 656"/>
              <p:cNvSpPr>
                <a:spLocks/>
              </p:cNvSpPr>
              <p:nvPr/>
            </p:nvSpPr>
            <p:spPr bwMode="auto">
              <a:xfrm>
                <a:off x="2781" y="2301"/>
                <a:ext cx="85" cy="18"/>
              </a:xfrm>
              <a:custGeom>
                <a:avLst/>
                <a:gdLst>
                  <a:gd name="T0" fmla="*/ 85 w 85"/>
                  <a:gd name="T1" fmla="*/ 12 h 18"/>
                  <a:gd name="T2" fmla="*/ 84 w 85"/>
                  <a:gd name="T3" fmla="*/ 15 h 18"/>
                  <a:gd name="T4" fmla="*/ 27 w 85"/>
                  <a:gd name="T5" fmla="*/ 12 h 18"/>
                  <a:gd name="T6" fmla="*/ 27 w 85"/>
                  <a:gd name="T7" fmla="*/ 18 h 18"/>
                  <a:gd name="T8" fmla="*/ 0 w 85"/>
                  <a:gd name="T9" fmla="*/ 7 h 18"/>
                  <a:gd name="T10" fmla="*/ 29 w 85"/>
                  <a:gd name="T11" fmla="*/ 0 h 18"/>
                  <a:gd name="T12" fmla="*/ 29 w 85"/>
                  <a:gd name="T13" fmla="*/ 6 h 18"/>
                  <a:gd name="T14" fmla="*/ 85 w 85"/>
                  <a:gd name="T15" fmla="*/ 9 h 18"/>
                  <a:gd name="T16" fmla="*/ 85 w 85"/>
                  <a:gd name="T17" fmla="*/ 1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5" h="18">
                    <a:moveTo>
                      <a:pt x="85" y="12"/>
                    </a:moveTo>
                    <a:lnTo>
                      <a:pt x="84" y="15"/>
                    </a:lnTo>
                    <a:lnTo>
                      <a:pt x="27" y="12"/>
                    </a:lnTo>
                    <a:lnTo>
                      <a:pt x="27" y="18"/>
                    </a:lnTo>
                    <a:lnTo>
                      <a:pt x="0" y="7"/>
                    </a:lnTo>
                    <a:lnTo>
                      <a:pt x="29" y="0"/>
                    </a:lnTo>
                    <a:lnTo>
                      <a:pt x="29" y="6"/>
                    </a:lnTo>
                    <a:lnTo>
                      <a:pt x="85" y="9"/>
                    </a:lnTo>
                    <a:lnTo>
                      <a:pt x="85" y="12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417" name="Freeform 657"/>
              <p:cNvSpPr>
                <a:spLocks/>
              </p:cNvSpPr>
              <p:nvPr/>
            </p:nvSpPr>
            <p:spPr bwMode="auto">
              <a:xfrm>
                <a:off x="2716" y="2282"/>
                <a:ext cx="80" cy="17"/>
              </a:xfrm>
              <a:custGeom>
                <a:avLst/>
                <a:gdLst>
                  <a:gd name="T0" fmla="*/ 80 w 80"/>
                  <a:gd name="T1" fmla="*/ 16 h 17"/>
                  <a:gd name="T2" fmla="*/ 80 w 80"/>
                  <a:gd name="T3" fmla="*/ 17 h 17"/>
                  <a:gd name="T4" fmla="*/ 26 w 80"/>
                  <a:gd name="T5" fmla="*/ 13 h 17"/>
                  <a:gd name="T6" fmla="*/ 25 w 80"/>
                  <a:gd name="T7" fmla="*/ 16 h 17"/>
                  <a:gd name="T8" fmla="*/ 0 w 80"/>
                  <a:gd name="T9" fmla="*/ 5 h 17"/>
                  <a:gd name="T10" fmla="*/ 28 w 80"/>
                  <a:gd name="T11" fmla="*/ 0 h 17"/>
                  <a:gd name="T12" fmla="*/ 26 w 80"/>
                  <a:gd name="T13" fmla="*/ 6 h 17"/>
                  <a:gd name="T14" fmla="*/ 80 w 80"/>
                  <a:gd name="T15" fmla="*/ 14 h 17"/>
                  <a:gd name="T16" fmla="*/ 80 w 80"/>
                  <a:gd name="T17" fmla="*/ 1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0" h="17">
                    <a:moveTo>
                      <a:pt x="80" y="16"/>
                    </a:moveTo>
                    <a:lnTo>
                      <a:pt x="80" y="17"/>
                    </a:lnTo>
                    <a:lnTo>
                      <a:pt x="26" y="13"/>
                    </a:lnTo>
                    <a:lnTo>
                      <a:pt x="25" y="16"/>
                    </a:lnTo>
                    <a:lnTo>
                      <a:pt x="0" y="5"/>
                    </a:lnTo>
                    <a:lnTo>
                      <a:pt x="28" y="0"/>
                    </a:lnTo>
                    <a:lnTo>
                      <a:pt x="26" y="6"/>
                    </a:lnTo>
                    <a:lnTo>
                      <a:pt x="80" y="14"/>
                    </a:lnTo>
                    <a:lnTo>
                      <a:pt x="80" y="16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418" name="Freeform 658"/>
              <p:cNvSpPr>
                <a:spLocks/>
              </p:cNvSpPr>
              <p:nvPr/>
            </p:nvSpPr>
            <p:spPr bwMode="auto">
              <a:xfrm>
                <a:off x="2649" y="2267"/>
                <a:ext cx="77" cy="18"/>
              </a:xfrm>
              <a:custGeom>
                <a:avLst/>
                <a:gdLst>
                  <a:gd name="T0" fmla="*/ 77 w 77"/>
                  <a:gd name="T1" fmla="*/ 15 h 18"/>
                  <a:gd name="T2" fmla="*/ 77 w 77"/>
                  <a:gd name="T3" fmla="*/ 18 h 18"/>
                  <a:gd name="T4" fmla="*/ 26 w 77"/>
                  <a:gd name="T5" fmla="*/ 9 h 18"/>
                  <a:gd name="T6" fmla="*/ 25 w 77"/>
                  <a:gd name="T7" fmla="*/ 14 h 18"/>
                  <a:gd name="T8" fmla="*/ 0 w 77"/>
                  <a:gd name="T9" fmla="*/ 3 h 18"/>
                  <a:gd name="T10" fmla="*/ 28 w 77"/>
                  <a:gd name="T11" fmla="*/ 0 h 18"/>
                  <a:gd name="T12" fmla="*/ 26 w 77"/>
                  <a:gd name="T13" fmla="*/ 5 h 18"/>
                  <a:gd name="T14" fmla="*/ 77 w 77"/>
                  <a:gd name="T15" fmla="*/ 14 h 18"/>
                  <a:gd name="T16" fmla="*/ 77 w 77"/>
                  <a:gd name="T17" fmla="*/ 15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7" h="18">
                    <a:moveTo>
                      <a:pt x="77" y="15"/>
                    </a:moveTo>
                    <a:lnTo>
                      <a:pt x="77" y="18"/>
                    </a:lnTo>
                    <a:lnTo>
                      <a:pt x="26" y="9"/>
                    </a:lnTo>
                    <a:lnTo>
                      <a:pt x="25" y="14"/>
                    </a:lnTo>
                    <a:lnTo>
                      <a:pt x="0" y="3"/>
                    </a:lnTo>
                    <a:lnTo>
                      <a:pt x="28" y="0"/>
                    </a:lnTo>
                    <a:lnTo>
                      <a:pt x="26" y="5"/>
                    </a:lnTo>
                    <a:lnTo>
                      <a:pt x="77" y="14"/>
                    </a:lnTo>
                    <a:lnTo>
                      <a:pt x="77" y="15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419" name="Freeform 659"/>
              <p:cNvSpPr>
                <a:spLocks/>
              </p:cNvSpPr>
              <p:nvPr/>
            </p:nvSpPr>
            <p:spPr bwMode="auto">
              <a:xfrm>
                <a:off x="2582" y="2252"/>
                <a:ext cx="73" cy="20"/>
              </a:xfrm>
              <a:custGeom>
                <a:avLst/>
                <a:gdLst>
                  <a:gd name="T0" fmla="*/ 73 w 73"/>
                  <a:gd name="T1" fmla="*/ 17 h 20"/>
                  <a:gd name="T2" fmla="*/ 73 w 73"/>
                  <a:gd name="T3" fmla="*/ 20 h 20"/>
                  <a:gd name="T4" fmla="*/ 24 w 73"/>
                  <a:gd name="T5" fmla="*/ 10 h 20"/>
                  <a:gd name="T6" fmla="*/ 24 w 73"/>
                  <a:gd name="T7" fmla="*/ 15 h 20"/>
                  <a:gd name="T8" fmla="*/ 0 w 73"/>
                  <a:gd name="T9" fmla="*/ 3 h 20"/>
                  <a:gd name="T10" fmla="*/ 26 w 73"/>
                  <a:gd name="T11" fmla="*/ 0 h 20"/>
                  <a:gd name="T12" fmla="*/ 24 w 73"/>
                  <a:gd name="T13" fmla="*/ 4 h 20"/>
                  <a:gd name="T14" fmla="*/ 73 w 73"/>
                  <a:gd name="T15" fmla="*/ 15 h 20"/>
                  <a:gd name="T16" fmla="*/ 73 w 73"/>
                  <a:gd name="T17" fmla="*/ 17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3" h="20">
                    <a:moveTo>
                      <a:pt x="73" y="17"/>
                    </a:moveTo>
                    <a:lnTo>
                      <a:pt x="73" y="20"/>
                    </a:lnTo>
                    <a:lnTo>
                      <a:pt x="24" y="10"/>
                    </a:lnTo>
                    <a:lnTo>
                      <a:pt x="24" y="15"/>
                    </a:lnTo>
                    <a:lnTo>
                      <a:pt x="0" y="3"/>
                    </a:lnTo>
                    <a:lnTo>
                      <a:pt x="26" y="0"/>
                    </a:lnTo>
                    <a:lnTo>
                      <a:pt x="24" y="4"/>
                    </a:lnTo>
                    <a:lnTo>
                      <a:pt x="73" y="15"/>
                    </a:lnTo>
                    <a:lnTo>
                      <a:pt x="73" y="17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420" name="Freeform 660"/>
              <p:cNvSpPr>
                <a:spLocks/>
              </p:cNvSpPr>
              <p:nvPr/>
            </p:nvSpPr>
            <p:spPr bwMode="auto">
              <a:xfrm>
                <a:off x="2517" y="2238"/>
                <a:ext cx="68" cy="18"/>
              </a:xfrm>
              <a:custGeom>
                <a:avLst/>
                <a:gdLst>
                  <a:gd name="T0" fmla="*/ 68 w 68"/>
                  <a:gd name="T1" fmla="*/ 15 h 18"/>
                  <a:gd name="T2" fmla="*/ 66 w 68"/>
                  <a:gd name="T3" fmla="*/ 18 h 18"/>
                  <a:gd name="T4" fmla="*/ 22 w 68"/>
                  <a:gd name="T5" fmla="*/ 9 h 18"/>
                  <a:gd name="T6" fmla="*/ 22 w 68"/>
                  <a:gd name="T7" fmla="*/ 12 h 18"/>
                  <a:gd name="T8" fmla="*/ 0 w 68"/>
                  <a:gd name="T9" fmla="*/ 2 h 18"/>
                  <a:gd name="T10" fmla="*/ 25 w 68"/>
                  <a:gd name="T11" fmla="*/ 0 h 18"/>
                  <a:gd name="T12" fmla="*/ 23 w 68"/>
                  <a:gd name="T13" fmla="*/ 5 h 18"/>
                  <a:gd name="T14" fmla="*/ 68 w 68"/>
                  <a:gd name="T15" fmla="*/ 14 h 18"/>
                  <a:gd name="T16" fmla="*/ 68 w 68"/>
                  <a:gd name="T17" fmla="*/ 15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8" h="18">
                    <a:moveTo>
                      <a:pt x="68" y="15"/>
                    </a:moveTo>
                    <a:lnTo>
                      <a:pt x="66" y="18"/>
                    </a:lnTo>
                    <a:lnTo>
                      <a:pt x="22" y="9"/>
                    </a:lnTo>
                    <a:lnTo>
                      <a:pt x="22" y="12"/>
                    </a:lnTo>
                    <a:lnTo>
                      <a:pt x="0" y="2"/>
                    </a:lnTo>
                    <a:lnTo>
                      <a:pt x="25" y="0"/>
                    </a:lnTo>
                    <a:lnTo>
                      <a:pt x="23" y="5"/>
                    </a:lnTo>
                    <a:lnTo>
                      <a:pt x="68" y="14"/>
                    </a:lnTo>
                    <a:lnTo>
                      <a:pt x="68" y="15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421" name="Freeform 661"/>
              <p:cNvSpPr>
                <a:spLocks/>
              </p:cNvSpPr>
              <p:nvPr/>
            </p:nvSpPr>
            <p:spPr bwMode="auto">
              <a:xfrm>
                <a:off x="2449" y="2224"/>
                <a:ext cx="65" cy="19"/>
              </a:xfrm>
              <a:custGeom>
                <a:avLst/>
                <a:gdLst>
                  <a:gd name="T0" fmla="*/ 65 w 65"/>
                  <a:gd name="T1" fmla="*/ 16 h 19"/>
                  <a:gd name="T2" fmla="*/ 65 w 65"/>
                  <a:gd name="T3" fmla="*/ 19 h 19"/>
                  <a:gd name="T4" fmla="*/ 21 w 65"/>
                  <a:gd name="T5" fmla="*/ 9 h 19"/>
                  <a:gd name="T6" fmla="*/ 20 w 65"/>
                  <a:gd name="T7" fmla="*/ 14 h 19"/>
                  <a:gd name="T8" fmla="*/ 0 w 65"/>
                  <a:gd name="T9" fmla="*/ 3 h 19"/>
                  <a:gd name="T10" fmla="*/ 23 w 65"/>
                  <a:gd name="T11" fmla="*/ 0 h 19"/>
                  <a:gd name="T12" fmla="*/ 21 w 65"/>
                  <a:gd name="T13" fmla="*/ 5 h 19"/>
                  <a:gd name="T14" fmla="*/ 65 w 65"/>
                  <a:gd name="T15" fmla="*/ 14 h 19"/>
                  <a:gd name="T16" fmla="*/ 65 w 65"/>
                  <a:gd name="T17" fmla="*/ 16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5" h="19">
                    <a:moveTo>
                      <a:pt x="65" y="16"/>
                    </a:moveTo>
                    <a:lnTo>
                      <a:pt x="65" y="19"/>
                    </a:lnTo>
                    <a:lnTo>
                      <a:pt x="21" y="9"/>
                    </a:lnTo>
                    <a:lnTo>
                      <a:pt x="20" y="14"/>
                    </a:lnTo>
                    <a:lnTo>
                      <a:pt x="0" y="3"/>
                    </a:lnTo>
                    <a:lnTo>
                      <a:pt x="23" y="0"/>
                    </a:lnTo>
                    <a:lnTo>
                      <a:pt x="21" y="5"/>
                    </a:lnTo>
                    <a:lnTo>
                      <a:pt x="65" y="14"/>
                    </a:lnTo>
                    <a:lnTo>
                      <a:pt x="65" y="16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422" name="Freeform 662"/>
              <p:cNvSpPr>
                <a:spLocks/>
              </p:cNvSpPr>
              <p:nvPr/>
            </p:nvSpPr>
            <p:spPr bwMode="auto">
              <a:xfrm>
                <a:off x="2375" y="2215"/>
                <a:ext cx="69" cy="14"/>
              </a:xfrm>
              <a:custGeom>
                <a:avLst/>
                <a:gdLst>
                  <a:gd name="T0" fmla="*/ 69 w 69"/>
                  <a:gd name="T1" fmla="*/ 9 h 14"/>
                  <a:gd name="T2" fmla="*/ 69 w 69"/>
                  <a:gd name="T3" fmla="*/ 12 h 14"/>
                  <a:gd name="T4" fmla="*/ 23 w 69"/>
                  <a:gd name="T5" fmla="*/ 9 h 14"/>
                  <a:gd name="T6" fmla="*/ 22 w 69"/>
                  <a:gd name="T7" fmla="*/ 14 h 14"/>
                  <a:gd name="T8" fmla="*/ 0 w 69"/>
                  <a:gd name="T9" fmla="*/ 6 h 14"/>
                  <a:gd name="T10" fmla="*/ 23 w 69"/>
                  <a:gd name="T11" fmla="*/ 0 h 14"/>
                  <a:gd name="T12" fmla="*/ 23 w 69"/>
                  <a:gd name="T13" fmla="*/ 5 h 14"/>
                  <a:gd name="T14" fmla="*/ 69 w 69"/>
                  <a:gd name="T15" fmla="*/ 8 h 14"/>
                  <a:gd name="T16" fmla="*/ 69 w 69"/>
                  <a:gd name="T17" fmla="*/ 9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9" h="14">
                    <a:moveTo>
                      <a:pt x="69" y="9"/>
                    </a:moveTo>
                    <a:lnTo>
                      <a:pt x="69" y="12"/>
                    </a:lnTo>
                    <a:lnTo>
                      <a:pt x="23" y="9"/>
                    </a:lnTo>
                    <a:lnTo>
                      <a:pt x="22" y="14"/>
                    </a:lnTo>
                    <a:lnTo>
                      <a:pt x="0" y="6"/>
                    </a:lnTo>
                    <a:lnTo>
                      <a:pt x="23" y="0"/>
                    </a:lnTo>
                    <a:lnTo>
                      <a:pt x="23" y="5"/>
                    </a:lnTo>
                    <a:lnTo>
                      <a:pt x="69" y="8"/>
                    </a:lnTo>
                    <a:lnTo>
                      <a:pt x="69" y="9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423" name="Freeform 663"/>
              <p:cNvSpPr>
                <a:spLocks/>
              </p:cNvSpPr>
              <p:nvPr/>
            </p:nvSpPr>
            <p:spPr bwMode="auto">
              <a:xfrm>
                <a:off x="2305" y="2203"/>
                <a:ext cx="69" cy="14"/>
              </a:xfrm>
              <a:custGeom>
                <a:avLst/>
                <a:gdLst>
                  <a:gd name="T0" fmla="*/ 69 w 69"/>
                  <a:gd name="T1" fmla="*/ 7 h 14"/>
                  <a:gd name="T2" fmla="*/ 69 w 69"/>
                  <a:gd name="T3" fmla="*/ 11 h 14"/>
                  <a:gd name="T4" fmla="*/ 23 w 69"/>
                  <a:gd name="T5" fmla="*/ 9 h 14"/>
                  <a:gd name="T6" fmla="*/ 23 w 69"/>
                  <a:gd name="T7" fmla="*/ 14 h 14"/>
                  <a:gd name="T8" fmla="*/ 0 w 69"/>
                  <a:gd name="T9" fmla="*/ 6 h 14"/>
                  <a:gd name="T10" fmla="*/ 23 w 69"/>
                  <a:gd name="T11" fmla="*/ 0 h 14"/>
                  <a:gd name="T12" fmla="*/ 23 w 69"/>
                  <a:gd name="T13" fmla="*/ 4 h 14"/>
                  <a:gd name="T14" fmla="*/ 69 w 69"/>
                  <a:gd name="T15" fmla="*/ 6 h 14"/>
                  <a:gd name="T16" fmla="*/ 69 w 69"/>
                  <a:gd name="T17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9" h="14">
                    <a:moveTo>
                      <a:pt x="69" y="7"/>
                    </a:moveTo>
                    <a:lnTo>
                      <a:pt x="69" y="11"/>
                    </a:lnTo>
                    <a:lnTo>
                      <a:pt x="23" y="9"/>
                    </a:lnTo>
                    <a:lnTo>
                      <a:pt x="23" y="14"/>
                    </a:lnTo>
                    <a:lnTo>
                      <a:pt x="0" y="6"/>
                    </a:lnTo>
                    <a:lnTo>
                      <a:pt x="23" y="0"/>
                    </a:lnTo>
                    <a:lnTo>
                      <a:pt x="23" y="4"/>
                    </a:lnTo>
                    <a:lnTo>
                      <a:pt x="69" y="6"/>
                    </a:lnTo>
                    <a:lnTo>
                      <a:pt x="69" y="7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424" name="Freeform 664"/>
              <p:cNvSpPr>
                <a:spLocks/>
              </p:cNvSpPr>
              <p:nvPr/>
            </p:nvSpPr>
            <p:spPr bwMode="auto">
              <a:xfrm>
                <a:off x="2231" y="2189"/>
                <a:ext cx="74" cy="14"/>
              </a:xfrm>
              <a:custGeom>
                <a:avLst/>
                <a:gdLst>
                  <a:gd name="T0" fmla="*/ 72 w 74"/>
                  <a:gd name="T1" fmla="*/ 8 h 14"/>
                  <a:gd name="T2" fmla="*/ 72 w 74"/>
                  <a:gd name="T3" fmla="*/ 11 h 14"/>
                  <a:gd name="T4" fmla="*/ 25 w 74"/>
                  <a:gd name="T5" fmla="*/ 11 h 14"/>
                  <a:gd name="T6" fmla="*/ 25 w 74"/>
                  <a:gd name="T7" fmla="*/ 14 h 14"/>
                  <a:gd name="T8" fmla="*/ 0 w 74"/>
                  <a:gd name="T9" fmla="*/ 8 h 14"/>
                  <a:gd name="T10" fmla="*/ 25 w 74"/>
                  <a:gd name="T11" fmla="*/ 0 h 14"/>
                  <a:gd name="T12" fmla="*/ 25 w 74"/>
                  <a:gd name="T13" fmla="*/ 5 h 14"/>
                  <a:gd name="T14" fmla="*/ 74 w 74"/>
                  <a:gd name="T15" fmla="*/ 5 h 14"/>
                  <a:gd name="T16" fmla="*/ 72 w 74"/>
                  <a:gd name="T17" fmla="*/ 8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4" h="14">
                    <a:moveTo>
                      <a:pt x="72" y="8"/>
                    </a:moveTo>
                    <a:lnTo>
                      <a:pt x="72" y="11"/>
                    </a:lnTo>
                    <a:lnTo>
                      <a:pt x="25" y="11"/>
                    </a:lnTo>
                    <a:lnTo>
                      <a:pt x="25" y="14"/>
                    </a:lnTo>
                    <a:lnTo>
                      <a:pt x="0" y="8"/>
                    </a:lnTo>
                    <a:lnTo>
                      <a:pt x="25" y="0"/>
                    </a:lnTo>
                    <a:lnTo>
                      <a:pt x="25" y="5"/>
                    </a:lnTo>
                    <a:lnTo>
                      <a:pt x="74" y="5"/>
                    </a:lnTo>
                    <a:lnTo>
                      <a:pt x="72" y="8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425" name="Freeform 665"/>
              <p:cNvSpPr>
                <a:spLocks/>
              </p:cNvSpPr>
              <p:nvPr/>
            </p:nvSpPr>
            <p:spPr bwMode="auto">
              <a:xfrm>
                <a:off x="2147" y="2174"/>
                <a:ext cx="88" cy="18"/>
              </a:xfrm>
              <a:custGeom>
                <a:avLst/>
                <a:gdLst>
                  <a:gd name="T0" fmla="*/ 88 w 88"/>
                  <a:gd name="T1" fmla="*/ 7 h 18"/>
                  <a:gd name="T2" fmla="*/ 88 w 88"/>
                  <a:gd name="T3" fmla="*/ 10 h 18"/>
                  <a:gd name="T4" fmla="*/ 29 w 88"/>
                  <a:gd name="T5" fmla="*/ 12 h 18"/>
                  <a:gd name="T6" fmla="*/ 29 w 88"/>
                  <a:gd name="T7" fmla="*/ 18 h 18"/>
                  <a:gd name="T8" fmla="*/ 0 w 88"/>
                  <a:gd name="T9" fmla="*/ 10 h 18"/>
                  <a:gd name="T10" fmla="*/ 29 w 88"/>
                  <a:gd name="T11" fmla="*/ 0 h 18"/>
                  <a:gd name="T12" fmla="*/ 29 w 88"/>
                  <a:gd name="T13" fmla="*/ 6 h 18"/>
                  <a:gd name="T14" fmla="*/ 88 w 88"/>
                  <a:gd name="T15" fmla="*/ 4 h 18"/>
                  <a:gd name="T16" fmla="*/ 88 w 88"/>
                  <a:gd name="T17" fmla="*/ 7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8" h="18">
                    <a:moveTo>
                      <a:pt x="88" y="7"/>
                    </a:moveTo>
                    <a:lnTo>
                      <a:pt x="88" y="10"/>
                    </a:lnTo>
                    <a:lnTo>
                      <a:pt x="29" y="12"/>
                    </a:lnTo>
                    <a:lnTo>
                      <a:pt x="29" y="18"/>
                    </a:lnTo>
                    <a:lnTo>
                      <a:pt x="0" y="10"/>
                    </a:lnTo>
                    <a:lnTo>
                      <a:pt x="29" y="0"/>
                    </a:lnTo>
                    <a:lnTo>
                      <a:pt x="29" y="6"/>
                    </a:lnTo>
                    <a:lnTo>
                      <a:pt x="88" y="4"/>
                    </a:lnTo>
                    <a:lnTo>
                      <a:pt x="88" y="7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426" name="Freeform 666"/>
              <p:cNvSpPr>
                <a:spLocks/>
              </p:cNvSpPr>
              <p:nvPr/>
            </p:nvSpPr>
            <p:spPr bwMode="auto">
              <a:xfrm>
                <a:off x="2068" y="2162"/>
                <a:ext cx="95" cy="18"/>
              </a:xfrm>
              <a:custGeom>
                <a:avLst/>
                <a:gdLst>
                  <a:gd name="T0" fmla="*/ 95 w 95"/>
                  <a:gd name="T1" fmla="*/ 6 h 18"/>
                  <a:gd name="T2" fmla="*/ 95 w 95"/>
                  <a:gd name="T3" fmla="*/ 10 h 18"/>
                  <a:gd name="T4" fmla="*/ 32 w 95"/>
                  <a:gd name="T5" fmla="*/ 12 h 18"/>
                  <a:gd name="T6" fmla="*/ 32 w 95"/>
                  <a:gd name="T7" fmla="*/ 18 h 18"/>
                  <a:gd name="T8" fmla="*/ 0 w 95"/>
                  <a:gd name="T9" fmla="*/ 10 h 18"/>
                  <a:gd name="T10" fmla="*/ 32 w 95"/>
                  <a:gd name="T11" fmla="*/ 0 h 18"/>
                  <a:gd name="T12" fmla="*/ 32 w 95"/>
                  <a:gd name="T13" fmla="*/ 6 h 18"/>
                  <a:gd name="T14" fmla="*/ 95 w 95"/>
                  <a:gd name="T15" fmla="*/ 3 h 18"/>
                  <a:gd name="T16" fmla="*/ 95 w 95"/>
                  <a:gd name="T17" fmla="*/ 6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5" h="18">
                    <a:moveTo>
                      <a:pt x="95" y="6"/>
                    </a:moveTo>
                    <a:lnTo>
                      <a:pt x="95" y="10"/>
                    </a:lnTo>
                    <a:lnTo>
                      <a:pt x="32" y="12"/>
                    </a:lnTo>
                    <a:lnTo>
                      <a:pt x="32" y="18"/>
                    </a:lnTo>
                    <a:lnTo>
                      <a:pt x="0" y="10"/>
                    </a:lnTo>
                    <a:lnTo>
                      <a:pt x="32" y="0"/>
                    </a:lnTo>
                    <a:lnTo>
                      <a:pt x="32" y="6"/>
                    </a:lnTo>
                    <a:lnTo>
                      <a:pt x="95" y="3"/>
                    </a:lnTo>
                    <a:lnTo>
                      <a:pt x="95" y="6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427" name="Freeform 667"/>
              <p:cNvSpPr>
                <a:spLocks/>
              </p:cNvSpPr>
              <p:nvPr/>
            </p:nvSpPr>
            <p:spPr bwMode="auto">
              <a:xfrm>
                <a:off x="3438" y="2522"/>
                <a:ext cx="113" cy="23"/>
              </a:xfrm>
              <a:custGeom>
                <a:avLst/>
                <a:gdLst>
                  <a:gd name="T0" fmla="*/ 112 w 113"/>
                  <a:gd name="T1" fmla="*/ 8 h 23"/>
                  <a:gd name="T2" fmla="*/ 113 w 113"/>
                  <a:gd name="T3" fmla="*/ 13 h 23"/>
                  <a:gd name="T4" fmla="*/ 39 w 113"/>
                  <a:gd name="T5" fmla="*/ 16 h 23"/>
                  <a:gd name="T6" fmla="*/ 39 w 113"/>
                  <a:gd name="T7" fmla="*/ 23 h 23"/>
                  <a:gd name="T8" fmla="*/ 0 w 113"/>
                  <a:gd name="T9" fmla="*/ 14 h 23"/>
                  <a:gd name="T10" fmla="*/ 37 w 113"/>
                  <a:gd name="T11" fmla="*/ 0 h 23"/>
                  <a:gd name="T12" fmla="*/ 37 w 113"/>
                  <a:gd name="T13" fmla="*/ 8 h 23"/>
                  <a:gd name="T14" fmla="*/ 112 w 113"/>
                  <a:gd name="T15" fmla="*/ 5 h 23"/>
                  <a:gd name="T16" fmla="*/ 112 w 113"/>
                  <a:gd name="T17" fmla="*/ 8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3" h="23">
                    <a:moveTo>
                      <a:pt x="112" y="8"/>
                    </a:moveTo>
                    <a:lnTo>
                      <a:pt x="113" y="13"/>
                    </a:lnTo>
                    <a:lnTo>
                      <a:pt x="39" y="16"/>
                    </a:lnTo>
                    <a:lnTo>
                      <a:pt x="39" y="23"/>
                    </a:lnTo>
                    <a:lnTo>
                      <a:pt x="0" y="14"/>
                    </a:lnTo>
                    <a:lnTo>
                      <a:pt x="37" y="0"/>
                    </a:lnTo>
                    <a:lnTo>
                      <a:pt x="37" y="8"/>
                    </a:lnTo>
                    <a:lnTo>
                      <a:pt x="112" y="5"/>
                    </a:lnTo>
                    <a:lnTo>
                      <a:pt x="112" y="8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428" name="Freeform 668"/>
              <p:cNvSpPr>
                <a:spLocks/>
              </p:cNvSpPr>
              <p:nvPr/>
            </p:nvSpPr>
            <p:spPr bwMode="auto">
              <a:xfrm>
                <a:off x="3376" y="2512"/>
                <a:ext cx="105" cy="30"/>
              </a:xfrm>
              <a:custGeom>
                <a:avLst/>
                <a:gdLst>
                  <a:gd name="T0" fmla="*/ 105 w 105"/>
                  <a:gd name="T1" fmla="*/ 4 h 30"/>
                  <a:gd name="T2" fmla="*/ 105 w 105"/>
                  <a:gd name="T3" fmla="*/ 7 h 30"/>
                  <a:gd name="T4" fmla="*/ 36 w 105"/>
                  <a:gd name="T5" fmla="*/ 24 h 30"/>
                  <a:gd name="T6" fmla="*/ 38 w 105"/>
                  <a:gd name="T7" fmla="*/ 30 h 30"/>
                  <a:gd name="T8" fmla="*/ 0 w 105"/>
                  <a:gd name="T9" fmla="*/ 29 h 30"/>
                  <a:gd name="T10" fmla="*/ 33 w 105"/>
                  <a:gd name="T11" fmla="*/ 9 h 30"/>
                  <a:gd name="T12" fmla="*/ 35 w 105"/>
                  <a:gd name="T13" fmla="*/ 17 h 30"/>
                  <a:gd name="T14" fmla="*/ 104 w 105"/>
                  <a:gd name="T15" fmla="*/ 0 h 30"/>
                  <a:gd name="T16" fmla="*/ 105 w 105"/>
                  <a:gd name="T17" fmla="*/ 4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5" h="30">
                    <a:moveTo>
                      <a:pt x="105" y="4"/>
                    </a:moveTo>
                    <a:lnTo>
                      <a:pt x="105" y="7"/>
                    </a:lnTo>
                    <a:lnTo>
                      <a:pt x="36" y="24"/>
                    </a:lnTo>
                    <a:lnTo>
                      <a:pt x="38" y="30"/>
                    </a:lnTo>
                    <a:lnTo>
                      <a:pt x="0" y="29"/>
                    </a:lnTo>
                    <a:lnTo>
                      <a:pt x="33" y="9"/>
                    </a:lnTo>
                    <a:lnTo>
                      <a:pt x="35" y="17"/>
                    </a:lnTo>
                    <a:lnTo>
                      <a:pt x="104" y="0"/>
                    </a:lnTo>
                    <a:lnTo>
                      <a:pt x="105" y="4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429" name="Freeform 669"/>
              <p:cNvSpPr>
                <a:spLocks/>
              </p:cNvSpPr>
              <p:nvPr/>
            </p:nvSpPr>
            <p:spPr bwMode="auto">
              <a:xfrm>
                <a:off x="3325" y="2496"/>
                <a:ext cx="89" cy="55"/>
              </a:xfrm>
              <a:custGeom>
                <a:avLst/>
                <a:gdLst>
                  <a:gd name="T0" fmla="*/ 86 w 89"/>
                  <a:gd name="T1" fmla="*/ 3 h 55"/>
                  <a:gd name="T2" fmla="*/ 89 w 89"/>
                  <a:gd name="T3" fmla="*/ 7 h 55"/>
                  <a:gd name="T4" fmla="*/ 31 w 89"/>
                  <a:gd name="T5" fmla="*/ 42 h 55"/>
                  <a:gd name="T6" fmla="*/ 34 w 89"/>
                  <a:gd name="T7" fmla="*/ 48 h 55"/>
                  <a:gd name="T8" fmla="*/ 0 w 89"/>
                  <a:gd name="T9" fmla="*/ 55 h 55"/>
                  <a:gd name="T10" fmla="*/ 23 w 89"/>
                  <a:gd name="T11" fmla="*/ 29 h 55"/>
                  <a:gd name="T12" fmla="*/ 28 w 89"/>
                  <a:gd name="T13" fmla="*/ 36 h 55"/>
                  <a:gd name="T14" fmla="*/ 84 w 89"/>
                  <a:gd name="T15" fmla="*/ 0 h 55"/>
                  <a:gd name="T16" fmla="*/ 86 w 89"/>
                  <a:gd name="T17" fmla="*/ 3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9" h="55">
                    <a:moveTo>
                      <a:pt x="86" y="3"/>
                    </a:moveTo>
                    <a:lnTo>
                      <a:pt x="89" y="7"/>
                    </a:lnTo>
                    <a:lnTo>
                      <a:pt x="31" y="42"/>
                    </a:lnTo>
                    <a:lnTo>
                      <a:pt x="34" y="48"/>
                    </a:lnTo>
                    <a:lnTo>
                      <a:pt x="0" y="55"/>
                    </a:lnTo>
                    <a:lnTo>
                      <a:pt x="23" y="29"/>
                    </a:lnTo>
                    <a:lnTo>
                      <a:pt x="28" y="36"/>
                    </a:lnTo>
                    <a:lnTo>
                      <a:pt x="84" y="0"/>
                    </a:lnTo>
                    <a:lnTo>
                      <a:pt x="86" y="3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430" name="Freeform 670"/>
              <p:cNvSpPr>
                <a:spLocks/>
              </p:cNvSpPr>
              <p:nvPr/>
            </p:nvSpPr>
            <p:spPr bwMode="auto">
              <a:xfrm>
                <a:off x="3276" y="2483"/>
                <a:ext cx="69" cy="81"/>
              </a:xfrm>
              <a:custGeom>
                <a:avLst/>
                <a:gdLst>
                  <a:gd name="T0" fmla="*/ 66 w 69"/>
                  <a:gd name="T1" fmla="*/ 3 h 81"/>
                  <a:gd name="T2" fmla="*/ 69 w 69"/>
                  <a:gd name="T3" fmla="*/ 4 h 81"/>
                  <a:gd name="T4" fmla="*/ 23 w 69"/>
                  <a:gd name="T5" fmla="*/ 56 h 81"/>
                  <a:gd name="T6" fmla="*/ 29 w 69"/>
                  <a:gd name="T7" fmla="*/ 61 h 81"/>
                  <a:gd name="T8" fmla="*/ 0 w 69"/>
                  <a:gd name="T9" fmla="*/ 81 h 81"/>
                  <a:gd name="T10" fmla="*/ 14 w 69"/>
                  <a:gd name="T11" fmla="*/ 47 h 81"/>
                  <a:gd name="T12" fmla="*/ 20 w 69"/>
                  <a:gd name="T13" fmla="*/ 52 h 81"/>
                  <a:gd name="T14" fmla="*/ 63 w 69"/>
                  <a:gd name="T15" fmla="*/ 0 h 81"/>
                  <a:gd name="T16" fmla="*/ 66 w 69"/>
                  <a:gd name="T17" fmla="*/ 3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9" h="81">
                    <a:moveTo>
                      <a:pt x="66" y="3"/>
                    </a:moveTo>
                    <a:lnTo>
                      <a:pt x="69" y="4"/>
                    </a:lnTo>
                    <a:lnTo>
                      <a:pt x="23" y="56"/>
                    </a:lnTo>
                    <a:lnTo>
                      <a:pt x="29" y="61"/>
                    </a:lnTo>
                    <a:lnTo>
                      <a:pt x="0" y="81"/>
                    </a:lnTo>
                    <a:lnTo>
                      <a:pt x="14" y="47"/>
                    </a:lnTo>
                    <a:lnTo>
                      <a:pt x="20" y="52"/>
                    </a:lnTo>
                    <a:lnTo>
                      <a:pt x="63" y="0"/>
                    </a:lnTo>
                    <a:lnTo>
                      <a:pt x="66" y="3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431" name="Freeform 671"/>
              <p:cNvSpPr>
                <a:spLocks/>
              </p:cNvSpPr>
              <p:nvPr/>
            </p:nvSpPr>
            <p:spPr bwMode="auto">
              <a:xfrm>
                <a:off x="3197" y="2469"/>
                <a:ext cx="78" cy="101"/>
              </a:xfrm>
              <a:custGeom>
                <a:avLst/>
                <a:gdLst>
                  <a:gd name="T0" fmla="*/ 75 w 78"/>
                  <a:gd name="T1" fmla="*/ 1 h 101"/>
                  <a:gd name="T2" fmla="*/ 78 w 78"/>
                  <a:gd name="T3" fmla="*/ 3 h 101"/>
                  <a:gd name="T4" fmla="*/ 27 w 78"/>
                  <a:gd name="T5" fmla="*/ 70 h 101"/>
                  <a:gd name="T6" fmla="*/ 33 w 78"/>
                  <a:gd name="T7" fmla="*/ 76 h 101"/>
                  <a:gd name="T8" fmla="*/ 0 w 78"/>
                  <a:gd name="T9" fmla="*/ 101 h 101"/>
                  <a:gd name="T10" fmla="*/ 13 w 78"/>
                  <a:gd name="T11" fmla="*/ 60 h 101"/>
                  <a:gd name="T12" fmla="*/ 21 w 78"/>
                  <a:gd name="T13" fmla="*/ 66 h 101"/>
                  <a:gd name="T14" fmla="*/ 72 w 78"/>
                  <a:gd name="T15" fmla="*/ 0 h 101"/>
                  <a:gd name="T16" fmla="*/ 75 w 78"/>
                  <a:gd name="T17" fmla="*/ 1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8" h="101">
                    <a:moveTo>
                      <a:pt x="75" y="1"/>
                    </a:moveTo>
                    <a:lnTo>
                      <a:pt x="78" y="3"/>
                    </a:lnTo>
                    <a:lnTo>
                      <a:pt x="27" y="70"/>
                    </a:lnTo>
                    <a:lnTo>
                      <a:pt x="33" y="76"/>
                    </a:lnTo>
                    <a:lnTo>
                      <a:pt x="0" y="101"/>
                    </a:lnTo>
                    <a:lnTo>
                      <a:pt x="13" y="60"/>
                    </a:lnTo>
                    <a:lnTo>
                      <a:pt x="21" y="66"/>
                    </a:lnTo>
                    <a:lnTo>
                      <a:pt x="72" y="0"/>
                    </a:lnTo>
                    <a:lnTo>
                      <a:pt x="75" y="1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432" name="Freeform 672"/>
              <p:cNvSpPr>
                <a:spLocks/>
              </p:cNvSpPr>
              <p:nvPr/>
            </p:nvSpPr>
            <p:spPr bwMode="auto">
              <a:xfrm>
                <a:off x="3054" y="2451"/>
                <a:ext cx="147" cy="48"/>
              </a:xfrm>
              <a:custGeom>
                <a:avLst/>
                <a:gdLst>
                  <a:gd name="T0" fmla="*/ 147 w 147"/>
                  <a:gd name="T1" fmla="*/ 4 h 48"/>
                  <a:gd name="T2" fmla="*/ 147 w 147"/>
                  <a:gd name="T3" fmla="*/ 9 h 48"/>
                  <a:gd name="T4" fmla="*/ 51 w 147"/>
                  <a:gd name="T5" fmla="*/ 38 h 48"/>
                  <a:gd name="T6" fmla="*/ 54 w 147"/>
                  <a:gd name="T7" fmla="*/ 48 h 48"/>
                  <a:gd name="T8" fmla="*/ 0 w 147"/>
                  <a:gd name="T9" fmla="*/ 48 h 48"/>
                  <a:gd name="T10" fmla="*/ 46 w 147"/>
                  <a:gd name="T11" fmla="*/ 19 h 48"/>
                  <a:gd name="T12" fmla="*/ 48 w 147"/>
                  <a:gd name="T13" fmla="*/ 30 h 48"/>
                  <a:gd name="T14" fmla="*/ 146 w 147"/>
                  <a:gd name="T15" fmla="*/ 0 h 48"/>
                  <a:gd name="T16" fmla="*/ 147 w 147"/>
                  <a:gd name="T17" fmla="*/ 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7" h="48">
                    <a:moveTo>
                      <a:pt x="147" y="4"/>
                    </a:moveTo>
                    <a:lnTo>
                      <a:pt x="147" y="9"/>
                    </a:lnTo>
                    <a:lnTo>
                      <a:pt x="51" y="38"/>
                    </a:lnTo>
                    <a:lnTo>
                      <a:pt x="54" y="48"/>
                    </a:lnTo>
                    <a:lnTo>
                      <a:pt x="0" y="48"/>
                    </a:lnTo>
                    <a:lnTo>
                      <a:pt x="46" y="19"/>
                    </a:lnTo>
                    <a:lnTo>
                      <a:pt x="48" y="30"/>
                    </a:lnTo>
                    <a:lnTo>
                      <a:pt x="146" y="0"/>
                    </a:lnTo>
                    <a:lnTo>
                      <a:pt x="147" y="4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433" name="Freeform 673"/>
              <p:cNvSpPr>
                <a:spLocks/>
              </p:cNvSpPr>
              <p:nvPr/>
            </p:nvSpPr>
            <p:spPr bwMode="auto">
              <a:xfrm>
                <a:off x="2960" y="2437"/>
                <a:ext cx="172" cy="49"/>
              </a:xfrm>
              <a:custGeom>
                <a:avLst/>
                <a:gdLst>
                  <a:gd name="T0" fmla="*/ 171 w 172"/>
                  <a:gd name="T1" fmla="*/ 4 h 49"/>
                  <a:gd name="T2" fmla="*/ 172 w 172"/>
                  <a:gd name="T3" fmla="*/ 9 h 49"/>
                  <a:gd name="T4" fmla="*/ 58 w 172"/>
                  <a:gd name="T5" fmla="*/ 35 h 49"/>
                  <a:gd name="T6" fmla="*/ 62 w 172"/>
                  <a:gd name="T7" fmla="*/ 49 h 49"/>
                  <a:gd name="T8" fmla="*/ 0 w 172"/>
                  <a:gd name="T9" fmla="*/ 46 h 49"/>
                  <a:gd name="T10" fmla="*/ 53 w 172"/>
                  <a:gd name="T11" fmla="*/ 15 h 49"/>
                  <a:gd name="T12" fmla="*/ 56 w 172"/>
                  <a:gd name="T13" fmla="*/ 29 h 49"/>
                  <a:gd name="T14" fmla="*/ 169 w 172"/>
                  <a:gd name="T15" fmla="*/ 0 h 49"/>
                  <a:gd name="T16" fmla="*/ 171 w 172"/>
                  <a:gd name="T17" fmla="*/ 4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2" h="49">
                    <a:moveTo>
                      <a:pt x="171" y="4"/>
                    </a:moveTo>
                    <a:lnTo>
                      <a:pt x="172" y="9"/>
                    </a:lnTo>
                    <a:lnTo>
                      <a:pt x="58" y="35"/>
                    </a:lnTo>
                    <a:lnTo>
                      <a:pt x="62" y="49"/>
                    </a:lnTo>
                    <a:lnTo>
                      <a:pt x="0" y="46"/>
                    </a:lnTo>
                    <a:lnTo>
                      <a:pt x="53" y="15"/>
                    </a:lnTo>
                    <a:lnTo>
                      <a:pt x="56" y="29"/>
                    </a:lnTo>
                    <a:lnTo>
                      <a:pt x="169" y="0"/>
                    </a:lnTo>
                    <a:lnTo>
                      <a:pt x="171" y="4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434" name="Freeform 674"/>
              <p:cNvSpPr>
                <a:spLocks/>
              </p:cNvSpPr>
              <p:nvPr/>
            </p:nvSpPr>
            <p:spPr bwMode="auto">
              <a:xfrm>
                <a:off x="2903" y="2421"/>
                <a:ext cx="159" cy="46"/>
              </a:xfrm>
              <a:custGeom>
                <a:avLst/>
                <a:gdLst>
                  <a:gd name="T0" fmla="*/ 157 w 159"/>
                  <a:gd name="T1" fmla="*/ 4 h 46"/>
                  <a:gd name="T2" fmla="*/ 159 w 159"/>
                  <a:gd name="T3" fmla="*/ 8 h 46"/>
                  <a:gd name="T4" fmla="*/ 53 w 159"/>
                  <a:gd name="T5" fmla="*/ 34 h 46"/>
                  <a:gd name="T6" fmla="*/ 57 w 159"/>
                  <a:gd name="T7" fmla="*/ 46 h 46"/>
                  <a:gd name="T8" fmla="*/ 0 w 159"/>
                  <a:gd name="T9" fmla="*/ 43 h 46"/>
                  <a:gd name="T10" fmla="*/ 49 w 159"/>
                  <a:gd name="T11" fmla="*/ 14 h 46"/>
                  <a:gd name="T12" fmla="*/ 52 w 159"/>
                  <a:gd name="T13" fmla="*/ 25 h 46"/>
                  <a:gd name="T14" fmla="*/ 157 w 159"/>
                  <a:gd name="T15" fmla="*/ 0 h 46"/>
                  <a:gd name="T16" fmla="*/ 157 w 159"/>
                  <a:gd name="T17" fmla="*/ 4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9" h="46">
                    <a:moveTo>
                      <a:pt x="157" y="4"/>
                    </a:moveTo>
                    <a:lnTo>
                      <a:pt x="159" y="8"/>
                    </a:lnTo>
                    <a:lnTo>
                      <a:pt x="53" y="34"/>
                    </a:lnTo>
                    <a:lnTo>
                      <a:pt x="57" y="46"/>
                    </a:lnTo>
                    <a:lnTo>
                      <a:pt x="0" y="43"/>
                    </a:lnTo>
                    <a:lnTo>
                      <a:pt x="49" y="14"/>
                    </a:lnTo>
                    <a:lnTo>
                      <a:pt x="52" y="25"/>
                    </a:lnTo>
                    <a:lnTo>
                      <a:pt x="157" y="0"/>
                    </a:lnTo>
                    <a:lnTo>
                      <a:pt x="157" y="4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435" name="Freeform 675"/>
              <p:cNvSpPr>
                <a:spLocks/>
              </p:cNvSpPr>
              <p:nvPr/>
            </p:nvSpPr>
            <p:spPr bwMode="auto">
              <a:xfrm>
                <a:off x="2837" y="2391"/>
                <a:ext cx="84" cy="15"/>
              </a:xfrm>
              <a:custGeom>
                <a:avLst/>
                <a:gdLst>
                  <a:gd name="T0" fmla="*/ 84 w 84"/>
                  <a:gd name="T1" fmla="*/ 6 h 15"/>
                  <a:gd name="T2" fmla="*/ 84 w 84"/>
                  <a:gd name="T3" fmla="*/ 8 h 15"/>
                  <a:gd name="T4" fmla="*/ 28 w 84"/>
                  <a:gd name="T5" fmla="*/ 11 h 15"/>
                  <a:gd name="T6" fmla="*/ 28 w 84"/>
                  <a:gd name="T7" fmla="*/ 15 h 15"/>
                  <a:gd name="T8" fmla="*/ 0 w 84"/>
                  <a:gd name="T9" fmla="*/ 8 h 15"/>
                  <a:gd name="T10" fmla="*/ 28 w 84"/>
                  <a:gd name="T11" fmla="*/ 0 h 15"/>
                  <a:gd name="T12" fmla="*/ 28 w 84"/>
                  <a:gd name="T13" fmla="*/ 6 h 15"/>
                  <a:gd name="T14" fmla="*/ 84 w 84"/>
                  <a:gd name="T15" fmla="*/ 3 h 15"/>
                  <a:gd name="T16" fmla="*/ 84 w 84"/>
                  <a:gd name="T17" fmla="*/ 6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4" h="15">
                    <a:moveTo>
                      <a:pt x="84" y="6"/>
                    </a:moveTo>
                    <a:lnTo>
                      <a:pt x="84" y="8"/>
                    </a:lnTo>
                    <a:lnTo>
                      <a:pt x="28" y="11"/>
                    </a:lnTo>
                    <a:lnTo>
                      <a:pt x="28" y="15"/>
                    </a:lnTo>
                    <a:lnTo>
                      <a:pt x="0" y="8"/>
                    </a:lnTo>
                    <a:lnTo>
                      <a:pt x="28" y="0"/>
                    </a:lnTo>
                    <a:lnTo>
                      <a:pt x="28" y="6"/>
                    </a:lnTo>
                    <a:lnTo>
                      <a:pt x="84" y="3"/>
                    </a:lnTo>
                    <a:lnTo>
                      <a:pt x="84" y="6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436" name="Freeform 676"/>
              <p:cNvSpPr>
                <a:spLocks/>
              </p:cNvSpPr>
              <p:nvPr/>
            </p:nvSpPr>
            <p:spPr bwMode="auto">
              <a:xfrm>
                <a:off x="2776" y="2371"/>
                <a:ext cx="75" cy="14"/>
              </a:xfrm>
              <a:custGeom>
                <a:avLst/>
                <a:gdLst>
                  <a:gd name="T0" fmla="*/ 75 w 75"/>
                  <a:gd name="T1" fmla="*/ 11 h 14"/>
                  <a:gd name="T2" fmla="*/ 75 w 75"/>
                  <a:gd name="T3" fmla="*/ 14 h 14"/>
                  <a:gd name="T4" fmla="*/ 26 w 75"/>
                  <a:gd name="T5" fmla="*/ 9 h 14"/>
                  <a:gd name="T6" fmla="*/ 24 w 75"/>
                  <a:gd name="T7" fmla="*/ 14 h 14"/>
                  <a:gd name="T8" fmla="*/ 0 w 75"/>
                  <a:gd name="T9" fmla="*/ 5 h 14"/>
                  <a:gd name="T10" fmla="*/ 26 w 75"/>
                  <a:gd name="T11" fmla="*/ 0 h 14"/>
                  <a:gd name="T12" fmla="*/ 26 w 75"/>
                  <a:gd name="T13" fmla="*/ 3 h 14"/>
                  <a:gd name="T14" fmla="*/ 75 w 75"/>
                  <a:gd name="T15" fmla="*/ 8 h 14"/>
                  <a:gd name="T16" fmla="*/ 75 w 75"/>
                  <a:gd name="T17" fmla="*/ 11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5" h="14">
                    <a:moveTo>
                      <a:pt x="75" y="11"/>
                    </a:moveTo>
                    <a:lnTo>
                      <a:pt x="75" y="14"/>
                    </a:lnTo>
                    <a:lnTo>
                      <a:pt x="26" y="9"/>
                    </a:lnTo>
                    <a:lnTo>
                      <a:pt x="24" y="14"/>
                    </a:lnTo>
                    <a:lnTo>
                      <a:pt x="0" y="5"/>
                    </a:lnTo>
                    <a:lnTo>
                      <a:pt x="26" y="0"/>
                    </a:lnTo>
                    <a:lnTo>
                      <a:pt x="26" y="3"/>
                    </a:lnTo>
                    <a:lnTo>
                      <a:pt x="75" y="8"/>
                    </a:lnTo>
                    <a:lnTo>
                      <a:pt x="75" y="11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437" name="Freeform 677"/>
              <p:cNvSpPr>
                <a:spLocks/>
              </p:cNvSpPr>
              <p:nvPr/>
            </p:nvSpPr>
            <p:spPr bwMode="auto">
              <a:xfrm>
                <a:off x="2710" y="2353"/>
                <a:ext cx="71" cy="16"/>
              </a:xfrm>
              <a:custGeom>
                <a:avLst/>
                <a:gdLst>
                  <a:gd name="T0" fmla="*/ 71 w 71"/>
                  <a:gd name="T1" fmla="*/ 15 h 16"/>
                  <a:gd name="T2" fmla="*/ 69 w 71"/>
                  <a:gd name="T3" fmla="*/ 16 h 16"/>
                  <a:gd name="T4" fmla="*/ 23 w 71"/>
                  <a:gd name="T5" fmla="*/ 9 h 16"/>
                  <a:gd name="T6" fmla="*/ 22 w 71"/>
                  <a:gd name="T7" fmla="*/ 13 h 16"/>
                  <a:gd name="T8" fmla="*/ 0 w 71"/>
                  <a:gd name="T9" fmla="*/ 3 h 16"/>
                  <a:gd name="T10" fmla="*/ 25 w 71"/>
                  <a:gd name="T11" fmla="*/ 0 h 16"/>
                  <a:gd name="T12" fmla="*/ 23 w 71"/>
                  <a:gd name="T13" fmla="*/ 4 h 16"/>
                  <a:gd name="T14" fmla="*/ 71 w 71"/>
                  <a:gd name="T15" fmla="*/ 12 h 16"/>
                  <a:gd name="T16" fmla="*/ 71 w 71"/>
                  <a:gd name="T17" fmla="*/ 15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1" h="16">
                    <a:moveTo>
                      <a:pt x="71" y="15"/>
                    </a:moveTo>
                    <a:lnTo>
                      <a:pt x="69" y="16"/>
                    </a:lnTo>
                    <a:lnTo>
                      <a:pt x="23" y="9"/>
                    </a:lnTo>
                    <a:lnTo>
                      <a:pt x="22" y="13"/>
                    </a:lnTo>
                    <a:lnTo>
                      <a:pt x="0" y="3"/>
                    </a:lnTo>
                    <a:lnTo>
                      <a:pt x="25" y="0"/>
                    </a:lnTo>
                    <a:lnTo>
                      <a:pt x="23" y="4"/>
                    </a:lnTo>
                    <a:lnTo>
                      <a:pt x="71" y="12"/>
                    </a:lnTo>
                    <a:lnTo>
                      <a:pt x="71" y="15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438" name="Freeform 678"/>
              <p:cNvSpPr>
                <a:spLocks/>
              </p:cNvSpPr>
              <p:nvPr/>
            </p:nvSpPr>
            <p:spPr bwMode="auto">
              <a:xfrm>
                <a:off x="2641" y="2336"/>
                <a:ext cx="69" cy="18"/>
              </a:xfrm>
              <a:custGeom>
                <a:avLst/>
                <a:gdLst>
                  <a:gd name="T0" fmla="*/ 69 w 69"/>
                  <a:gd name="T1" fmla="*/ 15 h 18"/>
                  <a:gd name="T2" fmla="*/ 69 w 69"/>
                  <a:gd name="T3" fmla="*/ 18 h 18"/>
                  <a:gd name="T4" fmla="*/ 23 w 69"/>
                  <a:gd name="T5" fmla="*/ 9 h 18"/>
                  <a:gd name="T6" fmla="*/ 22 w 69"/>
                  <a:gd name="T7" fmla="*/ 14 h 18"/>
                  <a:gd name="T8" fmla="*/ 0 w 69"/>
                  <a:gd name="T9" fmla="*/ 3 h 18"/>
                  <a:gd name="T10" fmla="*/ 25 w 69"/>
                  <a:gd name="T11" fmla="*/ 0 h 18"/>
                  <a:gd name="T12" fmla="*/ 23 w 69"/>
                  <a:gd name="T13" fmla="*/ 4 h 18"/>
                  <a:gd name="T14" fmla="*/ 69 w 69"/>
                  <a:gd name="T15" fmla="*/ 14 h 18"/>
                  <a:gd name="T16" fmla="*/ 69 w 69"/>
                  <a:gd name="T17" fmla="*/ 15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9" h="18">
                    <a:moveTo>
                      <a:pt x="69" y="15"/>
                    </a:moveTo>
                    <a:lnTo>
                      <a:pt x="69" y="18"/>
                    </a:lnTo>
                    <a:lnTo>
                      <a:pt x="23" y="9"/>
                    </a:lnTo>
                    <a:lnTo>
                      <a:pt x="22" y="14"/>
                    </a:lnTo>
                    <a:lnTo>
                      <a:pt x="0" y="3"/>
                    </a:lnTo>
                    <a:lnTo>
                      <a:pt x="25" y="0"/>
                    </a:lnTo>
                    <a:lnTo>
                      <a:pt x="23" y="4"/>
                    </a:lnTo>
                    <a:lnTo>
                      <a:pt x="69" y="14"/>
                    </a:lnTo>
                    <a:lnTo>
                      <a:pt x="69" y="15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439" name="Freeform 679"/>
              <p:cNvSpPr>
                <a:spLocks/>
              </p:cNvSpPr>
              <p:nvPr/>
            </p:nvSpPr>
            <p:spPr bwMode="auto">
              <a:xfrm>
                <a:off x="2574" y="2322"/>
                <a:ext cx="67" cy="18"/>
              </a:xfrm>
              <a:custGeom>
                <a:avLst/>
                <a:gdLst>
                  <a:gd name="T0" fmla="*/ 66 w 67"/>
                  <a:gd name="T1" fmla="*/ 15 h 18"/>
                  <a:gd name="T2" fmla="*/ 66 w 67"/>
                  <a:gd name="T3" fmla="*/ 18 h 18"/>
                  <a:gd name="T4" fmla="*/ 22 w 67"/>
                  <a:gd name="T5" fmla="*/ 8 h 18"/>
                  <a:gd name="T6" fmla="*/ 20 w 67"/>
                  <a:gd name="T7" fmla="*/ 12 h 18"/>
                  <a:gd name="T8" fmla="*/ 0 w 67"/>
                  <a:gd name="T9" fmla="*/ 2 h 18"/>
                  <a:gd name="T10" fmla="*/ 23 w 67"/>
                  <a:gd name="T11" fmla="*/ 0 h 18"/>
                  <a:gd name="T12" fmla="*/ 23 w 67"/>
                  <a:gd name="T13" fmla="*/ 3 h 18"/>
                  <a:gd name="T14" fmla="*/ 67 w 67"/>
                  <a:gd name="T15" fmla="*/ 14 h 18"/>
                  <a:gd name="T16" fmla="*/ 66 w 67"/>
                  <a:gd name="T17" fmla="*/ 15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7" h="18">
                    <a:moveTo>
                      <a:pt x="66" y="15"/>
                    </a:moveTo>
                    <a:lnTo>
                      <a:pt x="66" y="18"/>
                    </a:lnTo>
                    <a:lnTo>
                      <a:pt x="22" y="8"/>
                    </a:lnTo>
                    <a:lnTo>
                      <a:pt x="20" y="12"/>
                    </a:lnTo>
                    <a:lnTo>
                      <a:pt x="0" y="2"/>
                    </a:lnTo>
                    <a:lnTo>
                      <a:pt x="23" y="0"/>
                    </a:lnTo>
                    <a:lnTo>
                      <a:pt x="23" y="3"/>
                    </a:lnTo>
                    <a:lnTo>
                      <a:pt x="67" y="14"/>
                    </a:lnTo>
                    <a:lnTo>
                      <a:pt x="66" y="15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440" name="Freeform 680"/>
              <p:cNvSpPr>
                <a:spLocks/>
              </p:cNvSpPr>
              <p:nvPr/>
            </p:nvSpPr>
            <p:spPr bwMode="auto">
              <a:xfrm>
                <a:off x="2508" y="2307"/>
                <a:ext cx="63" cy="18"/>
              </a:xfrm>
              <a:custGeom>
                <a:avLst/>
                <a:gdLst>
                  <a:gd name="T0" fmla="*/ 63 w 63"/>
                  <a:gd name="T1" fmla="*/ 15 h 18"/>
                  <a:gd name="T2" fmla="*/ 61 w 63"/>
                  <a:gd name="T3" fmla="*/ 18 h 18"/>
                  <a:gd name="T4" fmla="*/ 22 w 63"/>
                  <a:gd name="T5" fmla="*/ 9 h 18"/>
                  <a:gd name="T6" fmla="*/ 20 w 63"/>
                  <a:gd name="T7" fmla="*/ 14 h 18"/>
                  <a:gd name="T8" fmla="*/ 0 w 63"/>
                  <a:gd name="T9" fmla="*/ 3 h 18"/>
                  <a:gd name="T10" fmla="*/ 23 w 63"/>
                  <a:gd name="T11" fmla="*/ 0 h 18"/>
                  <a:gd name="T12" fmla="*/ 22 w 63"/>
                  <a:gd name="T13" fmla="*/ 4 h 18"/>
                  <a:gd name="T14" fmla="*/ 63 w 63"/>
                  <a:gd name="T15" fmla="*/ 15 h 18"/>
                  <a:gd name="T16" fmla="*/ 63 w 63"/>
                  <a:gd name="T17" fmla="*/ 15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3" h="18">
                    <a:moveTo>
                      <a:pt x="63" y="15"/>
                    </a:moveTo>
                    <a:lnTo>
                      <a:pt x="61" y="18"/>
                    </a:lnTo>
                    <a:lnTo>
                      <a:pt x="22" y="9"/>
                    </a:lnTo>
                    <a:lnTo>
                      <a:pt x="20" y="14"/>
                    </a:lnTo>
                    <a:lnTo>
                      <a:pt x="0" y="3"/>
                    </a:lnTo>
                    <a:lnTo>
                      <a:pt x="23" y="0"/>
                    </a:lnTo>
                    <a:lnTo>
                      <a:pt x="22" y="4"/>
                    </a:lnTo>
                    <a:lnTo>
                      <a:pt x="63" y="15"/>
                    </a:lnTo>
                    <a:lnTo>
                      <a:pt x="63" y="15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441" name="Freeform 681"/>
              <p:cNvSpPr>
                <a:spLocks/>
              </p:cNvSpPr>
              <p:nvPr/>
            </p:nvSpPr>
            <p:spPr bwMode="auto">
              <a:xfrm>
                <a:off x="2438" y="2296"/>
                <a:ext cx="63" cy="15"/>
              </a:xfrm>
              <a:custGeom>
                <a:avLst/>
                <a:gdLst>
                  <a:gd name="T0" fmla="*/ 63 w 63"/>
                  <a:gd name="T1" fmla="*/ 12 h 15"/>
                  <a:gd name="T2" fmla="*/ 63 w 63"/>
                  <a:gd name="T3" fmla="*/ 15 h 15"/>
                  <a:gd name="T4" fmla="*/ 20 w 63"/>
                  <a:gd name="T5" fmla="*/ 8 h 15"/>
                  <a:gd name="T6" fmla="*/ 20 w 63"/>
                  <a:gd name="T7" fmla="*/ 11 h 15"/>
                  <a:gd name="T8" fmla="*/ 0 w 63"/>
                  <a:gd name="T9" fmla="*/ 2 h 15"/>
                  <a:gd name="T10" fmla="*/ 21 w 63"/>
                  <a:gd name="T11" fmla="*/ 0 h 15"/>
                  <a:gd name="T12" fmla="*/ 20 w 63"/>
                  <a:gd name="T13" fmla="*/ 3 h 15"/>
                  <a:gd name="T14" fmla="*/ 63 w 63"/>
                  <a:gd name="T15" fmla="*/ 11 h 15"/>
                  <a:gd name="T16" fmla="*/ 63 w 63"/>
                  <a:gd name="T17" fmla="*/ 12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3" h="15">
                    <a:moveTo>
                      <a:pt x="63" y="12"/>
                    </a:moveTo>
                    <a:lnTo>
                      <a:pt x="63" y="15"/>
                    </a:lnTo>
                    <a:lnTo>
                      <a:pt x="20" y="8"/>
                    </a:lnTo>
                    <a:lnTo>
                      <a:pt x="20" y="11"/>
                    </a:lnTo>
                    <a:lnTo>
                      <a:pt x="0" y="2"/>
                    </a:lnTo>
                    <a:lnTo>
                      <a:pt x="21" y="0"/>
                    </a:lnTo>
                    <a:lnTo>
                      <a:pt x="20" y="3"/>
                    </a:lnTo>
                    <a:lnTo>
                      <a:pt x="63" y="11"/>
                    </a:lnTo>
                    <a:lnTo>
                      <a:pt x="63" y="12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442" name="Freeform 682"/>
              <p:cNvSpPr>
                <a:spLocks/>
              </p:cNvSpPr>
              <p:nvPr/>
            </p:nvSpPr>
            <p:spPr bwMode="auto">
              <a:xfrm>
                <a:off x="2363" y="2285"/>
                <a:ext cx="67" cy="13"/>
              </a:xfrm>
              <a:custGeom>
                <a:avLst/>
                <a:gdLst>
                  <a:gd name="T0" fmla="*/ 67 w 67"/>
                  <a:gd name="T1" fmla="*/ 10 h 13"/>
                  <a:gd name="T2" fmla="*/ 67 w 67"/>
                  <a:gd name="T3" fmla="*/ 13 h 13"/>
                  <a:gd name="T4" fmla="*/ 23 w 67"/>
                  <a:gd name="T5" fmla="*/ 10 h 13"/>
                  <a:gd name="T6" fmla="*/ 21 w 67"/>
                  <a:gd name="T7" fmla="*/ 13 h 13"/>
                  <a:gd name="T8" fmla="*/ 0 w 67"/>
                  <a:gd name="T9" fmla="*/ 5 h 13"/>
                  <a:gd name="T10" fmla="*/ 23 w 67"/>
                  <a:gd name="T11" fmla="*/ 0 h 13"/>
                  <a:gd name="T12" fmla="*/ 23 w 67"/>
                  <a:gd name="T13" fmla="*/ 5 h 13"/>
                  <a:gd name="T14" fmla="*/ 67 w 67"/>
                  <a:gd name="T15" fmla="*/ 8 h 13"/>
                  <a:gd name="T16" fmla="*/ 67 w 67"/>
                  <a:gd name="T17" fmla="*/ 1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7" h="13">
                    <a:moveTo>
                      <a:pt x="67" y="10"/>
                    </a:moveTo>
                    <a:lnTo>
                      <a:pt x="67" y="13"/>
                    </a:lnTo>
                    <a:lnTo>
                      <a:pt x="23" y="10"/>
                    </a:lnTo>
                    <a:lnTo>
                      <a:pt x="21" y="13"/>
                    </a:lnTo>
                    <a:lnTo>
                      <a:pt x="0" y="5"/>
                    </a:lnTo>
                    <a:lnTo>
                      <a:pt x="23" y="0"/>
                    </a:lnTo>
                    <a:lnTo>
                      <a:pt x="23" y="5"/>
                    </a:lnTo>
                    <a:lnTo>
                      <a:pt x="67" y="8"/>
                    </a:lnTo>
                    <a:lnTo>
                      <a:pt x="67" y="1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443" name="Freeform 683"/>
              <p:cNvSpPr>
                <a:spLocks/>
              </p:cNvSpPr>
              <p:nvPr/>
            </p:nvSpPr>
            <p:spPr bwMode="auto">
              <a:xfrm>
                <a:off x="2293" y="2273"/>
                <a:ext cx="65" cy="12"/>
              </a:xfrm>
              <a:custGeom>
                <a:avLst/>
                <a:gdLst>
                  <a:gd name="T0" fmla="*/ 65 w 65"/>
                  <a:gd name="T1" fmla="*/ 6 h 12"/>
                  <a:gd name="T2" fmla="*/ 65 w 65"/>
                  <a:gd name="T3" fmla="*/ 9 h 12"/>
                  <a:gd name="T4" fmla="*/ 23 w 65"/>
                  <a:gd name="T5" fmla="*/ 8 h 12"/>
                  <a:gd name="T6" fmla="*/ 23 w 65"/>
                  <a:gd name="T7" fmla="*/ 12 h 12"/>
                  <a:gd name="T8" fmla="*/ 0 w 65"/>
                  <a:gd name="T9" fmla="*/ 5 h 12"/>
                  <a:gd name="T10" fmla="*/ 23 w 65"/>
                  <a:gd name="T11" fmla="*/ 0 h 12"/>
                  <a:gd name="T12" fmla="*/ 23 w 65"/>
                  <a:gd name="T13" fmla="*/ 3 h 12"/>
                  <a:gd name="T14" fmla="*/ 65 w 65"/>
                  <a:gd name="T15" fmla="*/ 3 h 12"/>
                  <a:gd name="T16" fmla="*/ 65 w 65"/>
                  <a:gd name="T17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5" h="12">
                    <a:moveTo>
                      <a:pt x="65" y="6"/>
                    </a:moveTo>
                    <a:lnTo>
                      <a:pt x="65" y="9"/>
                    </a:lnTo>
                    <a:lnTo>
                      <a:pt x="23" y="8"/>
                    </a:lnTo>
                    <a:lnTo>
                      <a:pt x="23" y="12"/>
                    </a:lnTo>
                    <a:lnTo>
                      <a:pt x="0" y="5"/>
                    </a:lnTo>
                    <a:lnTo>
                      <a:pt x="23" y="0"/>
                    </a:lnTo>
                    <a:lnTo>
                      <a:pt x="23" y="3"/>
                    </a:lnTo>
                    <a:lnTo>
                      <a:pt x="65" y="3"/>
                    </a:lnTo>
                    <a:lnTo>
                      <a:pt x="65" y="6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444" name="Freeform 684"/>
              <p:cNvSpPr>
                <a:spLocks/>
              </p:cNvSpPr>
              <p:nvPr/>
            </p:nvSpPr>
            <p:spPr bwMode="auto">
              <a:xfrm>
                <a:off x="2216" y="2258"/>
                <a:ext cx="74" cy="15"/>
              </a:xfrm>
              <a:custGeom>
                <a:avLst/>
                <a:gdLst>
                  <a:gd name="T0" fmla="*/ 74 w 74"/>
                  <a:gd name="T1" fmla="*/ 8 h 15"/>
                  <a:gd name="T2" fmla="*/ 74 w 74"/>
                  <a:gd name="T3" fmla="*/ 11 h 15"/>
                  <a:gd name="T4" fmla="*/ 25 w 74"/>
                  <a:gd name="T5" fmla="*/ 11 h 15"/>
                  <a:gd name="T6" fmla="*/ 25 w 74"/>
                  <a:gd name="T7" fmla="*/ 15 h 15"/>
                  <a:gd name="T8" fmla="*/ 0 w 74"/>
                  <a:gd name="T9" fmla="*/ 8 h 15"/>
                  <a:gd name="T10" fmla="*/ 25 w 74"/>
                  <a:gd name="T11" fmla="*/ 0 h 15"/>
                  <a:gd name="T12" fmla="*/ 25 w 74"/>
                  <a:gd name="T13" fmla="*/ 4 h 15"/>
                  <a:gd name="T14" fmla="*/ 74 w 74"/>
                  <a:gd name="T15" fmla="*/ 4 h 15"/>
                  <a:gd name="T16" fmla="*/ 74 w 74"/>
                  <a:gd name="T17" fmla="*/ 8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4" h="15">
                    <a:moveTo>
                      <a:pt x="74" y="8"/>
                    </a:moveTo>
                    <a:lnTo>
                      <a:pt x="74" y="11"/>
                    </a:lnTo>
                    <a:lnTo>
                      <a:pt x="25" y="11"/>
                    </a:lnTo>
                    <a:lnTo>
                      <a:pt x="25" y="15"/>
                    </a:lnTo>
                    <a:lnTo>
                      <a:pt x="0" y="8"/>
                    </a:lnTo>
                    <a:lnTo>
                      <a:pt x="25" y="0"/>
                    </a:lnTo>
                    <a:lnTo>
                      <a:pt x="25" y="4"/>
                    </a:lnTo>
                    <a:lnTo>
                      <a:pt x="74" y="4"/>
                    </a:lnTo>
                    <a:lnTo>
                      <a:pt x="74" y="8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445" name="Freeform 685"/>
              <p:cNvSpPr>
                <a:spLocks/>
              </p:cNvSpPr>
              <p:nvPr/>
            </p:nvSpPr>
            <p:spPr bwMode="auto">
              <a:xfrm>
                <a:off x="2137" y="2244"/>
                <a:ext cx="82" cy="17"/>
              </a:xfrm>
              <a:custGeom>
                <a:avLst/>
                <a:gdLst>
                  <a:gd name="T0" fmla="*/ 82 w 82"/>
                  <a:gd name="T1" fmla="*/ 6 h 17"/>
                  <a:gd name="T2" fmla="*/ 82 w 82"/>
                  <a:gd name="T3" fmla="*/ 9 h 17"/>
                  <a:gd name="T4" fmla="*/ 27 w 82"/>
                  <a:gd name="T5" fmla="*/ 11 h 17"/>
                  <a:gd name="T6" fmla="*/ 27 w 82"/>
                  <a:gd name="T7" fmla="*/ 17 h 17"/>
                  <a:gd name="T8" fmla="*/ 0 w 82"/>
                  <a:gd name="T9" fmla="*/ 9 h 17"/>
                  <a:gd name="T10" fmla="*/ 27 w 82"/>
                  <a:gd name="T11" fmla="*/ 0 h 17"/>
                  <a:gd name="T12" fmla="*/ 27 w 82"/>
                  <a:gd name="T13" fmla="*/ 5 h 17"/>
                  <a:gd name="T14" fmla="*/ 82 w 82"/>
                  <a:gd name="T15" fmla="*/ 5 h 17"/>
                  <a:gd name="T16" fmla="*/ 82 w 82"/>
                  <a:gd name="T1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2" h="17">
                    <a:moveTo>
                      <a:pt x="82" y="6"/>
                    </a:moveTo>
                    <a:lnTo>
                      <a:pt x="82" y="9"/>
                    </a:lnTo>
                    <a:lnTo>
                      <a:pt x="27" y="11"/>
                    </a:lnTo>
                    <a:lnTo>
                      <a:pt x="27" y="17"/>
                    </a:lnTo>
                    <a:lnTo>
                      <a:pt x="0" y="9"/>
                    </a:lnTo>
                    <a:lnTo>
                      <a:pt x="27" y="0"/>
                    </a:lnTo>
                    <a:lnTo>
                      <a:pt x="27" y="5"/>
                    </a:lnTo>
                    <a:lnTo>
                      <a:pt x="82" y="5"/>
                    </a:lnTo>
                    <a:lnTo>
                      <a:pt x="82" y="6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446" name="Freeform 686"/>
              <p:cNvSpPr>
                <a:spLocks/>
              </p:cNvSpPr>
              <p:nvPr/>
            </p:nvSpPr>
            <p:spPr bwMode="auto">
              <a:xfrm>
                <a:off x="2060" y="2229"/>
                <a:ext cx="89" cy="20"/>
              </a:xfrm>
              <a:custGeom>
                <a:avLst/>
                <a:gdLst>
                  <a:gd name="T0" fmla="*/ 89 w 89"/>
                  <a:gd name="T1" fmla="*/ 7 h 20"/>
                  <a:gd name="T2" fmla="*/ 89 w 89"/>
                  <a:gd name="T3" fmla="*/ 11 h 20"/>
                  <a:gd name="T4" fmla="*/ 29 w 89"/>
                  <a:gd name="T5" fmla="*/ 14 h 20"/>
                  <a:gd name="T6" fmla="*/ 29 w 89"/>
                  <a:gd name="T7" fmla="*/ 20 h 20"/>
                  <a:gd name="T8" fmla="*/ 0 w 89"/>
                  <a:gd name="T9" fmla="*/ 11 h 20"/>
                  <a:gd name="T10" fmla="*/ 29 w 89"/>
                  <a:gd name="T11" fmla="*/ 0 h 20"/>
                  <a:gd name="T12" fmla="*/ 29 w 89"/>
                  <a:gd name="T13" fmla="*/ 7 h 20"/>
                  <a:gd name="T14" fmla="*/ 89 w 89"/>
                  <a:gd name="T15" fmla="*/ 4 h 20"/>
                  <a:gd name="T16" fmla="*/ 89 w 89"/>
                  <a:gd name="T17" fmla="*/ 7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9" h="20">
                    <a:moveTo>
                      <a:pt x="89" y="7"/>
                    </a:moveTo>
                    <a:lnTo>
                      <a:pt x="89" y="11"/>
                    </a:lnTo>
                    <a:lnTo>
                      <a:pt x="29" y="14"/>
                    </a:lnTo>
                    <a:lnTo>
                      <a:pt x="29" y="20"/>
                    </a:lnTo>
                    <a:lnTo>
                      <a:pt x="0" y="11"/>
                    </a:lnTo>
                    <a:lnTo>
                      <a:pt x="29" y="0"/>
                    </a:lnTo>
                    <a:lnTo>
                      <a:pt x="29" y="7"/>
                    </a:lnTo>
                    <a:lnTo>
                      <a:pt x="89" y="4"/>
                    </a:lnTo>
                    <a:lnTo>
                      <a:pt x="89" y="7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447" name="Freeform 687"/>
              <p:cNvSpPr>
                <a:spLocks/>
              </p:cNvSpPr>
              <p:nvPr/>
            </p:nvSpPr>
            <p:spPr bwMode="auto">
              <a:xfrm>
                <a:off x="3429" y="2596"/>
                <a:ext cx="109" cy="36"/>
              </a:xfrm>
              <a:custGeom>
                <a:avLst/>
                <a:gdLst>
                  <a:gd name="T0" fmla="*/ 107 w 109"/>
                  <a:gd name="T1" fmla="*/ 3 h 36"/>
                  <a:gd name="T2" fmla="*/ 109 w 109"/>
                  <a:gd name="T3" fmla="*/ 7 h 36"/>
                  <a:gd name="T4" fmla="*/ 37 w 109"/>
                  <a:gd name="T5" fmla="*/ 29 h 36"/>
                  <a:gd name="T6" fmla="*/ 40 w 109"/>
                  <a:gd name="T7" fmla="*/ 36 h 36"/>
                  <a:gd name="T8" fmla="*/ 0 w 109"/>
                  <a:gd name="T9" fmla="*/ 36 h 36"/>
                  <a:gd name="T10" fmla="*/ 32 w 109"/>
                  <a:gd name="T11" fmla="*/ 15 h 36"/>
                  <a:gd name="T12" fmla="*/ 35 w 109"/>
                  <a:gd name="T13" fmla="*/ 23 h 36"/>
                  <a:gd name="T14" fmla="*/ 106 w 109"/>
                  <a:gd name="T15" fmla="*/ 0 h 36"/>
                  <a:gd name="T16" fmla="*/ 107 w 109"/>
                  <a:gd name="T17" fmla="*/ 3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9" h="36">
                    <a:moveTo>
                      <a:pt x="107" y="3"/>
                    </a:moveTo>
                    <a:lnTo>
                      <a:pt x="109" y="7"/>
                    </a:lnTo>
                    <a:lnTo>
                      <a:pt x="37" y="29"/>
                    </a:lnTo>
                    <a:lnTo>
                      <a:pt x="40" y="36"/>
                    </a:lnTo>
                    <a:lnTo>
                      <a:pt x="0" y="36"/>
                    </a:lnTo>
                    <a:lnTo>
                      <a:pt x="32" y="15"/>
                    </a:lnTo>
                    <a:lnTo>
                      <a:pt x="35" y="23"/>
                    </a:lnTo>
                    <a:lnTo>
                      <a:pt x="106" y="0"/>
                    </a:lnTo>
                    <a:lnTo>
                      <a:pt x="107" y="3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448" name="Freeform 688"/>
              <p:cNvSpPr>
                <a:spLocks/>
              </p:cNvSpPr>
              <p:nvPr/>
            </p:nvSpPr>
            <p:spPr bwMode="auto">
              <a:xfrm>
                <a:off x="3391" y="2582"/>
                <a:ext cx="78" cy="86"/>
              </a:xfrm>
              <a:custGeom>
                <a:avLst/>
                <a:gdLst>
                  <a:gd name="T0" fmla="*/ 75 w 78"/>
                  <a:gd name="T1" fmla="*/ 3 h 86"/>
                  <a:gd name="T2" fmla="*/ 78 w 78"/>
                  <a:gd name="T3" fmla="*/ 6 h 86"/>
                  <a:gd name="T4" fmla="*/ 27 w 78"/>
                  <a:gd name="T5" fmla="*/ 61 h 86"/>
                  <a:gd name="T6" fmla="*/ 32 w 78"/>
                  <a:gd name="T7" fmla="*/ 64 h 86"/>
                  <a:gd name="T8" fmla="*/ 0 w 78"/>
                  <a:gd name="T9" fmla="*/ 86 h 86"/>
                  <a:gd name="T10" fmla="*/ 17 w 78"/>
                  <a:gd name="T11" fmla="*/ 50 h 86"/>
                  <a:gd name="T12" fmla="*/ 21 w 78"/>
                  <a:gd name="T13" fmla="*/ 55 h 86"/>
                  <a:gd name="T14" fmla="*/ 72 w 78"/>
                  <a:gd name="T15" fmla="*/ 0 h 86"/>
                  <a:gd name="T16" fmla="*/ 75 w 78"/>
                  <a:gd name="T17" fmla="*/ 3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8" h="86">
                    <a:moveTo>
                      <a:pt x="75" y="3"/>
                    </a:moveTo>
                    <a:lnTo>
                      <a:pt x="78" y="6"/>
                    </a:lnTo>
                    <a:lnTo>
                      <a:pt x="27" y="61"/>
                    </a:lnTo>
                    <a:lnTo>
                      <a:pt x="32" y="64"/>
                    </a:lnTo>
                    <a:lnTo>
                      <a:pt x="0" y="86"/>
                    </a:lnTo>
                    <a:lnTo>
                      <a:pt x="17" y="50"/>
                    </a:lnTo>
                    <a:lnTo>
                      <a:pt x="21" y="55"/>
                    </a:lnTo>
                    <a:lnTo>
                      <a:pt x="72" y="0"/>
                    </a:lnTo>
                    <a:lnTo>
                      <a:pt x="75" y="3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449" name="Freeform 689"/>
              <p:cNvSpPr>
                <a:spLocks/>
              </p:cNvSpPr>
              <p:nvPr/>
            </p:nvSpPr>
            <p:spPr bwMode="auto">
              <a:xfrm>
                <a:off x="3336" y="2568"/>
                <a:ext cx="63" cy="84"/>
              </a:xfrm>
              <a:custGeom>
                <a:avLst/>
                <a:gdLst>
                  <a:gd name="T0" fmla="*/ 61 w 63"/>
                  <a:gd name="T1" fmla="*/ 2 h 84"/>
                  <a:gd name="T2" fmla="*/ 63 w 63"/>
                  <a:gd name="T3" fmla="*/ 3 h 84"/>
                  <a:gd name="T4" fmla="*/ 23 w 63"/>
                  <a:gd name="T5" fmla="*/ 58 h 84"/>
                  <a:gd name="T6" fmla="*/ 29 w 63"/>
                  <a:gd name="T7" fmla="*/ 63 h 84"/>
                  <a:gd name="T8" fmla="*/ 0 w 63"/>
                  <a:gd name="T9" fmla="*/ 84 h 84"/>
                  <a:gd name="T10" fmla="*/ 12 w 63"/>
                  <a:gd name="T11" fmla="*/ 51 h 84"/>
                  <a:gd name="T12" fmla="*/ 17 w 63"/>
                  <a:gd name="T13" fmla="*/ 54 h 84"/>
                  <a:gd name="T14" fmla="*/ 58 w 63"/>
                  <a:gd name="T15" fmla="*/ 0 h 84"/>
                  <a:gd name="T16" fmla="*/ 61 w 63"/>
                  <a:gd name="T17" fmla="*/ 2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3" h="84">
                    <a:moveTo>
                      <a:pt x="61" y="2"/>
                    </a:moveTo>
                    <a:lnTo>
                      <a:pt x="63" y="3"/>
                    </a:lnTo>
                    <a:lnTo>
                      <a:pt x="23" y="58"/>
                    </a:lnTo>
                    <a:lnTo>
                      <a:pt x="29" y="63"/>
                    </a:lnTo>
                    <a:lnTo>
                      <a:pt x="0" y="84"/>
                    </a:lnTo>
                    <a:lnTo>
                      <a:pt x="12" y="51"/>
                    </a:lnTo>
                    <a:lnTo>
                      <a:pt x="17" y="54"/>
                    </a:lnTo>
                    <a:lnTo>
                      <a:pt x="58" y="0"/>
                    </a:lnTo>
                    <a:lnTo>
                      <a:pt x="61" y="2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450" name="Freeform 690"/>
              <p:cNvSpPr>
                <a:spLocks/>
              </p:cNvSpPr>
              <p:nvPr/>
            </p:nvSpPr>
            <p:spPr bwMode="auto">
              <a:xfrm>
                <a:off x="3273" y="2553"/>
                <a:ext cx="57" cy="99"/>
              </a:xfrm>
              <a:custGeom>
                <a:avLst/>
                <a:gdLst>
                  <a:gd name="T0" fmla="*/ 52 w 57"/>
                  <a:gd name="T1" fmla="*/ 2 h 99"/>
                  <a:gd name="T2" fmla="*/ 57 w 57"/>
                  <a:gd name="T3" fmla="*/ 3 h 99"/>
                  <a:gd name="T4" fmla="*/ 23 w 57"/>
                  <a:gd name="T5" fmla="*/ 67 h 99"/>
                  <a:gd name="T6" fmla="*/ 28 w 57"/>
                  <a:gd name="T7" fmla="*/ 72 h 99"/>
                  <a:gd name="T8" fmla="*/ 0 w 57"/>
                  <a:gd name="T9" fmla="*/ 99 h 99"/>
                  <a:gd name="T10" fmla="*/ 9 w 57"/>
                  <a:gd name="T11" fmla="*/ 63 h 99"/>
                  <a:gd name="T12" fmla="*/ 15 w 57"/>
                  <a:gd name="T13" fmla="*/ 66 h 99"/>
                  <a:gd name="T14" fmla="*/ 51 w 57"/>
                  <a:gd name="T15" fmla="*/ 0 h 99"/>
                  <a:gd name="T16" fmla="*/ 52 w 57"/>
                  <a:gd name="T17" fmla="*/ 2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7" h="99">
                    <a:moveTo>
                      <a:pt x="52" y="2"/>
                    </a:moveTo>
                    <a:lnTo>
                      <a:pt x="57" y="3"/>
                    </a:lnTo>
                    <a:lnTo>
                      <a:pt x="23" y="67"/>
                    </a:lnTo>
                    <a:lnTo>
                      <a:pt x="28" y="72"/>
                    </a:lnTo>
                    <a:lnTo>
                      <a:pt x="0" y="99"/>
                    </a:lnTo>
                    <a:lnTo>
                      <a:pt x="9" y="63"/>
                    </a:lnTo>
                    <a:lnTo>
                      <a:pt x="15" y="66"/>
                    </a:lnTo>
                    <a:lnTo>
                      <a:pt x="51" y="0"/>
                    </a:lnTo>
                    <a:lnTo>
                      <a:pt x="52" y="2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451" name="Freeform 691"/>
              <p:cNvSpPr>
                <a:spLocks/>
              </p:cNvSpPr>
              <p:nvPr/>
            </p:nvSpPr>
            <p:spPr bwMode="auto">
              <a:xfrm>
                <a:off x="3192" y="2538"/>
                <a:ext cx="67" cy="117"/>
              </a:xfrm>
              <a:custGeom>
                <a:avLst/>
                <a:gdLst>
                  <a:gd name="T0" fmla="*/ 64 w 67"/>
                  <a:gd name="T1" fmla="*/ 3 h 117"/>
                  <a:gd name="T2" fmla="*/ 67 w 67"/>
                  <a:gd name="T3" fmla="*/ 4 h 117"/>
                  <a:gd name="T4" fmla="*/ 25 w 67"/>
                  <a:gd name="T5" fmla="*/ 81 h 117"/>
                  <a:gd name="T6" fmla="*/ 32 w 67"/>
                  <a:gd name="T7" fmla="*/ 85 h 117"/>
                  <a:gd name="T8" fmla="*/ 0 w 67"/>
                  <a:gd name="T9" fmla="*/ 117 h 117"/>
                  <a:gd name="T10" fmla="*/ 9 w 67"/>
                  <a:gd name="T11" fmla="*/ 73 h 117"/>
                  <a:gd name="T12" fmla="*/ 17 w 67"/>
                  <a:gd name="T13" fmla="*/ 78 h 117"/>
                  <a:gd name="T14" fmla="*/ 60 w 67"/>
                  <a:gd name="T15" fmla="*/ 0 h 117"/>
                  <a:gd name="T16" fmla="*/ 64 w 67"/>
                  <a:gd name="T17" fmla="*/ 3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7" h="117">
                    <a:moveTo>
                      <a:pt x="64" y="3"/>
                    </a:moveTo>
                    <a:lnTo>
                      <a:pt x="67" y="4"/>
                    </a:lnTo>
                    <a:lnTo>
                      <a:pt x="25" y="81"/>
                    </a:lnTo>
                    <a:lnTo>
                      <a:pt x="32" y="85"/>
                    </a:lnTo>
                    <a:lnTo>
                      <a:pt x="0" y="117"/>
                    </a:lnTo>
                    <a:lnTo>
                      <a:pt x="9" y="73"/>
                    </a:lnTo>
                    <a:lnTo>
                      <a:pt x="17" y="78"/>
                    </a:lnTo>
                    <a:lnTo>
                      <a:pt x="60" y="0"/>
                    </a:lnTo>
                    <a:lnTo>
                      <a:pt x="64" y="3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452" name="Freeform 692"/>
              <p:cNvSpPr>
                <a:spLocks/>
              </p:cNvSpPr>
              <p:nvPr/>
            </p:nvSpPr>
            <p:spPr bwMode="auto">
              <a:xfrm>
                <a:off x="3096" y="2521"/>
                <a:ext cx="95" cy="122"/>
              </a:xfrm>
              <a:custGeom>
                <a:avLst/>
                <a:gdLst>
                  <a:gd name="T0" fmla="*/ 90 w 95"/>
                  <a:gd name="T1" fmla="*/ 3 h 122"/>
                  <a:gd name="T2" fmla="*/ 95 w 95"/>
                  <a:gd name="T3" fmla="*/ 6 h 122"/>
                  <a:gd name="T4" fmla="*/ 33 w 95"/>
                  <a:gd name="T5" fmla="*/ 85 h 122"/>
                  <a:gd name="T6" fmla="*/ 41 w 95"/>
                  <a:gd name="T7" fmla="*/ 92 h 122"/>
                  <a:gd name="T8" fmla="*/ 0 w 95"/>
                  <a:gd name="T9" fmla="*/ 122 h 122"/>
                  <a:gd name="T10" fmla="*/ 18 w 95"/>
                  <a:gd name="T11" fmla="*/ 73 h 122"/>
                  <a:gd name="T12" fmla="*/ 27 w 95"/>
                  <a:gd name="T13" fmla="*/ 79 h 122"/>
                  <a:gd name="T14" fmla="*/ 87 w 95"/>
                  <a:gd name="T15" fmla="*/ 0 h 122"/>
                  <a:gd name="T16" fmla="*/ 90 w 95"/>
                  <a:gd name="T17" fmla="*/ 3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5" h="122">
                    <a:moveTo>
                      <a:pt x="90" y="3"/>
                    </a:moveTo>
                    <a:lnTo>
                      <a:pt x="95" y="6"/>
                    </a:lnTo>
                    <a:lnTo>
                      <a:pt x="33" y="85"/>
                    </a:lnTo>
                    <a:lnTo>
                      <a:pt x="41" y="92"/>
                    </a:lnTo>
                    <a:lnTo>
                      <a:pt x="0" y="122"/>
                    </a:lnTo>
                    <a:lnTo>
                      <a:pt x="18" y="73"/>
                    </a:lnTo>
                    <a:lnTo>
                      <a:pt x="27" y="79"/>
                    </a:lnTo>
                    <a:lnTo>
                      <a:pt x="87" y="0"/>
                    </a:lnTo>
                    <a:lnTo>
                      <a:pt x="90" y="3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453" name="Freeform 693"/>
              <p:cNvSpPr>
                <a:spLocks/>
              </p:cNvSpPr>
              <p:nvPr/>
            </p:nvSpPr>
            <p:spPr bwMode="auto">
              <a:xfrm>
                <a:off x="2999" y="2506"/>
                <a:ext cx="120" cy="59"/>
              </a:xfrm>
              <a:custGeom>
                <a:avLst/>
                <a:gdLst>
                  <a:gd name="T0" fmla="*/ 118 w 120"/>
                  <a:gd name="T1" fmla="*/ 4 h 59"/>
                  <a:gd name="T2" fmla="*/ 120 w 120"/>
                  <a:gd name="T3" fmla="*/ 9 h 59"/>
                  <a:gd name="T4" fmla="*/ 40 w 120"/>
                  <a:gd name="T5" fmla="*/ 44 h 59"/>
                  <a:gd name="T6" fmla="*/ 45 w 120"/>
                  <a:gd name="T7" fmla="*/ 53 h 59"/>
                  <a:gd name="T8" fmla="*/ 0 w 120"/>
                  <a:gd name="T9" fmla="*/ 59 h 59"/>
                  <a:gd name="T10" fmla="*/ 32 w 120"/>
                  <a:gd name="T11" fmla="*/ 29 h 59"/>
                  <a:gd name="T12" fmla="*/ 37 w 120"/>
                  <a:gd name="T13" fmla="*/ 38 h 59"/>
                  <a:gd name="T14" fmla="*/ 115 w 120"/>
                  <a:gd name="T15" fmla="*/ 0 h 59"/>
                  <a:gd name="T16" fmla="*/ 118 w 120"/>
                  <a:gd name="T17" fmla="*/ 4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0" h="59">
                    <a:moveTo>
                      <a:pt x="118" y="4"/>
                    </a:moveTo>
                    <a:lnTo>
                      <a:pt x="120" y="9"/>
                    </a:lnTo>
                    <a:lnTo>
                      <a:pt x="40" y="44"/>
                    </a:lnTo>
                    <a:lnTo>
                      <a:pt x="45" y="53"/>
                    </a:lnTo>
                    <a:lnTo>
                      <a:pt x="0" y="59"/>
                    </a:lnTo>
                    <a:lnTo>
                      <a:pt x="32" y="29"/>
                    </a:lnTo>
                    <a:lnTo>
                      <a:pt x="37" y="38"/>
                    </a:lnTo>
                    <a:lnTo>
                      <a:pt x="115" y="0"/>
                    </a:lnTo>
                    <a:lnTo>
                      <a:pt x="118" y="4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454" name="Freeform 694"/>
              <p:cNvSpPr>
                <a:spLocks/>
              </p:cNvSpPr>
              <p:nvPr/>
            </p:nvSpPr>
            <p:spPr bwMode="auto">
              <a:xfrm>
                <a:off x="2900" y="2477"/>
                <a:ext cx="76" cy="16"/>
              </a:xfrm>
              <a:custGeom>
                <a:avLst/>
                <a:gdLst>
                  <a:gd name="T0" fmla="*/ 76 w 76"/>
                  <a:gd name="T1" fmla="*/ 3 h 16"/>
                  <a:gd name="T2" fmla="*/ 76 w 76"/>
                  <a:gd name="T3" fmla="*/ 6 h 16"/>
                  <a:gd name="T4" fmla="*/ 26 w 76"/>
                  <a:gd name="T5" fmla="*/ 12 h 16"/>
                  <a:gd name="T6" fmla="*/ 26 w 76"/>
                  <a:gd name="T7" fmla="*/ 16 h 16"/>
                  <a:gd name="T8" fmla="*/ 0 w 76"/>
                  <a:gd name="T9" fmla="*/ 12 h 16"/>
                  <a:gd name="T10" fmla="*/ 24 w 76"/>
                  <a:gd name="T11" fmla="*/ 1 h 16"/>
                  <a:gd name="T12" fmla="*/ 26 w 76"/>
                  <a:gd name="T13" fmla="*/ 6 h 16"/>
                  <a:gd name="T14" fmla="*/ 76 w 76"/>
                  <a:gd name="T15" fmla="*/ 0 h 16"/>
                  <a:gd name="T16" fmla="*/ 76 w 76"/>
                  <a:gd name="T17" fmla="*/ 3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6" h="16">
                    <a:moveTo>
                      <a:pt x="76" y="3"/>
                    </a:moveTo>
                    <a:lnTo>
                      <a:pt x="76" y="6"/>
                    </a:lnTo>
                    <a:lnTo>
                      <a:pt x="26" y="12"/>
                    </a:lnTo>
                    <a:lnTo>
                      <a:pt x="26" y="16"/>
                    </a:lnTo>
                    <a:lnTo>
                      <a:pt x="0" y="12"/>
                    </a:lnTo>
                    <a:lnTo>
                      <a:pt x="24" y="1"/>
                    </a:lnTo>
                    <a:lnTo>
                      <a:pt x="26" y="6"/>
                    </a:lnTo>
                    <a:lnTo>
                      <a:pt x="76" y="0"/>
                    </a:lnTo>
                    <a:lnTo>
                      <a:pt x="76" y="3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455" name="Freeform 695"/>
              <p:cNvSpPr>
                <a:spLocks/>
              </p:cNvSpPr>
              <p:nvPr/>
            </p:nvSpPr>
            <p:spPr bwMode="auto">
              <a:xfrm>
                <a:off x="2840" y="2452"/>
                <a:ext cx="66" cy="17"/>
              </a:xfrm>
              <a:custGeom>
                <a:avLst/>
                <a:gdLst>
                  <a:gd name="T0" fmla="*/ 66 w 66"/>
                  <a:gd name="T1" fmla="*/ 14 h 17"/>
                  <a:gd name="T2" fmla="*/ 66 w 66"/>
                  <a:gd name="T3" fmla="*/ 17 h 17"/>
                  <a:gd name="T4" fmla="*/ 22 w 66"/>
                  <a:gd name="T5" fmla="*/ 9 h 17"/>
                  <a:gd name="T6" fmla="*/ 20 w 66"/>
                  <a:gd name="T7" fmla="*/ 14 h 17"/>
                  <a:gd name="T8" fmla="*/ 0 w 66"/>
                  <a:gd name="T9" fmla="*/ 3 h 17"/>
                  <a:gd name="T10" fmla="*/ 23 w 66"/>
                  <a:gd name="T11" fmla="*/ 0 h 17"/>
                  <a:gd name="T12" fmla="*/ 22 w 66"/>
                  <a:gd name="T13" fmla="*/ 5 h 17"/>
                  <a:gd name="T14" fmla="*/ 66 w 66"/>
                  <a:gd name="T15" fmla="*/ 11 h 17"/>
                  <a:gd name="T16" fmla="*/ 66 w 66"/>
                  <a:gd name="T17" fmla="*/ 14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6" h="17">
                    <a:moveTo>
                      <a:pt x="66" y="14"/>
                    </a:moveTo>
                    <a:lnTo>
                      <a:pt x="66" y="17"/>
                    </a:lnTo>
                    <a:lnTo>
                      <a:pt x="22" y="9"/>
                    </a:lnTo>
                    <a:lnTo>
                      <a:pt x="20" y="14"/>
                    </a:lnTo>
                    <a:lnTo>
                      <a:pt x="0" y="3"/>
                    </a:lnTo>
                    <a:lnTo>
                      <a:pt x="23" y="0"/>
                    </a:lnTo>
                    <a:lnTo>
                      <a:pt x="22" y="5"/>
                    </a:lnTo>
                    <a:lnTo>
                      <a:pt x="66" y="11"/>
                    </a:lnTo>
                    <a:lnTo>
                      <a:pt x="66" y="14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456" name="Freeform 696"/>
              <p:cNvSpPr>
                <a:spLocks/>
              </p:cNvSpPr>
              <p:nvPr/>
            </p:nvSpPr>
            <p:spPr bwMode="auto">
              <a:xfrm>
                <a:off x="2768" y="2437"/>
                <a:ext cx="68" cy="15"/>
              </a:xfrm>
              <a:custGeom>
                <a:avLst/>
                <a:gdLst>
                  <a:gd name="T0" fmla="*/ 68 w 68"/>
                  <a:gd name="T1" fmla="*/ 14 h 15"/>
                  <a:gd name="T2" fmla="*/ 68 w 68"/>
                  <a:gd name="T3" fmla="*/ 15 h 15"/>
                  <a:gd name="T4" fmla="*/ 23 w 68"/>
                  <a:gd name="T5" fmla="*/ 9 h 15"/>
                  <a:gd name="T6" fmla="*/ 22 w 68"/>
                  <a:gd name="T7" fmla="*/ 14 h 15"/>
                  <a:gd name="T8" fmla="*/ 0 w 68"/>
                  <a:gd name="T9" fmla="*/ 4 h 15"/>
                  <a:gd name="T10" fmla="*/ 25 w 68"/>
                  <a:gd name="T11" fmla="*/ 0 h 15"/>
                  <a:gd name="T12" fmla="*/ 23 w 68"/>
                  <a:gd name="T13" fmla="*/ 4 h 15"/>
                  <a:gd name="T14" fmla="*/ 68 w 68"/>
                  <a:gd name="T15" fmla="*/ 10 h 15"/>
                  <a:gd name="T16" fmla="*/ 68 w 68"/>
                  <a:gd name="T17" fmla="*/ 14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8" h="15">
                    <a:moveTo>
                      <a:pt x="68" y="14"/>
                    </a:moveTo>
                    <a:lnTo>
                      <a:pt x="68" y="15"/>
                    </a:lnTo>
                    <a:lnTo>
                      <a:pt x="23" y="9"/>
                    </a:lnTo>
                    <a:lnTo>
                      <a:pt x="22" y="14"/>
                    </a:lnTo>
                    <a:lnTo>
                      <a:pt x="0" y="4"/>
                    </a:lnTo>
                    <a:lnTo>
                      <a:pt x="25" y="0"/>
                    </a:lnTo>
                    <a:lnTo>
                      <a:pt x="23" y="4"/>
                    </a:lnTo>
                    <a:lnTo>
                      <a:pt x="68" y="10"/>
                    </a:lnTo>
                    <a:lnTo>
                      <a:pt x="68" y="14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457" name="Freeform 697"/>
              <p:cNvSpPr>
                <a:spLocks/>
              </p:cNvSpPr>
              <p:nvPr/>
            </p:nvSpPr>
            <p:spPr bwMode="auto">
              <a:xfrm>
                <a:off x="2704" y="2423"/>
                <a:ext cx="63" cy="15"/>
              </a:xfrm>
              <a:custGeom>
                <a:avLst/>
                <a:gdLst>
                  <a:gd name="T0" fmla="*/ 61 w 63"/>
                  <a:gd name="T1" fmla="*/ 14 h 15"/>
                  <a:gd name="T2" fmla="*/ 61 w 63"/>
                  <a:gd name="T3" fmla="*/ 15 h 15"/>
                  <a:gd name="T4" fmla="*/ 20 w 63"/>
                  <a:gd name="T5" fmla="*/ 8 h 15"/>
                  <a:gd name="T6" fmla="*/ 20 w 63"/>
                  <a:gd name="T7" fmla="*/ 12 h 15"/>
                  <a:gd name="T8" fmla="*/ 0 w 63"/>
                  <a:gd name="T9" fmla="*/ 3 h 15"/>
                  <a:gd name="T10" fmla="*/ 22 w 63"/>
                  <a:gd name="T11" fmla="*/ 0 h 15"/>
                  <a:gd name="T12" fmla="*/ 22 w 63"/>
                  <a:gd name="T13" fmla="*/ 3 h 15"/>
                  <a:gd name="T14" fmla="*/ 63 w 63"/>
                  <a:gd name="T15" fmla="*/ 11 h 15"/>
                  <a:gd name="T16" fmla="*/ 61 w 63"/>
                  <a:gd name="T17" fmla="*/ 14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3" h="15">
                    <a:moveTo>
                      <a:pt x="61" y="14"/>
                    </a:moveTo>
                    <a:lnTo>
                      <a:pt x="61" y="15"/>
                    </a:lnTo>
                    <a:lnTo>
                      <a:pt x="20" y="8"/>
                    </a:lnTo>
                    <a:lnTo>
                      <a:pt x="20" y="12"/>
                    </a:lnTo>
                    <a:lnTo>
                      <a:pt x="0" y="3"/>
                    </a:lnTo>
                    <a:lnTo>
                      <a:pt x="22" y="0"/>
                    </a:lnTo>
                    <a:lnTo>
                      <a:pt x="22" y="3"/>
                    </a:lnTo>
                    <a:lnTo>
                      <a:pt x="63" y="11"/>
                    </a:lnTo>
                    <a:lnTo>
                      <a:pt x="61" y="14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458" name="Freeform 698"/>
              <p:cNvSpPr>
                <a:spLocks/>
              </p:cNvSpPr>
              <p:nvPr/>
            </p:nvSpPr>
            <p:spPr bwMode="auto">
              <a:xfrm>
                <a:off x="2634" y="2408"/>
                <a:ext cx="62" cy="15"/>
              </a:xfrm>
              <a:custGeom>
                <a:avLst/>
                <a:gdLst>
                  <a:gd name="T0" fmla="*/ 62 w 62"/>
                  <a:gd name="T1" fmla="*/ 13 h 15"/>
                  <a:gd name="T2" fmla="*/ 62 w 62"/>
                  <a:gd name="T3" fmla="*/ 15 h 15"/>
                  <a:gd name="T4" fmla="*/ 21 w 62"/>
                  <a:gd name="T5" fmla="*/ 7 h 15"/>
                  <a:gd name="T6" fmla="*/ 20 w 62"/>
                  <a:gd name="T7" fmla="*/ 12 h 15"/>
                  <a:gd name="T8" fmla="*/ 0 w 62"/>
                  <a:gd name="T9" fmla="*/ 1 h 15"/>
                  <a:gd name="T10" fmla="*/ 21 w 62"/>
                  <a:gd name="T11" fmla="*/ 0 h 15"/>
                  <a:gd name="T12" fmla="*/ 21 w 62"/>
                  <a:gd name="T13" fmla="*/ 3 h 15"/>
                  <a:gd name="T14" fmla="*/ 62 w 62"/>
                  <a:gd name="T15" fmla="*/ 12 h 15"/>
                  <a:gd name="T16" fmla="*/ 62 w 62"/>
                  <a:gd name="T17" fmla="*/ 13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2" h="15">
                    <a:moveTo>
                      <a:pt x="62" y="13"/>
                    </a:moveTo>
                    <a:lnTo>
                      <a:pt x="62" y="15"/>
                    </a:lnTo>
                    <a:lnTo>
                      <a:pt x="21" y="7"/>
                    </a:lnTo>
                    <a:lnTo>
                      <a:pt x="20" y="12"/>
                    </a:lnTo>
                    <a:lnTo>
                      <a:pt x="0" y="1"/>
                    </a:lnTo>
                    <a:lnTo>
                      <a:pt x="21" y="0"/>
                    </a:lnTo>
                    <a:lnTo>
                      <a:pt x="21" y="3"/>
                    </a:lnTo>
                    <a:lnTo>
                      <a:pt x="62" y="12"/>
                    </a:lnTo>
                    <a:lnTo>
                      <a:pt x="62" y="13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459" name="Freeform 699"/>
              <p:cNvSpPr>
                <a:spLocks/>
              </p:cNvSpPr>
              <p:nvPr/>
            </p:nvSpPr>
            <p:spPr bwMode="auto">
              <a:xfrm>
                <a:off x="2565" y="2394"/>
                <a:ext cx="17" cy="9"/>
              </a:xfrm>
              <a:custGeom>
                <a:avLst/>
                <a:gdLst>
                  <a:gd name="T0" fmla="*/ 17 w 17"/>
                  <a:gd name="T1" fmla="*/ 0 h 9"/>
                  <a:gd name="T2" fmla="*/ 0 w 17"/>
                  <a:gd name="T3" fmla="*/ 1 h 9"/>
                  <a:gd name="T4" fmla="*/ 15 w 17"/>
                  <a:gd name="T5" fmla="*/ 9 h 9"/>
                  <a:gd name="T6" fmla="*/ 17 w 17"/>
                  <a:gd name="T7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9">
                    <a:moveTo>
                      <a:pt x="17" y="0"/>
                    </a:moveTo>
                    <a:lnTo>
                      <a:pt x="0" y="1"/>
                    </a:lnTo>
                    <a:lnTo>
                      <a:pt x="15" y="9"/>
                    </a:lnTo>
                    <a:lnTo>
                      <a:pt x="17" y="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460" name="Line 700"/>
              <p:cNvSpPr>
                <a:spLocks noChangeShapeType="1"/>
              </p:cNvSpPr>
              <p:nvPr/>
            </p:nvSpPr>
            <p:spPr bwMode="auto">
              <a:xfrm>
                <a:off x="2580" y="2397"/>
                <a:ext cx="46" cy="9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461" name="Freeform 701"/>
              <p:cNvSpPr>
                <a:spLocks/>
              </p:cNvSpPr>
              <p:nvPr/>
            </p:nvSpPr>
            <p:spPr bwMode="auto">
              <a:xfrm>
                <a:off x="2499" y="2379"/>
                <a:ext cx="14" cy="10"/>
              </a:xfrm>
              <a:custGeom>
                <a:avLst/>
                <a:gdLst>
                  <a:gd name="T0" fmla="*/ 14 w 14"/>
                  <a:gd name="T1" fmla="*/ 0 h 10"/>
                  <a:gd name="T2" fmla="*/ 0 w 14"/>
                  <a:gd name="T3" fmla="*/ 3 h 10"/>
                  <a:gd name="T4" fmla="*/ 12 w 14"/>
                  <a:gd name="T5" fmla="*/ 10 h 10"/>
                  <a:gd name="T6" fmla="*/ 14 w 14"/>
                  <a:gd name="T7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10">
                    <a:moveTo>
                      <a:pt x="14" y="0"/>
                    </a:moveTo>
                    <a:lnTo>
                      <a:pt x="0" y="3"/>
                    </a:lnTo>
                    <a:lnTo>
                      <a:pt x="12" y="10"/>
                    </a:lnTo>
                    <a:lnTo>
                      <a:pt x="14" y="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462" name="Line 702"/>
              <p:cNvSpPr>
                <a:spLocks noChangeShapeType="1"/>
              </p:cNvSpPr>
              <p:nvPr/>
            </p:nvSpPr>
            <p:spPr bwMode="auto">
              <a:xfrm>
                <a:off x="2513" y="2385"/>
                <a:ext cx="43" cy="7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463" name="Freeform 703"/>
              <p:cNvSpPr>
                <a:spLocks/>
              </p:cNvSpPr>
              <p:nvPr/>
            </p:nvSpPr>
            <p:spPr bwMode="auto">
              <a:xfrm>
                <a:off x="2430" y="2368"/>
                <a:ext cx="14" cy="8"/>
              </a:xfrm>
              <a:custGeom>
                <a:avLst/>
                <a:gdLst>
                  <a:gd name="T0" fmla="*/ 14 w 14"/>
                  <a:gd name="T1" fmla="*/ 0 h 8"/>
                  <a:gd name="T2" fmla="*/ 0 w 14"/>
                  <a:gd name="T3" fmla="*/ 3 h 8"/>
                  <a:gd name="T4" fmla="*/ 13 w 14"/>
                  <a:gd name="T5" fmla="*/ 8 h 8"/>
                  <a:gd name="T6" fmla="*/ 14 w 14"/>
                  <a:gd name="T7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8">
                    <a:moveTo>
                      <a:pt x="14" y="0"/>
                    </a:moveTo>
                    <a:lnTo>
                      <a:pt x="0" y="3"/>
                    </a:lnTo>
                    <a:lnTo>
                      <a:pt x="13" y="8"/>
                    </a:lnTo>
                    <a:lnTo>
                      <a:pt x="14" y="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464" name="Line 704"/>
              <p:cNvSpPr>
                <a:spLocks noChangeShapeType="1"/>
              </p:cNvSpPr>
              <p:nvPr/>
            </p:nvSpPr>
            <p:spPr bwMode="auto">
              <a:xfrm>
                <a:off x="2444" y="2373"/>
                <a:ext cx="41" cy="4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465" name="Freeform 705"/>
              <p:cNvSpPr>
                <a:spLocks/>
              </p:cNvSpPr>
              <p:nvPr/>
            </p:nvSpPr>
            <p:spPr bwMode="auto">
              <a:xfrm>
                <a:off x="2358" y="2354"/>
                <a:ext cx="16" cy="11"/>
              </a:xfrm>
              <a:custGeom>
                <a:avLst/>
                <a:gdLst>
                  <a:gd name="T0" fmla="*/ 16 w 16"/>
                  <a:gd name="T1" fmla="*/ 0 h 11"/>
                  <a:gd name="T2" fmla="*/ 0 w 16"/>
                  <a:gd name="T3" fmla="*/ 5 h 11"/>
                  <a:gd name="T4" fmla="*/ 14 w 16"/>
                  <a:gd name="T5" fmla="*/ 11 h 11"/>
                  <a:gd name="T6" fmla="*/ 16 w 16"/>
                  <a:gd name="T7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11">
                    <a:moveTo>
                      <a:pt x="16" y="0"/>
                    </a:moveTo>
                    <a:lnTo>
                      <a:pt x="0" y="5"/>
                    </a:lnTo>
                    <a:lnTo>
                      <a:pt x="14" y="11"/>
                    </a:lnTo>
                    <a:lnTo>
                      <a:pt x="16" y="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466" name="Line 706"/>
              <p:cNvSpPr>
                <a:spLocks noChangeShapeType="1"/>
              </p:cNvSpPr>
              <p:nvPr/>
            </p:nvSpPr>
            <p:spPr bwMode="auto">
              <a:xfrm>
                <a:off x="2372" y="2359"/>
                <a:ext cx="43" cy="4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467" name="Freeform 707"/>
              <p:cNvSpPr>
                <a:spLocks/>
              </p:cNvSpPr>
              <p:nvPr/>
            </p:nvSpPr>
            <p:spPr bwMode="auto">
              <a:xfrm>
                <a:off x="2285" y="2342"/>
                <a:ext cx="15" cy="9"/>
              </a:xfrm>
              <a:custGeom>
                <a:avLst/>
                <a:gdLst>
                  <a:gd name="T0" fmla="*/ 15 w 15"/>
                  <a:gd name="T1" fmla="*/ 0 h 9"/>
                  <a:gd name="T2" fmla="*/ 0 w 15"/>
                  <a:gd name="T3" fmla="*/ 5 h 9"/>
                  <a:gd name="T4" fmla="*/ 15 w 15"/>
                  <a:gd name="T5" fmla="*/ 9 h 9"/>
                  <a:gd name="T6" fmla="*/ 15 w 15"/>
                  <a:gd name="T7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9">
                    <a:moveTo>
                      <a:pt x="15" y="0"/>
                    </a:moveTo>
                    <a:lnTo>
                      <a:pt x="0" y="5"/>
                    </a:lnTo>
                    <a:lnTo>
                      <a:pt x="15" y="9"/>
                    </a:lnTo>
                    <a:lnTo>
                      <a:pt x="15" y="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468" name="Line 708"/>
              <p:cNvSpPr>
                <a:spLocks noChangeShapeType="1"/>
              </p:cNvSpPr>
              <p:nvPr/>
            </p:nvSpPr>
            <p:spPr bwMode="auto">
              <a:xfrm>
                <a:off x="2300" y="2348"/>
                <a:ext cx="45" cy="0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469" name="Freeform 709"/>
              <p:cNvSpPr>
                <a:spLocks/>
              </p:cNvSpPr>
              <p:nvPr/>
            </p:nvSpPr>
            <p:spPr bwMode="auto">
              <a:xfrm>
                <a:off x="2209" y="2327"/>
                <a:ext cx="67" cy="13"/>
              </a:xfrm>
              <a:custGeom>
                <a:avLst/>
                <a:gdLst>
                  <a:gd name="T0" fmla="*/ 67 w 67"/>
                  <a:gd name="T1" fmla="*/ 7 h 13"/>
                  <a:gd name="T2" fmla="*/ 67 w 67"/>
                  <a:gd name="T3" fmla="*/ 10 h 13"/>
                  <a:gd name="T4" fmla="*/ 21 w 67"/>
                  <a:gd name="T5" fmla="*/ 9 h 13"/>
                  <a:gd name="T6" fmla="*/ 21 w 67"/>
                  <a:gd name="T7" fmla="*/ 13 h 13"/>
                  <a:gd name="T8" fmla="*/ 0 w 67"/>
                  <a:gd name="T9" fmla="*/ 6 h 13"/>
                  <a:gd name="T10" fmla="*/ 21 w 67"/>
                  <a:gd name="T11" fmla="*/ 0 h 13"/>
                  <a:gd name="T12" fmla="*/ 21 w 67"/>
                  <a:gd name="T13" fmla="*/ 4 h 13"/>
                  <a:gd name="T14" fmla="*/ 67 w 67"/>
                  <a:gd name="T15" fmla="*/ 4 h 13"/>
                  <a:gd name="T16" fmla="*/ 67 w 67"/>
                  <a:gd name="T17" fmla="*/ 7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7" h="13">
                    <a:moveTo>
                      <a:pt x="67" y="7"/>
                    </a:moveTo>
                    <a:lnTo>
                      <a:pt x="67" y="10"/>
                    </a:lnTo>
                    <a:lnTo>
                      <a:pt x="21" y="9"/>
                    </a:lnTo>
                    <a:lnTo>
                      <a:pt x="21" y="13"/>
                    </a:lnTo>
                    <a:lnTo>
                      <a:pt x="0" y="6"/>
                    </a:lnTo>
                    <a:lnTo>
                      <a:pt x="21" y="0"/>
                    </a:lnTo>
                    <a:lnTo>
                      <a:pt x="21" y="4"/>
                    </a:lnTo>
                    <a:lnTo>
                      <a:pt x="67" y="4"/>
                    </a:lnTo>
                    <a:lnTo>
                      <a:pt x="67" y="7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470" name="Freeform 710"/>
              <p:cNvSpPr>
                <a:spLocks/>
              </p:cNvSpPr>
              <p:nvPr/>
            </p:nvSpPr>
            <p:spPr bwMode="auto">
              <a:xfrm>
                <a:off x="2131" y="2313"/>
                <a:ext cx="74" cy="14"/>
              </a:xfrm>
              <a:custGeom>
                <a:avLst/>
                <a:gdLst>
                  <a:gd name="T0" fmla="*/ 74 w 74"/>
                  <a:gd name="T1" fmla="*/ 8 h 14"/>
                  <a:gd name="T2" fmla="*/ 74 w 74"/>
                  <a:gd name="T3" fmla="*/ 9 h 14"/>
                  <a:gd name="T4" fmla="*/ 24 w 74"/>
                  <a:gd name="T5" fmla="*/ 9 h 14"/>
                  <a:gd name="T6" fmla="*/ 24 w 74"/>
                  <a:gd name="T7" fmla="*/ 14 h 14"/>
                  <a:gd name="T8" fmla="*/ 0 w 74"/>
                  <a:gd name="T9" fmla="*/ 8 h 14"/>
                  <a:gd name="T10" fmla="*/ 24 w 74"/>
                  <a:gd name="T11" fmla="*/ 0 h 14"/>
                  <a:gd name="T12" fmla="*/ 24 w 74"/>
                  <a:gd name="T13" fmla="*/ 4 h 14"/>
                  <a:gd name="T14" fmla="*/ 74 w 74"/>
                  <a:gd name="T15" fmla="*/ 4 h 14"/>
                  <a:gd name="T16" fmla="*/ 74 w 74"/>
                  <a:gd name="T17" fmla="*/ 8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4" h="14">
                    <a:moveTo>
                      <a:pt x="74" y="8"/>
                    </a:moveTo>
                    <a:lnTo>
                      <a:pt x="74" y="9"/>
                    </a:lnTo>
                    <a:lnTo>
                      <a:pt x="24" y="9"/>
                    </a:lnTo>
                    <a:lnTo>
                      <a:pt x="24" y="14"/>
                    </a:lnTo>
                    <a:lnTo>
                      <a:pt x="0" y="8"/>
                    </a:lnTo>
                    <a:lnTo>
                      <a:pt x="24" y="0"/>
                    </a:lnTo>
                    <a:lnTo>
                      <a:pt x="24" y="4"/>
                    </a:lnTo>
                    <a:lnTo>
                      <a:pt x="74" y="4"/>
                    </a:lnTo>
                    <a:lnTo>
                      <a:pt x="74" y="8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471" name="Freeform 711"/>
              <p:cNvSpPr>
                <a:spLocks/>
              </p:cNvSpPr>
              <p:nvPr/>
            </p:nvSpPr>
            <p:spPr bwMode="auto">
              <a:xfrm>
                <a:off x="2054" y="2298"/>
                <a:ext cx="81" cy="16"/>
              </a:xfrm>
              <a:custGeom>
                <a:avLst/>
                <a:gdLst>
                  <a:gd name="T0" fmla="*/ 81 w 81"/>
                  <a:gd name="T1" fmla="*/ 7 h 16"/>
                  <a:gd name="T2" fmla="*/ 81 w 81"/>
                  <a:gd name="T3" fmla="*/ 10 h 16"/>
                  <a:gd name="T4" fmla="*/ 28 w 81"/>
                  <a:gd name="T5" fmla="*/ 10 h 16"/>
                  <a:gd name="T6" fmla="*/ 28 w 81"/>
                  <a:gd name="T7" fmla="*/ 16 h 16"/>
                  <a:gd name="T8" fmla="*/ 0 w 81"/>
                  <a:gd name="T9" fmla="*/ 9 h 16"/>
                  <a:gd name="T10" fmla="*/ 28 w 81"/>
                  <a:gd name="T11" fmla="*/ 0 h 16"/>
                  <a:gd name="T12" fmla="*/ 28 w 81"/>
                  <a:gd name="T13" fmla="*/ 6 h 16"/>
                  <a:gd name="T14" fmla="*/ 81 w 81"/>
                  <a:gd name="T15" fmla="*/ 4 h 16"/>
                  <a:gd name="T16" fmla="*/ 81 w 81"/>
                  <a:gd name="T17" fmla="*/ 7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1" h="16">
                    <a:moveTo>
                      <a:pt x="81" y="7"/>
                    </a:moveTo>
                    <a:lnTo>
                      <a:pt x="81" y="10"/>
                    </a:lnTo>
                    <a:lnTo>
                      <a:pt x="28" y="10"/>
                    </a:lnTo>
                    <a:lnTo>
                      <a:pt x="28" y="16"/>
                    </a:lnTo>
                    <a:lnTo>
                      <a:pt x="0" y="9"/>
                    </a:lnTo>
                    <a:lnTo>
                      <a:pt x="28" y="0"/>
                    </a:lnTo>
                    <a:lnTo>
                      <a:pt x="28" y="6"/>
                    </a:lnTo>
                    <a:lnTo>
                      <a:pt x="81" y="4"/>
                    </a:lnTo>
                    <a:lnTo>
                      <a:pt x="81" y="7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472" name="Freeform 712"/>
              <p:cNvSpPr>
                <a:spLocks/>
              </p:cNvSpPr>
              <p:nvPr/>
            </p:nvSpPr>
            <p:spPr bwMode="auto">
              <a:xfrm>
                <a:off x="3343" y="2347"/>
                <a:ext cx="31" cy="108"/>
              </a:xfrm>
              <a:custGeom>
                <a:avLst/>
                <a:gdLst>
                  <a:gd name="T0" fmla="*/ 30 w 31"/>
                  <a:gd name="T1" fmla="*/ 1 h 108"/>
                  <a:gd name="T2" fmla="*/ 31 w 31"/>
                  <a:gd name="T3" fmla="*/ 1 h 108"/>
                  <a:gd name="T4" fmla="*/ 14 w 31"/>
                  <a:gd name="T5" fmla="*/ 74 h 108"/>
                  <a:gd name="T6" fmla="*/ 22 w 31"/>
                  <a:gd name="T7" fmla="*/ 74 h 108"/>
                  <a:gd name="T8" fmla="*/ 4 w 31"/>
                  <a:gd name="T9" fmla="*/ 108 h 108"/>
                  <a:gd name="T10" fmla="*/ 0 w 31"/>
                  <a:gd name="T11" fmla="*/ 70 h 108"/>
                  <a:gd name="T12" fmla="*/ 7 w 31"/>
                  <a:gd name="T13" fmla="*/ 73 h 108"/>
                  <a:gd name="T14" fmla="*/ 25 w 31"/>
                  <a:gd name="T15" fmla="*/ 0 h 108"/>
                  <a:gd name="T16" fmla="*/ 30 w 31"/>
                  <a:gd name="T17" fmla="*/ 1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1" h="108">
                    <a:moveTo>
                      <a:pt x="30" y="1"/>
                    </a:moveTo>
                    <a:lnTo>
                      <a:pt x="31" y="1"/>
                    </a:lnTo>
                    <a:lnTo>
                      <a:pt x="14" y="74"/>
                    </a:lnTo>
                    <a:lnTo>
                      <a:pt x="22" y="74"/>
                    </a:lnTo>
                    <a:lnTo>
                      <a:pt x="4" y="108"/>
                    </a:lnTo>
                    <a:lnTo>
                      <a:pt x="0" y="70"/>
                    </a:lnTo>
                    <a:lnTo>
                      <a:pt x="7" y="73"/>
                    </a:lnTo>
                    <a:lnTo>
                      <a:pt x="25" y="0"/>
                    </a:lnTo>
                    <a:lnTo>
                      <a:pt x="30" y="1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473" name="Freeform 713"/>
              <p:cNvSpPr>
                <a:spLocks/>
              </p:cNvSpPr>
              <p:nvPr/>
            </p:nvSpPr>
            <p:spPr bwMode="auto">
              <a:xfrm>
                <a:off x="2923" y="2314"/>
                <a:ext cx="26" cy="26"/>
              </a:xfrm>
              <a:custGeom>
                <a:avLst/>
                <a:gdLst>
                  <a:gd name="T0" fmla="*/ 7 w 26"/>
                  <a:gd name="T1" fmla="*/ 26 h 26"/>
                  <a:gd name="T2" fmla="*/ 0 w 26"/>
                  <a:gd name="T3" fmla="*/ 17 h 26"/>
                  <a:gd name="T4" fmla="*/ 0 w 26"/>
                  <a:gd name="T5" fmla="*/ 8 h 26"/>
                  <a:gd name="T6" fmla="*/ 7 w 26"/>
                  <a:gd name="T7" fmla="*/ 0 h 26"/>
                  <a:gd name="T8" fmla="*/ 18 w 26"/>
                  <a:gd name="T9" fmla="*/ 0 h 26"/>
                  <a:gd name="T10" fmla="*/ 26 w 26"/>
                  <a:gd name="T11" fmla="*/ 8 h 26"/>
                  <a:gd name="T12" fmla="*/ 26 w 26"/>
                  <a:gd name="T13" fmla="*/ 17 h 26"/>
                  <a:gd name="T14" fmla="*/ 18 w 26"/>
                  <a:gd name="T15" fmla="*/ 26 h 26"/>
                  <a:gd name="T16" fmla="*/ 7 w 26"/>
                  <a:gd name="T17" fmla="*/ 26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6" h="26">
                    <a:moveTo>
                      <a:pt x="7" y="26"/>
                    </a:moveTo>
                    <a:lnTo>
                      <a:pt x="0" y="17"/>
                    </a:lnTo>
                    <a:lnTo>
                      <a:pt x="0" y="8"/>
                    </a:lnTo>
                    <a:lnTo>
                      <a:pt x="7" y="0"/>
                    </a:lnTo>
                    <a:lnTo>
                      <a:pt x="18" y="0"/>
                    </a:lnTo>
                    <a:lnTo>
                      <a:pt x="26" y="8"/>
                    </a:lnTo>
                    <a:lnTo>
                      <a:pt x="26" y="17"/>
                    </a:lnTo>
                    <a:lnTo>
                      <a:pt x="18" y="26"/>
                    </a:lnTo>
                    <a:lnTo>
                      <a:pt x="7" y="26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474" name="Freeform 714"/>
              <p:cNvSpPr>
                <a:spLocks/>
              </p:cNvSpPr>
              <p:nvPr/>
            </p:nvSpPr>
            <p:spPr bwMode="auto">
              <a:xfrm>
                <a:off x="2978" y="2397"/>
                <a:ext cx="26" cy="26"/>
              </a:xfrm>
              <a:custGeom>
                <a:avLst/>
                <a:gdLst>
                  <a:gd name="T0" fmla="*/ 8 w 26"/>
                  <a:gd name="T1" fmla="*/ 26 h 26"/>
                  <a:gd name="T2" fmla="*/ 0 w 26"/>
                  <a:gd name="T3" fmla="*/ 20 h 26"/>
                  <a:gd name="T4" fmla="*/ 0 w 26"/>
                  <a:gd name="T5" fmla="*/ 9 h 26"/>
                  <a:gd name="T6" fmla="*/ 8 w 26"/>
                  <a:gd name="T7" fmla="*/ 0 h 26"/>
                  <a:gd name="T8" fmla="*/ 18 w 26"/>
                  <a:gd name="T9" fmla="*/ 0 h 26"/>
                  <a:gd name="T10" fmla="*/ 26 w 26"/>
                  <a:gd name="T11" fmla="*/ 9 h 26"/>
                  <a:gd name="T12" fmla="*/ 26 w 26"/>
                  <a:gd name="T13" fmla="*/ 20 h 26"/>
                  <a:gd name="T14" fmla="*/ 18 w 26"/>
                  <a:gd name="T15" fmla="*/ 26 h 26"/>
                  <a:gd name="T16" fmla="*/ 8 w 26"/>
                  <a:gd name="T17" fmla="*/ 26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6" h="26">
                    <a:moveTo>
                      <a:pt x="8" y="26"/>
                    </a:moveTo>
                    <a:lnTo>
                      <a:pt x="0" y="20"/>
                    </a:lnTo>
                    <a:lnTo>
                      <a:pt x="0" y="9"/>
                    </a:lnTo>
                    <a:lnTo>
                      <a:pt x="8" y="0"/>
                    </a:lnTo>
                    <a:lnTo>
                      <a:pt x="18" y="0"/>
                    </a:lnTo>
                    <a:lnTo>
                      <a:pt x="26" y="9"/>
                    </a:lnTo>
                    <a:lnTo>
                      <a:pt x="26" y="20"/>
                    </a:lnTo>
                    <a:lnTo>
                      <a:pt x="18" y="26"/>
                    </a:lnTo>
                    <a:lnTo>
                      <a:pt x="8" y="26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475" name="Freeform 715"/>
              <p:cNvSpPr>
                <a:spLocks/>
              </p:cNvSpPr>
              <p:nvPr/>
            </p:nvSpPr>
            <p:spPr bwMode="auto">
              <a:xfrm>
                <a:off x="3033" y="2483"/>
                <a:ext cx="26" cy="24"/>
              </a:xfrm>
              <a:custGeom>
                <a:avLst/>
                <a:gdLst>
                  <a:gd name="T0" fmla="*/ 8 w 26"/>
                  <a:gd name="T1" fmla="*/ 24 h 24"/>
                  <a:gd name="T2" fmla="*/ 0 w 26"/>
                  <a:gd name="T3" fmla="*/ 16 h 24"/>
                  <a:gd name="T4" fmla="*/ 0 w 26"/>
                  <a:gd name="T5" fmla="*/ 7 h 24"/>
                  <a:gd name="T6" fmla="*/ 8 w 26"/>
                  <a:gd name="T7" fmla="*/ 0 h 24"/>
                  <a:gd name="T8" fmla="*/ 18 w 26"/>
                  <a:gd name="T9" fmla="*/ 0 h 24"/>
                  <a:gd name="T10" fmla="*/ 26 w 26"/>
                  <a:gd name="T11" fmla="*/ 7 h 24"/>
                  <a:gd name="T12" fmla="*/ 26 w 26"/>
                  <a:gd name="T13" fmla="*/ 16 h 24"/>
                  <a:gd name="T14" fmla="*/ 18 w 26"/>
                  <a:gd name="T15" fmla="*/ 24 h 24"/>
                  <a:gd name="T16" fmla="*/ 8 w 26"/>
                  <a:gd name="T17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6" h="24">
                    <a:moveTo>
                      <a:pt x="8" y="24"/>
                    </a:moveTo>
                    <a:lnTo>
                      <a:pt x="0" y="16"/>
                    </a:lnTo>
                    <a:lnTo>
                      <a:pt x="0" y="7"/>
                    </a:lnTo>
                    <a:lnTo>
                      <a:pt x="8" y="0"/>
                    </a:lnTo>
                    <a:lnTo>
                      <a:pt x="18" y="0"/>
                    </a:lnTo>
                    <a:lnTo>
                      <a:pt x="26" y="7"/>
                    </a:lnTo>
                    <a:lnTo>
                      <a:pt x="26" y="16"/>
                    </a:lnTo>
                    <a:lnTo>
                      <a:pt x="18" y="24"/>
                    </a:lnTo>
                    <a:lnTo>
                      <a:pt x="8" y="24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476" name="Freeform 716"/>
              <p:cNvSpPr>
                <a:spLocks/>
              </p:cNvSpPr>
              <p:nvPr/>
            </p:nvSpPr>
            <p:spPr bwMode="auto">
              <a:xfrm>
                <a:off x="1935" y="1755"/>
                <a:ext cx="23" cy="53"/>
              </a:xfrm>
              <a:custGeom>
                <a:avLst/>
                <a:gdLst>
                  <a:gd name="T0" fmla="*/ 23 w 23"/>
                  <a:gd name="T1" fmla="*/ 53 h 53"/>
                  <a:gd name="T2" fmla="*/ 12 w 23"/>
                  <a:gd name="T3" fmla="*/ 53 h 53"/>
                  <a:gd name="T4" fmla="*/ 12 w 23"/>
                  <a:gd name="T5" fmla="*/ 15 h 53"/>
                  <a:gd name="T6" fmla="*/ 6 w 23"/>
                  <a:gd name="T7" fmla="*/ 20 h 53"/>
                  <a:gd name="T8" fmla="*/ 0 w 23"/>
                  <a:gd name="T9" fmla="*/ 23 h 53"/>
                  <a:gd name="T10" fmla="*/ 0 w 23"/>
                  <a:gd name="T11" fmla="*/ 14 h 53"/>
                  <a:gd name="T12" fmla="*/ 4 w 23"/>
                  <a:gd name="T13" fmla="*/ 12 h 53"/>
                  <a:gd name="T14" fmla="*/ 7 w 23"/>
                  <a:gd name="T15" fmla="*/ 9 h 53"/>
                  <a:gd name="T16" fmla="*/ 12 w 23"/>
                  <a:gd name="T17" fmla="*/ 4 h 53"/>
                  <a:gd name="T18" fmla="*/ 15 w 23"/>
                  <a:gd name="T19" fmla="*/ 0 h 53"/>
                  <a:gd name="T20" fmla="*/ 23 w 23"/>
                  <a:gd name="T21" fmla="*/ 0 h 53"/>
                  <a:gd name="T22" fmla="*/ 23 w 23"/>
                  <a:gd name="T23" fmla="*/ 53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3" h="53">
                    <a:moveTo>
                      <a:pt x="23" y="53"/>
                    </a:moveTo>
                    <a:lnTo>
                      <a:pt x="12" y="53"/>
                    </a:lnTo>
                    <a:lnTo>
                      <a:pt x="12" y="15"/>
                    </a:lnTo>
                    <a:lnTo>
                      <a:pt x="6" y="20"/>
                    </a:lnTo>
                    <a:lnTo>
                      <a:pt x="0" y="23"/>
                    </a:lnTo>
                    <a:lnTo>
                      <a:pt x="0" y="14"/>
                    </a:lnTo>
                    <a:lnTo>
                      <a:pt x="4" y="12"/>
                    </a:lnTo>
                    <a:lnTo>
                      <a:pt x="7" y="9"/>
                    </a:lnTo>
                    <a:lnTo>
                      <a:pt x="12" y="4"/>
                    </a:lnTo>
                    <a:lnTo>
                      <a:pt x="15" y="0"/>
                    </a:lnTo>
                    <a:lnTo>
                      <a:pt x="23" y="0"/>
                    </a:lnTo>
                    <a:lnTo>
                      <a:pt x="23" y="53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477" name="Freeform 717"/>
              <p:cNvSpPr>
                <a:spLocks noEditPoints="1"/>
              </p:cNvSpPr>
              <p:nvPr/>
            </p:nvSpPr>
            <p:spPr bwMode="auto">
              <a:xfrm>
                <a:off x="1973" y="1755"/>
                <a:ext cx="34" cy="53"/>
              </a:xfrm>
              <a:custGeom>
                <a:avLst/>
                <a:gdLst>
                  <a:gd name="T0" fmla="*/ 17 w 34"/>
                  <a:gd name="T1" fmla="*/ 0 h 53"/>
                  <a:gd name="T2" fmla="*/ 21 w 34"/>
                  <a:gd name="T3" fmla="*/ 1 h 53"/>
                  <a:gd name="T4" fmla="*/ 26 w 34"/>
                  <a:gd name="T5" fmla="*/ 3 h 53"/>
                  <a:gd name="T6" fmla="*/ 29 w 34"/>
                  <a:gd name="T7" fmla="*/ 6 h 53"/>
                  <a:gd name="T8" fmla="*/ 32 w 34"/>
                  <a:gd name="T9" fmla="*/ 10 h 53"/>
                  <a:gd name="T10" fmla="*/ 34 w 34"/>
                  <a:gd name="T11" fmla="*/ 18 h 53"/>
                  <a:gd name="T12" fmla="*/ 34 w 34"/>
                  <a:gd name="T13" fmla="*/ 27 h 53"/>
                  <a:gd name="T14" fmla="*/ 34 w 34"/>
                  <a:gd name="T15" fmla="*/ 36 h 53"/>
                  <a:gd name="T16" fmla="*/ 32 w 34"/>
                  <a:gd name="T17" fmla="*/ 43 h 53"/>
                  <a:gd name="T18" fmla="*/ 29 w 34"/>
                  <a:gd name="T19" fmla="*/ 49 h 53"/>
                  <a:gd name="T20" fmla="*/ 26 w 34"/>
                  <a:gd name="T21" fmla="*/ 52 h 53"/>
                  <a:gd name="T22" fmla="*/ 21 w 34"/>
                  <a:gd name="T23" fmla="*/ 53 h 53"/>
                  <a:gd name="T24" fmla="*/ 17 w 34"/>
                  <a:gd name="T25" fmla="*/ 53 h 53"/>
                  <a:gd name="T26" fmla="*/ 12 w 34"/>
                  <a:gd name="T27" fmla="*/ 53 h 53"/>
                  <a:gd name="T28" fmla="*/ 8 w 34"/>
                  <a:gd name="T29" fmla="*/ 52 h 53"/>
                  <a:gd name="T30" fmla="*/ 5 w 34"/>
                  <a:gd name="T31" fmla="*/ 47 h 53"/>
                  <a:gd name="T32" fmla="*/ 3 w 34"/>
                  <a:gd name="T33" fmla="*/ 44 h 53"/>
                  <a:gd name="T34" fmla="*/ 1 w 34"/>
                  <a:gd name="T35" fmla="*/ 40 h 53"/>
                  <a:gd name="T36" fmla="*/ 0 w 34"/>
                  <a:gd name="T37" fmla="*/ 33 h 53"/>
                  <a:gd name="T38" fmla="*/ 0 w 34"/>
                  <a:gd name="T39" fmla="*/ 27 h 53"/>
                  <a:gd name="T40" fmla="*/ 0 w 34"/>
                  <a:gd name="T41" fmla="*/ 18 h 53"/>
                  <a:gd name="T42" fmla="*/ 1 w 34"/>
                  <a:gd name="T43" fmla="*/ 10 h 53"/>
                  <a:gd name="T44" fmla="*/ 5 w 34"/>
                  <a:gd name="T45" fmla="*/ 6 h 53"/>
                  <a:gd name="T46" fmla="*/ 8 w 34"/>
                  <a:gd name="T47" fmla="*/ 3 h 53"/>
                  <a:gd name="T48" fmla="*/ 12 w 34"/>
                  <a:gd name="T49" fmla="*/ 1 h 53"/>
                  <a:gd name="T50" fmla="*/ 17 w 34"/>
                  <a:gd name="T51" fmla="*/ 0 h 53"/>
                  <a:gd name="T52" fmla="*/ 17 w 34"/>
                  <a:gd name="T53" fmla="*/ 9 h 53"/>
                  <a:gd name="T54" fmla="*/ 15 w 34"/>
                  <a:gd name="T55" fmla="*/ 9 h 53"/>
                  <a:gd name="T56" fmla="*/ 14 w 34"/>
                  <a:gd name="T57" fmla="*/ 10 h 53"/>
                  <a:gd name="T58" fmla="*/ 12 w 34"/>
                  <a:gd name="T59" fmla="*/ 12 h 53"/>
                  <a:gd name="T60" fmla="*/ 11 w 34"/>
                  <a:gd name="T61" fmla="*/ 15 h 53"/>
                  <a:gd name="T62" fmla="*/ 11 w 34"/>
                  <a:gd name="T63" fmla="*/ 18 h 53"/>
                  <a:gd name="T64" fmla="*/ 9 w 34"/>
                  <a:gd name="T65" fmla="*/ 21 h 53"/>
                  <a:gd name="T66" fmla="*/ 9 w 34"/>
                  <a:gd name="T67" fmla="*/ 27 h 53"/>
                  <a:gd name="T68" fmla="*/ 9 w 34"/>
                  <a:gd name="T69" fmla="*/ 32 h 53"/>
                  <a:gd name="T70" fmla="*/ 11 w 34"/>
                  <a:gd name="T71" fmla="*/ 36 h 53"/>
                  <a:gd name="T72" fmla="*/ 11 w 34"/>
                  <a:gd name="T73" fmla="*/ 40 h 53"/>
                  <a:gd name="T74" fmla="*/ 12 w 34"/>
                  <a:gd name="T75" fmla="*/ 43 h 53"/>
                  <a:gd name="T76" fmla="*/ 14 w 34"/>
                  <a:gd name="T77" fmla="*/ 44 h 53"/>
                  <a:gd name="T78" fmla="*/ 15 w 34"/>
                  <a:gd name="T79" fmla="*/ 44 h 53"/>
                  <a:gd name="T80" fmla="*/ 17 w 34"/>
                  <a:gd name="T81" fmla="*/ 44 h 53"/>
                  <a:gd name="T82" fmla="*/ 18 w 34"/>
                  <a:gd name="T83" fmla="*/ 44 h 53"/>
                  <a:gd name="T84" fmla="*/ 20 w 34"/>
                  <a:gd name="T85" fmla="*/ 44 h 53"/>
                  <a:gd name="T86" fmla="*/ 21 w 34"/>
                  <a:gd name="T87" fmla="*/ 43 h 53"/>
                  <a:gd name="T88" fmla="*/ 23 w 34"/>
                  <a:gd name="T89" fmla="*/ 40 h 53"/>
                  <a:gd name="T90" fmla="*/ 24 w 34"/>
                  <a:gd name="T91" fmla="*/ 36 h 53"/>
                  <a:gd name="T92" fmla="*/ 24 w 34"/>
                  <a:gd name="T93" fmla="*/ 32 h 53"/>
                  <a:gd name="T94" fmla="*/ 24 w 34"/>
                  <a:gd name="T95" fmla="*/ 27 h 53"/>
                  <a:gd name="T96" fmla="*/ 24 w 34"/>
                  <a:gd name="T97" fmla="*/ 21 h 53"/>
                  <a:gd name="T98" fmla="*/ 24 w 34"/>
                  <a:gd name="T99" fmla="*/ 18 h 53"/>
                  <a:gd name="T100" fmla="*/ 23 w 34"/>
                  <a:gd name="T101" fmla="*/ 15 h 53"/>
                  <a:gd name="T102" fmla="*/ 21 w 34"/>
                  <a:gd name="T103" fmla="*/ 12 h 53"/>
                  <a:gd name="T104" fmla="*/ 20 w 34"/>
                  <a:gd name="T105" fmla="*/ 10 h 53"/>
                  <a:gd name="T106" fmla="*/ 18 w 34"/>
                  <a:gd name="T107" fmla="*/ 9 h 53"/>
                  <a:gd name="T108" fmla="*/ 17 w 34"/>
                  <a:gd name="T109" fmla="*/ 9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34" h="53">
                    <a:moveTo>
                      <a:pt x="17" y="0"/>
                    </a:moveTo>
                    <a:lnTo>
                      <a:pt x="21" y="1"/>
                    </a:lnTo>
                    <a:lnTo>
                      <a:pt x="26" y="3"/>
                    </a:lnTo>
                    <a:lnTo>
                      <a:pt x="29" y="6"/>
                    </a:lnTo>
                    <a:lnTo>
                      <a:pt x="32" y="10"/>
                    </a:lnTo>
                    <a:lnTo>
                      <a:pt x="34" y="18"/>
                    </a:lnTo>
                    <a:lnTo>
                      <a:pt x="34" y="27"/>
                    </a:lnTo>
                    <a:lnTo>
                      <a:pt x="34" y="36"/>
                    </a:lnTo>
                    <a:lnTo>
                      <a:pt x="32" y="43"/>
                    </a:lnTo>
                    <a:lnTo>
                      <a:pt x="29" y="49"/>
                    </a:lnTo>
                    <a:lnTo>
                      <a:pt x="26" y="52"/>
                    </a:lnTo>
                    <a:lnTo>
                      <a:pt x="21" y="53"/>
                    </a:lnTo>
                    <a:lnTo>
                      <a:pt x="17" y="53"/>
                    </a:lnTo>
                    <a:lnTo>
                      <a:pt x="12" y="53"/>
                    </a:lnTo>
                    <a:lnTo>
                      <a:pt x="8" y="52"/>
                    </a:lnTo>
                    <a:lnTo>
                      <a:pt x="5" y="47"/>
                    </a:lnTo>
                    <a:lnTo>
                      <a:pt x="3" y="44"/>
                    </a:lnTo>
                    <a:lnTo>
                      <a:pt x="1" y="40"/>
                    </a:lnTo>
                    <a:lnTo>
                      <a:pt x="0" y="33"/>
                    </a:lnTo>
                    <a:lnTo>
                      <a:pt x="0" y="27"/>
                    </a:lnTo>
                    <a:lnTo>
                      <a:pt x="0" y="18"/>
                    </a:lnTo>
                    <a:lnTo>
                      <a:pt x="1" y="10"/>
                    </a:lnTo>
                    <a:lnTo>
                      <a:pt x="5" y="6"/>
                    </a:lnTo>
                    <a:lnTo>
                      <a:pt x="8" y="3"/>
                    </a:lnTo>
                    <a:lnTo>
                      <a:pt x="12" y="1"/>
                    </a:lnTo>
                    <a:lnTo>
                      <a:pt x="17" y="0"/>
                    </a:lnTo>
                    <a:close/>
                    <a:moveTo>
                      <a:pt x="17" y="9"/>
                    </a:moveTo>
                    <a:lnTo>
                      <a:pt x="15" y="9"/>
                    </a:lnTo>
                    <a:lnTo>
                      <a:pt x="14" y="10"/>
                    </a:lnTo>
                    <a:lnTo>
                      <a:pt x="12" y="12"/>
                    </a:lnTo>
                    <a:lnTo>
                      <a:pt x="11" y="15"/>
                    </a:lnTo>
                    <a:lnTo>
                      <a:pt x="11" y="18"/>
                    </a:lnTo>
                    <a:lnTo>
                      <a:pt x="9" y="21"/>
                    </a:lnTo>
                    <a:lnTo>
                      <a:pt x="9" y="27"/>
                    </a:lnTo>
                    <a:lnTo>
                      <a:pt x="9" y="32"/>
                    </a:lnTo>
                    <a:lnTo>
                      <a:pt x="11" y="36"/>
                    </a:lnTo>
                    <a:lnTo>
                      <a:pt x="11" y="40"/>
                    </a:lnTo>
                    <a:lnTo>
                      <a:pt x="12" y="43"/>
                    </a:lnTo>
                    <a:lnTo>
                      <a:pt x="14" y="44"/>
                    </a:lnTo>
                    <a:lnTo>
                      <a:pt x="15" y="44"/>
                    </a:lnTo>
                    <a:lnTo>
                      <a:pt x="17" y="44"/>
                    </a:lnTo>
                    <a:lnTo>
                      <a:pt x="18" y="44"/>
                    </a:lnTo>
                    <a:lnTo>
                      <a:pt x="20" y="44"/>
                    </a:lnTo>
                    <a:lnTo>
                      <a:pt x="21" y="43"/>
                    </a:lnTo>
                    <a:lnTo>
                      <a:pt x="23" y="40"/>
                    </a:lnTo>
                    <a:lnTo>
                      <a:pt x="24" y="36"/>
                    </a:lnTo>
                    <a:lnTo>
                      <a:pt x="24" y="32"/>
                    </a:lnTo>
                    <a:lnTo>
                      <a:pt x="24" y="27"/>
                    </a:lnTo>
                    <a:lnTo>
                      <a:pt x="24" y="21"/>
                    </a:lnTo>
                    <a:lnTo>
                      <a:pt x="24" y="18"/>
                    </a:lnTo>
                    <a:lnTo>
                      <a:pt x="23" y="15"/>
                    </a:lnTo>
                    <a:lnTo>
                      <a:pt x="21" y="12"/>
                    </a:lnTo>
                    <a:lnTo>
                      <a:pt x="20" y="10"/>
                    </a:lnTo>
                    <a:lnTo>
                      <a:pt x="18" y="9"/>
                    </a:lnTo>
                    <a:lnTo>
                      <a:pt x="17" y="9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478" name="Freeform 718"/>
              <p:cNvSpPr>
                <a:spLocks noEditPoints="1"/>
              </p:cNvSpPr>
              <p:nvPr/>
            </p:nvSpPr>
            <p:spPr bwMode="auto">
              <a:xfrm>
                <a:off x="2017" y="1770"/>
                <a:ext cx="10" cy="38"/>
              </a:xfrm>
              <a:custGeom>
                <a:avLst/>
                <a:gdLst>
                  <a:gd name="T0" fmla="*/ 0 w 10"/>
                  <a:gd name="T1" fmla="*/ 9 h 38"/>
                  <a:gd name="T2" fmla="*/ 0 w 10"/>
                  <a:gd name="T3" fmla="*/ 0 h 38"/>
                  <a:gd name="T4" fmla="*/ 10 w 10"/>
                  <a:gd name="T5" fmla="*/ 0 h 38"/>
                  <a:gd name="T6" fmla="*/ 10 w 10"/>
                  <a:gd name="T7" fmla="*/ 9 h 38"/>
                  <a:gd name="T8" fmla="*/ 0 w 10"/>
                  <a:gd name="T9" fmla="*/ 9 h 38"/>
                  <a:gd name="T10" fmla="*/ 0 w 10"/>
                  <a:gd name="T11" fmla="*/ 38 h 38"/>
                  <a:gd name="T12" fmla="*/ 0 w 10"/>
                  <a:gd name="T13" fmla="*/ 28 h 38"/>
                  <a:gd name="T14" fmla="*/ 10 w 10"/>
                  <a:gd name="T15" fmla="*/ 28 h 38"/>
                  <a:gd name="T16" fmla="*/ 10 w 10"/>
                  <a:gd name="T17" fmla="*/ 38 h 38"/>
                  <a:gd name="T18" fmla="*/ 0 w 10"/>
                  <a:gd name="T19" fmla="*/ 38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" h="38">
                    <a:moveTo>
                      <a:pt x="0" y="9"/>
                    </a:moveTo>
                    <a:lnTo>
                      <a:pt x="0" y="0"/>
                    </a:lnTo>
                    <a:lnTo>
                      <a:pt x="10" y="0"/>
                    </a:lnTo>
                    <a:lnTo>
                      <a:pt x="10" y="9"/>
                    </a:lnTo>
                    <a:lnTo>
                      <a:pt x="0" y="9"/>
                    </a:lnTo>
                    <a:close/>
                    <a:moveTo>
                      <a:pt x="0" y="38"/>
                    </a:moveTo>
                    <a:lnTo>
                      <a:pt x="0" y="28"/>
                    </a:lnTo>
                    <a:lnTo>
                      <a:pt x="10" y="28"/>
                    </a:lnTo>
                    <a:lnTo>
                      <a:pt x="10" y="38"/>
                    </a:lnTo>
                    <a:lnTo>
                      <a:pt x="0" y="38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479" name="Freeform 719"/>
              <p:cNvSpPr>
                <a:spLocks/>
              </p:cNvSpPr>
              <p:nvPr/>
            </p:nvSpPr>
            <p:spPr bwMode="auto">
              <a:xfrm>
                <a:off x="2037" y="1755"/>
                <a:ext cx="34" cy="53"/>
              </a:xfrm>
              <a:custGeom>
                <a:avLst/>
                <a:gdLst>
                  <a:gd name="T0" fmla="*/ 0 w 34"/>
                  <a:gd name="T1" fmla="*/ 38 h 53"/>
                  <a:gd name="T2" fmla="*/ 9 w 34"/>
                  <a:gd name="T3" fmla="*/ 36 h 53"/>
                  <a:gd name="T4" fmla="*/ 11 w 34"/>
                  <a:gd name="T5" fmla="*/ 40 h 53"/>
                  <a:gd name="T6" fmla="*/ 12 w 34"/>
                  <a:gd name="T7" fmla="*/ 43 h 53"/>
                  <a:gd name="T8" fmla="*/ 14 w 34"/>
                  <a:gd name="T9" fmla="*/ 44 h 53"/>
                  <a:gd name="T10" fmla="*/ 17 w 34"/>
                  <a:gd name="T11" fmla="*/ 44 h 53"/>
                  <a:gd name="T12" fmla="*/ 20 w 34"/>
                  <a:gd name="T13" fmla="*/ 44 h 53"/>
                  <a:gd name="T14" fmla="*/ 23 w 34"/>
                  <a:gd name="T15" fmla="*/ 43 h 53"/>
                  <a:gd name="T16" fmla="*/ 25 w 34"/>
                  <a:gd name="T17" fmla="*/ 40 h 53"/>
                  <a:gd name="T18" fmla="*/ 25 w 34"/>
                  <a:gd name="T19" fmla="*/ 36 h 53"/>
                  <a:gd name="T20" fmla="*/ 25 w 34"/>
                  <a:gd name="T21" fmla="*/ 33 h 53"/>
                  <a:gd name="T22" fmla="*/ 23 w 34"/>
                  <a:gd name="T23" fmla="*/ 32 h 53"/>
                  <a:gd name="T24" fmla="*/ 20 w 34"/>
                  <a:gd name="T25" fmla="*/ 30 h 53"/>
                  <a:gd name="T26" fmla="*/ 19 w 34"/>
                  <a:gd name="T27" fmla="*/ 29 h 53"/>
                  <a:gd name="T28" fmla="*/ 14 w 34"/>
                  <a:gd name="T29" fmla="*/ 30 h 53"/>
                  <a:gd name="T30" fmla="*/ 16 w 34"/>
                  <a:gd name="T31" fmla="*/ 21 h 53"/>
                  <a:gd name="T32" fmla="*/ 19 w 34"/>
                  <a:gd name="T33" fmla="*/ 21 h 53"/>
                  <a:gd name="T34" fmla="*/ 20 w 34"/>
                  <a:gd name="T35" fmla="*/ 20 h 53"/>
                  <a:gd name="T36" fmla="*/ 22 w 34"/>
                  <a:gd name="T37" fmla="*/ 18 h 53"/>
                  <a:gd name="T38" fmla="*/ 22 w 34"/>
                  <a:gd name="T39" fmla="*/ 15 h 53"/>
                  <a:gd name="T40" fmla="*/ 22 w 34"/>
                  <a:gd name="T41" fmla="*/ 12 h 53"/>
                  <a:gd name="T42" fmla="*/ 20 w 34"/>
                  <a:gd name="T43" fmla="*/ 10 h 53"/>
                  <a:gd name="T44" fmla="*/ 19 w 34"/>
                  <a:gd name="T45" fmla="*/ 10 h 53"/>
                  <a:gd name="T46" fmla="*/ 17 w 34"/>
                  <a:gd name="T47" fmla="*/ 9 h 53"/>
                  <a:gd name="T48" fmla="*/ 14 w 34"/>
                  <a:gd name="T49" fmla="*/ 10 h 53"/>
                  <a:gd name="T50" fmla="*/ 12 w 34"/>
                  <a:gd name="T51" fmla="*/ 10 h 53"/>
                  <a:gd name="T52" fmla="*/ 11 w 34"/>
                  <a:gd name="T53" fmla="*/ 14 h 53"/>
                  <a:gd name="T54" fmla="*/ 11 w 34"/>
                  <a:gd name="T55" fmla="*/ 17 h 53"/>
                  <a:gd name="T56" fmla="*/ 0 w 34"/>
                  <a:gd name="T57" fmla="*/ 15 h 53"/>
                  <a:gd name="T58" fmla="*/ 2 w 34"/>
                  <a:gd name="T59" fmla="*/ 10 h 53"/>
                  <a:gd name="T60" fmla="*/ 3 w 34"/>
                  <a:gd name="T61" fmla="*/ 7 h 53"/>
                  <a:gd name="T62" fmla="*/ 6 w 34"/>
                  <a:gd name="T63" fmla="*/ 4 h 53"/>
                  <a:gd name="T64" fmla="*/ 9 w 34"/>
                  <a:gd name="T65" fmla="*/ 1 h 53"/>
                  <a:gd name="T66" fmla="*/ 12 w 34"/>
                  <a:gd name="T67" fmla="*/ 1 h 53"/>
                  <a:gd name="T68" fmla="*/ 17 w 34"/>
                  <a:gd name="T69" fmla="*/ 0 h 53"/>
                  <a:gd name="T70" fmla="*/ 22 w 34"/>
                  <a:gd name="T71" fmla="*/ 1 h 53"/>
                  <a:gd name="T72" fmla="*/ 25 w 34"/>
                  <a:gd name="T73" fmla="*/ 3 h 53"/>
                  <a:gd name="T74" fmla="*/ 29 w 34"/>
                  <a:gd name="T75" fmla="*/ 4 h 53"/>
                  <a:gd name="T76" fmla="*/ 31 w 34"/>
                  <a:gd name="T77" fmla="*/ 9 h 53"/>
                  <a:gd name="T78" fmla="*/ 32 w 34"/>
                  <a:gd name="T79" fmla="*/ 14 h 53"/>
                  <a:gd name="T80" fmla="*/ 31 w 34"/>
                  <a:gd name="T81" fmla="*/ 18 h 53"/>
                  <a:gd name="T82" fmla="*/ 29 w 34"/>
                  <a:gd name="T83" fmla="*/ 23 h 53"/>
                  <a:gd name="T84" fmla="*/ 25 w 34"/>
                  <a:gd name="T85" fmla="*/ 26 h 53"/>
                  <a:gd name="T86" fmla="*/ 29 w 34"/>
                  <a:gd name="T87" fmla="*/ 27 h 53"/>
                  <a:gd name="T88" fmla="*/ 32 w 34"/>
                  <a:gd name="T89" fmla="*/ 30 h 53"/>
                  <a:gd name="T90" fmla="*/ 34 w 34"/>
                  <a:gd name="T91" fmla="*/ 33 h 53"/>
                  <a:gd name="T92" fmla="*/ 34 w 34"/>
                  <a:gd name="T93" fmla="*/ 38 h 53"/>
                  <a:gd name="T94" fmla="*/ 34 w 34"/>
                  <a:gd name="T95" fmla="*/ 41 h 53"/>
                  <a:gd name="T96" fmla="*/ 32 w 34"/>
                  <a:gd name="T97" fmla="*/ 46 h 53"/>
                  <a:gd name="T98" fmla="*/ 29 w 34"/>
                  <a:gd name="T99" fmla="*/ 49 h 53"/>
                  <a:gd name="T100" fmla="*/ 26 w 34"/>
                  <a:gd name="T101" fmla="*/ 52 h 53"/>
                  <a:gd name="T102" fmla="*/ 22 w 34"/>
                  <a:gd name="T103" fmla="*/ 53 h 53"/>
                  <a:gd name="T104" fmla="*/ 17 w 34"/>
                  <a:gd name="T105" fmla="*/ 53 h 53"/>
                  <a:gd name="T106" fmla="*/ 12 w 34"/>
                  <a:gd name="T107" fmla="*/ 53 h 53"/>
                  <a:gd name="T108" fmla="*/ 9 w 34"/>
                  <a:gd name="T109" fmla="*/ 52 h 53"/>
                  <a:gd name="T110" fmla="*/ 5 w 34"/>
                  <a:gd name="T111" fmla="*/ 49 h 53"/>
                  <a:gd name="T112" fmla="*/ 3 w 34"/>
                  <a:gd name="T113" fmla="*/ 46 h 53"/>
                  <a:gd name="T114" fmla="*/ 0 w 34"/>
                  <a:gd name="T115" fmla="*/ 43 h 53"/>
                  <a:gd name="T116" fmla="*/ 0 w 34"/>
                  <a:gd name="T117" fmla="*/ 38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34" h="53">
                    <a:moveTo>
                      <a:pt x="0" y="38"/>
                    </a:moveTo>
                    <a:lnTo>
                      <a:pt x="9" y="36"/>
                    </a:lnTo>
                    <a:lnTo>
                      <a:pt x="11" y="40"/>
                    </a:lnTo>
                    <a:lnTo>
                      <a:pt x="12" y="43"/>
                    </a:lnTo>
                    <a:lnTo>
                      <a:pt x="14" y="44"/>
                    </a:lnTo>
                    <a:lnTo>
                      <a:pt x="17" y="44"/>
                    </a:lnTo>
                    <a:lnTo>
                      <a:pt x="20" y="44"/>
                    </a:lnTo>
                    <a:lnTo>
                      <a:pt x="23" y="43"/>
                    </a:lnTo>
                    <a:lnTo>
                      <a:pt x="25" y="40"/>
                    </a:lnTo>
                    <a:lnTo>
                      <a:pt x="25" y="36"/>
                    </a:lnTo>
                    <a:lnTo>
                      <a:pt x="25" y="33"/>
                    </a:lnTo>
                    <a:lnTo>
                      <a:pt x="23" y="32"/>
                    </a:lnTo>
                    <a:lnTo>
                      <a:pt x="20" y="30"/>
                    </a:lnTo>
                    <a:lnTo>
                      <a:pt x="19" y="29"/>
                    </a:lnTo>
                    <a:lnTo>
                      <a:pt x="14" y="30"/>
                    </a:lnTo>
                    <a:lnTo>
                      <a:pt x="16" y="21"/>
                    </a:lnTo>
                    <a:lnTo>
                      <a:pt x="19" y="21"/>
                    </a:lnTo>
                    <a:lnTo>
                      <a:pt x="20" y="20"/>
                    </a:lnTo>
                    <a:lnTo>
                      <a:pt x="22" y="18"/>
                    </a:lnTo>
                    <a:lnTo>
                      <a:pt x="22" y="15"/>
                    </a:lnTo>
                    <a:lnTo>
                      <a:pt x="22" y="12"/>
                    </a:lnTo>
                    <a:lnTo>
                      <a:pt x="20" y="10"/>
                    </a:lnTo>
                    <a:lnTo>
                      <a:pt x="19" y="10"/>
                    </a:lnTo>
                    <a:lnTo>
                      <a:pt x="17" y="9"/>
                    </a:lnTo>
                    <a:lnTo>
                      <a:pt x="14" y="10"/>
                    </a:lnTo>
                    <a:lnTo>
                      <a:pt x="12" y="10"/>
                    </a:lnTo>
                    <a:lnTo>
                      <a:pt x="11" y="14"/>
                    </a:lnTo>
                    <a:lnTo>
                      <a:pt x="11" y="17"/>
                    </a:lnTo>
                    <a:lnTo>
                      <a:pt x="0" y="15"/>
                    </a:lnTo>
                    <a:lnTo>
                      <a:pt x="2" y="10"/>
                    </a:lnTo>
                    <a:lnTo>
                      <a:pt x="3" y="7"/>
                    </a:lnTo>
                    <a:lnTo>
                      <a:pt x="6" y="4"/>
                    </a:lnTo>
                    <a:lnTo>
                      <a:pt x="9" y="1"/>
                    </a:lnTo>
                    <a:lnTo>
                      <a:pt x="12" y="1"/>
                    </a:lnTo>
                    <a:lnTo>
                      <a:pt x="17" y="0"/>
                    </a:lnTo>
                    <a:lnTo>
                      <a:pt x="22" y="1"/>
                    </a:lnTo>
                    <a:lnTo>
                      <a:pt x="25" y="3"/>
                    </a:lnTo>
                    <a:lnTo>
                      <a:pt x="29" y="4"/>
                    </a:lnTo>
                    <a:lnTo>
                      <a:pt x="31" y="9"/>
                    </a:lnTo>
                    <a:lnTo>
                      <a:pt x="32" y="14"/>
                    </a:lnTo>
                    <a:lnTo>
                      <a:pt x="31" y="18"/>
                    </a:lnTo>
                    <a:lnTo>
                      <a:pt x="29" y="23"/>
                    </a:lnTo>
                    <a:lnTo>
                      <a:pt x="25" y="26"/>
                    </a:lnTo>
                    <a:lnTo>
                      <a:pt x="29" y="27"/>
                    </a:lnTo>
                    <a:lnTo>
                      <a:pt x="32" y="30"/>
                    </a:lnTo>
                    <a:lnTo>
                      <a:pt x="34" y="33"/>
                    </a:lnTo>
                    <a:lnTo>
                      <a:pt x="34" y="38"/>
                    </a:lnTo>
                    <a:lnTo>
                      <a:pt x="34" y="41"/>
                    </a:lnTo>
                    <a:lnTo>
                      <a:pt x="32" y="46"/>
                    </a:lnTo>
                    <a:lnTo>
                      <a:pt x="29" y="49"/>
                    </a:lnTo>
                    <a:lnTo>
                      <a:pt x="26" y="52"/>
                    </a:lnTo>
                    <a:lnTo>
                      <a:pt x="22" y="53"/>
                    </a:lnTo>
                    <a:lnTo>
                      <a:pt x="17" y="53"/>
                    </a:lnTo>
                    <a:lnTo>
                      <a:pt x="12" y="53"/>
                    </a:lnTo>
                    <a:lnTo>
                      <a:pt x="9" y="52"/>
                    </a:lnTo>
                    <a:lnTo>
                      <a:pt x="5" y="49"/>
                    </a:lnTo>
                    <a:lnTo>
                      <a:pt x="3" y="46"/>
                    </a:lnTo>
                    <a:lnTo>
                      <a:pt x="0" y="43"/>
                    </a:lnTo>
                    <a:lnTo>
                      <a:pt x="0" y="38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480" name="Freeform 720"/>
              <p:cNvSpPr>
                <a:spLocks noEditPoints="1"/>
              </p:cNvSpPr>
              <p:nvPr/>
            </p:nvSpPr>
            <p:spPr bwMode="auto">
              <a:xfrm>
                <a:off x="2077" y="1755"/>
                <a:ext cx="35" cy="53"/>
              </a:xfrm>
              <a:custGeom>
                <a:avLst/>
                <a:gdLst>
                  <a:gd name="T0" fmla="*/ 2 w 35"/>
                  <a:gd name="T1" fmla="*/ 40 h 53"/>
                  <a:gd name="T2" fmla="*/ 11 w 35"/>
                  <a:gd name="T3" fmla="*/ 38 h 53"/>
                  <a:gd name="T4" fmla="*/ 12 w 35"/>
                  <a:gd name="T5" fmla="*/ 41 h 53"/>
                  <a:gd name="T6" fmla="*/ 14 w 35"/>
                  <a:gd name="T7" fmla="*/ 43 h 53"/>
                  <a:gd name="T8" fmla="*/ 15 w 35"/>
                  <a:gd name="T9" fmla="*/ 44 h 53"/>
                  <a:gd name="T10" fmla="*/ 17 w 35"/>
                  <a:gd name="T11" fmla="*/ 44 h 53"/>
                  <a:gd name="T12" fmla="*/ 20 w 35"/>
                  <a:gd name="T13" fmla="*/ 44 h 53"/>
                  <a:gd name="T14" fmla="*/ 23 w 35"/>
                  <a:gd name="T15" fmla="*/ 41 h 53"/>
                  <a:gd name="T16" fmla="*/ 24 w 35"/>
                  <a:gd name="T17" fmla="*/ 40 h 53"/>
                  <a:gd name="T18" fmla="*/ 26 w 35"/>
                  <a:gd name="T19" fmla="*/ 35 h 53"/>
                  <a:gd name="T20" fmla="*/ 26 w 35"/>
                  <a:gd name="T21" fmla="*/ 29 h 53"/>
                  <a:gd name="T22" fmla="*/ 23 w 35"/>
                  <a:gd name="T23" fmla="*/ 32 h 53"/>
                  <a:gd name="T24" fmla="*/ 20 w 35"/>
                  <a:gd name="T25" fmla="*/ 33 h 53"/>
                  <a:gd name="T26" fmla="*/ 17 w 35"/>
                  <a:gd name="T27" fmla="*/ 33 h 53"/>
                  <a:gd name="T28" fmla="*/ 12 w 35"/>
                  <a:gd name="T29" fmla="*/ 33 h 53"/>
                  <a:gd name="T30" fmla="*/ 9 w 35"/>
                  <a:gd name="T31" fmla="*/ 32 h 53"/>
                  <a:gd name="T32" fmla="*/ 5 w 35"/>
                  <a:gd name="T33" fmla="*/ 29 h 53"/>
                  <a:gd name="T34" fmla="*/ 3 w 35"/>
                  <a:gd name="T35" fmla="*/ 26 h 53"/>
                  <a:gd name="T36" fmla="*/ 2 w 35"/>
                  <a:gd name="T37" fmla="*/ 21 h 53"/>
                  <a:gd name="T38" fmla="*/ 0 w 35"/>
                  <a:gd name="T39" fmla="*/ 17 h 53"/>
                  <a:gd name="T40" fmla="*/ 2 w 35"/>
                  <a:gd name="T41" fmla="*/ 12 h 53"/>
                  <a:gd name="T42" fmla="*/ 3 w 35"/>
                  <a:gd name="T43" fmla="*/ 9 h 53"/>
                  <a:gd name="T44" fmla="*/ 5 w 35"/>
                  <a:gd name="T45" fmla="*/ 4 h 53"/>
                  <a:gd name="T46" fmla="*/ 9 w 35"/>
                  <a:gd name="T47" fmla="*/ 3 h 53"/>
                  <a:gd name="T48" fmla="*/ 12 w 35"/>
                  <a:gd name="T49" fmla="*/ 1 h 53"/>
                  <a:gd name="T50" fmla="*/ 17 w 35"/>
                  <a:gd name="T51" fmla="*/ 0 h 53"/>
                  <a:gd name="T52" fmla="*/ 21 w 35"/>
                  <a:gd name="T53" fmla="*/ 1 h 53"/>
                  <a:gd name="T54" fmla="*/ 26 w 35"/>
                  <a:gd name="T55" fmla="*/ 3 h 53"/>
                  <a:gd name="T56" fmla="*/ 31 w 35"/>
                  <a:gd name="T57" fmla="*/ 6 h 53"/>
                  <a:gd name="T58" fmla="*/ 32 w 35"/>
                  <a:gd name="T59" fmla="*/ 12 h 53"/>
                  <a:gd name="T60" fmla="*/ 35 w 35"/>
                  <a:gd name="T61" fmla="*/ 18 h 53"/>
                  <a:gd name="T62" fmla="*/ 35 w 35"/>
                  <a:gd name="T63" fmla="*/ 27 h 53"/>
                  <a:gd name="T64" fmla="*/ 35 w 35"/>
                  <a:gd name="T65" fmla="*/ 35 h 53"/>
                  <a:gd name="T66" fmla="*/ 32 w 35"/>
                  <a:gd name="T67" fmla="*/ 43 h 53"/>
                  <a:gd name="T68" fmla="*/ 29 w 35"/>
                  <a:gd name="T69" fmla="*/ 47 h 53"/>
                  <a:gd name="T70" fmla="*/ 26 w 35"/>
                  <a:gd name="T71" fmla="*/ 50 h 53"/>
                  <a:gd name="T72" fmla="*/ 21 w 35"/>
                  <a:gd name="T73" fmla="*/ 53 h 53"/>
                  <a:gd name="T74" fmla="*/ 15 w 35"/>
                  <a:gd name="T75" fmla="*/ 53 h 53"/>
                  <a:gd name="T76" fmla="*/ 11 w 35"/>
                  <a:gd name="T77" fmla="*/ 53 h 53"/>
                  <a:gd name="T78" fmla="*/ 6 w 35"/>
                  <a:gd name="T79" fmla="*/ 50 h 53"/>
                  <a:gd name="T80" fmla="*/ 5 w 35"/>
                  <a:gd name="T81" fmla="*/ 47 h 53"/>
                  <a:gd name="T82" fmla="*/ 3 w 35"/>
                  <a:gd name="T83" fmla="*/ 44 h 53"/>
                  <a:gd name="T84" fmla="*/ 2 w 35"/>
                  <a:gd name="T85" fmla="*/ 40 h 53"/>
                  <a:gd name="T86" fmla="*/ 24 w 35"/>
                  <a:gd name="T87" fmla="*/ 18 h 53"/>
                  <a:gd name="T88" fmla="*/ 24 w 35"/>
                  <a:gd name="T89" fmla="*/ 14 h 53"/>
                  <a:gd name="T90" fmla="*/ 23 w 35"/>
                  <a:gd name="T91" fmla="*/ 12 h 53"/>
                  <a:gd name="T92" fmla="*/ 20 w 35"/>
                  <a:gd name="T93" fmla="*/ 10 h 53"/>
                  <a:gd name="T94" fmla="*/ 17 w 35"/>
                  <a:gd name="T95" fmla="*/ 9 h 53"/>
                  <a:gd name="T96" fmla="*/ 15 w 35"/>
                  <a:gd name="T97" fmla="*/ 10 h 53"/>
                  <a:gd name="T98" fmla="*/ 12 w 35"/>
                  <a:gd name="T99" fmla="*/ 10 h 53"/>
                  <a:gd name="T100" fmla="*/ 11 w 35"/>
                  <a:gd name="T101" fmla="*/ 14 h 53"/>
                  <a:gd name="T102" fmla="*/ 11 w 35"/>
                  <a:gd name="T103" fmla="*/ 17 h 53"/>
                  <a:gd name="T104" fmla="*/ 11 w 35"/>
                  <a:gd name="T105" fmla="*/ 20 h 53"/>
                  <a:gd name="T106" fmla="*/ 12 w 35"/>
                  <a:gd name="T107" fmla="*/ 23 h 53"/>
                  <a:gd name="T108" fmla="*/ 15 w 35"/>
                  <a:gd name="T109" fmla="*/ 24 h 53"/>
                  <a:gd name="T110" fmla="*/ 18 w 35"/>
                  <a:gd name="T111" fmla="*/ 24 h 53"/>
                  <a:gd name="T112" fmla="*/ 21 w 35"/>
                  <a:gd name="T113" fmla="*/ 24 h 53"/>
                  <a:gd name="T114" fmla="*/ 23 w 35"/>
                  <a:gd name="T115" fmla="*/ 23 h 53"/>
                  <a:gd name="T116" fmla="*/ 24 w 35"/>
                  <a:gd name="T117" fmla="*/ 21 h 53"/>
                  <a:gd name="T118" fmla="*/ 24 w 35"/>
                  <a:gd name="T119" fmla="*/ 18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35" h="53">
                    <a:moveTo>
                      <a:pt x="2" y="40"/>
                    </a:moveTo>
                    <a:lnTo>
                      <a:pt x="11" y="38"/>
                    </a:lnTo>
                    <a:lnTo>
                      <a:pt x="12" y="41"/>
                    </a:lnTo>
                    <a:lnTo>
                      <a:pt x="14" y="43"/>
                    </a:lnTo>
                    <a:lnTo>
                      <a:pt x="15" y="44"/>
                    </a:lnTo>
                    <a:lnTo>
                      <a:pt x="17" y="44"/>
                    </a:lnTo>
                    <a:lnTo>
                      <a:pt x="20" y="44"/>
                    </a:lnTo>
                    <a:lnTo>
                      <a:pt x="23" y="41"/>
                    </a:lnTo>
                    <a:lnTo>
                      <a:pt x="24" y="40"/>
                    </a:lnTo>
                    <a:lnTo>
                      <a:pt x="26" y="35"/>
                    </a:lnTo>
                    <a:lnTo>
                      <a:pt x="26" y="29"/>
                    </a:lnTo>
                    <a:lnTo>
                      <a:pt x="23" y="32"/>
                    </a:lnTo>
                    <a:lnTo>
                      <a:pt x="20" y="33"/>
                    </a:lnTo>
                    <a:lnTo>
                      <a:pt x="17" y="33"/>
                    </a:lnTo>
                    <a:lnTo>
                      <a:pt x="12" y="33"/>
                    </a:lnTo>
                    <a:lnTo>
                      <a:pt x="9" y="32"/>
                    </a:lnTo>
                    <a:lnTo>
                      <a:pt x="5" y="29"/>
                    </a:lnTo>
                    <a:lnTo>
                      <a:pt x="3" y="26"/>
                    </a:lnTo>
                    <a:lnTo>
                      <a:pt x="2" y="21"/>
                    </a:lnTo>
                    <a:lnTo>
                      <a:pt x="0" y="17"/>
                    </a:lnTo>
                    <a:lnTo>
                      <a:pt x="2" y="12"/>
                    </a:lnTo>
                    <a:lnTo>
                      <a:pt x="3" y="9"/>
                    </a:lnTo>
                    <a:lnTo>
                      <a:pt x="5" y="4"/>
                    </a:lnTo>
                    <a:lnTo>
                      <a:pt x="9" y="3"/>
                    </a:lnTo>
                    <a:lnTo>
                      <a:pt x="12" y="1"/>
                    </a:lnTo>
                    <a:lnTo>
                      <a:pt x="17" y="0"/>
                    </a:lnTo>
                    <a:lnTo>
                      <a:pt x="21" y="1"/>
                    </a:lnTo>
                    <a:lnTo>
                      <a:pt x="26" y="3"/>
                    </a:lnTo>
                    <a:lnTo>
                      <a:pt x="31" y="6"/>
                    </a:lnTo>
                    <a:lnTo>
                      <a:pt x="32" y="12"/>
                    </a:lnTo>
                    <a:lnTo>
                      <a:pt x="35" y="18"/>
                    </a:lnTo>
                    <a:lnTo>
                      <a:pt x="35" y="27"/>
                    </a:lnTo>
                    <a:lnTo>
                      <a:pt x="35" y="35"/>
                    </a:lnTo>
                    <a:lnTo>
                      <a:pt x="32" y="43"/>
                    </a:lnTo>
                    <a:lnTo>
                      <a:pt x="29" y="47"/>
                    </a:lnTo>
                    <a:lnTo>
                      <a:pt x="26" y="50"/>
                    </a:lnTo>
                    <a:lnTo>
                      <a:pt x="21" y="53"/>
                    </a:lnTo>
                    <a:lnTo>
                      <a:pt x="15" y="53"/>
                    </a:lnTo>
                    <a:lnTo>
                      <a:pt x="11" y="53"/>
                    </a:lnTo>
                    <a:lnTo>
                      <a:pt x="6" y="50"/>
                    </a:lnTo>
                    <a:lnTo>
                      <a:pt x="5" y="47"/>
                    </a:lnTo>
                    <a:lnTo>
                      <a:pt x="3" y="44"/>
                    </a:lnTo>
                    <a:lnTo>
                      <a:pt x="2" y="40"/>
                    </a:lnTo>
                    <a:close/>
                    <a:moveTo>
                      <a:pt x="24" y="18"/>
                    </a:moveTo>
                    <a:lnTo>
                      <a:pt x="24" y="14"/>
                    </a:lnTo>
                    <a:lnTo>
                      <a:pt x="23" y="12"/>
                    </a:lnTo>
                    <a:lnTo>
                      <a:pt x="20" y="10"/>
                    </a:lnTo>
                    <a:lnTo>
                      <a:pt x="17" y="9"/>
                    </a:lnTo>
                    <a:lnTo>
                      <a:pt x="15" y="10"/>
                    </a:lnTo>
                    <a:lnTo>
                      <a:pt x="12" y="10"/>
                    </a:lnTo>
                    <a:lnTo>
                      <a:pt x="11" y="14"/>
                    </a:lnTo>
                    <a:lnTo>
                      <a:pt x="11" y="17"/>
                    </a:lnTo>
                    <a:lnTo>
                      <a:pt x="11" y="20"/>
                    </a:lnTo>
                    <a:lnTo>
                      <a:pt x="12" y="23"/>
                    </a:lnTo>
                    <a:lnTo>
                      <a:pt x="15" y="24"/>
                    </a:lnTo>
                    <a:lnTo>
                      <a:pt x="18" y="24"/>
                    </a:lnTo>
                    <a:lnTo>
                      <a:pt x="21" y="24"/>
                    </a:lnTo>
                    <a:lnTo>
                      <a:pt x="23" y="23"/>
                    </a:lnTo>
                    <a:lnTo>
                      <a:pt x="24" y="21"/>
                    </a:lnTo>
                    <a:lnTo>
                      <a:pt x="24" y="18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481" name="Freeform 721"/>
              <p:cNvSpPr>
                <a:spLocks/>
              </p:cNvSpPr>
              <p:nvPr/>
            </p:nvSpPr>
            <p:spPr bwMode="auto">
              <a:xfrm>
                <a:off x="3472" y="2668"/>
                <a:ext cx="52" cy="102"/>
              </a:xfrm>
              <a:custGeom>
                <a:avLst/>
                <a:gdLst>
                  <a:gd name="T0" fmla="*/ 49 w 52"/>
                  <a:gd name="T1" fmla="*/ 1 h 102"/>
                  <a:gd name="T2" fmla="*/ 52 w 52"/>
                  <a:gd name="T3" fmla="*/ 3 h 102"/>
                  <a:gd name="T4" fmla="*/ 20 w 52"/>
                  <a:gd name="T5" fmla="*/ 70 h 102"/>
                  <a:gd name="T6" fmla="*/ 24 w 52"/>
                  <a:gd name="T7" fmla="*/ 75 h 102"/>
                  <a:gd name="T8" fmla="*/ 0 w 52"/>
                  <a:gd name="T9" fmla="*/ 102 h 102"/>
                  <a:gd name="T10" fmla="*/ 5 w 52"/>
                  <a:gd name="T11" fmla="*/ 64 h 102"/>
                  <a:gd name="T12" fmla="*/ 12 w 52"/>
                  <a:gd name="T13" fmla="*/ 67 h 102"/>
                  <a:gd name="T14" fmla="*/ 46 w 52"/>
                  <a:gd name="T15" fmla="*/ 0 h 102"/>
                  <a:gd name="T16" fmla="*/ 49 w 52"/>
                  <a:gd name="T17" fmla="*/ 1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2" h="102">
                    <a:moveTo>
                      <a:pt x="49" y="1"/>
                    </a:moveTo>
                    <a:lnTo>
                      <a:pt x="52" y="3"/>
                    </a:lnTo>
                    <a:lnTo>
                      <a:pt x="20" y="70"/>
                    </a:lnTo>
                    <a:lnTo>
                      <a:pt x="24" y="75"/>
                    </a:lnTo>
                    <a:lnTo>
                      <a:pt x="0" y="102"/>
                    </a:lnTo>
                    <a:lnTo>
                      <a:pt x="5" y="64"/>
                    </a:lnTo>
                    <a:lnTo>
                      <a:pt x="12" y="67"/>
                    </a:lnTo>
                    <a:lnTo>
                      <a:pt x="46" y="0"/>
                    </a:lnTo>
                    <a:lnTo>
                      <a:pt x="49" y="1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482" name="Freeform 722"/>
              <p:cNvSpPr>
                <a:spLocks/>
              </p:cNvSpPr>
              <p:nvPr/>
            </p:nvSpPr>
            <p:spPr bwMode="auto">
              <a:xfrm>
                <a:off x="3409" y="2652"/>
                <a:ext cx="45" cy="94"/>
              </a:xfrm>
              <a:custGeom>
                <a:avLst/>
                <a:gdLst>
                  <a:gd name="T0" fmla="*/ 42 w 45"/>
                  <a:gd name="T1" fmla="*/ 2 h 94"/>
                  <a:gd name="T2" fmla="*/ 45 w 45"/>
                  <a:gd name="T3" fmla="*/ 3 h 94"/>
                  <a:gd name="T4" fmla="*/ 17 w 45"/>
                  <a:gd name="T5" fmla="*/ 66 h 94"/>
                  <a:gd name="T6" fmla="*/ 23 w 45"/>
                  <a:gd name="T7" fmla="*/ 68 h 94"/>
                  <a:gd name="T8" fmla="*/ 0 w 45"/>
                  <a:gd name="T9" fmla="*/ 94 h 94"/>
                  <a:gd name="T10" fmla="*/ 5 w 45"/>
                  <a:gd name="T11" fmla="*/ 60 h 94"/>
                  <a:gd name="T12" fmla="*/ 11 w 45"/>
                  <a:gd name="T13" fmla="*/ 63 h 94"/>
                  <a:gd name="T14" fmla="*/ 38 w 45"/>
                  <a:gd name="T15" fmla="*/ 0 h 94"/>
                  <a:gd name="T16" fmla="*/ 42 w 45"/>
                  <a:gd name="T17" fmla="*/ 2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5" h="94">
                    <a:moveTo>
                      <a:pt x="42" y="2"/>
                    </a:moveTo>
                    <a:lnTo>
                      <a:pt x="45" y="3"/>
                    </a:lnTo>
                    <a:lnTo>
                      <a:pt x="17" y="66"/>
                    </a:lnTo>
                    <a:lnTo>
                      <a:pt x="23" y="68"/>
                    </a:lnTo>
                    <a:lnTo>
                      <a:pt x="0" y="94"/>
                    </a:lnTo>
                    <a:lnTo>
                      <a:pt x="5" y="60"/>
                    </a:lnTo>
                    <a:lnTo>
                      <a:pt x="11" y="63"/>
                    </a:lnTo>
                    <a:lnTo>
                      <a:pt x="38" y="0"/>
                    </a:lnTo>
                    <a:lnTo>
                      <a:pt x="42" y="2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483" name="Freeform 723"/>
              <p:cNvSpPr>
                <a:spLocks/>
              </p:cNvSpPr>
              <p:nvPr/>
            </p:nvSpPr>
            <p:spPr bwMode="auto">
              <a:xfrm>
                <a:off x="3336" y="2639"/>
                <a:ext cx="47" cy="85"/>
              </a:xfrm>
              <a:custGeom>
                <a:avLst/>
                <a:gdLst>
                  <a:gd name="T0" fmla="*/ 44 w 47"/>
                  <a:gd name="T1" fmla="*/ 1 h 85"/>
                  <a:gd name="T2" fmla="*/ 47 w 47"/>
                  <a:gd name="T3" fmla="*/ 3 h 85"/>
                  <a:gd name="T4" fmla="*/ 17 w 47"/>
                  <a:gd name="T5" fmla="*/ 58 h 85"/>
                  <a:gd name="T6" fmla="*/ 23 w 47"/>
                  <a:gd name="T7" fmla="*/ 62 h 85"/>
                  <a:gd name="T8" fmla="*/ 0 w 47"/>
                  <a:gd name="T9" fmla="*/ 85 h 85"/>
                  <a:gd name="T10" fmla="*/ 6 w 47"/>
                  <a:gd name="T11" fmla="*/ 53 h 85"/>
                  <a:gd name="T12" fmla="*/ 12 w 47"/>
                  <a:gd name="T13" fmla="*/ 55 h 85"/>
                  <a:gd name="T14" fmla="*/ 41 w 47"/>
                  <a:gd name="T15" fmla="*/ 0 h 85"/>
                  <a:gd name="T16" fmla="*/ 44 w 47"/>
                  <a:gd name="T17" fmla="*/ 1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7" h="85">
                    <a:moveTo>
                      <a:pt x="44" y="1"/>
                    </a:moveTo>
                    <a:lnTo>
                      <a:pt x="47" y="3"/>
                    </a:lnTo>
                    <a:lnTo>
                      <a:pt x="17" y="58"/>
                    </a:lnTo>
                    <a:lnTo>
                      <a:pt x="23" y="62"/>
                    </a:lnTo>
                    <a:lnTo>
                      <a:pt x="0" y="85"/>
                    </a:lnTo>
                    <a:lnTo>
                      <a:pt x="6" y="53"/>
                    </a:lnTo>
                    <a:lnTo>
                      <a:pt x="12" y="55"/>
                    </a:lnTo>
                    <a:lnTo>
                      <a:pt x="41" y="0"/>
                    </a:lnTo>
                    <a:lnTo>
                      <a:pt x="44" y="1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484" name="Freeform 724"/>
              <p:cNvSpPr>
                <a:spLocks/>
              </p:cNvSpPr>
              <p:nvPr/>
            </p:nvSpPr>
            <p:spPr bwMode="auto">
              <a:xfrm>
                <a:off x="3267" y="2622"/>
                <a:ext cx="47" cy="96"/>
              </a:xfrm>
              <a:custGeom>
                <a:avLst/>
                <a:gdLst>
                  <a:gd name="T0" fmla="*/ 44 w 47"/>
                  <a:gd name="T1" fmla="*/ 1 h 96"/>
                  <a:gd name="T2" fmla="*/ 47 w 47"/>
                  <a:gd name="T3" fmla="*/ 3 h 96"/>
                  <a:gd name="T4" fmla="*/ 17 w 47"/>
                  <a:gd name="T5" fmla="*/ 67 h 96"/>
                  <a:gd name="T6" fmla="*/ 24 w 47"/>
                  <a:gd name="T7" fmla="*/ 70 h 96"/>
                  <a:gd name="T8" fmla="*/ 0 w 47"/>
                  <a:gd name="T9" fmla="*/ 96 h 96"/>
                  <a:gd name="T10" fmla="*/ 5 w 47"/>
                  <a:gd name="T11" fmla="*/ 61 h 96"/>
                  <a:gd name="T12" fmla="*/ 11 w 47"/>
                  <a:gd name="T13" fmla="*/ 64 h 96"/>
                  <a:gd name="T14" fmla="*/ 41 w 47"/>
                  <a:gd name="T15" fmla="*/ 0 h 96"/>
                  <a:gd name="T16" fmla="*/ 44 w 47"/>
                  <a:gd name="T17" fmla="*/ 1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7" h="96">
                    <a:moveTo>
                      <a:pt x="44" y="1"/>
                    </a:moveTo>
                    <a:lnTo>
                      <a:pt x="47" y="3"/>
                    </a:lnTo>
                    <a:lnTo>
                      <a:pt x="17" y="67"/>
                    </a:lnTo>
                    <a:lnTo>
                      <a:pt x="24" y="70"/>
                    </a:lnTo>
                    <a:lnTo>
                      <a:pt x="0" y="96"/>
                    </a:lnTo>
                    <a:lnTo>
                      <a:pt x="5" y="61"/>
                    </a:lnTo>
                    <a:lnTo>
                      <a:pt x="11" y="64"/>
                    </a:lnTo>
                    <a:lnTo>
                      <a:pt x="41" y="0"/>
                    </a:lnTo>
                    <a:lnTo>
                      <a:pt x="44" y="1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485" name="Freeform 725"/>
              <p:cNvSpPr>
                <a:spLocks/>
              </p:cNvSpPr>
              <p:nvPr/>
            </p:nvSpPr>
            <p:spPr bwMode="auto">
              <a:xfrm>
                <a:off x="3195" y="2608"/>
                <a:ext cx="51" cy="98"/>
              </a:xfrm>
              <a:custGeom>
                <a:avLst/>
                <a:gdLst>
                  <a:gd name="T0" fmla="*/ 46 w 51"/>
                  <a:gd name="T1" fmla="*/ 2 h 98"/>
                  <a:gd name="T2" fmla="*/ 51 w 51"/>
                  <a:gd name="T3" fmla="*/ 3 h 98"/>
                  <a:gd name="T4" fmla="*/ 18 w 51"/>
                  <a:gd name="T5" fmla="*/ 66 h 98"/>
                  <a:gd name="T6" fmla="*/ 26 w 51"/>
                  <a:gd name="T7" fmla="*/ 70 h 98"/>
                  <a:gd name="T8" fmla="*/ 0 w 51"/>
                  <a:gd name="T9" fmla="*/ 98 h 98"/>
                  <a:gd name="T10" fmla="*/ 5 w 51"/>
                  <a:gd name="T11" fmla="*/ 61 h 98"/>
                  <a:gd name="T12" fmla="*/ 12 w 51"/>
                  <a:gd name="T13" fmla="*/ 63 h 98"/>
                  <a:gd name="T14" fmla="*/ 43 w 51"/>
                  <a:gd name="T15" fmla="*/ 0 h 98"/>
                  <a:gd name="T16" fmla="*/ 46 w 51"/>
                  <a:gd name="T17" fmla="*/ 2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1" h="98">
                    <a:moveTo>
                      <a:pt x="46" y="2"/>
                    </a:moveTo>
                    <a:lnTo>
                      <a:pt x="51" y="3"/>
                    </a:lnTo>
                    <a:lnTo>
                      <a:pt x="18" y="66"/>
                    </a:lnTo>
                    <a:lnTo>
                      <a:pt x="26" y="70"/>
                    </a:lnTo>
                    <a:lnTo>
                      <a:pt x="0" y="98"/>
                    </a:lnTo>
                    <a:lnTo>
                      <a:pt x="5" y="61"/>
                    </a:lnTo>
                    <a:lnTo>
                      <a:pt x="12" y="63"/>
                    </a:lnTo>
                    <a:lnTo>
                      <a:pt x="43" y="0"/>
                    </a:lnTo>
                    <a:lnTo>
                      <a:pt x="46" y="2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486" name="Freeform 726"/>
              <p:cNvSpPr>
                <a:spLocks/>
              </p:cNvSpPr>
              <p:nvPr/>
            </p:nvSpPr>
            <p:spPr bwMode="auto">
              <a:xfrm>
                <a:off x="2964" y="2553"/>
                <a:ext cx="67" cy="15"/>
              </a:xfrm>
              <a:custGeom>
                <a:avLst/>
                <a:gdLst>
                  <a:gd name="T0" fmla="*/ 67 w 67"/>
                  <a:gd name="T1" fmla="*/ 12 h 15"/>
                  <a:gd name="T2" fmla="*/ 67 w 67"/>
                  <a:gd name="T3" fmla="*/ 14 h 15"/>
                  <a:gd name="T4" fmla="*/ 23 w 67"/>
                  <a:gd name="T5" fmla="*/ 11 h 15"/>
                  <a:gd name="T6" fmla="*/ 22 w 67"/>
                  <a:gd name="T7" fmla="*/ 15 h 15"/>
                  <a:gd name="T8" fmla="*/ 0 w 67"/>
                  <a:gd name="T9" fmla="*/ 6 h 15"/>
                  <a:gd name="T10" fmla="*/ 23 w 67"/>
                  <a:gd name="T11" fmla="*/ 0 h 15"/>
                  <a:gd name="T12" fmla="*/ 23 w 67"/>
                  <a:gd name="T13" fmla="*/ 5 h 15"/>
                  <a:gd name="T14" fmla="*/ 67 w 67"/>
                  <a:gd name="T15" fmla="*/ 9 h 15"/>
                  <a:gd name="T16" fmla="*/ 67 w 67"/>
                  <a:gd name="T17" fmla="*/ 12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7" h="15">
                    <a:moveTo>
                      <a:pt x="67" y="12"/>
                    </a:moveTo>
                    <a:lnTo>
                      <a:pt x="67" y="14"/>
                    </a:lnTo>
                    <a:lnTo>
                      <a:pt x="23" y="11"/>
                    </a:lnTo>
                    <a:lnTo>
                      <a:pt x="22" y="15"/>
                    </a:lnTo>
                    <a:lnTo>
                      <a:pt x="0" y="6"/>
                    </a:lnTo>
                    <a:lnTo>
                      <a:pt x="23" y="0"/>
                    </a:lnTo>
                    <a:lnTo>
                      <a:pt x="23" y="5"/>
                    </a:lnTo>
                    <a:lnTo>
                      <a:pt x="67" y="9"/>
                    </a:lnTo>
                    <a:lnTo>
                      <a:pt x="67" y="12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487" name="Freeform 727"/>
              <p:cNvSpPr>
                <a:spLocks/>
              </p:cNvSpPr>
              <p:nvPr/>
            </p:nvSpPr>
            <p:spPr bwMode="auto">
              <a:xfrm>
                <a:off x="2900" y="2536"/>
                <a:ext cx="61" cy="15"/>
              </a:xfrm>
              <a:custGeom>
                <a:avLst/>
                <a:gdLst>
                  <a:gd name="T0" fmla="*/ 61 w 61"/>
                  <a:gd name="T1" fmla="*/ 12 h 15"/>
                  <a:gd name="T2" fmla="*/ 61 w 61"/>
                  <a:gd name="T3" fmla="*/ 15 h 15"/>
                  <a:gd name="T4" fmla="*/ 20 w 61"/>
                  <a:gd name="T5" fmla="*/ 9 h 15"/>
                  <a:gd name="T6" fmla="*/ 20 w 61"/>
                  <a:gd name="T7" fmla="*/ 12 h 15"/>
                  <a:gd name="T8" fmla="*/ 0 w 61"/>
                  <a:gd name="T9" fmla="*/ 3 h 15"/>
                  <a:gd name="T10" fmla="*/ 21 w 61"/>
                  <a:gd name="T11" fmla="*/ 0 h 15"/>
                  <a:gd name="T12" fmla="*/ 21 w 61"/>
                  <a:gd name="T13" fmla="*/ 5 h 15"/>
                  <a:gd name="T14" fmla="*/ 61 w 61"/>
                  <a:gd name="T15" fmla="*/ 11 h 15"/>
                  <a:gd name="T16" fmla="*/ 61 w 61"/>
                  <a:gd name="T17" fmla="*/ 12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1" h="15">
                    <a:moveTo>
                      <a:pt x="61" y="12"/>
                    </a:moveTo>
                    <a:lnTo>
                      <a:pt x="61" y="15"/>
                    </a:lnTo>
                    <a:lnTo>
                      <a:pt x="20" y="9"/>
                    </a:lnTo>
                    <a:lnTo>
                      <a:pt x="20" y="12"/>
                    </a:lnTo>
                    <a:lnTo>
                      <a:pt x="0" y="3"/>
                    </a:lnTo>
                    <a:lnTo>
                      <a:pt x="21" y="0"/>
                    </a:lnTo>
                    <a:lnTo>
                      <a:pt x="21" y="5"/>
                    </a:lnTo>
                    <a:lnTo>
                      <a:pt x="61" y="11"/>
                    </a:lnTo>
                    <a:lnTo>
                      <a:pt x="61" y="12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488" name="Freeform 728"/>
              <p:cNvSpPr>
                <a:spLocks/>
              </p:cNvSpPr>
              <p:nvPr/>
            </p:nvSpPr>
            <p:spPr bwMode="auto">
              <a:xfrm>
                <a:off x="2831" y="2521"/>
                <a:ext cx="17" cy="9"/>
              </a:xfrm>
              <a:custGeom>
                <a:avLst/>
                <a:gdLst>
                  <a:gd name="T0" fmla="*/ 17 w 17"/>
                  <a:gd name="T1" fmla="*/ 0 h 9"/>
                  <a:gd name="T2" fmla="*/ 0 w 17"/>
                  <a:gd name="T3" fmla="*/ 1 h 9"/>
                  <a:gd name="T4" fmla="*/ 15 w 17"/>
                  <a:gd name="T5" fmla="*/ 9 h 9"/>
                  <a:gd name="T6" fmla="*/ 17 w 17"/>
                  <a:gd name="T7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9">
                    <a:moveTo>
                      <a:pt x="17" y="0"/>
                    </a:moveTo>
                    <a:lnTo>
                      <a:pt x="0" y="1"/>
                    </a:lnTo>
                    <a:lnTo>
                      <a:pt x="15" y="9"/>
                    </a:lnTo>
                    <a:lnTo>
                      <a:pt x="17" y="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489" name="Line 729"/>
              <p:cNvSpPr>
                <a:spLocks noChangeShapeType="1"/>
              </p:cNvSpPr>
              <p:nvPr/>
            </p:nvSpPr>
            <p:spPr bwMode="auto">
              <a:xfrm>
                <a:off x="2846" y="2525"/>
                <a:ext cx="45" cy="10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490" name="Freeform 730"/>
              <p:cNvSpPr>
                <a:spLocks/>
              </p:cNvSpPr>
              <p:nvPr/>
            </p:nvSpPr>
            <p:spPr bwMode="auto">
              <a:xfrm>
                <a:off x="2762" y="2509"/>
                <a:ext cx="17" cy="9"/>
              </a:xfrm>
              <a:custGeom>
                <a:avLst/>
                <a:gdLst>
                  <a:gd name="T0" fmla="*/ 17 w 17"/>
                  <a:gd name="T1" fmla="*/ 0 h 9"/>
                  <a:gd name="T2" fmla="*/ 0 w 17"/>
                  <a:gd name="T3" fmla="*/ 1 h 9"/>
                  <a:gd name="T4" fmla="*/ 14 w 17"/>
                  <a:gd name="T5" fmla="*/ 9 h 9"/>
                  <a:gd name="T6" fmla="*/ 17 w 17"/>
                  <a:gd name="T7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9">
                    <a:moveTo>
                      <a:pt x="17" y="0"/>
                    </a:moveTo>
                    <a:lnTo>
                      <a:pt x="0" y="1"/>
                    </a:lnTo>
                    <a:lnTo>
                      <a:pt x="14" y="9"/>
                    </a:lnTo>
                    <a:lnTo>
                      <a:pt x="17" y="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491" name="Line 731"/>
              <p:cNvSpPr>
                <a:spLocks noChangeShapeType="1"/>
              </p:cNvSpPr>
              <p:nvPr/>
            </p:nvSpPr>
            <p:spPr bwMode="auto">
              <a:xfrm>
                <a:off x="2778" y="2513"/>
                <a:ext cx="44" cy="8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492" name="Freeform 732"/>
              <p:cNvSpPr>
                <a:spLocks/>
              </p:cNvSpPr>
              <p:nvPr/>
            </p:nvSpPr>
            <p:spPr bwMode="auto">
              <a:xfrm>
                <a:off x="2695" y="2496"/>
                <a:ext cx="14" cy="8"/>
              </a:xfrm>
              <a:custGeom>
                <a:avLst/>
                <a:gdLst>
                  <a:gd name="T0" fmla="*/ 14 w 14"/>
                  <a:gd name="T1" fmla="*/ 0 h 8"/>
                  <a:gd name="T2" fmla="*/ 0 w 14"/>
                  <a:gd name="T3" fmla="*/ 2 h 8"/>
                  <a:gd name="T4" fmla="*/ 14 w 14"/>
                  <a:gd name="T5" fmla="*/ 8 h 8"/>
                  <a:gd name="T6" fmla="*/ 14 w 14"/>
                  <a:gd name="T7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8">
                    <a:moveTo>
                      <a:pt x="14" y="0"/>
                    </a:moveTo>
                    <a:lnTo>
                      <a:pt x="0" y="2"/>
                    </a:lnTo>
                    <a:lnTo>
                      <a:pt x="14" y="8"/>
                    </a:lnTo>
                    <a:lnTo>
                      <a:pt x="14" y="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493" name="Line 733"/>
              <p:cNvSpPr>
                <a:spLocks noChangeShapeType="1"/>
              </p:cNvSpPr>
              <p:nvPr/>
            </p:nvSpPr>
            <p:spPr bwMode="auto">
              <a:xfrm>
                <a:off x="2709" y="2499"/>
                <a:ext cx="43" cy="7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494" name="Freeform 734"/>
              <p:cNvSpPr>
                <a:spLocks/>
              </p:cNvSpPr>
              <p:nvPr/>
            </p:nvSpPr>
            <p:spPr bwMode="auto">
              <a:xfrm>
                <a:off x="2626" y="2478"/>
                <a:ext cx="14" cy="11"/>
              </a:xfrm>
              <a:custGeom>
                <a:avLst/>
                <a:gdLst>
                  <a:gd name="T0" fmla="*/ 14 w 14"/>
                  <a:gd name="T1" fmla="*/ 0 h 11"/>
                  <a:gd name="T2" fmla="*/ 0 w 14"/>
                  <a:gd name="T3" fmla="*/ 3 h 11"/>
                  <a:gd name="T4" fmla="*/ 12 w 14"/>
                  <a:gd name="T5" fmla="*/ 11 h 11"/>
                  <a:gd name="T6" fmla="*/ 14 w 14"/>
                  <a:gd name="T7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11">
                    <a:moveTo>
                      <a:pt x="14" y="0"/>
                    </a:moveTo>
                    <a:lnTo>
                      <a:pt x="0" y="3"/>
                    </a:lnTo>
                    <a:lnTo>
                      <a:pt x="12" y="11"/>
                    </a:lnTo>
                    <a:lnTo>
                      <a:pt x="14" y="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495" name="Line 735"/>
              <p:cNvSpPr>
                <a:spLocks noChangeShapeType="1"/>
              </p:cNvSpPr>
              <p:nvPr/>
            </p:nvSpPr>
            <p:spPr bwMode="auto">
              <a:xfrm>
                <a:off x="2640" y="2484"/>
                <a:ext cx="41" cy="6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496" name="Freeform 736"/>
              <p:cNvSpPr>
                <a:spLocks/>
              </p:cNvSpPr>
              <p:nvPr/>
            </p:nvSpPr>
            <p:spPr bwMode="auto">
              <a:xfrm>
                <a:off x="2556" y="2464"/>
                <a:ext cx="13" cy="9"/>
              </a:xfrm>
              <a:custGeom>
                <a:avLst/>
                <a:gdLst>
                  <a:gd name="T0" fmla="*/ 13 w 13"/>
                  <a:gd name="T1" fmla="*/ 0 h 9"/>
                  <a:gd name="T2" fmla="*/ 0 w 13"/>
                  <a:gd name="T3" fmla="*/ 3 h 9"/>
                  <a:gd name="T4" fmla="*/ 12 w 13"/>
                  <a:gd name="T5" fmla="*/ 9 h 9"/>
                  <a:gd name="T6" fmla="*/ 13 w 13"/>
                  <a:gd name="T7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9">
                    <a:moveTo>
                      <a:pt x="13" y="0"/>
                    </a:moveTo>
                    <a:lnTo>
                      <a:pt x="0" y="3"/>
                    </a:lnTo>
                    <a:lnTo>
                      <a:pt x="12" y="9"/>
                    </a:lnTo>
                    <a:lnTo>
                      <a:pt x="13" y="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497" name="Line 737"/>
              <p:cNvSpPr>
                <a:spLocks noChangeShapeType="1"/>
              </p:cNvSpPr>
              <p:nvPr/>
            </p:nvSpPr>
            <p:spPr bwMode="auto">
              <a:xfrm>
                <a:off x="2569" y="2469"/>
                <a:ext cx="42" cy="6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498" name="Freeform 738"/>
              <p:cNvSpPr>
                <a:spLocks/>
              </p:cNvSpPr>
              <p:nvPr/>
            </p:nvSpPr>
            <p:spPr bwMode="auto">
              <a:xfrm>
                <a:off x="2487" y="2451"/>
                <a:ext cx="15" cy="9"/>
              </a:xfrm>
              <a:custGeom>
                <a:avLst/>
                <a:gdLst>
                  <a:gd name="T0" fmla="*/ 15 w 15"/>
                  <a:gd name="T1" fmla="*/ 0 h 9"/>
                  <a:gd name="T2" fmla="*/ 0 w 15"/>
                  <a:gd name="T3" fmla="*/ 1 h 9"/>
                  <a:gd name="T4" fmla="*/ 14 w 15"/>
                  <a:gd name="T5" fmla="*/ 9 h 9"/>
                  <a:gd name="T6" fmla="*/ 15 w 15"/>
                  <a:gd name="T7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9">
                    <a:moveTo>
                      <a:pt x="15" y="0"/>
                    </a:moveTo>
                    <a:lnTo>
                      <a:pt x="0" y="1"/>
                    </a:lnTo>
                    <a:lnTo>
                      <a:pt x="14" y="9"/>
                    </a:lnTo>
                    <a:lnTo>
                      <a:pt x="15" y="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499" name="Line 739"/>
              <p:cNvSpPr>
                <a:spLocks noChangeShapeType="1"/>
              </p:cNvSpPr>
              <p:nvPr/>
            </p:nvSpPr>
            <p:spPr bwMode="auto">
              <a:xfrm>
                <a:off x="2501" y="2455"/>
                <a:ext cx="39" cy="6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500" name="Freeform 740"/>
              <p:cNvSpPr>
                <a:spLocks/>
              </p:cNvSpPr>
              <p:nvPr/>
            </p:nvSpPr>
            <p:spPr bwMode="auto">
              <a:xfrm>
                <a:off x="2420" y="2437"/>
                <a:ext cx="13" cy="9"/>
              </a:xfrm>
              <a:custGeom>
                <a:avLst/>
                <a:gdLst>
                  <a:gd name="T0" fmla="*/ 13 w 13"/>
                  <a:gd name="T1" fmla="*/ 0 h 9"/>
                  <a:gd name="T2" fmla="*/ 0 w 13"/>
                  <a:gd name="T3" fmla="*/ 3 h 9"/>
                  <a:gd name="T4" fmla="*/ 12 w 13"/>
                  <a:gd name="T5" fmla="*/ 9 h 9"/>
                  <a:gd name="T6" fmla="*/ 13 w 13"/>
                  <a:gd name="T7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9">
                    <a:moveTo>
                      <a:pt x="13" y="0"/>
                    </a:moveTo>
                    <a:lnTo>
                      <a:pt x="0" y="3"/>
                    </a:lnTo>
                    <a:lnTo>
                      <a:pt x="12" y="9"/>
                    </a:lnTo>
                    <a:lnTo>
                      <a:pt x="13" y="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501" name="Line 741"/>
              <p:cNvSpPr>
                <a:spLocks noChangeShapeType="1"/>
              </p:cNvSpPr>
              <p:nvPr/>
            </p:nvSpPr>
            <p:spPr bwMode="auto">
              <a:xfrm>
                <a:off x="2433" y="2441"/>
                <a:ext cx="39" cy="5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502" name="Freeform 742"/>
              <p:cNvSpPr>
                <a:spLocks/>
              </p:cNvSpPr>
              <p:nvPr/>
            </p:nvSpPr>
            <p:spPr bwMode="auto">
              <a:xfrm>
                <a:off x="2349" y="2421"/>
                <a:ext cx="14" cy="10"/>
              </a:xfrm>
              <a:custGeom>
                <a:avLst/>
                <a:gdLst>
                  <a:gd name="T0" fmla="*/ 14 w 14"/>
                  <a:gd name="T1" fmla="*/ 0 h 10"/>
                  <a:gd name="T2" fmla="*/ 0 w 14"/>
                  <a:gd name="T3" fmla="*/ 4 h 10"/>
                  <a:gd name="T4" fmla="*/ 12 w 14"/>
                  <a:gd name="T5" fmla="*/ 10 h 10"/>
                  <a:gd name="T6" fmla="*/ 14 w 14"/>
                  <a:gd name="T7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10">
                    <a:moveTo>
                      <a:pt x="14" y="0"/>
                    </a:moveTo>
                    <a:lnTo>
                      <a:pt x="0" y="4"/>
                    </a:lnTo>
                    <a:lnTo>
                      <a:pt x="12" y="10"/>
                    </a:lnTo>
                    <a:lnTo>
                      <a:pt x="14" y="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503" name="Line 743"/>
              <p:cNvSpPr>
                <a:spLocks noChangeShapeType="1"/>
              </p:cNvSpPr>
              <p:nvPr/>
            </p:nvSpPr>
            <p:spPr bwMode="auto">
              <a:xfrm>
                <a:off x="2361" y="2426"/>
                <a:ext cx="40" cy="6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504" name="Freeform 744"/>
              <p:cNvSpPr>
                <a:spLocks/>
              </p:cNvSpPr>
              <p:nvPr/>
            </p:nvSpPr>
            <p:spPr bwMode="auto">
              <a:xfrm>
                <a:off x="2277" y="2409"/>
                <a:ext cx="14" cy="9"/>
              </a:xfrm>
              <a:custGeom>
                <a:avLst/>
                <a:gdLst>
                  <a:gd name="T0" fmla="*/ 14 w 14"/>
                  <a:gd name="T1" fmla="*/ 0 h 9"/>
                  <a:gd name="T2" fmla="*/ 0 w 14"/>
                  <a:gd name="T3" fmla="*/ 3 h 9"/>
                  <a:gd name="T4" fmla="*/ 13 w 14"/>
                  <a:gd name="T5" fmla="*/ 9 h 9"/>
                  <a:gd name="T6" fmla="*/ 14 w 14"/>
                  <a:gd name="T7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9">
                    <a:moveTo>
                      <a:pt x="14" y="0"/>
                    </a:moveTo>
                    <a:lnTo>
                      <a:pt x="0" y="3"/>
                    </a:lnTo>
                    <a:lnTo>
                      <a:pt x="13" y="9"/>
                    </a:lnTo>
                    <a:lnTo>
                      <a:pt x="14" y="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505" name="Line 745"/>
              <p:cNvSpPr>
                <a:spLocks noChangeShapeType="1"/>
              </p:cNvSpPr>
              <p:nvPr/>
            </p:nvSpPr>
            <p:spPr bwMode="auto">
              <a:xfrm>
                <a:off x="2291" y="2414"/>
                <a:ext cx="40" cy="4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506" name="Freeform 746"/>
              <p:cNvSpPr>
                <a:spLocks/>
              </p:cNvSpPr>
              <p:nvPr/>
            </p:nvSpPr>
            <p:spPr bwMode="auto">
              <a:xfrm>
                <a:off x="2201" y="2397"/>
                <a:ext cx="15" cy="8"/>
              </a:xfrm>
              <a:custGeom>
                <a:avLst/>
                <a:gdLst>
                  <a:gd name="T0" fmla="*/ 15 w 15"/>
                  <a:gd name="T1" fmla="*/ 0 h 8"/>
                  <a:gd name="T2" fmla="*/ 0 w 15"/>
                  <a:gd name="T3" fmla="*/ 2 h 8"/>
                  <a:gd name="T4" fmla="*/ 14 w 15"/>
                  <a:gd name="T5" fmla="*/ 8 h 8"/>
                  <a:gd name="T6" fmla="*/ 15 w 15"/>
                  <a:gd name="T7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8">
                    <a:moveTo>
                      <a:pt x="15" y="0"/>
                    </a:moveTo>
                    <a:lnTo>
                      <a:pt x="0" y="2"/>
                    </a:lnTo>
                    <a:lnTo>
                      <a:pt x="14" y="8"/>
                    </a:lnTo>
                    <a:lnTo>
                      <a:pt x="15" y="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507" name="Line 747"/>
              <p:cNvSpPr>
                <a:spLocks noChangeShapeType="1"/>
              </p:cNvSpPr>
              <p:nvPr/>
            </p:nvSpPr>
            <p:spPr bwMode="auto">
              <a:xfrm>
                <a:off x="2216" y="2400"/>
                <a:ext cx="45" cy="3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508" name="Freeform 748"/>
              <p:cNvSpPr>
                <a:spLocks/>
              </p:cNvSpPr>
              <p:nvPr/>
            </p:nvSpPr>
            <p:spPr bwMode="auto">
              <a:xfrm>
                <a:off x="2124" y="2380"/>
                <a:ext cx="66" cy="14"/>
              </a:xfrm>
              <a:custGeom>
                <a:avLst/>
                <a:gdLst>
                  <a:gd name="T0" fmla="*/ 66 w 66"/>
                  <a:gd name="T1" fmla="*/ 9 h 14"/>
                  <a:gd name="T2" fmla="*/ 66 w 66"/>
                  <a:gd name="T3" fmla="*/ 11 h 14"/>
                  <a:gd name="T4" fmla="*/ 22 w 66"/>
                  <a:gd name="T5" fmla="*/ 9 h 14"/>
                  <a:gd name="T6" fmla="*/ 22 w 66"/>
                  <a:gd name="T7" fmla="*/ 14 h 14"/>
                  <a:gd name="T8" fmla="*/ 0 w 66"/>
                  <a:gd name="T9" fmla="*/ 6 h 14"/>
                  <a:gd name="T10" fmla="*/ 23 w 66"/>
                  <a:gd name="T11" fmla="*/ 0 h 14"/>
                  <a:gd name="T12" fmla="*/ 23 w 66"/>
                  <a:gd name="T13" fmla="*/ 5 h 14"/>
                  <a:gd name="T14" fmla="*/ 66 w 66"/>
                  <a:gd name="T15" fmla="*/ 6 h 14"/>
                  <a:gd name="T16" fmla="*/ 66 w 66"/>
                  <a:gd name="T17" fmla="*/ 9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6" h="14">
                    <a:moveTo>
                      <a:pt x="66" y="9"/>
                    </a:moveTo>
                    <a:lnTo>
                      <a:pt x="66" y="11"/>
                    </a:lnTo>
                    <a:lnTo>
                      <a:pt x="22" y="9"/>
                    </a:lnTo>
                    <a:lnTo>
                      <a:pt x="22" y="14"/>
                    </a:lnTo>
                    <a:lnTo>
                      <a:pt x="0" y="6"/>
                    </a:lnTo>
                    <a:lnTo>
                      <a:pt x="23" y="0"/>
                    </a:lnTo>
                    <a:lnTo>
                      <a:pt x="23" y="5"/>
                    </a:lnTo>
                    <a:lnTo>
                      <a:pt x="66" y="6"/>
                    </a:lnTo>
                    <a:lnTo>
                      <a:pt x="66" y="9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509" name="Freeform 749"/>
              <p:cNvSpPr>
                <a:spLocks/>
              </p:cNvSpPr>
              <p:nvPr/>
            </p:nvSpPr>
            <p:spPr bwMode="auto">
              <a:xfrm>
                <a:off x="2049" y="2366"/>
                <a:ext cx="71" cy="14"/>
              </a:xfrm>
              <a:custGeom>
                <a:avLst/>
                <a:gdLst>
                  <a:gd name="T0" fmla="*/ 71 w 71"/>
                  <a:gd name="T1" fmla="*/ 8 h 14"/>
                  <a:gd name="T2" fmla="*/ 71 w 71"/>
                  <a:gd name="T3" fmla="*/ 11 h 14"/>
                  <a:gd name="T4" fmla="*/ 23 w 71"/>
                  <a:gd name="T5" fmla="*/ 10 h 14"/>
                  <a:gd name="T6" fmla="*/ 23 w 71"/>
                  <a:gd name="T7" fmla="*/ 14 h 14"/>
                  <a:gd name="T8" fmla="*/ 0 w 71"/>
                  <a:gd name="T9" fmla="*/ 7 h 14"/>
                  <a:gd name="T10" fmla="*/ 23 w 71"/>
                  <a:gd name="T11" fmla="*/ 0 h 14"/>
                  <a:gd name="T12" fmla="*/ 23 w 71"/>
                  <a:gd name="T13" fmla="*/ 5 h 14"/>
                  <a:gd name="T14" fmla="*/ 71 w 71"/>
                  <a:gd name="T15" fmla="*/ 7 h 14"/>
                  <a:gd name="T16" fmla="*/ 71 w 71"/>
                  <a:gd name="T17" fmla="*/ 8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1" h="14">
                    <a:moveTo>
                      <a:pt x="71" y="8"/>
                    </a:moveTo>
                    <a:lnTo>
                      <a:pt x="71" y="11"/>
                    </a:lnTo>
                    <a:lnTo>
                      <a:pt x="23" y="10"/>
                    </a:lnTo>
                    <a:lnTo>
                      <a:pt x="23" y="14"/>
                    </a:lnTo>
                    <a:lnTo>
                      <a:pt x="0" y="7"/>
                    </a:lnTo>
                    <a:lnTo>
                      <a:pt x="23" y="0"/>
                    </a:lnTo>
                    <a:lnTo>
                      <a:pt x="23" y="5"/>
                    </a:lnTo>
                    <a:lnTo>
                      <a:pt x="71" y="7"/>
                    </a:lnTo>
                    <a:lnTo>
                      <a:pt x="71" y="8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510" name="Freeform 750"/>
              <p:cNvSpPr>
                <a:spLocks/>
              </p:cNvSpPr>
              <p:nvPr/>
            </p:nvSpPr>
            <p:spPr bwMode="auto">
              <a:xfrm>
                <a:off x="3472" y="2738"/>
                <a:ext cx="37" cy="86"/>
              </a:xfrm>
              <a:custGeom>
                <a:avLst/>
                <a:gdLst>
                  <a:gd name="T0" fmla="*/ 34 w 37"/>
                  <a:gd name="T1" fmla="*/ 2 h 86"/>
                  <a:gd name="T2" fmla="*/ 37 w 37"/>
                  <a:gd name="T3" fmla="*/ 2 h 86"/>
                  <a:gd name="T4" fmla="*/ 15 w 37"/>
                  <a:gd name="T5" fmla="*/ 58 h 86"/>
                  <a:gd name="T6" fmla="*/ 21 w 37"/>
                  <a:gd name="T7" fmla="*/ 60 h 86"/>
                  <a:gd name="T8" fmla="*/ 0 w 37"/>
                  <a:gd name="T9" fmla="*/ 86 h 86"/>
                  <a:gd name="T10" fmla="*/ 3 w 37"/>
                  <a:gd name="T11" fmla="*/ 55 h 86"/>
                  <a:gd name="T12" fmla="*/ 9 w 37"/>
                  <a:gd name="T13" fmla="*/ 55 h 86"/>
                  <a:gd name="T14" fmla="*/ 31 w 37"/>
                  <a:gd name="T15" fmla="*/ 0 h 86"/>
                  <a:gd name="T16" fmla="*/ 34 w 37"/>
                  <a:gd name="T17" fmla="*/ 2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7" h="86">
                    <a:moveTo>
                      <a:pt x="34" y="2"/>
                    </a:moveTo>
                    <a:lnTo>
                      <a:pt x="37" y="2"/>
                    </a:lnTo>
                    <a:lnTo>
                      <a:pt x="15" y="58"/>
                    </a:lnTo>
                    <a:lnTo>
                      <a:pt x="21" y="60"/>
                    </a:lnTo>
                    <a:lnTo>
                      <a:pt x="0" y="86"/>
                    </a:lnTo>
                    <a:lnTo>
                      <a:pt x="3" y="55"/>
                    </a:lnTo>
                    <a:lnTo>
                      <a:pt x="9" y="55"/>
                    </a:lnTo>
                    <a:lnTo>
                      <a:pt x="31" y="0"/>
                    </a:lnTo>
                    <a:lnTo>
                      <a:pt x="34" y="2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511" name="Freeform 751"/>
              <p:cNvSpPr>
                <a:spLocks/>
              </p:cNvSpPr>
              <p:nvPr/>
            </p:nvSpPr>
            <p:spPr bwMode="auto">
              <a:xfrm>
                <a:off x="3406" y="2723"/>
                <a:ext cx="32" cy="73"/>
              </a:xfrm>
              <a:custGeom>
                <a:avLst/>
                <a:gdLst>
                  <a:gd name="T0" fmla="*/ 29 w 32"/>
                  <a:gd name="T1" fmla="*/ 0 h 73"/>
                  <a:gd name="T2" fmla="*/ 32 w 32"/>
                  <a:gd name="T3" fmla="*/ 1 h 73"/>
                  <a:gd name="T4" fmla="*/ 14 w 32"/>
                  <a:gd name="T5" fmla="*/ 49 h 73"/>
                  <a:gd name="T6" fmla="*/ 17 w 32"/>
                  <a:gd name="T7" fmla="*/ 52 h 73"/>
                  <a:gd name="T8" fmla="*/ 0 w 32"/>
                  <a:gd name="T9" fmla="*/ 73 h 73"/>
                  <a:gd name="T10" fmla="*/ 3 w 32"/>
                  <a:gd name="T11" fmla="*/ 46 h 73"/>
                  <a:gd name="T12" fmla="*/ 8 w 32"/>
                  <a:gd name="T13" fmla="*/ 47 h 73"/>
                  <a:gd name="T14" fmla="*/ 28 w 32"/>
                  <a:gd name="T15" fmla="*/ 0 h 73"/>
                  <a:gd name="T16" fmla="*/ 29 w 32"/>
                  <a:gd name="T17" fmla="*/ 0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2" h="73">
                    <a:moveTo>
                      <a:pt x="29" y="0"/>
                    </a:moveTo>
                    <a:lnTo>
                      <a:pt x="32" y="1"/>
                    </a:lnTo>
                    <a:lnTo>
                      <a:pt x="14" y="49"/>
                    </a:lnTo>
                    <a:lnTo>
                      <a:pt x="17" y="52"/>
                    </a:lnTo>
                    <a:lnTo>
                      <a:pt x="0" y="73"/>
                    </a:lnTo>
                    <a:lnTo>
                      <a:pt x="3" y="46"/>
                    </a:lnTo>
                    <a:lnTo>
                      <a:pt x="8" y="47"/>
                    </a:lnTo>
                    <a:lnTo>
                      <a:pt x="28" y="0"/>
                    </a:lnTo>
                    <a:lnTo>
                      <a:pt x="29" y="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512" name="Freeform 752"/>
              <p:cNvSpPr>
                <a:spLocks/>
              </p:cNvSpPr>
              <p:nvPr/>
            </p:nvSpPr>
            <p:spPr bwMode="auto">
              <a:xfrm>
                <a:off x="3331" y="2707"/>
                <a:ext cx="37" cy="68"/>
              </a:xfrm>
              <a:custGeom>
                <a:avLst/>
                <a:gdLst>
                  <a:gd name="T0" fmla="*/ 35 w 37"/>
                  <a:gd name="T1" fmla="*/ 2 h 68"/>
                  <a:gd name="T2" fmla="*/ 37 w 37"/>
                  <a:gd name="T3" fmla="*/ 3 h 68"/>
                  <a:gd name="T4" fmla="*/ 16 w 37"/>
                  <a:gd name="T5" fmla="*/ 46 h 68"/>
                  <a:gd name="T6" fmla="*/ 19 w 37"/>
                  <a:gd name="T7" fmla="*/ 49 h 68"/>
                  <a:gd name="T8" fmla="*/ 0 w 37"/>
                  <a:gd name="T9" fmla="*/ 68 h 68"/>
                  <a:gd name="T10" fmla="*/ 5 w 37"/>
                  <a:gd name="T11" fmla="*/ 42 h 68"/>
                  <a:gd name="T12" fmla="*/ 9 w 37"/>
                  <a:gd name="T13" fmla="*/ 45 h 68"/>
                  <a:gd name="T14" fmla="*/ 32 w 37"/>
                  <a:gd name="T15" fmla="*/ 0 h 68"/>
                  <a:gd name="T16" fmla="*/ 35 w 37"/>
                  <a:gd name="T17" fmla="*/ 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7" h="68">
                    <a:moveTo>
                      <a:pt x="35" y="2"/>
                    </a:moveTo>
                    <a:lnTo>
                      <a:pt x="37" y="3"/>
                    </a:lnTo>
                    <a:lnTo>
                      <a:pt x="16" y="46"/>
                    </a:lnTo>
                    <a:lnTo>
                      <a:pt x="19" y="49"/>
                    </a:lnTo>
                    <a:lnTo>
                      <a:pt x="0" y="68"/>
                    </a:lnTo>
                    <a:lnTo>
                      <a:pt x="5" y="42"/>
                    </a:lnTo>
                    <a:lnTo>
                      <a:pt x="9" y="45"/>
                    </a:lnTo>
                    <a:lnTo>
                      <a:pt x="32" y="0"/>
                    </a:lnTo>
                    <a:lnTo>
                      <a:pt x="35" y="2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513" name="Freeform 753"/>
              <p:cNvSpPr>
                <a:spLocks/>
              </p:cNvSpPr>
              <p:nvPr/>
            </p:nvSpPr>
            <p:spPr bwMode="auto">
              <a:xfrm>
                <a:off x="3262" y="2692"/>
                <a:ext cx="36" cy="74"/>
              </a:xfrm>
              <a:custGeom>
                <a:avLst/>
                <a:gdLst>
                  <a:gd name="T0" fmla="*/ 34 w 36"/>
                  <a:gd name="T1" fmla="*/ 2 h 74"/>
                  <a:gd name="T2" fmla="*/ 36 w 36"/>
                  <a:gd name="T3" fmla="*/ 2 h 74"/>
                  <a:gd name="T4" fmla="*/ 14 w 36"/>
                  <a:gd name="T5" fmla="*/ 51 h 74"/>
                  <a:gd name="T6" fmla="*/ 19 w 36"/>
                  <a:gd name="T7" fmla="*/ 51 h 74"/>
                  <a:gd name="T8" fmla="*/ 0 w 36"/>
                  <a:gd name="T9" fmla="*/ 74 h 74"/>
                  <a:gd name="T10" fmla="*/ 5 w 36"/>
                  <a:gd name="T11" fmla="*/ 46 h 74"/>
                  <a:gd name="T12" fmla="*/ 10 w 36"/>
                  <a:gd name="T13" fmla="*/ 48 h 74"/>
                  <a:gd name="T14" fmla="*/ 33 w 36"/>
                  <a:gd name="T15" fmla="*/ 0 h 74"/>
                  <a:gd name="T16" fmla="*/ 34 w 36"/>
                  <a:gd name="T17" fmla="*/ 2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74">
                    <a:moveTo>
                      <a:pt x="34" y="2"/>
                    </a:moveTo>
                    <a:lnTo>
                      <a:pt x="36" y="2"/>
                    </a:lnTo>
                    <a:lnTo>
                      <a:pt x="14" y="51"/>
                    </a:lnTo>
                    <a:lnTo>
                      <a:pt x="19" y="51"/>
                    </a:lnTo>
                    <a:lnTo>
                      <a:pt x="0" y="74"/>
                    </a:lnTo>
                    <a:lnTo>
                      <a:pt x="5" y="46"/>
                    </a:lnTo>
                    <a:lnTo>
                      <a:pt x="10" y="48"/>
                    </a:lnTo>
                    <a:lnTo>
                      <a:pt x="33" y="0"/>
                    </a:lnTo>
                    <a:lnTo>
                      <a:pt x="34" y="2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514" name="Freeform 754"/>
              <p:cNvSpPr>
                <a:spLocks/>
              </p:cNvSpPr>
              <p:nvPr/>
            </p:nvSpPr>
            <p:spPr bwMode="auto">
              <a:xfrm>
                <a:off x="3166" y="2663"/>
                <a:ext cx="17" cy="9"/>
              </a:xfrm>
              <a:custGeom>
                <a:avLst/>
                <a:gdLst>
                  <a:gd name="T0" fmla="*/ 17 w 17"/>
                  <a:gd name="T1" fmla="*/ 0 h 9"/>
                  <a:gd name="T2" fmla="*/ 0 w 17"/>
                  <a:gd name="T3" fmla="*/ 2 h 9"/>
                  <a:gd name="T4" fmla="*/ 14 w 17"/>
                  <a:gd name="T5" fmla="*/ 9 h 9"/>
                  <a:gd name="T6" fmla="*/ 17 w 17"/>
                  <a:gd name="T7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9">
                    <a:moveTo>
                      <a:pt x="17" y="0"/>
                    </a:moveTo>
                    <a:lnTo>
                      <a:pt x="0" y="2"/>
                    </a:lnTo>
                    <a:lnTo>
                      <a:pt x="14" y="9"/>
                    </a:lnTo>
                    <a:lnTo>
                      <a:pt x="17" y="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515" name="Line 755"/>
              <p:cNvSpPr>
                <a:spLocks noChangeShapeType="1"/>
              </p:cNvSpPr>
              <p:nvPr/>
            </p:nvSpPr>
            <p:spPr bwMode="auto">
              <a:xfrm>
                <a:off x="3181" y="2669"/>
                <a:ext cx="45" cy="9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516" name="Freeform 756"/>
              <p:cNvSpPr>
                <a:spLocks/>
              </p:cNvSpPr>
              <p:nvPr/>
            </p:nvSpPr>
            <p:spPr bwMode="auto">
              <a:xfrm>
                <a:off x="3100" y="2646"/>
                <a:ext cx="16" cy="11"/>
              </a:xfrm>
              <a:custGeom>
                <a:avLst/>
                <a:gdLst>
                  <a:gd name="T0" fmla="*/ 16 w 16"/>
                  <a:gd name="T1" fmla="*/ 0 h 11"/>
                  <a:gd name="T2" fmla="*/ 0 w 16"/>
                  <a:gd name="T3" fmla="*/ 2 h 11"/>
                  <a:gd name="T4" fmla="*/ 12 w 16"/>
                  <a:gd name="T5" fmla="*/ 11 h 11"/>
                  <a:gd name="T6" fmla="*/ 16 w 16"/>
                  <a:gd name="T7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11">
                    <a:moveTo>
                      <a:pt x="16" y="0"/>
                    </a:moveTo>
                    <a:lnTo>
                      <a:pt x="0" y="2"/>
                    </a:lnTo>
                    <a:lnTo>
                      <a:pt x="12" y="11"/>
                    </a:lnTo>
                    <a:lnTo>
                      <a:pt x="16" y="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517" name="Line 757"/>
              <p:cNvSpPr>
                <a:spLocks noChangeShapeType="1"/>
              </p:cNvSpPr>
              <p:nvPr/>
            </p:nvSpPr>
            <p:spPr bwMode="auto">
              <a:xfrm>
                <a:off x="3114" y="2651"/>
                <a:ext cx="41" cy="12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518" name="Freeform 758"/>
              <p:cNvSpPr>
                <a:spLocks/>
              </p:cNvSpPr>
              <p:nvPr/>
            </p:nvSpPr>
            <p:spPr bwMode="auto">
              <a:xfrm>
                <a:off x="3028" y="2632"/>
                <a:ext cx="17" cy="11"/>
              </a:xfrm>
              <a:custGeom>
                <a:avLst/>
                <a:gdLst>
                  <a:gd name="T0" fmla="*/ 17 w 17"/>
                  <a:gd name="T1" fmla="*/ 0 h 11"/>
                  <a:gd name="T2" fmla="*/ 0 w 17"/>
                  <a:gd name="T3" fmla="*/ 2 h 11"/>
                  <a:gd name="T4" fmla="*/ 14 w 17"/>
                  <a:gd name="T5" fmla="*/ 11 h 11"/>
                  <a:gd name="T6" fmla="*/ 17 w 17"/>
                  <a:gd name="T7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11">
                    <a:moveTo>
                      <a:pt x="17" y="0"/>
                    </a:moveTo>
                    <a:lnTo>
                      <a:pt x="0" y="2"/>
                    </a:lnTo>
                    <a:lnTo>
                      <a:pt x="14" y="11"/>
                    </a:lnTo>
                    <a:lnTo>
                      <a:pt x="17" y="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519" name="Line 759"/>
              <p:cNvSpPr>
                <a:spLocks noChangeShapeType="1"/>
              </p:cNvSpPr>
              <p:nvPr/>
            </p:nvSpPr>
            <p:spPr bwMode="auto">
              <a:xfrm>
                <a:off x="3044" y="2639"/>
                <a:ext cx="42" cy="9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520" name="Freeform 760"/>
              <p:cNvSpPr>
                <a:spLocks/>
              </p:cNvSpPr>
              <p:nvPr/>
            </p:nvSpPr>
            <p:spPr bwMode="auto">
              <a:xfrm>
                <a:off x="2956" y="2619"/>
                <a:ext cx="17" cy="10"/>
              </a:xfrm>
              <a:custGeom>
                <a:avLst/>
                <a:gdLst>
                  <a:gd name="T0" fmla="*/ 17 w 17"/>
                  <a:gd name="T1" fmla="*/ 0 h 10"/>
                  <a:gd name="T2" fmla="*/ 0 w 17"/>
                  <a:gd name="T3" fmla="*/ 3 h 10"/>
                  <a:gd name="T4" fmla="*/ 16 w 17"/>
                  <a:gd name="T5" fmla="*/ 10 h 10"/>
                  <a:gd name="T6" fmla="*/ 17 w 17"/>
                  <a:gd name="T7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10">
                    <a:moveTo>
                      <a:pt x="17" y="0"/>
                    </a:moveTo>
                    <a:lnTo>
                      <a:pt x="0" y="3"/>
                    </a:lnTo>
                    <a:lnTo>
                      <a:pt x="16" y="10"/>
                    </a:lnTo>
                    <a:lnTo>
                      <a:pt x="17" y="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521" name="Line 761"/>
              <p:cNvSpPr>
                <a:spLocks noChangeShapeType="1"/>
              </p:cNvSpPr>
              <p:nvPr/>
            </p:nvSpPr>
            <p:spPr bwMode="auto">
              <a:xfrm>
                <a:off x="2973" y="2625"/>
                <a:ext cx="43" cy="9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522" name="Freeform 762"/>
              <p:cNvSpPr>
                <a:spLocks/>
              </p:cNvSpPr>
              <p:nvPr/>
            </p:nvSpPr>
            <p:spPr bwMode="auto">
              <a:xfrm>
                <a:off x="2888" y="2605"/>
                <a:ext cx="15" cy="11"/>
              </a:xfrm>
              <a:custGeom>
                <a:avLst/>
                <a:gdLst>
                  <a:gd name="T0" fmla="*/ 15 w 15"/>
                  <a:gd name="T1" fmla="*/ 0 h 11"/>
                  <a:gd name="T2" fmla="*/ 0 w 15"/>
                  <a:gd name="T3" fmla="*/ 1 h 11"/>
                  <a:gd name="T4" fmla="*/ 13 w 15"/>
                  <a:gd name="T5" fmla="*/ 11 h 11"/>
                  <a:gd name="T6" fmla="*/ 15 w 15"/>
                  <a:gd name="T7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11">
                    <a:moveTo>
                      <a:pt x="15" y="0"/>
                    </a:moveTo>
                    <a:lnTo>
                      <a:pt x="0" y="1"/>
                    </a:lnTo>
                    <a:lnTo>
                      <a:pt x="13" y="11"/>
                    </a:lnTo>
                    <a:lnTo>
                      <a:pt x="15" y="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523" name="Line 763"/>
              <p:cNvSpPr>
                <a:spLocks noChangeShapeType="1"/>
              </p:cNvSpPr>
              <p:nvPr/>
            </p:nvSpPr>
            <p:spPr bwMode="auto">
              <a:xfrm>
                <a:off x="2903" y="2610"/>
                <a:ext cx="44" cy="9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524" name="Freeform 764"/>
              <p:cNvSpPr>
                <a:spLocks/>
              </p:cNvSpPr>
              <p:nvPr/>
            </p:nvSpPr>
            <p:spPr bwMode="auto">
              <a:xfrm>
                <a:off x="2819" y="2593"/>
                <a:ext cx="15" cy="7"/>
              </a:xfrm>
              <a:custGeom>
                <a:avLst/>
                <a:gdLst>
                  <a:gd name="T0" fmla="*/ 15 w 15"/>
                  <a:gd name="T1" fmla="*/ 0 h 7"/>
                  <a:gd name="T2" fmla="*/ 0 w 15"/>
                  <a:gd name="T3" fmla="*/ 1 h 7"/>
                  <a:gd name="T4" fmla="*/ 14 w 15"/>
                  <a:gd name="T5" fmla="*/ 7 h 7"/>
                  <a:gd name="T6" fmla="*/ 15 w 15"/>
                  <a:gd name="T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7">
                    <a:moveTo>
                      <a:pt x="15" y="0"/>
                    </a:moveTo>
                    <a:lnTo>
                      <a:pt x="0" y="1"/>
                    </a:lnTo>
                    <a:lnTo>
                      <a:pt x="14" y="7"/>
                    </a:lnTo>
                    <a:lnTo>
                      <a:pt x="15" y="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525" name="Line 765"/>
              <p:cNvSpPr>
                <a:spLocks noChangeShapeType="1"/>
              </p:cNvSpPr>
              <p:nvPr/>
            </p:nvSpPr>
            <p:spPr bwMode="auto">
              <a:xfrm>
                <a:off x="2833" y="2596"/>
                <a:ext cx="44" cy="7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526" name="Freeform 766"/>
              <p:cNvSpPr>
                <a:spLocks/>
              </p:cNvSpPr>
              <p:nvPr/>
            </p:nvSpPr>
            <p:spPr bwMode="auto">
              <a:xfrm>
                <a:off x="2752" y="2579"/>
                <a:ext cx="13" cy="9"/>
              </a:xfrm>
              <a:custGeom>
                <a:avLst/>
                <a:gdLst>
                  <a:gd name="T0" fmla="*/ 13 w 13"/>
                  <a:gd name="T1" fmla="*/ 0 h 9"/>
                  <a:gd name="T2" fmla="*/ 0 w 13"/>
                  <a:gd name="T3" fmla="*/ 3 h 9"/>
                  <a:gd name="T4" fmla="*/ 12 w 13"/>
                  <a:gd name="T5" fmla="*/ 9 h 9"/>
                  <a:gd name="T6" fmla="*/ 13 w 13"/>
                  <a:gd name="T7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9">
                    <a:moveTo>
                      <a:pt x="13" y="0"/>
                    </a:moveTo>
                    <a:lnTo>
                      <a:pt x="0" y="3"/>
                    </a:lnTo>
                    <a:lnTo>
                      <a:pt x="12" y="9"/>
                    </a:lnTo>
                    <a:lnTo>
                      <a:pt x="13" y="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527" name="Line 767"/>
              <p:cNvSpPr>
                <a:spLocks noChangeShapeType="1"/>
              </p:cNvSpPr>
              <p:nvPr/>
            </p:nvSpPr>
            <p:spPr bwMode="auto">
              <a:xfrm>
                <a:off x="2765" y="2584"/>
                <a:ext cx="42" cy="6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528" name="Freeform 768"/>
              <p:cNvSpPr>
                <a:spLocks/>
              </p:cNvSpPr>
              <p:nvPr/>
            </p:nvSpPr>
            <p:spPr bwMode="auto">
              <a:xfrm>
                <a:off x="2683" y="2565"/>
                <a:ext cx="15" cy="8"/>
              </a:xfrm>
              <a:custGeom>
                <a:avLst/>
                <a:gdLst>
                  <a:gd name="T0" fmla="*/ 15 w 15"/>
                  <a:gd name="T1" fmla="*/ 0 h 8"/>
                  <a:gd name="T2" fmla="*/ 0 w 15"/>
                  <a:gd name="T3" fmla="*/ 3 h 8"/>
                  <a:gd name="T4" fmla="*/ 13 w 15"/>
                  <a:gd name="T5" fmla="*/ 8 h 8"/>
                  <a:gd name="T6" fmla="*/ 15 w 15"/>
                  <a:gd name="T7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8">
                    <a:moveTo>
                      <a:pt x="15" y="0"/>
                    </a:moveTo>
                    <a:lnTo>
                      <a:pt x="0" y="3"/>
                    </a:lnTo>
                    <a:lnTo>
                      <a:pt x="13" y="8"/>
                    </a:lnTo>
                    <a:lnTo>
                      <a:pt x="15" y="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529" name="Line 769"/>
              <p:cNvSpPr>
                <a:spLocks noChangeShapeType="1"/>
              </p:cNvSpPr>
              <p:nvPr/>
            </p:nvSpPr>
            <p:spPr bwMode="auto">
              <a:xfrm>
                <a:off x="2696" y="2570"/>
                <a:ext cx="40" cy="4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530" name="Freeform 770"/>
              <p:cNvSpPr>
                <a:spLocks/>
              </p:cNvSpPr>
              <p:nvPr/>
            </p:nvSpPr>
            <p:spPr bwMode="auto">
              <a:xfrm>
                <a:off x="2615" y="2548"/>
                <a:ext cx="14" cy="10"/>
              </a:xfrm>
              <a:custGeom>
                <a:avLst/>
                <a:gdLst>
                  <a:gd name="T0" fmla="*/ 14 w 14"/>
                  <a:gd name="T1" fmla="*/ 0 h 10"/>
                  <a:gd name="T2" fmla="*/ 0 w 14"/>
                  <a:gd name="T3" fmla="*/ 2 h 10"/>
                  <a:gd name="T4" fmla="*/ 13 w 14"/>
                  <a:gd name="T5" fmla="*/ 10 h 10"/>
                  <a:gd name="T6" fmla="*/ 14 w 14"/>
                  <a:gd name="T7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10">
                    <a:moveTo>
                      <a:pt x="14" y="0"/>
                    </a:moveTo>
                    <a:lnTo>
                      <a:pt x="0" y="2"/>
                    </a:lnTo>
                    <a:lnTo>
                      <a:pt x="13" y="10"/>
                    </a:lnTo>
                    <a:lnTo>
                      <a:pt x="14" y="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531" name="Line 771"/>
              <p:cNvSpPr>
                <a:spLocks noChangeShapeType="1"/>
              </p:cNvSpPr>
              <p:nvPr/>
            </p:nvSpPr>
            <p:spPr bwMode="auto">
              <a:xfrm>
                <a:off x="2629" y="2553"/>
                <a:ext cx="37" cy="6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532" name="Freeform 772"/>
              <p:cNvSpPr>
                <a:spLocks/>
              </p:cNvSpPr>
              <p:nvPr/>
            </p:nvSpPr>
            <p:spPr bwMode="auto">
              <a:xfrm>
                <a:off x="2545" y="2535"/>
                <a:ext cx="12" cy="9"/>
              </a:xfrm>
              <a:custGeom>
                <a:avLst/>
                <a:gdLst>
                  <a:gd name="T0" fmla="*/ 12 w 12"/>
                  <a:gd name="T1" fmla="*/ 0 h 9"/>
                  <a:gd name="T2" fmla="*/ 0 w 12"/>
                  <a:gd name="T3" fmla="*/ 1 h 9"/>
                  <a:gd name="T4" fmla="*/ 12 w 12"/>
                  <a:gd name="T5" fmla="*/ 9 h 9"/>
                  <a:gd name="T6" fmla="*/ 12 w 12"/>
                  <a:gd name="T7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9">
                    <a:moveTo>
                      <a:pt x="12" y="0"/>
                    </a:moveTo>
                    <a:lnTo>
                      <a:pt x="0" y="1"/>
                    </a:lnTo>
                    <a:lnTo>
                      <a:pt x="12" y="9"/>
                    </a:lnTo>
                    <a:lnTo>
                      <a:pt x="12" y="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533" name="Line 773"/>
              <p:cNvSpPr>
                <a:spLocks noChangeShapeType="1"/>
              </p:cNvSpPr>
              <p:nvPr/>
            </p:nvSpPr>
            <p:spPr bwMode="auto">
              <a:xfrm>
                <a:off x="2557" y="2539"/>
                <a:ext cx="40" cy="6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534" name="Freeform 774"/>
              <p:cNvSpPr>
                <a:spLocks/>
              </p:cNvSpPr>
              <p:nvPr/>
            </p:nvSpPr>
            <p:spPr bwMode="auto">
              <a:xfrm>
                <a:off x="2475" y="2521"/>
                <a:ext cx="13" cy="8"/>
              </a:xfrm>
              <a:custGeom>
                <a:avLst/>
                <a:gdLst>
                  <a:gd name="T0" fmla="*/ 13 w 13"/>
                  <a:gd name="T1" fmla="*/ 0 h 8"/>
                  <a:gd name="T2" fmla="*/ 0 w 13"/>
                  <a:gd name="T3" fmla="*/ 1 h 8"/>
                  <a:gd name="T4" fmla="*/ 12 w 13"/>
                  <a:gd name="T5" fmla="*/ 8 h 8"/>
                  <a:gd name="T6" fmla="*/ 13 w 13"/>
                  <a:gd name="T7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8">
                    <a:moveTo>
                      <a:pt x="13" y="0"/>
                    </a:moveTo>
                    <a:lnTo>
                      <a:pt x="0" y="1"/>
                    </a:lnTo>
                    <a:lnTo>
                      <a:pt x="12" y="8"/>
                    </a:lnTo>
                    <a:lnTo>
                      <a:pt x="13" y="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535" name="Line 775"/>
              <p:cNvSpPr>
                <a:spLocks noChangeShapeType="1"/>
              </p:cNvSpPr>
              <p:nvPr/>
            </p:nvSpPr>
            <p:spPr bwMode="auto">
              <a:xfrm>
                <a:off x="2487" y="2524"/>
                <a:ext cx="40" cy="6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536" name="Freeform 776"/>
              <p:cNvSpPr>
                <a:spLocks/>
              </p:cNvSpPr>
              <p:nvPr/>
            </p:nvSpPr>
            <p:spPr bwMode="auto">
              <a:xfrm>
                <a:off x="2406" y="2506"/>
                <a:ext cx="12" cy="9"/>
              </a:xfrm>
              <a:custGeom>
                <a:avLst/>
                <a:gdLst>
                  <a:gd name="T0" fmla="*/ 12 w 12"/>
                  <a:gd name="T1" fmla="*/ 0 h 9"/>
                  <a:gd name="T2" fmla="*/ 0 w 12"/>
                  <a:gd name="T3" fmla="*/ 3 h 9"/>
                  <a:gd name="T4" fmla="*/ 11 w 12"/>
                  <a:gd name="T5" fmla="*/ 9 h 9"/>
                  <a:gd name="T6" fmla="*/ 12 w 12"/>
                  <a:gd name="T7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9">
                    <a:moveTo>
                      <a:pt x="12" y="0"/>
                    </a:moveTo>
                    <a:lnTo>
                      <a:pt x="0" y="3"/>
                    </a:lnTo>
                    <a:lnTo>
                      <a:pt x="11" y="9"/>
                    </a:lnTo>
                    <a:lnTo>
                      <a:pt x="12" y="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537" name="Line 777"/>
              <p:cNvSpPr>
                <a:spLocks noChangeShapeType="1"/>
              </p:cNvSpPr>
              <p:nvPr/>
            </p:nvSpPr>
            <p:spPr bwMode="auto">
              <a:xfrm>
                <a:off x="2418" y="2510"/>
                <a:ext cx="40" cy="6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538" name="Freeform 778"/>
              <p:cNvSpPr>
                <a:spLocks/>
              </p:cNvSpPr>
              <p:nvPr/>
            </p:nvSpPr>
            <p:spPr bwMode="auto">
              <a:xfrm>
                <a:off x="2335" y="2492"/>
                <a:ext cx="14" cy="7"/>
              </a:xfrm>
              <a:custGeom>
                <a:avLst/>
                <a:gdLst>
                  <a:gd name="T0" fmla="*/ 14 w 14"/>
                  <a:gd name="T1" fmla="*/ 0 h 7"/>
                  <a:gd name="T2" fmla="*/ 0 w 14"/>
                  <a:gd name="T3" fmla="*/ 3 h 7"/>
                  <a:gd name="T4" fmla="*/ 14 w 14"/>
                  <a:gd name="T5" fmla="*/ 7 h 7"/>
                  <a:gd name="T6" fmla="*/ 14 w 14"/>
                  <a:gd name="T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7">
                    <a:moveTo>
                      <a:pt x="14" y="0"/>
                    </a:moveTo>
                    <a:lnTo>
                      <a:pt x="0" y="3"/>
                    </a:lnTo>
                    <a:lnTo>
                      <a:pt x="14" y="7"/>
                    </a:lnTo>
                    <a:lnTo>
                      <a:pt x="14" y="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539" name="Line 779"/>
              <p:cNvSpPr>
                <a:spLocks noChangeShapeType="1"/>
              </p:cNvSpPr>
              <p:nvPr/>
            </p:nvSpPr>
            <p:spPr bwMode="auto">
              <a:xfrm>
                <a:off x="2349" y="2496"/>
                <a:ext cx="37" cy="5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540" name="Freeform 780"/>
              <p:cNvSpPr>
                <a:spLocks/>
              </p:cNvSpPr>
              <p:nvPr/>
            </p:nvSpPr>
            <p:spPr bwMode="auto">
              <a:xfrm>
                <a:off x="2268" y="2478"/>
                <a:ext cx="14" cy="8"/>
              </a:xfrm>
              <a:custGeom>
                <a:avLst/>
                <a:gdLst>
                  <a:gd name="T0" fmla="*/ 14 w 14"/>
                  <a:gd name="T1" fmla="*/ 0 h 8"/>
                  <a:gd name="T2" fmla="*/ 0 w 14"/>
                  <a:gd name="T3" fmla="*/ 2 h 8"/>
                  <a:gd name="T4" fmla="*/ 12 w 14"/>
                  <a:gd name="T5" fmla="*/ 8 h 8"/>
                  <a:gd name="T6" fmla="*/ 14 w 14"/>
                  <a:gd name="T7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8">
                    <a:moveTo>
                      <a:pt x="14" y="0"/>
                    </a:moveTo>
                    <a:lnTo>
                      <a:pt x="0" y="2"/>
                    </a:lnTo>
                    <a:lnTo>
                      <a:pt x="12" y="8"/>
                    </a:lnTo>
                    <a:lnTo>
                      <a:pt x="14" y="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541" name="Line 781"/>
              <p:cNvSpPr>
                <a:spLocks noChangeShapeType="1"/>
              </p:cNvSpPr>
              <p:nvPr/>
            </p:nvSpPr>
            <p:spPr bwMode="auto">
              <a:xfrm>
                <a:off x="2280" y="2483"/>
                <a:ext cx="36" cy="4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542" name="Freeform 782"/>
              <p:cNvSpPr>
                <a:spLocks/>
              </p:cNvSpPr>
              <p:nvPr/>
            </p:nvSpPr>
            <p:spPr bwMode="auto">
              <a:xfrm>
                <a:off x="2195" y="2464"/>
                <a:ext cx="14" cy="8"/>
              </a:xfrm>
              <a:custGeom>
                <a:avLst/>
                <a:gdLst>
                  <a:gd name="T0" fmla="*/ 14 w 14"/>
                  <a:gd name="T1" fmla="*/ 0 h 8"/>
                  <a:gd name="T2" fmla="*/ 0 w 14"/>
                  <a:gd name="T3" fmla="*/ 3 h 8"/>
                  <a:gd name="T4" fmla="*/ 14 w 14"/>
                  <a:gd name="T5" fmla="*/ 8 h 8"/>
                  <a:gd name="T6" fmla="*/ 14 w 14"/>
                  <a:gd name="T7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8">
                    <a:moveTo>
                      <a:pt x="14" y="0"/>
                    </a:moveTo>
                    <a:lnTo>
                      <a:pt x="0" y="3"/>
                    </a:lnTo>
                    <a:lnTo>
                      <a:pt x="14" y="8"/>
                    </a:lnTo>
                    <a:lnTo>
                      <a:pt x="14" y="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543" name="Line 783"/>
              <p:cNvSpPr>
                <a:spLocks noChangeShapeType="1"/>
              </p:cNvSpPr>
              <p:nvPr/>
            </p:nvSpPr>
            <p:spPr bwMode="auto">
              <a:xfrm>
                <a:off x="2209" y="2469"/>
                <a:ext cx="38" cy="3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544" name="Freeform 784"/>
              <p:cNvSpPr>
                <a:spLocks/>
              </p:cNvSpPr>
              <p:nvPr/>
            </p:nvSpPr>
            <p:spPr bwMode="auto">
              <a:xfrm>
                <a:off x="2120" y="2449"/>
                <a:ext cx="15" cy="11"/>
              </a:xfrm>
              <a:custGeom>
                <a:avLst/>
                <a:gdLst>
                  <a:gd name="T0" fmla="*/ 15 w 15"/>
                  <a:gd name="T1" fmla="*/ 0 h 11"/>
                  <a:gd name="T2" fmla="*/ 0 w 15"/>
                  <a:gd name="T3" fmla="*/ 5 h 11"/>
                  <a:gd name="T4" fmla="*/ 14 w 15"/>
                  <a:gd name="T5" fmla="*/ 11 h 11"/>
                  <a:gd name="T6" fmla="*/ 15 w 15"/>
                  <a:gd name="T7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11">
                    <a:moveTo>
                      <a:pt x="15" y="0"/>
                    </a:moveTo>
                    <a:lnTo>
                      <a:pt x="0" y="5"/>
                    </a:lnTo>
                    <a:lnTo>
                      <a:pt x="14" y="11"/>
                    </a:lnTo>
                    <a:lnTo>
                      <a:pt x="15" y="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545" name="Line 785"/>
              <p:cNvSpPr>
                <a:spLocks noChangeShapeType="1"/>
              </p:cNvSpPr>
              <p:nvPr/>
            </p:nvSpPr>
            <p:spPr bwMode="auto">
              <a:xfrm>
                <a:off x="2134" y="2454"/>
                <a:ext cx="42" cy="4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546" name="Freeform 786"/>
              <p:cNvSpPr>
                <a:spLocks/>
              </p:cNvSpPr>
              <p:nvPr/>
            </p:nvSpPr>
            <p:spPr bwMode="auto">
              <a:xfrm>
                <a:off x="2045" y="2435"/>
                <a:ext cx="17" cy="11"/>
              </a:xfrm>
              <a:custGeom>
                <a:avLst/>
                <a:gdLst>
                  <a:gd name="T0" fmla="*/ 17 w 17"/>
                  <a:gd name="T1" fmla="*/ 0 h 11"/>
                  <a:gd name="T2" fmla="*/ 0 w 17"/>
                  <a:gd name="T3" fmla="*/ 3 h 11"/>
                  <a:gd name="T4" fmla="*/ 15 w 17"/>
                  <a:gd name="T5" fmla="*/ 11 h 11"/>
                  <a:gd name="T6" fmla="*/ 17 w 17"/>
                  <a:gd name="T7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11">
                    <a:moveTo>
                      <a:pt x="17" y="0"/>
                    </a:moveTo>
                    <a:lnTo>
                      <a:pt x="0" y="3"/>
                    </a:lnTo>
                    <a:lnTo>
                      <a:pt x="15" y="11"/>
                    </a:lnTo>
                    <a:lnTo>
                      <a:pt x="17" y="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547" name="Line 787"/>
              <p:cNvSpPr>
                <a:spLocks noChangeShapeType="1"/>
              </p:cNvSpPr>
              <p:nvPr/>
            </p:nvSpPr>
            <p:spPr bwMode="auto">
              <a:xfrm>
                <a:off x="2062" y="2440"/>
                <a:ext cx="44" cy="4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548" name="Freeform 788"/>
              <p:cNvSpPr>
                <a:spLocks/>
              </p:cNvSpPr>
              <p:nvPr/>
            </p:nvSpPr>
            <p:spPr bwMode="auto">
              <a:xfrm>
                <a:off x="3423" y="2790"/>
                <a:ext cx="69" cy="20"/>
              </a:xfrm>
              <a:custGeom>
                <a:avLst/>
                <a:gdLst>
                  <a:gd name="T0" fmla="*/ 67 w 69"/>
                  <a:gd name="T1" fmla="*/ 18 h 20"/>
                  <a:gd name="T2" fmla="*/ 67 w 69"/>
                  <a:gd name="T3" fmla="*/ 20 h 20"/>
                  <a:gd name="T4" fmla="*/ 23 w 69"/>
                  <a:gd name="T5" fmla="*/ 8 h 20"/>
                  <a:gd name="T6" fmla="*/ 21 w 69"/>
                  <a:gd name="T7" fmla="*/ 12 h 20"/>
                  <a:gd name="T8" fmla="*/ 0 w 69"/>
                  <a:gd name="T9" fmla="*/ 0 h 20"/>
                  <a:gd name="T10" fmla="*/ 24 w 69"/>
                  <a:gd name="T11" fmla="*/ 0 h 20"/>
                  <a:gd name="T12" fmla="*/ 23 w 69"/>
                  <a:gd name="T13" fmla="*/ 3 h 20"/>
                  <a:gd name="T14" fmla="*/ 69 w 69"/>
                  <a:gd name="T15" fmla="*/ 15 h 20"/>
                  <a:gd name="T16" fmla="*/ 67 w 69"/>
                  <a:gd name="T17" fmla="*/ 18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9" h="20">
                    <a:moveTo>
                      <a:pt x="67" y="18"/>
                    </a:moveTo>
                    <a:lnTo>
                      <a:pt x="67" y="20"/>
                    </a:lnTo>
                    <a:lnTo>
                      <a:pt x="23" y="8"/>
                    </a:lnTo>
                    <a:lnTo>
                      <a:pt x="21" y="12"/>
                    </a:lnTo>
                    <a:lnTo>
                      <a:pt x="0" y="0"/>
                    </a:lnTo>
                    <a:lnTo>
                      <a:pt x="24" y="0"/>
                    </a:lnTo>
                    <a:lnTo>
                      <a:pt x="23" y="3"/>
                    </a:lnTo>
                    <a:lnTo>
                      <a:pt x="69" y="15"/>
                    </a:lnTo>
                    <a:lnTo>
                      <a:pt x="67" y="18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549" name="Freeform 789"/>
              <p:cNvSpPr>
                <a:spLocks/>
              </p:cNvSpPr>
              <p:nvPr/>
            </p:nvSpPr>
            <p:spPr bwMode="auto">
              <a:xfrm>
                <a:off x="3366" y="2776"/>
                <a:ext cx="14" cy="11"/>
              </a:xfrm>
              <a:custGeom>
                <a:avLst/>
                <a:gdLst>
                  <a:gd name="T0" fmla="*/ 14 w 14"/>
                  <a:gd name="T1" fmla="*/ 0 h 11"/>
                  <a:gd name="T2" fmla="*/ 0 w 14"/>
                  <a:gd name="T3" fmla="*/ 2 h 11"/>
                  <a:gd name="T4" fmla="*/ 11 w 14"/>
                  <a:gd name="T5" fmla="*/ 11 h 11"/>
                  <a:gd name="T6" fmla="*/ 14 w 14"/>
                  <a:gd name="T7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11">
                    <a:moveTo>
                      <a:pt x="14" y="0"/>
                    </a:moveTo>
                    <a:lnTo>
                      <a:pt x="0" y="2"/>
                    </a:lnTo>
                    <a:lnTo>
                      <a:pt x="11" y="11"/>
                    </a:lnTo>
                    <a:lnTo>
                      <a:pt x="14" y="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550" name="Line 790"/>
              <p:cNvSpPr>
                <a:spLocks noChangeShapeType="1"/>
              </p:cNvSpPr>
              <p:nvPr/>
            </p:nvSpPr>
            <p:spPr bwMode="auto">
              <a:xfrm>
                <a:off x="3379" y="2782"/>
                <a:ext cx="42" cy="11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551" name="Freeform 791"/>
              <p:cNvSpPr>
                <a:spLocks/>
              </p:cNvSpPr>
              <p:nvPr/>
            </p:nvSpPr>
            <p:spPr bwMode="auto">
              <a:xfrm>
                <a:off x="3298" y="2761"/>
                <a:ext cx="13" cy="8"/>
              </a:xfrm>
              <a:custGeom>
                <a:avLst/>
                <a:gdLst>
                  <a:gd name="T0" fmla="*/ 13 w 13"/>
                  <a:gd name="T1" fmla="*/ 0 h 8"/>
                  <a:gd name="T2" fmla="*/ 0 w 13"/>
                  <a:gd name="T3" fmla="*/ 0 h 8"/>
                  <a:gd name="T4" fmla="*/ 10 w 13"/>
                  <a:gd name="T5" fmla="*/ 8 h 8"/>
                  <a:gd name="T6" fmla="*/ 13 w 13"/>
                  <a:gd name="T7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8">
                    <a:moveTo>
                      <a:pt x="13" y="0"/>
                    </a:moveTo>
                    <a:lnTo>
                      <a:pt x="0" y="0"/>
                    </a:lnTo>
                    <a:lnTo>
                      <a:pt x="10" y="8"/>
                    </a:lnTo>
                    <a:lnTo>
                      <a:pt x="13" y="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552" name="Line 792"/>
              <p:cNvSpPr>
                <a:spLocks noChangeShapeType="1"/>
              </p:cNvSpPr>
              <p:nvPr/>
            </p:nvSpPr>
            <p:spPr bwMode="auto">
              <a:xfrm>
                <a:off x="3310" y="2766"/>
                <a:ext cx="40" cy="12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553" name="Freeform 793"/>
              <p:cNvSpPr>
                <a:spLocks/>
              </p:cNvSpPr>
              <p:nvPr/>
            </p:nvSpPr>
            <p:spPr bwMode="auto">
              <a:xfrm>
                <a:off x="3224" y="2740"/>
                <a:ext cx="17" cy="9"/>
              </a:xfrm>
              <a:custGeom>
                <a:avLst/>
                <a:gdLst>
                  <a:gd name="T0" fmla="*/ 17 w 17"/>
                  <a:gd name="T1" fmla="*/ 1 h 9"/>
                  <a:gd name="T2" fmla="*/ 0 w 17"/>
                  <a:gd name="T3" fmla="*/ 0 h 9"/>
                  <a:gd name="T4" fmla="*/ 12 w 17"/>
                  <a:gd name="T5" fmla="*/ 9 h 9"/>
                  <a:gd name="T6" fmla="*/ 17 w 17"/>
                  <a:gd name="T7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9">
                    <a:moveTo>
                      <a:pt x="17" y="1"/>
                    </a:moveTo>
                    <a:lnTo>
                      <a:pt x="0" y="0"/>
                    </a:lnTo>
                    <a:lnTo>
                      <a:pt x="12" y="9"/>
                    </a:lnTo>
                    <a:lnTo>
                      <a:pt x="17" y="1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554" name="Line 794"/>
              <p:cNvSpPr>
                <a:spLocks noChangeShapeType="1"/>
              </p:cNvSpPr>
              <p:nvPr/>
            </p:nvSpPr>
            <p:spPr bwMode="auto">
              <a:xfrm>
                <a:off x="3238" y="2744"/>
                <a:ext cx="43" cy="18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555" name="Freeform 795"/>
              <p:cNvSpPr>
                <a:spLocks/>
              </p:cNvSpPr>
              <p:nvPr/>
            </p:nvSpPr>
            <p:spPr bwMode="auto">
              <a:xfrm>
                <a:off x="3151" y="2721"/>
                <a:ext cx="61" cy="28"/>
              </a:xfrm>
              <a:custGeom>
                <a:avLst/>
                <a:gdLst>
                  <a:gd name="T0" fmla="*/ 59 w 61"/>
                  <a:gd name="T1" fmla="*/ 26 h 28"/>
                  <a:gd name="T2" fmla="*/ 59 w 61"/>
                  <a:gd name="T3" fmla="*/ 28 h 28"/>
                  <a:gd name="T4" fmla="*/ 20 w 61"/>
                  <a:gd name="T5" fmla="*/ 11 h 28"/>
                  <a:gd name="T6" fmla="*/ 18 w 61"/>
                  <a:gd name="T7" fmla="*/ 15 h 28"/>
                  <a:gd name="T8" fmla="*/ 0 w 61"/>
                  <a:gd name="T9" fmla="*/ 0 h 28"/>
                  <a:gd name="T10" fmla="*/ 24 w 61"/>
                  <a:gd name="T11" fmla="*/ 3 h 28"/>
                  <a:gd name="T12" fmla="*/ 23 w 61"/>
                  <a:gd name="T13" fmla="*/ 8 h 28"/>
                  <a:gd name="T14" fmla="*/ 61 w 61"/>
                  <a:gd name="T15" fmla="*/ 25 h 28"/>
                  <a:gd name="T16" fmla="*/ 59 w 61"/>
                  <a:gd name="T17" fmla="*/ 26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1" h="28">
                    <a:moveTo>
                      <a:pt x="59" y="26"/>
                    </a:moveTo>
                    <a:lnTo>
                      <a:pt x="59" y="28"/>
                    </a:lnTo>
                    <a:lnTo>
                      <a:pt x="20" y="11"/>
                    </a:lnTo>
                    <a:lnTo>
                      <a:pt x="18" y="15"/>
                    </a:lnTo>
                    <a:lnTo>
                      <a:pt x="0" y="0"/>
                    </a:lnTo>
                    <a:lnTo>
                      <a:pt x="24" y="3"/>
                    </a:lnTo>
                    <a:lnTo>
                      <a:pt x="23" y="8"/>
                    </a:lnTo>
                    <a:lnTo>
                      <a:pt x="61" y="25"/>
                    </a:lnTo>
                    <a:lnTo>
                      <a:pt x="59" y="26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556" name="Freeform 796"/>
              <p:cNvSpPr>
                <a:spLocks/>
              </p:cNvSpPr>
              <p:nvPr/>
            </p:nvSpPr>
            <p:spPr bwMode="auto">
              <a:xfrm>
                <a:off x="3083" y="2712"/>
                <a:ext cx="17" cy="9"/>
              </a:xfrm>
              <a:custGeom>
                <a:avLst/>
                <a:gdLst>
                  <a:gd name="T0" fmla="*/ 17 w 17"/>
                  <a:gd name="T1" fmla="*/ 0 h 9"/>
                  <a:gd name="T2" fmla="*/ 0 w 17"/>
                  <a:gd name="T3" fmla="*/ 0 h 9"/>
                  <a:gd name="T4" fmla="*/ 13 w 17"/>
                  <a:gd name="T5" fmla="*/ 9 h 9"/>
                  <a:gd name="T6" fmla="*/ 17 w 17"/>
                  <a:gd name="T7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9">
                    <a:moveTo>
                      <a:pt x="17" y="0"/>
                    </a:moveTo>
                    <a:lnTo>
                      <a:pt x="0" y="0"/>
                    </a:lnTo>
                    <a:lnTo>
                      <a:pt x="13" y="9"/>
                    </a:lnTo>
                    <a:lnTo>
                      <a:pt x="17" y="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557" name="Line 797"/>
              <p:cNvSpPr>
                <a:spLocks noChangeShapeType="1"/>
              </p:cNvSpPr>
              <p:nvPr/>
            </p:nvSpPr>
            <p:spPr bwMode="auto">
              <a:xfrm>
                <a:off x="3099" y="2717"/>
                <a:ext cx="43" cy="16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558" name="Freeform 798"/>
              <p:cNvSpPr>
                <a:spLocks/>
              </p:cNvSpPr>
              <p:nvPr/>
            </p:nvSpPr>
            <p:spPr bwMode="auto">
              <a:xfrm>
                <a:off x="3016" y="2701"/>
                <a:ext cx="15" cy="9"/>
              </a:xfrm>
              <a:custGeom>
                <a:avLst/>
                <a:gdLst>
                  <a:gd name="T0" fmla="*/ 15 w 15"/>
                  <a:gd name="T1" fmla="*/ 0 h 9"/>
                  <a:gd name="T2" fmla="*/ 0 w 15"/>
                  <a:gd name="T3" fmla="*/ 0 h 9"/>
                  <a:gd name="T4" fmla="*/ 12 w 15"/>
                  <a:gd name="T5" fmla="*/ 9 h 9"/>
                  <a:gd name="T6" fmla="*/ 15 w 15"/>
                  <a:gd name="T7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9">
                    <a:moveTo>
                      <a:pt x="15" y="0"/>
                    </a:moveTo>
                    <a:lnTo>
                      <a:pt x="0" y="0"/>
                    </a:lnTo>
                    <a:lnTo>
                      <a:pt x="12" y="9"/>
                    </a:lnTo>
                    <a:lnTo>
                      <a:pt x="15" y="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559" name="Line 799"/>
              <p:cNvSpPr>
                <a:spLocks noChangeShapeType="1"/>
              </p:cNvSpPr>
              <p:nvPr/>
            </p:nvSpPr>
            <p:spPr bwMode="auto">
              <a:xfrm>
                <a:off x="3030" y="2706"/>
                <a:ext cx="41" cy="12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560" name="Freeform 800"/>
              <p:cNvSpPr>
                <a:spLocks/>
              </p:cNvSpPr>
              <p:nvPr/>
            </p:nvSpPr>
            <p:spPr bwMode="auto">
              <a:xfrm>
                <a:off x="2947" y="2689"/>
                <a:ext cx="14" cy="8"/>
              </a:xfrm>
              <a:custGeom>
                <a:avLst/>
                <a:gdLst>
                  <a:gd name="T0" fmla="*/ 14 w 14"/>
                  <a:gd name="T1" fmla="*/ 0 h 8"/>
                  <a:gd name="T2" fmla="*/ 0 w 14"/>
                  <a:gd name="T3" fmla="*/ 2 h 8"/>
                  <a:gd name="T4" fmla="*/ 11 w 14"/>
                  <a:gd name="T5" fmla="*/ 8 h 8"/>
                  <a:gd name="T6" fmla="*/ 14 w 14"/>
                  <a:gd name="T7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8">
                    <a:moveTo>
                      <a:pt x="14" y="0"/>
                    </a:moveTo>
                    <a:lnTo>
                      <a:pt x="0" y="2"/>
                    </a:lnTo>
                    <a:lnTo>
                      <a:pt x="11" y="8"/>
                    </a:lnTo>
                    <a:lnTo>
                      <a:pt x="14" y="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561" name="Line 801"/>
              <p:cNvSpPr>
                <a:spLocks noChangeShapeType="1"/>
              </p:cNvSpPr>
              <p:nvPr/>
            </p:nvSpPr>
            <p:spPr bwMode="auto">
              <a:xfrm>
                <a:off x="2960" y="2694"/>
                <a:ext cx="41" cy="9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562" name="Freeform 802"/>
              <p:cNvSpPr>
                <a:spLocks/>
              </p:cNvSpPr>
              <p:nvPr/>
            </p:nvSpPr>
            <p:spPr bwMode="auto">
              <a:xfrm>
                <a:off x="2875" y="2674"/>
                <a:ext cx="14" cy="9"/>
              </a:xfrm>
              <a:custGeom>
                <a:avLst/>
                <a:gdLst>
                  <a:gd name="T0" fmla="*/ 14 w 14"/>
                  <a:gd name="T1" fmla="*/ 0 h 9"/>
                  <a:gd name="T2" fmla="*/ 0 w 14"/>
                  <a:gd name="T3" fmla="*/ 1 h 9"/>
                  <a:gd name="T4" fmla="*/ 13 w 14"/>
                  <a:gd name="T5" fmla="*/ 9 h 9"/>
                  <a:gd name="T6" fmla="*/ 14 w 14"/>
                  <a:gd name="T7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9">
                    <a:moveTo>
                      <a:pt x="14" y="0"/>
                    </a:moveTo>
                    <a:lnTo>
                      <a:pt x="0" y="1"/>
                    </a:lnTo>
                    <a:lnTo>
                      <a:pt x="13" y="9"/>
                    </a:lnTo>
                    <a:lnTo>
                      <a:pt x="14" y="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563" name="Line 803"/>
              <p:cNvSpPr>
                <a:spLocks noChangeShapeType="1"/>
              </p:cNvSpPr>
              <p:nvPr/>
            </p:nvSpPr>
            <p:spPr bwMode="auto">
              <a:xfrm>
                <a:off x="2889" y="2678"/>
                <a:ext cx="41" cy="10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564" name="Freeform 804"/>
              <p:cNvSpPr>
                <a:spLocks/>
              </p:cNvSpPr>
              <p:nvPr/>
            </p:nvSpPr>
            <p:spPr bwMode="auto">
              <a:xfrm>
                <a:off x="2804" y="2660"/>
                <a:ext cx="16" cy="9"/>
              </a:xfrm>
              <a:custGeom>
                <a:avLst/>
                <a:gdLst>
                  <a:gd name="T0" fmla="*/ 16 w 16"/>
                  <a:gd name="T1" fmla="*/ 0 h 9"/>
                  <a:gd name="T2" fmla="*/ 0 w 16"/>
                  <a:gd name="T3" fmla="*/ 3 h 9"/>
                  <a:gd name="T4" fmla="*/ 15 w 16"/>
                  <a:gd name="T5" fmla="*/ 9 h 9"/>
                  <a:gd name="T6" fmla="*/ 16 w 16"/>
                  <a:gd name="T7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9">
                    <a:moveTo>
                      <a:pt x="16" y="0"/>
                    </a:moveTo>
                    <a:lnTo>
                      <a:pt x="0" y="3"/>
                    </a:lnTo>
                    <a:lnTo>
                      <a:pt x="15" y="9"/>
                    </a:lnTo>
                    <a:lnTo>
                      <a:pt x="16" y="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565" name="Line 805"/>
              <p:cNvSpPr>
                <a:spLocks noChangeShapeType="1"/>
              </p:cNvSpPr>
              <p:nvPr/>
            </p:nvSpPr>
            <p:spPr bwMode="auto">
              <a:xfrm>
                <a:off x="2819" y="2666"/>
                <a:ext cx="43" cy="6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566" name="Freeform 806"/>
              <p:cNvSpPr>
                <a:spLocks/>
              </p:cNvSpPr>
              <p:nvPr/>
            </p:nvSpPr>
            <p:spPr bwMode="auto">
              <a:xfrm>
                <a:off x="2738" y="2648"/>
                <a:ext cx="15" cy="9"/>
              </a:xfrm>
              <a:custGeom>
                <a:avLst/>
                <a:gdLst>
                  <a:gd name="T0" fmla="*/ 15 w 15"/>
                  <a:gd name="T1" fmla="*/ 0 h 9"/>
                  <a:gd name="T2" fmla="*/ 0 w 15"/>
                  <a:gd name="T3" fmla="*/ 3 h 9"/>
                  <a:gd name="T4" fmla="*/ 14 w 15"/>
                  <a:gd name="T5" fmla="*/ 9 h 9"/>
                  <a:gd name="T6" fmla="*/ 15 w 15"/>
                  <a:gd name="T7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9">
                    <a:moveTo>
                      <a:pt x="15" y="0"/>
                    </a:moveTo>
                    <a:lnTo>
                      <a:pt x="0" y="3"/>
                    </a:lnTo>
                    <a:lnTo>
                      <a:pt x="14" y="9"/>
                    </a:lnTo>
                    <a:lnTo>
                      <a:pt x="15" y="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567" name="Line 807"/>
              <p:cNvSpPr>
                <a:spLocks noChangeShapeType="1"/>
              </p:cNvSpPr>
              <p:nvPr/>
            </p:nvSpPr>
            <p:spPr bwMode="auto">
              <a:xfrm>
                <a:off x="2752" y="2652"/>
                <a:ext cx="39" cy="6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568" name="Freeform 808"/>
              <p:cNvSpPr>
                <a:spLocks/>
              </p:cNvSpPr>
              <p:nvPr/>
            </p:nvSpPr>
            <p:spPr bwMode="auto">
              <a:xfrm>
                <a:off x="2670" y="2634"/>
                <a:ext cx="13" cy="9"/>
              </a:xfrm>
              <a:custGeom>
                <a:avLst/>
                <a:gdLst>
                  <a:gd name="T0" fmla="*/ 13 w 13"/>
                  <a:gd name="T1" fmla="*/ 0 h 9"/>
                  <a:gd name="T2" fmla="*/ 0 w 13"/>
                  <a:gd name="T3" fmla="*/ 3 h 9"/>
                  <a:gd name="T4" fmla="*/ 13 w 13"/>
                  <a:gd name="T5" fmla="*/ 9 h 9"/>
                  <a:gd name="T6" fmla="*/ 13 w 13"/>
                  <a:gd name="T7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9">
                    <a:moveTo>
                      <a:pt x="13" y="0"/>
                    </a:moveTo>
                    <a:lnTo>
                      <a:pt x="0" y="3"/>
                    </a:lnTo>
                    <a:lnTo>
                      <a:pt x="13" y="9"/>
                    </a:lnTo>
                    <a:lnTo>
                      <a:pt x="13" y="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569" name="Line 809"/>
              <p:cNvSpPr>
                <a:spLocks noChangeShapeType="1"/>
              </p:cNvSpPr>
              <p:nvPr/>
            </p:nvSpPr>
            <p:spPr bwMode="auto">
              <a:xfrm>
                <a:off x="2683" y="2639"/>
                <a:ext cx="39" cy="6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570" name="Freeform 810"/>
              <p:cNvSpPr>
                <a:spLocks/>
              </p:cNvSpPr>
              <p:nvPr/>
            </p:nvSpPr>
            <p:spPr bwMode="auto">
              <a:xfrm>
                <a:off x="2602" y="2619"/>
                <a:ext cx="12" cy="7"/>
              </a:xfrm>
              <a:custGeom>
                <a:avLst/>
                <a:gdLst>
                  <a:gd name="T0" fmla="*/ 12 w 12"/>
                  <a:gd name="T1" fmla="*/ 0 h 7"/>
                  <a:gd name="T2" fmla="*/ 0 w 12"/>
                  <a:gd name="T3" fmla="*/ 1 h 7"/>
                  <a:gd name="T4" fmla="*/ 10 w 12"/>
                  <a:gd name="T5" fmla="*/ 7 h 7"/>
                  <a:gd name="T6" fmla="*/ 12 w 12"/>
                  <a:gd name="T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7">
                    <a:moveTo>
                      <a:pt x="12" y="0"/>
                    </a:moveTo>
                    <a:lnTo>
                      <a:pt x="0" y="1"/>
                    </a:lnTo>
                    <a:lnTo>
                      <a:pt x="10" y="7"/>
                    </a:lnTo>
                    <a:lnTo>
                      <a:pt x="12" y="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571" name="Line 811"/>
              <p:cNvSpPr>
                <a:spLocks noChangeShapeType="1"/>
              </p:cNvSpPr>
              <p:nvPr/>
            </p:nvSpPr>
            <p:spPr bwMode="auto">
              <a:xfrm>
                <a:off x="2614" y="2622"/>
                <a:ext cx="38" cy="6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572" name="Freeform 812"/>
              <p:cNvSpPr>
                <a:spLocks/>
              </p:cNvSpPr>
              <p:nvPr/>
            </p:nvSpPr>
            <p:spPr bwMode="auto">
              <a:xfrm>
                <a:off x="2531" y="2603"/>
                <a:ext cx="12" cy="10"/>
              </a:xfrm>
              <a:custGeom>
                <a:avLst/>
                <a:gdLst>
                  <a:gd name="T0" fmla="*/ 12 w 12"/>
                  <a:gd name="T1" fmla="*/ 0 h 10"/>
                  <a:gd name="T2" fmla="*/ 0 w 12"/>
                  <a:gd name="T3" fmla="*/ 3 h 10"/>
                  <a:gd name="T4" fmla="*/ 11 w 12"/>
                  <a:gd name="T5" fmla="*/ 10 h 10"/>
                  <a:gd name="T6" fmla="*/ 12 w 12"/>
                  <a:gd name="T7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10">
                    <a:moveTo>
                      <a:pt x="12" y="0"/>
                    </a:moveTo>
                    <a:lnTo>
                      <a:pt x="0" y="3"/>
                    </a:lnTo>
                    <a:lnTo>
                      <a:pt x="11" y="10"/>
                    </a:lnTo>
                    <a:lnTo>
                      <a:pt x="12" y="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573" name="Line 813"/>
              <p:cNvSpPr>
                <a:spLocks noChangeShapeType="1"/>
              </p:cNvSpPr>
              <p:nvPr/>
            </p:nvSpPr>
            <p:spPr bwMode="auto">
              <a:xfrm>
                <a:off x="2543" y="2608"/>
                <a:ext cx="39" cy="6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574" name="Freeform 814"/>
              <p:cNvSpPr>
                <a:spLocks/>
              </p:cNvSpPr>
              <p:nvPr/>
            </p:nvSpPr>
            <p:spPr bwMode="auto">
              <a:xfrm>
                <a:off x="2459" y="2590"/>
                <a:ext cx="14" cy="7"/>
              </a:xfrm>
              <a:custGeom>
                <a:avLst/>
                <a:gdLst>
                  <a:gd name="T0" fmla="*/ 14 w 14"/>
                  <a:gd name="T1" fmla="*/ 0 h 7"/>
                  <a:gd name="T2" fmla="*/ 0 w 14"/>
                  <a:gd name="T3" fmla="*/ 3 h 7"/>
                  <a:gd name="T4" fmla="*/ 13 w 14"/>
                  <a:gd name="T5" fmla="*/ 7 h 7"/>
                  <a:gd name="T6" fmla="*/ 14 w 14"/>
                  <a:gd name="T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7">
                    <a:moveTo>
                      <a:pt x="14" y="0"/>
                    </a:moveTo>
                    <a:lnTo>
                      <a:pt x="0" y="3"/>
                    </a:lnTo>
                    <a:lnTo>
                      <a:pt x="13" y="7"/>
                    </a:lnTo>
                    <a:lnTo>
                      <a:pt x="14" y="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</p:grpSp>
        <p:grpSp>
          <p:nvGrpSpPr>
            <p:cNvPr id="374575" name="Group 815"/>
            <p:cNvGrpSpPr>
              <a:grpSpLocks/>
            </p:cNvGrpSpPr>
            <p:nvPr/>
          </p:nvGrpSpPr>
          <p:grpSpPr bwMode="auto">
            <a:xfrm>
              <a:off x="1105" y="2550"/>
              <a:ext cx="1974" cy="982"/>
              <a:chOff x="2011" y="2504"/>
              <a:chExt cx="1464" cy="722"/>
            </a:xfrm>
          </p:grpSpPr>
          <p:sp>
            <p:nvSpPr>
              <p:cNvPr id="374576" name="Line 816"/>
              <p:cNvSpPr>
                <a:spLocks noChangeShapeType="1"/>
              </p:cNvSpPr>
              <p:nvPr/>
            </p:nvSpPr>
            <p:spPr bwMode="auto">
              <a:xfrm>
                <a:off x="2473" y="2594"/>
                <a:ext cx="38" cy="5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577" name="Freeform 817"/>
              <p:cNvSpPr>
                <a:spLocks/>
              </p:cNvSpPr>
              <p:nvPr/>
            </p:nvSpPr>
            <p:spPr bwMode="auto">
              <a:xfrm>
                <a:off x="2389" y="2574"/>
                <a:ext cx="14" cy="11"/>
              </a:xfrm>
              <a:custGeom>
                <a:avLst/>
                <a:gdLst>
                  <a:gd name="T0" fmla="*/ 14 w 14"/>
                  <a:gd name="T1" fmla="*/ 0 h 11"/>
                  <a:gd name="T2" fmla="*/ 0 w 14"/>
                  <a:gd name="T3" fmla="*/ 3 h 11"/>
                  <a:gd name="T4" fmla="*/ 14 w 14"/>
                  <a:gd name="T5" fmla="*/ 11 h 11"/>
                  <a:gd name="T6" fmla="*/ 14 w 14"/>
                  <a:gd name="T7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11">
                    <a:moveTo>
                      <a:pt x="14" y="0"/>
                    </a:moveTo>
                    <a:lnTo>
                      <a:pt x="0" y="3"/>
                    </a:lnTo>
                    <a:lnTo>
                      <a:pt x="14" y="11"/>
                    </a:lnTo>
                    <a:lnTo>
                      <a:pt x="14" y="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578" name="Line 818"/>
              <p:cNvSpPr>
                <a:spLocks noChangeShapeType="1"/>
              </p:cNvSpPr>
              <p:nvPr/>
            </p:nvSpPr>
            <p:spPr bwMode="auto">
              <a:xfrm>
                <a:off x="2403" y="2579"/>
                <a:ext cx="38" cy="6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579" name="Freeform 819"/>
              <p:cNvSpPr>
                <a:spLocks/>
              </p:cNvSpPr>
              <p:nvPr/>
            </p:nvSpPr>
            <p:spPr bwMode="auto">
              <a:xfrm>
                <a:off x="2323" y="2562"/>
                <a:ext cx="12" cy="8"/>
              </a:xfrm>
              <a:custGeom>
                <a:avLst/>
                <a:gdLst>
                  <a:gd name="T0" fmla="*/ 12 w 12"/>
                  <a:gd name="T1" fmla="*/ 0 h 8"/>
                  <a:gd name="T2" fmla="*/ 0 w 12"/>
                  <a:gd name="T3" fmla="*/ 3 h 8"/>
                  <a:gd name="T4" fmla="*/ 11 w 12"/>
                  <a:gd name="T5" fmla="*/ 8 h 8"/>
                  <a:gd name="T6" fmla="*/ 12 w 12"/>
                  <a:gd name="T7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8">
                    <a:moveTo>
                      <a:pt x="12" y="0"/>
                    </a:moveTo>
                    <a:lnTo>
                      <a:pt x="0" y="3"/>
                    </a:lnTo>
                    <a:lnTo>
                      <a:pt x="11" y="8"/>
                    </a:lnTo>
                    <a:lnTo>
                      <a:pt x="12" y="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580" name="Line 820"/>
              <p:cNvSpPr>
                <a:spLocks noChangeShapeType="1"/>
              </p:cNvSpPr>
              <p:nvPr/>
            </p:nvSpPr>
            <p:spPr bwMode="auto">
              <a:xfrm>
                <a:off x="2335" y="2567"/>
                <a:ext cx="37" cy="3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581" name="Freeform 821"/>
              <p:cNvSpPr>
                <a:spLocks/>
              </p:cNvSpPr>
              <p:nvPr/>
            </p:nvSpPr>
            <p:spPr bwMode="auto">
              <a:xfrm>
                <a:off x="2259" y="2548"/>
                <a:ext cx="11" cy="8"/>
              </a:xfrm>
              <a:custGeom>
                <a:avLst/>
                <a:gdLst>
                  <a:gd name="T0" fmla="*/ 11 w 11"/>
                  <a:gd name="T1" fmla="*/ 0 h 8"/>
                  <a:gd name="T2" fmla="*/ 0 w 11"/>
                  <a:gd name="T3" fmla="*/ 2 h 8"/>
                  <a:gd name="T4" fmla="*/ 11 w 11"/>
                  <a:gd name="T5" fmla="*/ 8 h 8"/>
                  <a:gd name="T6" fmla="*/ 11 w 11"/>
                  <a:gd name="T7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" h="8">
                    <a:moveTo>
                      <a:pt x="11" y="0"/>
                    </a:moveTo>
                    <a:lnTo>
                      <a:pt x="0" y="2"/>
                    </a:lnTo>
                    <a:lnTo>
                      <a:pt x="11" y="8"/>
                    </a:lnTo>
                    <a:lnTo>
                      <a:pt x="11" y="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582" name="Line 822"/>
              <p:cNvSpPr>
                <a:spLocks noChangeShapeType="1"/>
              </p:cNvSpPr>
              <p:nvPr/>
            </p:nvSpPr>
            <p:spPr bwMode="auto">
              <a:xfrm>
                <a:off x="2270" y="2551"/>
                <a:ext cx="32" cy="5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583" name="Freeform 823"/>
              <p:cNvSpPr>
                <a:spLocks/>
              </p:cNvSpPr>
              <p:nvPr/>
            </p:nvSpPr>
            <p:spPr bwMode="auto">
              <a:xfrm>
                <a:off x="2190" y="2535"/>
                <a:ext cx="11" cy="7"/>
              </a:xfrm>
              <a:custGeom>
                <a:avLst/>
                <a:gdLst>
                  <a:gd name="T0" fmla="*/ 11 w 11"/>
                  <a:gd name="T1" fmla="*/ 0 h 7"/>
                  <a:gd name="T2" fmla="*/ 0 w 11"/>
                  <a:gd name="T3" fmla="*/ 1 h 7"/>
                  <a:gd name="T4" fmla="*/ 11 w 11"/>
                  <a:gd name="T5" fmla="*/ 7 h 7"/>
                  <a:gd name="T6" fmla="*/ 11 w 11"/>
                  <a:gd name="T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" h="7">
                    <a:moveTo>
                      <a:pt x="11" y="0"/>
                    </a:moveTo>
                    <a:lnTo>
                      <a:pt x="0" y="1"/>
                    </a:lnTo>
                    <a:lnTo>
                      <a:pt x="11" y="7"/>
                    </a:lnTo>
                    <a:lnTo>
                      <a:pt x="11" y="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584" name="Line 824"/>
              <p:cNvSpPr>
                <a:spLocks noChangeShapeType="1"/>
              </p:cNvSpPr>
              <p:nvPr/>
            </p:nvSpPr>
            <p:spPr bwMode="auto">
              <a:xfrm>
                <a:off x="2201" y="2538"/>
                <a:ext cx="32" cy="4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585" name="Freeform 825"/>
              <p:cNvSpPr>
                <a:spLocks/>
              </p:cNvSpPr>
              <p:nvPr/>
            </p:nvSpPr>
            <p:spPr bwMode="auto">
              <a:xfrm>
                <a:off x="2115" y="2521"/>
                <a:ext cx="12" cy="6"/>
              </a:xfrm>
              <a:custGeom>
                <a:avLst/>
                <a:gdLst>
                  <a:gd name="T0" fmla="*/ 12 w 12"/>
                  <a:gd name="T1" fmla="*/ 0 h 6"/>
                  <a:gd name="T2" fmla="*/ 0 w 12"/>
                  <a:gd name="T3" fmla="*/ 0 h 6"/>
                  <a:gd name="T4" fmla="*/ 12 w 12"/>
                  <a:gd name="T5" fmla="*/ 6 h 6"/>
                  <a:gd name="T6" fmla="*/ 12 w 12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6">
                    <a:moveTo>
                      <a:pt x="12" y="0"/>
                    </a:moveTo>
                    <a:lnTo>
                      <a:pt x="0" y="0"/>
                    </a:lnTo>
                    <a:lnTo>
                      <a:pt x="12" y="6"/>
                    </a:lnTo>
                    <a:lnTo>
                      <a:pt x="12" y="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586" name="Line 826"/>
              <p:cNvSpPr>
                <a:spLocks noChangeShapeType="1"/>
              </p:cNvSpPr>
              <p:nvPr/>
            </p:nvSpPr>
            <p:spPr bwMode="auto">
              <a:xfrm>
                <a:off x="2127" y="2522"/>
                <a:ext cx="34" cy="5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587" name="Freeform 827"/>
              <p:cNvSpPr>
                <a:spLocks/>
              </p:cNvSpPr>
              <p:nvPr/>
            </p:nvSpPr>
            <p:spPr bwMode="auto">
              <a:xfrm>
                <a:off x="2043" y="2504"/>
                <a:ext cx="13" cy="8"/>
              </a:xfrm>
              <a:custGeom>
                <a:avLst/>
                <a:gdLst>
                  <a:gd name="T0" fmla="*/ 13 w 13"/>
                  <a:gd name="T1" fmla="*/ 0 h 8"/>
                  <a:gd name="T2" fmla="*/ 0 w 13"/>
                  <a:gd name="T3" fmla="*/ 2 h 8"/>
                  <a:gd name="T4" fmla="*/ 13 w 13"/>
                  <a:gd name="T5" fmla="*/ 8 h 8"/>
                  <a:gd name="T6" fmla="*/ 13 w 13"/>
                  <a:gd name="T7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8">
                    <a:moveTo>
                      <a:pt x="13" y="0"/>
                    </a:moveTo>
                    <a:lnTo>
                      <a:pt x="0" y="2"/>
                    </a:lnTo>
                    <a:lnTo>
                      <a:pt x="13" y="8"/>
                    </a:lnTo>
                    <a:lnTo>
                      <a:pt x="13" y="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588" name="Line 828"/>
              <p:cNvSpPr>
                <a:spLocks noChangeShapeType="1"/>
              </p:cNvSpPr>
              <p:nvPr/>
            </p:nvSpPr>
            <p:spPr bwMode="auto">
              <a:xfrm>
                <a:off x="2056" y="2507"/>
                <a:ext cx="35" cy="6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589" name="Freeform 829"/>
              <p:cNvSpPr>
                <a:spLocks/>
              </p:cNvSpPr>
              <p:nvPr/>
            </p:nvSpPr>
            <p:spPr bwMode="auto">
              <a:xfrm>
                <a:off x="3397" y="2862"/>
                <a:ext cx="78" cy="18"/>
              </a:xfrm>
              <a:custGeom>
                <a:avLst/>
                <a:gdLst>
                  <a:gd name="T0" fmla="*/ 78 w 78"/>
                  <a:gd name="T1" fmla="*/ 15 h 18"/>
                  <a:gd name="T2" fmla="*/ 76 w 78"/>
                  <a:gd name="T3" fmla="*/ 18 h 18"/>
                  <a:gd name="T4" fmla="*/ 24 w 78"/>
                  <a:gd name="T5" fmla="*/ 9 h 18"/>
                  <a:gd name="T6" fmla="*/ 24 w 78"/>
                  <a:gd name="T7" fmla="*/ 15 h 18"/>
                  <a:gd name="T8" fmla="*/ 0 w 78"/>
                  <a:gd name="T9" fmla="*/ 4 h 18"/>
                  <a:gd name="T10" fmla="*/ 26 w 78"/>
                  <a:gd name="T11" fmla="*/ 0 h 18"/>
                  <a:gd name="T12" fmla="*/ 26 w 78"/>
                  <a:gd name="T13" fmla="*/ 4 h 18"/>
                  <a:gd name="T14" fmla="*/ 78 w 78"/>
                  <a:gd name="T15" fmla="*/ 12 h 18"/>
                  <a:gd name="T16" fmla="*/ 78 w 78"/>
                  <a:gd name="T17" fmla="*/ 15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8" h="18">
                    <a:moveTo>
                      <a:pt x="78" y="15"/>
                    </a:moveTo>
                    <a:lnTo>
                      <a:pt x="76" y="18"/>
                    </a:lnTo>
                    <a:lnTo>
                      <a:pt x="24" y="9"/>
                    </a:lnTo>
                    <a:lnTo>
                      <a:pt x="24" y="15"/>
                    </a:lnTo>
                    <a:lnTo>
                      <a:pt x="0" y="4"/>
                    </a:lnTo>
                    <a:lnTo>
                      <a:pt x="26" y="0"/>
                    </a:lnTo>
                    <a:lnTo>
                      <a:pt x="26" y="4"/>
                    </a:lnTo>
                    <a:lnTo>
                      <a:pt x="78" y="12"/>
                    </a:lnTo>
                    <a:lnTo>
                      <a:pt x="78" y="15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590" name="Freeform 830"/>
              <p:cNvSpPr>
                <a:spLocks/>
              </p:cNvSpPr>
              <p:nvPr/>
            </p:nvSpPr>
            <p:spPr bwMode="auto">
              <a:xfrm>
                <a:off x="3336" y="2845"/>
                <a:ext cx="70" cy="20"/>
              </a:xfrm>
              <a:custGeom>
                <a:avLst/>
                <a:gdLst>
                  <a:gd name="T0" fmla="*/ 69 w 70"/>
                  <a:gd name="T1" fmla="*/ 18 h 20"/>
                  <a:gd name="T2" fmla="*/ 69 w 70"/>
                  <a:gd name="T3" fmla="*/ 20 h 20"/>
                  <a:gd name="T4" fmla="*/ 23 w 70"/>
                  <a:gd name="T5" fmla="*/ 11 h 20"/>
                  <a:gd name="T6" fmla="*/ 21 w 70"/>
                  <a:gd name="T7" fmla="*/ 15 h 20"/>
                  <a:gd name="T8" fmla="*/ 0 w 70"/>
                  <a:gd name="T9" fmla="*/ 3 h 20"/>
                  <a:gd name="T10" fmla="*/ 24 w 70"/>
                  <a:gd name="T11" fmla="*/ 0 h 20"/>
                  <a:gd name="T12" fmla="*/ 24 w 70"/>
                  <a:gd name="T13" fmla="*/ 5 h 20"/>
                  <a:gd name="T14" fmla="*/ 70 w 70"/>
                  <a:gd name="T15" fmla="*/ 15 h 20"/>
                  <a:gd name="T16" fmla="*/ 69 w 70"/>
                  <a:gd name="T17" fmla="*/ 18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0" h="20">
                    <a:moveTo>
                      <a:pt x="69" y="18"/>
                    </a:moveTo>
                    <a:lnTo>
                      <a:pt x="69" y="20"/>
                    </a:lnTo>
                    <a:lnTo>
                      <a:pt x="23" y="11"/>
                    </a:lnTo>
                    <a:lnTo>
                      <a:pt x="21" y="15"/>
                    </a:lnTo>
                    <a:lnTo>
                      <a:pt x="0" y="3"/>
                    </a:lnTo>
                    <a:lnTo>
                      <a:pt x="24" y="0"/>
                    </a:lnTo>
                    <a:lnTo>
                      <a:pt x="24" y="5"/>
                    </a:lnTo>
                    <a:lnTo>
                      <a:pt x="70" y="15"/>
                    </a:lnTo>
                    <a:lnTo>
                      <a:pt x="69" y="18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591" name="Freeform 831"/>
              <p:cNvSpPr>
                <a:spLocks/>
              </p:cNvSpPr>
              <p:nvPr/>
            </p:nvSpPr>
            <p:spPr bwMode="auto">
              <a:xfrm>
                <a:off x="3270" y="2827"/>
                <a:ext cx="66" cy="23"/>
              </a:xfrm>
              <a:custGeom>
                <a:avLst/>
                <a:gdLst>
                  <a:gd name="T0" fmla="*/ 66 w 66"/>
                  <a:gd name="T1" fmla="*/ 20 h 23"/>
                  <a:gd name="T2" fmla="*/ 64 w 66"/>
                  <a:gd name="T3" fmla="*/ 23 h 23"/>
                  <a:gd name="T4" fmla="*/ 21 w 66"/>
                  <a:gd name="T5" fmla="*/ 9 h 23"/>
                  <a:gd name="T6" fmla="*/ 20 w 66"/>
                  <a:gd name="T7" fmla="*/ 13 h 23"/>
                  <a:gd name="T8" fmla="*/ 0 w 66"/>
                  <a:gd name="T9" fmla="*/ 0 h 23"/>
                  <a:gd name="T10" fmla="*/ 25 w 66"/>
                  <a:gd name="T11" fmla="*/ 0 h 23"/>
                  <a:gd name="T12" fmla="*/ 23 w 66"/>
                  <a:gd name="T13" fmla="*/ 4 h 23"/>
                  <a:gd name="T14" fmla="*/ 66 w 66"/>
                  <a:gd name="T15" fmla="*/ 17 h 23"/>
                  <a:gd name="T16" fmla="*/ 66 w 66"/>
                  <a:gd name="T17" fmla="*/ 2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6" h="23">
                    <a:moveTo>
                      <a:pt x="66" y="20"/>
                    </a:moveTo>
                    <a:lnTo>
                      <a:pt x="64" y="23"/>
                    </a:lnTo>
                    <a:lnTo>
                      <a:pt x="21" y="9"/>
                    </a:lnTo>
                    <a:lnTo>
                      <a:pt x="20" y="13"/>
                    </a:lnTo>
                    <a:lnTo>
                      <a:pt x="0" y="0"/>
                    </a:lnTo>
                    <a:lnTo>
                      <a:pt x="25" y="0"/>
                    </a:lnTo>
                    <a:lnTo>
                      <a:pt x="23" y="4"/>
                    </a:lnTo>
                    <a:lnTo>
                      <a:pt x="66" y="17"/>
                    </a:lnTo>
                    <a:lnTo>
                      <a:pt x="66" y="2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592" name="Freeform 832"/>
              <p:cNvSpPr>
                <a:spLocks/>
              </p:cNvSpPr>
              <p:nvPr/>
            </p:nvSpPr>
            <p:spPr bwMode="auto">
              <a:xfrm>
                <a:off x="3198" y="2802"/>
                <a:ext cx="69" cy="32"/>
              </a:xfrm>
              <a:custGeom>
                <a:avLst/>
                <a:gdLst>
                  <a:gd name="T0" fmla="*/ 67 w 69"/>
                  <a:gd name="T1" fmla="*/ 31 h 32"/>
                  <a:gd name="T2" fmla="*/ 67 w 69"/>
                  <a:gd name="T3" fmla="*/ 32 h 32"/>
                  <a:gd name="T4" fmla="*/ 22 w 69"/>
                  <a:gd name="T5" fmla="*/ 12 h 32"/>
                  <a:gd name="T6" fmla="*/ 20 w 69"/>
                  <a:gd name="T7" fmla="*/ 16 h 32"/>
                  <a:gd name="T8" fmla="*/ 0 w 69"/>
                  <a:gd name="T9" fmla="*/ 0 h 32"/>
                  <a:gd name="T10" fmla="*/ 26 w 69"/>
                  <a:gd name="T11" fmla="*/ 3 h 32"/>
                  <a:gd name="T12" fmla="*/ 25 w 69"/>
                  <a:gd name="T13" fmla="*/ 8 h 32"/>
                  <a:gd name="T14" fmla="*/ 69 w 69"/>
                  <a:gd name="T15" fmla="*/ 28 h 32"/>
                  <a:gd name="T16" fmla="*/ 67 w 69"/>
                  <a:gd name="T17" fmla="*/ 31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9" h="32">
                    <a:moveTo>
                      <a:pt x="67" y="31"/>
                    </a:moveTo>
                    <a:lnTo>
                      <a:pt x="67" y="32"/>
                    </a:lnTo>
                    <a:lnTo>
                      <a:pt x="22" y="12"/>
                    </a:lnTo>
                    <a:lnTo>
                      <a:pt x="20" y="16"/>
                    </a:lnTo>
                    <a:lnTo>
                      <a:pt x="0" y="0"/>
                    </a:lnTo>
                    <a:lnTo>
                      <a:pt x="26" y="3"/>
                    </a:lnTo>
                    <a:lnTo>
                      <a:pt x="25" y="8"/>
                    </a:lnTo>
                    <a:lnTo>
                      <a:pt x="69" y="28"/>
                    </a:lnTo>
                    <a:lnTo>
                      <a:pt x="67" y="31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593" name="Freeform 833"/>
              <p:cNvSpPr>
                <a:spLocks/>
              </p:cNvSpPr>
              <p:nvPr/>
            </p:nvSpPr>
            <p:spPr bwMode="auto">
              <a:xfrm>
                <a:off x="3128" y="2785"/>
                <a:ext cx="70" cy="34"/>
              </a:xfrm>
              <a:custGeom>
                <a:avLst/>
                <a:gdLst>
                  <a:gd name="T0" fmla="*/ 69 w 70"/>
                  <a:gd name="T1" fmla="*/ 33 h 34"/>
                  <a:gd name="T2" fmla="*/ 67 w 70"/>
                  <a:gd name="T3" fmla="*/ 34 h 34"/>
                  <a:gd name="T4" fmla="*/ 21 w 70"/>
                  <a:gd name="T5" fmla="*/ 13 h 34"/>
                  <a:gd name="T6" fmla="*/ 20 w 70"/>
                  <a:gd name="T7" fmla="*/ 17 h 34"/>
                  <a:gd name="T8" fmla="*/ 0 w 70"/>
                  <a:gd name="T9" fmla="*/ 0 h 34"/>
                  <a:gd name="T10" fmla="*/ 26 w 70"/>
                  <a:gd name="T11" fmla="*/ 5 h 34"/>
                  <a:gd name="T12" fmla="*/ 23 w 70"/>
                  <a:gd name="T13" fmla="*/ 8 h 34"/>
                  <a:gd name="T14" fmla="*/ 70 w 70"/>
                  <a:gd name="T15" fmla="*/ 29 h 34"/>
                  <a:gd name="T16" fmla="*/ 69 w 70"/>
                  <a:gd name="T17" fmla="*/ 33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0" h="34">
                    <a:moveTo>
                      <a:pt x="69" y="33"/>
                    </a:moveTo>
                    <a:lnTo>
                      <a:pt x="67" y="34"/>
                    </a:lnTo>
                    <a:lnTo>
                      <a:pt x="21" y="13"/>
                    </a:lnTo>
                    <a:lnTo>
                      <a:pt x="20" y="17"/>
                    </a:lnTo>
                    <a:lnTo>
                      <a:pt x="0" y="0"/>
                    </a:lnTo>
                    <a:lnTo>
                      <a:pt x="26" y="5"/>
                    </a:lnTo>
                    <a:lnTo>
                      <a:pt x="23" y="8"/>
                    </a:lnTo>
                    <a:lnTo>
                      <a:pt x="70" y="29"/>
                    </a:lnTo>
                    <a:lnTo>
                      <a:pt x="69" y="33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594" name="Freeform 834"/>
              <p:cNvSpPr>
                <a:spLocks/>
              </p:cNvSpPr>
              <p:nvPr/>
            </p:nvSpPr>
            <p:spPr bwMode="auto">
              <a:xfrm>
                <a:off x="3062" y="2781"/>
                <a:ext cx="64" cy="23"/>
              </a:xfrm>
              <a:custGeom>
                <a:avLst/>
                <a:gdLst>
                  <a:gd name="T0" fmla="*/ 64 w 64"/>
                  <a:gd name="T1" fmla="*/ 21 h 23"/>
                  <a:gd name="T2" fmla="*/ 63 w 64"/>
                  <a:gd name="T3" fmla="*/ 23 h 23"/>
                  <a:gd name="T4" fmla="*/ 21 w 64"/>
                  <a:gd name="T5" fmla="*/ 9 h 23"/>
                  <a:gd name="T6" fmla="*/ 20 w 64"/>
                  <a:gd name="T7" fmla="*/ 12 h 23"/>
                  <a:gd name="T8" fmla="*/ 0 w 64"/>
                  <a:gd name="T9" fmla="*/ 0 h 23"/>
                  <a:gd name="T10" fmla="*/ 24 w 64"/>
                  <a:gd name="T11" fmla="*/ 0 h 23"/>
                  <a:gd name="T12" fmla="*/ 23 w 64"/>
                  <a:gd name="T13" fmla="*/ 4 h 23"/>
                  <a:gd name="T14" fmla="*/ 64 w 64"/>
                  <a:gd name="T15" fmla="*/ 18 h 23"/>
                  <a:gd name="T16" fmla="*/ 64 w 64"/>
                  <a:gd name="T17" fmla="*/ 21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4" h="23">
                    <a:moveTo>
                      <a:pt x="64" y="21"/>
                    </a:moveTo>
                    <a:lnTo>
                      <a:pt x="63" y="23"/>
                    </a:lnTo>
                    <a:lnTo>
                      <a:pt x="21" y="9"/>
                    </a:lnTo>
                    <a:lnTo>
                      <a:pt x="20" y="12"/>
                    </a:lnTo>
                    <a:lnTo>
                      <a:pt x="0" y="0"/>
                    </a:lnTo>
                    <a:lnTo>
                      <a:pt x="24" y="0"/>
                    </a:lnTo>
                    <a:lnTo>
                      <a:pt x="23" y="4"/>
                    </a:lnTo>
                    <a:lnTo>
                      <a:pt x="64" y="18"/>
                    </a:lnTo>
                    <a:lnTo>
                      <a:pt x="64" y="21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595" name="Freeform 835"/>
              <p:cNvSpPr>
                <a:spLocks/>
              </p:cNvSpPr>
              <p:nvPr/>
            </p:nvSpPr>
            <p:spPr bwMode="auto">
              <a:xfrm>
                <a:off x="3001" y="2772"/>
                <a:ext cx="14" cy="9"/>
              </a:xfrm>
              <a:custGeom>
                <a:avLst/>
                <a:gdLst>
                  <a:gd name="T0" fmla="*/ 14 w 14"/>
                  <a:gd name="T1" fmla="*/ 0 h 9"/>
                  <a:gd name="T2" fmla="*/ 0 w 14"/>
                  <a:gd name="T3" fmla="*/ 1 h 9"/>
                  <a:gd name="T4" fmla="*/ 12 w 14"/>
                  <a:gd name="T5" fmla="*/ 9 h 9"/>
                  <a:gd name="T6" fmla="*/ 14 w 14"/>
                  <a:gd name="T7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9">
                    <a:moveTo>
                      <a:pt x="14" y="0"/>
                    </a:moveTo>
                    <a:lnTo>
                      <a:pt x="0" y="1"/>
                    </a:lnTo>
                    <a:lnTo>
                      <a:pt x="12" y="9"/>
                    </a:lnTo>
                    <a:lnTo>
                      <a:pt x="14" y="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596" name="Line 836"/>
              <p:cNvSpPr>
                <a:spLocks noChangeShapeType="1"/>
              </p:cNvSpPr>
              <p:nvPr/>
            </p:nvSpPr>
            <p:spPr bwMode="auto">
              <a:xfrm>
                <a:off x="3013" y="2776"/>
                <a:ext cx="43" cy="11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597" name="Freeform 837"/>
              <p:cNvSpPr>
                <a:spLocks/>
              </p:cNvSpPr>
              <p:nvPr/>
            </p:nvSpPr>
            <p:spPr bwMode="auto">
              <a:xfrm>
                <a:off x="2930" y="2758"/>
                <a:ext cx="16" cy="9"/>
              </a:xfrm>
              <a:custGeom>
                <a:avLst/>
                <a:gdLst>
                  <a:gd name="T0" fmla="*/ 16 w 16"/>
                  <a:gd name="T1" fmla="*/ 0 h 9"/>
                  <a:gd name="T2" fmla="*/ 0 w 16"/>
                  <a:gd name="T3" fmla="*/ 3 h 9"/>
                  <a:gd name="T4" fmla="*/ 14 w 16"/>
                  <a:gd name="T5" fmla="*/ 9 h 9"/>
                  <a:gd name="T6" fmla="*/ 16 w 16"/>
                  <a:gd name="T7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9">
                    <a:moveTo>
                      <a:pt x="16" y="0"/>
                    </a:moveTo>
                    <a:lnTo>
                      <a:pt x="0" y="3"/>
                    </a:lnTo>
                    <a:lnTo>
                      <a:pt x="14" y="9"/>
                    </a:lnTo>
                    <a:lnTo>
                      <a:pt x="16" y="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598" name="Line 838"/>
              <p:cNvSpPr>
                <a:spLocks noChangeShapeType="1"/>
              </p:cNvSpPr>
              <p:nvPr/>
            </p:nvSpPr>
            <p:spPr bwMode="auto">
              <a:xfrm>
                <a:off x="2946" y="2764"/>
                <a:ext cx="41" cy="8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599" name="Freeform 839"/>
              <p:cNvSpPr>
                <a:spLocks/>
              </p:cNvSpPr>
              <p:nvPr/>
            </p:nvSpPr>
            <p:spPr bwMode="auto">
              <a:xfrm>
                <a:off x="2860" y="2746"/>
                <a:ext cx="15" cy="9"/>
              </a:xfrm>
              <a:custGeom>
                <a:avLst/>
                <a:gdLst>
                  <a:gd name="T0" fmla="*/ 15 w 15"/>
                  <a:gd name="T1" fmla="*/ 0 h 9"/>
                  <a:gd name="T2" fmla="*/ 0 w 15"/>
                  <a:gd name="T3" fmla="*/ 1 h 9"/>
                  <a:gd name="T4" fmla="*/ 14 w 15"/>
                  <a:gd name="T5" fmla="*/ 9 h 9"/>
                  <a:gd name="T6" fmla="*/ 15 w 15"/>
                  <a:gd name="T7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9">
                    <a:moveTo>
                      <a:pt x="15" y="0"/>
                    </a:moveTo>
                    <a:lnTo>
                      <a:pt x="0" y="1"/>
                    </a:lnTo>
                    <a:lnTo>
                      <a:pt x="14" y="9"/>
                    </a:lnTo>
                    <a:lnTo>
                      <a:pt x="15" y="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600" name="Line 840"/>
              <p:cNvSpPr>
                <a:spLocks noChangeShapeType="1"/>
              </p:cNvSpPr>
              <p:nvPr/>
            </p:nvSpPr>
            <p:spPr bwMode="auto">
              <a:xfrm>
                <a:off x="2875" y="2750"/>
                <a:ext cx="42" cy="8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601" name="Freeform 841"/>
              <p:cNvSpPr>
                <a:spLocks/>
              </p:cNvSpPr>
              <p:nvPr/>
            </p:nvSpPr>
            <p:spPr bwMode="auto">
              <a:xfrm>
                <a:off x="2791" y="2733"/>
                <a:ext cx="14" cy="10"/>
              </a:xfrm>
              <a:custGeom>
                <a:avLst/>
                <a:gdLst>
                  <a:gd name="T0" fmla="*/ 14 w 14"/>
                  <a:gd name="T1" fmla="*/ 0 h 10"/>
                  <a:gd name="T2" fmla="*/ 0 w 14"/>
                  <a:gd name="T3" fmla="*/ 3 h 10"/>
                  <a:gd name="T4" fmla="*/ 13 w 14"/>
                  <a:gd name="T5" fmla="*/ 10 h 10"/>
                  <a:gd name="T6" fmla="*/ 14 w 14"/>
                  <a:gd name="T7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10">
                    <a:moveTo>
                      <a:pt x="14" y="0"/>
                    </a:moveTo>
                    <a:lnTo>
                      <a:pt x="0" y="3"/>
                    </a:lnTo>
                    <a:lnTo>
                      <a:pt x="13" y="10"/>
                    </a:lnTo>
                    <a:lnTo>
                      <a:pt x="14" y="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602" name="Line 842"/>
              <p:cNvSpPr>
                <a:spLocks noChangeShapeType="1"/>
              </p:cNvSpPr>
              <p:nvPr/>
            </p:nvSpPr>
            <p:spPr bwMode="auto">
              <a:xfrm>
                <a:off x="2804" y="2738"/>
                <a:ext cx="44" cy="5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603" name="Freeform 843"/>
              <p:cNvSpPr>
                <a:spLocks/>
              </p:cNvSpPr>
              <p:nvPr/>
            </p:nvSpPr>
            <p:spPr bwMode="auto">
              <a:xfrm>
                <a:off x="2724" y="2720"/>
                <a:ext cx="14" cy="9"/>
              </a:xfrm>
              <a:custGeom>
                <a:avLst/>
                <a:gdLst>
                  <a:gd name="T0" fmla="*/ 14 w 14"/>
                  <a:gd name="T1" fmla="*/ 0 h 9"/>
                  <a:gd name="T2" fmla="*/ 0 w 14"/>
                  <a:gd name="T3" fmla="*/ 3 h 9"/>
                  <a:gd name="T4" fmla="*/ 12 w 14"/>
                  <a:gd name="T5" fmla="*/ 9 h 9"/>
                  <a:gd name="T6" fmla="*/ 14 w 14"/>
                  <a:gd name="T7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9">
                    <a:moveTo>
                      <a:pt x="14" y="0"/>
                    </a:moveTo>
                    <a:lnTo>
                      <a:pt x="0" y="3"/>
                    </a:lnTo>
                    <a:lnTo>
                      <a:pt x="12" y="9"/>
                    </a:lnTo>
                    <a:lnTo>
                      <a:pt x="14" y="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604" name="Line 844"/>
              <p:cNvSpPr>
                <a:spLocks noChangeShapeType="1"/>
              </p:cNvSpPr>
              <p:nvPr/>
            </p:nvSpPr>
            <p:spPr bwMode="auto">
              <a:xfrm>
                <a:off x="2736" y="2724"/>
                <a:ext cx="42" cy="3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605" name="Freeform 845"/>
              <p:cNvSpPr>
                <a:spLocks/>
              </p:cNvSpPr>
              <p:nvPr/>
            </p:nvSpPr>
            <p:spPr bwMode="auto">
              <a:xfrm>
                <a:off x="2655" y="2704"/>
                <a:ext cx="14" cy="10"/>
              </a:xfrm>
              <a:custGeom>
                <a:avLst/>
                <a:gdLst>
                  <a:gd name="T0" fmla="*/ 14 w 14"/>
                  <a:gd name="T1" fmla="*/ 0 h 10"/>
                  <a:gd name="T2" fmla="*/ 0 w 14"/>
                  <a:gd name="T3" fmla="*/ 5 h 10"/>
                  <a:gd name="T4" fmla="*/ 14 w 14"/>
                  <a:gd name="T5" fmla="*/ 10 h 10"/>
                  <a:gd name="T6" fmla="*/ 14 w 14"/>
                  <a:gd name="T7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10">
                    <a:moveTo>
                      <a:pt x="14" y="0"/>
                    </a:moveTo>
                    <a:lnTo>
                      <a:pt x="0" y="5"/>
                    </a:lnTo>
                    <a:lnTo>
                      <a:pt x="14" y="10"/>
                    </a:lnTo>
                    <a:lnTo>
                      <a:pt x="14" y="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606" name="Line 846"/>
              <p:cNvSpPr>
                <a:spLocks noChangeShapeType="1"/>
              </p:cNvSpPr>
              <p:nvPr/>
            </p:nvSpPr>
            <p:spPr bwMode="auto">
              <a:xfrm>
                <a:off x="2669" y="2709"/>
                <a:ext cx="38" cy="5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607" name="Freeform 847"/>
              <p:cNvSpPr>
                <a:spLocks/>
              </p:cNvSpPr>
              <p:nvPr/>
            </p:nvSpPr>
            <p:spPr bwMode="auto">
              <a:xfrm>
                <a:off x="2583" y="2691"/>
                <a:ext cx="16" cy="7"/>
              </a:xfrm>
              <a:custGeom>
                <a:avLst/>
                <a:gdLst>
                  <a:gd name="T0" fmla="*/ 16 w 16"/>
                  <a:gd name="T1" fmla="*/ 0 h 7"/>
                  <a:gd name="T2" fmla="*/ 0 w 16"/>
                  <a:gd name="T3" fmla="*/ 3 h 7"/>
                  <a:gd name="T4" fmla="*/ 14 w 16"/>
                  <a:gd name="T5" fmla="*/ 7 h 7"/>
                  <a:gd name="T6" fmla="*/ 16 w 16"/>
                  <a:gd name="T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7">
                    <a:moveTo>
                      <a:pt x="16" y="0"/>
                    </a:moveTo>
                    <a:lnTo>
                      <a:pt x="0" y="3"/>
                    </a:lnTo>
                    <a:lnTo>
                      <a:pt x="14" y="7"/>
                    </a:lnTo>
                    <a:lnTo>
                      <a:pt x="16" y="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608" name="Line 848"/>
              <p:cNvSpPr>
                <a:spLocks noChangeShapeType="1"/>
              </p:cNvSpPr>
              <p:nvPr/>
            </p:nvSpPr>
            <p:spPr bwMode="auto">
              <a:xfrm>
                <a:off x="2597" y="2694"/>
                <a:ext cx="40" cy="3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609" name="Freeform 849"/>
              <p:cNvSpPr>
                <a:spLocks/>
              </p:cNvSpPr>
              <p:nvPr/>
            </p:nvSpPr>
            <p:spPr bwMode="auto">
              <a:xfrm>
                <a:off x="2513" y="2674"/>
                <a:ext cx="15" cy="9"/>
              </a:xfrm>
              <a:custGeom>
                <a:avLst/>
                <a:gdLst>
                  <a:gd name="T0" fmla="*/ 15 w 15"/>
                  <a:gd name="T1" fmla="*/ 0 h 9"/>
                  <a:gd name="T2" fmla="*/ 0 w 15"/>
                  <a:gd name="T3" fmla="*/ 3 h 9"/>
                  <a:gd name="T4" fmla="*/ 14 w 15"/>
                  <a:gd name="T5" fmla="*/ 9 h 9"/>
                  <a:gd name="T6" fmla="*/ 15 w 15"/>
                  <a:gd name="T7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9">
                    <a:moveTo>
                      <a:pt x="15" y="0"/>
                    </a:moveTo>
                    <a:lnTo>
                      <a:pt x="0" y="3"/>
                    </a:lnTo>
                    <a:lnTo>
                      <a:pt x="14" y="9"/>
                    </a:lnTo>
                    <a:lnTo>
                      <a:pt x="15" y="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610" name="Line 850"/>
              <p:cNvSpPr>
                <a:spLocks noChangeShapeType="1"/>
              </p:cNvSpPr>
              <p:nvPr/>
            </p:nvSpPr>
            <p:spPr bwMode="auto">
              <a:xfrm>
                <a:off x="2528" y="2678"/>
                <a:ext cx="38" cy="5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611" name="Freeform 851"/>
              <p:cNvSpPr>
                <a:spLocks/>
              </p:cNvSpPr>
              <p:nvPr/>
            </p:nvSpPr>
            <p:spPr bwMode="auto">
              <a:xfrm>
                <a:off x="2444" y="2660"/>
                <a:ext cx="14" cy="9"/>
              </a:xfrm>
              <a:custGeom>
                <a:avLst/>
                <a:gdLst>
                  <a:gd name="T0" fmla="*/ 14 w 14"/>
                  <a:gd name="T1" fmla="*/ 0 h 9"/>
                  <a:gd name="T2" fmla="*/ 0 w 14"/>
                  <a:gd name="T3" fmla="*/ 3 h 9"/>
                  <a:gd name="T4" fmla="*/ 14 w 14"/>
                  <a:gd name="T5" fmla="*/ 9 h 9"/>
                  <a:gd name="T6" fmla="*/ 14 w 14"/>
                  <a:gd name="T7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9">
                    <a:moveTo>
                      <a:pt x="14" y="0"/>
                    </a:moveTo>
                    <a:lnTo>
                      <a:pt x="0" y="3"/>
                    </a:lnTo>
                    <a:lnTo>
                      <a:pt x="14" y="9"/>
                    </a:lnTo>
                    <a:lnTo>
                      <a:pt x="14" y="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612" name="Line 852"/>
              <p:cNvSpPr>
                <a:spLocks noChangeShapeType="1"/>
              </p:cNvSpPr>
              <p:nvPr/>
            </p:nvSpPr>
            <p:spPr bwMode="auto">
              <a:xfrm>
                <a:off x="2458" y="2665"/>
                <a:ext cx="40" cy="4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613" name="Freeform 853"/>
              <p:cNvSpPr>
                <a:spLocks/>
              </p:cNvSpPr>
              <p:nvPr/>
            </p:nvSpPr>
            <p:spPr bwMode="auto">
              <a:xfrm>
                <a:off x="2375" y="2645"/>
                <a:ext cx="12" cy="9"/>
              </a:xfrm>
              <a:custGeom>
                <a:avLst/>
                <a:gdLst>
                  <a:gd name="T0" fmla="*/ 12 w 12"/>
                  <a:gd name="T1" fmla="*/ 0 h 9"/>
                  <a:gd name="T2" fmla="*/ 0 w 12"/>
                  <a:gd name="T3" fmla="*/ 4 h 9"/>
                  <a:gd name="T4" fmla="*/ 12 w 12"/>
                  <a:gd name="T5" fmla="*/ 9 h 9"/>
                  <a:gd name="T6" fmla="*/ 12 w 12"/>
                  <a:gd name="T7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9">
                    <a:moveTo>
                      <a:pt x="12" y="0"/>
                    </a:moveTo>
                    <a:lnTo>
                      <a:pt x="0" y="4"/>
                    </a:lnTo>
                    <a:lnTo>
                      <a:pt x="12" y="9"/>
                    </a:lnTo>
                    <a:lnTo>
                      <a:pt x="12" y="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614" name="Line 854"/>
              <p:cNvSpPr>
                <a:spLocks noChangeShapeType="1"/>
              </p:cNvSpPr>
              <p:nvPr/>
            </p:nvSpPr>
            <p:spPr bwMode="auto">
              <a:xfrm>
                <a:off x="2387" y="2649"/>
                <a:ext cx="40" cy="5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615" name="Freeform 855"/>
              <p:cNvSpPr>
                <a:spLocks/>
              </p:cNvSpPr>
              <p:nvPr/>
            </p:nvSpPr>
            <p:spPr bwMode="auto">
              <a:xfrm>
                <a:off x="2309" y="2632"/>
                <a:ext cx="14" cy="8"/>
              </a:xfrm>
              <a:custGeom>
                <a:avLst/>
                <a:gdLst>
                  <a:gd name="T0" fmla="*/ 14 w 14"/>
                  <a:gd name="T1" fmla="*/ 0 h 8"/>
                  <a:gd name="T2" fmla="*/ 0 w 14"/>
                  <a:gd name="T3" fmla="*/ 4 h 8"/>
                  <a:gd name="T4" fmla="*/ 13 w 14"/>
                  <a:gd name="T5" fmla="*/ 8 h 8"/>
                  <a:gd name="T6" fmla="*/ 14 w 14"/>
                  <a:gd name="T7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8">
                    <a:moveTo>
                      <a:pt x="14" y="0"/>
                    </a:moveTo>
                    <a:lnTo>
                      <a:pt x="0" y="4"/>
                    </a:lnTo>
                    <a:lnTo>
                      <a:pt x="13" y="8"/>
                    </a:lnTo>
                    <a:lnTo>
                      <a:pt x="14" y="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616" name="Line 856"/>
              <p:cNvSpPr>
                <a:spLocks noChangeShapeType="1"/>
              </p:cNvSpPr>
              <p:nvPr/>
            </p:nvSpPr>
            <p:spPr bwMode="auto">
              <a:xfrm>
                <a:off x="2323" y="2637"/>
                <a:ext cx="35" cy="3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617" name="Freeform 857"/>
              <p:cNvSpPr>
                <a:spLocks/>
              </p:cNvSpPr>
              <p:nvPr/>
            </p:nvSpPr>
            <p:spPr bwMode="auto">
              <a:xfrm>
                <a:off x="2248" y="2619"/>
                <a:ext cx="11" cy="6"/>
              </a:xfrm>
              <a:custGeom>
                <a:avLst/>
                <a:gdLst>
                  <a:gd name="T0" fmla="*/ 11 w 11"/>
                  <a:gd name="T1" fmla="*/ 0 h 6"/>
                  <a:gd name="T2" fmla="*/ 0 w 11"/>
                  <a:gd name="T3" fmla="*/ 1 h 6"/>
                  <a:gd name="T4" fmla="*/ 11 w 11"/>
                  <a:gd name="T5" fmla="*/ 6 h 6"/>
                  <a:gd name="T6" fmla="*/ 11 w 11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" h="6">
                    <a:moveTo>
                      <a:pt x="11" y="0"/>
                    </a:moveTo>
                    <a:lnTo>
                      <a:pt x="0" y="1"/>
                    </a:lnTo>
                    <a:lnTo>
                      <a:pt x="11" y="6"/>
                    </a:lnTo>
                    <a:lnTo>
                      <a:pt x="11" y="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618" name="Line 858"/>
              <p:cNvSpPr>
                <a:spLocks noChangeShapeType="1"/>
              </p:cNvSpPr>
              <p:nvPr/>
            </p:nvSpPr>
            <p:spPr bwMode="auto">
              <a:xfrm>
                <a:off x="2259" y="2622"/>
                <a:ext cx="28" cy="3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619" name="Freeform 859"/>
              <p:cNvSpPr>
                <a:spLocks/>
              </p:cNvSpPr>
              <p:nvPr/>
            </p:nvSpPr>
            <p:spPr bwMode="auto">
              <a:xfrm>
                <a:off x="2183" y="2603"/>
                <a:ext cx="9" cy="7"/>
              </a:xfrm>
              <a:custGeom>
                <a:avLst/>
                <a:gdLst>
                  <a:gd name="T0" fmla="*/ 9 w 9"/>
                  <a:gd name="T1" fmla="*/ 0 h 7"/>
                  <a:gd name="T2" fmla="*/ 0 w 9"/>
                  <a:gd name="T3" fmla="*/ 3 h 7"/>
                  <a:gd name="T4" fmla="*/ 7 w 9"/>
                  <a:gd name="T5" fmla="*/ 7 h 7"/>
                  <a:gd name="T6" fmla="*/ 9 w 9"/>
                  <a:gd name="T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7">
                    <a:moveTo>
                      <a:pt x="9" y="0"/>
                    </a:moveTo>
                    <a:lnTo>
                      <a:pt x="0" y="3"/>
                    </a:lnTo>
                    <a:lnTo>
                      <a:pt x="7" y="7"/>
                    </a:lnTo>
                    <a:lnTo>
                      <a:pt x="9" y="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620" name="Line 860"/>
              <p:cNvSpPr>
                <a:spLocks noChangeShapeType="1"/>
              </p:cNvSpPr>
              <p:nvPr/>
            </p:nvSpPr>
            <p:spPr bwMode="auto">
              <a:xfrm>
                <a:off x="2190" y="2606"/>
                <a:ext cx="28" cy="5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621" name="Freeform 861"/>
              <p:cNvSpPr>
                <a:spLocks/>
              </p:cNvSpPr>
              <p:nvPr/>
            </p:nvSpPr>
            <p:spPr bwMode="auto">
              <a:xfrm>
                <a:off x="2112" y="2590"/>
                <a:ext cx="9" cy="4"/>
              </a:xfrm>
              <a:custGeom>
                <a:avLst/>
                <a:gdLst>
                  <a:gd name="T0" fmla="*/ 9 w 9"/>
                  <a:gd name="T1" fmla="*/ 0 h 4"/>
                  <a:gd name="T2" fmla="*/ 0 w 9"/>
                  <a:gd name="T3" fmla="*/ 1 h 4"/>
                  <a:gd name="T4" fmla="*/ 8 w 9"/>
                  <a:gd name="T5" fmla="*/ 4 h 4"/>
                  <a:gd name="T6" fmla="*/ 9 w 9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4">
                    <a:moveTo>
                      <a:pt x="9" y="0"/>
                    </a:moveTo>
                    <a:lnTo>
                      <a:pt x="0" y="1"/>
                    </a:lnTo>
                    <a:lnTo>
                      <a:pt x="8" y="4"/>
                    </a:lnTo>
                    <a:lnTo>
                      <a:pt x="9" y="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622" name="Line 862"/>
              <p:cNvSpPr>
                <a:spLocks noChangeShapeType="1"/>
              </p:cNvSpPr>
              <p:nvPr/>
            </p:nvSpPr>
            <p:spPr bwMode="auto">
              <a:xfrm>
                <a:off x="2121" y="2593"/>
                <a:ext cx="26" cy="1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623" name="Freeform 863"/>
              <p:cNvSpPr>
                <a:spLocks/>
              </p:cNvSpPr>
              <p:nvPr/>
            </p:nvSpPr>
            <p:spPr bwMode="auto">
              <a:xfrm>
                <a:off x="2042" y="2574"/>
                <a:ext cx="9" cy="7"/>
              </a:xfrm>
              <a:custGeom>
                <a:avLst/>
                <a:gdLst>
                  <a:gd name="T0" fmla="*/ 9 w 9"/>
                  <a:gd name="T1" fmla="*/ 0 h 7"/>
                  <a:gd name="T2" fmla="*/ 0 w 9"/>
                  <a:gd name="T3" fmla="*/ 2 h 7"/>
                  <a:gd name="T4" fmla="*/ 9 w 9"/>
                  <a:gd name="T5" fmla="*/ 7 h 7"/>
                  <a:gd name="T6" fmla="*/ 9 w 9"/>
                  <a:gd name="T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7">
                    <a:moveTo>
                      <a:pt x="9" y="0"/>
                    </a:moveTo>
                    <a:lnTo>
                      <a:pt x="0" y="2"/>
                    </a:lnTo>
                    <a:lnTo>
                      <a:pt x="9" y="7"/>
                    </a:lnTo>
                    <a:lnTo>
                      <a:pt x="9" y="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624" name="Line 864"/>
              <p:cNvSpPr>
                <a:spLocks noChangeShapeType="1"/>
              </p:cNvSpPr>
              <p:nvPr/>
            </p:nvSpPr>
            <p:spPr bwMode="auto">
              <a:xfrm>
                <a:off x="2051" y="2577"/>
                <a:ext cx="26" cy="4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625" name="Freeform 865"/>
              <p:cNvSpPr>
                <a:spLocks/>
              </p:cNvSpPr>
              <p:nvPr/>
            </p:nvSpPr>
            <p:spPr bwMode="auto">
              <a:xfrm>
                <a:off x="3371" y="2938"/>
                <a:ext cx="89" cy="17"/>
              </a:xfrm>
              <a:custGeom>
                <a:avLst/>
                <a:gdLst>
                  <a:gd name="T0" fmla="*/ 89 w 89"/>
                  <a:gd name="T1" fmla="*/ 8 h 17"/>
                  <a:gd name="T2" fmla="*/ 89 w 89"/>
                  <a:gd name="T3" fmla="*/ 11 h 17"/>
                  <a:gd name="T4" fmla="*/ 29 w 89"/>
                  <a:gd name="T5" fmla="*/ 11 h 17"/>
                  <a:gd name="T6" fmla="*/ 29 w 89"/>
                  <a:gd name="T7" fmla="*/ 17 h 17"/>
                  <a:gd name="T8" fmla="*/ 0 w 89"/>
                  <a:gd name="T9" fmla="*/ 8 h 17"/>
                  <a:gd name="T10" fmla="*/ 29 w 89"/>
                  <a:gd name="T11" fmla="*/ 0 h 17"/>
                  <a:gd name="T12" fmla="*/ 29 w 89"/>
                  <a:gd name="T13" fmla="*/ 5 h 17"/>
                  <a:gd name="T14" fmla="*/ 89 w 89"/>
                  <a:gd name="T15" fmla="*/ 5 h 17"/>
                  <a:gd name="T16" fmla="*/ 89 w 89"/>
                  <a:gd name="T17" fmla="*/ 8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9" h="17">
                    <a:moveTo>
                      <a:pt x="89" y="8"/>
                    </a:moveTo>
                    <a:lnTo>
                      <a:pt x="89" y="11"/>
                    </a:lnTo>
                    <a:lnTo>
                      <a:pt x="29" y="11"/>
                    </a:lnTo>
                    <a:lnTo>
                      <a:pt x="29" y="17"/>
                    </a:lnTo>
                    <a:lnTo>
                      <a:pt x="0" y="8"/>
                    </a:lnTo>
                    <a:lnTo>
                      <a:pt x="29" y="0"/>
                    </a:lnTo>
                    <a:lnTo>
                      <a:pt x="29" y="5"/>
                    </a:lnTo>
                    <a:lnTo>
                      <a:pt x="89" y="5"/>
                    </a:lnTo>
                    <a:lnTo>
                      <a:pt x="89" y="8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626" name="Freeform 866"/>
              <p:cNvSpPr>
                <a:spLocks/>
              </p:cNvSpPr>
              <p:nvPr/>
            </p:nvSpPr>
            <p:spPr bwMode="auto">
              <a:xfrm>
                <a:off x="3307" y="2918"/>
                <a:ext cx="84" cy="19"/>
              </a:xfrm>
              <a:custGeom>
                <a:avLst/>
                <a:gdLst>
                  <a:gd name="T0" fmla="*/ 84 w 84"/>
                  <a:gd name="T1" fmla="*/ 14 h 19"/>
                  <a:gd name="T2" fmla="*/ 84 w 84"/>
                  <a:gd name="T3" fmla="*/ 17 h 19"/>
                  <a:gd name="T4" fmla="*/ 27 w 84"/>
                  <a:gd name="T5" fmla="*/ 13 h 19"/>
                  <a:gd name="T6" fmla="*/ 27 w 84"/>
                  <a:gd name="T7" fmla="*/ 19 h 19"/>
                  <a:gd name="T8" fmla="*/ 0 w 84"/>
                  <a:gd name="T9" fmla="*/ 7 h 19"/>
                  <a:gd name="T10" fmla="*/ 29 w 84"/>
                  <a:gd name="T11" fmla="*/ 0 h 19"/>
                  <a:gd name="T12" fmla="*/ 27 w 84"/>
                  <a:gd name="T13" fmla="*/ 7 h 19"/>
                  <a:gd name="T14" fmla="*/ 84 w 84"/>
                  <a:gd name="T15" fmla="*/ 11 h 19"/>
                  <a:gd name="T16" fmla="*/ 84 w 84"/>
                  <a:gd name="T17" fmla="*/ 14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4" h="19">
                    <a:moveTo>
                      <a:pt x="84" y="14"/>
                    </a:moveTo>
                    <a:lnTo>
                      <a:pt x="84" y="17"/>
                    </a:lnTo>
                    <a:lnTo>
                      <a:pt x="27" y="13"/>
                    </a:lnTo>
                    <a:lnTo>
                      <a:pt x="27" y="19"/>
                    </a:lnTo>
                    <a:lnTo>
                      <a:pt x="0" y="7"/>
                    </a:lnTo>
                    <a:lnTo>
                      <a:pt x="29" y="0"/>
                    </a:lnTo>
                    <a:lnTo>
                      <a:pt x="27" y="7"/>
                    </a:lnTo>
                    <a:lnTo>
                      <a:pt x="84" y="11"/>
                    </a:lnTo>
                    <a:lnTo>
                      <a:pt x="84" y="14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627" name="Freeform 867"/>
              <p:cNvSpPr>
                <a:spLocks/>
              </p:cNvSpPr>
              <p:nvPr/>
            </p:nvSpPr>
            <p:spPr bwMode="auto">
              <a:xfrm>
                <a:off x="3244" y="2894"/>
                <a:ext cx="78" cy="24"/>
              </a:xfrm>
              <a:custGeom>
                <a:avLst/>
                <a:gdLst>
                  <a:gd name="T0" fmla="*/ 77 w 78"/>
                  <a:gd name="T1" fmla="*/ 21 h 24"/>
                  <a:gd name="T2" fmla="*/ 77 w 78"/>
                  <a:gd name="T3" fmla="*/ 24 h 24"/>
                  <a:gd name="T4" fmla="*/ 25 w 78"/>
                  <a:gd name="T5" fmla="*/ 11 h 24"/>
                  <a:gd name="T6" fmla="*/ 23 w 78"/>
                  <a:gd name="T7" fmla="*/ 17 h 24"/>
                  <a:gd name="T8" fmla="*/ 0 w 78"/>
                  <a:gd name="T9" fmla="*/ 1 h 24"/>
                  <a:gd name="T10" fmla="*/ 28 w 78"/>
                  <a:gd name="T11" fmla="*/ 0 h 24"/>
                  <a:gd name="T12" fmla="*/ 26 w 78"/>
                  <a:gd name="T13" fmla="*/ 6 h 24"/>
                  <a:gd name="T14" fmla="*/ 78 w 78"/>
                  <a:gd name="T15" fmla="*/ 20 h 24"/>
                  <a:gd name="T16" fmla="*/ 77 w 78"/>
                  <a:gd name="T17" fmla="*/ 21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8" h="24">
                    <a:moveTo>
                      <a:pt x="77" y="21"/>
                    </a:moveTo>
                    <a:lnTo>
                      <a:pt x="77" y="24"/>
                    </a:lnTo>
                    <a:lnTo>
                      <a:pt x="25" y="11"/>
                    </a:lnTo>
                    <a:lnTo>
                      <a:pt x="23" y="17"/>
                    </a:lnTo>
                    <a:lnTo>
                      <a:pt x="0" y="1"/>
                    </a:lnTo>
                    <a:lnTo>
                      <a:pt x="28" y="0"/>
                    </a:lnTo>
                    <a:lnTo>
                      <a:pt x="26" y="6"/>
                    </a:lnTo>
                    <a:lnTo>
                      <a:pt x="78" y="20"/>
                    </a:lnTo>
                    <a:lnTo>
                      <a:pt x="77" y="21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628" name="Freeform 868"/>
              <p:cNvSpPr>
                <a:spLocks/>
              </p:cNvSpPr>
              <p:nvPr/>
            </p:nvSpPr>
            <p:spPr bwMode="auto">
              <a:xfrm>
                <a:off x="3175" y="2868"/>
                <a:ext cx="77" cy="35"/>
              </a:xfrm>
              <a:custGeom>
                <a:avLst/>
                <a:gdLst>
                  <a:gd name="T0" fmla="*/ 75 w 77"/>
                  <a:gd name="T1" fmla="*/ 34 h 35"/>
                  <a:gd name="T2" fmla="*/ 74 w 77"/>
                  <a:gd name="T3" fmla="*/ 35 h 35"/>
                  <a:gd name="T4" fmla="*/ 25 w 77"/>
                  <a:gd name="T5" fmla="*/ 15 h 35"/>
                  <a:gd name="T6" fmla="*/ 23 w 77"/>
                  <a:gd name="T7" fmla="*/ 20 h 35"/>
                  <a:gd name="T8" fmla="*/ 0 w 77"/>
                  <a:gd name="T9" fmla="*/ 0 h 35"/>
                  <a:gd name="T10" fmla="*/ 29 w 77"/>
                  <a:gd name="T11" fmla="*/ 5 h 35"/>
                  <a:gd name="T12" fmla="*/ 26 w 77"/>
                  <a:gd name="T13" fmla="*/ 9 h 35"/>
                  <a:gd name="T14" fmla="*/ 77 w 77"/>
                  <a:gd name="T15" fmla="*/ 31 h 35"/>
                  <a:gd name="T16" fmla="*/ 75 w 77"/>
                  <a:gd name="T17" fmla="*/ 34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7" h="35">
                    <a:moveTo>
                      <a:pt x="75" y="34"/>
                    </a:moveTo>
                    <a:lnTo>
                      <a:pt x="74" y="35"/>
                    </a:lnTo>
                    <a:lnTo>
                      <a:pt x="25" y="15"/>
                    </a:lnTo>
                    <a:lnTo>
                      <a:pt x="23" y="20"/>
                    </a:lnTo>
                    <a:lnTo>
                      <a:pt x="0" y="0"/>
                    </a:lnTo>
                    <a:lnTo>
                      <a:pt x="29" y="5"/>
                    </a:lnTo>
                    <a:lnTo>
                      <a:pt x="26" y="9"/>
                    </a:lnTo>
                    <a:lnTo>
                      <a:pt x="77" y="31"/>
                    </a:lnTo>
                    <a:lnTo>
                      <a:pt x="75" y="34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629" name="Freeform 869"/>
              <p:cNvSpPr>
                <a:spLocks/>
              </p:cNvSpPr>
              <p:nvPr/>
            </p:nvSpPr>
            <p:spPr bwMode="auto">
              <a:xfrm>
                <a:off x="3109" y="2857"/>
                <a:ext cx="72" cy="32"/>
              </a:xfrm>
              <a:custGeom>
                <a:avLst/>
                <a:gdLst>
                  <a:gd name="T0" fmla="*/ 72 w 72"/>
                  <a:gd name="T1" fmla="*/ 29 h 32"/>
                  <a:gd name="T2" fmla="*/ 71 w 72"/>
                  <a:gd name="T3" fmla="*/ 32 h 32"/>
                  <a:gd name="T4" fmla="*/ 23 w 72"/>
                  <a:gd name="T5" fmla="*/ 11 h 32"/>
                  <a:gd name="T6" fmla="*/ 22 w 72"/>
                  <a:gd name="T7" fmla="*/ 16 h 32"/>
                  <a:gd name="T8" fmla="*/ 0 w 72"/>
                  <a:gd name="T9" fmla="*/ 0 h 32"/>
                  <a:gd name="T10" fmla="*/ 28 w 72"/>
                  <a:gd name="T11" fmla="*/ 3 h 32"/>
                  <a:gd name="T12" fmla="*/ 25 w 72"/>
                  <a:gd name="T13" fmla="*/ 8 h 32"/>
                  <a:gd name="T14" fmla="*/ 72 w 72"/>
                  <a:gd name="T15" fmla="*/ 28 h 32"/>
                  <a:gd name="T16" fmla="*/ 72 w 72"/>
                  <a:gd name="T17" fmla="*/ 29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2" h="32">
                    <a:moveTo>
                      <a:pt x="72" y="29"/>
                    </a:moveTo>
                    <a:lnTo>
                      <a:pt x="71" y="32"/>
                    </a:lnTo>
                    <a:lnTo>
                      <a:pt x="23" y="11"/>
                    </a:lnTo>
                    <a:lnTo>
                      <a:pt x="22" y="16"/>
                    </a:lnTo>
                    <a:lnTo>
                      <a:pt x="0" y="0"/>
                    </a:lnTo>
                    <a:lnTo>
                      <a:pt x="28" y="3"/>
                    </a:lnTo>
                    <a:lnTo>
                      <a:pt x="25" y="8"/>
                    </a:lnTo>
                    <a:lnTo>
                      <a:pt x="72" y="28"/>
                    </a:lnTo>
                    <a:lnTo>
                      <a:pt x="72" y="29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630" name="Freeform 870"/>
              <p:cNvSpPr>
                <a:spLocks/>
              </p:cNvSpPr>
              <p:nvPr/>
            </p:nvSpPr>
            <p:spPr bwMode="auto">
              <a:xfrm>
                <a:off x="3047" y="2853"/>
                <a:ext cx="65" cy="20"/>
              </a:xfrm>
              <a:custGeom>
                <a:avLst/>
                <a:gdLst>
                  <a:gd name="T0" fmla="*/ 64 w 65"/>
                  <a:gd name="T1" fmla="*/ 18 h 20"/>
                  <a:gd name="T2" fmla="*/ 64 w 65"/>
                  <a:gd name="T3" fmla="*/ 20 h 20"/>
                  <a:gd name="T4" fmla="*/ 21 w 65"/>
                  <a:gd name="T5" fmla="*/ 9 h 20"/>
                  <a:gd name="T6" fmla="*/ 20 w 65"/>
                  <a:gd name="T7" fmla="*/ 13 h 20"/>
                  <a:gd name="T8" fmla="*/ 0 w 65"/>
                  <a:gd name="T9" fmla="*/ 0 h 20"/>
                  <a:gd name="T10" fmla="*/ 23 w 65"/>
                  <a:gd name="T11" fmla="*/ 0 h 20"/>
                  <a:gd name="T12" fmla="*/ 23 w 65"/>
                  <a:gd name="T13" fmla="*/ 4 h 20"/>
                  <a:gd name="T14" fmla="*/ 65 w 65"/>
                  <a:gd name="T15" fmla="*/ 15 h 20"/>
                  <a:gd name="T16" fmla="*/ 64 w 65"/>
                  <a:gd name="T17" fmla="*/ 18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5" h="20">
                    <a:moveTo>
                      <a:pt x="64" y="18"/>
                    </a:moveTo>
                    <a:lnTo>
                      <a:pt x="64" y="20"/>
                    </a:lnTo>
                    <a:lnTo>
                      <a:pt x="21" y="9"/>
                    </a:lnTo>
                    <a:lnTo>
                      <a:pt x="20" y="13"/>
                    </a:lnTo>
                    <a:lnTo>
                      <a:pt x="0" y="0"/>
                    </a:lnTo>
                    <a:lnTo>
                      <a:pt x="23" y="0"/>
                    </a:lnTo>
                    <a:lnTo>
                      <a:pt x="23" y="4"/>
                    </a:lnTo>
                    <a:lnTo>
                      <a:pt x="65" y="15"/>
                    </a:lnTo>
                    <a:lnTo>
                      <a:pt x="64" y="18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631" name="Freeform 871"/>
              <p:cNvSpPr>
                <a:spLocks/>
              </p:cNvSpPr>
              <p:nvPr/>
            </p:nvSpPr>
            <p:spPr bwMode="auto">
              <a:xfrm>
                <a:off x="2981" y="2842"/>
                <a:ext cx="17" cy="9"/>
              </a:xfrm>
              <a:custGeom>
                <a:avLst/>
                <a:gdLst>
                  <a:gd name="T0" fmla="*/ 17 w 17"/>
                  <a:gd name="T1" fmla="*/ 0 h 9"/>
                  <a:gd name="T2" fmla="*/ 0 w 17"/>
                  <a:gd name="T3" fmla="*/ 2 h 9"/>
                  <a:gd name="T4" fmla="*/ 15 w 17"/>
                  <a:gd name="T5" fmla="*/ 9 h 9"/>
                  <a:gd name="T6" fmla="*/ 17 w 17"/>
                  <a:gd name="T7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9">
                    <a:moveTo>
                      <a:pt x="17" y="0"/>
                    </a:moveTo>
                    <a:lnTo>
                      <a:pt x="0" y="2"/>
                    </a:lnTo>
                    <a:lnTo>
                      <a:pt x="15" y="9"/>
                    </a:lnTo>
                    <a:lnTo>
                      <a:pt x="17" y="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632" name="Line 872"/>
              <p:cNvSpPr>
                <a:spLocks noChangeShapeType="1"/>
              </p:cNvSpPr>
              <p:nvPr/>
            </p:nvSpPr>
            <p:spPr bwMode="auto">
              <a:xfrm>
                <a:off x="2998" y="2847"/>
                <a:ext cx="44" cy="9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633" name="Freeform 873"/>
              <p:cNvSpPr>
                <a:spLocks/>
              </p:cNvSpPr>
              <p:nvPr/>
            </p:nvSpPr>
            <p:spPr bwMode="auto">
              <a:xfrm>
                <a:off x="2912" y="2828"/>
                <a:ext cx="15" cy="11"/>
              </a:xfrm>
              <a:custGeom>
                <a:avLst/>
                <a:gdLst>
                  <a:gd name="T0" fmla="*/ 15 w 15"/>
                  <a:gd name="T1" fmla="*/ 0 h 11"/>
                  <a:gd name="T2" fmla="*/ 0 w 15"/>
                  <a:gd name="T3" fmla="*/ 3 h 11"/>
                  <a:gd name="T4" fmla="*/ 15 w 15"/>
                  <a:gd name="T5" fmla="*/ 11 h 11"/>
                  <a:gd name="T6" fmla="*/ 15 w 15"/>
                  <a:gd name="T7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11">
                    <a:moveTo>
                      <a:pt x="15" y="0"/>
                    </a:moveTo>
                    <a:lnTo>
                      <a:pt x="0" y="3"/>
                    </a:lnTo>
                    <a:lnTo>
                      <a:pt x="15" y="11"/>
                    </a:lnTo>
                    <a:lnTo>
                      <a:pt x="15" y="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634" name="Line 874"/>
              <p:cNvSpPr>
                <a:spLocks noChangeShapeType="1"/>
              </p:cNvSpPr>
              <p:nvPr/>
            </p:nvSpPr>
            <p:spPr bwMode="auto">
              <a:xfrm>
                <a:off x="2927" y="2833"/>
                <a:ext cx="45" cy="9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635" name="Freeform 875"/>
              <p:cNvSpPr>
                <a:spLocks/>
              </p:cNvSpPr>
              <p:nvPr/>
            </p:nvSpPr>
            <p:spPr bwMode="auto">
              <a:xfrm>
                <a:off x="2843" y="2818"/>
                <a:ext cx="16" cy="10"/>
              </a:xfrm>
              <a:custGeom>
                <a:avLst/>
                <a:gdLst>
                  <a:gd name="T0" fmla="*/ 16 w 16"/>
                  <a:gd name="T1" fmla="*/ 0 h 10"/>
                  <a:gd name="T2" fmla="*/ 0 w 16"/>
                  <a:gd name="T3" fmla="*/ 4 h 10"/>
                  <a:gd name="T4" fmla="*/ 14 w 16"/>
                  <a:gd name="T5" fmla="*/ 10 h 10"/>
                  <a:gd name="T6" fmla="*/ 16 w 16"/>
                  <a:gd name="T7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10">
                    <a:moveTo>
                      <a:pt x="16" y="0"/>
                    </a:moveTo>
                    <a:lnTo>
                      <a:pt x="0" y="4"/>
                    </a:lnTo>
                    <a:lnTo>
                      <a:pt x="14" y="10"/>
                    </a:lnTo>
                    <a:lnTo>
                      <a:pt x="16" y="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636" name="Line 876"/>
              <p:cNvSpPr>
                <a:spLocks noChangeShapeType="1"/>
              </p:cNvSpPr>
              <p:nvPr/>
            </p:nvSpPr>
            <p:spPr bwMode="auto">
              <a:xfrm>
                <a:off x="2857" y="2822"/>
                <a:ext cx="46" cy="5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637" name="Freeform 877"/>
              <p:cNvSpPr>
                <a:spLocks/>
              </p:cNvSpPr>
              <p:nvPr/>
            </p:nvSpPr>
            <p:spPr bwMode="auto">
              <a:xfrm>
                <a:off x="2778" y="2808"/>
                <a:ext cx="13" cy="10"/>
              </a:xfrm>
              <a:custGeom>
                <a:avLst/>
                <a:gdLst>
                  <a:gd name="T0" fmla="*/ 13 w 13"/>
                  <a:gd name="T1" fmla="*/ 0 h 10"/>
                  <a:gd name="T2" fmla="*/ 0 w 13"/>
                  <a:gd name="T3" fmla="*/ 5 h 10"/>
                  <a:gd name="T4" fmla="*/ 13 w 13"/>
                  <a:gd name="T5" fmla="*/ 10 h 10"/>
                  <a:gd name="T6" fmla="*/ 13 w 13"/>
                  <a:gd name="T7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10">
                    <a:moveTo>
                      <a:pt x="13" y="0"/>
                    </a:moveTo>
                    <a:lnTo>
                      <a:pt x="0" y="5"/>
                    </a:lnTo>
                    <a:lnTo>
                      <a:pt x="13" y="10"/>
                    </a:lnTo>
                    <a:lnTo>
                      <a:pt x="13" y="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638" name="Line 878"/>
              <p:cNvSpPr>
                <a:spLocks noChangeShapeType="1"/>
              </p:cNvSpPr>
              <p:nvPr/>
            </p:nvSpPr>
            <p:spPr bwMode="auto">
              <a:xfrm flipV="1">
                <a:off x="2791" y="2811"/>
                <a:ext cx="40" cy="2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639" name="Freeform 879"/>
              <p:cNvSpPr>
                <a:spLocks/>
              </p:cNvSpPr>
              <p:nvPr/>
            </p:nvSpPr>
            <p:spPr bwMode="auto">
              <a:xfrm>
                <a:off x="2710" y="2793"/>
                <a:ext cx="14" cy="8"/>
              </a:xfrm>
              <a:custGeom>
                <a:avLst/>
                <a:gdLst>
                  <a:gd name="T0" fmla="*/ 14 w 14"/>
                  <a:gd name="T1" fmla="*/ 0 h 8"/>
                  <a:gd name="T2" fmla="*/ 0 w 14"/>
                  <a:gd name="T3" fmla="*/ 3 h 8"/>
                  <a:gd name="T4" fmla="*/ 14 w 14"/>
                  <a:gd name="T5" fmla="*/ 8 h 8"/>
                  <a:gd name="T6" fmla="*/ 14 w 14"/>
                  <a:gd name="T7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8">
                    <a:moveTo>
                      <a:pt x="14" y="0"/>
                    </a:moveTo>
                    <a:lnTo>
                      <a:pt x="0" y="3"/>
                    </a:lnTo>
                    <a:lnTo>
                      <a:pt x="14" y="8"/>
                    </a:lnTo>
                    <a:lnTo>
                      <a:pt x="14" y="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640" name="Line 880"/>
              <p:cNvSpPr>
                <a:spLocks noChangeShapeType="1"/>
              </p:cNvSpPr>
              <p:nvPr/>
            </p:nvSpPr>
            <p:spPr bwMode="auto">
              <a:xfrm>
                <a:off x="2724" y="2796"/>
                <a:ext cx="38" cy="0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641" name="Freeform 881"/>
              <p:cNvSpPr>
                <a:spLocks/>
              </p:cNvSpPr>
              <p:nvPr/>
            </p:nvSpPr>
            <p:spPr bwMode="auto">
              <a:xfrm>
                <a:off x="2640" y="2776"/>
                <a:ext cx="14" cy="9"/>
              </a:xfrm>
              <a:custGeom>
                <a:avLst/>
                <a:gdLst>
                  <a:gd name="T0" fmla="*/ 14 w 14"/>
                  <a:gd name="T1" fmla="*/ 0 h 9"/>
                  <a:gd name="T2" fmla="*/ 0 w 14"/>
                  <a:gd name="T3" fmla="*/ 3 h 9"/>
                  <a:gd name="T4" fmla="*/ 14 w 14"/>
                  <a:gd name="T5" fmla="*/ 9 h 9"/>
                  <a:gd name="T6" fmla="*/ 14 w 14"/>
                  <a:gd name="T7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9">
                    <a:moveTo>
                      <a:pt x="14" y="0"/>
                    </a:moveTo>
                    <a:lnTo>
                      <a:pt x="0" y="3"/>
                    </a:lnTo>
                    <a:lnTo>
                      <a:pt x="14" y="9"/>
                    </a:lnTo>
                    <a:lnTo>
                      <a:pt x="14" y="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642" name="Line 882"/>
              <p:cNvSpPr>
                <a:spLocks noChangeShapeType="1"/>
              </p:cNvSpPr>
              <p:nvPr/>
            </p:nvSpPr>
            <p:spPr bwMode="auto">
              <a:xfrm>
                <a:off x="2654" y="2781"/>
                <a:ext cx="38" cy="1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643" name="Freeform 883"/>
              <p:cNvSpPr>
                <a:spLocks/>
              </p:cNvSpPr>
              <p:nvPr/>
            </p:nvSpPr>
            <p:spPr bwMode="auto">
              <a:xfrm>
                <a:off x="2568" y="2759"/>
                <a:ext cx="14" cy="8"/>
              </a:xfrm>
              <a:custGeom>
                <a:avLst/>
                <a:gdLst>
                  <a:gd name="T0" fmla="*/ 14 w 14"/>
                  <a:gd name="T1" fmla="*/ 0 h 8"/>
                  <a:gd name="T2" fmla="*/ 0 w 14"/>
                  <a:gd name="T3" fmla="*/ 3 h 8"/>
                  <a:gd name="T4" fmla="*/ 14 w 14"/>
                  <a:gd name="T5" fmla="*/ 8 h 8"/>
                  <a:gd name="T6" fmla="*/ 14 w 14"/>
                  <a:gd name="T7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8">
                    <a:moveTo>
                      <a:pt x="14" y="0"/>
                    </a:moveTo>
                    <a:lnTo>
                      <a:pt x="0" y="3"/>
                    </a:lnTo>
                    <a:lnTo>
                      <a:pt x="14" y="8"/>
                    </a:lnTo>
                    <a:lnTo>
                      <a:pt x="14" y="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644" name="Line 884"/>
              <p:cNvSpPr>
                <a:spLocks noChangeShapeType="1"/>
              </p:cNvSpPr>
              <p:nvPr/>
            </p:nvSpPr>
            <p:spPr bwMode="auto">
              <a:xfrm>
                <a:off x="2582" y="2764"/>
                <a:ext cx="41" cy="3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645" name="Freeform 885"/>
              <p:cNvSpPr>
                <a:spLocks/>
              </p:cNvSpPr>
              <p:nvPr/>
            </p:nvSpPr>
            <p:spPr bwMode="auto">
              <a:xfrm>
                <a:off x="2501" y="2743"/>
                <a:ext cx="13" cy="9"/>
              </a:xfrm>
              <a:custGeom>
                <a:avLst/>
                <a:gdLst>
                  <a:gd name="T0" fmla="*/ 13 w 13"/>
                  <a:gd name="T1" fmla="*/ 0 h 9"/>
                  <a:gd name="T2" fmla="*/ 0 w 13"/>
                  <a:gd name="T3" fmla="*/ 3 h 9"/>
                  <a:gd name="T4" fmla="*/ 12 w 13"/>
                  <a:gd name="T5" fmla="*/ 9 h 9"/>
                  <a:gd name="T6" fmla="*/ 13 w 13"/>
                  <a:gd name="T7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9">
                    <a:moveTo>
                      <a:pt x="13" y="0"/>
                    </a:moveTo>
                    <a:lnTo>
                      <a:pt x="0" y="3"/>
                    </a:lnTo>
                    <a:lnTo>
                      <a:pt x="12" y="9"/>
                    </a:lnTo>
                    <a:lnTo>
                      <a:pt x="13" y="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646" name="Line 886"/>
              <p:cNvSpPr>
                <a:spLocks noChangeShapeType="1"/>
              </p:cNvSpPr>
              <p:nvPr/>
            </p:nvSpPr>
            <p:spPr bwMode="auto">
              <a:xfrm>
                <a:off x="2513" y="2747"/>
                <a:ext cx="40" cy="5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647" name="Freeform 887"/>
              <p:cNvSpPr>
                <a:spLocks/>
              </p:cNvSpPr>
              <p:nvPr/>
            </p:nvSpPr>
            <p:spPr bwMode="auto">
              <a:xfrm>
                <a:off x="2432" y="2730"/>
                <a:ext cx="12" cy="10"/>
              </a:xfrm>
              <a:custGeom>
                <a:avLst/>
                <a:gdLst>
                  <a:gd name="T0" fmla="*/ 12 w 12"/>
                  <a:gd name="T1" fmla="*/ 0 h 10"/>
                  <a:gd name="T2" fmla="*/ 0 w 12"/>
                  <a:gd name="T3" fmla="*/ 3 h 10"/>
                  <a:gd name="T4" fmla="*/ 12 w 12"/>
                  <a:gd name="T5" fmla="*/ 10 h 10"/>
                  <a:gd name="T6" fmla="*/ 12 w 12"/>
                  <a:gd name="T7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10">
                    <a:moveTo>
                      <a:pt x="12" y="0"/>
                    </a:moveTo>
                    <a:lnTo>
                      <a:pt x="0" y="3"/>
                    </a:lnTo>
                    <a:lnTo>
                      <a:pt x="12" y="10"/>
                    </a:lnTo>
                    <a:lnTo>
                      <a:pt x="12" y="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648" name="Line 888"/>
              <p:cNvSpPr>
                <a:spLocks noChangeShapeType="1"/>
              </p:cNvSpPr>
              <p:nvPr/>
            </p:nvSpPr>
            <p:spPr bwMode="auto">
              <a:xfrm>
                <a:off x="2444" y="2735"/>
                <a:ext cx="38" cy="3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649" name="Freeform 889"/>
              <p:cNvSpPr>
                <a:spLocks/>
              </p:cNvSpPr>
              <p:nvPr/>
            </p:nvSpPr>
            <p:spPr bwMode="auto">
              <a:xfrm>
                <a:off x="2361" y="2717"/>
                <a:ext cx="14" cy="7"/>
              </a:xfrm>
              <a:custGeom>
                <a:avLst/>
                <a:gdLst>
                  <a:gd name="T0" fmla="*/ 14 w 14"/>
                  <a:gd name="T1" fmla="*/ 0 h 7"/>
                  <a:gd name="T2" fmla="*/ 0 w 14"/>
                  <a:gd name="T3" fmla="*/ 3 h 7"/>
                  <a:gd name="T4" fmla="*/ 14 w 14"/>
                  <a:gd name="T5" fmla="*/ 7 h 7"/>
                  <a:gd name="T6" fmla="*/ 14 w 14"/>
                  <a:gd name="T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7">
                    <a:moveTo>
                      <a:pt x="14" y="0"/>
                    </a:moveTo>
                    <a:lnTo>
                      <a:pt x="0" y="3"/>
                    </a:lnTo>
                    <a:lnTo>
                      <a:pt x="14" y="7"/>
                    </a:lnTo>
                    <a:lnTo>
                      <a:pt x="14" y="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650" name="Line 890"/>
              <p:cNvSpPr>
                <a:spLocks noChangeShapeType="1"/>
              </p:cNvSpPr>
              <p:nvPr/>
            </p:nvSpPr>
            <p:spPr bwMode="auto">
              <a:xfrm>
                <a:off x="2375" y="2720"/>
                <a:ext cx="37" cy="3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651" name="Freeform 891"/>
              <p:cNvSpPr>
                <a:spLocks/>
              </p:cNvSpPr>
              <p:nvPr/>
            </p:nvSpPr>
            <p:spPr bwMode="auto">
              <a:xfrm>
                <a:off x="2299" y="2701"/>
                <a:ext cx="10" cy="9"/>
              </a:xfrm>
              <a:custGeom>
                <a:avLst/>
                <a:gdLst>
                  <a:gd name="T0" fmla="*/ 10 w 10"/>
                  <a:gd name="T1" fmla="*/ 0 h 9"/>
                  <a:gd name="T2" fmla="*/ 0 w 10"/>
                  <a:gd name="T3" fmla="*/ 5 h 9"/>
                  <a:gd name="T4" fmla="*/ 10 w 10"/>
                  <a:gd name="T5" fmla="*/ 9 h 9"/>
                  <a:gd name="T6" fmla="*/ 10 w 10"/>
                  <a:gd name="T7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" h="9">
                    <a:moveTo>
                      <a:pt x="10" y="0"/>
                    </a:moveTo>
                    <a:lnTo>
                      <a:pt x="0" y="5"/>
                    </a:lnTo>
                    <a:lnTo>
                      <a:pt x="10" y="9"/>
                    </a:lnTo>
                    <a:lnTo>
                      <a:pt x="10" y="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652" name="Line 892"/>
              <p:cNvSpPr>
                <a:spLocks noChangeShapeType="1"/>
              </p:cNvSpPr>
              <p:nvPr/>
            </p:nvSpPr>
            <p:spPr bwMode="auto">
              <a:xfrm>
                <a:off x="2309" y="2706"/>
                <a:ext cx="34" cy="3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653" name="Freeform 893"/>
              <p:cNvSpPr>
                <a:spLocks/>
              </p:cNvSpPr>
              <p:nvPr/>
            </p:nvSpPr>
            <p:spPr bwMode="auto">
              <a:xfrm>
                <a:off x="2236" y="2688"/>
                <a:ext cx="11" cy="6"/>
              </a:xfrm>
              <a:custGeom>
                <a:avLst/>
                <a:gdLst>
                  <a:gd name="T0" fmla="*/ 11 w 11"/>
                  <a:gd name="T1" fmla="*/ 0 h 6"/>
                  <a:gd name="T2" fmla="*/ 0 w 11"/>
                  <a:gd name="T3" fmla="*/ 3 h 6"/>
                  <a:gd name="T4" fmla="*/ 9 w 11"/>
                  <a:gd name="T5" fmla="*/ 6 h 6"/>
                  <a:gd name="T6" fmla="*/ 11 w 11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" h="6">
                    <a:moveTo>
                      <a:pt x="11" y="0"/>
                    </a:moveTo>
                    <a:lnTo>
                      <a:pt x="0" y="3"/>
                    </a:lnTo>
                    <a:lnTo>
                      <a:pt x="9" y="6"/>
                    </a:lnTo>
                    <a:lnTo>
                      <a:pt x="11" y="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654" name="Line 894"/>
              <p:cNvSpPr>
                <a:spLocks noChangeShapeType="1"/>
              </p:cNvSpPr>
              <p:nvPr/>
            </p:nvSpPr>
            <p:spPr bwMode="auto">
              <a:xfrm>
                <a:off x="2245" y="2691"/>
                <a:ext cx="28" cy="3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655" name="Freeform 895"/>
              <p:cNvSpPr>
                <a:spLocks/>
              </p:cNvSpPr>
              <p:nvPr/>
            </p:nvSpPr>
            <p:spPr bwMode="auto">
              <a:xfrm>
                <a:off x="2173" y="2672"/>
                <a:ext cx="8" cy="6"/>
              </a:xfrm>
              <a:custGeom>
                <a:avLst/>
                <a:gdLst>
                  <a:gd name="T0" fmla="*/ 8 w 8"/>
                  <a:gd name="T1" fmla="*/ 0 h 6"/>
                  <a:gd name="T2" fmla="*/ 0 w 8"/>
                  <a:gd name="T3" fmla="*/ 2 h 6"/>
                  <a:gd name="T4" fmla="*/ 8 w 8"/>
                  <a:gd name="T5" fmla="*/ 6 h 6"/>
                  <a:gd name="T6" fmla="*/ 8 w 8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" h="6">
                    <a:moveTo>
                      <a:pt x="8" y="0"/>
                    </a:moveTo>
                    <a:lnTo>
                      <a:pt x="0" y="2"/>
                    </a:lnTo>
                    <a:lnTo>
                      <a:pt x="8" y="6"/>
                    </a:lnTo>
                    <a:lnTo>
                      <a:pt x="8" y="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656" name="Line 896"/>
              <p:cNvSpPr>
                <a:spLocks noChangeShapeType="1"/>
              </p:cNvSpPr>
              <p:nvPr/>
            </p:nvSpPr>
            <p:spPr bwMode="auto">
              <a:xfrm>
                <a:off x="2181" y="2675"/>
                <a:ext cx="23" cy="3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657" name="Freeform 897"/>
              <p:cNvSpPr>
                <a:spLocks/>
              </p:cNvSpPr>
              <p:nvPr/>
            </p:nvSpPr>
            <p:spPr bwMode="auto">
              <a:xfrm>
                <a:off x="2108" y="2658"/>
                <a:ext cx="6" cy="5"/>
              </a:xfrm>
              <a:custGeom>
                <a:avLst/>
                <a:gdLst>
                  <a:gd name="T0" fmla="*/ 6 w 6"/>
                  <a:gd name="T1" fmla="*/ 0 h 5"/>
                  <a:gd name="T2" fmla="*/ 0 w 6"/>
                  <a:gd name="T3" fmla="*/ 2 h 5"/>
                  <a:gd name="T4" fmla="*/ 4 w 6"/>
                  <a:gd name="T5" fmla="*/ 5 h 5"/>
                  <a:gd name="T6" fmla="*/ 6 w 6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5">
                    <a:moveTo>
                      <a:pt x="6" y="0"/>
                    </a:moveTo>
                    <a:lnTo>
                      <a:pt x="0" y="2"/>
                    </a:lnTo>
                    <a:lnTo>
                      <a:pt x="4" y="5"/>
                    </a:lnTo>
                    <a:lnTo>
                      <a:pt x="6" y="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658" name="Line 898"/>
              <p:cNvSpPr>
                <a:spLocks noChangeShapeType="1"/>
              </p:cNvSpPr>
              <p:nvPr/>
            </p:nvSpPr>
            <p:spPr bwMode="auto">
              <a:xfrm>
                <a:off x="2114" y="2662"/>
                <a:ext cx="20" cy="3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659" name="Freeform 899"/>
              <p:cNvSpPr>
                <a:spLocks/>
              </p:cNvSpPr>
              <p:nvPr/>
            </p:nvSpPr>
            <p:spPr bwMode="auto">
              <a:xfrm>
                <a:off x="2042" y="2645"/>
                <a:ext cx="6" cy="4"/>
              </a:xfrm>
              <a:custGeom>
                <a:avLst/>
                <a:gdLst>
                  <a:gd name="T0" fmla="*/ 6 w 6"/>
                  <a:gd name="T1" fmla="*/ 0 h 4"/>
                  <a:gd name="T2" fmla="*/ 0 w 6"/>
                  <a:gd name="T3" fmla="*/ 1 h 4"/>
                  <a:gd name="T4" fmla="*/ 4 w 6"/>
                  <a:gd name="T5" fmla="*/ 4 h 4"/>
                  <a:gd name="T6" fmla="*/ 6 w 6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4">
                    <a:moveTo>
                      <a:pt x="6" y="0"/>
                    </a:moveTo>
                    <a:lnTo>
                      <a:pt x="0" y="1"/>
                    </a:lnTo>
                    <a:lnTo>
                      <a:pt x="4" y="4"/>
                    </a:lnTo>
                    <a:lnTo>
                      <a:pt x="6" y="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660" name="Line 900"/>
              <p:cNvSpPr>
                <a:spLocks noChangeShapeType="1"/>
              </p:cNvSpPr>
              <p:nvPr/>
            </p:nvSpPr>
            <p:spPr bwMode="auto">
              <a:xfrm>
                <a:off x="2048" y="2646"/>
                <a:ext cx="14" cy="3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661" name="Freeform 901"/>
              <p:cNvSpPr>
                <a:spLocks/>
              </p:cNvSpPr>
              <p:nvPr/>
            </p:nvSpPr>
            <p:spPr bwMode="auto">
              <a:xfrm>
                <a:off x="3351" y="3012"/>
                <a:ext cx="95" cy="18"/>
              </a:xfrm>
              <a:custGeom>
                <a:avLst/>
                <a:gdLst>
                  <a:gd name="T0" fmla="*/ 95 w 95"/>
                  <a:gd name="T1" fmla="*/ 3 h 18"/>
                  <a:gd name="T2" fmla="*/ 95 w 95"/>
                  <a:gd name="T3" fmla="*/ 7 h 18"/>
                  <a:gd name="T4" fmla="*/ 32 w 95"/>
                  <a:gd name="T5" fmla="*/ 10 h 18"/>
                  <a:gd name="T6" fmla="*/ 32 w 95"/>
                  <a:gd name="T7" fmla="*/ 18 h 18"/>
                  <a:gd name="T8" fmla="*/ 0 w 95"/>
                  <a:gd name="T9" fmla="*/ 10 h 18"/>
                  <a:gd name="T10" fmla="*/ 31 w 95"/>
                  <a:gd name="T11" fmla="*/ 0 h 18"/>
                  <a:gd name="T12" fmla="*/ 32 w 95"/>
                  <a:gd name="T13" fmla="*/ 4 h 18"/>
                  <a:gd name="T14" fmla="*/ 93 w 95"/>
                  <a:gd name="T15" fmla="*/ 1 h 18"/>
                  <a:gd name="T16" fmla="*/ 95 w 95"/>
                  <a:gd name="T17" fmla="*/ 3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5" h="18">
                    <a:moveTo>
                      <a:pt x="95" y="3"/>
                    </a:moveTo>
                    <a:lnTo>
                      <a:pt x="95" y="7"/>
                    </a:lnTo>
                    <a:lnTo>
                      <a:pt x="32" y="10"/>
                    </a:lnTo>
                    <a:lnTo>
                      <a:pt x="32" y="18"/>
                    </a:lnTo>
                    <a:lnTo>
                      <a:pt x="0" y="10"/>
                    </a:lnTo>
                    <a:lnTo>
                      <a:pt x="31" y="0"/>
                    </a:lnTo>
                    <a:lnTo>
                      <a:pt x="32" y="4"/>
                    </a:lnTo>
                    <a:lnTo>
                      <a:pt x="93" y="1"/>
                    </a:lnTo>
                    <a:lnTo>
                      <a:pt x="95" y="3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662" name="Freeform 902"/>
              <p:cNvSpPr>
                <a:spLocks/>
              </p:cNvSpPr>
              <p:nvPr/>
            </p:nvSpPr>
            <p:spPr bwMode="auto">
              <a:xfrm>
                <a:off x="3285" y="2992"/>
                <a:ext cx="89" cy="20"/>
              </a:xfrm>
              <a:custGeom>
                <a:avLst/>
                <a:gdLst>
                  <a:gd name="T0" fmla="*/ 89 w 89"/>
                  <a:gd name="T1" fmla="*/ 9 h 20"/>
                  <a:gd name="T2" fmla="*/ 89 w 89"/>
                  <a:gd name="T3" fmla="*/ 12 h 20"/>
                  <a:gd name="T4" fmla="*/ 31 w 89"/>
                  <a:gd name="T5" fmla="*/ 14 h 20"/>
                  <a:gd name="T6" fmla="*/ 31 w 89"/>
                  <a:gd name="T7" fmla="*/ 20 h 20"/>
                  <a:gd name="T8" fmla="*/ 0 w 89"/>
                  <a:gd name="T9" fmla="*/ 11 h 20"/>
                  <a:gd name="T10" fmla="*/ 31 w 89"/>
                  <a:gd name="T11" fmla="*/ 0 h 20"/>
                  <a:gd name="T12" fmla="*/ 31 w 89"/>
                  <a:gd name="T13" fmla="*/ 6 h 20"/>
                  <a:gd name="T14" fmla="*/ 89 w 89"/>
                  <a:gd name="T15" fmla="*/ 6 h 20"/>
                  <a:gd name="T16" fmla="*/ 89 w 89"/>
                  <a:gd name="T17" fmla="*/ 9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9" h="20">
                    <a:moveTo>
                      <a:pt x="89" y="9"/>
                    </a:moveTo>
                    <a:lnTo>
                      <a:pt x="89" y="12"/>
                    </a:lnTo>
                    <a:lnTo>
                      <a:pt x="31" y="14"/>
                    </a:lnTo>
                    <a:lnTo>
                      <a:pt x="31" y="20"/>
                    </a:lnTo>
                    <a:lnTo>
                      <a:pt x="0" y="11"/>
                    </a:lnTo>
                    <a:lnTo>
                      <a:pt x="31" y="0"/>
                    </a:lnTo>
                    <a:lnTo>
                      <a:pt x="31" y="6"/>
                    </a:lnTo>
                    <a:lnTo>
                      <a:pt x="89" y="6"/>
                    </a:lnTo>
                    <a:lnTo>
                      <a:pt x="89" y="9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663" name="Freeform 903"/>
              <p:cNvSpPr>
                <a:spLocks/>
              </p:cNvSpPr>
              <p:nvPr/>
            </p:nvSpPr>
            <p:spPr bwMode="auto">
              <a:xfrm>
                <a:off x="3224" y="2966"/>
                <a:ext cx="81" cy="23"/>
              </a:xfrm>
              <a:custGeom>
                <a:avLst/>
                <a:gdLst>
                  <a:gd name="T0" fmla="*/ 81 w 81"/>
                  <a:gd name="T1" fmla="*/ 20 h 23"/>
                  <a:gd name="T2" fmla="*/ 80 w 81"/>
                  <a:gd name="T3" fmla="*/ 23 h 23"/>
                  <a:gd name="T4" fmla="*/ 25 w 81"/>
                  <a:gd name="T5" fmla="*/ 11 h 23"/>
                  <a:gd name="T6" fmla="*/ 25 w 81"/>
                  <a:gd name="T7" fmla="*/ 15 h 23"/>
                  <a:gd name="T8" fmla="*/ 0 w 81"/>
                  <a:gd name="T9" fmla="*/ 0 h 23"/>
                  <a:gd name="T10" fmla="*/ 28 w 81"/>
                  <a:gd name="T11" fmla="*/ 0 h 23"/>
                  <a:gd name="T12" fmla="*/ 26 w 81"/>
                  <a:gd name="T13" fmla="*/ 4 h 23"/>
                  <a:gd name="T14" fmla="*/ 81 w 81"/>
                  <a:gd name="T15" fmla="*/ 17 h 23"/>
                  <a:gd name="T16" fmla="*/ 81 w 81"/>
                  <a:gd name="T17" fmla="*/ 2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1" h="23">
                    <a:moveTo>
                      <a:pt x="81" y="20"/>
                    </a:moveTo>
                    <a:lnTo>
                      <a:pt x="80" y="23"/>
                    </a:lnTo>
                    <a:lnTo>
                      <a:pt x="25" y="11"/>
                    </a:lnTo>
                    <a:lnTo>
                      <a:pt x="25" y="15"/>
                    </a:lnTo>
                    <a:lnTo>
                      <a:pt x="0" y="0"/>
                    </a:lnTo>
                    <a:lnTo>
                      <a:pt x="28" y="0"/>
                    </a:lnTo>
                    <a:lnTo>
                      <a:pt x="26" y="4"/>
                    </a:lnTo>
                    <a:lnTo>
                      <a:pt x="81" y="17"/>
                    </a:lnTo>
                    <a:lnTo>
                      <a:pt x="81" y="2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664" name="Freeform 904"/>
              <p:cNvSpPr>
                <a:spLocks/>
              </p:cNvSpPr>
              <p:nvPr/>
            </p:nvSpPr>
            <p:spPr bwMode="auto">
              <a:xfrm>
                <a:off x="3163" y="2940"/>
                <a:ext cx="73" cy="32"/>
              </a:xfrm>
              <a:custGeom>
                <a:avLst/>
                <a:gdLst>
                  <a:gd name="T0" fmla="*/ 72 w 73"/>
                  <a:gd name="T1" fmla="*/ 30 h 32"/>
                  <a:gd name="T2" fmla="*/ 72 w 73"/>
                  <a:gd name="T3" fmla="*/ 32 h 32"/>
                  <a:gd name="T4" fmla="*/ 23 w 73"/>
                  <a:gd name="T5" fmla="*/ 12 h 32"/>
                  <a:gd name="T6" fmla="*/ 21 w 73"/>
                  <a:gd name="T7" fmla="*/ 17 h 32"/>
                  <a:gd name="T8" fmla="*/ 0 w 73"/>
                  <a:gd name="T9" fmla="*/ 0 h 32"/>
                  <a:gd name="T10" fmla="*/ 28 w 73"/>
                  <a:gd name="T11" fmla="*/ 1 h 32"/>
                  <a:gd name="T12" fmla="*/ 26 w 73"/>
                  <a:gd name="T13" fmla="*/ 7 h 32"/>
                  <a:gd name="T14" fmla="*/ 73 w 73"/>
                  <a:gd name="T15" fmla="*/ 27 h 32"/>
                  <a:gd name="T16" fmla="*/ 72 w 73"/>
                  <a:gd name="T17" fmla="*/ 3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3" h="32">
                    <a:moveTo>
                      <a:pt x="72" y="30"/>
                    </a:moveTo>
                    <a:lnTo>
                      <a:pt x="72" y="32"/>
                    </a:lnTo>
                    <a:lnTo>
                      <a:pt x="23" y="12"/>
                    </a:lnTo>
                    <a:lnTo>
                      <a:pt x="21" y="17"/>
                    </a:lnTo>
                    <a:lnTo>
                      <a:pt x="0" y="0"/>
                    </a:lnTo>
                    <a:lnTo>
                      <a:pt x="28" y="1"/>
                    </a:lnTo>
                    <a:lnTo>
                      <a:pt x="26" y="7"/>
                    </a:lnTo>
                    <a:lnTo>
                      <a:pt x="73" y="27"/>
                    </a:lnTo>
                    <a:lnTo>
                      <a:pt x="72" y="3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665" name="Freeform 905"/>
              <p:cNvSpPr>
                <a:spLocks/>
              </p:cNvSpPr>
              <p:nvPr/>
            </p:nvSpPr>
            <p:spPr bwMode="auto">
              <a:xfrm>
                <a:off x="3100" y="2929"/>
                <a:ext cx="68" cy="29"/>
              </a:xfrm>
              <a:custGeom>
                <a:avLst/>
                <a:gdLst>
                  <a:gd name="T0" fmla="*/ 66 w 68"/>
                  <a:gd name="T1" fmla="*/ 26 h 29"/>
                  <a:gd name="T2" fmla="*/ 64 w 68"/>
                  <a:gd name="T3" fmla="*/ 29 h 29"/>
                  <a:gd name="T4" fmla="*/ 22 w 68"/>
                  <a:gd name="T5" fmla="*/ 11 h 29"/>
                  <a:gd name="T6" fmla="*/ 20 w 68"/>
                  <a:gd name="T7" fmla="*/ 15 h 29"/>
                  <a:gd name="T8" fmla="*/ 0 w 68"/>
                  <a:gd name="T9" fmla="*/ 0 h 29"/>
                  <a:gd name="T10" fmla="*/ 25 w 68"/>
                  <a:gd name="T11" fmla="*/ 3 h 29"/>
                  <a:gd name="T12" fmla="*/ 23 w 68"/>
                  <a:gd name="T13" fmla="*/ 8 h 29"/>
                  <a:gd name="T14" fmla="*/ 68 w 68"/>
                  <a:gd name="T15" fmla="*/ 25 h 29"/>
                  <a:gd name="T16" fmla="*/ 66 w 68"/>
                  <a:gd name="T17" fmla="*/ 26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8" h="29">
                    <a:moveTo>
                      <a:pt x="66" y="26"/>
                    </a:moveTo>
                    <a:lnTo>
                      <a:pt x="64" y="29"/>
                    </a:lnTo>
                    <a:lnTo>
                      <a:pt x="22" y="11"/>
                    </a:lnTo>
                    <a:lnTo>
                      <a:pt x="20" y="15"/>
                    </a:lnTo>
                    <a:lnTo>
                      <a:pt x="0" y="0"/>
                    </a:lnTo>
                    <a:lnTo>
                      <a:pt x="25" y="3"/>
                    </a:lnTo>
                    <a:lnTo>
                      <a:pt x="23" y="8"/>
                    </a:lnTo>
                    <a:lnTo>
                      <a:pt x="68" y="25"/>
                    </a:lnTo>
                    <a:lnTo>
                      <a:pt x="66" y="26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666" name="Freeform 906"/>
              <p:cNvSpPr>
                <a:spLocks/>
              </p:cNvSpPr>
              <p:nvPr/>
            </p:nvSpPr>
            <p:spPr bwMode="auto">
              <a:xfrm>
                <a:off x="3036" y="2921"/>
                <a:ext cx="17" cy="11"/>
              </a:xfrm>
              <a:custGeom>
                <a:avLst/>
                <a:gdLst>
                  <a:gd name="T0" fmla="*/ 17 w 17"/>
                  <a:gd name="T1" fmla="*/ 0 h 11"/>
                  <a:gd name="T2" fmla="*/ 0 w 17"/>
                  <a:gd name="T3" fmla="*/ 0 h 11"/>
                  <a:gd name="T4" fmla="*/ 15 w 17"/>
                  <a:gd name="T5" fmla="*/ 11 h 11"/>
                  <a:gd name="T6" fmla="*/ 17 w 17"/>
                  <a:gd name="T7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11">
                    <a:moveTo>
                      <a:pt x="17" y="0"/>
                    </a:moveTo>
                    <a:lnTo>
                      <a:pt x="0" y="0"/>
                    </a:lnTo>
                    <a:lnTo>
                      <a:pt x="15" y="11"/>
                    </a:lnTo>
                    <a:lnTo>
                      <a:pt x="17" y="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667" name="Line 907"/>
              <p:cNvSpPr>
                <a:spLocks noChangeShapeType="1"/>
              </p:cNvSpPr>
              <p:nvPr/>
            </p:nvSpPr>
            <p:spPr bwMode="auto">
              <a:xfrm>
                <a:off x="3051" y="2926"/>
                <a:ext cx="46" cy="14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668" name="Freeform 908"/>
              <p:cNvSpPr>
                <a:spLocks/>
              </p:cNvSpPr>
              <p:nvPr/>
            </p:nvSpPr>
            <p:spPr bwMode="auto">
              <a:xfrm>
                <a:off x="2967" y="2909"/>
                <a:ext cx="15" cy="9"/>
              </a:xfrm>
              <a:custGeom>
                <a:avLst/>
                <a:gdLst>
                  <a:gd name="T0" fmla="*/ 15 w 15"/>
                  <a:gd name="T1" fmla="*/ 0 h 9"/>
                  <a:gd name="T2" fmla="*/ 0 w 15"/>
                  <a:gd name="T3" fmla="*/ 2 h 9"/>
                  <a:gd name="T4" fmla="*/ 14 w 15"/>
                  <a:gd name="T5" fmla="*/ 9 h 9"/>
                  <a:gd name="T6" fmla="*/ 15 w 15"/>
                  <a:gd name="T7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9">
                    <a:moveTo>
                      <a:pt x="15" y="0"/>
                    </a:moveTo>
                    <a:lnTo>
                      <a:pt x="0" y="2"/>
                    </a:lnTo>
                    <a:lnTo>
                      <a:pt x="14" y="9"/>
                    </a:lnTo>
                    <a:lnTo>
                      <a:pt x="15" y="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669" name="Line 909"/>
              <p:cNvSpPr>
                <a:spLocks noChangeShapeType="1"/>
              </p:cNvSpPr>
              <p:nvPr/>
            </p:nvSpPr>
            <p:spPr bwMode="auto">
              <a:xfrm>
                <a:off x="2982" y="2915"/>
                <a:ext cx="45" cy="10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670" name="Freeform 910"/>
              <p:cNvSpPr>
                <a:spLocks/>
              </p:cNvSpPr>
              <p:nvPr/>
            </p:nvSpPr>
            <p:spPr bwMode="auto">
              <a:xfrm>
                <a:off x="2894" y="2897"/>
                <a:ext cx="62" cy="17"/>
              </a:xfrm>
              <a:custGeom>
                <a:avLst/>
                <a:gdLst>
                  <a:gd name="T0" fmla="*/ 62 w 62"/>
                  <a:gd name="T1" fmla="*/ 14 h 17"/>
                  <a:gd name="T2" fmla="*/ 62 w 62"/>
                  <a:gd name="T3" fmla="*/ 17 h 17"/>
                  <a:gd name="T4" fmla="*/ 20 w 62"/>
                  <a:gd name="T5" fmla="*/ 8 h 17"/>
                  <a:gd name="T6" fmla="*/ 20 w 62"/>
                  <a:gd name="T7" fmla="*/ 12 h 17"/>
                  <a:gd name="T8" fmla="*/ 0 w 62"/>
                  <a:gd name="T9" fmla="*/ 2 h 17"/>
                  <a:gd name="T10" fmla="*/ 21 w 62"/>
                  <a:gd name="T11" fmla="*/ 0 h 17"/>
                  <a:gd name="T12" fmla="*/ 21 w 62"/>
                  <a:gd name="T13" fmla="*/ 3 h 17"/>
                  <a:gd name="T14" fmla="*/ 62 w 62"/>
                  <a:gd name="T15" fmla="*/ 12 h 17"/>
                  <a:gd name="T16" fmla="*/ 62 w 62"/>
                  <a:gd name="T17" fmla="*/ 14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2" h="17">
                    <a:moveTo>
                      <a:pt x="62" y="14"/>
                    </a:moveTo>
                    <a:lnTo>
                      <a:pt x="62" y="17"/>
                    </a:lnTo>
                    <a:lnTo>
                      <a:pt x="20" y="8"/>
                    </a:lnTo>
                    <a:lnTo>
                      <a:pt x="20" y="12"/>
                    </a:lnTo>
                    <a:lnTo>
                      <a:pt x="0" y="2"/>
                    </a:lnTo>
                    <a:lnTo>
                      <a:pt x="21" y="0"/>
                    </a:lnTo>
                    <a:lnTo>
                      <a:pt x="21" y="3"/>
                    </a:lnTo>
                    <a:lnTo>
                      <a:pt x="62" y="12"/>
                    </a:lnTo>
                    <a:lnTo>
                      <a:pt x="62" y="14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671" name="Freeform 911"/>
              <p:cNvSpPr>
                <a:spLocks/>
              </p:cNvSpPr>
              <p:nvPr/>
            </p:nvSpPr>
            <p:spPr bwMode="auto">
              <a:xfrm>
                <a:off x="2826" y="2888"/>
                <a:ext cx="16" cy="9"/>
              </a:xfrm>
              <a:custGeom>
                <a:avLst/>
                <a:gdLst>
                  <a:gd name="T0" fmla="*/ 16 w 16"/>
                  <a:gd name="T1" fmla="*/ 0 h 9"/>
                  <a:gd name="T2" fmla="*/ 0 w 16"/>
                  <a:gd name="T3" fmla="*/ 3 h 9"/>
                  <a:gd name="T4" fmla="*/ 16 w 16"/>
                  <a:gd name="T5" fmla="*/ 9 h 9"/>
                  <a:gd name="T6" fmla="*/ 16 w 16"/>
                  <a:gd name="T7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9">
                    <a:moveTo>
                      <a:pt x="16" y="0"/>
                    </a:moveTo>
                    <a:lnTo>
                      <a:pt x="0" y="3"/>
                    </a:lnTo>
                    <a:lnTo>
                      <a:pt x="16" y="9"/>
                    </a:lnTo>
                    <a:lnTo>
                      <a:pt x="16" y="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672" name="Line 912"/>
              <p:cNvSpPr>
                <a:spLocks noChangeShapeType="1"/>
              </p:cNvSpPr>
              <p:nvPr/>
            </p:nvSpPr>
            <p:spPr bwMode="auto">
              <a:xfrm>
                <a:off x="2842" y="2891"/>
                <a:ext cx="44" cy="4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673" name="Freeform 913"/>
              <p:cNvSpPr>
                <a:spLocks/>
              </p:cNvSpPr>
              <p:nvPr/>
            </p:nvSpPr>
            <p:spPr bwMode="auto">
              <a:xfrm>
                <a:off x="2764" y="2877"/>
                <a:ext cx="14" cy="9"/>
              </a:xfrm>
              <a:custGeom>
                <a:avLst/>
                <a:gdLst>
                  <a:gd name="T0" fmla="*/ 14 w 14"/>
                  <a:gd name="T1" fmla="*/ 0 h 9"/>
                  <a:gd name="T2" fmla="*/ 0 w 14"/>
                  <a:gd name="T3" fmla="*/ 5 h 9"/>
                  <a:gd name="T4" fmla="*/ 14 w 14"/>
                  <a:gd name="T5" fmla="*/ 9 h 9"/>
                  <a:gd name="T6" fmla="*/ 14 w 14"/>
                  <a:gd name="T7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9">
                    <a:moveTo>
                      <a:pt x="14" y="0"/>
                    </a:moveTo>
                    <a:lnTo>
                      <a:pt x="0" y="5"/>
                    </a:lnTo>
                    <a:lnTo>
                      <a:pt x="14" y="9"/>
                    </a:lnTo>
                    <a:lnTo>
                      <a:pt x="14" y="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674" name="Line 914"/>
              <p:cNvSpPr>
                <a:spLocks noChangeShapeType="1"/>
              </p:cNvSpPr>
              <p:nvPr/>
            </p:nvSpPr>
            <p:spPr bwMode="auto">
              <a:xfrm flipV="1">
                <a:off x="2778" y="2880"/>
                <a:ext cx="39" cy="2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675" name="Freeform 915"/>
              <p:cNvSpPr>
                <a:spLocks/>
              </p:cNvSpPr>
              <p:nvPr/>
            </p:nvSpPr>
            <p:spPr bwMode="auto">
              <a:xfrm>
                <a:off x="2698" y="2863"/>
                <a:ext cx="11" cy="8"/>
              </a:xfrm>
              <a:custGeom>
                <a:avLst/>
                <a:gdLst>
                  <a:gd name="T0" fmla="*/ 11 w 11"/>
                  <a:gd name="T1" fmla="*/ 0 h 8"/>
                  <a:gd name="T2" fmla="*/ 0 w 11"/>
                  <a:gd name="T3" fmla="*/ 3 h 8"/>
                  <a:gd name="T4" fmla="*/ 11 w 11"/>
                  <a:gd name="T5" fmla="*/ 8 h 8"/>
                  <a:gd name="T6" fmla="*/ 11 w 11"/>
                  <a:gd name="T7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" h="8">
                    <a:moveTo>
                      <a:pt x="11" y="0"/>
                    </a:moveTo>
                    <a:lnTo>
                      <a:pt x="0" y="3"/>
                    </a:lnTo>
                    <a:lnTo>
                      <a:pt x="11" y="8"/>
                    </a:lnTo>
                    <a:lnTo>
                      <a:pt x="11" y="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676" name="Line 916"/>
              <p:cNvSpPr>
                <a:spLocks noChangeShapeType="1"/>
              </p:cNvSpPr>
              <p:nvPr/>
            </p:nvSpPr>
            <p:spPr bwMode="auto">
              <a:xfrm>
                <a:off x="2709" y="2866"/>
                <a:ext cx="39" cy="0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677" name="Freeform 917"/>
              <p:cNvSpPr>
                <a:spLocks/>
              </p:cNvSpPr>
              <p:nvPr/>
            </p:nvSpPr>
            <p:spPr bwMode="auto">
              <a:xfrm>
                <a:off x="2626" y="2845"/>
                <a:ext cx="12" cy="9"/>
              </a:xfrm>
              <a:custGeom>
                <a:avLst/>
                <a:gdLst>
                  <a:gd name="T0" fmla="*/ 12 w 12"/>
                  <a:gd name="T1" fmla="*/ 0 h 9"/>
                  <a:gd name="T2" fmla="*/ 0 w 12"/>
                  <a:gd name="T3" fmla="*/ 5 h 9"/>
                  <a:gd name="T4" fmla="*/ 12 w 12"/>
                  <a:gd name="T5" fmla="*/ 9 h 9"/>
                  <a:gd name="T6" fmla="*/ 12 w 12"/>
                  <a:gd name="T7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9">
                    <a:moveTo>
                      <a:pt x="12" y="0"/>
                    </a:moveTo>
                    <a:lnTo>
                      <a:pt x="0" y="5"/>
                    </a:lnTo>
                    <a:lnTo>
                      <a:pt x="12" y="9"/>
                    </a:lnTo>
                    <a:lnTo>
                      <a:pt x="12" y="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678" name="Line 918"/>
              <p:cNvSpPr>
                <a:spLocks noChangeShapeType="1"/>
              </p:cNvSpPr>
              <p:nvPr/>
            </p:nvSpPr>
            <p:spPr bwMode="auto">
              <a:xfrm>
                <a:off x="2638" y="2850"/>
                <a:ext cx="40" cy="1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679" name="Freeform 919"/>
              <p:cNvSpPr>
                <a:spLocks/>
              </p:cNvSpPr>
              <p:nvPr/>
            </p:nvSpPr>
            <p:spPr bwMode="auto">
              <a:xfrm>
                <a:off x="2556" y="2828"/>
                <a:ext cx="13" cy="9"/>
              </a:xfrm>
              <a:custGeom>
                <a:avLst/>
                <a:gdLst>
                  <a:gd name="T0" fmla="*/ 13 w 13"/>
                  <a:gd name="T1" fmla="*/ 0 h 9"/>
                  <a:gd name="T2" fmla="*/ 0 w 13"/>
                  <a:gd name="T3" fmla="*/ 3 h 9"/>
                  <a:gd name="T4" fmla="*/ 12 w 13"/>
                  <a:gd name="T5" fmla="*/ 9 h 9"/>
                  <a:gd name="T6" fmla="*/ 13 w 13"/>
                  <a:gd name="T7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9">
                    <a:moveTo>
                      <a:pt x="13" y="0"/>
                    </a:moveTo>
                    <a:lnTo>
                      <a:pt x="0" y="3"/>
                    </a:lnTo>
                    <a:lnTo>
                      <a:pt x="12" y="9"/>
                    </a:lnTo>
                    <a:lnTo>
                      <a:pt x="13" y="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680" name="Line 920"/>
              <p:cNvSpPr>
                <a:spLocks noChangeShapeType="1"/>
              </p:cNvSpPr>
              <p:nvPr/>
            </p:nvSpPr>
            <p:spPr bwMode="auto">
              <a:xfrm>
                <a:off x="2568" y="2833"/>
                <a:ext cx="40" cy="3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681" name="Freeform 921"/>
              <p:cNvSpPr>
                <a:spLocks/>
              </p:cNvSpPr>
              <p:nvPr/>
            </p:nvSpPr>
            <p:spPr bwMode="auto">
              <a:xfrm>
                <a:off x="2487" y="2813"/>
                <a:ext cx="14" cy="8"/>
              </a:xfrm>
              <a:custGeom>
                <a:avLst/>
                <a:gdLst>
                  <a:gd name="T0" fmla="*/ 14 w 14"/>
                  <a:gd name="T1" fmla="*/ 0 h 8"/>
                  <a:gd name="T2" fmla="*/ 0 w 14"/>
                  <a:gd name="T3" fmla="*/ 3 h 8"/>
                  <a:gd name="T4" fmla="*/ 12 w 14"/>
                  <a:gd name="T5" fmla="*/ 8 h 8"/>
                  <a:gd name="T6" fmla="*/ 14 w 14"/>
                  <a:gd name="T7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8">
                    <a:moveTo>
                      <a:pt x="14" y="0"/>
                    </a:moveTo>
                    <a:lnTo>
                      <a:pt x="0" y="3"/>
                    </a:lnTo>
                    <a:lnTo>
                      <a:pt x="12" y="8"/>
                    </a:lnTo>
                    <a:lnTo>
                      <a:pt x="14" y="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682" name="Line 922"/>
              <p:cNvSpPr>
                <a:spLocks noChangeShapeType="1"/>
              </p:cNvSpPr>
              <p:nvPr/>
            </p:nvSpPr>
            <p:spPr bwMode="auto">
              <a:xfrm>
                <a:off x="2501" y="2818"/>
                <a:ext cx="36" cy="3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683" name="Freeform 923"/>
              <p:cNvSpPr>
                <a:spLocks/>
              </p:cNvSpPr>
              <p:nvPr/>
            </p:nvSpPr>
            <p:spPr bwMode="auto">
              <a:xfrm>
                <a:off x="2418" y="2799"/>
                <a:ext cx="14" cy="9"/>
              </a:xfrm>
              <a:custGeom>
                <a:avLst/>
                <a:gdLst>
                  <a:gd name="T0" fmla="*/ 14 w 14"/>
                  <a:gd name="T1" fmla="*/ 0 h 9"/>
                  <a:gd name="T2" fmla="*/ 0 w 14"/>
                  <a:gd name="T3" fmla="*/ 5 h 9"/>
                  <a:gd name="T4" fmla="*/ 12 w 14"/>
                  <a:gd name="T5" fmla="*/ 9 h 9"/>
                  <a:gd name="T6" fmla="*/ 14 w 14"/>
                  <a:gd name="T7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9">
                    <a:moveTo>
                      <a:pt x="14" y="0"/>
                    </a:moveTo>
                    <a:lnTo>
                      <a:pt x="0" y="5"/>
                    </a:lnTo>
                    <a:lnTo>
                      <a:pt x="12" y="9"/>
                    </a:lnTo>
                    <a:lnTo>
                      <a:pt x="14" y="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684" name="Line 924"/>
              <p:cNvSpPr>
                <a:spLocks noChangeShapeType="1"/>
              </p:cNvSpPr>
              <p:nvPr/>
            </p:nvSpPr>
            <p:spPr bwMode="auto">
              <a:xfrm>
                <a:off x="2430" y="2804"/>
                <a:ext cx="39" cy="3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685" name="Freeform 925"/>
              <p:cNvSpPr>
                <a:spLocks/>
              </p:cNvSpPr>
              <p:nvPr/>
            </p:nvSpPr>
            <p:spPr bwMode="auto">
              <a:xfrm>
                <a:off x="2352" y="2787"/>
                <a:ext cx="11" cy="6"/>
              </a:xfrm>
              <a:custGeom>
                <a:avLst/>
                <a:gdLst>
                  <a:gd name="T0" fmla="*/ 11 w 11"/>
                  <a:gd name="T1" fmla="*/ 0 h 6"/>
                  <a:gd name="T2" fmla="*/ 0 w 11"/>
                  <a:gd name="T3" fmla="*/ 3 h 6"/>
                  <a:gd name="T4" fmla="*/ 11 w 11"/>
                  <a:gd name="T5" fmla="*/ 6 h 6"/>
                  <a:gd name="T6" fmla="*/ 11 w 11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" h="6">
                    <a:moveTo>
                      <a:pt x="11" y="0"/>
                    </a:moveTo>
                    <a:lnTo>
                      <a:pt x="0" y="3"/>
                    </a:lnTo>
                    <a:lnTo>
                      <a:pt x="11" y="6"/>
                    </a:lnTo>
                    <a:lnTo>
                      <a:pt x="11" y="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686" name="Line 926"/>
              <p:cNvSpPr>
                <a:spLocks noChangeShapeType="1"/>
              </p:cNvSpPr>
              <p:nvPr/>
            </p:nvSpPr>
            <p:spPr bwMode="auto">
              <a:xfrm>
                <a:off x="2363" y="2792"/>
                <a:ext cx="35" cy="1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687" name="Freeform 927"/>
              <p:cNvSpPr>
                <a:spLocks/>
              </p:cNvSpPr>
              <p:nvPr/>
            </p:nvSpPr>
            <p:spPr bwMode="auto">
              <a:xfrm>
                <a:off x="2290" y="2772"/>
                <a:ext cx="10" cy="7"/>
              </a:xfrm>
              <a:custGeom>
                <a:avLst/>
                <a:gdLst>
                  <a:gd name="T0" fmla="*/ 10 w 10"/>
                  <a:gd name="T1" fmla="*/ 0 h 7"/>
                  <a:gd name="T2" fmla="*/ 0 w 10"/>
                  <a:gd name="T3" fmla="*/ 3 h 7"/>
                  <a:gd name="T4" fmla="*/ 10 w 10"/>
                  <a:gd name="T5" fmla="*/ 7 h 7"/>
                  <a:gd name="T6" fmla="*/ 10 w 10"/>
                  <a:gd name="T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" h="7">
                    <a:moveTo>
                      <a:pt x="10" y="0"/>
                    </a:moveTo>
                    <a:lnTo>
                      <a:pt x="0" y="3"/>
                    </a:lnTo>
                    <a:lnTo>
                      <a:pt x="10" y="7"/>
                    </a:lnTo>
                    <a:lnTo>
                      <a:pt x="10" y="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688" name="Line 928"/>
              <p:cNvSpPr>
                <a:spLocks noChangeShapeType="1"/>
              </p:cNvSpPr>
              <p:nvPr/>
            </p:nvSpPr>
            <p:spPr bwMode="auto">
              <a:xfrm>
                <a:off x="2300" y="2776"/>
                <a:ext cx="29" cy="2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689" name="Freeform 929"/>
              <p:cNvSpPr>
                <a:spLocks/>
              </p:cNvSpPr>
              <p:nvPr/>
            </p:nvSpPr>
            <p:spPr bwMode="auto">
              <a:xfrm>
                <a:off x="2231" y="2759"/>
                <a:ext cx="7" cy="5"/>
              </a:xfrm>
              <a:custGeom>
                <a:avLst/>
                <a:gdLst>
                  <a:gd name="T0" fmla="*/ 7 w 7"/>
                  <a:gd name="T1" fmla="*/ 0 h 5"/>
                  <a:gd name="T2" fmla="*/ 0 w 7"/>
                  <a:gd name="T3" fmla="*/ 2 h 5"/>
                  <a:gd name="T4" fmla="*/ 7 w 7"/>
                  <a:gd name="T5" fmla="*/ 5 h 5"/>
                  <a:gd name="T6" fmla="*/ 7 w 7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5">
                    <a:moveTo>
                      <a:pt x="7" y="0"/>
                    </a:moveTo>
                    <a:lnTo>
                      <a:pt x="0" y="2"/>
                    </a:lnTo>
                    <a:lnTo>
                      <a:pt x="7" y="5"/>
                    </a:lnTo>
                    <a:lnTo>
                      <a:pt x="7" y="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690" name="Line 930"/>
              <p:cNvSpPr>
                <a:spLocks noChangeShapeType="1"/>
              </p:cNvSpPr>
              <p:nvPr/>
            </p:nvSpPr>
            <p:spPr bwMode="auto">
              <a:xfrm>
                <a:off x="2238" y="2761"/>
                <a:ext cx="21" cy="1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691" name="Freeform 931"/>
              <p:cNvSpPr>
                <a:spLocks/>
              </p:cNvSpPr>
              <p:nvPr/>
            </p:nvSpPr>
            <p:spPr bwMode="auto">
              <a:xfrm>
                <a:off x="2170" y="2744"/>
                <a:ext cx="5" cy="3"/>
              </a:xfrm>
              <a:custGeom>
                <a:avLst/>
                <a:gdLst>
                  <a:gd name="T0" fmla="*/ 5 w 5"/>
                  <a:gd name="T1" fmla="*/ 0 h 3"/>
                  <a:gd name="T2" fmla="*/ 0 w 5"/>
                  <a:gd name="T3" fmla="*/ 0 h 3"/>
                  <a:gd name="T4" fmla="*/ 5 w 5"/>
                  <a:gd name="T5" fmla="*/ 3 h 3"/>
                  <a:gd name="T6" fmla="*/ 5 w 5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3">
                    <a:moveTo>
                      <a:pt x="5" y="0"/>
                    </a:moveTo>
                    <a:lnTo>
                      <a:pt x="0" y="0"/>
                    </a:lnTo>
                    <a:lnTo>
                      <a:pt x="5" y="3"/>
                    </a:lnTo>
                    <a:lnTo>
                      <a:pt x="5" y="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692" name="Line 932"/>
              <p:cNvSpPr>
                <a:spLocks noChangeShapeType="1"/>
              </p:cNvSpPr>
              <p:nvPr/>
            </p:nvSpPr>
            <p:spPr bwMode="auto">
              <a:xfrm>
                <a:off x="2175" y="2746"/>
                <a:ext cx="14" cy="1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693" name="Freeform 933"/>
              <p:cNvSpPr>
                <a:spLocks/>
              </p:cNvSpPr>
              <p:nvPr/>
            </p:nvSpPr>
            <p:spPr bwMode="auto">
              <a:xfrm>
                <a:off x="2109" y="2730"/>
                <a:ext cx="3" cy="3"/>
              </a:xfrm>
              <a:custGeom>
                <a:avLst/>
                <a:gdLst>
                  <a:gd name="T0" fmla="*/ 3 w 3"/>
                  <a:gd name="T1" fmla="*/ 0 h 3"/>
                  <a:gd name="T2" fmla="*/ 0 w 3"/>
                  <a:gd name="T3" fmla="*/ 2 h 3"/>
                  <a:gd name="T4" fmla="*/ 2 w 3"/>
                  <a:gd name="T5" fmla="*/ 3 h 3"/>
                  <a:gd name="T6" fmla="*/ 3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0"/>
                    </a:moveTo>
                    <a:lnTo>
                      <a:pt x="0" y="2"/>
                    </a:lnTo>
                    <a:lnTo>
                      <a:pt x="2" y="3"/>
                    </a:lnTo>
                    <a:lnTo>
                      <a:pt x="3" y="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694" name="Line 934"/>
              <p:cNvSpPr>
                <a:spLocks noChangeShapeType="1"/>
              </p:cNvSpPr>
              <p:nvPr/>
            </p:nvSpPr>
            <p:spPr bwMode="auto">
              <a:xfrm>
                <a:off x="2112" y="2732"/>
                <a:ext cx="6" cy="1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695" name="Freeform 935"/>
              <p:cNvSpPr>
                <a:spLocks/>
              </p:cNvSpPr>
              <p:nvPr/>
            </p:nvSpPr>
            <p:spPr bwMode="auto">
              <a:xfrm>
                <a:off x="2027" y="2697"/>
                <a:ext cx="42" cy="44"/>
              </a:xfrm>
              <a:custGeom>
                <a:avLst/>
                <a:gdLst>
                  <a:gd name="T0" fmla="*/ 42 w 42"/>
                  <a:gd name="T1" fmla="*/ 21 h 44"/>
                  <a:gd name="T2" fmla="*/ 41 w 42"/>
                  <a:gd name="T3" fmla="*/ 15 h 44"/>
                  <a:gd name="T4" fmla="*/ 38 w 42"/>
                  <a:gd name="T5" fmla="*/ 9 h 44"/>
                  <a:gd name="T6" fmla="*/ 33 w 42"/>
                  <a:gd name="T7" fmla="*/ 4 h 44"/>
                  <a:gd name="T8" fmla="*/ 29 w 42"/>
                  <a:gd name="T9" fmla="*/ 1 h 44"/>
                  <a:gd name="T10" fmla="*/ 21 w 42"/>
                  <a:gd name="T11" fmla="*/ 0 h 44"/>
                  <a:gd name="T12" fmla="*/ 15 w 42"/>
                  <a:gd name="T13" fmla="*/ 1 h 44"/>
                  <a:gd name="T14" fmla="*/ 9 w 42"/>
                  <a:gd name="T15" fmla="*/ 4 h 44"/>
                  <a:gd name="T16" fmla="*/ 4 w 42"/>
                  <a:gd name="T17" fmla="*/ 9 h 44"/>
                  <a:gd name="T18" fmla="*/ 1 w 42"/>
                  <a:gd name="T19" fmla="*/ 15 h 44"/>
                  <a:gd name="T20" fmla="*/ 0 w 42"/>
                  <a:gd name="T21" fmla="*/ 21 h 44"/>
                  <a:gd name="T22" fmla="*/ 1 w 42"/>
                  <a:gd name="T23" fmla="*/ 29 h 44"/>
                  <a:gd name="T24" fmla="*/ 4 w 42"/>
                  <a:gd name="T25" fmla="*/ 35 h 44"/>
                  <a:gd name="T26" fmla="*/ 9 w 42"/>
                  <a:gd name="T27" fmla="*/ 39 h 44"/>
                  <a:gd name="T28" fmla="*/ 15 w 42"/>
                  <a:gd name="T29" fmla="*/ 43 h 44"/>
                  <a:gd name="T30" fmla="*/ 21 w 42"/>
                  <a:gd name="T31" fmla="*/ 44 h 44"/>
                  <a:gd name="T32" fmla="*/ 29 w 42"/>
                  <a:gd name="T33" fmla="*/ 43 h 44"/>
                  <a:gd name="T34" fmla="*/ 33 w 42"/>
                  <a:gd name="T35" fmla="*/ 39 h 44"/>
                  <a:gd name="T36" fmla="*/ 38 w 42"/>
                  <a:gd name="T37" fmla="*/ 35 h 44"/>
                  <a:gd name="T38" fmla="*/ 41 w 42"/>
                  <a:gd name="T39" fmla="*/ 29 h 44"/>
                  <a:gd name="T40" fmla="*/ 42 w 42"/>
                  <a:gd name="T41" fmla="*/ 21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42" h="44">
                    <a:moveTo>
                      <a:pt x="42" y="21"/>
                    </a:moveTo>
                    <a:lnTo>
                      <a:pt x="41" y="15"/>
                    </a:lnTo>
                    <a:lnTo>
                      <a:pt x="38" y="9"/>
                    </a:lnTo>
                    <a:lnTo>
                      <a:pt x="33" y="4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5" y="1"/>
                    </a:lnTo>
                    <a:lnTo>
                      <a:pt x="9" y="4"/>
                    </a:lnTo>
                    <a:lnTo>
                      <a:pt x="4" y="9"/>
                    </a:lnTo>
                    <a:lnTo>
                      <a:pt x="1" y="15"/>
                    </a:lnTo>
                    <a:lnTo>
                      <a:pt x="0" y="21"/>
                    </a:lnTo>
                    <a:lnTo>
                      <a:pt x="1" y="29"/>
                    </a:lnTo>
                    <a:lnTo>
                      <a:pt x="4" y="35"/>
                    </a:lnTo>
                    <a:lnTo>
                      <a:pt x="9" y="39"/>
                    </a:lnTo>
                    <a:lnTo>
                      <a:pt x="15" y="43"/>
                    </a:lnTo>
                    <a:lnTo>
                      <a:pt x="21" y="44"/>
                    </a:lnTo>
                    <a:lnTo>
                      <a:pt x="29" y="43"/>
                    </a:lnTo>
                    <a:lnTo>
                      <a:pt x="33" y="39"/>
                    </a:lnTo>
                    <a:lnTo>
                      <a:pt x="38" y="35"/>
                    </a:lnTo>
                    <a:lnTo>
                      <a:pt x="41" y="29"/>
                    </a:lnTo>
                    <a:lnTo>
                      <a:pt x="42" y="21"/>
                    </a:lnTo>
                  </a:path>
                </a:pathLst>
              </a:custGeom>
              <a:noFill/>
              <a:ln w="4763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696" name="Freeform 936"/>
              <p:cNvSpPr>
                <a:spLocks/>
              </p:cNvSpPr>
              <p:nvPr/>
            </p:nvSpPr>
            <p:spPr bwMode="auto">
              <a:xfrm>
                <a:off x="3340" y="3079"/>
                <a:ext cx="89" cy="17"/>
              </a:xfrm>
              <a:custGeom>
                <a:avLst/>
                <a:gdLst>
                  <a:gd name="T0" fmla="*/ 89 w 89"/>
                  <a:gd name="T1" fmla="*/ 8 h 17"/>
                  <a:gd name="T2" fmla="*/ 89 w 89"/>
                  <a:gd name="T3" fmla="*/ 9 h 17"/>
                  <a:gd name="T4" fmla="*/ 31 w 89"/>
                  <a:gd name="T5" fmla="*/ 11 h 17"/>
                  <a:gd name="T6" fmla="*/ 31 w 89"/>
                  <a:gd name="T7" fmla="*/ 17 h 17"/>
                  <a:gd name="T8" fmla="*/ 0 w 89"/>
                  <a:gd name="T9" fmla="*/ 9 h 17"/>
                  <a:gd name="T10" fmla="*/ 29 w 89"/>
                  <a:gd name="T11" fmla="*/ 0 h 17"/>
                  <a:gd name="T12" fmla="*/ 31 w 89"/>
                  <a:gd name="T13" fmla="*/ 6 h 17"/>
                  <a:gd name="T14" fmla="*/ 89 w 89"/>
                  <a:gd name="T15" fmla="*/ 3 h 17"/>
                  <a:gd name="T16" fmla="*/ 89 w 89"/>
                  <a:gd name="T17" fmla="*/ 8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9" h="17">
                    <a:moveTo>
                      <a:pt x="89" y="8"/>
                    </a:moveTo>
                    <a:lnTo>
                      <a:pt x="89" y="9"/>
                    </a:lnTo>
                    <a:lnTo>
                      <a:pt x="31" y="11"/>
                    </a:lnTo>
                    <a:lnTo>
                      <a:pt x="31" y="17"/>
                    </a:lnTo>
                    <a:lnTo>
                      <a:pt x="0" y="9"/>
                    </a:lnTo>
                    <a:lnTo>
                      <a:pt x="29" y="0"/>
                    </a:lnTo>
                    <a:lnTo>
                      <a:pt x="31" y="6"/>
                    </a:lnTo>
                    <a:lnTo>
                      <a:pt x="89" y="3"/>
                    </a:lnTo>
                    <a:lnTo>
                      <a:pt x="89" y="8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697" name="Freeform 937"/>
              <p:cNvSpPr>
                <a:spLocks/>
              </p:cNvSpPr>
              <p:nvPr/>
            </p:nvSpPr>
            <p:spPr bwMode="auto">
              <a:xfrm>
                <a:off x="3273" y="3062"/>
                <a:ext cx="87" cy="17"/>
              </a:xfrm>
              <a:custGeom>
                <a:avLst/>
                <a:gdLst>
                  <a:gd name="T0" fmla="*/ 87 w 87"/>
                  <a:gd name="T1" fmla="*/ 8 h 17"/>
                  <a:gd name="T2" fmla="*/ 87 w 87"/>
                  <a:gd name="T3" fmla="*/ 11 h 17"/>
                  <a:gd name="T4" fmla="*/ 28 w 87"/>
                  <a:gd name="T5" fmla="*/ 11 h 17"/>
                  <a:gd name="T6" fmla="*/ 28 w 87"/>
                  <a:gd name="T7" fmla="*/ 17 h 17"/>
                  <a:gd name="T8" fmla="*/ 0 w 87"/>
                  <a:gd name="T9" fmla="*/ 8 h 17"/>
                  <a:gd name="T10" fmla="*/ 28 w 87"/>
                  <a:gd name="T11" fmla="*/ 0 h 17"/>
                  <a:gd name="T12" fmla="*/ 28 w 87"/>
                  <a:gd name="T13" fmla="*/ 5 h 17"/>
                  <a:gd name="T14" fmla="*/ 87 w 87"/>
                  <a:gd name="T15" fmla="*/ 5 h 17"/>
                  <a:gd name="T16" fmla="*/ 87 w 87"/>
                  <a:gd name="T17" fmla="*/ 8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7" h="17">
                    <a:moveTo>
                      <a:pt x="87" y="8"/>
                    </a:moveTo>
                    <a:lnTo>
                      <a:pt x="87" y="11"/>
                    </a:lnTo>
                    <a:lnTo>
                      <a:pt x="28" y="11"/>
                    </a:lnTo>
                    <a:lnTo>
                      <a:pt x="28" y="17"/>
                    </a:lnTo>
                    <a:lnTo>
                      <a:pt x="0" y="8"/>
                    </a:lnTo>
                    <a:lnTo>
                      <a:pt x="28" y="0"/>
                    </a:lnTo>
                    <a:lnTo>
                      <a:pt x="28" y="5"/>
                    </a:lnTo>
                    <a:lnTo>
                      <a:pt x="87" y="5"/>
                    </a:lnTo>
                    <a:lnTo>
                      <a:pt x="87" y="8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698" name="Freeform 938"/>
              <p:cNvSpPr>
                <a:spLocks/>
              </p:cNvSpPr>
              <p:nvPr/>
            </p:nvSpPr>
            <p:spPr bwMode="auto">
              <a:xfrm>
                <a:off x="3213" y="3036"/>
                <a:ext cx="78" cy="22"/>
              </a:xfrm>
              <a:custGeom>
                <a:avLst/>
                <a:gdLst>
                  <a:gd name="T0" fmla="*/ 77 w 78"/>
                  <a:gd name="T1" fmla="*/ 19 h 22"/>
                  <a:gd name="T2" fmla="*/ 77 w 78"/>
                  <a:gd name="T3" fmla="*/ 22 h 22"/>
                  <a:gd name="T4" fmla="*/ 25 w 78"/>
                  <a:gd name="T5" fmla="*/ 11 h 22"/>
                  <a:gd name="T6" fmla="*/ 25 w 78"/>
                  <a:gd name="T7" fmla="*/ 15 h 22"/>
                  <a:gd name="T8" fmla="*/ 0 w 78"/>
                  <a:gd name="T9" fmla="*/ 3 h 22"/>
                  <a:gd name="T10" fmla="*/ 28 w 78"/>
                  <a:gd name="T11" fmla="*/ 0 h 22"/>
                  <a:gd name="T12" fmla="*/ 26 w 78"/>
                  <a:gd name="T13" fmla="*/ 5 h 22"/>
                  <a:gd name="T14" fmla="*/ 78 w 78"/>
                  <a:gd name="T15" fmla="*/ 17 h 22"/>
                  <a:gd name="T16" fmla="*/ 77 w 78"/>
                  <a:gd name="T17" fmla="*/ 19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8" h="22">
                    <a:moveTo>
                      <a:pt x="77" y="19"/>
                    </a:moveTo>
                    <a:lnTo>
                      <a:pt x="77" y="22"/>
                    </a:lnTo>
                    <a:lnTo>
                      <a:pt x="25" y="11"/>
                    </a:lnTo>
                    <a:lnTo>
                      <a:pt x="25" y="15"/>
                    </a:lnTo>
                    <a:lnTo>
                      <a:pt x="0" y="3"/>
                    </a:lnTo>
                    <a:lnTo>
                      <a:pt x="28" y="0"/>
                    </a:lnTo>
                    <a:lnTo>
                      <a:pt x="26" y="5"/>
                    </a:lnTo>
                    <a:lnTo>
                      <a:pt x="78" y="17"/>
                    </a:lnTo>
                    <a:lnTo>
                      <a:pt x="77" y="19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699" name="Freeform 939"/>
              <p:cNvSpPr>
                <a:spLocks/>
              </p:cNvSpPr>
              <p:nvPr/>
            </p:nvSpPr>
            <p:spPr bwMode="auto">
              <a:xfrm>
                <a:off x="3155" y="3015"/>
                <a:ext cx="68" cy="26"/>
              </a:xfrm>
              <a:custGeom>
                <a:avLst/>
                <a:gdLst>
                  <a:gd name="T0" fmla="*/ 66 w 68"/>
                  <a:gd name="T1" fmla="*/ 24 h 26"/>
                  <a:gd name="T2" fmla="*/ 65 w 68"/>
                  <a:gd name="T3" fmla="*/ 26 h 26"/>
                  <a:gd name="T4" fmla="*/ 20 w 68"/>
                  <a:gd name="T5" fmla="*/ 9 h 26"/>
                  <a:gd name="T6" fmla="*/ 20 w 68"/>
                  <a:gd name="T7" fmla="*/ 14 h 26"/>
                  <a:gd name="T8" fmla="*/ 0 w 68"/>
                  <a:gd name="T9" fmla="*/ 0 h 26"/>
                  <a:gd name="T10" fmla="*/ 25 w 68"/>
                  <a:gd name="T11" fmla="*/ 0 h 26"/>
                  <a:gd name="T12" fmla="*/ 23 w 68"/>
                  <a:gd name="T13" fmla="*/ 4 h 26"/>
                  <a:gd name="T14" fmla="*/ 68 w 68"/>
                  <a:gd name="T15" fmla="*/ 23 h 26"/>
                  <a:gd name="T16" fmla="*/ 66 w 68"/>
                  <a:gd name="T17" fmla="*/ 24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8" h="26">
                    <a:moveTo>
                      <a:pt x="66" y="24"/>
                    </a:moveTo>
                    <a:lnTo>
                      <a:pt x="65" y="26"/>
                    </a:lnTo>
                    <a:lnTo>
                      <a:pt x="20" y="9"/>
                    </a:lnTo>
                    <a:lnTo>
                      <a:pt x="20" y="14"/>
                    </a:lnTo>
                    <a:lnTo>
                      <a:pt x="0" y="0"/>
                    </a:lnTo>
                    <a:lnTo>
                      <a:pt x="25" y="0"/>
                    </a:lnTo>
                    <a:lnTo>
                      <a:pt x="23" y="4"/>
                    </a:lnTo>
                    <a:lnTo>
                      <a:pt x="68" y="23"/>
                    </a:lnTo>
                    <a:lnTo>
                      <a:pt x="66" y="24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700" name="Freeform 940"/>
              <p:cNvSpPr>
                <a:spLocks/>
              </p:cNvSpPr>
              <p:nvPr/>
            </p:nvSpPr>
            <p:spPr bwMode="auto">
              <a:xfrm>
                <a:off x="3094" y="3001"/>
                <a:ext cx="15" cy="11"/>
              </a:xfrm>
              <a:custGeom>
                <a:avLst/>
                <a:gdLst>
                  <a:gd name="T0" fmla="*/ 15 w 15"/>
                  <a:gd name="T1" fmla="*/ 2 h 11"/>
                  <a:gd name="T2" fmla="*/ 0 w 15"/>
                  <a:gd name="T3" fmla="*/ 0 h 11"/>
                  <a:gd name="T4" fmla="*/ 11 w 15"/>
                  <a:gd name="T5" fmla="*/ 11 h 11"/>
                  <a:gd name="T6" fmla="*/ 15 w 15"/>
                  <a:gd name="T7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11">
                    <a:moveTo>
                      <a:pt x="15" y="2"/>
                    </a:moveTo>
                    <a:lnTo>
                      <a:pt x="0" y="0"/>
                    </a:lnTo>
                    <a:lnTo>
                      <a:pt x="11" y="11"/>
                    </a:lnTo>
                    <a:lnTo>
                      <a:pt x="15" y="2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701" name="Line 941"/>
              <p:cNvSpPr>
                <a:spLocks noChangeShapeType="1"/>
              </p:cNvSpPr>
              <p:nvPr/>
            </p:nvSpPr>
            <p:spPr bwMode="auto">
              <a:xfrm>
                <a:off x="3108" y="3007"/>
                <a:ext cx="43" cy="17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702" name="Freeform 942"/>
              <p:cNvSpPr>
                <a:spLocks/>
              </p:cNvSpPr>
              <p:nvPr/>
            </p:nvSpPr>
            <p:spPr bwMode="auto">
              <a:xfrm>
                <a:off x="3027" y="2986"/>
                <a:ext cx="17" cy="10"/>
              </a:xfrm>
              <a:custGeom>
                <a:avLst/>
                <a:gdLst>
                  <a:gd name="T0" fmla="*/ 17 w 17"/>
                  <a:gd name="T1" fmla="*/ 3 h 10"/>
                  <a:gd name="T2" fmla="*/ 0 w 17"/>
                  <a:gd name="T3" fmla="*/ 0 h 10"/>
                  <a:gd name="T4" fmla="*/ 12 w 17"/>
                  <a:gd name="T5" fmla="*/ 10 h 10"/>
                  <a:gd name="T6" fmla="*/ 17 w 17"/>
                  <a:gd name="T7" fmla="*/ 3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10">
                    <a:moveTo>
                      <a:pt x="17" y="3"/>
                    </a:moveTo>
                    <a:lnTo>
                      <a:pt x="0" y="0"/>
                    </a:lnTo>
                    <a:lnTo>
                      <a:pt x="12" y="10"/>
                    </a:lnTo>
                    <a:lnTo>
                      <a:pt x="17" y="3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703" name="Line 943"/>
              <p:cNvSpPr>
                <a:spLocks noChangeShapeType="1"/>
              </p:cNvSpPr>
              <p:nvPr/>
            </p:nvSpPr>
            <p:spPr bwMode="auto">
              <a:xfrm>
                <a:off x="3041" y="2992"/>
                <a:ext cx="39" cy="18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704" name="Freeform 944"/>
              <p:cNvSpPr>
                <a:spLocks/>
              </p:cNvSpPr>
              <p:nvPr/>
            </p:nvSpPr>
            <p:spPr bwMode="auto">
              <a:xfrm>
                <a:off x="2953" y="2975"/>
                <a:ext cx="17" cy="11"/>
              </a:xfrm>
              <a:custGeom>
                <a:avLst/>
                <a:gdLst>
                  <a:gd name="T0" fmla="*/ 17 w 17"/>
                  <a:gd name="T1" fmla="*/ 0 h 11"/>
                  <a:gd name="T2" fmla="*/ 0 w 17"/>
                  <a:gd name="T3" fmla="*/ 0 h 11"/>
                  <a:gd name="T4" fmla="*/ 13 w 17"/>
                  <a:gd name="T5" fmla="*/ 11 h 11"/>
                  <a:gd name="T6" fmla="*/ 17 w 17"/>
                  <a:gd name="T7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11">
                    <a:moveTo>
                      <a:pt x="17" y="0"/>
                    </a:moveTo>
                    <a:lnTo>
                      <a:pt x="0" y="0"/>
                    </a:lnTo>
                    <a:lnTo>
                      <a:pt x="13" y="11"/>
                    </a:lnTo>
                    <a:lnTo>
                      <a:pt x="17" y="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705" name="Line 945"/>
              <p:cNvSpPr>
                <a:spLocks noChangeShapeType="1"/>
              </p:cNvSpPr>
              <p:nvPr/>
            </p:nvSpPr>
            <p:spPr bwMode="auto">
              <a:xfrm>
                <a:off x="2969" y="2980"/>
                <a:ext cx="43" cy="15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706" name="Freeform 946"/>
              <p:cNvSpPr>
                <a:spLocks/>
              </p:cNvSpPr>
              <p:nvPr/>
            </p:nvSpPr>
            <p:spPr bwMode="auto">
              <a:xfrm>
                <a:off x="2878" y="2967"/>
                <a:ext cx="65" cy="16"/>
              </a:xfrm>
              <a:custGeom>
                <a:avLst/>
                <a:gdLst>
                  <a:gd name="T0" fmla="*/ 63 w 65"/>
                  <a:gd name="T1" fmla="*/ 13 h 16"/>
                  <a:gd name="T2" fmla="*/ 63 w 65"/>
                  <a:gd name="T3" fmla="*/ 16 h 16"/>
                  <a:gd name="T4" fmla="*/ 20 w 65"/>
                  <a:gd name="T5" fmla="*/ 10 h 16"/>
                  <a:gd name="T6" fmla="*/ 20 w 65"/>
                  <a:gd name="T7" fmla="*/ 14 h 16"/>
                  <a:gd name="T8" fmla="*/ 0 w 65"/>
                  <a:gd name="T9" fmla="*/ 5 h 16"/>
                  <a:gd name="T10" fmla="*/ 22 w 65"/>
                  <a:gd name="T11" fmla="*/ 0 h 16"/>
                  <a:gd name="T12" fmla="*/ 22 w 65"/>
                  <a:gd name="T13" fmla="*/ 5 h 16"/>
                  <a:gd name="T14" fmla="*/ 65 w 65"/>
                  <a:gd name="T15" fmla="*/ 11 h 16"/>
                  <a:gd name="T16" fmla="*/ 63 w 65"/>
                  <a:gd name="T17" fmla="*/ 13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5" h="16">
                    <a:moveTo>
                      <a:pt x="63" y="13"/>
                    </a:moveTo>
                    <a:lnTo>
                      <a:pt x="63" y="16"/>
                    </a:lnTo>
                    <a:lnTo>
                      <a:pt x="20" y="10"/>
                    </a:lnTo>
                    <a:lnTo>
                      <a:pt x="20" y="14"/>
                    </a:lnTo>
                    <a:lnTo>
                      <a:pt x="0" y="5"/>
                    </a:lnTo>
                    <a:lnTo>
                      <a:pt x="22" y="0"/>
                    </a:lnTo>
                    <a:lnTo>
                      <a:pt x="22" y="5"/>
                    </a:lnTo>
                    <a:lnTo>
                      <a:pt x="65" y="11"/>
                    </a:lnTo>
                    <a:lnTo>
                      <a:pt x="63" y="13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707" name="Freeform 947"/>
              <p:cNvSpPr>
                <a:spLocks/>
              </p:cNvSpPr>
              <p:nvPr/>
            </p:nvSpPr>
            <p:spPr bwMode="auto">
              <a:xfrm>
                <a:off x="2816" y="2957"/>
                <a:ext cx="14" cy="9"/>
              </a:xfrm>
              <a:custGeom>
                <a:avLst/>
                <a:gdLst>
                  <a:gd name="T0" fmla="*/ 14 w 14"/>
                  <a:gd name="T1" fmla="*/ 0 h 9"/>
                  <a:gd name="T2" fmla="*/ 0 w 14"/>
                  <a:gd name="T3" fmla="*/ 3 h 9"/>
                  <a:gd name="T4" fmla="*/ 12 w 14"/>
                  <a:gd name="T5" fmla="*/ 9 h 9"/>
                  <a:gd name="T6" fmla="*/ 14 w 14"/>
                  <a:gd name="T7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9">
                    <a:moveTo>
                      <a:pt x="14" y="0"/>
                    </a:moveTo>
                    <a:lnTo>
                      <a:pt x="0" y="3"/>
                    </a:lnTo>
                    <a:lnTo>
                      <a:pt x="12" y="9"/>
                    </a:lnTo>
                    <a:lnTo>
                      <a:pt x="14" y="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708" name="Line 948"/>
              <p:cNvSpPr>
                <a:spLocks noChangeShapeType="1"/>
              </p:cNvSpPr>
              <p:nvPr/>
            </p:nvSpPr>
            <p:spPr bwMode="auto">
              <a:xfrm>
                <a:off x="2830" y="2961"/>
                <a:ext cx="42" cy="5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709" name="Freeform 949"/>
              <p:cNvSpPr>
                <a:spLocks/>
              </p:cNvSpPr>
              <p:nvPr/>
            </p:nvSpPr>
            <p:spPr bwMode="auto">
              <a:xfrm>
                <a:off x="2756" y="2943"/>
                <a:ext cx="12" cy="9"/>
              </a:xfrm>
              <a:custGeom>
                <a:avLst/>
                <a:gdLst>
                  <a:gd name="T0" fmla="*/ 12 w 12"/>
                  <a:gd name="T1" fmla="*/ 0 h 9"/>
                  <a:gd name="T2" fmla="*/ 0 w 12"/>
                  <a:gd name="T3" fmla="*/ 3 h 9"/>
                  <a:gd name="T4" fmla="*/ 12 w 12"/>
                  <a:gd name="T5" fmla="*/ 9 h 9"/>
                  <a:gd name="T6" fmla="*/ 12 w 12"/>
                  <a:gd name="T7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9">
                    <a:moveTo>
                      <a:pt x="12" y="0"/>
                    </a:moveTo>
                    <a:lnTo>
                      <a:pt x="0" y="3"/>
                    </a:lnTo>
                    <a:lnTo>
                      <a:pt x="12" y="9"/>
                    </a:lnTo>
                    <a:lnTo>
                      <a:pt x="12" y="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710" name="Line 950"/>
              <p:cNvSpPr>
                <a:spLocks noChangeShapeType="1"/>
              </p:cNvSpPr>
              <p:nvPr/>
            </p:nvSpPr>
            <p:spPr bwMode="auto">
              <a:xfrm>
                <a:off x="2768" y="2947"/>
                <a:ext cx="36" cy="2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711" name="Freeform 951"/>
              <p:cNvSpPr>
                <a:spLocks/>
              </p:cNvSpPr>
              <p:nvPr/>
            </p:nvSpPr>
            <p:spPr bwMode="auto">
              <a:xfrm>
                <a:off x="2689" y="2931"/>
                <a:ext cx="12" cy="7"/>
              </a:xfrm>
              <a:custGeom>
                <a:avLst/>
                <a:gdLst>
                  <a:gd name="T0" fmla="*/ 12 w 12"/>
                  <a:gd name="T1" fmla="*/ 0 h 7"/>
                  <a:gd name="T2" fmla="*/ 0 w 12"/>
                  <a:gd name="T3" fmla="*/ 4 h 7"/>
                  <a:gd name="T4" fmla="*/ 12 w 12"/>
                  <a:gd name="T5" fmla="*/ 7 h 7"/>
                  <a:gd name="T6" fmla="*/ 12 w 12"/>
                  <a:gd name="T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7">
                    <a:moveTo>
                      <a:pt x="12" y="0"/>
                    </a:moveTo>
                    <a:lnTo>
                      <a:pt x="0" y="4"/>
                    </a:lnTo>
                    <a:lnTo>
                      <a:pt x="12" y="7"/>
                    </a:lnTo>
                    <a:lnTo>
                      <a:pt x="12" y="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712" name="Line 952"/>
              <p:cNvSpPr>
                <a:spLocks noChangeShapeType="1"/>
              </p:cNvSpPr>
              <p:nvPr/>
            </p:nvSpPr>
            <p:spPr bwMode="auto">
              <a:xfrm>
                <a:off x="2701" y="2935"/>
                <a:ext cx="31" cy="0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713" name="Freeform 953"/>
              <p:cNvSpPr>
                <a:spLocks/>
              </p:cNvSpPr>
              <p:nvPr/>
            </p:nvSpPr>
            <p:spPr bwMode="auto">
              <a:xfrm>
                <a:off x="2618" y="2915"/>
                <a:ext cx="13" cy="6"/>
              </a:xfrm>
              <a:custGeom>
                <a:avLst/>
                <a:gdLst>
                  <a:gd name="T0" fmla="*/ 13 w 13"/>
                  <a:gd name="T1" fmla="*/ 0 h 6"/>
                  <a:gd name="T2" fmla="*/ 0 w 13"/>
                  <a:gd name="T3" fmla="*/ 2 h 6"/>
                  <a:gd name="T4" fmla="*/ 11 w 13"/>
                  <a:gd name="T5" fmla="*/ 6 h 6"/>
                  <a:gd name="T6" fmla="*/ 13 w 13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6">
                    <a:moveTo>
                      <a:pt x="13" y="0"/>
                    </a:moveTo>
                    <a:lnTo>
                      <a:pt x="0" y="2"/>
                    </a:lnTo>
                    <a:lnTo>
                      <a:pt x="11" y="6"/>
                    </a:lnTo>
                    <a:lnTo>
                      <a:pt x="13" y="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714" name="Line 954"/>
              <p:cNvSpPr>
                <a:spLocks noChangeShapeType="1"/>
              </p:cNvSpPr>
              <p:nvPr/>
            </p:nvSpPr>
            <p:spPr bwMode="auto">
              <a:xfrm>
                <a:off x="2631" y="2918"/>
                <a:ext cx="32" cy="2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715" name="Freeform 955"/>
              <p:cNvSpPr>
                <a:spLocks/>
              </p:cNvSpPr>
              <p:nvPr/>
            </p:nvSpPr>
            <p:spPr bwMode="auto">
              <a:xfrm>
                <a:off x="2547" y="2897"/>
                <a:ext cx="10" cy="8"/>
              </a:xfrm>
              <a:custGeom>
                <a:avLst/>
                <a:gdLst>
                  <a:gd name="T0" fmla="*/ 10 w 10"/>
                  <a:gd name="T1" fmla="*/ 0 h 8"/>
                  <a:gd name="T2" fmla="*/ 0 w 10"/>
                  <a:gd name="T3" fmla="*/ 2 h 8"/>
                  <a:gd name="T4" fmla="*/ 10 w 10"/>
                  <a:gd name="T5" fmla="*/ 8 h 8"/>
                  <a:gd name="T6" fmla="*/ 10 w 10"/>
                  <a:gd name="T7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" h="8">
                    <a:moveTo>
                      <a:pt x="10" y="0"/>
                    </a:moveTo>
                    <a:lnTo>
                      <a:pt x="0" y="2"/>
                    </a:lnTo>
                    <a:lnTo>
                      <a:pt x="10" y="8"/>
                    </a:lnTo>
                    <a:lnTo>
                      <a:pt x="10" y="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716" name="Line 956"/>
              <p:cNvSpPr>
                <a:spLocks noChangeShapeType="1"/>
              </p:cNvSpPr>
              <p:nvPr/>
            </p:nvSpPr>
            <p:spPr bwMode="auto">
              <a:xfrm>
                <a:off x="2557" y="2900"/>
                <a:ext cx="35" cy="5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717" name="Freeform 957"/>
              <p:cNvSpPr>
                <a:spLocks/>
              </p:cNvSpPr>
              <p:nvPr/>
            </p:nvSpPr>
            <p:spPr bwMode="auto">
              <a:xfrm>
                <a:off x="2476" y="2882"/>
                <a:ext cx="12" cy="9"/>
              </a:xfrm>
              <a:custGeom>
                <a:avLst/>
                <a:gdLst>
                  <a:gd name="T0" fmla="*/ 12 w 12"/>
                  <a:gd name="T1" fmla="*/ 0 h 9"/>
                  <a:gd name="T2" fmla="*/ 0 w 12"/>
                  <a:gd name="T3" fmla="*/ 3 h 9"/>
                  <a:gd name="T4" fmla="*/ 11 w 12"/>
                  <a:gd name="T5" fmla="*/ 9 h 9"/>
                  <a:gd name="T6" fmla="*/ 12 w 12"/>
                  <a:gd name="T7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9">
                    <a:moveTo>
                      <a:pt x="12" y="0"/>
                    </a:moveTo>
                    <a:lnTo>
                      <a:pt x="0" y="3"/>
                    </a:lnTo>
                    <a:lnTo>
                      <a:pt x="11" y="9"/>
                    </a:lnTo>
                    <a:lnTo>
                      <a:pt x="12" y="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718" name="Line 958"/>
              <p:cNvSpPr>
                <a:spLocks noChangeShapeType="1"/>
              </p:cNvSpPr>
              <p:nvPr/>
            </p:nvSpPr>
            <p:spPr bwMode="auto">
              <a:xfrm>
                <a:off x="2487" y="2886"/>
                <a:ext cx="37" cy="5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719" name="Freeform 959"/>
              <p:cNvSpPr>
                <a:spLocks/>
              </p:cNvSpPr>
              <p:nvPr/>
            </p:nvSpPr>
            <p:spPr bwMode="auto">
              <a:xfrm>
                <a:off x="2407" y="2868"/>
                <a:ext cx="11" cy="9"/>
              </a:xfrm>
              <a:custGeom>
                <a:avLst/>
                <a:gdLst>
                  <a:gd name="T0" fmla="*/ 11 w 11"/>
                  <a:gd name="T1" fmla="*/ 0 h 9"/>
                  <a:gd name="T2" fmla="*/ 0 w 11"/>
                  <a:gd name="T3" fmla="*/ 3 h 9"/>
                  <a:gd name="T4" fmla="*/ 11 w 11"/>
                  <a:gd name="T5" fmla="*/ 9 h 9"/>
                  <a:gd name="T6" fmla="*/ 11 w 11"/>
                  <a:gd name="T7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" h="9">
                    <a:moveTo>
                      <a:pt x="11" y="0"/>
                    </a:moveTo>
                    <a:lnTo>
                      <a:pt x="0" y="3"/>
                    </a:lnTo>
                    <a:lnTo>
                      <a:pt x="11" y="9"/>
                    </a:lnTo>
                    <a:lnTo>
                      <a:pt x="11" y="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720" name="Line 960"/>
              <p:cNvSpPr>
                <a:spLocks noChangeShapeType="1"/>
              </p:cNvSpPr>
              <p:nvPr/>
            </p:nvSpPr>
            <p:spPr bwMode="auto">
              <a:xfrm>
                <a:off x="2418" y="2873"/>
                <a:ext cx="35" cy="3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721" name="Freeform 961"/>
              <p:cNvSpPr>
                <a:spLocks/>
              </p:cNvSpPr>
              <p:nvPr/>
            </p:nvSpPr>
            <p:spPr bwMode="auto">
              <a:xfrm>
                <a:off x="2343" y="2856"/>
                <a:ext cx="11" cy="7"/>
              </a:xfrm>
              <a:custGeom>
                <a:avLst/>
                <a:gdLst>
                  <a:gd name="T0" fmla="*/ 11 w 11"/>
                  <a:gd name="T1" fmla="*/ 0 h 7"/>
                  <a:gd name="T2" fmla="*/ 0 w 11"/>
                  <a:gd name="T3" fmla="*/ 3 h 7"/>
                  <a:gd name="T4" fmla="*/ 11 w 11"/>
                  <a:gd name="T5" fmla="*/ 7 h 7"/>
                  <a:gd name="T6" fmla="*/ 11 w 11"/>
                  <a:gd name="T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" h="7">
                    <a:moveTo>
                      <a:pt x="11" y="0"/>
                    </a:moveTo>
                    <a:lnTo>
                      <a:pt x="0" y="3"/>
                    </a:lnTo>
                    <a:lnTo>
                      <a:pt x="11" y="7"/>
                    </a:lnTo>
                    <a:lnTo>
                      <a:pt x="11" y="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722" name="Line 962"/>
              <p:cNvSpPr>
                <a:spLocks noChangeShapeType="1"/>
              </p:cNvSpPr>
              <p:nvPr/>
            </p:nvSpPr>
            <p:spPr bwMode="auto">
              <a:xfrm>
                <a:off x="2354" y="2860"/>
                <a:ext cx="29" cy="2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723" name="Freeform 963"/>
              <p:cNvSpPr>
                <a:spLocks/>
              </p:cNvSpPr>
              <p:nvPr/>
            </p:nvSpPr>
            <p:spPr bwMode="auto">
              <a:xfrm>
                <a:off x="2287" y="2842"/>
                <a:ext cx="7" cy="5"/>
              </a:xfrm>
              <a:custGeom>
                <a:avLst/>
                <a:gdLst>
                  <a:gd name="T0" fmla="*/ 7 w 7"/>
                  <a:gd name="T1" fmla="*/ 0 h 5"/>
                  <a:gd name="T2" fmla="*/ 0 w 7"/>
                  <a:gd name="T3" fmla="*/ 3 h 5"/>
                  <a:gd name="T4" fmla="*/ 7 w 7"/>
                  <a:gd name="T5" fmla="*/ 5 h 5"/>
                  <a:gd name="T6" fmla="*/ 7 w 7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5">
                    <a:moveTo>
                      <a:pt x="7" y="0"/>
                    </a:moveTo>
                    <a:lnTo>
                      <a:pt x="0" y="3"/>
                    </a:lnTo>
                    <a:lnTo>
                      <a:pt x="7" y="5"/>
                    </a:lnTo>
                    <a:lnTo>
                      <a:pt x="7" y="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724" name="Line 964"/>
              <p:cNvSpPr>
                <a:spLocks noChangeShapeType="1"/>
              </p:cNvSpPr>
              <p:nvPr/>
            </p:nvSpPr>
            <p:spPr bwMode="auto">
              <a:xfrm>
                <a:off x="2294" y="2845"/>
                <a:ext cx="19" cy="0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725" name="Freeform 965"/>
              <p:cNvSpPr>
                <a:spLocks/>
              </p:cNvSpPr>
              <p:nvPr/>
            </p:nvSpPr>
            <p:spPr bwMode="auto">
              <a:xfrm>
                <a:off x="2230" y="2830"/>
                <a:ext cx="5" cy="3"/>
              </a:xfrm>
              <a:custGeom>
                <a:avLst/>
                <a:gdLst>
                  <a:gd name="T0" fmla="*/ 5 w 5"/>
                  <a:gd name="T1" fmla="*/ 0 h 3"/>
                  <a:gd name="T2" fmla="*/ 0 w 5"/>
                  <a:gd name="T3" fmla="*/ 1 h 3"/>
                  <a:gd name="T4" fmla="*/ 5 w 5"/>
                  <a:gd name="T5" fmla="*/ 3 h 3"/>
                  <a:gd name="T6" fmla="*/ 5 w 5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3">
                    <a:moveTo>
                      <a:pt x="5" y="0"/>
                    </a:moveTo>
                    <a:lnTo>
                      <a:pt x="0" y="1"/>
                    </a:lnTo>
                    <a:lnTo>
                      <a:pt x="5" y="3"/>
                    </a:lnTo>
                    <a:lnTo>
                      <a:pt x="5" y="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726" name="Line 966"/>
              <p:cNvSpPr>
                <a:spLocks noChangeShapeType="1"/>
              </p:cNvSpPr>
              <p:nvPr/>
            </p:nvSpPr>
            <p:spPr bwMode="auto">
              <a:xfrm>
                <a:off x="2235" y="2831"/>
                <a:ext cx="9" cy="0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727" name="Freeform 967"/>
              <p:cNvSpPr>
                <a:spLocks/>
              </p:cNvSpPr>
              <p:nvPr/>
            </p:nvSpPr>
            <p:spPr bwMode="auto">
              <a:xfrm>
                <a:off x="2152" y="2795"/>
                <a:ext cx="43" cy="44"/>
              </a:xfrm>
              <a:custGeom>
                <a:avLst/>
                <a:gdLst>
                  <a:gd name="T0" fmla="*/ 43 w 43"/>
                  <a:gd name="T1" fmla="*/ 23 h 44"/>
                  <a:gd name="T2" fmla="*/ 41 w 43"/>
                  <a:gd name="T3" fmla="*/ 15 h 44"/>
                  <a:gd name="T4" fmla="*/ 38 w 43"/>
                  <a:gd name="T5" fmla="*/ 9 h 44"/>
                  <a:gd name="T6" fmla="*/ 34 w 43"/>
                  <a:gd name="T7" fmla="*/ 4 h 44"/>
                  <a:gd name="T8" fmla="*/ 27 w 43"/>
                  <a:gd name="T9" fmla="*/ 1 h 44"/>
                  <a:gd name="T10" fmla="*/ 21 w 43"/>
                  <a:gd name="T11" fmla="*/ 0 h 44"/>
                  <a:gd name="T12" fmla="*/ 15 w 43"/>
                  <a:gd name="T13" fmla="*/ 1 h 44"/>
                  <a:gd name="T14" fmla="*/ 9 w 43"/>
                  <a:gd name="T15" fmla="*/ 4 h 44"/>
                  <a:gd name="T16" fmla="*/ 5 w 43"/>
                  <a:gd name="T17" fmla="*/ 9 h 44"/>
                  <a:gd name="T18" fmla="*/ 1 w 43"/>
                  <a:gd name="T19" fmla="*/ 15 h 44"/>
                  <a:gd name="T20" fmla="*/ 0 w 43"/>
                  <a:gd name="T21" fmla="*/ 23 h 44"/>
                  <a:gd name="T22" fmla="*/ 1 w 43"/>
                  <a:gd name="T23" fmla="*/ 29 h 44"/>
                  <a:gd name="T24" fmla="*/ 5 w 43"/>
                  <a:gd name="T25" fmla="*/ 35 h 44"/>
                  <a:gd name="T26" fmla="*/ 9 w 43"/>
                  <a:gd name="T27" fmla="*/ 39 h 44"/>
                  <a:gd name="T28" fmla="*/ 15 w 43"/>
                  <a:gd name="T29" fmla="*/ 42 h 44"/>
                  <a:gd name="T30" fmla="*/ 21 w 43"/>
                  <a:gd name="T31" fmla="*/ 44 h 44"/>
                  <a:gd name="T32" fmla="*/ 27 w 43"/>
                  <a:gd name="T33" fmla="*/ 42 h 44"/>
                  <a:gd name="T34" fmla="*/ 34 w 43"/>
                  <a:gd name="T35" fmla="*/ 39 h 44"/>
                  <a:gd name="T36" fmla="*/ 38 w 43"/>
                  <a:gd name="T37" fmla="*/ 35 h 44"/>
                  <a:gd name="T38" fmla="*/ 41 w 43"/>
                  <a:gd name="T39" fmla="*/ 29 h 44"/>
                  <a:gd name="T40" fmla="*/ 43 w 43"/>
                  <a:gd name="T41" fmla="*/ 23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43" h="44">
                    <a:moveTo>
                      <a:pt x="43" y="23"/>
                    </a:moveTo>
                    <a:lnTo>
                      <a:pt x="41" y="15"/>
                    </a:lnTo>
                    <a:lnTo>
                      <a:pt x="38" y="9"/>
                    </a:lnTo>
                    <a:lnTo>
                      <a:pt x="34" y="4"/>
                    </a:lnTo>
                    <a:lnTo>
                      <a:pt x="27" y="1"/>
                    </a:lnTo>
                    <a:lnTo>
                      <a:pt x="21" y="0"/>
                    </a:lnTo>
                    <a:lnTo>
                      <a:pt x="15" y="1"/>
                    </a:lnTo>
                    <a:lnTo>
                      <a:pt x="9" y="4"/>
                    </a:lnTo>
                    <a:lnTo>
                      <a:pt x="5" y="9"/>
                    </a:lnTo>
                    <a:lnTo>
                      <a:pt x="1" y="15"/>
                    </a:lnTo>
                    <a:lnTo>
                      <a:pt x="0" y="23"/>
                    </a:lnTo>
                    <a:lnTo>
                      <a:pt x="1" y="29"/>
                    </a:lnTo>
                    <a:lnTo>
                      <a:pt x="5" y="35"/>
                    </a:lnTo>
                    <a:lnTo>
                      <a:pt x="9" y="39"/>
                    </a:lnTo>
                    <a:lnTo>
                      <a:pt x="15" y="42"/>
                    </a:lnTo>
                    <a:lnTo>
                      <a:pt x="21" y="44"/>
                    </a:lnTo>
                    <a:lnTo>
                      <a:pt x="27" y="42"/>
                    </a:lnTo>
                    <a:lnTo>
                      <a:pt x="34" y="39"/>
                    </a:lnTo>
                    <a:lnTo>
                      <a:pt x="38" y="35"/>
                    </a:lnTo>
                    <a:lnTo>
                      <a:pt x="41" y="29"/>
                    </a:lnTo>
                    <a:lnTo>
                      <a:pt x="43" y="23"/>
                    </a:lnTo>
                  </a:path>
                </a:pathLst>
              </a:custGeom>
              <a:noFill/>
              <a:ln w="4763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728" name="Freeform 968"/>
              <p:cNvSpPr>
                <a:spLocks/>
              </p:cNvSpPr>
              <p:nvPr/>
            </p:nvSpPr>
            <p:spPr bwMode="auto">
              <a:xfrm>
                <a:off x="2083" y="2781"/>
                <a:ext cx="43" cy="43"/>
              </a:xfrm>
              <a:custGeom>
                <a:avLst/>
                <a:gdLst>
                  <a:gd name="T0" fmla="*/ 43 w 43"/>
                  <a:gd name="T1" fmla="*/ 21 h 43"/>
                  <a:gd name="T2" fmla="*/ 41 w 43"/>
                  <a:gd name="T3" fmla="*/ 15 h 43"/>
                  <a:gd name="T4" fmla="*/ 38 w 43"/>
                  <a:gd name="T5" fmla="*/ 9 h 43"/>
                  <a:gd name="T6" fmla="*/ 34 w 43"/>
                  <a:gd name="T7" fmla="*/ 4 h 43"/>
                  <a:gd name="T8" fmla="*/ 28 w 43"/>
                  <a:gd name="T9" fmla="*/ 1 h 43"/>
                  <a:gd name="T10" fmla="*/ 22 w 43"/>
                  <a:gd name="T11" fmla="*/ 0 h 43"/>
                  <a:gd name="T12" fmla="*/ 14 w 43"/>
                  <a:gd name="T13" fmla="*/ 1 h 43"/>
                  <a:gd name="T14" fmla="*/ 8 w 43"/>
                  <a:gd name="T15" fmla="*/ 4 h 43"/>
                  <a:gd name="T16" fmla="*/ 3 w 43"/>
                  <a:gd name="T17" fmla="*/ 9 h 43"/>
                  <a:gd name="T18" fmla="*/ 0 w 43"/>
                  <a:gd name="T19" fmla="*/ 15 h 43"/>
                  <a:gd name="T20" fmla="*/ 0 w 43"/>
                  <a:gd name="T21" fmla="*/ 21 h 43"/>
                  <a:gd name="T22" fmla="*/ 0 w 43"/>
                  <a:gd name="T23" fmla="*/ 29 h 43"/>
                  <a:gd name="T24" fmla="*/ 3 w 43"/>
                  <a:gd name="T25" fmla="*/ 33 h 43"/>
                  <a:gd name="T26" fmla="*/ 8 w 43"/>
                  <a:gd name="T27" fmla="*/ 38 h 43"/>
                  <a:gd name="T28" fmla="*/ 14 w 43"/>
                  <a:gd name="T29" fmla="*/ 41 h 43"/>
                  <a:gd name="T30" fmla="*/ 22 w 43"/>
                  <a:gd name="T31" fmla="*/ 43 h 43"/>
                  <a:gd name="T32" fmla="*/ 28 w 43"/>
                  <a:gd name="T33" fmla="*/ 41 h 43"/>
                  <a:gd name="T34" fmla="*/ 34 w 43"/>
                  <a:gd name="T35" fmla="*/ 38 h 43"/>
                  <a:gd name="T36" fmla="*/ 38 w 43"/>
                  <a:gd name="T37" fmla="*/ 33 h 43"/>
                  <a:gd name="T38" fmla="*/ 41 w 43"/>
                  <a:gd name="T39" fmla="*/ 29 h 43"/>
                  <a:gd name="T40" fmla="*/ 43 w 43"/>
                  <a:gd name="T41" fmla="*/ 21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43" h="43">
                    <a:moveTo>
                      <a:pt x="43" y="21"/>
                    </a:moveTo>
                    <a:lnTo>
                      <a:pt x="41" y="15"/>
                    </a:lnTo>
                    <a:lnTo>
                      <a:pt x="38" y="9"/>
                    </a:lnTo>
                    <a:lnTo>
                      <a:pt x="34" y="4"/>
                    </a:lnTo>
                    <a:lnTo>
                      <a:pt x="28" y="1"/>
                    </a:lnTo>
                    <a:lnTo>
                      <a:pt x="22" y="0"/>
                    </a:lnTo>
                    <a:lnTo>
                      <a:pt x="14" y="1"/>
                    </a:lnTo>
                    <a:lnTo>
                      <a:pt x="8" y="4"/>
                    </a:lnTo>
                    <a:lnTo>
                      <a:pt x="3" y="9"/>
                    </a:lnTo>
                    <a:lnTo>
                      <a:pt x="0" y="15"/>
                    </a:lnTo>
                    <a:lnTo>
                      <a:pt x="0" y="21"/>
                    </a:lnTo>
                    <a:lnTo>
                      <a:pt x="0" y="29"/>
                    </a:lnTo>
                    <a:lnTo>
                      <a:pt x="3" y="33"/>
                    </a:lnTo>
                    <a:lnTo>
                      <a:pt x="8" y="38"/>
                    </a:lnTo>
                    <a:lnTo>
                      <a:pt x="14" y="41"/>
                    </a:lnTo>
                    <a:lnTo>
                      <a:pt x="22" y="43"/>
                    </a:lnTo>
                    <a:lnTo>
                      <a:pt x="28" y="41"/>
                    </a:lnTo>
                    <a:lnTo>
                      <a:pt x="34" y="38"/>
                    </a:lnTo>
                    <a:lnTo>
                      <a:pt x="38" y="33"/>
                    </a:lnTo>
                    <a:lnTo>
                      <a:pt x="41" y="29"/>
                    </a:lnTo>
                    <a:lnTo>
                      <a:pt x="43" y="21"/>
                    </a:lnTo>
                  </a:path>
                </a:pathLst>
              </a:custGeom>
              <a:noFill/>
              <a:ln w="4763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729" name="Freeform 969"/>
              <p:cNvSpPr>
                <a:spLocks/>
              </p:cNvSpPr>
              <p:nvPr/>
            </p:nvSpPr>
            <p:spPr bwMode="auto">
              <a:xfrm>
                <a:off x="3336" y="3142"/>
                <a:ext cx="79" cy="16"/>
              </a:xfrm>
              <a:custGeom>
                <a:avLst/>
                <a:gdLst>
                  <a:gd name="T0" fmla="*/ 78 w 79"/>
                  <a:gd name="T1" fmla="*/ 13 h 16"/>
                  <a:gd name="T2" fmla="*/ 78 w 79"/>
                  <a:gd name="T3" fmla="*/ 16 h 16"/>
                  <a:gd name="T4" fmla="*/ 26 w 79"/>
                  <a:gd name="T5" fmla="*/ 10 h 16"/>
                  <a:gd name="T6" fmla="*/ 24 w 79"/>
                  <a:gd name="T7" fmla="*/ 15 h 16"/>
                  <a:gd name="T8" fmla="*/ 0 w 79"/>
                  <a:gd name="T9" fmla="*/ 4 h 16"/>
                  <a:gd name="T10" fmla="*/ 26 w 79"/>
                  <a:gd name="T11" fmla="*/ 0 h 16"/>
                  <a:gd name="T12" fmla="*/ 26 w 79"/>
                  <a:gd name="T13" fmla="*/ 4 h 16"/>
                  <a:gd name="T14" fmla="*/ 79 w 79"/>
                  <a:gd name="T15" fmla="*/ 10 h 16"/>
                  <a:gd name="T16" fmla="*/ 78 w 79"/>
                  <a:gd name="T17" fmla="*/ 13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9" h="16">
                    <a:moveTo>
                      <a:pt x="78" y="13"/>
                    </a:moveTo>
                    <a:lnTo>
                      <a:pt x="78" y="16"/>
                    </a:lnTo>
                    <a:lnTo>
                      <a:pt x="26" y="10"/>
                    </a:lnTo>
                    <a:lnTo>
                      <a:pt x="24" y="15"/>
                    </a:lnTo>
                    <a:lnTo>
                      <a:pt x="0" y="4"/>
                    </a:lnTo>
                    <a:lnTo>
                      <a:pt x="26" y="0"/>
                    </a:lnTo>
                    <a:lnTo>
                      <a:pt x="26" y="4"/>
                    </a:lnTo>
                    <a:lnTo>
                      <a:pt x="79" y="10"/>
                    </a:lnTo>
                    <a:lnTo>
                      <a:pt x="78" y="13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730" name="Freeform 970"/>
              <p:cNvSpPr>
                <a:spLocks/>
              </p:cNvSpPr>
              <p:nvPr/>
            </p:nvSpPr>
            <p:spPr bwMode="auto">
              <a:xfrm>
                <a:off x="3270" y="3125"/>
                <a:ext cx="75" cy="17"/>
              </a:xfrm>
              <a:custGeom>
                <a:avLst/>
                <a:gdLst>
                  <a:gd name="T0" fmla="*/ 75 w 75"/>
                  <a:gd name="T1" fmla="*/ 14 h 17"/>
                  <a:gd name="T2" fmla="*/ 75 w 75"/>
                  <a:gd name="T3" fmla="*/ 17 h 17"/>
                  <a:gd name="T4" fmla="*/ 25 w 75"/>
                  <a:gd name="T5" fmla="*/ 11 h 17"/>
                  <a:gd name="T6" fmla="*/ 25 w 75"/>
                  <a:gd name="T7" fmla="*/ 15 h 17"/>
                  <a:gd name="T8" fmla="*/ 0 w 75"/>
                  <a:gd name="T9" fmla="*/ 4 h 17"/>
                  <a:gd name="T10" fmla="*/ 26 w 75"/>
                  <a:gd name="T11" fmla="*/ 0 h 17"/>
                  <a:gd name="T12" fmla="*/ 25 w 75"/>
                  <a:gd name="T13" fmla="*/ 6 h 17"/>
                  <a:gd name="T14" fmla="*/ 75 w 75"/>
                  <a:gd name="T15" fmla="*/ 12 h 17"/>
                  <a:gd name="T16" fmla="*/ 75 w 75"/>
                  <a:gd name="T17" fmla="*/ 14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5" h="17">
                    <a:moveTo>
                      <a:pt x="75" y="14"/>
                    </a:moveTo>
                    <a:lnTo>
                      <a:pt x="75" y="17"/>
                    </a:lnTo>
                    <a:lnTo>
                      <a:pt x="25" y="11"/>
                    </a:lnTo>
                    <a:lnTo>
                      <a:pt x="25" y="15"/>
                    </a:lnTo>
                    <a:lnTo>
                      <a:pt x="0" y="4"/>
                    </a:lnTo>
                    <a:lnTo>
                      <a:pt x="26" y="0"/>
                    </a:lnTo>
                    <a:lnTo>
                      <a:pt x="25" y="6"/>
                    </a:lnTo>
                    <a:lnTo>
                      <a:pt x="75" y="12"/>
                    </a:lnTo>
                    <a:lnTo>
                      <a:pt x="75" y="14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731" name="Freeform 971"/>
              <p:cNvSpPr>
                <a:spLocks/>
              </p:cNvSpPr>
              <p:nvPr/>
            </p:nvSpPr>
            <p:spPr bwMode="auto">
              <a:xfrm>
                <a:off x="3209" y="3107"/>
                <a:ext cx="66" cy="19"/>
              </a:xfrm>
              <a:custGeom>
                <a:avLst/>
                <a:gdLst>
                  <a:gd name="T0" fmla="*/ 66 w 66"/>
                  <a:gd name="T1" fmla="*/ 18 h 19"/>
                  <a:gd name="T2" fmla="*/ 64 w 66"/>
                  <a:gd name="T3" fmla="*/ 19 h 19"/>
                  <a:gd name="T4" fmla="*/ 21 w 66"/>
                  <a:gd name="T5" fmla="*/ 7 h 19"/>
                  <a:gd name="T6" fmla="*/ 20 w 66"/>
                  <a:gd name="T7" fmla="*/ 12 h 19"/>
                  <a:gd name="T8" fmla="*/ 0 w 66"/>
                  <a:gd name="T9" fmla="*/ 1 h 19"/>
                  <a:gd name="T10" fmla="*/ 24 w 66"/>
                  <a:gd name="T11" fmla="*/ 0 h 19"/>
                  <a:gd name="T12" fmla="*/ 23 w 66"/>
                  <a:gd name="T13" fmla="*/ 4 h 19"/>
                  <a:gd name="T14" fmla="*/ 66 w 66"/>
                  <a:gd name="T15" fmla="*/ 15 h 19"/>
                  <a:gd name="T16" fmla="*/ 66 w 66"/>
                  <a:gd name="T17" fmla="*/ 18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6" h="19">
                    <a:moveTo>
                      <a:pt x="66" y="18"/>
                    </a:moveTo>
                    <a:lnTo>
                      <a:pt x="64" y="19"/>
                    </a:lnTo>
                    <a:lnTo>
                      <a:pt x="21" y="7"/>
                    </a:lnTo>
                    <a:lnTo>
                      <a:pt x="20" y="12"/>
                    </a:lnTo>
                    <a:lnTo>
                      <a:pt x="0" y="1"/>
                    </a:lnTo>
                    <a:lnTo>
                      <a:pt x="24" y="0"/>
                    </a:lnTo>
                    <a:lnTo>
                      <a:pt x="23" y="4"/>
                    </a:lnTo>
                    <a:lnTo>
                      <a:pt x="66" y="15"/>
                    </a:lnTo>
                    <a:lnTo>
                      <a:pt x="66" y="18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732" name="Freeform 972"/>
              <p:cNvSpPr>
                <a:spLocks/>
              </p:cNvSpPr>
              <p:nvPr/>
            </p:nvSpPr>
            <p:spPr bwMode="auto">
              <a:xfrm>
                <a:off x="3148" y="3088"/>
                <a:ext cx="16" cy="9"/>
              </a:xfrm>
              <a:custGeom>
                <a:avLst/>
                <a:gdLst>
                  <a:gd name="T0" fmla="*/ 16 w 16"/>
                  <a:gd name="T1" fmla="*/ 0 h 9"/>
                  <a:gd name="T2" fmla="*/ 0 w 16"/>
                  <a:gd name="T3" fmla="*/ 0 h 9"/>
                  <a:gd name="T4" fmla="*/ 12 w 16"/>
                  <a:gd name="T5" fmla="*/ 9 h 9"/>
                  <a:gd name="T6" fmla="*/ 16 w 16"/>
                  <a:gd name="T7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9">
                    <a:moveTo>
                      <a:pt x="16" y="0"/>
                    </a:moveTo>
                    <a:lnTo>
                      <a:pt x="0" y="0"/>
                    </a:lnTo>
                    <a:lnTo>
                      <a:pt x="12" y="9"/>
                    </a:lnTo>
                    <a:lnTo>
                      <a:pt x="16" y="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733" name="Line 973"/>
              <p:cNvSpPr>
                <a:spLocks noChangeShapeType="1"/>
              </p:cNvSpPr>
              <p:nvPr/>
            </p:nvSpPr>
            <p:spPr bwMode="auto">
              <a:xfrm>
                <a:off x="3161" y="3093"/>
                <a:ext cx="43" cy="17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734" name="Freeform 974"/>
              <p:cNvSpPr>
                <a:spLocks/>
              </p:cNvSpPr>
              <p:nvPr/>
            </p:nvSpPr>
            <p:spPr bwMode="auto">
              <a:xfrm>
                <a:off x="3079" y="3067"/>
                <a:ext cx="58" cy="29"/>
              </a:xfrm>
              <a:custGeom>
                <a:avLst/>
                <a:gdLst>
                  <a:gd name="T0" fmla="*/ 56 w 58"/>
                  <a:gd name="T1" fmla="*/ 27 h 29"/>
                  <a:gd name="T2" fmla="*/ 55 w 58"/>
                  <a:gd name="T3" fmla="*/ 29 h 29"/>
                  <a:gd name="T4" fmla="*/ 18 w 58"/>
                  <a:gd name="T5" fmla="*/ 12 h 29"/>
                  <a:gd name="T6" fmla="*/ 17 w 58"/>
                  <a:gd name="T7" fmla="*/ 15 h 29"/>
                  <a:gd name="T8" fmla="*/ 0 w 58"/>
                  <a:gd name="T9" fmla="*/ 0 h 29"/>
                  <a:gd name="T10" fmla="*/ 21 w 58"/>
                  <a:gd name="T11" fmla="*/ 3 h 29"/>
                  <a:gd name="T12" fmla="*/ 20 w 58"/>
                  <a:gd name="T13" fmla="*/ 7 h 29"/>
                  <a:gd name="T14" fmla="*/ 58 w 58"/>
                  <a:gd name="T15" fmla="*/ 24 h 29"/>
                  <a:gd name="T16" fmla="*/ 56 w 58"/>
                  <a:gd name="T17" fmla="*/ 27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8" h="29">
                    <a:moveTo>
                      <a:pt x="56" y="27"/>
                    </a:moveTo>
                    <a:lnTo>
                      <a:pt x="55" y="29"/>
                    </a:lnTo>
                    <a:lnTo>
                      <a:pt x="18" y="12"/>
                    </a:lnTo>
                    <a:lnTo>
                      <a:pt x="17" y="15"/>
                    </a:lnTo>
                    <a:lnTo>
                      <a:pt x="0" y="0"/>
                    </a:lnTo>
                    <a:lnTo>
                      <a:pt x="21" y="3"/>
                    </a:lnTo>
                    <a:lnTo>
                      <a:pt x="20" y="7"/>
                    </a:lnTo>
                    <a:lnTo>
                      <a:pt x="58" y="24"/>
                    </a:lnTo>
                    <a:lnTo>
                      <a:pt x="56" y="27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735" name="Freeform 975"/>
              <p:cNvSpPr>
                <a:spLocks/>
              </p:cNvSpPr>
              <p:nvPr/>
            </p:nvSpPr>
            <p:spPr bwMode="auto">
              <a:xfrm>
                <a:off x="3008" y="3042"/>
                <a:ext cx="60" cy="39"/>
              </a:xfrm>
              <a:custGeom>
                <a:avLst/>
                <a:gdLst>
                  <a:gd name="T0" fmla="*/ 59 w 60"/>
                  <a:gd name="T1" fmla="*/ 37 h 39"/>
                  <a:gd name="T2" fmla="*/ 57 w 60"/>
                  <a:gd name="T3" fmla="*/ 39 h 39"/>
                  <a:gd name="T4" fmla="*/ 19 w 60"/>
                  <a:gd name="T5" fmla="*/ 16 h 39"/>
                  <a:gd name="T6" fmla="*/ 17 w 60"/>
                  <a:gd name="T7" fmla="*/ 20 h 39"/>
                  <a:gd name="T8" fmla="*/ 0 w 60"/>
                  <a:gd name="T9" fmla="*/ 0 h 39"/>
                  <a:gd name="T10" fmla="*/ 23 w 60"/>
                  <a:gd name="T11" fmla="*/ 8 h 39"/>
                  <a:gd name="T12" fmla="*/ 20 w 60"/>
                  <a:gd name="T13" fmla="*/ 11 h 39"/>
                  <a:gd name="T14" fmla="*/ 60 w 60"/>
                  <a:gd name="T15" fmla="*/ 35 h 39"/>
                  <a:gd name="T16" fmla="*/ 59 w 60"/>
                  <a:gd name="T17" fmla="*/ 37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0" h="39">
                    <a:moveTo>
                      <a:pt x="59" y="37"/>
                    </a:moveTo>
                    <a:lnTo>
                      <a:pt x="57" y="39"/>
                    </a:lnTo>
                    <a:lnTo>
                      <a:pt x="19" y="16"/>
                    </a:lnTo>
                    <a:lnTo>
                      <a:pt x="17" y="20"/>
                    </a:lnTo>
                    <a:lnTo>
                      <a:pt x="0" y="0"/>
                    </a:lnTo>
                    <a:lnTo>
                      <a:pt x="23" y="8"/>
                    </a:lnTo>
                    <a:lnTo>
                      <a:pt x="20" y="11"/>
                    </a:lnTo>
                    <a:lnTo>
                      <a:pt x="60" y="35"/>
                    </a:lnTo>
                    <a:lnTo>
                      <a:pt x="59" y="37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736" name="Freeform 976"/>
              <p:cNvSpPr>
                <a:spLocks/>
              </p:cNvSpPr>
              <p:nvPr/>
            </p:nvSpPr>
            <p:spPr bwMode="auto">
              <a:xfrm>
                <a:off x="2929" y="3045"/>
                <a:ext cx="69" cy="20"/>
              </a:xfrm>
              <a:custGeom>
                <a:avLst/>
                <a:gdLst>
                  <a:gd name="T0" fmla="*/ 67 w 69"/>
                  <a:gd name="T1" fmla="*/ 19 h 20"/>
                  <a:gd name="T2" fmla="*/ 67 w 69"/>
                  <a:gd name="T3" fmla="*/ 20 h 20"/>
                  <a:gd name="T4" fmla="*/ 23 w 69"/>
                  <a:gd name="T5" fmla="*/ 10 h 20"/>
                  <a:gd name="T6" fmla="*/ 21 w 69"/>
                  <a:gd name="T7" fmla="*/ 14 h 20"/>
                  <a:gd name="T8" fmla="*/ 0 w 69"/>
                  <a:gd name="T9" fmla="*/ 2 h 20"/>
                  <a:gd name="T10" fmla="*/ 24 w 69"/>
                  <a:gd name="T11" fmla="*/ 0 h 20"/>
                  <a:gd name="T12" fmla="*/ 23 w 69"/>
                  <a:gd name="T13" fmla="*/ 5 h 20"/>
                  <a:gd name="T14" fmla="*/ 69 w 69"/>
                  <a:gd name="T15" fmla="*/ 17 h 20"/>
                  <a:gd name="T16" fmla="*/ 67 w 69"/>
                  <a:gd name="T17" fmla="*/ 19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9" h="20">
                    <a:moveTo>
                      <a:pt x="67" y="19"/>
                    </a:moveTo>
                    <a:lnTo>
                      <a:pt x="67" y="20"/>
                    </a:lnTo>
                    <a:lnTo>
                      <a:pt x="23" y="10"/>
                    </a:lnTo>
                    <a:lnTo>
                      <a:pt x="21" y="14"/>
                    </a:lnTo>
                    <a:lnTo>
                      <a:pt x="0" y="2"/>
                    </a:lnTo>
                    <a:lnTo>
                      <a:pt x="24" y="0"/>
                    </a:lnTo>
                    <a:lnTo>
                      <a:pt x="23" y="5"/>
                    </a:lnTo>
                    <a:lnTo>
                      <a:pt x="69" y="17"/>
                    </a:lnTo>
                    <a:lnTo>
                      <a:pt x="67" y="19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737" name="Freeform 977"/>
              <p:cNvSpPr>
                <a:spLocks/>
              </p:cNvSpPr>
              <p:nvPr/>
            </p:nvSpPr>
            <p:spPr bwMode="auto">
              <a:xfrm>
                <a:off x="2865" y="3045"/>
                <a:ext cx="15" cy="11"/>
              </a:xfrm>
              <a:custGeom>
                <a:avLst/>
                <a:gdLst>
                  <a:gd name="T0" fmla="*/ 15 w 15"/>
                  <a:gd name="T1" fmla="*/ 0 h 11"/>
                  <a:gd name="T2" fmla="*/ 0 w 15"/>
                  <a:gd name="T3" fmla="*/ 5 h 11"/>
                  <a:gd name="T4" fmla="*/ 15 w 15"/>
                  <a:gd name="T5" fmla="*/ 11 h 11"/>
                  <a:gd name="T6" fmla="*/ 15 w 15"/>
                  <a:gd name="T7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11">
                    <a:moveTo>
                      <a:pt x="15" y="0"/>
                    </a:moveTo>
                    <a:lnTo>
                      <a:pt x="0" y="5"/>
                    </a:lnTo>
                    <a:lnTo>
                      <a:pt x="15" y="11"/>
                    </a:lnTo>
                    <a:lnTo>
                      <a:pt x="15" y="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738" name="Line 978"/>
              <p:cNvSpPr>
                <a:spLocks noChangeShapeType="1"/>
              </p:cNvSpPr>
              <p:nvPr/>
            </p:nvSpPr>
            <p:spPr bwMode="auto">
              <a:xfrm flipV="1">
                <a:off x="2880" y="3048"/>
                <a:ext cx="47" cy="2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739" name="Freeform 979"/>
              <p:cNvSpPr>
                <a:spLocks/>
              </p:cNvSpPr>
              <p:nvPr/>
            </p:nvSpPr>
            <p:spPr bwMode="auto">
              <a:xfrm>
                <a:off x="2811" y="3027"/>
                <a:ext cx="12" cy="9"/>
              </a:xfrm>
              <a:custGeom>
                <a:avLst/>
                <a:gdLst>
                  <a:gd name="T0" fmla="*/ 12 w 12"/>
                  <a:gd name="T1" fmla="*/ 0 h 9"/>
                  <a:gd name="T2" fmla="*/ 0 w 12"/>
                  <a:gd name="T3" fmla="*/ 5 h 9"/>
                  <a:gd name="T4" fmla="*/ 12 w 12"/>
                  <a:gd name="T5" fmla="*/ 9 h 9"/>
                  <a:gd name="T6" fmla="*/ 12 w 12"/>
                  <a:gd name="T7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9">
                    <a:moveTo>
                      <a:pt x="12" y="0"/>
                    </a:moveTo>
                    <a:lnTo>
                      <a:pt x="0" y="5"/>
                    </a:lnTo>
                    <a:lnTo>
                      <a:pt x="12" y="9"/>
                    </a:lnTo>
                    <a:lnTo>
                      <a:pt x="12" y="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740" name="Line 980"/>
              <p:cNvSpPr>
                <a:spLocks noChangeShapeType="1"/>
              </p:cNvSpPr>
              <p:nvPr/>
            </p:nvSpPr>
            <p:spPr bwMode="auto">
              <a:xfrm>
                <a:off x="2823" y="3032"/>
                <a:ext cx="34" cy="3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741" name="Freeform 981"/>
              <p:cNvSpPr>
                <a:spLocks/>
              </p:cNvSpPr>
              <p:nvPr/>
            </p:nvSpPr>
            <p:spPr bwMode="auto">
              <a:xfrm>
                <a:off x="2753" y="3015"/>
                <a:ext cx="9" cy="4"/>
              </a:xfrm>
              <a:custGeom>
                <a:avLst/>
                <a:gdLst>
                  <a:gd name="T0" fmla="*/ 9 w 9"/>
                  <a:gd name="T1" fmla="*/ 0 h 4"/>
                  <a:gd name="T2" fmla="*/ 0 w 9"/>
                  <a:gd name="T3" fmla="*/ 0 h 4"/>
                  <a:gd name="T4" fmla="*/ 8 w 9"/>
                  <a:gd name="T5" fmla="*/ 4 h 4"/>
                  <a:gd name="T6" fmla="*/ 9 w 9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4">
                    <a:moveTo>
                      <a:pt x="9" y="0"/>
                    </a:moveTo>
                    <a:lnTo>
                      <a:pt x="0" y="0"/>
                    </a:lnTo>
                    <a:lnTo>
                      <a:pt x="8" y="4"/>
                    </a:lnTo>
                    <a:lnTo>
                      <a:pt x="9" y="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742" name="Line 982"/>
              <p:cNvSpPr>
                <a:spLocks noChangeShapeType="1"/>
              </p:cNvSpPr>
              <p:nvPr/>
            </p:nvSpPr>
            <p:spPr bwMode="auto">
              <a:xfrm>
                <a:off x="2761" y="3016"/>
                <a:ext cx="26" cy="2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743" name="Freeform 983"/>
              <p:cNvSpPr>
                <a:spLocks/>
              </p:cNvSpPr>
              <p:nvPr/>
            </p:nvSpPr>
            <p:spPr bwMode="auto">
              <a:xfrm>
                <a:off x="2684" y="2999"/>
                <a:ext cx="9" cy="7"/>
              </a:xfrm>
              <a:custGeom>
                <a:avLst/>
                <a:gdLst>
                  <a:gd name="T0" fmla="*/ 9 w 9"/>
                  <a:gd name="T1" fmla="*/ 0 h 7"/>
                  <a:gd name="T2" fmla="*/ 0 w 9"/>
                  <a:gd name="T3" fmla="*/ 2 h 7"/>
                  <a:gd name="T4" fmla="*/ 8 w 9"/>
                  <a:gd name="T5" fmla="*/ 7 h 7"/>
                  <a:gd name="T6" fmla="*/ 9 w 9"/>
                  <a:gd name="T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7">
                    <a:moveTo>
                      <a:pt x="9" y="0"/>
                    </a:moveTo>
                    <a:lnTo>
                      <a:pt x="0" y="2"/>
                    </a:lnTo>
                    <a:lnTo>
                      <a:pt x="8" y="7"/>
                    </a:lnTo>
                    <a:lnTo>
                      <a:pt x="9" y="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744" name="Line 984"/>
              <p:cNvSpPr>
                <a:spLocks noChangeShapeType="1"/>
              </p:cNvSpPr>
              <p:nvPr/>
            </p:nvSpPr>
            <p:spPr bwMode="auto">
              <a:xfrm>
                <a:off x="2693" y="3003"/>
                <a:ext cx="25" cy="1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745" name="Freeform 985"/>
              <p:cNvSpPr>
                <a:spLocks/>
              </p:cNvSpPr>
              <p:nvPr/>
            </p:nvSpPr>
            <p:spPr bwMode="auto">
              <a:xfrm>
                <a:off x="2611" y="2984"/>
                <a:ext cx="9" cy="6"/>
              </a:xfrm>
              <a:custGeom>
                <a:avLst/>
                <a:gdLst>
                  <a:gd name="T0" fmla="*/ 9 w 9"/>
                  <a:gd name="T1" fmla="*/ 0 h 6"/>
                  <a:gd name="T2" fmla="*/ 0 w 9"/>
                  <a:gd name="T3" fmla="*/ 3 h 6"/>
                  <a:gd name="T4" fmla="*/ 9 w 9"/>
                  <a:gd name="T5" fmla="*/ 6 h 6"/>
                  <a:gd name="T6" fmla="*/ 9 w 9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6">
                    <a:moveTo>
                      <a:pt x="9" y="0"/>
                    </a:moveTo>
                    <a:lnTo>
                      <a:pt x="0" y="3"/>
                    </a:lnTo>
                    <a:lnTo>
                      <a:pt x="9" y="6"/>
                    </a:lnTo>
                    <a:lnTo>
                      <a:pt x="9" y="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746" name="Line 986"/>
              <p:cNvSpPr>
                <a:spLocks noChangeShapeType="1"/>
              </p:cNvSpPr>
              <p:nvPr/>
            </p:nvSpPr>
            <p:spPr bwMode="auto">
              <a:xfrm>
                <a:off x="2620" y="2987"/>
                <a:ext cx="28" cy="3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747" name="Freeform 987"/>
              <p:cNvSpPr>
                <a:spLocks/>
              </p:cNvSpPr>
              <p:nvPr/>
            </p:nvSpPr>
            <p:spPr bwMode="auto">
              <a:xfrm>
                <a:off x="2539" y="2967"/>
                <a:ext cx="11" cy="6"/>
              </a:xfrm>
              <a:custGeom>
                <a:avLst/>
                <a:gdLst>
                  <a:gd name="T0" fmla="*/ 11 w 11"/>
                  <a:gd name="T1" fmla="*/ 0 h 6"/>
                  <a:gd name="T2" fmla="*/ 0 w 11"/>
                  <a:gd name="T3" fmla="*/ 2 h 6"/>
                  <a:gd name="T4" fmla="*/ 9 w 11"/>
                  <a:gd name="T5" fmla="*/ 6 h 6"/>
                  <a:gd name="T6" fmla="*/ 11 w 11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" h="6">
                    <a:moveTo>
                      <a:pt x="11" y="0"/>
                    </a:moveTo>
                    <a:lnTo>
                      <a:pt x="0" y="2"/>
                    </a:lnTo>
                    <a:lnTo>
                      <a:pt x="9" y="6"/>
                    </a:lnTo>
                    <a:lnTo>
                      <a:pt x="11" y="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748" name="Line 988"/>
              <p:cNvSpPr>
                <a:spLocks noChangeShapeType="1"/>
              </p:cNvSpPr>
              <p:nvPr/>
            </p:nvSpPr>
            <p:spPr bwMode="auto">
              <a:xfrm>
                <a:off x="2548" y="2970"/>
                <a:ext cx="31" cy="3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749" name="Freeform 989"/>
              <p:cNvSpPr>
                <a:spLocks/>
              </p:cNvSpPr>
              <p:nvPr/>
            </p:nvSpPr>
            <p:spPr bwMode="auto">
              <a:xfrm>
                <a:off x="2470" y="2952"/>
                <a:ext cx="11" cy="8"/>
              </a:xfrm>
              <a:custGeom>
                <a:avLst/>
                <a:gdLst>
                  <a:gd name="T0" fmla="*/ 11 w 11"/>
                  <a:gd name="T1" fmla="*/ 0 h 8"/>
                  <a:gd name="T2" fmla="*/ 0 w 11"/>
                  <a:gd name="T3" fmla="*/ 3 h 8"/>
                  <a:gd name="T4" fmla="*/ 11 w 11"/>
                  <a:gd name="T5" fmla="*/ 8 h 8"/>
                  <a:gd name="T6" fmla="*/ 11 w 11"/>
                  <a:gd name="T7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" h="8">
                    <a:moveTo>
                      <a:pt x="11" y="0"/>
                    </a:moveTo>
                    <a:lnTo>
                      <a:pt x="0" y="3"/>
                    </a:lnTo>
                    <a:lnTo>
                      <a:pt x="11" y="8"/>
                    </a:lnTo>
                    <a:lnTo>
                      <a:pt x="11" y="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750" name="Line 990"/>
              <p:cNvSpPr>
                <a:spLocks noChangeShapeType="1"/>
              </p:cNvSpPr>
              <p:nvPr/>
            </p:nvSpPr>
            <p:spPr bwMode="auto">
              <a:xfrm>
                <a:off x="2481" y="2957"/>
                <a:ext cx="27" cy="3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751" name="Freeform 991"/>
              <p:cNvSpPr>
                <a:spLocks/>
              </p:cNvSpPr>
              <p:nvPr/>
            </p:nvSpPr>
            <p:spPr bwMode="auto">
              <a:xfrm>
                <a:off x="2403" y="2940"/>
                <a:ext cx="9" cy="6"/>
              </a:xfrm>
              <a:custGeom>
                <a:avLst/>
                <a:gdLst>
                  <a:gd name="T0" fmla="*/ 9 w 9"/>
                  <a:gd name="T1" fmla="*/ 0 h 6"/>
                  <a:gd name="T2" fmla="*/ 0 w 9"/>
                  <a:gd name="T3" fmla="*/ 1 h 6"/>
                  <a:gd name="T4" fmla="*/ 7 w 9"/>
                  <a:gd name="T5" fmla="*/ 6 h 6"/>
                  <a:gd name="T6" fmla="*/ 9 w 9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6">
                    <a:moveTo>
                      <a:pt x="9" y="0"/>
                    </a:moveTo>
                    <a:lnTo>
                      <a:pt x="0" y="1"/>
                    </a:lnTo>
                    <a:lnTo>
                      <a:pt x="7" y="6"/>
                    </a:lnTo>
                    <a:lnTo>
                      <a:pt x="9" y="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752" name="Line 992"/>
              <p:cNvSpPr>
                <a:spLocks noChangeShapeType="1"/>
              </p:cNvSpPr>
              <p:nvPr/>
            </p:nvSpPr>
            <p:spPr bwMode="auto">
              <a:xfrm>
                <a:off x="2410" y="2943"/>
                <a:ext cx="28" cy="1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753" name="Freeform 993"/>
              <p:cNvSpPr>
                <a:spLocks/>
              </p:cNvSpPr>
              <p:nvPr/>
            </p:nvSpPr>
            <p:spPr bwMode="auto">
              <a:xfrm>
                <a:off x="2340" y="2926"/>
                <a:ext cx="8" cy="6"/>
              </a:xfrm>
              <a:custGeom>
                <a:avLst/>
                <a:gdLst>
                  <a:gd name="T0" fmla="*/ 8 w 8"/>
                  <a:gd name="T1" fmla="*/ 0 h 6"/>
                  <a:gd name="T2" fmla="*/ 0 w 8"/>
                  <a:gd name="T3" fmla="*/ 3 h 6"/>
                  <a:gd name="T4" fmla="*/ 8 w 8"/>
                  <a:gd name="T5" fmla="*/ 6 h 6"/>
                  <a:gd name="T6" fmla="*/ 8 w 8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" h="6">
                    <a:moveTo>
                      <a:pt x="8" y="0"/>
                    </a:moveTo>
                    <a:lnTo>
                      <a:pt x="0" y="3"/>
                    </a:lnTo>
                    <a:lnTo>
                      <a:pt x="8" y="6"/>
                    </a:lnTo>
                    <a:lnTo>
                      <a:pt x="8" y="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754" name="Line 994"/>
              <p:cNvSpPr>
                <a:spLocks noChangeShapeType="1"/>
              </p:cNvSpPr>
              <p:nvPr/>
            </p:nvSpPr>
            <p:spPr bwMode="auto">
              <a:xfrm>
                <a:off x="2348" y="2929"/>
                <a:ext cx="21" cy="2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755" name="Freeform 995"/>
              <p:cNvSpPr>
                <a:spLocks/>
              </p:cNvSpPr>
              <p:nvPr/>
            </p:nvSpPr>
            <p:spPr bwMode="auto">
              <a:xfrm>
                <a:off x="2285" y="2914"/>
                <a:ext cx="2" cy="1"/>
              </a:xfrm>
              <a:custGeom>
                <a:avLst/>
                <a:gdLst>
                  <a:gd name="T0" fmla="*/ 2 w 2"/>
                  <a:gd name="T1" fmla="*/ 0 h 1"/>
                  <a:gd name="T2" fmla="*/ 0 w 2"/>
                  <a:gd name="T3" fmla="*/ 1 h 1"/>
                  <a:gd name="T4" fmla="*/ 2 w 2"/>
                  <a:gd name="T5" fmla="*/ 1 h 1"/>
                  <a:gd name="T6" fmla="*/ 2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lnTo>
                      <a:pt x="0" y="1"/>
                    </a:lnTo>
                    <a:lnTo>
                      <a:pt x="2" y="1"/>
                    </a:lnTo>
                    <a:lnTo>
                      <a:pt x="2" y="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756" name="Line 996"/>
              <p:cNvSpPr>
                <a:spLocks noChangeShapeType="1"/>
              </p:cNvSpPr>
              <p:nvPr/>
            </p:nvSpPr>
            <p:spPr bwMode="auto">
              <a:xfrm>
                <a:off x="2287" y="2915"/>
                <a:ext cx="12" cy="0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757" name="Freeform 997"/>
              <p:cNvSpPr>
                <a:spLocks/>
              </p:cNvSpPr>
              <p:nvPr/>
            </p:nvSpPr>
            <p:spPr bwMode="auto">
              <a:xfrm>
                <a:off x="2209" y="2879"/>
                <a:ext cx="42" cy="42"/>
              </a:xfrm>
              <a:custGeom>
                <a:avLst/>
                <a:gdLst>
                  <a:gd name="T0" fmla="*/ 42 w 42"/>
                  <a:gd name="T1" fmla="*/ 21 h 42"/>
                  <a:gd name="T2" fmla="*/ 41 w 42"/>
                  <a:gd name="T3" fmla="*/ 15 h 42"/>
                  <a:gd name="T4" fmla="*/ 38 w 42"/>
                  <a:gd name="T5" fmla="*/ 9 h 42"/>
                  <a:gd name="T6" fmla="*/ 33 w 42"/>
                  <a:gd name="T7" fmla="*/ 4 h 42"/>
                  <a:gd name="T8" fmla="*/ 27 w 42"/>
                  <a:gd name="T9" fmla="*/ 1 h 42"/>
                  <a:gd name="T10" fmla="*/ 21 w 42"/>
                  <a:gd name="T11" fmla="*/ 0 h 42"/>
                  <a:gd name="T12" fmla="*/ 13 w 42"/>
                  <a:gd name="T13" fmla="*/ 1 h 42"/>
                  <a:gd name="T14" fmla="*/ 7 w 42"/>
                  <a:gd name="T15" fmla="*/ 4 h 42"/>
                  <a:gd name="T16" fmla="*/ 3 w 42"/>
                  <a:gd name="T17" fmla="*/ 9 h 42"/>
                  <a:gd name="T18" fmla="*/ 0 w 42"/>
                  <a:gd name="T19" fmla="*/ 15 h 42"/>
                  <a:gd name="T20" fmla="*/ 0 w 42"/>
                  <a:gd name="T21" fmla="*/ 21 h 42"/>
                  <a:gd name="T22" fmla="*/ 0 w 42"/>
                  <a:gd name="T23" fmla="*/ 29 h 42"/>
                  <a:gd name="T24" fmla="*/ 3 w 42"/>
                  <a:gd name="T25" fmla="*/ 33 h 42"/>
                  <a:gd name="T26" fmla="*/ 7 w 42"/>
                  <a:gd name="T27" fmla="*/ 39 h 42"/>
                  <a:gd name="T28" fmla="*/ 13 w 42"/>
                  <a:gd name="T29" fmla="*/ 42 h 42"/>
                  <a:gd name="T30" fmla="*/ 21 w 42"/>
                  <a:gd name="T31" fmla="*/ 42 h 42"/>
                  <a:gd name="T32" fmla="*/ 27 w 42"/>
                  <a:gd name="T33" fmla="*/ 42 h 42"/>
                  <a:gd name="T34" fmla="*/ 33 w 42"/>
                  <a:gd name="T35" fmla="*/ 39 h 42"/>
                  <a:gd name="T36" fmla="*/ 38 w 42"/>
                  <a:gd name="T37" fmla="*/ 33 h 42"/>
                  <a:gd name="T38" fmla="*/ 41 w 42"/>
                  <a:gd name="T39" fmla="*/ 29 h 42"/>
                  <a:gd name="T40" fmla="*/ 42 w 42"/>
                  <a:gd name="T41" fmla="*/ 21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42" h="42">
                    <a:moveTo>
                      <a:pt x="42" y="21"/>
                    </a:moveTo>
                    <a:lnTo>
                      <a:pt x="41" y="15"/>
                    </a:lnTo>
                    <a:lnTo>
                      <a:pt x="38" y="9"/>
                    </a:lnTo>
                    <a:lnTo>
                      <a:pt x="33" y="4"/>
                    </a:lnTo>
                    <a:lnTo>
                      <a:pt x="27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7" y="4"/>
                    </a:lnTo>
                    <a:lnTo>
                      <a:pt x="3" y="9"/>
                    </a:lnTo>
                    <a:lnTo>
                      <a:pt x="0" y="15"/>
                    </a:lnTo>
                    <a:lnTo>
                      <a:pt x="0" y="21"/>
                    </a:lnTo>
                    <a:lnTo>
                      <a:pt x="0" y="29"/>
                    </a:lnTo>
                    <a:lnTo>
                      <a:pt x="3" y="33"/>
                    </a:lnTo>
                    <a:lnTo>
                      <a:pt x="7" y="39"/>
                    </a:lnTo>
                    <a:lnTo>
                      <a:pt x="13" y="42"/>
                    </a:lnTo>
                    <a:lnTo>
                      <a:pt x="21" y="42"/>
                    </a:lnTo>
                    <a:lnTo>
                      <a:pt x="27" y="42"/>
                    </a:lnTo>
                    <a:lnTo>
                      <a:pt x="33" y="39"/>
                    </a:lnTo>
                    <a:lnTo>
                      <a:pt x="38" y="33"/>
                    </a:lnTo>
                    <a:lnTo>
                      <a:pt x="41" y="29"/>
                    </a:lnTo>
                    <a:lnTo>
                      <a:pt x="42" y="21"/>
                    </a:lnTo>
                  </a:path>
                </a:pathLst>
              </a:custGeom>
              <a:noFill/>
              <a:ln w="4763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758" name="Freeform 998"/>
              <p:cNvSpPr>
                <a:spLocks/>
              </p:cNvSpPr>
              <p:nvPr/>
            </p:nvSpPr>
            <p:spPr bwMode="auto">
              <a:xfrm>
                <a:off x="3158" y="2581"/>
                <a:ext cx="26" cy="25"/>
              </a:xfrm>
              <a:custGeom>
                <a:avLst/>
                <a:gdLst>
                  <a:gd name="T0" fmla="*/ 8 w 26"/>
                  <a:gd name="T1" fmla="*/ 25 h 25"/>
                  <a:gd name="T2" fmla="*/ 0 w 26"/>
                  <a:gd name="T3" fmla="*/ 18 h 25"/>
                  <a:gd name="T4" fmla="*/ 0 w 26"/>
                  <a:gd name="T5" fmla="*/ 9 h 25"/>
                  <a:gd name="T6" fmla="*/ 8 w 26"/>
                  <a:gd name="T7" fmla="*/ 0 h 25"/>
                  <a:gd name="T8" fmla="*/ 17 w 26"/>
                  <a:gd name="T9" fmla="*/ 0 h 25"/>
                  <a:gd name="T10" fmla="*/ 26 w 26"/>
                  <a:gd name="T11" fmla="*/ 9 h 25"/>
                  <a:gd name="T12" fmla="*/ 26 w 26"/>
                  <a:gd name="T13" fmla="*/ 18 h 25"/>
                  <a:gd name="T14" fmla="*/ 17 w 26"/>
                  <a:gd name="T15" fmla="*/ 25 h 25"/>
                  <a:gd name="T16" fmla="*/ 8 w 26"/>
                  <a:gd name="T17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6" h="25">
                    <a:moveTo>
                      <a:pt x="8" y="25"/>
                    </a:moveTo>
                    <a:lnTo>
                      <a:pt x="0" y="18"/>
                    </a:lnTo>
                    <a:lnTo>
                      <a:pt x="0" y="9"/>
                    </a:lnTo>
                    <a:lnTo>
                      <a:pt x="8" y="0"/>
                    </a:lnTo>
                    <a:lnTo>
                      <a:pt x="17" y="0"/>
                    </a:lnTo>
                    <a:lnTo>
                      <a:pt x="26" y="9"/>
                    </a:lnTo>
                    <a:lnTo>
                      <a:pt x="26" y="18"/>
                    </a:lnTo>
                    <a:lnTo>
                      <a:pt x="17" y="25"/>
                    </a:lnTo>
                    <a:lnTo>
                      <a:pt x="8" y="25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759" name="Freeform 999"/>
              <p:cNvSpPr>
                <a:spLocks/>
              </p:cNvSpPr>
              <p:nvPr/>
            </p:nvSpPr>
            <p:spPr bwMode="auto">
              <a:xfrm>
                <a:off x="3088" y="2567"/>
                <a:ext cx="26" cy="26"/>
              </a:xfrm>
              <a:custGeom>
                <a:avLst/>
                <a:gdLst>
                  <a:gd name="T0" fmla="*/ 9 w 26"/>
                  <a:gd name="T1" fmla="*/ 26 h 26"/>
                  <a:gd name="T2" fmla="*/ 0 w 26"/>
                  <a:gd name="T3" fmla="*/ 18 h 26"/>
                  <a:gd name="T4" fmla="*/ 0 w 26"/>
                  <a:gd name="T5" fmla="*/ 6 h 26"/>
                  <a:gd name="T6" fmla="*/ 9 w 26"/>
                  <a:gd name="T7" fmla="*/ 0 h 26"/>
                  <a:gd name="T8" fmla="*/ 18 w 26"/>
                  <a:gd name="T9" fmla="*/ 0 h 26"/>
                  <a:gd name="T10" fmla="*/ 26 w 26"/>
                  <a:gd name="T11" fmla="*/ 6 h 26"/>
                  <a:gd name="T12" fmla="*/ 26 w 26"/>
                  <a:gd name="T13" fmla="*/ 18 h 26"/>
                  <a:gd name="T14" fmla="*/ 18 w 26"/>
                  <a:gd name="T15" fmla="*/ 26 h 26"/>
                  <a:gd name="T16" fmla="*/ 9 w 26"/>
                  <a:gd name="T17" fmla="*/ 26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6" h="26">
                    <a:moveTo>
                      <a:pt x="9" y="26"/>
                    </a:moveTo>
                    <a:lnTo>
                      <a:pt x="0" y="18"/>
                    </a:lnTo>
                    <a:lnTo>
                      <a:pt x="0" y="6"/>
                    </a:lnTo>
                    <a:lnTo>
                      <a:pt x="9" y="0"/>
                    </a:lnTo>
                    <a:lnTo>
                      <a:pt x="18" y="0"/>
                    </a:lnTo>
                    <a:lnTo>
                      <a:pt x="26" y="6"/>
                    </a:lnTo>
                    <a:lnTo>
                      <a:pt x="26" y="18"/>
                    </a:lnTo>
                    <a:lnTo>
                      <a:pt x="18" y="26"/>
                    </a:lnTo>
                    <a:lnTo>
                      <a:pt x="9" y="26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760" name="Freeform 1000"/>
              <p:cNvSpPr>
                <a:spLocks/>
              </p:cNvSpPr>
              <p:nvPr/>
            </p:nvSpPr>
            <p:spPr bwMode="auto">
              <a:xfrm>
                <a:off x="2022" y="2775"/>
                <a:ext cx="24" cy="26"/>
              </a:xfrm>
              <a:custGeom>
                <a:avLst/>
                <a:gdLst>
                  <a:gd name="T0" fmla="*/ 8 w 24"/>
                  <a:gd name="T1" fmla="*/ 26 h 26"/>
                  <a:gd name="T2" fmla="*/ 0 w 24"/>
                  <a:gd name="T3" fmla="*/ 18 h 26"/>
                  <a:gd name="T4" fmla="*/ 0 w 24"/>
                  <a:gd name="T5" fmla="*/ 7 h 26"/>
                  <a:gd name="T6" fmla="*/ 8 w 24"/>
                  <a:gd name="T7" fmla="*/ 0 h 26"/>
                  <a:gd name="T8" fmla="*/ 17 w 24"/>
                  <a:gd name="T9" fmla="*/ 0 h 26"/>
                  <a:gd name="T10" fmla="*/ 24 w 24"/>
                  <a:gd name="T11" fmla="*/ 7 h 26"/>
                  <a:gd name="T12" fmla="*/ 24 w 24"/>
                  <a:gd name="T13" fmla="*/ 18 h 26"/>
                  <a:gd name="T14" fmla="*/ 17 w 24"/>
                  <a:gd name="T15" fmla="*/ 26 h 26"/>
                  <a:gd name="T16" fmla="*/ 8 w 24"/>
                  <a:gd name="T17" fmla="*/ 26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4" h="26">
                    <a:moveTo>
                      <a:pt x="8" y="26"/>
                    </a:moveTo>
                    <a:lnTo>
                      <a:pt x="0" y="18"/>
                    </a:lnTo>
                    <a:lnTo>
                      <a:pt x="0" y="7"/>
                    </a:lnTo>
                    <a:lnTo>
                      <a:pt x="8" y="0"/>
                    </a:lnTo>
                    <a:lnTo>
                      <a:pt x="17" y="0"/>
                    </a:lnTo>
                    <a:lnTo>
                      <a:pt x="24" y="7"/>
                    </a:lnTo>
                    <a:lnTo>
                      <a:pt x="24" y="18"/>
                    </a:lnTo>
                    <a:lnTo>
                      <a:pt x="17" y="26"/>
                    </a:lnTo>
                    <a:lnTo>
                      <a:pt x="8" y="26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761" name="Freeform 1001"/>
              <p:cNvSpPr>
                <a:spLocks/>
              </p:cNvSpPr>
              <p:nvPr/>
            </p:nvSpPr>
            <p:spPr bwMode="auto">
              <a:xfrm>
                <a:off x="2146" y="2873"/>
                <a:ext cx="26" cy="26"/>
              </a:xfrm>
              <a:custGeom>
                <a:avLst/>
                <a:gdLst>
                  <a:gd name="T0" fmla="*/ 9 w 26"/>
                  <a:gd name="T1" fmla="*/ 26 h 26"/>
                  <a:gd name="T2" fmla="*/ 0 w 26"/>
                  <a:gd name="T3" fmla="*/ 18 h 26"/>
                  <a:gd name="T4" fmla="*/ 0 w 26"/>
                  <a:gd name="T5" fmla="*/ 7 h 26"/>
                  <a:gd name="T6" fmla="*/ 9 w 26"/>
                  <a:gd name="T7" fmla="*/ 0 h 26"/>
                  <a:gd name="T8" fmla="*/ 18 w 26"/>
                  <a:gd name="T9" fmla="*/ 0 h 26"/>
                  <a:gd name="T10" fmla="*/ 26 w 26"/>
                  <a:gd name="T11" fmla="*/ 7 h 26"/>
                  <a:gd name="T12" fmla="*/ 26 w 26"/>
                  <a:gd name="T13" fmla="*/ 18 h 26"/>
                  <a:gd name="T14" fmla="*/ 18 w 26"/>
                  <a:gd name="T15" fmla="*/ 26 h 26"/>
                  <a:gd name="T16" fmla="*/ 9 w 26"/>
                  <a:gd name="T17" fmla="*/ 26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6" h="26">
                    <a:moveTo>
                      <a:pt x="9" y="26"/>
                    </a:moveTo>
                    <a:lnTo>
                      <a:pt x="0" y="18"/>
                    </a:lnTo>
                    <a:lnTo>
                      <a:pt x="0" y="7"/>
                    </a:lnTo>
                    <a:lnTo>
                      <a:pt x="9" y="0"/>
                    </a:lnTo>
                    <a:lnTo>
                      <a:pt x="18" y="0"/>
                    </a:lnTo>
                    <a:lnTo>
                      <a:pt x="26" y="7"/>
                    </a:lnTo>
                    <a:lnTo>
                      <a:pt x="26" y="18"/>
                    </a:lnTo>
                    <a:lnTo>
                      <a:pt x="18" y="26"/>
                    </a:lnTo>
                    <a:lnTo>
                      <a:pt x="9" y="26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762" name="Freeform 1002"/>
              <p:cNvSpPr>
                <a:spLocks/>
              </p:cNvSpPr>
              <p:nvPr/>
            </p:nvSpPr>
            <p:spPr bwMode="auto">
              <a:xfrm>
                <a:off x="2082" y="2863"/>
                <a:ext cx="16" cy="17"/>
              </a:xfrm>
              <a:custGeom>
                <a:avLst/>
                <a:gdLst>
                  <a:gd name="T0" fmla="*/ 4 w 16"/>
                  <a:gd name="T1" fmla="*/ 17 h 17"/>
                  <a:gd name="T2" fmla="*/ 0 w 16"/>
                  <a:gd name="T3" fmla="*/ 11 h 17"/>
                  <a:gd name="T4" fmla="*/ 0 w 16"/>
                  <a:gd name="T5" fmla="*/ 5 h 17"/>
                  <a:gd name="T6" fmla="*/ 4 w 16"/>
                  <a:gd name="T7" fmla="*/ 0 h 17"/>
                  <a:gd name="T8" fmla="*/ 10 w 16"/>
                  <a:gd name="T9" fmla="*/ 0 h 17"/>
                  <a:gd name="T10" fmla="*/ 16 w 16"/>
                  <a:gd name="T11" fmla="*/ 5 h 17"/>
                  <a:gd name="T12" fmla="*/ 16 w 16"/>
                  <a:gd name="T13" fmla="*/ 11 h 17"/>
                  <a:gd name="T14" fmla="*/ 10 w 16"/>
                  <a:gd name="T15" fmla="*/ 17 h 17"/>
                  <a:gd name="T16" fmla="*/ 4 w 16"/>
                  <a:gd name="T17" fmla="*/ 1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" h="17">
                    <a:moveTo>
                      <a:pt x="4" y="17"/>
                    </a:moveTo>
                    <a:lnTo>
                      <a:pt x="0" y="11"/>
                    </a:lnTo>
                    <a:lnTo>
                      <a:pt x="0" y="5"/>
                    </a:lnTo>
                    <a:lnTo>
                      <a:pt x="4" y="0"/>
                    </a:lnTo>
                    <a:lnTo>
                      <a:pt x="10" y="0"/>
                    </a:lnTo>
                    <a:lnTo>
                      <a:pt x="16" y="5"/>
                    </a:lnTo>
                    <a:lnTo>
                      <a:pt x="16" y="11"/>
                    </a:lnTo>
                    <a:lnTo>
                      <a:pt x="10" y="17"/>
                    </a:lnTo>
                    <a:lnTo>
                      <a:pt x="4" y="17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763" name="Freeform 1003"/>
              <p:cNvSpPr>
                <a:spLocks/>
              </p:cNvSpPr>
              <p:nvPr/>
            </p:nvSpPr>
            <p:spPr bwMode="auto">
              <a:xfrm>
                <a:off x="2011" y="2848"/>
                <a:ext cx="17" cy="18"/>
              </a:xfrm>
              <a:custGeom>
                <a:avLst/>
                <a:gdLst>
                  <a:gd name="T0" fmla="*/ 5 w 17"/>
                  <a:gd name="T1" fmla="*/ 18 h 18"/>
                  <a:gd name="T2" fmla="*/ 0 w 17"/>
                  <a:gd name="T3" fmla="*/ 12 h 18"/>
                  <a:gd name="T4" fmla="*/ 0 w 17"/>
                  <a:gd name="T5" fmla="*/ 5 h 18"/>
                  <a:gd name="T6" fmla="*/ 5 w 17"/>
                  <a:gd name="T7" fmla="*/ 0 h 18"/>
                  <a:gd name="T8" fmla="*/ 12 w 17"/>
                  <a:gd name="T9" fmla="*/ 0 h 18"/>
                  <a:gd name="T10" fmla="*/ 17 w 17"/>
                  <a:gd name="T11" fmla="*/ 5 h 18"/>
                  <a:gd name="T12" fmla="*/ 17 w 17"/>
                  <a:gd name="T13" fmla="*/ 12 h 18"/>
                  <a:gd name="T14" fmla="*/ 12 w 17"/>
                  <a:gd name="T15" fmla="*/ 18 h 18"/>
                  <a:gd name="T16" fmla="*/ 5 w 17"/>
                  <a:gd name="T17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18">
                    <a:moveTo>
                      <a:pt x="5" y="18"/>
                    </a:moveTo>
                    <a:lnTo>
                      <a:pt x="0" y="12"/>
                    </a:lnTo>
                    <a:lnTo>
                      <a:pt x="0" y="5"/>
                    </a:lnTo>
                    <a:lnTo>
                      <a:pt x="5" y="0"/>
                    </a:lnTo>
                    <a:lnTo>
                      <a:pt x="12" y="0"/>
                    </a:lnTo>
                    <a:lnTo>
                      <a:pt x="17" y="5"/>
                    </a:lnTo>
                    <a:lnTo>
                      <a:pt x="17" y="12"/>
                    </a:lnTo>
                    <a:lnTo>
                      <a:pt x="12" y="18"/>
                    </a:lnTo>
                    <a:lnTo>
                      <a:pt x="5" y="18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764" name="Freeform 1004"/>
              <p:cNvSpPr>
                <a:spLocks/>
              </p:cNvSpPr>
              <p:nvPr/>
            </p:nvSpPr>
            <p:spPr bwMode="auto">
              <a:xfrm>
                <a:off x="3333" y="3206"/>
                <a:ext cx="66" cy="20"/>
              </a:xfrm>
              <a:custGeom>
                <a:avLst/>
                <a:gdLst>
                  <a:gd name="T0" fmla="*/ 66 w 66"/>
                  <a:gd name="T1" fmla="*/ 18 h 20"/>
                  <a:gd name="T2" fmla="*/ 64 w 66"/>
                  <a:gd name="T3" fmla="*/ 20 h 20"/>
                  <a:gd name="T4" fmla="*/ 21 w 66"/>
                  <a:gd name="T5" fmla="*/ 8 h 20"/>
                  <a:gd name="T6" fmla="*/ 20 w 66"/>
                  <a:gd name="T7" fmla="*/ 12 h 20"/>
                  <a:gd name="T8" fmla="*/ 0 w 66"/>
                  <a:gd name="T9" fmla="*/ 1 h 20"/>
                  <a:gd name="T10" fmla="*/ 24 w 66"/>
                  <a:gd name="T11" fmla="*/ 0 h 20"/>
                  <a:gd name="T12" fmla="*/ 23 w 66"/>
                  <a:gd name="T13" fmla="*/ 4 h 20"/>
                  <a:gd name="T14" fmla="*/ 66 w 66"/>
                  <a:gd name="T15" fmla="*/ 15 h 20"/>
                  <a:gd name="T16" fmla="*/ 66 w 66"/>
                  <a:gd name="T17" fmla="*/ 18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6" h="20">
                    <a:moveTo>
                      <a:pt x="66" y="18"/>
                    </a:moveTo>
                    <a:lnTo>
                      <a:pt x="64" y="20"/>
                    </a:lnTo>
                    <a:lnTo>
                      <a:pt x="21" y="8"/>
                    </a:lnTo>
                    <a:lnTo>
                      <a:pt x="20" y="12"/>
                    </a:lnTo>
                    <a:lnTo>
                      <a:pt x="0" y="1"/>
                    </a:lnTo>
                    <a:lnTo>
                      <a:pt x="24" y="0"/>
                    </a:lnTo>
                    <a:lnTo>
                      <a:pt x="23" y="4"/>
                    </a:lnTo>
                    <a:lnTo>
                      <a:pt x="66" y="15"/>
                    </a:lnTo>
                    <a:lnTo>
                      <a:pt x="66" y="18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765" name="Freeform 1005"/>
              <p:cNvSpPr>
                <a:spLocks/>
              </p:cNvSpPr>
              <p:nvPr/>
            </p:nvSpPr>
            <p:spPr bwMode="auto">
              <a:xfrm>
                <a:off x="3270" y="3188"/>
                <a:ext cx="60" cy="24"/>
              </a:xfrm>
              <a:custGeom>
                <a:avLst/>
                <a:gdLst>
                  <a:gd name="T0" fmla="*/ 60 w 60"/>
                  <a:gd name="T1" fmla="*/ 21 h 24"/>
                  <a:gd name="T2" fmla="*/ 58 w 60"/>
                  <a:gd name="T3" fmla="*/ 24 h 24"/>
                  <a:gd name="T4" fmla="*/ 18 w 60"/>
                  <a:gd name="T5" fmla="*/ 9 h 24"/>
                  <a:gd name="T6" fmla="*/ 17 w 60"/>
                  <a:gd name="T7" fmla="*/ 13 h 24"/>
                  <a:gd name="T8" fmla="*/ 0 w 60"/>
                  <a:gd name="T9" fmla="*/ 0 h 24"/>
                  <a:gd name="T10" fmla="*/ 21 w 60"/>
                  <a:gd name="T11" fmla="*/ 1 h 24"/>
                  <a:gd name="T12" fmla="*/ 20 w 60"/>
                  <a:gd name="T13" fmla="*/ 4 h 24"/>
                  <a:gd name="T14" fmla="*/ 60 w 60"/>
                  <a:gd name="T15" fmla="*/ 19 h 24"/>
                  <a:gd name="T16" fmla="*/ 60 w 60"/>
                  <a:gd name="T17" fmla="*/ 21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0" h="24">
                    <a:moveTo>
                      <a:pt x="60" y="21"/>
                    </a:moveTo>
                    <a:lnTo>
                      <a:pt x="58" y="24"/>
                    </a:lnTo>
                    <a:lnTo>
                      <a:pt x="18" y="9"/>
                    </a:lnTo>
                    <a:lnTo>
                      <a:pt x="17" y="13"/>
                    </a:lnTo>
                    <a:lnTo>
                      <a:pt x="0" y="0"/>
                    </a:lnTo>
                    <a:lnTo>
                      <a:pt x="21" y="1"/>
                    </a:lnTo>
                    <a:lnTo>
                      <a:pt x="20" y="4"/>
                    </a:lnTo>
                    <a:lnTo>
                      <a:pt x="60" y="19"/>
                    </a:lnTo>
                    <a:lnTo>
                      <a:pt x="60" y="21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766" name="Freeform 1006"/>
              <p:cNvSpPr>
                <a:spLocks/>
              </p:cNvSpPr>
              <p:nvPr/>
            </p:nvSpPr>
            <p:spPr bwMode="auto">
              <a:xfrm>
                <a:off x="3204" y="3172"/>
                <a:ext cx="17" cy="11"/>
              </a:xfrm>
              <a:custGeom>
                <a:avLst/>
                <a:gdLst>
                  <a:gd name="T0" fmla="*/ 17 w 17"/>
                  <a:gd name="T1" fmla="*/ 2 h 11"/>
                  <a:gd name="T2" fmla="*/ 0 w 17"/>
                  <a:gd name="T3" fmla="*/ 0 h 11"/>
                  <a:gd name="T4" fmla="*/ 13 w 17"/>
                  <a:gd name="T5" fmla="*/ 11 h 11"/>
                  <a:gd name="T6" fmla="*/ 17 w 17"/>
                  <a:gd name="T7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11">
                    <a:moveTo>
                      <a:pt x="17" y="2"/>
                    </a:moveTo>
                    <a:lnTo>
                      <a:pt x="0" y="0"/>
                    </a:lnTo>
                    <a:lnTo>
                      <a:pt x="13" y="11"/>
                    </a:lnTo>
                    <a:lnTo>
                      <a:pt x="17" y="2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767" name="Line 1007"/>
              <p:cNvSpPr>
                <a:spLocks noChangeShapeType="1"/>
              </p:cNvSpPr>
              <p:nvPr/>
            </p:nvSpPr>
            <p:spPr bwMode="auto">
              <a:xfrm>
                <a:off x="3220" y="3178"/>
                <a:ext cx="39" cy="16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768" name="Freeform 1008"/>
              <p:cNvSpPr>
                <a:spLocks/>
              </p:cNvSpPr>
              <p:nvPr/>
            </p:nvSpPr>
            <p:spPr bwMode="auto">
              <a:xfrm>
                <a:off x="3131" y="3158"/>
                <a:ext cx="60" cy="23"/>
              </a:xfrm>
              <a:custGeom>
                <a:avLst/>
                <a:gdLst>
                  <a:gd name="T0" fmla="*/ 60 w 60"/>
                  <a:gd name="T1" fmla="*/ 20 h 23"/>
                  <a:gd name="T2" fmla="*/ 58 w 60"/>
                  <a:gd name="T3" fmla="*/ 23 h 23"/>
                  <a:gd name="T4" fmla="*/ 18 w 60"/>
                  <a:gd name="T5" fmla="*/ 8 h 23"/>
                  <a:gd name="T6" fmla="*/ 18 w 60"/>
                  <a:gd name="T7" fmla="*/ 13 h 23"/>
                  <a:gd name="T8" fmla="*/ 0 w 60"/>
                  <a:gd name="T9" fmla="*/ 0 h 23"/>
                  <a:gd name="T10" fmla="*/ 21 w 60"/>
                  <a:gd name="T11" fmla="*/ 2 h 23"/>
                  <a:gd name="T12" fmla="*/ 20 w 60"/>
                  <a:gd name="T13" fmla="*/ 5 h 23"/>
                  <a:gd name="T14" fmla="*/ 60 w 60"/>
                  <a:gd name="T15" fmla="*/ 19 h 23"/>
                  <a:gd name="T16" fmla="*/ 60 w 60"/>
                  <a:gd name="T17" fmla="*/ 2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0" h="23">
                    <a:moveTo>
                      <a:pt x="60" y="20"/>
                    </a:moveTo>
                    <a:lnTo>
                      <a:pt x="58" y="23"/>
                    </a:lnTo>
                    <a:lnTo>
                      <a:pt x="18" y="8"/>
                    </a:lnTo>
                    <a:lnTo>
                      <a:pt x="18" y="13"/>
                    </a:lnTo>
                    <a:lnTo>
                      <a:pt x="0" y="0"/>
                    </a:lnTo>
                    <a:lnTo>
                      <a:pt x="21" y="2"/>
                    </a:lnTo>
                    <a:lnTo>
                      <a:pt x="20" y="5"/>
                    </a:lnTo>
                    <a:lnTo>
                      <a:pt x="60" y="19"/>
                    </a:lnTo>
                    <a:lnTo>
                      <a:pt x="60" y="2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769" name="Freeform 1009"/>
              <p:cNvSpPr>
                <a:spLocks/>
              </p:cNvSpPr>
              <p:nvPr/>
            </p:nvSpPr>
            <p:spPr bwMode="auto">
              <a:xfrm>
                <a:off x="3051" y="3145"/>
                <a:ext cx="71" cy="20"/>
              </a:xfrm>
              <a:custGeom>
                <a:avLst/>
                <a:gdLst>
                  <a:gd name="T0" fmla="*/ 71 w 71"/>
                  <a:gd name="T1" fmla="*/ 18 h 20"/>
                  <a:gd name="T2" fmla="*/ 69 w 71"/>
                  <a:gd name="T3" fmla="*/ 20 h 20"/>
                  <a:gd name="T4" fmla="*/ 23 w 71"/>
                  <a:gd name="T5" fmla="*/ 9 h 20"/>
                  <a:gd name="T6" fmla="*/ 22 w 71"/>
                  <a:gd name="T7" fmla="*/ 13 h 20"/>
                  <a:gd name="T8" fmla="*/ 0 w 71"/>
                  <a:gd name="T9" fmla="*/ 0 h 20"/>
                  <a:gd name="T10" fmla="*/ 25 w 71"/>
                  <a:gd name="T11" fmla="*/ 0 h 20"/>
                  <a:gd name="T12" fmla="*/ 25 w 71"/>
                  <a:gd name="T13" fmla="*/ 4 h 20"/>
                  <a:gd name="T14" fmla="*/ 71 w 71"/>
                  <a:gd name="T15" fmla="*/ 17 h 20"/>
                  <a:gd name="T16" fmla="*/ 71 w 71"/>
                  <a:gd name="T17" fmla="*/ 18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1" h="20">
                    <a:moveTo>
                      <a:pt x="71" y="18"/>
                    </a:moveTo>
                    <a:lnTo>
                      <a:pt x="69" y="20"/>
                    </a:lnTo>
                    <a:lnTo>
                      <a:pt x="23" y="9"/>
                    </a:lnTo>
                    <a:lnTo>
                      <a:pt x="22" y="13"/>
                    </a:lnTo>
                    <a:lnTo>
                      <a:pt x="0" y="0"/>
                    </a:lnTo>
                    <a:lnTo>
                      <a:pt x="25" y="0"/>
                    </a:lnTo>
                    <a:lnTo>
                      <a:pt x="25" y="4"/>
                    </a:lnTo>
                    <a:lnTo>
                      <a:pt x="71" y="17"/>
                    </a:lnTo>
                    <a:lnTo>
                      <a:pt x="71" y="18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770" name="Freeform 1010"/>
              <p:cNvSpPr>
                <a:spLocks/>
              </p:cNvSpPr>
              <p:nvPr/>
            </p:nvSpPr>
            <p:spPr bwMode="auto">
              <a:xfrm>
                <a:off x="2972" y="3145"/>
                <a:ext cx="79" cy="18"/>
              </a:xfrm>
              <a:custGeom>
                <a:avLst/>
                <a:gdLst>
                  <a:gd name="T0" fmla="*/ 79 w 79"/>
                  <a:gd name="T1" fmla="*/ 3 h 18"/>
                  <a:gd name="T2" fmla="*/ 79 w 79"/>
                  <a:gd name="T3" fmla="*/ 6 h 18"/>
                  <a:gd name="T4" fmla="*/ 27 w 79"/>
                  <a:gd name="T5" fmla="*/ 15 h 18"/>
                  <a:gd name="T6" fmla="*/ 27 w 79"/>
                  <a:gd name="T7" fmla="*/ 18 h 18"/>
                  <a:gd name="T8" fmla="*/ 0 w 79"/>
                  <a:gd name="T9" fmla="*/ 17 h 18"/>
                  <a:gd name="T10" fmla="*/ 26 w 79"/>
                  <a:gd name="T11" fmla="*/ 3 h 18"/>
                  <a:gd name="T12" fmla="*/ 26 w 79"/>
                  <a:gd name="T13" fmla="*/ 9 h 18"/>
                  <a:gd name="T14" fmla="*/ 79 w 79"/>
                  <a:gd name="T15" fmla="*/ 0 h 18"/>
                  <a:gd name="T16" fmla="*/ 79 w 79"/>
                  <a:gd name="T17" fmla="*/ 3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9" h="18">
                    <a:moveTo>
                      <a:pt x="79" y="3"/>
                    </a:moveTo>
                    <a:lnTo>
                      <a:pt x="79" y="6"/>
                    </a:lnTo>
                    <a:lnTo>
                      <a:pt x="27" y="15"/>
                    </a:lnTo>
                    <a:lnTo>
                      <a:pt x="27" y="18"/>
                    </a:lnTo>
                    <a:lnTo>
                      <a:pt x="0" y="17"/>
                    </a:lnTo>
                    <a:lnTo>
                      <a:pt x="26" y="3"/>
                    </a:lnTo>
                    <a:lnTo>
                      <a:pt x="26" y="9"/>
                    </a:lnTo>
                    <a:lnTo>
                      <a:pt x="79" y="0"/>
                    </a:lnTo>
                    <a:lnTo>
                      <a:pt x="79" y="3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771" name="Freeform 1011"/>
              <p:cNvSpPr>
                <a:spLocks/>
              </p:cNvSpPr>
              <p:nvPr/>
            </p:nvSpPr>
            <p:spPr bwMode="auto">
              <a:xfrm>
                <a:off x="2937" y="3133"/>
                <a:ext cx="47" cy="77"/>
              </a:xfrm>
              <a:custGeom>
                <a:avLst/>
                <a:gdLst>
                  <a:gd name="T0" fmla="*/ 44 w 47"/>
                  <a:gd name="T1" fmla="*/ 1 h 77"/>
                  <a:gd name="T2" fmla="*/ 47 w 47"/>
                  <a:gd name="T3" fmla="*/ 3 h 77"/>
                  <a:gd name="T4" fmla="*/ 16 w 47"/>
                  <a:gd name="T5" fmla="*/ 55 h 77"/>
                  <a:gd name="T6" fmla="*/ 23 w 47"/>
                  <a:gd name="T7" fmla="*/ 56 h 77"/>
                  <a:gd name="T8" fmla="*/ 0 w 47"/>
                  <a:gd name="T9" fmla="*/ 77 h 77"/>
                  <a:gd name="T10" fmla="*/ 7 w 47"/>
                  <a:gd name="T11" fmla="*/ 47 h 77"/>
                  <a:gd name="T12" fmla="*/ 12 w 47"/>
                  <a:gd name="T13" fmla="*/ 50 h 77"/>
                  <a:gd name="T14" fmla="*/ 41 w 47"/>
                  <a:gd name="T15" fmla="*/ 0 h 77"/>
                  <a:gd name="T16" fmla="*/ 44 w 47"/>
                  <a:gd name="T17" fmla="*/ 1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7" h="77">
                    <a:moveTo>
                      <a:pt x="44" y="1"/>
                    </a:moveTo>
                    <a:lnTo>
                      <a:pt x="47" y="3"/>
                    </a:lnTo>
                    <a:lnTo>
                      <a:pt x="16" y="55"/>
                    </a:lnTo>
                    <a:lnTo>
                      <a:pt x="23" y="56"/>
                    </a:lnTo>
                    <a:lnTo>
                      <a:pt x="0" y="77"/>
                    </a:lnTo>
                    <a:lnTo>
                      <a:pt x="7" y="47"/>
                    </a:lnTo>
                    <a:lnTo>
                      <a:pt x="12" y="50"/>
                    </a:lnTo>
                    <a:lnTo>
                      <a:pt x="41" y="0"/>
                    </a:lnTo>
                    <a:lnTo>
                      <a:pt x="44" y="1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772" name="Freeform 1012"/>
              <p:cNvSpPr>
                <a:spLocks/>
              </p:cNvSpPr>
              <p:nvPr/>
            </p:nvSpPr>
            <p:spPr bwMode="auto">
              <a:xfrm>
                <a:off x="2860" y="3122"/>
                <a:ext cx="15" cy="9"/>
              </a:xfrm>
              <a:custGeom>
                <a:avLst/>
                <a:gdLst>
                  <a:gd name="T0" fmla="*/ 12 w 15"/>
                  <a:gd name="T1" fmla="*/ 0 h 9"/>
                  <a:gd name="T2" fmla="*/ 0 w 15"/>
                  <a:gd name="T3" fmla="*/ 7 h 9"/>
                  <a:gd name="T4" fmla="*/ 15 w 15"/>
                  <a:gd name="T5" fmla="*/ 9 h 9"/>
                  <a:gd name="T6" fmla="*/ 12 w 15"/>
                  <a:gd name="T7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9">
                    <a:moveTo>
                      <a:pt x="12" y="0"/>
                    </a:moveTo>
                    <a:lnTo>
                      <a:pt x="0" y="7"/>
                    </a:lnTo>
                    <a:lnTo>
                      <a:pt x="15" y="9"/>
                    </a:lnTo>
                    <a:lnTo>
                      <a:pt x="12" y="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773" name="Line 1013"/>
              <p:cNvSpPr>
                <a:spLocks noChangeShapeType="1"/>
              </p:cNvSpPr>
              <p:nvPr/>
            </p:nvSpPr>
            <p:spPr bwMode="auto">
              <a:xfrm flipV="1">
                <a:off x="2874" y="3117"/>
                <a:ext cx="38" cy="9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774" name="Freeform 1014"/>
              <p:cNvSpPr>
                <a:spLocks/>
              </p:cNvSpPr>
              <p:nvPr/>
            </p:nvSpPr>
            <p:spPr bwMode="auto">
              <a:xfrm>
                <a:off x="2810" y="3099"/>
                <a:ext cx="9" cy="4"/>
              </a:xfrm>
              <a:custGeom>
                <a:avLst/>
                <a:gdLst>
                  <a:gd name="T0" fmla="*/ 9 w 9"/>
                  <a:gd name="T1" fmla="*/ 0 h 4"/>
                  <a:gd name="T2" fmla="*/ 0 w 9"/>
                  <a:gd name="T3" fmla="*/ 1 h 4"/>
                  <a:gd name="T4" fmla="*/ 9 w 9"/>
                  <a:gd name="T5" fmla="*/ 4 h 4"/>
                  <a:gd name="T6" fmla="*/ 9 w 9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4">
                    <a:moveTo>
                      <a:pt x="9" y="0"/>
                    </a:moveTo>
                    <a:lnTo>
                      <a:pt x="0" y="1"/>
                    </a:lnTo>
                    <a:lnTo>
                      <a:pt x="9" y="4"/>
                    </a:lnTo>
                    <a:lnTo>
                      <a:pt x="9" y="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775" name="Line 1015"/>
              <p:cNvSpPr>
                <a:spLocks noChangeShapeType="1"/>
              </p:cNvSpPr>
              <p:nvPr/>
            </p:nvSpPr>
            <p:spPr bwMode="auto">
              <a:xfrm>
                <a:off x="2819" y="3100"/>
                <a:ext cx="23" cy="3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</p:grpSp>
        <p:grpSp>
          <p:nvGrpSpPr>
            <p:cNvPr id="374776" name="Group 1016"/>
            <p:cNvGrpSpPr>
              <a:grpSpLocks/>
            </p:cNvGrpSpPr>
            <p:nvPr/>
          </p:nvGrpSpPr>
          <p:grpSpPr bwMode="auto">
            <a:xfrm>
              <a:off x="973" y="3155"/>
              <a:ext cx="1982" cy="940"/>
              <a:chOff x="1913" y="2949"/>
              <a:chExt cx="1470" cy="691"/>
            </a:xfrm>
          </p:grpSpPr>
          <p:sp>
            <p:nvSpPr>
              <p:cNvPr id="374777" name="Freeform 1017"/>
              <p:cNvSpPr>
                <a:spLocks/>
              </p:cNvSpPr>
              <p:nvPr/>
            </p:nvSpPr>
            <p:spPr bwMode="auto">
              <a:xfrm>
                <a:off x="2748" y="3085"/>
                <a:ext cx="7" cy="3"/>
              </a:xfrm>
              <a:custGeom>
                <a:avLst/>
                <a:gdLst>
                  <a:gd name="T0" fmla="*/ 7 w 7"/>
                  <a:gd name="T1" fmla="*/ 0 h 3"/>
                  <a:gd name="T2" fmla="*/ 0 w 7"/>
                  <a:gd name="T3" fmla="*/ 2 h 3"/>
                  <a:gd name="T4" fmla="*/ 7 w 7"/>
                  <a:gd name="T5" fmla="*/ 3 h 3"/>
                  <a:gd name="T6" fmla="*/ 7 w 7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3">
                    <a:moveTo>
                      <a:pt x="7" y="0"/>
                    </a:moveTo>
                    <a:lnTo>
                      <a:pt x="0" y="2"/>
                    </a:lnTo>
                    <a:lnTo>
                      <a:pt x="7" y="3"/>
                    </a:lnTo>
                    <a:lnTo>
                      <a:pt x="7" y="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778" name="Line 1018"/>
              <p:cNvSpPr>
                <a:spLocks noChangeShapeType="1"/>
              </p:cNvSpPr>
              <p:nvPr/>
            </p:nvSpPr>
            <p:spPr bwMode="auto">
              <a:xfrm>
                <a:off x="2755" y="3087"/>
                <a:ext cx="18" cy="1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779" name="Freeform 1019"/>
              <p:cNvSpPr>
                <a:spLocks/>
              </p:cNvSpPr>
              <p:nvPr/>
            </p:nvSpPr>
            <p:spPr bwMode="auto">
              <a:xfrm>
                <a:off x="2678" y="3070"/>
                <a:ext cx="5" cy="4"/>
              </a:xfrm>
              <a:custGeom>
                <a:avLst/>
                <a:gdLst>
                  <a:gd name="T0" fmla="*/ 5 w 5"/>
                  <a:gd name="T1" fmla="*/ 0 h 4"/>
                  <a:gd name="T2" fmla="*/ 0 w 5"/>
                  <a:gd name="T3" fmla="*/ 1 h 4"/>
                  <a:gd name="T4" fmla="*/ 5 w 5"/>
                  <a:gd name="T5" fmla="*/ 4 h 4"/>
                  <a:gd name="T6" fmla="*/ 5 w 5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4">
                    <a:moveTo>
                      <a:pt x="5" y="0"/>
                    </a:moveTo>
                    <a:lnTo>
                      <a:pt x="0" y="1"/>
                    </a:lnTo>
                    <a:lnTo>
                      <a:pt x="5" y="4"/>
                    </a:lnTo>
                    <a:lnTo>
                      <a:pt x="5" y="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780" name="Line 1020"/>
              <p:cNvSpPr>
                <a:spLocks noChangeShapeType="1"/>
              </p:cNvSpPr>
              <p:nvPr/>
            </p:nvSpPr>
            <p:spPr bwMode="auto">
              <a:xfrm>
                <a:off x="2683" y="3071"/>
                <a:ext cx="21" cy="2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781" name="Freeform 1021"/>
              <p:cNvSpPr>
                <a:spLocks/>
              </p:cNvSpPr>
              <p:nvPr/>
            </p:nvSpPr>
            <p:spPr bwMode="auto">
              <a:xfrm>
                <a:off x="2603" y="3056"/>
                <a:ext cx="8" cy="5"/>
              </a:xfrm>
              <a:custGeom>
                <a:avLst/>
                <a:gdLst>
                  <a:gd name="T0" fmla="*/ 8 w 8"/>
                  <a:gd name="T1" fmla="*/ 0 h 5"/>
                  <a:gd name="T2" fmla="*/ 0 w 8"/>
                  <a:gd name="T3" fmla="*/ 2 h 5"/>
                  <a:gd name="T4" fmla="*/ 8 w 8"/>
                  <a:gd name="T5" fmla="*/ 5 h 5"/>
                  <a:gd name="T6" fmla="*/ 8 w 8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" h="5">
                    <a:moveTo>
                      <a:pt x="8" y="0"/>
                    </a:moveTo>
                    <a:lnTo>
                      <a:pt x="0" y="2"/>
                    </a:lnTo>
                    <a:lnTo>
                      <a:pt x="8" y="5"/>
                    </a:lnTo>
                    <a:lnTo>
                      <a:pt x="8" y="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782" name="Line 1022"/>
              <p:cNvSpPr>
                <a:spLocks noChangeShapeType="1"/>
              </p:cNvSpPr>
              <p:nvPr/>
            </p:nvSpPr>
            <p:spPr bwMode="auto">
              <a:xfrm>
                <a:off x="2611" y="3058"/>
                <a:ext cx="21" cy="1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783" name="Freeform 1023"/>
              <p:cNvSpPr>
                <a:spLocks/>
              </p:cNvSpPr>
              <p:nvPr/>
            </p:nvSpPr>
            <p:spPr bwMode="auto">
              <a:xfrm>
                <a:off x="2531" y="3039"/>
                <a:ext cx="8" cy="6"/>
              </a:xfrm>
              <a:custGeom>
                <a:avLst/>
                <a:gdLst>
                  <a:gd name="T0" fmla="*/ 8 w 8"/>
                  <a:gd name="T1" fmla="*/ 0 h 6"/>
                  <a:gd name="T2" fmla="*/ 0 w 8"/>
                  <a:gd name="T3" fmla="*/ 3 h 6"/>
                  <a:gd name="T4" fmla="*/ 8 w 8"/>
                  <a:gd name="T5" fmla="*/ 6 h 6"/>
                  <a:gd name="T6" fmla="*/ 8 w 8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" h="6">
                    <a:moveTo>
                      <a:pt x="8" y="0"/>
                    </a:moveTo>
                    <a:lnTo>
                      <a:pt x="0" y="3"/>
                    </a:lnTo>
                    <a:lnTo>
                      <a:pt x="8" y="6"/>
                    </a:lnTo>
                    <a:lnTo>
                      <a:pt x="8" y="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784" name="Line 1024"/>
              <p:cNvSpPr>
                <a:spLocks noChangeShapeType="1"/>
              </p:cNvSpPr>
              <p:nvPr/>
            </p:nvSpPr>
            <p:spPr bwMode="auto">
              <a:xfrm>
                <a:off x="2539" y="3042"/>
                <a:ext cx="24" cy="0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785" name="Freeform 1025"/>
              <p:cNvSpPr>
                <a:spLocks/>
              </p:cNvSpPr>
              <p:nvPr/>
            </p:nvSpPr>
            <p:spPr bwMode="auto">
              <a:xfrm>
                <a:off x="2462" y="3024"/>
                <a:ext cx="8" cy="6"/>
              </a:xfrm>
              <a:custGeom>
                <a:avLst/>
                <a:gdLst>
                  <a:gd name="T0" fmla="*/ 8 w 8"/>
                  <a:gd name="T1" fmla="*/ 0 h 6"/>
                  <a:gd name="T2" fmla="*/ 0 w 8"/>
                  <a:gd name="T3" fmla="*/ 3 h 6"/>
                  <a:gd name="T4" fmla="*/ 8 w 8"/>
                  <a:gd name="T5" fmla="*/ 6 h 6"/>
                  <a:gd name="T6" fmla="*/ 8 w 8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" h="6">
                    <a:moveTo>
                      <a:pt x="8" y="0"/>
                    </a:moveTo>
                    <a:lnTo>
                      <a:pt x="0" y="3"/>
                    </a:lnTo>
                    <a:lnTo>
                      <a:pt x="8" y="6"/>
                    </a:lnTo>
                    <a:lnTo>
                      <a:pt x="8" y="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786" name="Line 1026"/>
              <p:cNvSpPr>
                <a:spLocks noChangeShapeType="1"/>
              </p:cNvSpPr>
              <p:nvPr/>
            </p:nvSpPr>
            <p:spPr bwMode="auto">
              <a:xfrm>
                <a:off x="2470" y="3027"/>
                <a:ext cx="23" cy="2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787" name="Freeform 1027"/>
              <p:cNvSpPr>
                <a:spLocks/>
              </p:cNvSpPr>
              <p:nvPr/>
            </p:nvSpPr>
            <p:spPr bwMode="auto">
              <a:xfrm>
                <a:off x="2395" y="3010"/>
                <a:ext cx="8" cy="5"/>
              </a:xfrm>
              <a:custGeom>
                <a:avLst/>
                <a:gdLst>
                  <a:gd name="T0" fmla="*/ 8 w 8"/>
                  <a:gd name="T1" fmla="*/ 0 h 5"/>
                  <a:gd name="T2" fmla="*/ 0 w 8"/>
                  <a:gd name="T3" fmla="*/ 3 h 5"/>
                  <a:gd name="T4" fmla="*/ 8 w 8"/>
                  <a:gd name="T5" fmla="*/ 5 h 5"/>
                  <a:gd name="T6" fmla="*/ 8 w 8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" h="5">
                    <a:moveTo>
                      <a:pt x="8" y="0"/>
                    </a:moveTo>
                    <a:lnTo>
                      <a:pt x="0" y="3"/>
                    </a:lnTo>
                    <a:lnTo>
                      <a:pt x="8" y="5"/>
                    </a:lnTo>
                    <a:lnTo>
                      <a:pt x="8" y="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788" name="Line 1028"/>
              <p:cNvSpPr>
                <a:spLocks noChangeShapeType="1"/>
              </p:cNvSpPr>
              <p:nvPr/>
            </p:nvSpPr>
            <p:spPr bwMode="auto">
              <a:xfrm>
                <a:off x="2403" y="3013"/>
                <a:ext cx="21" cy="2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789" name="Freeform 1029"/>
              <p:cNvSpPr>
                <a:spLocks/>
              </p:cNvSpPr>
              <p:nvPr/>
            </p:nvSpPr>
            <p:spPr bwMode="auto">
              <a:xfrm>
                <a:off x="2334" y="2996"/>
                <a:ext cx="5" cy="3"/>
              </a:xfrm>
              <a:custGeom>
                <a:avLst/>
                <a:gdLst>
                  <a:gd name="T0" fmla="*/ 5 w 5"/>
                  <a:gd name="T1" fmla="*/ 0 h 3"/>
                  <a:gd name="T2" fmla="*/ 0 w 5"/>
                  <a:gd name="T3" fmla="*/ 2 h 3"/>
                  <a:gd name="T4" fmla="*/ 5 w 5"/>
                  <a:gd name="T5" fmla="*/ 3 h 3"/>
                  <a:gd name="T6" fmla="*/ 5 w 5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3">
                    <a:moveTo>
                      <a:pt x="5" y="0"/>
                    </a:moveTo>
                    <a:lnTo>
                      <a:pt x="0" y="2"/>
                    </a:lnTo>
                    <a:lnTo>
                      <a:pt x="5" y="3"/>
                    </a:lnTo>
                    <a:lnTo>
                      <a:pt x="5" y="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790" name="Line 1030"/>
              <p:cNvSpPr>
                <a:spLocks noChangeShapeType="1"/>
              </p:cNvSpPr>
              <p:nvPr/>
            </p:nvSpPr>
            <p:spPr bwMode="auto">
              <a:xfrm>
                <a:off x="2339" y="2998"/>
                <a:ext cx="16" cy="1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791" name="Freeform 1031"/>
              <p:cNvSpPr>
                <a:spLocks/>
              </p:cNvSpPr>
              <p:nvPr/>
            </p:nvSpPr>
            <p:spPr bwMode="auto">
              <a:xfrm>
                <a:off x="2262" y="2963"/>
                <a:ext cx="44" cy="43"/>
              </a:xfrm>
              <a:custGeom>
                <a:avLst/>
                <a:gdLst>
                  <a:gd name="T0" fmla="*/ 44 w 44"/>
                  <a:gd name="T1" fmla="*/ 21 h 43"/>
                  <a:gd name="T2" fmla="*/ 43 w 44"/>
                  <a:gd name="T3" fmla="*/ 14 h 43"/>
                  <a:gd name="T4" fmla="*/ 40 w 44"/>
                  <a:gd name="T5" fmla="*/ 7 h 43"/>
                  <a:gd name="T6" fmla="*/ 35 w 44"/>
                  <a:gd name="T7" fmla="*/ 3 h 43"/>
                  <a:gd name="T8" fmla="*/ 29 w 44"/>
                  <a:gd name="T9" fmla="*/ 0 h 43"/>
                  <a:gd name="T10" fmla="*/ 23 w 44"/>
                  <a:gd name="T11" fmla="*/ 0 h 43"/>
                  <a:gd name="T12" fmla="*/ 15 w 44"/>
                  <a:gd name="T13" fmla="*/ 0 h 43"/>
                  <a:gd name="T14" fmla="*/ 9 w 44"/>
                  <a:gd name="T15" fmla="*/ 3 h 43"/>
                  <a:gd name="T16" fmla="*/ 5 w 44"/>
                  <a:gd name="T17" fmla="*/ 7 h 43"/>
                  <a:gd name="T18" fmla="*/ 2 w 44"/>
                  <a:gd name="T19" fmla="*/ 14 h 43"/>
                  <a:gd name="T20" fmla="*/ 0 w 44"/>
                  <a:gd name="T21" fmla="*/ 21 h 43"/>
                  <a:gd name="T22" fmla="*/ 2 w 44"/>
                  <a:gd name="T23" fmla="*/ 27 h 43"/>
                  <a:gd name="T24" fmla="*/ 5 w 44"/>
                  <a:gd name="T25" fmla="*/ 33 h 43"/>
                  <a:gd name="T26" fmla="*/ 9 w 44"/>
                  <a:gd name="T27" fmla="*/ 38 h 43"/>
                  <a:gd name="T28" fmla="*/ 15 w 44"/>
                  <a:gd name="T29" fmla="*/ 41 h 43"/>
                  <a:gd name="T30" fmla="*/ 23 w 44"/>
                  <a:gd name="T31" fmla="*/ 43 h 43"/>
                  <a:gd name="T32" fmla="*/ 29 w 44"/>
                  <a:gd name="T33" fmla="*/ 41 h 43"/>
                  <a:gd name="T34" fmla="*/ 35 w 44"/>
                  <a:gd name="T35" fmla="*/ 38 h 43"/>
                  <a:gd name="T36" fmla="*/ 40 w 44"/>
                  <a:gd name="T37" fmla="*/ 33 h 43"/>
                  <a:gd name="T38" fmla="*/ 43 w 44"/>
                  <a:gd name="T39" fmla="*/ 27 h 43"/>
                  <a:gd name="T40" fmla="*/ 44 w 44"/>
                  <a:gd name="T41" fmla="*/ 21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44" h="43">
                    <a:moveTo>
                      <a:pt x="44" y="21"/>
                    </a:moveTo>
                    <a:lnTo>
                      <a:pt x="43" y="14"/>
                    </a:lnTo>
                    <a:lnTo>
                      <a:pt x="40" y="7"/>
                    </a:lnTo>
                    <a:lnTo>
                      <a:pt x="35" y="3"/>
                    </a:lnTo>
                    <a:lnTo>
                      <a:pt x="29" y="0"/>
                    </a:lnTo>
                    <a:lnTo>
                      <a:pt x="23" y="0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5" y="7"/>
                    </a:lnTo>
                    <a:lnTo>
                      <a:pt x="2" y="14"/>
                    </a:lnTo>
                    <a:lnTo>
                      <a:pt x="0" y="21"/>
                    </a:lnTo>
                    <a:lnTo>
                      <a:pt x="2" y="27"/>
                    </a:lnTo>
                    <a:lnTo>
                      <a:pt x="5" y="33"/>
                    </a:lnTo>
                    <a:lnTo>
                      <a:pt x="9" y="38"/>
                    </a:lnTo>
                    <a:lnTo>
                      <a:pt x="15" y="41"/>
                    </a:lnTo>
                    <a:lnTo>
                      <a:pt x="23" y="43"/>
                    </a:lnTo>
                    <a:lnTo>
                      <a:pt x="29" y="41"/>
                    </a:lnTo>
                    <a:lnTo>
                      <a:pt x="35" y="38"/>
                    </a:lnTo>
                    <a:lnTo>
                      <a:pt x="40" y="33"/>
                    </a:lnTo>
                    <a:lnTo>
                      <a:pt x="43" y="27"/>
                    </a:lnTo>
                    <a:lnTo>
                      <a:pt x="44" y="21"/>
                    </a:lnTo>
                  </a:path>
                </a:pathLst>
              </a:custGeom>
              <a:noFill/>
              <a:ln w="4763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792" name="Freeform 1032"/>
              <p:cNvSpPr>
                <a:spLocks/>
              </p:cNvSpPr>
              <p:nvPr/>
            </p:nvSpPr>
            <p:spPr bwMode="auto">
              <a:xfrm>
                <a:off x="2195" y="2949"/>
                <a:ext cx="40" cy="41"/>
              </a:xfrm>
              <a:custGeom>
                <a:avLst/>
                <a:gdLst>
                  <a:gd name="T0" fmla="*/ 40 w 40"/>
                  <a:gd name="T1" fmla="*/ 20 h 41"/>
                  <a:gd name="T2" fmla="*/ 40 w 40"/>
                  <a:gd name="T3" fmla="*/ 14 h 41"/>
                  <a:gd name="T4" fmla="*/ 36 w 40"/>
                  <a:gd name="T5" fmla="*/ 9 h 41"/>
                  <a:gd name="T6" fmla="*/ 32 w 40"/>
                  <a:gd name="T7" fmla="*/ 5 h 41"/>
                  <a:gd name="T8" fmla="*/ 26 w 40"/>
                  <a:gd name="T9" fmla="*/ 2 h 41"/>
                  <a:gd name="T10" fmla="*/ 20 w 40"/>
                  <a:gd name="T11" fmla="*/ 0 h 41"/>
                  <a:gd name="T12" fmla="*/ 14 w 40"/>
                  <a:gd name="T13" fmla="*/ 2 h 41"/>
                  <a:gd name="T14" fmla="*/ 9 w 40"/>
                  <a:gd name="T15" fmla="*/ 5 h 41"/>
                  <a:gd name="T16" fmla="*/ 4 w 40"/>
                  <a:gd name="T17" fmla="*/ 9 h 41"/>
                  <a:gd name="T18" fmla="*/ 1 w 40"/>
                  <a:gd name="T19" fmla="*/ 14 h 41"/>
                  <a:gd name="T20" fmla="*/ 0 w 40"/>
                  <a:gd name="T21" fmla="*/ 20 h 41"/>
                  <a:gd name="T22" fmla="*/ 1 w 40"/>
                  <a:gd name="T23" fmla="*/ 28 h 41"/>
                  <a:gd name="T24" fmla="*/ 4 w 40"/>
                  <a:gd name="T25" fmla="*/ 32 h 41"/>
                  <a:gd name="T26" fmla="*/ 9 w 40"/>
                  <a:gd name="T27" fmla="*/ 37 h 41"/>
                  <a:gd name="T28" fmla="*/ 14 w 40"/>
                  <a:gd name="T29" fmla="*/ 40 h 41"/>
                  <a:gd name="T30" fmla="*/ 20 w 40"/>
                  <a:gd name="T31" fmla="*/ 41 h 41"/>
                  <a:gd name="T32" fmla="*/ 26 w 40"/>
                  <a:gd name="T33" fmla="*/ 40 h 41"/>
                  <a:gd name="T34" fmla="*/ 32 w 40"/>
                  <a:gd name="T35" fmla="*/ 37 h 41"/>
                  <a:gd name="T36" fmla="*/ 36 w 40"/>
                  <a:gd name="T37" fmla="*/ 32 h 41"/>
                  <a:gd name="T38" fmla="*/ 40 w 40"/>
                  <a:gd name="T39" fmla="*/ 28 h 41"/>
                  <a:gd name="T40" fmla="*/ 40 w 40"/>
                  <a:gd name="T41" fmla="*/ 2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40" h="41">
                    <a:moveTo>
                      <a:pt x="40" y="20"/>
                    </a:moveTo>
                    <a:lnTo>
                      <a:pt x="40" y="14"/>
                    </a:lnTo>
                    <a:lnTo>
                      <a:pt x="36" y="9"/>
                    </a:lnTo>
                    <a:lnTo>
                      <a:pt x="32" y="5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4" y="2"/>
                    </a:lnTo>
                    <a:lnTo>
                      <a:pt x="9" y="5"/>
                    </a:lnTo>
                    <a:lnTo>
                      <a:pt x="4" y="9"/>
                    </a:lnTo>
                    <a:lnTo>
                      <a:pt x="1" y="14"/>
                    </a:lnTo>
                    <a:lnTo>
                      <a:pt x="0" y="20"/>
                    </a:lnTo>
                    <a:lnTo>
                      <a:pt x="1" y="28"/>
                    </a:lnTo>
                    <a:lnTo>
                      <a:pt x="4" y="32"/>
                    </a:lnTo>
                    <a:lnTo>
                      <a:pt x="9" y="37"/>
                    </a:lnTo>
                    <a:lnTo>
                      <a:pt x="14" y="40"/>
                    </a:lnTo>
                    <a:lnTo>
                      <a:pt x="20" y="41"/>
                    </a:lnTo>
                    <a:lnTo>
                      <a:pt x="26" y="40"/>
                    </a:lnTo>
                    <a:lnTo>
                      <a:pt x="32" y="37"/>
                    </a:lnTo>
                    <a:lnTo>
                      <a:pt x="36" y="32"/>
                    </a:lnTo>
                    <a:lnTo>
                      <a:pt x="40" y="28"/>
                    </a:lnTo>
                    <a:lnTo>
                      <a:pt x="40" y="20"/>
                    </a:lnTo>
                  </a:path>
                </a:pathLst>
              </a:custGeom>
              <a:noFill/>
              <a:ln w="4763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793" name="Freeform 1033"/>
              <p:cNvSpPr>
                <a:spLocks/>
              </p:cNvSpPr>
              <p:nvPr/>
            </p:nvSpPr>
            <p:spPr bwMode="auto">
              <a:xfrm>
                <a:off x="3331" y="3269"/>
                <a:ext cx="16" cy="12"/>
              </a:xfrm>
              <a:custGeom>
                <a:avLst/>
                <a:gdLst>
                  <a:gd name="T0" fmla="*/ 16 w 16"/>
                  <a:gd name="T1" fmla="*/ 3 h 12"/>
                  <a:gd name="T2" fmla="*/ 0 w 16"/>
                  <a:gd name="T3" fmla="*/ 0 h 12"/>
                  <a:gd name="T4" fmla="*/ 12 w 16"/>
                  <a:gd name="T5" fmla="*/ 12 h 12"/>
                  <a:gd name="T6" fmla="*/ 16 w 16"/>
                  <a:gd name="T7" fmla="*/ 3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12">
                    <a:moveTo>
                      <a:pt x="16" y="3"/>
                    </a:moveTo>
                    <a:lnTo>
                      <a:pt x="0" y="0"/>
                    </a:lnTo>
                    <a:lnTo>
                      <a:pt x="12" y="12"/>
                    </a:lnTo>
                    <a:lnTo>
                      <a:pt x="16" y="3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794" name="Line 1034"/>
              <p:cNvSpPr>
                <a:spLocks noChangeShapeType="1"/>
              </p:cNvSpPr>
              <p:nvPr/>
            </p:nvSpPr>
            <p:spPr bwMode="auto">
              <a:xfrm>
                <a:off x="3345" y="3276"/>
                <a:ext cx="38" cy="17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795" name="Freeform 1035"/>
              <p:cNvSpPr>
                <a:spLocks/>
              </p:cNvSpPr>
              <p:nvPr/>
            </p:nvSpPr>
            <p:spPr bwMode="auto">
              <a:xfrm>
                <a:off x="3295" y="3214"/>
                <a:ext cx="21" cy="65"/>
              </a:xfrm>
              <a:custGeom>
                <a:avLst/>
                <a:gdLst>
                  <a:gd name="T0" fmla="*/ 19 w 21"/>
                  <a:gd name="T1" fmla="*/ 64 h 65"/>
                  <a:gd name="T2" fmla="*/ 16 w 21"/>
                  <a:gd name="T3" fmla="*/ 65 h 65"/>
                  <a:gd name="T4" fmla="*/ 3 w 21"/>
                  <a:gd name="T5" fmla="*/ 22 h 65"/>
                  <a:gd name="T6" fmla="*/ 0 w 21"/>
                  <a:gd name="T7" fmla="*/ 22 h 65"/>
                  <a:gd name="T8" fmla="*/ 0 w 21"/>
                  <a:gd name="T9" fmla="*/ 0 h 65"/>
                  <a:gd name="T10" fmla="*/ 12 w 21"/>
                  <a:gd name="T11" fmla="*/ 19 h 65"/>
                  <a:gd name="T12" fmla="*/ 7 w 21"/>
                  <a:gd name="T13" fmla="*/ 21 h 65"/>
                  <a:gd name="T14" fmla="*/ 21 w 21"/>
                  <a:gd name="T15" fmla="*/ 64 h 65"/>
                  <a:gd name="T16" fmla="*/ 19 w 21"/>
                  <a:gd name="T17" fmla="*/ 64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1" h="65">
                    <a:moveTo>
                      <a:pt x="19" y="64"/>
                    </a:moveTo>
                    <a:lnTo>
                      <a:pt x="16" y="65"/>
                    </a:lnTo>
                    <a:lnTo>
                      <a:pt x="3" y="22"/>
                    </a:lnTo>
                    <a:lnTo>
                      <a:pt x="0" y="22"/>
                    </a:lnTo>
                    <a:lnTo>
                      <a:pt x="0" y="0"/>
                    </a:lnTo>
                    <a:lnTo>
                      <a:pt x="12" y="19"/>
                    </a:lnTo>
                    <a:lnTo>
                      <a:pt x="7" y="21"/>
                    </a:lnTo>
                    <a:lnTo>
                      <a:pt x="21" y="64"/>
                    </a:lnTo>
                    <a:lnTo>
                      <a:pt x="19" y="64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796" name="Freeform 1036"/>
              <p:cNvSpPr>
                <a:spLocks/>
              </p:cNvSpPr>
              <p:nvPr/>
            </p:nvSpPr>
            <p:spPr bwMode="auto">
              <a:xfrm>
                <a:off x="3186" y="3236"/>
                <a:ext cx="60" cy="28"/>
              </a:xfrm>
              <a:custGeom>
                <a:avLst/>
                <a:gdLst>
                  <a:gd name="T0" fmla="*/ 60 w 60"/>
                  <a:gd name="T1" fmla="*/ 26 h 28"/>
                  <a:gd name="T2" fmla="*/ 58 w 60"/>
                  <a:gd name="T3" fmla="*/ 28 h 28"/>
                  <a:gd name="T4" fmla="*/ 18 w 60"/>
                  <a:gd name="T5" fmla="*/ 11 h 28"/>
                  <a:gd name="T6" fmla="*/ 17 w 60"/>
                  <a:gd name="T7" fmla="*/ 14 h 28"/>
                  <a:gd name="T8" fmla="*/ 0 w 60"/>
                  <a:gd name="T9" fmla="*/ 0 h 28"/>
                  <a:gd name="T10" fmla="*/ 23 w 60"/>
                  <a:gd name="T11" fmla="*/ 2 h 28"/>
                  <a:gd name="T12" fmla="*/ 20 w 60"/>
                  <a:gd name="T13" fmla="*/ 7 h 28"/>
                  <a:gd name="T14" fmla="*/ 60 w 60"/>
                  <a:gd name="T15" fmla="*/ 25 h 28"/>
                  <a:gd name="T16" fmla="*/ 60 w 60"/>
                  <a:gd name="T17" fmla="*/ 26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0" h="28">
                    <a:moveTo>
                      <a:pt x="60" y="26"/>
                    </a:moveTo>
                    <a:lnTo>
                      <a:pt x="58" y="28"/>
                    </a:lnTo>
                    <a:lnTo>
                      <a:pt x="18" y="11"/>
                    </a:lnTo>
                    <a:lnTo>
                      <a:pt x="17" y="14"/>
                    </a:lnTo>
                    <a:lnTo>
                      <a:pt x="0" y="0"/>
                    </a:lnTo>
                    <a:lnTo>
                      <a:pt x="23" y="2"/>
                    </a:lnTo>
                    <a:lnTo>
                      <a:pt x="20" y="7"/>
                    </a:lnTo>
                    <a:lnTo>
                      <a:pt x="60" y="25"/>
                    </a:lnTo>
                    <a:lnTo>
                      <a:pt x="60" y="26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797" name="Freeform 1037"/>
              <p:cNvSpPr>
                <a:spLocks/>
              </p:cNvSpPr>
              <p:nvPr/>
            </p:nvSpPr>
            <p:spPr bwMode="auto">
              <a:xfrm>
                <a:off x="3100" y="3240"/>
                <a:ext cx="75" cy="15"/>
              </a:xfrm>
              <a:custGeom>
                <a:avLst/>
                <a:gdLst>
                  <a:gd name="T0" fmla="*/ 75 w 75"/>
                  <a:gd name="T1" fmla="*/ 7 h 15"/>
                  <a:gd name="T2" fmla="*/ 75 w 75"/>
                  <a:gd name="T3" fmla="*/ 10 h 15"/>
                  <a:gd name="T4" fmla="*/ 25 w 75"/>
                  <a:gd name="T5" fmla="*/ 10 h 15"/>
                  <a:gd name="T6" fmla="*/ 25 w 75"/>
                  <a:gd name="T7" fmla="*/ 15 h 15"/>
                  <a:gd name="T8" fmla="*/ 0 w 75"/>
                  <a:gd name="T9" fmla="*/ 7 h 15"/>
                  <a:gd name="T10" fmla="*/ 25 w 75"/>
                  <a:gd name="T11" fmla="*/ 0 h 15"/>
                  <a:gd name="T12" fmla="*/ 25 w 75"/>
                  <a:gd name="T13" fmla="*/ 6 h 15"/>
                  <a:gd name="T14" fmla="*/ 75 w 75"/>
                  <a:gd name="T15" fmla="*/ 6 h 15"/>
                  <a:gd name="T16" fmla="*/ 75 w 75"/>
                  <a:gd name="T17" fmla="*/ 7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5" h="15">
                    <a:moveTo>
                      <a:pt x="75" y="7"/>
                    </a:moveTo>
                    <a:lnTo>
                      <a:pt x="75" y="10"/>
                    </a:lnTo>
                    <a:lnTo>
                      <a:pt x="25" y="10"/>
                    </a:lnTo>
                    <a:lnTo>
                      <a:pt x="25" y="15"/>
                    </a:lnTo>
                    <a:lnTo>
                      <a:pt x="0" y="7"/>
                    </a:lnTo>
                    <a:lnTo>
                      <a:pt x="25" y="0"/>
                    </a:lnTo>
                    <a:lnTo>
                      <a:pt x="25" y="6"/>
                    </a:lnTo>
                    <a:lnTo>
                      <a:pt x="75" y="6"/>
                    </a:lnTo>
                    <a:lnTo>
                      <a:pt x="75" y="7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798" name="Freeform 1038"/>
              <p:cNvSpPr>
                <a:spLocks/>
              </p:cNvSpPr>
              <p:nvPr/>
            </p:nvSpPr>
            <p:spPr bwMode="auto">
              <a:xfrm>
                <a:off x="3051" y="3230"/>
                <a:ext cx="57" cy="84"/>
              </a:xfrm>
              <a:custGeom>
                <a:avLst/>
                <a:gdLst>
                  <a:gd name="T0" fmla="*/ 54 w 57"/>
                  <a:gd name="T1" fmla="*/ 3 h 84"/>
                  <a:gd name="T2" fmla="*/ 57 w 57"/>
                  <a:gd name="T3" fmla="*/ 5 h 84"/>
                  <a:gd name="T4" fmla="*/ 20 w 57"/>
                  <a:gd name="T5" fmla="*/ 58 h 84"/>
                  <a:gd name="T6" fmla="*/ 25 w 57"/>
                  <a:gd name="T7" fmla="*/ 63 h 84"/>
                  <a:gd name="T8" fmla="*/ 0 w 57"/>
                  <a:gd name="T9" fmla="*/ 84 h 84"/>
                  <a:gd name="T10" fmla="*/ 9 w 57"/>
                  <a:gd name="T11" fmla="*/ 52 h 84"/>
                  <a:gd name="T12" fmla="*/ 16 w 57"/>
                  <a:gd name="T13" fmla="*/ 57 h 84"/>
                  <a:gd name="T14" fmla="*/ 51 w 57"/>
                  <a:gd name="T15" fmla="*/ 0 h 84"/>
                  <a:gd name="T16" fmla="*/ 54 w 57"/>
                  <a:gd name="T17" fmla="*/ 3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7" h="84">
                    <a:moveTo>
                      <a:pt x="54" y="3"/>
                    </a:moveTo>
                    <a:lnTo>
                      <a:pt x="57" y="5"/>
                    </a:lnTo>
                    <a:lnTo>
                      <a:pt x="20" y="58"/>
                    </a:lnTo>
                    <a:lnTo>
                      <a:pt x="25" y="63"/>
                    </a:lnTo>
                    <a:lnTo>
                      <a:pt x="0" y="84"/>
                    </a:lnTo>
                    <a:lnTo>
                      <a:pt x="9" y="52"/>
                    </a:lnTo>
                    <a:lnTo>
                      <a:pt x="16" y="57"/>
                    </a:lnTo>
                    <a:lnTo>
                      <a:pt x="51" y="0"/>
                    </a:lnTo>
                    <a:lnTo>
                      <a:pt x="54" y="3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799" name="Freeform 1039"/>
              <p:cNvSpPr>
                <a:spLocks/>
              </p:cNvSpPr>
              <p:nvPr/>
            </p:nvSpPr>
            <p:spPr bwMode="auto">
              <a:xfrm>
                <a:off x="2978" y="3215"/>
                <a:ext cx="61" cy="80"/>
              </a:xfrm>
              <a:custGeom>
                <a:avLst/>
                <a:gdLst>
                  <a:gd name="T0" fmla="*/ 58 w 61"/>
                  <a:gd name="T1" fmla="*/ 2 h 80"/>
                  <a:gd name="T2" fmla="*/ 61 w 61"/>
                  <a:gd name="T3" fmla="*/ 5 h 80"/>
                  <a:gd name="T4" fmla="*/ 23 w 61"/>
                  <a:gd name="T5" fmla="*/ 55 h 80"/>
                  <a:gd name="T6" fmla="*/ 27 w 61"/>
                  <a:gd name="T7" fmla="*/ 60 h 80"/>
                  <a:gd name="T8" fmla="*/ 0 w 61"/>
                  <a:gd name="T9" fmla="*/ 80 h 80"/>
                  <a:gd name="T10" fmla="*/ 12 w 61"/>
                  <a:gd name="T11" fmla="*/ 47 h 80"/>
                  <a:gd name="T12" fmla="*/ 17 w 61"/>
                  <a:gd name="T13" fmla="*/ 51 h 80"/>
                  <a:gd name="T14" fmla="*/ 55 w 61"/>
                  <a:gd name="T15" fmla="*/ 0 h 80"/>
                  <a:gd name="T16" fmla="*/ 58 w 61"/>
                  <a:gd name="T17" fmla="*/ 2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1" h="80">
                    <a:moveTo>
                      <a:pt x="58" y="2"/>
                    </a:moveTo>
                    <a:lnTo>
                      <a:pt x="61" y="5"/>
                    </a:lnTo>
                    <a:lnTo>
                      <a:pt x="23" y="55"/>
                    </a:lnTo>
                    <a:lnTo>
                      <a:pt x="27" y="60"/>
                    </a:lnTo>
                    <a:lnTo>
                      <a:pt x="0" y="80"/>
                    </a:lnTo>
                    <a:lnTo>
                      <a:pt x="12" y="47"/>
                    </a:lnTo>
                    <a:lnTo>
                      <a:pt x="17" y="51"/>
                    </a:lnTo>
                    <a:lnTo>
                      <a:pt x="55" y="0"/>
                    </a:lnTo>
                    <a:lnTo>
                      <a:pt x="58" y="2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800" name="Freeform 1040"/>
              <p:cNvSpPr>
                <a:spLocks/>
              </p:cNvSpPr>
              <p:nvPr/>
            </p:nvSpPr>
            <p:spPr bwMode="auto">
              <a:xfrm>
                <a:off x="2921" y="3201"/>
                <a:ext cx="48" cy="51"/>
              </a:xfrm>
              <a:custGeom>
                <a:avLst/>
                <a:gdLst>
                  <a:gd name="T0" fmla="*/ 46 w 48"/>
                  <a:gd name="T1" fmla="*/ 2 h 51"/>
                  <a:gd name="T2" fmla="*/ 48 w 48"/>
                  <a:gd name="T3" fmla="*/ 3 h 51"/>
                  <a:gd name="T4" fmla="*/ 16 w 48"/>
                  <a:gd name="T5" fmla="*/ 35 h 51"/>
                  <a:gd name="T6" fmla="*/ 20 w 48"/>
                  <a:gd name="T7" fmla="*/ 39 h 51"/>
                  <a:gd name="T8" fmla="*/ 0 w 48"/>
                  <a:gd name="T9" fmla="*/ 51 h 51"/>
                  <a:gd name="T10" fmla="*/ 9 w 48"/>
                  <a:gd name="T11" fmla="*/ 31 h 51"/>
                  <a:gd name="T12" fmla="*/ 13 w 48"/>
                  <a:gd name="T13" fmla="*/ 34 h 51"/>
                  <a:gd name="T14" fmla="*/ 43 w 48"/>
                  <a:gd name="T15" fmla="*/ 0 h 51"/>
                  <a:gd name="T16" fmla="*/ 46 w 48"/>
                  <a:gd name="T17" fmla="*/ 2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8" h="51">
                    <a:moveTo>
                      <a:pt x="46" y="2"/>
                    </a:moveTo>
                    <a:lnTo>
                      <a:pt x="48" y="3"/>
                    </a:lnTo>
                    <a:lnTo>
                      <a:pt x="16" y="35"/>
                    </a:lnTo>
                    <a:lnTo>
                      <a:pt x="20" y="39"/>
                    </a:lnTo>
                    <a:lnTo>
                      <a:pt x="0" y="51"/>
                    </a:lnTo>
                    <a:lnTo>
                      <a:pt x="9" y="31"/>
                    </a:lnTo>
                    <a:lnTo>
                      <a:pt x="13" y="34"/>
                    </a:lnTo>
                    <a:lnTo>
                      <a:pt x="43" y="0"/>
                    </a:lnTo>
                    <a:lnTo>
                      <a:pt x="46" y="2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801" name="Freeform 1041"/>
              <p:cNvSpPr>
                <a:spLocks/>
              </p:cNvSpPr>
              <p:nvPr/>
            </p:nvSpPr>
            <p:spPr bwMode="auto">
              <a:xfrm>
                <a:off x="2868" y="3186"/>
                <a:ext cx="7" cy="5"/>
              </a:xfrm>
              <a:custGeom>
                <a:avLst/>
                <a:gdLst>
                  <a:gd name="T0" fmla="*/ 7 w 7"/>
                  <a:gd name="T1" fmla="*/ 0 h 5"/>
                  <a:gd name="T2" fmla="*/ 0 w 7"/>
                  <a:gd name="T3" fmla="*/ 2 h 5"/>
                  <a:gd name="T4" fmla="*/ 7 w 7"/>
                  <a:gd name="T5" fmla="*/ 5 h 5"/>
                  <a:gd name="T6" fmla="*/ 7 w 7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5">
                    <a:moveTo>
                      <a:pt x="7" y="0"/>
                    </a:moveTo>
                    <a:lnTo>
                      <a:pt x="0" y="2"/>
                    </a:lnTo>
                    <a:lnTo>
                      <a:pt x="7" y="5"/>
                    </a:lnTo>
                    <a:lnTo>
                      <a:pt x="7" y="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802" name="Line 1042"/>
              <p:cNvSpPr>
                <a:spLocks noChangeShapeType="1"/>
              </p:cNvSpPr>
              <p:nvPr/>
            </p:nvSpPr>
            <p:spPr bwMode="auto">
              <a:xfrm>
                <a:off x="2875" y="3188"/>
                <a:ext cx="22" cy="0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803" name="Freeform 1043"/>
              <p:cNvSpPr>
                <a:spLocks/>
              </p:cNvSpPr>
              <p:nvPr/>
            </p:nvSpPr>
            <p:spPr bwMode="auto">
              <a:xfrm>
                <a:off x="2810" y="3168"/>
                <a:ext cx="4" cy="3"/>
              </a:xfrm>
              <a:custGeom>
                <a:avLst/>
                <a:gdLst>
                  <a:gd name="T0" fmla="*/ 4 w 4"/>
                  <a:gd name="T1" fmla="*/ 0 h 3"/>
                  <a:gd name="T2" fmla="*/ 0 w 4"/>
                  <a:gd name="T3" fmla="*/ 1 h 3"/>
                  <a:gd name="T4" fmla="*/ 4 w 4"/>
                  <a:gd name="T5" fmla="*/ 3 h 3"/>
                  <a:gd name="T6" fmla="*/ 4 w 4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3">
                    <a:moveTo>
                      <a:pt x="4" y="0"/>
                    </a:moveTo>
                    <a:lnTo>
                      <a:pt x="0" y="1"/>
                    </a:lnTo>
                    <a:lnTo>
                      <a:pt x="4" y="3"/>
                    </a:lnTo>
                    <a:lnTo>
                      <a:pt x="4" y="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804" name="Line 1044"/>
              <p:cNvSpPr>
                <a:spLocks noChangeShapeType="1"/>
              </p:cNvSpPr>
              <p:nvPr/>
            </p:nvSpPr>
            <p:spPr bwMode="auto">
              <a:xfrm>
                <a:off x="2814" y="3169"/>
                <a:ext cx="14" cy="3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805" name="Freeform 1045"/>
              <p:cNvSpPr>
                <a:spLocks/>
              </p:cNvSpPr>
              <p:nvPr/>
            </p:nvSpPr>
            <p:spPr bwMode="auto">
              <a:xfrm>
                <a:off x="2742" y="3155"/>
                <a:ext cx="5" cy="3"/>
              </a:xfrm>
              <a:custGeom>
                <a:avLst/>
                <a:gdLst>
                  <a:gd name="T0" fmla="*/ 5 w 5"/>
                  <a:gd name="T1" fmla="*/ 0 h 3"/>
                  <a:gd name="T2" fmla="*/ 0 w 5"/>
                  <a:gd name="T3" fmla="*/ 0 h 3"/>
                  <a:gd name="T4" fmla="*/ 5 w 5"/>
                  <a:gd name="T5" fmla="*/ 3 h 3"/>
                  <a:gd name="T6" fmla="*/ 5 w 5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3">
                    <a:moveTo>
                      <a:pt x="5" y="0"/>
                    </a:moveTo>
                    <a:lnTo>
                      <a:pt x="0" y="0"/>
                    </a:lnTo>
                    <a:lnTo>
                      <a:pt x="5" y="3"/>
                    </a:lnTo>
                    <a:lnTo>
                      <a:pt x="5" y="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806" name="Line 1046"/>
              <p:cNvSpPr>
                <a:spLocks noChangeShapeType="1"/>
              </p:cNvSpPr>
              <p:nvPr/>
            </p:nvSpPr>
            <p:spPr bwMode="auto">
              <a:xfrm>
                <a:off x="2747" y="3157"/>
                <a:ext cx="11" cy="0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807" name="Freeform 1047"/>
              <p:cNvSpPr>
                <a:spLocks/>
              </p:cNvSpPr>
              <p:nvPr/>
            </p:nvSpPr>
            <p:spPr bwMode="auto">
              <a:xfrm>
                <a:off x="2672" y="3140"/>
                <a:ext cx="5" cy="3"/>
              </a:xfrm>
              <a:custGeom>
                <a:avLst/>
                <a:gdLst>
                  <a:gd name="T0" fmla="*/ 5 w 5"/>
                  <a:gd name="T1" fmla="*/ 0 h 3"/>
                  <a:gd name="T2" fmla="*/ 0 w 5"/>
                  <a:gd name="T3" fmla="*/ 2 h 3"/>
                  <a:gd name="T4" fmla="*/ 5 w 5"/>
                  <a:gd name="T5" fmla="*/ 3 h 3"/>
                  <a:gd name="T6" fmla="*/ 5 w 5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3">
                    <a:moveTo>
                      <a:pt x="5" y="0"/>
                    </a:moveTo>
                    <a:lnTo>
                      <a:pt x="0" y="2"/>
                    </a:lnTo>
                    <a:lnTo>
                      <a:pt x="5" y="3"/>
                    </a:lnTo>
                    <a:lnTo>
                      <a:pt x="5" y="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808" name="Line 1048"/>
              <p:cNvSpPr>
                <a:spLocks noChangeShapeType="1"/>
              </p:cNvSpPr>
              <p:nvPr/>
            </p:nvSpPr>
            <p:spPr bwMode="auto">
              <a:xfrm>
                <a:off x="2677" y="3142"/>
                <a:ext cx="10" cy="0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809" name="Freeform 1049"/>
              <p:cNvSpPr>
                <a:spLocks/>
              </p:cNvSpPr>
              <p:nvPr/>
            </p:nvSpPr>
            <p:spPr bwMode="auto">
              <a:xfrm>
                <a:off x="2599" y="3126"/>
                <a:ext cx="6" cy="3"/>
              </a:xfrm>
              <a:custGeom>
                <a:avLst/>
                <a:gdLst>
                  <a:gd name="T0" fmla="*/ 6 w 6"/>
                  <a:gd name="T1" fmla="*/ 0 h 3"/>
                  <a:gd name="T2" fmla="*/ 0 w 6"/>
                  <a:gd name="T3" fmla="*/ 2 h 3"/>
                  <a:gd name="T4" fmla="*/ 6 w 6"/>
                  <a:gd name="T5" fmla="*/ 3 h 3"/>
                  <a:gd name="T6" fmla="*/ 6 w 6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3">
                    <a:moveTo>
                      <a:pt x="6" y="0"/>
                    </a:moveTo>
                    <a:lnTo>
                      <a:pt x="0" y="2"/>
                    </a:lnTo>
                    <a:lnTo>
                      <a:pt x="6" y="3"/>
                    </a:lnTo>
                    <a:lnTo>
                      <a:pt x="6" y="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810" name="Line 1050"/>
              <p:cNvSpPr>
                <a:spLocks noChangeShapeType="1"/>
              </p:cNvSpPr>
              <p:nvPr/>
            </p:nvSpPr>
            <p:spPr bwMode="auto">
              <a:xfrm>
                <a:off x="2605" y="3128"/>
                <a:ext cx="13" cy="0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811" name="Freeform 1051"/>
              <p:cNvSpPr>
                <a:spLocks/>
              </p:cNvSpPr>
              <p:nvPr/>
            </p:nvSpPr>
            <p:spPr bwMode="auto">
              <a:xfrm>
                <a:off x="2525" y="3111"/>
                <a:ext cx="6" cy="3"/>
              </a:xfrm>
              <a:custGeom>
                <a:avLst/>
                <a:gdLst>
                  <a:gd name="T0" fmla="*/ 6 w 6"/>
                  <a:gd name="T1" fmla="*/ 0 h 3"/>
                  <a:gd name="T2" fmla="*/ 0 w 6"/>
                  <a:gd name="T3" fmla="*/ 3 h 3"/>
                  <a:gd name="T4" fmla="*/ 6 w 6"/>
                  <a:gd name="T5" fmla="*/ 3 h 3"/>
                  <a:gd name="T6" fmla="*/ 6 w 6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3">
                    <a:moveTo>
                      <a:pt x="6" y="0"/>
                    </a:moveTo>
                    <a:lnTo>
                      <a:pt x="0" y="3"/>
                    </a:lnTo>
                    <a:lnTo>
                      <a:pt x="6" y="3"/>
                    </a:lnTo>
                    <a:lnTo>
                      <a:pt x="6" y="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812" name="Line 1052"/>
              <p:cNvSpPr>
                <a:spLocks noChangeShapeType="1"/>
              </p:cNvSpPr>
              <p:nvPr/>
            </p:nvSpPr>
            <p:spPr bwMode="auto">
              <a:xfrm flipV="1">
                <a:off x="2531" y="3113"/>
                <a:ext cx="17" cy="1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813" name="Freeform 1053"/>
              <p:cNvSpPr>
                <a:spLocks/>
              </p:cNvSpPr>
              <p:nvPr/>
            </p:nvSpPr>
            <p:spPr bwMode="auto">
              <a:xfrm>
                <a:off x="2452" y="3094"/>
                <a:ext cx="6" cy="5"/>
              </a:xfrm>
              <a:custGeom>
                <a:avLst/>
                <a:gdLst>
                  <a:gd name="T0" fmla="*/ 6 w 6"/>
                  <a:gd name="T1" fmla="*/ 0 h 5"/>
                  <a:gd name="T2" fmla="*/ 0 w 6"/>
                  <a:gd name="T3" fmla="*/ 2 h 5"/>
                  <a:gd name="T4" fmla="*/ 6 w 6"/>
                  <a:gd name="T5" fmla="*/ 5 h 5"/>
                  <a:gd name="T6" fmla="*/ 6 w 6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5">
                    <a:moveTo>
                      <a:pt x="6" y="0"/>
                    </a:moveTo>
                    <a:lnTo>
                      <a:pt x="0" y="2"/>
                    </a:lnTo>
                    <a:lnTo>
                      <a:pt x="6" y="5"/>
                    </a:lnTo>
                    <a:lnTo>
                      <a:pt x="6" y="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814" name="Line 1054"/>
              <p:cNvSpPr>
                <a:spLocks noChangeShapeType="1"/>
              </p:cNvSpPr>
              <p:nvPr/>
            </p:nvSpPr>
            <p:spPr bwMode="auto">
              <a:xfrm>
                <a:off x="2458" y="3096"/>
                <a:ext cx="21" cy="1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815" name="Freeform 1055"/>
              <p:cNvSpPr>
                <a:spLocks/>
              </p:cNvSpPr>
              <p:nvPr/>
            </p:nvSpPr>
            <p:spPr bwMode="auto">
              <a:xfrm>
                <a:off x="2380" y="3079"/>
                <a:ext cx="6" cy="6"/>
              </a:xfrm>
              <a:custGeom>
                <a:avLst/>
                <a:gdLst>
                  <a:gd name="T0" fmla="*/ 6 w 6"/>
                  <a:gd name="T1" fmla="*/ 0 h 6"/>
                  <a:gd name="T2" fmla="*/ 0 w 6"/>
                  <a:gd name="T3" fmla="*/ 3 h 6"/>
                  <a:gd name="T4" fmla="*/ 6 w 6"/>
                  <a:gd name="T5" fmla="*/ 6 h 6"/>
                  <a:gd name="T6" fmla="*/ 6 w 6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6">
                    <a:moveTo>
                      <a:pt x="6" y="0"/>
                    </a:moveTo>
                    <a:lnTo>
                      <a:pt x="0" y="3"/>
                    </a:lnTo>
                    <a:lnTo>
                      <a:pt x="6" y="6"/>
                    </a:lnTo>
                    <a:lnTo>
                      <a:pt x="6" y="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816" name="Line 1056"/>
              <p:cNvSpPr>
                <a:spLocks noChangeShapeType="1"/>
              </p:cNvSpPr>
              <p:nvPr/>
            </p:nvSpPr>
            <p:spPr bwMode="auto">
              <a:xfrm>
                <a:off x="2386" y="3082"/>
                <a:ext cx="23" cy="2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817" name="Freeform 1057"/>
              <p:cNvSpPr>
                <a:spLocks/>
              </p:cNvSpPr>
              <p:nvPr/>
            </p:nvSpPr>
            <p:spPr bwMode="auto">
              <a:xfrm>
                <a:off x="2320" y="3065"/>
                <a:ext cx="6" cy="3"/>
              </a:xfrm>
              <a:custGeom>
                <a:avLst/>
                <a:gdLst>
                  <a:gd name="T0" fmla="*/ 6 w 6"/>
                  <a:gd name="T1" fmla="*/ 0 h 3"/>
                  <a:gd name="T2" fmla="*/ 0 w 6"/>
                  <a:gd name="T3" fmla="*/ 2 h 3"/>
                  <a:gd name="T4" fmla="*/ 5 w 6"/>
                  <a:gd name="T5" fmla="*/ 3 h 3"/>
                  <a:gd name="T6" fmla="*/ 6 w 6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3">
                    <a:moveTo>
                      <a:pt x="6" y="0"/>
                    </a:moveTo>
                    <a:lnTo>
                      <a:pt x="0" y="2"/>
                    </a:lnTo>
                    <a:lnTo>
                      <a:pt x="5" y="3"/>
                    </a:lnTo>
                    <a:lnTo>
                      <a:pt x="6" y="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818" name="Line 1058"/>
              <p:cNvSpPr>
                <a:spLocks noChangeShapeType="1"/>
              </p:cNvSpPr>
              <p:nvPr/>
            </p:nvSpPr>
            <p:spPr bwMode="auto">
              <a:xfrm>
                <a:off x="2325" y="3067"/>
                <a:ext cx="14" cy="0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819" name="Freeform 1059"/>
              <p:cNvSpPr>
                <a:spLocks/>
              </p:cNvSpPr>
              <p:nvPr/>
            </p:nvSpPr>
            <p:spPr bwMode="auto">
              <a:xfrm>
                <a:off x="2248" y="3032"/>
                <a:ext cx="43" cy="42"/>
              </a:xfrm>
              <a:custGeom>
                <a:avLst/>
                <a:gdLst>
                  <a:gd name="T0" fmla="*/ 43 w 43"/>
                  <a:gd name="T1" fmla="*/ 21 h 42"/>
                  <a:gd name="T2" fmla="*/ 43 w 43"/>
                  <a:gd name="T3" fmla="*/ 13 h 42"/>
                  <a:gd name="T4" fmla="*/ 39 w 43"/>
                  <a:gd name="T5" fmla="*/ 9 h 42"/>
                  <a:gd name="T6" fmla="*/ 34 w 43"/>
                  <a:gd name="T7" fmla="*/ 4 h 42"/>
                  <a:gd name="T8" fmla="*/ 29 w 43"/>
                  <a:gd name="T9" fmla="*/ 1 h 42"/>
                  <a:gd name="T10" fmla="*/ 22 w 43"/>
                  <a:gd name="T11" fmla="*/ 0 h 42"/>
                  <a:gd name="T12" fmla="*/ 16 w 43"/>
                  <a:gd name="T13" fmla="*/ 1 h 42"/>
                  <a:gd name="T14" fmla="*/ 9 w 43"/>
                  <a:gd name="T15" fmla="*/ 4 h 42"/>
                  <a:gd name="T16" fmla="*/ 5 w 43"/>
                  <a:gd name="T17" fmla="*/ 9 h 42"/>
                  <a:gd name="T18" fmla="*/ 2 w 43"/>
                  <a:gd name="T19" fmla="*/ 13 h 42"/>
                  <a:gd name="T20" fmla="*/ 0 w 43"/>
                  <a:gd name="T21" fmla="*/ 21 h 42"/>
                  <a:gd name="T22" fmla="*/ 2 w 43"/>
                  <a:gd name="T23" fmla="*/ 27 h 42"/>
                  <a:gd name="T24" fmla="*/ 5 w 43"/>
                  <a:gd name="T25" fmla="*/ 33 h 42"/>
                  <a:gd name="T26" fmla="*/ 9 w 43"/>
                  <a:gd name="T27" fmla="*/ 38 h 42"/>
                  <a:gd name="T28" fmla="*/ 16 w 43"/>
                  <a:gd name="T29" fmla="*/ 41 h 42"/>
                  <a:gd name="T30" fmla="*/ 22 w 43"/>
                  <a:gd name="T31" fmla="*/ 42 h 42"/>
                  <a:gd name="T32" fmla="*/ 29 w 43"/>
                  <a:gd name="T33" fmla="*/ 41 h 42"/>
                  <a:gd name="T34" fmla="*/ 34 w 43"/>
                  <a:gd name="T35" fmla="*/ 38 h 42"/>
                  <a:gd name="T36" fmla="*/ 39 w 43"/>
                  <a:gd name="T37" fmla="*/ 33 h 42"/>
                  <a:gd name="T38" fmla="*/ 43 w 43"/>
                  <a:gd name="T39" fmla="*/ 27 h 42"/>
                  <a:gd name="T40" fmla="*/ 43 w 43"/>
                  <a:gd name="T41" fmla="*/ 21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43" h="42">
                    <a:moveTo>
                      <a:pt x="43" y="21"/>
                    </a:moveTo>
                    <a:lnTo>
                      <a:pt x="43" y="13"/>
                    </a:lnTo>
                    <a:lnTo>
                      <a:pt x="39" y="9"/>
                    </a:lnTo>
                    <a:lnTo>
                      <a:pt x="34" y="4"/>
                    </a:lnTo>
                    <a:lnTo>
                      <a:pt x="29" y="1"/>
                    </a:lnTo>
                    <a:lnTo>
                      <a:pt x="22" y="0"/>
                    </a:lnTo>
                    <a:lnTo>
                      <a:pt x="16" y="1"/>
                    </a:lnTo>
                    <a:lnTo>
                      <a:pt x="9" y="4"/>
                    </a:lnTo>
                    <a:lnTo>
                      <a:pt x="5" y="9"/>
                    </a:lnTo>
                    <a:lnTo>
                      <a:pt x="2" y="13"/>
                    </a:lnTo>
                    <a:lnTo>
                      <a:pt x="0" y="21"/>
                    </a:lnTo>
                    <a:lnTo>
                      <a:pt x="2" y="27"/>
                    </a:lnTo>
                    <a:lnTo>
                      <a:pt x="5" y="33"/>
                    </a:lnTo>
                    <a:lnTo>
                      <a:pt x="9" y="38"/>
                    </a:lnTo>
                    <a:lnTo>
                      <a:pt x="16" y="41"/>
                    </a:lnTo>
                    <a:lnTo>
                      <a:pt x="22" y="42"/>
                    </a:lnTo>
                    <a:lnTo>
                      <a:pt x="29" y="41"/>
                    </a:lnTo>
                    <a:lnTo>
                      <a:pt x="34" y="38"/>
                    </a:lnTo>
                    <a:lnTo>
                      <a:pt x="39" y="33"/>
                    </a:lnTo>
                    <a:lnTo>
                      <a:pt x="43" y="27"/>
                    </a:lnTo>
                    <a:lnTo>
                      <a:pt x="43" y="21"/>
                    </a:lnTo>
                  </a:path>
                </a:pathLst>
              </a:custGeom>
              <a:noFill/>
              <a:ln w="4763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820" name="Freeform 1060"/>
              <p:cNvSpPr>
                <a:spLocks/>
              </p:cNvSpPr>
              <p:nvPr/>
            </p:nvSpPr>
            <p:spPr bwMode="auto">
              <a:xfrm>
                <a:off x="2181" y="3018"/>
                <a:ext cx="40" cy="41"/>
              </a:xfrm>
              <a:custGeom>
                <a:avLst/>
                <a:gdLst>
                  <a:gd name="T0" fmla="*/ 40 w 40"/>
                  <a:gd name="T1" fmla="*/ 21 h 41"/>
                  <a:gd name="T2" fmla="*/ 38 w 40"/>
                  <a:gd name="T3" fmla="*/ 14 h 41"/>
                  <a:gd name="T4" fmla="*/ 37 w 40"/>
                  <a:gd name="T5" fmla="*/ 9 h 41"/>
                  <a:gd name="T6" fmla="*/ 32 w 40"/>
                  <a:gd name="T7" fmla="*/ 4 h 41"/>
                  <a:gd name="T8" fmla="*/ 26 w 40"/>
                  <a:gd name="T9" fmla="*/ 1 h 41"/>
                  <a:gd name="T10" fmla="*/ 20 w 40"/>
                  <a:gd name="T11" fmla="*/ 0 h 41"/>
                  <a:gd name="T12" fmla="*/ 14 w 40"/>
                  <a:gd name="T13" fmla="*/ 1 h 41"/>
                  <a:gd name="T14" fmla="*/ 8 w 40"/>
                  <a:gd name="T15" fmla="*/ 4 h 41"/>
                  <a:gd name="T16" fmla="*/ 3 w 40"/>
                  <a:gd name="T17" fmla="*/ 9 h 41"/>
                  <a:gd name="T18" fmla="*/ 0 w 40"/>
                  <a:gd name="T19" fmla="*/ 14 h 41"/>
                  <a:gd name="T20" fmla="*/ 0 w 40"/>
                  <a:gd name="T21" fmla="*/ 21 h 41"/>
                  <a:gd name="T22" fmla="*/ 0 w 40"/>
                  <a:gd name="T23" fmla="*/ 27 h 41"/>
                  <a:gd name="T24" fmla="*/ 3 w 40"/>
                  <a:gd name="T25" fmla="*/ 32 h 41"/>
                  <a:gd name="T26" fmla="*/ 8 w 40"/>
                  <a:gd name="T27" fmla="*/ 37 h 41"/>
                  <a:gd name="T28" fmla="*/ 14 w 40"/>
                  <a:gd name="T29" fmla="*/ 40 h 41"/>
                  <a:gd name="T30" fmla="*/ 20 w 40"/>
                  <a:gd name="T31" fmla="*/ 41 h 41"/>
                  <a:gd name="T32" fmla="*/ 26 w 40"/>
                  <a:gd name="T33" fmla="*/ 40 h 41"/>
                  <a:gd name="T34" fmla="*/ 32 w 40"/>
                  <a:gd name="T35" fmla="*/ 37 h 41"/>
                  <a:gd name="T36" fmla="*/ 37 w 40"/>
                  <a:gd name="T37" fmla="*/ 32 h 41"/>
                  <a:gd name="T38" fmla="*/ 38 w 40"/>
                  <a:gd name="T39" fmla="*/ 27 h 41"/>
                  <a:gd name="T40" fmla="*/ 40 w 40"/>
                  <a:gd name="T41" fmla="*/ 2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40" h="41">
                    <a:moveTo>
                      <a:pt x="40" y="21"/>
                    </a:moveTo>
                    <a:lnTo>
                      <a:pt x="38" y="14"/>
                    </a:lnTo>
                    <a:lnTo>
                      <a:pt x="37" y="9"/>
                    </a:lnTo>
                    <a:lnTo>
                      <a:pt x="32" y="4"/>
                    </a:lnTo>
                    <a:lnTo>
                      <a:pt x="26" y="1"/>
                    </a:lnTo>
                    <a:lnTo>
                      <a:pt x="20" y="0"/>
                    </a:lnTo>
                    <a:lnTo>
                      <a:pt x="14" y="1"/>
                    </a:lnTo>
                    <a:lnTo>
                      <a:pt x="8" y="4"/>
                    </a:lnTo>
                    <a:lnTo>
                      <a:pt x="3" y="9"/>
                    </a:lnTo>
                    <a:lnTo>
                      <a:pt x="0" y="14"/>
                    </a:lnTo>
                    <a:lnTo>
                      <a:pt x="0" y="21"/>
                    </a:lnTo>
                    <a:lnTo>
                      <a:pt x="0" y="27"/>
                    </a:lnTo>
                    <a:lnTo>
                      <a:pt x="3" y="32"/>
                    </a:lnTo>
                    <a:lnTo>
                      <a:pt x="8" y="37"/>
                    </a:lnTo>
                    <a:lnTo>
                      <a:pt x="14" y="40"/>
                    </a:lnTo>
                    <a:lnTo>
                      <a:pt x="20" y="41"/>
                    </a:lnTo>
                    <a:lnTo>
                      <a:pt x="26" y="40"/>
                    </a:lnTo>
                    <a:lnTo>
                      <a:pt x="32" y="37"/>
                    </a:lnTo>
                    <a:lnTo>
                      <a:pt x="37" y="32"/>
                    </a:lnTo>
                    <a:lnTo>
                      <a:pt x="38" y="27"/>
                    </a:lnTo>
                    <a:lnTo>
                      <a:pt x="40" y="21"/>
                    </a:lnTo>
                  </a:path>
                </a:pathLst>
              </a:custGeom>
              <a:noFill/>
              <a:ln w="4763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821" name="Freeform 1061"/>
              <p:cNvSpPr>
                <a:spLocks/>
              </p:cNvSpPr>
              <p:nvPr/>
            </p:nvSpPr>
            <p:spPr bwMode="auto">
              <a:xfrm>
                <a:off x="2109" y="3003"/>
                <a:ext cx="43" cy="42"/>
              </a:xfrm>
              <a:custGeom>
                <a:avLst/>
                <a:gdLst>
                  <a:gd name="T0" fmla="*/ 43 w 43"/>
                  <a:gd name="T1" fmla="*/ 21 h 42"/>
                  <a:gd name="T2" fmla="*/ 41 w 43"/>
                  <a:gd name="T3" fmla="*/ 15 h 42"/>
                  <a:gd name="T4" fmla="*/ 38 w 43"/>
                  <a:gd name="T5" fmla="*/ 9 h 42"/>
                  <a:gd name="T6" fmla="*/ 34 w 43"/>
                  <a:gd name="T7" fmla="*/ 4 h 42"/>
                  <a:gd name="T8" fmla="*/ 28 w 43"/>
                  <a:gd name="T9" fmla="*/ 1 h 42"/>
                  <a:gd name="T10" fmla="*/ 22 w 43"/>
                  <a:gd name="T11" fmla="*/ 0 h 42"/>
                  <a:gd name="T12" fmla="*/ 14 w 43"/>
                  <a:gd name="T13" fmla="*/ 1 h 42"/>
                  <a:gd name="T14" fmla="*/ 8 w 43"/>
                  <a:gd name="T15" fmla="*/ 4 h 42"/>
                  <a:gd name="T16" fmla="*/ 3 w 43"/>
                  <a:gd name="T17" fmla="*/ 9 h 42"/>
                  <a:gd name="T18" fmla="*/ 0 w 43"/>
                  <a:gd name="T19" fmla="*/ 15 h 42"/>
                  <a:gd name="T20" fmla="*/ 0 w 43"/>
                  <a:gd name="T21" fmla="*/ 21 h 42"/>
                  <a:gd name="T22" fmla="*/ 0 w 43"/>
                  <a:gd name="T23" fmla="*/ 29 h 42"/>
                  <a:gd name="T24" fmla="*/ 3 w 43"/>
                  <a:gd name="T25" fmla="*/ 33 h 42"/>
                  <a:gd name="T26" fmla="*/ 8 w 43"/>
                  <a:gd name="T27" fmla="*/ 39 h 42"/>
                  <a:gd name="T28" fmla="*/ 14 w 43"/>
                  <a:gd name="T29" fmla="*/ 42 h 42"/>
                  <a:gd name="T30" fmla="*/ 22 w 43"/>
                  <a:gd name="T31" fmla="*/ 42 h 42"/>
                  <a:gd name="T32" fmla="*/ 28 w 43"/>
                  <a:gd name="T33" fmla="*/ 42 h 42"/>
                  <a:gd name="T34" fmla="*/ 34 w 43"/>
                  <a:gd name="T35" fmla="*/ 39 h 42"/>
                  <a:gd name="T36" fmla="*/ 38 w 43"/>
                  <a:gd name="T37" fmla="*/ 33 h 42"/>
                  <a:gd name="T38" fmla="*/ 41 w 43"/>
                  <a:gd name="T39" fmla="*/ 29 h 42"/>
                  <a:gd name="T40" fmla="*/ 43 w 43"/>
                  <a:gd name="T41" fmla="*/ 21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43" h="42">
                    <a:moveTo>
                      <a:pt x="43" y="21"/>
                    </a:moveTo>
                    <a:lnTo>
                      <a:pt x="41" y="15"/>
                    </a:lnTo>
                    <a:lnTo>
                      <a:pt x="38" y="9"/>
                    </a:lnTo>
                    <a:lnTo>
                      <a:pt x="34" y="4"/>
                    </a:lnTo>
                    <a:lnTo>
                      <a:pt x="28" y="1"/>
                    </a:lnTo>
                    <a:lnTo>
                      <a:pt x="22" y="0"/>
                    </a:lnTo>
                    <a:lnTo>
                      <a:pt x="14" y="1"/>
                    </a:lnTo>
                    <a:lnTo>
                      <a:pt x="8" y="4"/>
                    </a:lnTo>
                    <a:lnTo>
                      <a:pt x="3" y="9"/>
                    </a:lnTo>
                    <a:lnTo>
                      <a:pt x="0" y="15"/>
                    </a:lnTo>
                    <a:lnTo>
                      <a:pt x="0" y="21"/>
                    </a:lnTo>
                    <a:lnTo>
                      <a:pt x="0" y="29"/>
                    </a:lnTo>
                    <a:lnTo>
                      <a:pt x="3" y="33"/>
                    </a:lnTo>
                    <a:lnTo>
                      <a:pt x="8" y="39"/>
                    </a:lnTo>
                    <a:lnTo>
                      <a:pt x="14" y="42"/>
                    </a:lnTo>
                    <a:lnTo>
                      <a:pt x="22" y="42"/>
                    </a:lnTo>
                    <a:lnTo>
                      <a:pt x="28" y="42"/>
                    </a:lnTo>
                    <a:lnTo>
                      <a:pt x="34" y="39"/>
                    </a:lnTo>
                    <a:lnTo>
                      <a:pt x="38" y="33"/>
                    </a:lnTo>
                    <a:lnTo>
                      <a:pt x="41" y="29"/>
                    </a:lnTo>
                    <a:lnTo>
                      <a:pt x="43" y="21"/>
                    </a:lnTo>
                  </a:path>
                </a:pathLst>
              </a:custGeom>
              <a:noFill/>
              <a:ln w="4763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822" name="Freeform 1062"/>
              <p:cNvSpPr>
                <a:spLocks/>
              </p:cNvSpPr>
              <p:nvPr/>
            </p:nvSpPr>
            <p:spPr bwMode="auto">
              <a:xfrm>
                <a:off x="2040" y="2990"/>
                <a:ext cx="42" cy="40"/>
              </a:xfrm>
              <a:custGeom>
                <a:avLst/>
                <a:gdLst>
                  <a:gd name="T0" fmla="*/ 42 w 42"/>
                  <a:gd name="T1" fmla="*/ 20 h 40"/>
                  <a:gd name="T2" fmla="*/ 40 w 42"/>
                  <a:gd name="T3" fmla="*/ 14 h 40"/>
                  <a:gd name="T4" fmla="*/ 37 w 42"/>
                  <a:gd name="T5" fmla="*/ 8 h 40"/>
                  <a:gd name="T6" fmla="*/ 32 w 42"/>
                  <a:gd name="T7" fmla="*/ 3 h 40"/>
                  <a:gd name="T8" fmla="*/ 28 w 42"/>
                  <a:gd name="T9" fmla="*/ 0 h 40"/>
                  <a:gd name="T10" fmla="*/ 22 w 42"/>
                  <a:gd name="T11" fmla="*/ 0 h 40"/>
                  <a:gd name="T12" fmla="*/ 14 w 42"/>
                  <a:gd name="T13" fmla="*/ 0 h 40"/>
                  <a:gd name="T14" fmla="*/ 9 w 42"/>
                  <a:gd name="T15" fmla="*/ 3 h 40"/>
                  <a:gd name="T16" fmla="*/ 5 w 42"/>
                  <a:gd name="T17" fmla="*/ 8 h 40"/>
                  <a:gd name="T18" fmla="*/ 2 w 42"/>
                  <a:gd name="T19" fmla="*/ 14 h 40"/>
                  <a:gd name="T20" fmla="*/ 0 w 42"/>
                  <a:gd name="T21" fmla="*/ 20 h 40"/>
                  <a:gd name="T22" fmla="*/ 2 w 42"/>
                  <a:gd name="T23" fmla="*/ 26 h 40"/>
                  <a:gd name="T24" fmla="*/ 5 w 42"/>
                  <a:gd name="T25" fmla="*/ 31 h 40"/>
                  <a:gd name="T26" fmla="*/ 9 w 42"/>
                  <a:gd name="T27" fmla="*/ 35 h 40"/>
                  <a:gd name="T28" fmla="*/ 14 w 42"/>
                  <a:gd name="T29" fmla="*/ 39 h 40"/>
                  <a:gd name="T30" fmla="*/ 22 w 42"/>
                  <a:gd name="T31" fmla="*/ 40 h 40"/>
                  <a:gd name="T32" fmla="*/ 28 w 42"/>
                  <a:gd name="T33" fmla="*/ 39 h 40"/>
                  <a:gd name="T34" fmla="*/ 32 w 42"/>
                  <a:gd name="T35" fmla="*/ 35 h 40"/>
                  <a:gd name="T36" fmla="*/ 37 w 42"/>
                  <a:gd name="T37" fmla="*/ 31 h 40"/>
                  <a:gd name="T38" fmla="*/ 40 w 42"/>
                  <a:gd name="T39" fmla="*/ 26 h 40"/>
                  <a:gd name="T40" fmla="*/ 42 w 42"/>
                  <a:gd name="T41" fmla="*/ 2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42" h="40">
                    <a:moveTo>
                      <a:pt x="42" y="20"/>
                    </a:moveTo>
                    <a:lnTo>
                      <a:pt x="40" y="14"/>
                    </a:lnTo>
                    <a:lnTo>
                      <a:pt x="37" y="8"/>
                    </a:lnTo>
                    <a:lnTo>
                      <a:pt x="32" y="3"/>
                    </a:lnTo>
                    <a:lnTo>
                      <a:pt x="28" y="0"/>
                    </a:lnTo>
                    <a:lnTo>
                      <a:pt x="22" y="0"/>
                    </a:lnTo>
                    <a:lnTo>
                      <a:pt x="14" y="0"/>
                    </a:lnTo>
                    <a:lnTo>
                      <a:pt x="9" y="3"/>
                    </a:lnTo>
                    <a:lnTo>
                      <a:pt x="5" y="8"/>
                    </a:lnTo>
                    <a:lnTo>
                      <a:pt x="2" y="14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5" y="31"/>
                    </a:lnTo>
                    <a:lnTo>
                      <a:pt x="9" y="35"/>
                    </a:lnTo>
                    <a:lnTo>
                      <a:pt x="14" y="39"/>
                    </a:lnTo>
                    <a:lnTo>
                      <a:pt x="22" y="40"/>
                    </a:lnTo>
                    <a:lnTo>
                      <a:pt x="28" y="39"/>
                    </a:lnTo>
                    <a:lnTo>
                      <a:pt x="32" y="35"/>
                    </a:lnTo>
                    <a:lnTo>
                      <a:pt x="37" y="31"/>
                    </a:lnTo>
                    <a:lnTo>
                      <a:pt x="40" y="26"/>
                    </a:lnTo>
                    <a:lnTo>
                      <a:pt x="42" y="20"/>
                    </a:lnTo>
                  </a:path>
                </a:pathLst>
              </a:custGeom>
              <a:noFill/>
              <a:ln w="4763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823" name="Freeform 1063"/>
              <p:cNvSpPr>
                <a:spLocks/>
              </p:cNvSpPr>
              <p:nvPr/>
            </p:nvSpPr>
            <p:spPr bwMode="auto">
              <a:xfrm>
                <a:off x="1968" y="2972"/>
                <a:ext cx="45" cy="43"/>
              </a:xfrm>
              <a:custGeom>
                <a:avLst/>
                <a:gdLst>
                  <a:gd name="T0" fmla="*/ 45 w 45"/>
                  <a:gd name="T1" fmla="*/ 21 h 43"/>
                  <a:gd name="T2" fmla="*/ 43 w 45"/>
                  <a:gd name="T3" fmla="*/ 15 h 43"/>
                  <a:gd name="T4" fmla="*/ 40 w 45"/>
                  <a:gd name="T5" fmla="*/ 9 h 43"/>
                  <a:gd name="T6" fmla="*/ 36 w 45"/>
                  <a:gd name="T7" fmla="*/ 5 h 43"/>
                  <a:gd name="T8" fmla="*/ 29 w 45"/>
                  <a:gd name="T9" fmla="*/ 1 h 43"/>
                  <a:gd name="T10" fmla="*/ 22 w 45"/>
                  <a:gd name="T11" fmla="*/ 0 h 43"/>
                  <a:gd name="T12" fmla="*/ 16 w 45"/>
                  <a:gd name="T13" fmla="*/ 1 h 43"/>
                  <a:gd name="T14" fmla="*/ 10 w 45"/>
                  <a:gd name="T15" fmla="*/ 5 h 43"/>
                  <a:gd name="T16" fmla="*/ 5 w 45"/>
                  <a:gd name="T17" fmla="*/ 9 h 43"/>
                  <a:gd name="T18" fmla="*/ 2 w 45"/>
                  <a:gd name="T19" fmla="*/ 15 h 43"/>
                  <a:gd name="T20" fmla="*/ 0 w 45"/>
                  <a:gd name="T21" fmla="*/ 21 h 43"/>
                  <a:gd name="T22" fmla="*/ 2 w 45"/>
                  <a:gd name="T23" fmla="*/ 29 h 43"/>
                  <a:gd name="T24" fmla="*/ 5 w 45"/>
                  <a:gd name="T25" fmla="*/ 35 h 43"/>
                  <a:gd name="T26" fmla="*/ 10 w 45"/>
                  <a:gd name="T27" fmla="*/ 40 h 43"/>
                  <a:gd name="T28" fmla="*/ 16 w 45"/>
                  <a:gd name="T29" fmla="*/ 43 h 43"/>
                  <a:gd name="T30" fmla="*/ 22 w 45"/>
                  <a:gd name="T31" fmla="*/ 43 h 43"/>
                  <a:gd name="T32" fmla="*/ 29 w 45"/>
                  <a:gd name="T33" fmla="*/ 43 h 43"/>
                  <a:gd name="T34" fmla="*/ 36 w 45"/>
                  <a:gd name="T35" fmla="*/ 40 h 43"/>
                  <a:gd name="T36" fmla="*/ 40 w 45"/>
                  <a:gd name="T37" fmla="*/ 35 h 43"/>
                  <a:gd name="T38" fmla="*/ 43 w 45"/>
                  <a:gd name="T39" fmla="*/ 29 h 43"/>
                  <a:gd name="T40" fmla="*/ 45 w 45"/>
                  <a:gd name="T41" fmla="*/ 21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45" h="43">
                    <a:moveTo>
                      <a:pt x="45" y="21"/>
                    </a:moveTo>
                    <a:lnTo>
                      <a:pt x="43" y="15"/>
                    </a:lnTo>
                    <a:lnTo>
                      <a:pt x="40" y="9"/>
                    </a:lnTo>
                    <a:lnTo>
                      <a:pt x="36" y="5"/>
                    </a:lnTo>
                    <a:lnTo>
                      <a:pt x="29" y="1"/>
                    </a:lnTo>
                    <a:lnTo>
                      <a:pt x="22" y="0"/>
                    </a:lnTo>
                    <a:lnTo>
                      <a:pt x="16" y="1"/>
                    </a:lnTo>
                    <a:lnTo>
                      <a:pt x="10" y="5"/>
                    </a:lnTo>
                    <a:lnTo>
                      <a:pt x="5" y="9"/>
                    </a:lnTo>
                    <a:lnTo>
                      <a:pt x="2" y="15"/>
                    </a:lnTo>
                    <a:lnTo>
                      <a:pt x="0" y="21"/>
                    </a:lnTo>
                    <a:lnTo>
                      <a:pt x="2" y="29"/>
                    </a:lnTo>
                    <a:lnTo>
                      <a:pt x="5" y="35"/>
                    </a:lnTo>
                    <a:lnTo>
                      <a:pt x="10" y="40"/>
                    </a:lnTo>
                    <a:lnTo>
                      <a:pt x="16" y="43"/>
                    </a:lnTo>
                    <a:lnTo>
                      <a:pt x="22" y="43"/>
                    </a:lnTo>
                    <a:lnTo>
                      <a:pt x="29" y="43"/>
                    </a:lnTo>
                    <a:lnTo>
                      <a:pt x="36" y="40"/>
                    </a:lnTo>
                    <a:lnTo>
                      <a:pt x="40" y="35"/>
                    </a:lnTo>
                    <a:lnTo>
                      <a:pt x="43" y="29"/>
                    </a:lnTo>
                    <a:lnTo>
                      <a:pt x="45" y="21"/>
                    </a:lnTo>
                  </a:path>
                </a:pathLst>
              </a:custGeom>
              <a:noFill/>
              <a:ln w="4763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824" name="Freeform 1064"/>
              <p:cNvSpPr>
                <a:spLocks/>
              </p:cNvSpPr>
              <p:nvPr/>
            </p:nvSpPr>
            <p:spPr bwMode="auto">
              <a:xfrm>
                <a:off x="3360" y="3299"/>
                <a:ext cx="13" cy="63"/>
              </a:xfrm>
              <a:custGeom>
                <a:avLst/>
                <a:gdLst>
                  <a:gd name="T0" fmla="*/ 9 w 13"/>
                  <a:gd name="T1" fmla="*/ 63 h 63"/>
                  <a:gd name="T2" fmla="*/ 6 w 13"/>
                  <a:gd name="T3" fmla="*/ 63 h 63"/>
                  <a:gd name="T4" fmla="*/ 3 w 13"/>
                  <a:gd name="T5" fmla="*/ 22 h 63"/>
                  <a:gd name="T6" fmla="*/ 0 w 13"/>
                  <a:gd name="T7" fmla="*/ 22 h 63"/>
                  <a:gd name="T8" fmla="*/ 5 w 13"/>
                  <a:gd name="T9" fmla="*/ 0 h 63"/>
                  <a:gd name="T10" fmla="*/ 13 w 13"/>
                  <a:gd name="T11" fmla="*/ 20 h 63"/>
                  <a:gd name="T12" fmla="*/ 8 w 13"/>
                  <a:gd name="T13" fmla="*/ 22 h 63"/>
                  <a:gd name="T14" fmla="*/ 11 w 13"/>
                  <a:gd name="T15" fmla="*/ 63 h 63"/>
                  <a:gd name="T16" fmla="*/ 9 w 13"/>
                  <a:gd name="T17" fmla="*/ 63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3" h="63">
                    <a:moveTo>
                      <a:pt x="9" y="63"/>
                    </a:moveTo>
                    <a:lnTo>
                      <a:pt x="6" y="63"/>
                    </a:lnTo>
                    <a:lnTo>
                      <a:pt x="3" y="22"/>
                    </a:lnTo>
                    <a:lnTo>
                      <a:pt x="0" y="22"/>
                    </a:lnTo>
                    <a:lnTo>
                      <a:pt x="5" y="0"/>
                    </a:lnTo>
                    <a:lnTo>
                      <a:pt x="13" y="20"/>
                    </a:lnTo>
                    <a:lnTo>
                      <a:pt x="8" y="22"/>
                    </a:lnTo>
                    <a:lnTo>
                      <a:pt x="11" y="63"/>
                    </a:lnTo>
                    <a:lnTo>
                      <a:pt x="9" y="63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825" name="Freeform 1065"/>
              <p:cNvSpPr>
                <a:spLocks/>
              </p:cNvSpPr>
              <p:nvPr/>
            </p:nvSpPr>
            <p:spPr bwMode="auto">
              <a:xfrm>
                <a:off x="3290" y="3270"/>
                <a:ext cx="14" cy="78"/>
              </a:xfrm>
              <a:custGeom>
                <a:avLst/>
                <a:gdLst>
                  <a:gd name="T0" fmla="*/ 8 w 14"/>
                  <a:gd name="T1" fmla="*/ 78 h 78"/>
                  <a:gd name="T2" fmla="*/ 8 w 14"/>
                  <a:gd name="T3" fmla="*/ 78 h 78"/>
                  <a:gd name="T4" fmla="*/ 5 w 14"/>
                  <a:gd name="T5" fmla="*/ 26 h 78"/>
                  <a:gd name="T6" fmla="*/ 0 w 14"/>
                  <a:gd name="T7" fmla="*/ 26 h 78"/>
                  <a:gd name="T8" fmla="*/ 6 w 14"/>
                  <a:gd name="T9" fmla="*/ 0 h 78"/>
                  <a:gd name="T10" fmla="*/ 14 w 14"/>
                  <a:gd name="T11" fmla="*/ 25 h 78"/>
                  <a:gd name="T12" fmla="*/ 9 w 14"/>
                  <a:gd name="T13" fmla="*/ 26 h 78"/>
                  <a:gd name="T14" fmla="*/ 11 w 14"/>
                  <a:gd name="T15" fmla="*/ 77 h 78"/>
                  <a:gd name="T16" fmla="*/ 8 w 14"/>
                  <a:gd name="T17" fmla="*/ 78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78">
                    <a:moveTo>
                      <a:pt x="8" y="78"/>
                    </a:moveTo>
                    <a:lnTo>
                      <a:pt x="8" y="78"/>
                    </a:lnTo>
                    <a:lnTo>
                      <a:pt x="5" y="26"/>
                    </a:lnTo>
                    <a:lnTo>
                      <a:pt x="0" y="26"/>
                    </a:lnTo>
                    <a:lnTo>
                      <a:pt x="6" y="0"/>
                    </a:lnTo>
                    <a:lnTo>
                      <a:pt x="14" y="25"/>
                    </a:lnTo>
                    <a:lnTo>
                      <a:pt x="9" y="26"/>
                    </a:lnTo>
                    <a:lnTo>
                      <a:pt x="11" y="77"/>
                    </a:lnTo>
                    <a:lnTo>
                      <a:pt x="8" y="78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826" name="Freeform 1066"/>
              <p:cNvSpPr>
                <a:spLocks/>
              </p:cNvSpPr>
              <p:nvPr/>
            </p:nvSpPr>
            <p:spPr bwMode="auto">
              <a:xfrm>
                <a:off x="3224" y="3236"/>
                <a:ext cx="20" cy="97"/>
              </a:xfrm>
              <a:custGeom>
                <a:avLst/>
                <a:gdLst>
                  <a:gd name="T0" fmla="*/ 5 w 20"/>
                  <a:gd name="T1" fmla="*/ 97 h 97"/>
                  <a:gd name="T2" fmla="*/ 2 w 20"/>
                  <a:gd name="T3" fmla="*/ 97 h 97"/>
                  <a:gd name="T4" fmla="*/ 6 w 20"/>
                  <a:gd name="T5" fmla="*/ 31 h 97"/>
                  <a:gd name="T6" fmla="*/ 0 w 20"/>
                  <a:gd name="T7" fmla="*/ 31 h 97"/>
                  <a:gd name="T8" fmla="*/ 12 w 20"/>
                  <a:gd name="T9" fmla="*/ 0 h 97"/>
                  <a:gd name="T10" fmla="*/ 20 w 20"/>
                  <a:gd name="T11" fmla="*/ 33 h 97"/>
                  <a:gd name="T12" fmla="*/ 14 w 20"/>
                  <a:gd name="T13" fmla="*/ 31 h 97"/>
                  <a:gd name="T14" fmla="*/ 8 w 20"/>
                  <a:gd name="T15" fmla="*/ 97 h 97"/>
                  <a:gd name="T16" fmla="*/ 5 w 20"/>
                  <a:gd name="T17" fmla="*/ 97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0" h="97">
                    <a:moveTo>
                      <a:pt x="5" y="97"/>
                    </a:moveTo>
                    <a:lnTo>
                      <a:pt x="2" y="97"/>
                    </a:lnTo>
                    <a:lnTo>
                      <a:pt x="6" y="31"/>
                    </a:lnTo>
                    <a:lnTo>
                      <a:pt x="0" y="31"/>
                    </a:lnTo>
                    <a:lnTo>
                      <a:pt x="12" y="0"/>
                    </a:lnTo>
                    <a:lnTo>
                      <a:pt x="20" y="33"/>
                    </a:lnTo>
                    <a:lnTo>
                      <a:pt x="14" y="31"/>
                    </a:lnTo>
                    <a:lnTo>
                      <a:pt x="8" y="97"/>
                    </a:lnTo>
                    <a:lnTo>
                      <a:pt x="5" y="97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827" name="Freeform 1067"/>
              <p:cNvSpPr>
                <a:spLocks/>
              </p:cNvSpPr>
              <p:nvPr/>
            </p:nvSpPr>
            <p:spPr bwMode="auto">
              <a:xfrm>
                <a:off x="3117" y="3314"/>
                <a:ext cx="46" cy="97"/>
              </a:xfrm>
              <a:custGeom>
                <a:avLst/>
                <a:gdLst>
                  <a:gd name="T0" fmla="*/ 43 w 46"/>
                  <a:gd name="T1" fmla="*/ 2 h 97"/>
                  <a:gd name="T2" fmla="*/ 46 w 46"/>
                  <a:gd name="T3" fmla="*/ 4 h 97"/>
                  <a:gd name="T4" fmla="*/ 17 w 46"/>
                  <a:gd name="T5" fmla="*/ 68 h 97"/>
                  <a:gd name="T6" fmla="*/ 23 w 46"/>
                  <a:gd name="T7" fmla="*/ 71 h 97"/>
                  <a:gd name="T8" fmla="*/ 0 w 46"/>
                  <a:gd name="T9" fmla="*/ 97 h 97"/>
                  <a:gd name="T10" fmla="*/ 5 w 46"/>
                  <a:gd name="T11" fmla="*/ 62 h 97"/>
                  <a:gd name="T12" fmla="*/ 11 w 46"/>
                  <a:gd name="T13" fmla="*/ 65 h 97"/>
                  <a:gd name="T14" fmla="*/ 40 w 46"/>
                  <a:gd name="T15" fmla="*/ 0 h 97"/>
                  <a:gd name="T16" fmla="*/ 43 w 46"/>
                  <a:gd name="T17" fmla="*/ 2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6" h="97">
                    <a:moveTo>
                      <a:pt x="43" y="2"/>
                    </a:moveTo>
                    <a:lnTo>
                      <a:pt x="46" y="4"/>
                    </a:lnTo>
                    <a:lnTo>
                      <a:pt x="17" y="68"/>
                    </a:lnTo>
                    <a:lnTo>
                      <a:pt x="23" y="71"/>
                    </a:lnTo>
                    <a:lnTo>
                      <a:pt x="0" y="97"/>
                    </a:lnTo>
                    <a:lnTo>
                      <a:pt x="5" y="62"/>
                    </a:lnTo>
                    <a:lnTo>
                      <a:pt x="11" y="65"/>
                    </a:lnTo>
                    <a:lnTo>
                      <a:pt x="40" y="0"/>
                    </a:lnTo>
                    <a:lnTo>
                      <a:pt x="43" y="2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828" name="Freeform 1068"/>
              <p:cNvSpPr>
                <a:spLocks/>
              </p:cNvSpPr>
              <p:nvPr/>
            </p:nvSpPr>
            <p:spPr bwMode="auto">
              <a:xfrm>
                <a:off x="3042" y="3301"/>
                <a:ext cx="52" cy="85"/>
              </a:xfrm>
              <a:custGeom>
                <a:avLst/>
                <a:gdLst>
                  <a:gd name="T0" fmla="*/ 49 w 52"/>
                  <a:gd name="T1" fmla="*/ 1 h 85"/>
                  <a:gd name="T2" fmla="*/ 52 w 52"/>
                  <a:gd name="T3" fmla="*/ 3 h 85"/>
                  <a:gd name="T4" fmla="*/ 18 w 52"/>
                  <a:gd name="T5" fmla="*/ 59 h 85"/>
                  <a:gd name="T6" fmla="*/ 25 w 52"/>
                  <a:gd name="T7" fmla="*/ 62 h 85"/>
                  <a:gd name="T8" fmla="*/ 0 w 52"/>
                  <a:gd name="T9" fmla="*/ 85 h 85"/>
                  <a:gd name="T10" fmla="*/ 8 w 52"/>
                  <a:gd name="T11" fmla="*/ 53 h 85"/>
                  <a:gd name="T12" fmla="*/ 12 w 52"/>
                  <a:gd name="T13" fmla="*/ 56 h 85"/>
                  <a:gd name="T14" fmla="*/ 46 w 52"/>
                  <a:gd name="T15" fmla="*/ 0 h 85"/>
                  <a:gd name="T16" fmla="*/ 49 w 52"/>
                  <a:gd name="T17" fmla="*/ 1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2" h="85">
                    <a:moveTo>
                      <a:pt x="49" y="1"/>
                    </a:moveTo>
                    <a:lnTo>
                      <a:pt x="52" y="3"/>
                    </a:lnTo>
                    <a:lnTo>
                      <a:pt x="18" y="59"/>
                    </a:lnTo>
                    <a:lnTo>
                      <a:pt x="25" y="62"/>
                    </a:lnTo>
                    <a:lnTo>
                      <a:pt x="0" y="85"/>
                    </a:lnTo>
                    <a:lnTo>
                      <a:pt x="8" y="53"/>
                    </a:lnTo>
                    <a:lnTo>
                      <a:pt x="12" y="56"/>
                    </a:lnTo>
                    <a:lnTo>
                      <a:pt x="46" y="0"/>
                    </a:lnTo>
                    <a:lnTo>
                      <a:pt x="49" y="1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829" name="Freeform 1069"/>
              <p:cNvSpPr>
                <a:spLocks/>
              </p:cNvSpPr>
              <p:nvPr/>
            </p:nvSpPr>
            <p:spPr bwMode="auto">
              <a:xfrm>
                <a:off x="2979" y="3285"/>
                <a:ext cx="45" cy="62"/>
              </a:xfrm>
              <a:custGeom>
                <a:avLst/>
                <a:gdLst>
                  <a:gd name="T0" fmla="*/ 42 w 45"/>
                  <a:gd name="T1" fmla="*/ 2 h 62"/>
                  <a:gd name="T2" fmla="*/ 45 w 45"/>
                  <a:gd name="T3" fmla="*/ 2 h 62"/>
                  <a:gd name="T4" fmla="*/ 17 w 45"/>
                  <a:gd name="T5" fmla="*/ 43 h 62"/>
                  <a:gd name="T6" fmla="*/ 22 w 45"/>
                  <a:gd name="T7" fmla="*/ 46 h 62"/>
                  <a:gd name="T8" fmla="*/ 0 w 45"/>
                  <a:gd name="T9" fmla="*/ 62 h 62"/>
                  <a:gd name="T10" fmla="*/ 8 w 45"/>
                  <a:gd name="T11" fmla="*/ 39 h 62"/>
                  <a:gd name="T12" fmla="*/ 13 w 45"/>
                  <a:gd name="T13" fmla="*/ 40 h 62"/>
                  <a:gd name="T14" fmla="*/ 40 w 45"/>
                  <a:gd name="T15" fmla="*/ 0 h 62"/>
                  <a:gd name="T16" fmla="*/ 42 w 45"/>
                  <a:gd name="T17" fmla="*/ 2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5" h="62">
                    <a:moveTo>
                      <a:pt x="42" y="2"/>
                    </a:moveTo>
                    <a:lnTo>
                      <a:pt x="45" y="2"/>
                    </a:lnTo>
                    <a:lnTo>
                      <a:pt x="17" y="43"/>
                    </a:lnTo>
                    <a:lnTo>
                      <a:pt x="22" y="46"/>
                    </a:lnTo>
                    <a:lnTo>
                      <a:pt x="0" y="62"/>
                    </a:lnTo>
                    <a:lnTo>
                      <a:pt x="8" y="39"/>
                    </a:lnTo>
                    <a:lnTo>
                      <a:pt x="13" y="40"/>
                    </a:lnTo>
                    <a:lnTo>
                      <a:pt x="40" y="0"/>
                    </a:lnTo>
                    <a:lnTo>
                      <a:pt x="42" y="2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830" name="Freeform 1070"/>
              <p:cNvSpPr>
                <a:spLocks/>
              </p:cNvSpPr>
              <p:nvPr/>
            </p:nvSpPr>
            <p:spPr bwMode="auto">
              <a:xfrm>
                <a:off x="2923" y="3281"/>
                <a:ext cx="7" cy="6"/>
              </a:xfrm>
              <a:custGeom>
                <a:avLst/>
                <a:gdLst>
                  <a:gd name="T0" fmla="*/ 4 w 7"/>
                  <a:gd name="T1" fmla="*/ 0 h 6"/>
                  <a:gd name="T2" fmla="*/ 0 w 7"/>
                  <a:gd name="T3" fmla="*/ 6 h 6"/>
                  <a:gd name="T4" fmla="*/ 7 w 7"/>
                  <a:gd name="T5" fmla="*/ 6 h 6"/>
                  <a:gd name="T6" fmla="*/ 4 w 7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6">
                    <a:moveTo>
                      <a:pt x="4" y="0"/>
                    </a:moveTo>
                    <a:lnTo>
                      <a:pt x="0" y="6"/>
                    </a:lnTo>
                    <a:lnTo>
                      <a:pt x="7" y="6"/>
                    </a:lnTo>
                    <a:lnTo>
                      <a:pt x="4" y="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831" name="Line 1071"/>
              <p:cNvSpPr>
                <a:spLocks noChangeShapeType="1"/>
              </p:cNvSpPr>
              <p:nvPr/>
            </p:nvSpPr>
            <p:spPr bwMode="auto">
              <a:xfrm flipV="1">
                <a:off x="2929" y="3272"/>
                <a:ext cx="23" cy="12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832" name="Freeform 1072"/>
              <p:cNvSpPr>
                <a:spLocks/>
              </p:cNvSpPr>
              <p:nvPr/>
            </p:nvSpPr>
            <p:spPr bwMode="auto">
              <a:xfrm>
                <a:off x="2866" y="3253"/>
                <a:ext cx="5" cy="3"/>
              </a:xfrm>
              <a:custGeom>
                <a:avLst/>
                <a:gdLst>
                  <a:gd name="T0" fmla="*/ 5 w 5"/>
                  <a:gd name="T1" fmla="*/ 0 h 3"/>
                  <a:gd name="T2" fmla="*/ 0 w 5"/>
                  <a:gd name="T3" fmla="*/ 2 h 3"/>
                  <a:gd name="T4" fmla="*/ 5 w 5"/>
                  <a:gd name="T5" fmla="*/ 3 h 3"/>
                  <a:gd name="T6" fmla="*/ 5 w 5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3">
                    <a:moveTo>
                      <a:pt x="5" y="0"/>
                    </a:moveTo>
                    <a:lnTo>
                      <a:pt x="0" y="2"/>
                    </a:lnTo>
                    <a:lnTo>
                      <a:pt x="5" y="3"/>
                    </a:lnTo>
                    <a:lnTo>
                      <a:pt x="5" y="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833" name="Line 1073"/>
              <p:cNvSpPr>
                <a:spLocks noChangeShapeType="1"/>
              </p:cNvSpPr>
              <p:nvPr/>
            </p:nvSpPr>
            <p:spPr bwMode="auto">
              <a:xfrm>
                <a:off x="2871" y="3255"/>
                <a:ext cx="11" cy="1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834" name="Freeform 1074"/>
              <p:cNvSpPr>
                <a:spLocks/>
              </p:cNvSpPr>
              <p:nvPr/>
            </p:nvSpPr>
            <p:spPr bwMode="auto">
              <a:xfrm>
                <a:off x="2802" y="3238"/>
                <a:ext cx="2" cy="2"/>
              </a:xfrm>
              <a:custGeom>
                <a:avLst/>
                <a:gdLst>
                  <a:gd name="T0" fmla="*/ 2 w 2"/>
                  <a:gd name="T1" fmla="*/ 0 h 2"/>
                  <a:gd name="T2" fmla="*/ 0 w 2"/>
                  <a:gd name="T3" fmla="*/ 0 h 2"/>
                  <a:gd name="T4" fmla="*/ 2 w 2"/>
                  <a:gd name="T5" fmla="*/ 2 h 2"/>
                  <a:gd name="T6" fmla="*/ 2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lnTo>
                      <a:pt x="0" y="0"/>
                    </a:lnTo>
                    <a:lnTo>
                      <a:pt x="2" y="2"/>
                    </a:lnTo>
                    <a:lnTo>
                      <a:pt x="2" y="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835" name="Line 1075"/>
              <p:cNvSpPr>
                <a:spLocks noChangeShapeType="1"/>
              </p:cNvSpPr>
              <p:nvPr/>
            </p:nvSpPr>
            <p:spPr bwMode="auto">
              <a:xfrm>
                <a:off x="2804" y="3238"/>
                <a:ext cx="7" cy="3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836" name="Freeform 1076"/>
              <p:cNvSpPr>
                <a:spLocks/>
              </p:cNvSpPr>
              <p:nvPr/>
            </p:nvSpPr>
            <p:spPr bwMode="auto">
              <a:xfrm>
                <a:off x="2721" y="3206"/>
                <a:ext cx="43" cy="43"/>
              </a:xfrm>
              <a:custGeom>
                <a:avLst/>
                <a:gdLst>
                  <a:gd name="T0" fmla="*/ 43 w 43"/>
                  <a:gd name="T1" fmla="*/ 21 h 43"/>
                  <a:gd name="T2" fmla="*/ 41 w 43"/>
                  <a:gd name="T3" fmla="*/ 14 h 43"/>
                  <a:gd name="T4" fmla="*/ 38 w 43"/>
                  <a:gd name="T5" fmla="*/ 9 h 43"/>
                  <a:gd name="T6" fmla="*/ 34 w 43"/>
                  <a:gd name="T7" fmla="*/ 4 h 43"/>
                  <a:gd name="T8" fmla="*/ 27 w 43"/>
                  <a:gd name="T9" fmla="*/ 0 h 43"/>
                  <a:gd name="T10" fmla="*/ 21 w 43"/>
                  <a:gd name="T11" fmla="*/ 0 h 43"/>
                  <a:gd name="T12" fmla="*/ 15 w 43"/>
                  <a:gd name="T13" fmla="*/ 0 h 43"/>
                  <a:gd name="T14" fmla="*/ 9 w 43"/>
                  <a:gd name="T15" fmla="*/ 4 h 43"/>
                  <a:gd name="T16" fmla="*/ 5 w 43"/>
                  <a:gd name="T17" fmla="*/ 9 h 43"/>
                  <a:gd name="T18" fmla="*/ 1 w 43"/>
                  <a:gd name="T19" fmla="*/ 14 h 43"/>
                  <a:gd name="T20" fmla="*/ 0 w 43"/>
                  <a:gd name="T21" fmla="*/ 21 h 43"/>
                  <a:gd name="T22" fmla="*/ 1 w 43"/>
                  <a:gd name="T23" fmla="*/ 27 h 43"/>
                  <a:gd name="T24" fmla="*/ 5 w 43"/>
                  <a:gd name="T25" fmla="*/ 34 h 43"/>
                  <a:gd name="T26" fmla="*/ 9 w 43"/>
                  <a:gd name="T27" fmla="*/ 38 h 43"/>
                  <a:gd name="T28" fmla="*/ 15 w 43"/>
                  <a:gd name="T29" fmla="*/ 41 h 43"/>
                  <a:gd name="T30" fmla="*/ 21 w 43"/>
                  <a:gd name="T31" fmla="*/ 43 h 43"/>
                  <a:gd name="T32" fmla="*/ 27 w 43"/>
                  <a:gd name="T33" fmla="*/ 41 h 43"/>
                  <a:gd name="T34" fmla="*/ 34 w 43"/>
                  <a:gd name="T35" fmla="*/ 38 h 43"/>
                  <a:gd name="T36" fmla="*/ 38 w 43"/>
                  <a:gd name="T37" fmla="*/ 34 h 43"/>
                  <a:gd name="T38" fmla="*/ 41 w 43"/>
                  <a:gd name="T39" fmla="*/ 27 h 43"/>
                  <a:gd name="T40" fmla="*/ 43 w 43"/>
                  <a:gd name="T41" fmla="*/ 21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43" h="43">
                    <a:moveTo>
                      <a:pt x="43" y="21"/>
                    </a:moveTo>
                    <a:lnTo>
                      <a:pt x="41" y="14"/>
                    </a:lnTo>
                    <a:lnTo>
                      <a:pt x="38" y="9"/>
                    </a:lnTo>
                    <a:lnTo>
                      <a:pt x="34" y="4"/>
                    </a:lnTo>
                    <a:lnTo>
                      <a:pt x="27" y="0"/>
                    </a:lnTo>
                    <a:lnTo>
                      <a:pt x="21" y="0"/>
                    </a:lnTo>
                    <a:lnTo>
                      <a:pt x="15" y="0"/>
                    </a:lnTo>
                    <a:lnTo>
                      <a:pt x="9" y="4"/>
                    </a:lnTo>
                    <a:lnTo>
                      <a:pt x="5" y="9"/>
                    </a:lnTo>
                    <a:lnTo>
                      <a:pt x="1" y="14"/>
                    </a:lnTo>
                    <a:lnTo>
                      <a:pt x="0" y="21"/>
                    </a:lnTo>
                    <a:lnTo>
                      <a:pt x="1" y="27"/>
                    </a:lnTo>
                    <a:lnTo>
                      <a:pt x="5" y="34"/>
                    </a:lnTo>
                    <a:lnTo>
                      <a:pt x="9" y="38"/>
                    </a:lnTo>
                    <a:lnTo>
                      <a:pt x="15" y="41"/>
                    </a:lnTo>
                    <a:lnTo>
                      <a:pt x="21" y="43"/>
                    </a:lnTo>
                    <a:lnTo>
                      <a:pt x="27" y="41"/>
                    </a:lnTo>
                    <a:lnTo>
                      <a:pt x="34" y="38"/>
                    </a:lnTo>
                    <a:lnTo>
                      <a:pt x="38" y="34"/>
                    </a:lnTo>
                    <a:lnTo>
                      <a:pt x="41" y="27"/>
                    </a:lnTo>
                    <a:lnTo>
                      <a:pt x="43" y="21"/>
                    </a:lnTo>
                  </a:path>
                </a:pathLst>
              </a:custGeom>
              <a:noFill/>
              <a:ln w="4763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837" name="Freeform 1077"/>
              <p:cNvSpPr>
                <a:spLocks/>
              </p:cNvSpPr>
              <p:nvPr/>
            </p:nvSpPr>
            <p:spPr bwMode="auto">
              <a:xfrm>
                <a:off x="2652" y="3189"/>
                <a:ext cx="43" cy="44"/>
              </a:xfrm>
              <a:custGeom>
                <a:avLst/>
                <a:gdLst>
                  <a:gd name="T0" fmla="*/ 43 w 43"/>
                  <a:gd name="T1" fmla="*/ 23 h 44"/>
                  <a:gd name="T2" fmla="*/ 41 w 43"/>
                  <a:gd name="T3" fmla="*/ 15 h 44"/>
                  <a:gd name="T4" fmla="*/ 38 w 43"/>
                  <a:gd name="T5" fmla="*/ 9 h 44"/>
                  <a:gd name="T6" fmla="*/ 34 w 43"/>
                  <a:gd name="T7" fmla="*/ 5 h 44"/>
                  <a:gd name="T8" fmla="*/ 28 w 43"/>
                  <a:gd name="T9" fmla="*/ 2 h 44"/>
                  <a:gd name="T10" fmla="*/ 22 w 43"/>
                  <a:gd name="T11" fmla="*/ 0 h 44"/>
                  <a:gd name="T12" fmla="*/ 14 w 43"/>
                  <a:gd name="T13" fmla="*/ 2 h 44"/>
                  <a:gd name="T14" fmla="*/ 8 w 43"/>
                  <a:gd name="T15" fmla="*/ 5 h 44"/>
                  <a:gd name="T16" fmla="*/ 3 w 43"/>
                  <a:gd name="T17" fmla="*/ 9 h 44"/>
                  <a:gd name="T18" fmla="*/ 0 w 43"/>
                  <a:gd name="T19" fmla="*/ 15 h 44"/>
                  <a:gd name="T20" fmla="*/ 0 w 43"/>
                  <a:gd name="T21" fmla="*/ 23 h 44"/>
                  <a:gd name="T22" fmla="*/ 0 w 43"/>
                  <a:gd name="T23" fmla="*/ 29 h 44"/>
                  <a:gd name="T24" fmla="*/ 3 w 43"/>
                  <a:gd name="T25" fmla="*/ 35 h 44"/>
                  <a:gd name="T26" fmla="*/ 8 w 43"/>
                  <a:gd name="T27" fmla="*/ 40 h 44"/>
                  <a:gd name="T28" fmla="*/ 14 w 43"/>
                  <a:gd name="T29" fmla="*/ 43 h 44"/>
                  <a:gd name="T30" fmla="*/ 22 w 43"/>
                  <a:gd name="T31" fmla="*/ 44 h 44"/>
                  <a:gd name="T32" fmla="*/ 28 w 43"/>
                  <a:gd name="T33" fmla="*/ 43 h 44"/>
                  <a:gd name="T34" fmla="*/ 34 w 43"/>
                  <a:gd name="T35" fmla="*/ 40 h 44"/>
                  <a:gd name="T36" fmla="*/ 38 w 43"/>
                  <a:gd name="T37" fmla="*/ 35 h 44"/>
                  <a:gd name="T38" fmla="*/ 41 w 43"/>
                  <a:gd name="T39" fmla="*/ 29 h 44"/>
                  <a:gd name="T40" fmla="*/ 43 w 43"/>
                  <a:gd name="T41" fmla="*/ 23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43" h="44">
                    <a:moveTo>
                      <a:pt x="43" y="23"/>
                    </a:moveTo>
                    <a:lnTo>
                      <a:pt x="41" y="15"/>
                    </a:lnTo>
                    <a:lnTo>
                      <a:pt x="38" y="9"/>
                    </a:lnTo>
                    <a:lnTo>
                      <a:pt x="34" y="5"/>
                    </a:lnTo>
                    <a:lnTo>
                      <a:pt x="28" y="2"/>
                    </a:lnTo>
                    <a:lnTo>
                      <a:pt x="22" y="0"/>
                    </a:lnTo>
                    <a:lnTo>
                      <a:pt x="14" y="2"/>
                    </a:lnTo>
                    <a:lnTo>
                      <a:pt x="8" y="5"/>
                    </a:lnTo>
                    <a:lnTo>
                      <a:pt x="3" y="9"/>
                    </a:lnTo>
                    <a:lnTo>
                      <a:pt x="0" y="15"/>
                    </a:lnTo>
                    <a:lnTo>
                      <a:pt x="0" y="23"/>
                    </a:lnTo>
                    <a:lnTo>
                      <a:pt x="0" y="29"/>
                    </a:lnTo>
                    <a:lnTo>
                      <a:pt x="3" y="35"/>
                    </a:lnTo>
                    <a:lnTo>
                      <a:pt x="8" y="40"/>
                    </a:lnTo>
                    <a:lnTo>
                      <a:pt x="14" y="43"/>
                    </a:lnTo>
                    <a:lnTo>
                      <a:pt x="22" y="44"/>
                    </a:lnTo>
                    <a:lnTo>
                      <a:pt x="28" y="43"/>
                    </a:lnTo>
                    <a:lnTo>
                      <a:pt x="34" y="40"/>
                    </a:lnTo>
                    <a:lnTo>
                      <a:pt x="38" y="35"/>
                    </a:lnTo>
                    <a:lnTo>
                      <a:pt x="41" y="29"/>
                    </a:lnTo>
                    <a:lnTo>
                      <a:pt x="43" y="23"/>
                    </a:lnTo>
                  </a:path>
                </a:pathLst>
              </a:custGeom>
              <a:noFill/>
              <a:ln w="4763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838" name="Freeform 1078"/>
              <p:cNvSpPr>
                <a:spLocks/>
              </p:cNvSpPr>
              <p:nvPr/>
            </p:nvSpPr>
            <p:spPr bwMode="auto">
              <a:xfrm>
                <a:off x="2594" y="3195"/>
                <a:ext cx="3" cy="2"/>
              </a:xfrm>
              <a:custGeom>
                <a:avLst/>
                <a:gdLst>
                  <a:gd name="T0" fmla="*/ 3 w 3"/>
                  <a:gd name="T1" fmla="*/ 0 h 2"/>
                  <a:gd name="T2" fmla="*/ 0 w 3"/>
                  <a:gd name="T3" fmla="*/ 2 h 2"/>
                  <a:gd name="T4" fmla="*/ 3 w 3"/>
                  <a:gd name="T5" fmla="*/ 2 h 2"/>
                  <a:gd name="T6" fmla="*/ 3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0"/>
                    </a:moveTo>
                    <a:lnTo>
                      <a:pt x="0" y="2"/>
                    </a:lnTo>
                    <a:lnTo>
                      <a:pt x="3" y="2"/>
                    </a:lnTo>
                    <a:lnTo>
                      <a:pt x="3" y="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839" name="Line 1079"/>
              <p:cNvSpPr>
                <a:spLocks noChangeShapeType="1"/>
              </p:cNvSpPr>
              <p:nvPr/>
            </p:nvSpPr>
            <p:spPr bwMode="auto">
              <a:xfrm>
                <a:off x="2597" y="3197"/>
                <a:ext cx="8" cy="0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840" name="Freeform 1080"/>
              <p:cNvSpPr>
                <a:spLocks/>
              </p:cNvSpPr>
              <p:nvPr/>
            </p:nvSpPr>
            <p:spPr bwMode="auto">
              <a:xfrm>
                <a:off x="2517" y="3180"/>
                <a:ext cx="5" cy="3"/>
              </a:xfrm>
              <a:custGeom>
                <a:avLst/>
                <a:gdLst>
                  <a:gd name="T0" fmla="*/ 5 w 5"/>
                  <a:gd name="T1" fmla="*/ 0 h 3"/>
                  <a:gd name="T2" fmla="*/ 0 w 5"/>
                  <a:gd name="T3" fmla="*/ 1 h 3"/>
                  <a:gd name="T4" fmla="*/ 5 w 5"/>
                  <a:gd name="T5" fmla="*/ 3 h 3"/>
                  <a:gd name="T6" fmla="*/ 5 w 5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3">
                    <a:moveTo>
                      <a:pt x="5" y="0"/>
                    </a:moveTo>
                    <a:lnTo>
                      <a:pt x="0" y="1"/>
                    </a:lnTo>
                    <a:lnTo>
                      <a:pt x="5" y="3"/>
                    </a:lnTo>
                    <a:lnTo>
                      <a:pt x="5" y="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841" name="Line 1081"/>
              <p:cNvSpPr>
                <a:spLocks noChangeShapeType="1"/>
              </p:cNvSpPr>
              <p:nvPr/>
            </p:nvSpPr>
            <p:spPr bwMode="auto">
              <a:xfrm>
                <a:off x="2522" y="3181"/>
                <a:ext cx="11" cy="0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842" name="Freeform 1082"/>
              <p:cNvSpPr>
                <a:spLocks/>
              </p:cNvSpPr>
              <p:nvPr/>
            </p:nvSpPr>
            <p:spPr bwMode="auto">
              <a:xfrm>
                <a:off x="2438" y="3162"/>
                <a:ext cx="6" cy="4"/>
              </a:xfrm>
              <a:custGeom>
                <a:avLst/>
                <a:gdLst>
                  <a:gd name="T0" fmla="*/ 6 w 6"/>
                  <a:gd name="T1" fmla="*/ 0 h 4"/>
                  <a:gd name="T2" fmla="*/ 0 w 6"/>
                  <a:gd name="T3" fmla="*/ 1 h 4"/>
                  <a:gd name="T4" fmla="*/ 6 w 6"/>
                  <a:gd name="T5" fmla="*/ 4 h 4"/>
                  <a:gd name="T6" fmla="*/ 6 w 6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4">
                    <a:moveTo>
                      <a:pt x="6" y="0"/>
                    </a:moveTo>
                    <a:lnTo>
                      <a:pt x="0" y="1"/>
                    </a:lnTo>
                    <a:lnTo>
                      <a:pt x="6" y="4"/>
                    </a:lnTo>
                    <a:lnTo>
                      <a:pt x="6" y="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843" name="Line 1083"/>
              <p:cNvSpPr>
                <a:spLocks noChangeShapeType="1"/>
              </p:cNvSpPr>
              <p:nvPr/>
            </p:nvSpPr>
            <p:spPr bwMode="auto">
              <a:xfrm>
                <a:off x="2444" y="3163"/>
                <a:ext cx="20" cy="3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844" name="Freeform 1084"/>
              <p:cNvSpPr>
                <a:spLocks/>
              </p:cNvSpPr>
              <p:nvPr/>
            </p:nvSpPr>
            <p:spPr bwMode="auto">
              <a:xfrm>
                <a:off x="2363" y="3145"/>
                <a:ext cx="9" cy="6"/>
              </a:xfrm>
              <a:custGeom>
                <a:avLst/>
                <a:gdLst>
                  <a:gd name="T0" fmla="*/ 9 w 9"/>
                  <a:gd name="T1" fmla="*/ 0 h 6"/>
                  <a:gd name="T2" fmla="*/ 0 w 9"/>
                  <a:gd name="T3" fmla="*/ 1 h 6"/>
                  <a:gd name="T4" fmla="*/ 8 w 9"/>
                  <a:gd name="T5" fmla="*/ 6 h 6"/>
                  <a:gd name="T6" fmla="*/ 9 w 9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6">
                    <a:moveTo>
                      <a:pt x="9" y="0"/>
                    </a:moveTo>
                    <a:lnTo>
                      <a:pt x="0" y="1"/>
                    </a:lnTo>
                    <a:lnTo>
                      <a:pt x="8" y="6"/>
                    </a:lnTo>
                    <a:lnTo>
                      <a:pt x="9" y="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845" name="Line 1085"/>
              <p:cNvSpPr>
                <a:spLocks noChangeShapeType="1"/>
              </p:cNvSpPr>
              <p:nvPr/>
            </p:nvSpPr>
            <p:spPr bwMode="auto">
              <a:xfrm>
                <a:off x="2372" y="3148"/>
                <a:ext cx="22" cy="4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846" name="Freeform 1086"/>
              <p:cNvSpPr>
                <a:spLocks/>
              </p:cNvSpPr>
              <p:nvPr/>
            </p:nvSpPr>
            <p:spPr bwMode="auto">
              <a:xfrm>
                <a:off x="2306" y="3134"/>
                <a:ext cx="3" cy="3"/>
              </a:xfrm>
              <a:custGeom>
                <a:avLst/>
                <a:gdLst>
                  <a:gd name="T0" fmla="*/ 3 w 3"/>
                  <a:gd name="T1" fmla="*/ 0 h 3"/>
                  <a:gd name="T2" fmla="*/ 0 w 3"/>
                  <a:gd name="T3" fmla="*/ 0 h 3"/>
                  <a:gd name="T4" fmla="*/ 3 w 3"/>
                  <a:gd name="T5" fmla="*/ 3 h 3"/>
                  <a:gd name="T6" fmla="*/ 3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0"/>
                    </a:moveTo>
                    <a:lnTo>
                      <a:pt x="0" y="0"/>
                    </a:lnTo>
                    <a:lnTo>
                      <a:pt x="3" y="3"/>
                    </a:lnTo>
                    <a:lnTo>
                      <a:pt x="3" y="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847" name="Line 1087"/>
              <p:cNvSpPr>
                <a:spLocks noChangeShapeType="1"/>
              </p:cNvSpPr>
              <p:nvPr/>
            </p:nvSpPr>
            <p:spPr bwMode="auto">
              <a:xfrm>
                <a:off x="2309" y="3136"/>
                <a:ext cx="16" cy="1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848" name="Freeform 1088"/>
              <p:cNvSpPr>
                <a:spLocks/>
              </p:cNvSpPr>
              <p:nvPr/>
            </p:nvSpPr>
            <p:spPr bwMode="auto">
              <a:xfrm>
                <a:off x="2235" y="3102"/>
                <a:ext cx="41" cy="40"/>
              </a:xfrm>
              <a:custGeom>
                <a:avLst/>
                <a:gdLst>
                  <a:gd name="T0" fmla="*/ 41 w 41"/>
                  <a:gd name="T1" fmla="*/ 20 h 40"/>
                  <a:gd name="T2" fmla="*/ 39 w 41"/>
                  <a:gd name="T3" fmla="*/ 14 h 40"/>
                  <a:gd name="T4" fmla="*/ 36 w 41"/>
                  <a:gd name="T5" fmla="*/ 8 h 40"/>
                  <a:gd name="T6" fmla="*/ 32 w 41"/>
                  <a:gd name="T7" fmla="*/ 5 h 40"/>
                  <a:gd name="T8" fmla="*/ 27 w 41"/>
                  <a:gd name="T9" fmla="*/ 1 h 40"/>
                  <a:gd name="T10" fmla="*/ 21 w 41"/>
                  <a:gd name="T11" fmla="*/ 0 h 40"/>
                  <a:gd name="T12" fmla="*/ 15 w 41"/>
                  <a:gd name="T13" fmla="*/ 1 h 40"/>
                  <a:gd name="T14" fmla="*/ 9 w 41"/>
                  <a:gd name="T15" fmla="*/ 5 h 40"/>
                  <a:gd name="T16" fmla="*/ 4 w 41"/>
                  <a:gd name="T17" fmla="*/ 8 h 40"/>
                  <a:gd name="T18" fmla="*/ 1 w 41"/>
                  <a:gd name="T19" fmla="*/ 14 h 40"/>
                  <a:gd name="T20" fmla="*/ 0 w 41"/>
                  <a:gd name="T21" fmla="*/ 20 h 40"/>
                  <a:gd name="T22" fmla="*/ 1 w 41"/>
                  <a:gd name="T23" fmla="*/ 26 h 40"/>
                  <a:gd name="T24" fmla="*/ 4 w 41"/>
                  <a:gd name="T25" fmla="*/ 32 h 40"/>
                  <a:gd name="T26" fmla="*/ 9 w 41"/>
                  <a:gd name="T27" fmla="*/ 37 h 40"/>
                  <a:gd name="T28" fmla="*/ 15 w 41"/>
                  <a:gd name="T29" fmla="*/ 40 h 40"/>
                  <a:gd name="T30" fmla="*/ 21 w 41"/>
                  <a:gd name="T31" fmla="*/ 40 h 40"/>
                  <a:gd name="T32" fmla="*/ 27 w 41"/>
                  <a:gd name="T33" fmla="*/ 40 h 40"/>
                  <a:gd name="T34" fmla="*/ 32 w 41"/>
                  <a:gd name="T35" fmla="*/ 37 h 40"/>
                  <a:gd name="T36" fmla="*/ 36 w 41"/>
                  <a:gd name="T37" fmla="*/ 32 h 40"/>
                  <a:gd name="T38" fmla="*/ 39 w 41"/>
                  <a:gd name="T39" fmla="*/ 26 h 40"/>
                  <a:gd name="T40" fmla="*/ 41 w 41"/>
                  <a:gd name="T41" fmla="*/ 2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41" h="40">
                    <a:moveTo>
                      <a:pt x="41" y="20"/>
                    </a:moveTo>
                    <a:lnTo>
                      <a:pt x="39" y="14"/>
                    </a:lnTo>
                    <a:lnTo>
                      <a:pt x="36" y="8"/>
                    </a:lnTo>
                    <a:lnTo>
                      <a:pt x="32" y="5"/>
                    </a:lnTo>
                    <a:lnTo>
                      <a:pt x="27" y="1"/>
                    </a:lnTo>
                    <a:lnTo>
                      <a:pt x="21" y="0"/>
                    </a:lnTo>
                    <a:lnTo>
                      <a:pt x="15" y="1"/>
                    </a:lnTo>
                    <a:lnTo>
                      <a:pt x="9" y="5"/>
                    </a:lnTo>
                    <a:lnTo>
                      <a:pt x="4" y="8"/>
                    </a:lnTo>
                    <a:lnTo>
                      <a:pt x="1" y="14"/>
                    </a:lnTo>
                    <a:lnTo>
                      <a:pt x="0" y="20"/>
                    </a:lnTo>
                    <a:lnTo>
                      <a:pt x="1" y="26"/>
                    </a:lnTo>
                    <a:lnTo>
                      <a:pt x="4" y="32"/>
                    </a:lnTo>
                    <a:lnTo>
                      <a:pt x="9" y="37"/>
                    </a:lnTo>
                    <a:lnTo>
                      <a:pt x="15" y="40"/>
                    </a:lnTo>
                    <a:lnTo>
                      <a:pt x="21" y="40"/>
                    </a:lnTo>
                    <a:lnTo>
                      <a:pt x="27" y="40"/>
                    </a:lnTo>
                    <a:lnTo>
                      <a:pt x="32" y="37"/>
                    </a:lnTo>
                    <a:lnTo>
                      <a:pt x="36" y="32"/>
                    </a:lnTo>
                    <a:lnTo>
                      <a:pt x="39" y="26"/>
                    </a:lnTo>
                    <a:lnTo>
                      <a:pt x="41" y="20"/>
                    </a:lnTo>
                  </a:path>
                </a:pathLst>
              </a:custGeom>
              <a:noFill/>
              <a:ln w="4763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849" name="Freeform 1089"/>
              <p:cNvSpPr>
                <a:spLocks/>
              </p:cNvSpPr>
              <p:nvPr/>
            </p:nvSpPr>
            <p:spPr bwMode="auto">
              <a:xfrm>
                <a:off x="2163" y="3087"/>
                <a:ext cx="44" cy="42"/>
              </a:xfrm>
              <a:custGeom>
                <a:avLst/>
                <a:gdLst>
                  <a:gd name="T0" fmla="*/ 44 w 44"/>
                  <a:gd name="T1" fmla="*/ 21 h 42"/>
                  <a:gd name="T2" fmla="*/ 42 w 44"/>
                  <a:gd name="T3" fmla="*/ 13 h 42"/>
                  <a:gd name="T4" fmla="*/ 39 w 44"/>
                  <a:gd name="T5" fmla="*/ 7 h 42"/>
                  <a:gd name="T6" fmla="*/ 35 w 44"/>
                  <a:gd name="T7" fmla="*/ 3 h 42"/>
                  <a:gd name="T8" fmla="*/ 29 w 44"/>
                  <a:gd name="T9" fmla="*/ 0 h 42"/>
                  <a:gd name="T10" fmla="*/ 23 w 44"/>
                  <a:gd name="T11" fmla="*/ 0 h 42"/>
                  <a:gd name="T12" fmla="*/ 15 w 44"/>
                  <a:gd name="T13" fmla="*/ 0 h 42"/>
                  <a:gd name="T14" fmla="*/ 9 w 44"/>
                  <a:gd name="T15" fmla="*/ 3 h 42"/>
                  <a:gd name="T16" fmla="*/ 4 w 44"/>
                  <a:gd name="T17" fmla="*/ 7 h 42"/>
                  <a:gd name="T18" fmla="*/ 1 w 44"/>
                  <a:gd name="T19" fmla="*/ 13 h 42"/>
                  <a:gd name="T20" fmla="*/ 0 w 44"/>
                  <a:gd name="T21" fmla="*/ 21 h 42"/>
                  <a:gd name="T22" fmla="*/ 1 w 44"/>
                  <a:gd name="T23" fmla="*/ 27 h 42"/>
                  <a:gd name="T24" fmla="*/ 4 w 44"/>
                  <a:gd name="T25" fmla="*/ 33 h 42"/>
                  <a:gd name="T26" fmla="*/ 9 w 44"/>
                  <a:gd name="T27" fmla="*/ 38 h 42"/>
                  <a:gd name="T28" fmla="*/ 15 w 44"/>
                  <a:gd name="T29" fmla="*/ 41 h 42"/>
                  <a:gd name="T30" fmla="*/ 23 w 44"/>
                  <a:gd name="T31" fmla="*/ 42 h 42"/>
                  <a:gd name="T32" fmla="*/ 29 w 44"/>
                  <a:gd name="T33" fmla="*/ 41 h 42"/>
                  <a:gd name="T34" fmla="*/ 35 w 44"/>
                  <a:gd name="T35" fmla="*/ 38 h 42"/>
                  <a:gd name="T36" fmla="*/ 39 w 44"/>
                  <a:gd name="T37" fmla="*/ 33 h 42"/>
                  <a:gd name="T38" fmla="*/ 42 w 44"/>
                  <a:gd name="T39" fmla="*/ 27 h 42"/>
                  <a:gd name="T40" fmla="*/ 44 w 44"/>
                  <a:gd name="T41" fmla="*/ 21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44" h="42">
                    <a:moveTo>
                      <a:pt x="44" y="21"/>
                    </a:moveTo>
                    <a:lnTo>
                      <a:pt x="42" y="13"/>
                    </a:lnTo>
                    <a:lnTo>
                      <a:pt x="39" y="7"/>
                    </a:lnTo>
                    <a:lnTo>
                      <a:pt x="35" y="3"/>
                    </a:lnTo>
                    <a:lnTo>
                      <a:pt x="29" y="0"/>
                    </a:lnTo>
                    <a:lnTo>
                      <a:pt x="23" y="0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7"/>
                    </a:lnTo>
                    <a:lnTo>
                      <a:pt x="1" y="13"/>
                    </a:lnTo>
                    <a:lnTo>
                      <a:pt x="0" y="21"/>
                    </a:lnTo>
                    <a:lnTo>
                      <a:pt x="1" y="27"/>
                    </a:lnTo>
                    <a:lnTo>
                      <a:pt x="4" y="33"/>
                    </a:lnTo>
                    <a:lnTo>
                      <a:pt x="9" y="38"/>
                    </a:lnTo>
                    <a:lnTo>
                      <a:pt x="15" y="41"/>
                    </a:lnTo>
                    <a:lnTo>
                      <a:pt x="23" y="42"/>
                    </a:lnTo>
                    <a:lnTo>
                      <a:pt x="29" y="41"/>
                    </a:lnTo>
                    <a:lnTo>
                      <a:pt x="35" y="38"/>
                    </a:lnTo>
                    <a:lnTo>
                      <a:pt x="39" y="33"/>
                    </a:lnTo>
                    <a:lnTo>
                      <a:pt x="42" y="27"/>
                    </a:lnTo>
                    <a:lnTo>
                      <a:pt x="44" y="21"/>
                    </a:lnTo>
                  </a:path>
                </a:pathLst>
              </a:custGeom>
              <a:noFill/>
              <a:ln w="4763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850" name="Freeform 1090"/>
              <p:cNvSpPr>
                <a:spLocks/>
              </p:cNvSpPr>
              <p:nvPr/>
            </p:nvSpPr>
            <p:spPr bwMode="auto">
              <a:xfrm>
                <a:off x="2094" y="3071"/>
                <a:ext cx="43" cy="43"/>
              </a:xfrm>
              <a:custGeom>
                <a:avLst/>
                <a:gdLst>
                  <a:gd name="T0" fmla="*/ 43 w 43"/>
                  <a:gd name="T1" fmla="*/ 22 h 43"/>
                  <a:gd name="T2" fmla="*/ 43 w 43"/>
                  <a:gd name="T3" fmla="*/ 16 h 43"/>
                  <a:gd name="T4" fmla="*/ 40 w 43"/>
                  <a:gd name="T5" fmla="*/ 10 h 43"/>
                  <a:gd name="T6" fmla="*/ 35 w 43"/>
                  <a:gd name="T7" fmla="*/ 5 h 43"/>
                  <a:gd name="T8" fmla="*/ 29 w 43"/>
                  <a:gd name="T9" fmla="*/ 2 h 43"/>
                  <a:gd name="T10" fmla="*/ 21 w 43"/>
                  <a:gd name="T11" fmla="*/ 0 h 43"/>
                  <a:gd name="T12" fmla="*/ 15 w 43"/>
                  <a:gd name="T13" fmla="*/ 2 h 43"/>
                  <a:gd name="T14" fmla="*/ 9 w 43"/>
                  <a:gd name="T15" fmla="*/ 5 h 43"/>
                  <a:gd name="T16" fmla="*/ 4 w 43"/>
                  <a:gd name="T17" fmla="*/ 10 h 43"/>
                  <a:gd name="T18" fmla="*/ 1 w 43"/>
                  <a:gd name="T19" fmla="*/ 16 h 43"/>
                  <a:gd name="T20" fmla="*/ 0 w 43"/>
                  <a:gd name="T21" fmla="*/ 22 h 43"/>
                  <a:gd name="T22" fmla="*/ 1 w 43"/>
                  <a:gd name="T23" fmla="*/ 29 h 43"/>
                  <a:gd name="T24" fmla="*/ 4 w 43"/>
                  <a:gd name="T25" fmla="*/ 36 h 43"/>
                  <a:gd name="T26" fmla="*/ 9 w 43"/>
                  <a:gd name="T27" fmla="*/ 40 h 43"/>
                  <a:gd name="T28" fmla="*/ 15 w 43"/>
                  <a:gd name="T29" fmla="*/ 43 h 43"/>
                  <a:gd name="T30" fmla="*/ 21 w 43"/>
                  <a:gd name="T31" fmla="*/ 43 h 43"/>
                  <a:gd name="T32" fmla="*/ 29 w 43"/>
                  <a:gd name="T33" fmla="*/ 43 h 43"/>
                  <a:gd name="T34" fmla="*/ 35 w 43"/>
                  <a:gd name="T35" fmla="*/ 40 h 43"/>
                  <a:gd name="T36" fmla="*/ 40 w 43"/>
                  <a:gd name="T37" fmla="*/ 36 h 43"/>
                  <a:gd name="T38" fmla="*/ 43 w 43"/>
                  <a:gd name="T39" fmla="*/ 29 h 43"/>
                  <a:gd name="T40" fmla="*/ 43 w 43"/>
                  <a:gd name="T41" fmla="*/ 22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43" h="43">
                    <a:moveTo>
                      <a:pt x="43" y="22"/>
                    </a:moveTo>
                    <a:lnTo>
                      <a:pt x="43" y="16"/>
                    </a:lnTo>
                    <a:lnTo>
                      <a:pt x="40" y="10"/>
                    </a:lnTo>
                    <a:lnTo>
                      <a:pt x="35" y="5"/>
                    </a:lnTo>
                    <a:lnTo>
                      <a:pt x="29" y="2"/>
                    </a:lnTo>
                    <a:lnTo>
                      <a:pt x="21" y="0"/>
                    </a:lnTo>
                    <a:lnTo>
                      <a:pt x="15" y="2"/>
                    </a:lnTo>
                    <a:lnTo>
                      <a:pt x="9" y="5"/>
                    </a:lnTo>
                    <a:lnTo>
                      <a:pt x="4" y="10"/>
                    </a:lnTo>
                    <a:lnTo>
                      <a:pt x="1" y="16"/>
                    </a:lnTo>
                    <a:lnTo>
                      <a:pt x="0" y="22"/>
                    </a:lnTo>
                    <a:lnTo>
                      <a:pt x="1" y="29"/>
                    </a:lnTo>
                    <a:lnTo>
                      <a:pt x="4" y="36"/>
                    </a:lnTo>
                    <a:lnTo>
                      <a:pt x="9" y="40"/>
                    </a:lnTo>
                    <a:lnTo>
                      <a:pt x="15" y="43"/>
                    </a:lnTo>
                    <a:lnTo>
                      <a:pt x="21" y="43"/>
                    </a:lnTo>
                    <a:lnTo>
                      <a:pt x="29" y="43"/>
                    </a:lnTo>
                    <a:lnTo>
                      <a:pt x="35" y="40"/>
                    </a:lnTo>
                    <a:lnTo>
                      <a:pt x="40" y="36"/>
                    </a:lnTo>
                    <a:lnTo>
                      <a:pt x="43" y="29"/>
                    </a:lnTo>
                    <a:lnTo>
                      <a:pt x="43" y="22"/>
                    </a:lnTo>
                  </a:path>
                </a:pathLst>
              </a:custGeom>
              <a:noFill/>
              <a:ln w="4763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851" name="Freeform 1091"/>
              <p:cNvSpPr>
                <a:spLocks/>
              </p:cNvSpPr>
              <p:nvPr/>
            </p:nvSpPr>
            <p:spPr bwMode="auto">
              <a:xfrm>
                <a:off x="2027" y="3058"/>
                <a:ext cx="39" cy="39"/>
              </a:xfrm>
              <a:custGeom>
                <a:avLst/>
                <a:gdLst>
                  <a:gd name="T0" fmla="*/ 39 w 39"/>
                  <a:gd name="T1" fmla="*/ 19 h 39"/>
                  <a:gd name="T2" fmla="*/ 39 w 39"/>
                  <a:gd name="T3" fmla="*/ 13 h 39"/>
                  <a:gd name="T4" fmla="*/ 36 w 39"/>
                  <a:gd name="T5" fmla="*/ 7 h 39"/>
                  <a:gd name="T6" fmla="*/ 32 w 39"/>
                  <a:gd name="T7" fmla="*/ 3 h 39"/>
                  <a:gd name="T8" fmla="*/ 26 w 39"/>
                  <a:gd name="T9" fmla="*/ 0 h 39"/>
                  <a:gd name="T10" fmla="*/ 19 w 39"/>
                  <a:gd name="T11" fmla="*/ 0 h 39"/>
                  <a:gd name="T12" fmla="*/ 13 w 39"/>
                  <a:gd name="T13" fmla="*/ 0 h 39"/>
                  <a:gd name="T14" fmla="*/ 7 w 39"/>
                  <a:gd name="T15" fmla="*/ 3 h 39"/>
                  <a:gd name="T16" fmla="*/ 3 w 39"/>
                  <a:gd name="T17" fmla="*/ 7 h 39"/>
                  <a:gd name="T18" fmla="*/ 1 w 39"/>
                  <a:gd name="T19" fmla="*/ 13 h 39"/>
                  <a:gd name="T20" fmla="*/ 0 w 39"/>
                  <a:gd name="T21" fmla="*/ 19 h 39"/>
                  <a:gd name="T22" fmla="*/ 1 w 39"/>
                  <a:gd name="T23" fmla="*/ 26 h 39"/>
                  <a:gd name="T24" fmla="*/ 3 w 39"/>
                  <a:gd name="T25" fmla="*/ 32 h 39"/>
                  <a:gd name="T26" fmla="*/ 7 w 39"/>
                  <a:gd name="T27" fmla="*/ 36 h 39"/>
                  <a:gd name="T28" fmla="*/ 13 w 39"/>
                  <a:gd name="T29" fmla="*/ 38 h 39"/>
                  <a:gd name="T30" fmla="*/ 19 w 39"/>
                  <a:gd name="T31" fmla="*/ 39 h 39"/>
                  <a:gd name="T32" fmla="*/ 26 w 39"/>
                  <a:gd name="T33" fmla="*/ 38 h 39"/>
                  <a:gd name="T34" fmla="*/ 32 w 39"/>
                  <a:gd name="T35" fmla="*/ 36 h 39"/>
                  <a:gd name="T36" fmla="*/ 36 w 39"/>
                  <a:gd name="T37" fmla="*/ 32 h 39"/>
                  <a:gd name="T38" fmla="*/ 39 w 39"/>
                  <a:gd name="T39" fmla="*/ 26 h 39"/>
                  <a:gd name="T40" fmla="*/ 39 w 39"/>
                  <a:gd name="T41" fmla="*/ 19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9" h="39">
                    <a:moveTo>
                      <a:pt x="39" y="19"/>
                    </a:moveTo>
                    <a:lnTo>
                      <a:pt x="39" y="13"/>
                    </a:lnTo>
                    <a:lnTo>
                      <a:pt x="36" y="7"/>
                    </a:lnTo>
                    <a:lnTo>
                      <a:pt x="32" y="3"/>
                    </a:lnTo>
                    <a:lnTo>
                      <a:pt x="26" y="0"/>
                    </a:lnTo>
                    <a:lnTo>
                      <a:pt x="19" y="0"/>
                    </a:lnTo>
                    <a:lnTo>
                      <a:pt x="13" y="0"/>
                    </a:lnTo>
                    <a:lnTo>
                      <a:pt x="7" y="3"/>
                    </a:lnTo>
                    <a:lnTo>
                      <a:pt x="3" y="7"/>
                    </a:lnTo>
                    <a:lnTo>
                      <a:pt x="1" y="13"/>
                    </a:lnTo>
                    <a:lnTo>
                      <a:pt x="0" y="19"/>
                    </a:lnTo>
                    <a:lnTo>
                      <a:pt x="1" y="26"/>
                    </a:lnTo>
                    <a:lnTo>
                      <a:pt x="3" y="32"/>
                    </a:lnTo>
                    <a:lnTo>
                      <a:pt x="7" y="36"/>
                    </a:lnTo>
                    <a:lnTo>
                      <a:pt x="13" y="38"/>
                    </a:lnTo>
                    <a:lnTo>
                      <a:pt x="19" y="39"/>
                    </a:lnTo>
                    <a:lnTo>
                      <a:pt x="26" y="38"/>
                    </a:lnTo>
                    <a:lnTo>
                      <a:pt x="32" y="36"/>
                    </a:lnTo>
                    <a:lnTo>
                      <a:pt x="36" y="32"/>
                    </a:lnTo>
                    <a:lnTo>
                      <a:pt x="39" y="26"/>
                    </a:lnTo>
                    <a:lnTo>
                      <a:pt x="39" y="19"/>
                    </a:lnTo>
                  </a:path>
                </a:pathLst>
              </a:custGeom>
              <a:noFill/>
              <a:ln w="4763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852" name="Freeform 1092"/>
              <p:cNvSpPr>
                <a:spLocks/>
              </p:cNvSpPr>
              <p:nvPr/>
            </p:nvSpPr>
            <p:spPr bwMode="auto">
              <a:xfrm>
                <a:off x="1955" y="3041"/>
                <a:ext cx="42" cy="44"/>
              </a:xfrm>
              <a:custGeom>
                <a:avLst/>
                <a:gdLst>
                  <a:gd name="T0" fmla="*/ 42 w 42"/>
                  <a:gd name="T1" fmla="*/ 23 h 44"/>
                  <a:gd name="T2" fmla="*/ 41 w 42"/>
                  <a:gd name="T3" fmla="*/ 15 h 44"/>
                  <a:gd name="T4" fmla="*/ 38 w 42"/>
                  <a:gd name="T5" fmla="*/ 9 h 44"/>
                  <a:gd name="T6" fmla="*/ 33 w 42"/>
                  <a:gd name="T7" fmla="*/ 4 h 44"/>
                  <a:gd name="T8" fmla="*/ 27 w 42"/>
                  <a:gd name="T9" fmla="*/ 1 h 44"/>
                  <a:gd name="T10" fmla="*/ 21 w 42"/>
                  <a:gd name="T11" fmla="*/ 0 h 44"/>
                  <a:gd name="T12" fmla="*/ 15 w 42"/>
                  <a:gd name="T13" fmla="*/ 1 h 44"/>
                  <a:gd name="T14" fmla="*/ 9 w 42"/>
                  <a:gd name="T15" fmla="*/ 4 h 44"/>
                  <a:gd name="T16" fmla="*/ 4 w 42"/>
                  <a:gd name="T17" fmla="*/ 9 h 44"/>
                  <a:gd name="T18" fmla="*/ 1 w 42"/>
                  <a:gd name="T19" fmla="*/ 15 h 44"/>
                  <a:gd name="T20" fmla="*/ 0 w 42"/>
                  <a:gd name="T21" fmla="*/ 23 h 44"/>
                  <a:gd name="T22" fmla="*/ 1 w 42"/>
                  <a:gd name="T23" fmla="*/ 29 h 44"/>
                  <a:gd name="T24" fmla="*/ 4 w 42"/>
                  <a:gd name="T25" fmla="*/ 35 h 44"/>
                  <a:gd name="T26" fmla="*/ 9 w 42"/>
                  <a:gd name="T27" fmla="*/ 40 h 44"/>
                  <a:gd name="T28" fmla="*/ 15 w 42"/>
                  <a:gd name="T29" fmla="*/ 43 h 44"/>
                  <a:gd name="T30" fmla="*/ 21 w 42"/>
                  <a:gd name="T31" fmla="*/ 44 h 44"/>
                  <a:gd name="T32" fmla="*/ 27 w 42"/>
                  <a:gd name="T33" fmla="*/ 43 h 44"/>
                  <a:gd name="T34" fmla="*/ 33 w 42"/>
                  <a:gd name="T35" fmla="*/ 40 h 44"/>
                  <a:gd name="T36" fmla="*/ 38 w 42"/>
                  <a:gd name="T37" fmla="*/ 35 h 44"/>
                  <a:gd name="T38" fmla="*/ 41 w 42"/>
                  <a:gd name="T39" fmla="*/ 29 h 44"/>
                  <a:gd name="T40" fmla="*/ 42 w 42"/>
                  <a:gd name="T41" fmla="*/ 23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42" h="44">
                    <a:moveTo>
                      <a:pt x="42" y="23"/>
                    </a:moveTo>
                    <a:lnTo>
                      <a:pt x="41" y="15"/>
                    </a:lnTo>
                    <a:lnTo>
                      <a:pt x="38" y="9"/>
                    </a:lnTo>
                    <a:lnTo>
                      <a:pt x="33" y="4"/>
                    </a:lnTo>
                    <a:lnTo>
                      <a:pt x="27" y="1"/>
                    </a:lnTo>
                    <a:lnTo>
                      <a:pt x="21" y="0"/>
                    </a:lnTo>
                    <a:lnTo>
                      <a:pt x="15" y="1"/>
                    </a:lnTo>
                    <a:lnTo>
                      <a:pt x="9" y="4"/>
                    </a:lnTo>
                    <a:lnTo>
                      <a:pt x="4" y="9"/>
                    </a:lnTo>
                    <a:lnTo>
                      <a:pt x="1" y="15"/>
                    </a:lnTo>
                    <a:lnTo>
                      <a:pt x="0" y="23"/>
                    </a:lnTo>
                    <a:lnTo>
                      <a:pt x="1" y="29"/>
                    </a:lnTo>
                    <a:lnTo>
                      <a:pt x="4" y="35"/>
                    </a:lnTo>
                    <a:lnTo>
                      <a:pt x="9" y="40"/>
                    </a:lnTo>
                    <a:lnTo>
                      <a:pt x="15" y="43"/>
                    </a:lnTo>
                    <a:lnTo>
                      <a:pt x="21" y="44"/>
                    </a:lnTo>
                    <a:lnTo>
                      <a:pt x="27" y="43"/>
                    </a:lnTo>
                    <a:lnTo>
                      <a:pt x="33" y="40"/>
                    </a:lnTo>
                    <a:lnTo>
                      <a:pt x="38" y="35"/>
                    </a:lnTo>
                    <a:lnTo>
                      <a:pt x="41" y="29"/>
                    </a:lnTo>
                    <a:lnTo>
                      <a:pt x="42" y="23"/>
                    </a:lnTo>
                  </a:path>
                </a:pathLst>
              </a:custGeom>
              <a:noFill/>
              <a:ln w="4763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853" name="Freeform 1093"/>
              <p:cNvSpPr>
                <a:spLocks/>
              </p:cNvSpPr>
              <p:nvPr/>
            </p:nvSpPr>
            <p:spPr bwMode="auto">
              <a:xfrm>
                <a:off x="3301" y="3411"/>
                <a:ext cx="15" cy="9"/>
              </a:xfrm>
              <a:custGeom>
                <a:avLst/>
                <a:gdLst>
                  <a:gd name="T0" fmla="*/ 15 w 15"/>
                  <a:gd name="T1" fmla="*/ 0 h 9"/>
                  <a:gd name="T2" fmla="*/ 0 w 15"/>
                  <a:gd name="T3" fmla="*/ 0 h 9"/>
                  <a:gd name="T4" fmla="*/ 12 w 15"/>
                  <a:gd name="T5" fmla="*/ 9 h 9"/>
                  <a:gd name="T6" fmla="*/ 15 w 15"/>
                  <a:gd name="T7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9">
                    <a:moveTo>
                      <a:pt x="15" y="0"/>
                    </a:moveTo>
                    <a:lnTo>
                      <a:pt x="0" y="0"/>
                    </a:lnTo>
                    <a:lnTo>
                      <a:pt x="12" y="9"/>
                    </a:lnTo>
                    <a:lnTo>
                      <a:pt x="15" y="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854" name="Line 1094"/>
              <p:cNvSpPr>
                <a:spLocks noChangeShapeType="1"/>
              </p:cNvSpPr>
              <p:nvPr/>
            </p:nvSpPr>
            <p:spPr bwMode="auto">
              <a:xfrm>
                <a:off x="3314" y="3415"/>
                <a:ext cx="39" cy="17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855" name="Freeform 1095"/>
              <p:cNvSpPr>
                <a:spLocks/>
              </p:cNvSpPr>
              <p:nvPr/>
            </p:nvSpPr>
            <p:spPr bwMode="auto">
              <a:xfrm>
                <a:off x="3275" y="3336"/>
                <a:ext cx="18" cy="81"/>
              </a:xfrm>
              <a:custGeom>
                <a:avLst/>
                <a:gdLst>
                  <a:gd name="T0" fmla="*/ 9 w 18"/>
                  <a:gd name="T1" fmla="*/ 81 h 81"/>
                  <a:gd name="T2" fmla="*/ 6 w 18"/>
                  <a:gd name="T3" fmla="*/ 81 h 81"/>
                  <a:gd name="T4" fmla="*/ 6 w 18"/>
                  <a:gd name="T5" fmla="*/ 26 h 81"/>
                  <a:gd name="T6" fmla="*/ 0 w 18"/>
                  <a:gd name="T7" fmla="*/ 26 h 81"/>
                  <a:gd name="T8" fmla="*/ 9 w 18"/>
                  <a:gd name="T9" fmla="*/ 0 h 81"/>
                  <a:gd name="T10" fmla="*/ 18 w 18"/>
                  <a:gd name="T11" fmla="*/ 26 h 81"/>
                  <a:gd name="T12" fmla="*/ 12 w 18"/>
                  <a:gd name="T13" fmla="*/ 26 h 81"/>
                  <a:gd name="T14" fmla="*/ 12 w 18"/>
                  <a:gd name="T15" fmla="*/ 81 h 81"/>
                  <a:gd name="T16" fmla="*/ 9 w 18"/>
                  <a:gd name="T17" fmla="*/ 81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8" h="81">
                    <a:moveTo>
                      <a:pt x="9" y="81"/>
                    </a:moveTo>
                    <a:lnTo>
                      <a:pt x="6" y="81"/>
                    </a:lnTo>
                    <a:lnTo>
                      <a:pt x="6" y="26"/>
                    </a:lnTo>
                    <a:lnTo>
                      <a:pt x="0" y="26"/>
                    </a:lnTo>
                    <a:lnTo>
                      <a:pt x="9" y="0"/>
                    </a:lnTo>
                    <a:lnTo>
                      <a:pt x="18" y="26"/>
                    </a:lnTo>
                    <a:lnTo>
                      <a:pt x="12" y="26"/>
                    </a:lnTo>
                    <a:lnTo>
                      <a:pt x="12" y="81"/>
                    </a:lnTo>
                    <a:lnTo>
                      <a:pt x="9" y="81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856" name="Freeform 1096"/>
              <p:cNvSpPr>
                <a:spLocks/>
              </p:cNvSpPr>
              <p:nvPr/>
            </p:nvSpPr>
            <p:spPr bwMode="auto">
              <a:xfrm>
                <a:off x="3207" y="3302"/>
                <a:ext cx="19" cy="100"/>
              </a:xfrm>
              <a:custGeom>
                <a:avLst/>
                <a:gdLst>
                  <a:gd name="T0" fmla="*/ 8 w 19"/>
                  <a:gd name="T1" fmla="*/ 100 h 100"/>
                  <a:gd name="T2" fmla="*/ 3 w 19"/>
                  <a:gd name="T3" fmla="*/ 100 h 100"/>
                  <a:gd name="T4" fmla="*/ 6 w 19"/>
                  <a:gd name="T5" fmla="*/ 34 h 100"/>
                  <a:gd name="T6" fmla="*/ 0 w 19"/>
                  <a:gd name="T7" fmla="*/ 34 h 100"/>
                  <a:gd name="T8" fmla="*/ 11 w 19"/>
                  <a:gd name="T9" fmla="*/ 0 h 100"/>
                  <a:gd name="T10" fmla="*/ 19 w 19"/>
                  <a:gd name="T11" fmla="*/ 34 h 100"/>
                  <a:gd name="T12" fmla="*/ 14 w 19"/>
                  <a:gd name="T13" fmla="*/ 34 h 100"/>
                  <a:gd name="T14" fmla="*/ 11 w 19"/>
                  <a:gd name="T15" fmla="*/ 100 h 100"/>
                  <a:gd name="T16" fmla="*/ 8 w 19"/>
                  <a:gd name="T17" fmla="*/ 100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9" h="100">
                    <a:moveTo>
                      <a:pt x="8" y="100"/>
                    </a:moveTo>
                    <a:lnTo>
                      <a:pt x="3" y="100"/>
                    </a:lnTo>
                    <a:lnTo>
                      <a:pt x="6" y="34"/>
                    </a:lnTo>
                    <a:lnTo>
                      <a:pt x="0" y="34"/>
                    </a:lnTo>
                    <a:lnTo>
                      <a:pt x="11" y="0"/>
                    </a:lnTo>
                    <a:lnTo>
                      <a:pt x="19" y="34"/>
                    </a:lnTo>
                    <a:lnTo>
                      <a:pt x="14" y="34"/>
                    </a:lnTo>
                    <a:lnTo>
                      <a:pt x="11" y="100"/>
                    </a:lnTo>
                    <a:lnTo>
                      <a:pt x="8" y="10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857" name="Freeform 1097"/>
              <p:cNvSpPr>
                <a:spLocks/>
              </p:cNvSpPr>
              <p:nvPr/>
            </p:nvSpPr>
            <p:spPr bwMode="auto">
              <a:xfrm>
                <a:off x="3114" y="3385"/>
                <a:ext cx="35" cy="99"/>
              </a:xfrm>
              <a:custGeom>
                <a:avLst/>
                <a:gdLst>
                  <a:gd name="T0" fmla="*/ 31 w 35"/>
                  <a:gd name="T1" fmla="*/ 1 h 99"/>
                  <a:gd name="T2" fmla="*/ 35 w 35"/>
                  <a:gd name="T3" fmla="*/ 1 h 99"/>
                  <a:gd name="T4" fmla="*/ 12 w 35"/>
                  <a:gd name="T5" fmla="*/ 67 h 99"/>
                  <a:gd name="T6" fmla="*/ 20 w 35"/>
                  <a:gd name="T7" fmla="*/ 69 h 99"/>
                  <a:gd name="T8" fmla="*/ 0 w 35"/>
                  <a:gd name="T9" fmla="*/ 99 h 99"/>
                  <a:gd name="T10" fmla="*/ 0 w 35"/>
                  <a:gd name="T11" fmla="*/ 62 h 99"/>
                  <a:gd name="T12" fmla="*/ 8 w 35"/>
                  <a:gd name="T13" fmla="*/ 64 h 99"/>
                  <a:gd name="T14" fmla="*/ 28 w 35"/>
                  <a:gd name="T15" fmla="*/ 0 h 99"/>
                  <a:gd name="T16" fmla="*/ 31 w 35"/>
                  <a:gd name="T17" fmla="*/ 1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99">
                    <a:moveTo>
                      <a:pt x="31" y="1"/>
                    </a:moveTo>
                    <a:lnTo>
                      <a:pt x="35" y="1"/>
                    </a:lnTo>
                    <a:lnTo>
                      <a:pt x="12" y="67"/>
                    </a:lnTo>
                    <a:lnTo>
                      <a:pt x="20" y="69"/>
                    </a:lnTo>
                    <a:lnTo>
                      <a:pt x="0" y="99"/>
                    </a:lnTo>
                    <a:lnTo>
                      <a:pt x="0" y="62"/>
                    </a:lnTo>
                    <a:lnTo>
                      <a:pt x="8" y="64"/>
                    </a:lnTo>
                    <a:lnTo>
                      <a:pt x="28" y="0"/>
                    </a:lnTo>
                    <a:lnTo>
                      <a:pt x="31" y="1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858" name="Freeform 1098"/>
              <p:cNvSpPr>
                <a:spLocks/>
              </p:cNvSpPr>
              <p:nvPr/>
            </p:nvSpPr>
            <p:spPr bwMode="auto">
              <a:xfrm>
                <a:off x="3042" y="3370"/>
                <a:ext cx="35" cy="76"/>
              </a:xfrm>
              <a:custGeom>
                <a:avLst/>
                <a:gdLst>
                  <a:gd name="T0" fmla="*/ 34 w 35"/>
                  <a:gd name="T1" fmla="*/ 1 h 76"/>
                  <a:gd name="T2" fmla="*/ 35 w 35"/>
                  <a:gd name="T3" fmla="*/ 3 h 76"/>
                  <a:gd name="T4" fmla="*/ 12 w 35"/>
                  <a:gd name="T5" fmla="*/ 52 h 76"/>
                  <a:gd name="T6" fmla="*/ 18 w 35"/>
                  <a:gd name="T7" fmla="*/ 55 h 76"/>
                  <a:gd name="T8" fmla="*/ 0 w 35"/>
                  <a:gd name="T9" fmla="*/ 76 h 76"/>
                  <a:gd name="T10" fmla="*/ 3 w 35"/>
                  <a:gd name="T11" fmla="*/ 47 h 76"/>
                  <a:gd name="T12" fmla="*/ 9 w 35"/>
                  <a:gd name="T13" fmla="*/ 50 h 76"/>
                  <a:gd name="T14" fmla="*/ 31 w 35"/>
                  <a:gd name="T15" fmla="*/ 0 h 76"/>
                  <a:gd name="T16" fmla="*/ 34 w 35"/>
                  <a:gd name="T17" fmla="*/ 1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76">
                    <a:moveTo>
                      <a:pt x="34" y="1"/>
                    </a:moveTo>
                    <a:lnTo>
                      <a:pt x="35" y="3"/>
                    </a:lnTo>
                    <a:lnTo>
                      <a:pt x="12" y="52"/>
                    </a:lnTo>
                    <a:lnTo>
                      <a:pt x="18" y="55"/>
                    </a:lnTo>
                    <a:lnTo>
                      <a:pt x="0" y="76"/>
                    </a:lnTo>
                    <a:lnTo>
                      <a:pt x="3" y="47"/>
                    </a:lnTo>
                    <a:lnTo>
                      <a:pt x="9" y="50"/>
                    </a:lnTo>
                    <a:lnTo>
                      <a:pt x="31" y="0"/>
                    </a:lnTo>
                    <a:lnTo>
                      <a:pt x="34" y="1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859" name="Freeform 1099"/>
              <p:cNvSpPr>
                <a:spLocks/>
              </p:cNvSpPr>
              <p:nvPr/>
            </p:nvSpPr>
            <p:spPr bwMode="auto">
              <a:xfrm>
                <a:off x="2976" y="3385"/>
                <a:ext cx="11" cy="12"/>
              </a:xfrm>
              <a:custGeom>
                <a:avLst/>
                <a:gdLst>
                  <a:gd name="T0" fmla="*/ 5 w 11"/>
                  <a:gd name="T1" fmla="*/ 0 h 12"/>
                  <a:gd name="T2" fmla="*/ 0 w 11"/>
                  <a:gd name="T3" fmla="*/ 12 h 12"/>
                  <a:gd name="T4" fmla="*/ 11 w 11"/>
                  <a:gd name="T5" fmla="*/ 4 h 12"/>
                  <a:gd name="T6" fmla="*/ 5 w 11"/>
                  <a:gd name="T7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" h="12">
                    <a:moveTo>
                      <a:pt x="5" y="0"/>
                    </a:moveTo>
                    <a:lnTo>
                      <a:pt x="0" y="12"/>
                    </a:lnTo>
                    <a:lnTo>
                      <a:pt x="11" y="4"/>
                    </a:lnTo>
                    <a:lnTo>
                      <a:pt x="5" y="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860" name="Line 1100"/>
              <p:cNvSpPr>
                <a:spLocks noChangeShapeType="1"/>
              </p:cNvSpPr>
              <p:nvPr/>
            </p:nvSpPr>
            <p:spPr bwMode="auto">
              <a:xfrm flipV="1">
                <a:off x="2984" y="3356"/>
                <a:ext cx="21" cy="30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861" name="Freeform 1101"/>
              <p:cNvSpPr>
                <a:spLocks/>
              </p:cNvSpPr>
              <p:nvPr/>
            </p:nvSpPr>
            <p:spPr bwMode="auto">
              <a:xfrm>
                <a:off x="2912" y="3337"/>
                <a:ext cx="8" cy="3"/>
              </a:xfrm>
              <a:custGeom>
                <a:avLst/>
                <a:gdLst>
                  <a:gd name="T0" fmla="*/ 8 w 8"/>
                  <a:gd name="T1" fmla="*/ 0 h 3"/>
                  <a:gd name="T2" fmla="*/ 0 w 8"/>
                  <a:gd name="T3" fmla="*/ 2 h 3"/>
                  <a:gd name="T4" fmla="*/ 6 w 8"/>
                  <a:gd name="T5" fmla="*/ 3 h 3"/>
                  <a:gd name="T6" fmla="*/ 8 w 8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" h="3">
                    <a:moveTo>
                      <a:pt x="8" y="0"/>
                    </a:moveTo>
                    <a:lnTo>
                      <a:pt x="0" y="2"/>
                    </a:lnTo>
                    <a:lnTo>
                      <a:pt x="6" y="3"/>
                    </a:lnTo>
                    <a:lnTo>
                      <a:pt x="8" y="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862" name="Line 1102"/>
              <p:cNvSpPr>
                <a:spLocks noChangeShapeType="1"/>
              </p:cNvSpPr>
              <p:nvPr/>
            </p:nvSpPr>
            <p:spPr bwMode="auto">
              <a:xfrm>
                <a:off x="2918" y="3339"/>
                <a:ext cx="19" cy="1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863" name="Freeform 1103"/>
              <p:cNvSpPr>
                <a:spLocks/>
              </p:cNvSpPr>
              <p:nvPr/>
            </p:nvSpPr>
            <p:spPr bwMode="auto">
              <a:xfrm>
                <a:off x="2848" y="3321"/>
                <a:ext cx="4" cy="3"/>
              </a:xfrm>
              <a:custGeom>
                <a:avLst/>
                <a:gdLst>
                  <a:gd name="T0" fmla="*/ 4 w 4"/>
                  <a:gd name="T1" fmla="*/ 0 h 3"/>
                  <a:gd name="T2" fmla="*/ 0 w 4"/>
                  <a:gd name="T3" fmla="*/ 1 h 3"/>
                  <a:gd name="T4" fmla="*/ 4 w 4"/>
                  <a:gd name="T5" fmla="*/ 3 h 3"/>
                  <a:gd name="T6" fmla="*/ 4 w 4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3">
                    <a:moveTo>
                      <a:pt x="4" y="0"/>
                    </a:moveTo>
                    <a:lnTo>
                      <a:pt x="0" y="1"/>
                    </a:lnTo>
                    <a:lnTo>
                      <a:pt x="4" y="3"/>
                    </a:lnTo>
                    <a:lnTo>
                      <a:pt x="4" y="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864" name="Line 1104"/>
              <p:cNvSpPr>
                <a:spLocks noChangeShapeType="1"/>
              </p:cNvSpPr>
              <p:nvPr/>
            </p:nvSpPr>
            <p:spPr bwMode="auto">
              <a:xfrm>
                <a:off x="2852" y="3322"/>
                <a:ext cx="14" cy="3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865" name="Freeform 1105"/>
              <p:cNvSpPr>
                <a:spLocks/>
              </p:cNvSpPr>
              <p:nvPr/>
            </p:nvSpPr>
            <p:spPr bwMode="auto">
              <a:xfrm>
                <a:off x="2782" y="3307"/>
                <a:ext cx="5" cy="3"/>
              </a:xfrm>
              <a:custGeom>
                <a:avLst/>
                <a:gdLst>
                  <a:gd name="T0" fmla="*/ 5 w 5"/>
                  <a:gd name="T1" fmla="*/ 0 h 3"/>
                  <a:gd name="T2" fmla="*/ 0 w 5"/>
                  <a:gd name="T3" fmla="*/ 1 h 3"/>
                  <a:gd name="T4" fmla="*/ 3 w 5"/>
                  <a:gd name="T5" fmla="*/ 3 h 3"/>
                  <a:gd name="T6" fmla="*/ 5 w 5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3">
                    <a:moveTo>
                      <a:pt x="5" y="0"/>
                    </a:moveTo>
                    <a:lnTo>
                      <a:pt x="0" y="1"/>
                    </a:lnTo>
                    <a:lnTo>
                      <a:pt x="3" y="3"/>
                    </a:lnTo>
                    <a:lnTo>
                      <a:pt x="5" y="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866" name="Line 1106"/>
              <p:cNvSpPr>
                <a:spLocks noChangeShapeType="1"/>
              </p:cNvSpPr>
              <p:nvPr/>
            </p:nvSpPr>
            <p:spPr bwMode="auto">
              <a:xfrm>
                <a:off x="2785" y="3308"/>
                <a:ext cx="12" cy="3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867" name="Freeform 1107"/>
              <p:cNvSpPr>
                <a:spLocks/>
              </p:cNvSpPr>
              <p:nvPr/>
            </p:nvSpPr>
            <p:spPr bwMode="auto">
              <a:xfrm>
                <a:off x="2719" y="3293"/>
                <a:ext cx="2" cy="2"/>
              </a:xfrm>
              <a:custGeom>
                <a:avLst/>
                <a:gdLst>
                  <a:gd name="T0" fmla="*/ 2 w 2"/>
                  <a:gd name="T1" fmla="*/ 0 h 2"/>
                  <a:gd name="T2" fmla="*/ 0 w 2"/>
                  <a:gd name="T3" fmla="*/ 2 h 2"/>
                  <a:gd name="T4" fmla="*/ 2 w 2"/>
                  <a:gd name="T5" fmla="*/ 2 h 2"/>
                  <a:gd name="T6" fmla="*/ 2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lnTo>
                      <a:pt x="0" y="2"/>
                    </a:lnTo>
                    <a:lnTo>
                      <a:pt x="2" y="2"/>
                    </a:lnTo>
                    <a:lnTo>
                      <a:pt x="2" y="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868" name="Line 1108"/>
              <p:cNvSpPr>
                <a:spLocks noChangeShapeType="1"/>
              </p:cNvSpPr>
              <p:nvPr/>
            </p:nvSpPr>
            <p:spPr bwMode="auto">
              <a:xfrm>
                <a:off x="2721" y="3295"/>
                <a:ext cx="8" cy="1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869" name="Freeform 1109"/>
              <p:cNvSpPr>
                <a:spLocks/>
              </p:cNvSpPr>
              <p:nvPr/>
            </p:nvSpPr>
            <p:spPr bwMode="auto">
              <a:xfrm>
                <a:off x="2635" y="3259"/>
                <a:ext cx="45" cy="43"/>
              </a:xfrm>
              <a:custGeom>
                <a:avLst/>
                <a:gdLst>
                  <a:gd name="T0" fmla="*/ 45 w 45"/>
                  <a:gd name="T1" fmla="*/ 22 h 43"/>
                  <a:gd name="T2" fmla="*/ 43 w 45"/>
                  <a:gd name="T3" fmla="*/ 14 h 43"/>
                  <a:gd name="T4" fmla="*/ 40 w 45"/>
                  <a:gd name="T5" fmla="*/ 8 h 43"/>
                  <a:gd name="T6" fmla="*/ 35 w 45"/>
                  <a:gd name="T7" fmla="*/ 3 h 43"/>
                  <a:gd name="T8" fmla="*/ 29 w 45"/>
                  <a:gd name="T9" fmla="*/ 0 h 43"/>
                  <a:gd name="T10" fmla="*/ 22 w 45"/>
                  <a:gd name="T11" fmla="*/ 0 h 43"/>
                  <a:gd name="T12" fmla="*/ 16 w 45"/>
                  <a:gd name="T13" fmla="*/ 0 h 43"/>
                  <a:gd name="T14" fmla="*/ 9 w 45"/>
                  <a:gd name="T15" fmla="*/ 3 h 43"/>
                  <a:gd name="T16" fmla="*/ 5 w 45"/>
                  <a:gd name="T17" fmla="*/ 8 h 43"/>
                  <a:gd name="T18" fmla="*/ 2 w 45"/>
                  <a:gd name="T19" fmla="*/ 14 h 43"/>
                  <a:gd name="T20" fmla="*/ 0 w 45"/>
                  <a:gd name="T21" fmla="*/ 22 h 43"/>
                  <a:gd name="T22" fmla="*/ 2 w 45"/>
                  <a:gd name="T23" fmla="*/ 28 h 43"/>
                  <a:gd name="T24" fmla="*/ 5 w 45"/>
                  <a:gd name="T25" fmla="*/ 34 h 43"/>
                  <a:gd name="T26" fmla="*/ 9 w 45"/>
                  <a:gd name="T27" fmla="*/ 39 h 43"/>
                  <a:gd name="T28" fmla="*/ 16 w 45"/>
                  <a:gd name="T29" fmla="*/ 42 h 43"/>
                  <a:gd name="T30" fmla="*/ 22 w 45"/>
                  <a:gd name="T31" fmla="*/ 43 h 43"/>
                  <a:gd name="T32" fmla="*/ 29 w 45"/>
                  <a:gd name="T33" fmla="*/ 42 h 43"/>
                  <a:gd name="T34" fmla="*/ 35 w 45"/>
                  <a:gd name="T35" fmla="*/ 39 h 43"/>
                  <a:gd name="T36" fmla="*/ 40 w 45"/>
                  <a:gd name="T37" fmla="*/ 34 h 43"/>
                  <a:gd name="T38" fmla="*/ 43 w 45"/>
                  <a:gd name="T39" fmla="*/ 28 h 43"/>
                  <a:gd name="T40" fmla="*/ 45 w 45"/>
                  <a:gd name="T41" fmla="*/ 22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45" h="43">
                    <a:moveTo>
                      <a:pt x="45" y="22"/>
                    </a:moveTo>
                    <a:lnTo>
                      <a:pt x="43" y="14"/>
                    </a:lnTo>
                    <a:lnTo>
                      <a:pt x="40" y="8"/>
                    </a:lnTo>
                    <a:lnTo>
                      <a:pt x="35" y="3"/>
                    </a:lnTo>
                    <a:lnTo>
                      <a:pt x="29" y="0"/>
                    </a:lnTo>
                    <a:lnTo>
                      <a:pt x="22" y="0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5" y="8"/>
                    </a:lnTo>
                    <a:lnTo>
                      <a:pt x="2" y="14"/>
                    </a:lnTo>
                    <a:lnTo>
                      <a:pt x="0" y="22"/>
                    </a:lnTo>
                    <a:lnTo>
                      <a:pt x="2" y="28"/>
                    </a:lnTo>
                    <a:lnTo>
                      <a:pt x="5" y="34"/>
                    </a:lnTo>
                    <a:lnTo>
                      <a:pt x="9" y="39"/>
                    </a:lnTo>
                    <a:lnTo>
                      <a:pt x="16" y="42"/>
                    </a:lnTo>
                    <a:lnTo>
                      <a:pt x="22" y="43"/>
                    </a:lnTo>
                    <a:lnTo>
                      <a:pt x="29" y="42"/>
                    </a:lnTo>
                    <a:lnTo>
                      <a:pt x="35" y="39"/>
                    </a:lnTo>
                    <a:lnTo>
                      <a:pt x="40" y="34"/>
                    </a:lnTo>
                    <a:lnTo>
                      <a:pt x="43" y="28"/>
                    </a:lnTo>
                    <a:lnTo>
                      <a:pt x="45" y="22"/>
                    </a:lnTo>
                  </a:path>
                </a:pathLst>
              </a:custGeom>
              <a:noFill/>
              <a:ln w="4763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870" name="Freeform 1110"/>
              <p:cNvSpPr>
                <a:spLocks/>
              </p:cNvSpPr>
              <p:nvPr/>
            </p:nvSpPr>
            <p:spPr bwMode="auto">
              <a:xfrm>
                <a:off x="2566" y="3244"/>
                <a:ext cx="43" cy="43"/>
              </a:xfrm>
              <a:custGeom>
                <a:avLst/>
                <a:gdLst>
                  <a:gd name="T0" fmla="*/ 43 w 43"/>
                  <a:gd name="T1" fmla="*/ 22 h 43"/>
                  <a:gd name="T2" fmla="*/ 43 w 43"/>
                  <a:gd name="T3" fmla="*/ 15 h 43"/>
                  <a:gd name="T4" fmla="*/ 40 w 43"/>
                  <a:gd name="T5" fmla="*/ 9 h 43"/>
                  <a:gd name="T6" fmla="*/ 36 w 43"/>
                  <a:gd name="T7" fmla="*/ 5 h 43"/>
                  <a:gd name="T8" fmla="*/ 30 w 43"/>
                  <a:gd name="T9" fmla="*/ 2 h 43"/>
                  <a:gd name="T10" fmla="*/ 22 w 43"/>
                  <a:gd name="T11" fmla="*/ 0 h 43"/>
                  <a:gd name="T12" fmla="*/ 16 w 43"/>
                  <a:gd name="T13" fmla="*/ 2 h 43"/>
                  <a:gd name="T14" fmla="*/ 10 w 43"/>
                  <a:gd name="T15" fmla="*/ 5 h 43"/>
                  <a:gd name="T16" fmla="*/ 5 w 43"/>
                  <a:gd name="T17" fmla="*/ 9 h 43"/>
                  <a:gd name="T18" fmla="*/ 2 w 43"/>
                  <a:gd name="T19" fmla="*/ 15 h 43"/>
                  <a:gd name="T20" fmla="*/ 0 w 43"/>
                  <a:gd name="T21" fmla="*/ 22 h 43"/>
                  <a:gd name="T22" fmla="*/ 2 w 43"/>
                  <a:gd name="T23" fmla="*/ 29 h 43"/>
                  <a:gd name="T24" fmla="*/ 5 w 43"/>
                  <a:gd name="T25" fmla="*/ 35 h 43"/>
                  <a:gd name="T26" fmla="*/ 10 w 43"/>
                  <a:gd name="T27" fmla="*/ 40 h 43"/>
                  <a:gd name="T28" fmla="*/ 16 w 43"/>
                  <a:gd name="T29" fmla="*/ 43 h 43"/>
                  <a:gd name="T30" fmla="*/ 22 w 43"/>
                  <a:gd name="T31" fmla="*/ 43 h 43"/>
                  <a:gd name="T32" fmla="*/ 30 w 43"/>
                  <a:gd name="T33" fmla="*/ 43 h 43"/>
                  <a:gd name="T34" fmla="*/ 36 w 43"/>
                  <a:gd name="T35" fmla="*/ 40 h 43"/>
                  <a:gd name="T36" fmla="*/ 40 w 43"/>
                  <a:gd name="T37" fmla="*/ 35 h 43"/>
                  <a:gd name="T38" fmla="*/ 43 w 43"/>
                  <a:gd name="T39" fmla="*/ 29 h 43"/>
                  <a:gd name="T40" fmla="*/ 43 w 43"/>
                  <a:gd name="T41" fmla="*/ 22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43" h="43">
                    <a:moveTo>
                      <a:pt x="43" y="22"/>
                    </a:moveTo>
                    <a:lnTo>
                      <a:pt x="43" y="15"/>
                    </a:lnTo>
                    <a:lnTo>
                      <a:pt x="40" y="9"/>
                    </a:lnTo>
                    <a:lnTo>
                      <a:pt x="36" y="5"/>
                    </a:lnTo>
                    <a:lnTo>
                      <a:pt x="30" y="2"/>
                    </a:lnTo>
                    <a:lnTo>
                      <a:pt x="22" y="0"/>
                    </a:lnTo>
                    <a:lnTo>
                      <a:pt x="16" y="2"/>
                    </a:lnTo>
                    <a:lnTo>
                      <a:pt x="10" y="5"/>
                    </a:lnTo>
                    <a:lnTo>
                      <a:pt x="5" y="9"/>
                    </a:lnTo>
                    <a:lnTo>
                      <a:pt x="2" y="15"/>
                    </a:lnTo>
                    <a:lnTo>
                      <a:pt x="0" y="22"/>
                    </a:lnTo>
                    <a:lnTo>
                      <a:pt x="2" y="29"/>
                    </a:lnTo>
                    <a:lnTo>
                      <a:pt x="5" y="35"/>
                    </a:lnTo>
                    <a:lnTo>
                      <a:pt x="10" y="40"/>
                    </a:lnTo>
                    <a:lnTo>
                      <a:pt x="16" y="43"/>
                    </a:lnTo>
                    <a:lnTo>
                      <a:pt x="22" y="43"/>
                    </a:lnTo>
                    <a:lnTo>
                      <a:pt x="30" y="43"/>
                    </a:lnTo>
                    <a:lnTo>
                      <a:pt x="36" y="40"/>
                    </a:lnTo>
                    <a:lnTo>
                      <a:pt x="40" y="35"/>
                    </a:lnTo>
                    <a:lnTo>
                      <a:pt x="43" y="29"/>
                    </a:lnTo>
                    <a:lnTo>
                      <a:pt x="43" y="22"/>
                    </a:lnTo>
                  </a:path>
                </a:pathLst>
              </a:custGeom>
              <a:noFill/>
              <a:ln w="4763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871" name="Freeform 1111"/>
              <p:cNvSpPr>
                <a:spLocks/>
              </p:cNvSpPr>
              <p:nvPr/>
            </p:nvSpPr>
            <p:spPr bwMode="auto">
              <a:xfrm>
                <a:off x="2505" y="3247"/>
                <a:ext cx="2" cy="3"/>
              </a:xfrm>
              <a:custGeom>
                <a:avLst/>
                <a:gdLst>
                  <a:gd name="T0" fmla="*/ 2 w 2"/>
                  <a:gd name="T1" fmla="*/ 0 h 3"/>
                  <a:gd name="T2" fmla="*/ 0 w 2"/>
                  <a:gd name="T3" fmla="*/ 2 h 3"/>
                  <a:gd name="T4" fmla="*/ 2 w 2"/>
                  <a:gd name="T5" fmla="*/ 3 h 3"/>
                  <a:gd name="T6" fmla="*/ 2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0"/>
                    </a:moveTo>
                    <a:lnTo>
                      <a:pt x="0" y="2"/>
                    </a:lnTo>
                    <a:lnTo>
                      <a:pt x="2" y="3"/>
                    </a:lnTo>
                    <a:lnTo>
                      <a:pt x="2" y="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872" name="Line 1112"/>
              <p:cNvSpPr>
                <a:spLocks noChangeShapeType="1"/>
              </p:cNvSpPr>
              <p:nvPr/>
            </p:nvSpPr>
            <p:spPr bwMode="auto">
              <a:xfrm>
                <a:off x="2507" y="3249"/>
                <a:ext cx="12" cy="1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873" name="Freeform 1113"/>
              <p:cNvSpPr>
                <a:spLocks/>
              </p:cNvSpPr>
              <p:nvPr/>
            </p:nvSpPr>
            <p:spPr bwMode="auto">
              <a:xfrm>
                <a:off x="2424" y="3230"/>
                <a:ext cx="8" cy="5"/>
              </a:xfrm>
              <a:custGeom>
                <a:avLst/>
                <a:gdLst>
                  <a:gd name="T0" fmla="*/ 8 w 8"/>
                  <a:gd name="T1" fmla="*/ 0 h 5"/>
                  <a:gd name="T2" fmla="*/ 0 w 8"/>
                  <a:gd name="T3" fmla="*/ 0 h 5"/>
                  <a:gd name="T4" fmla="*/ 6 w 8"/>
                  <a:gd name="T5" fmla="*/ 5 h 5"/>
                  <a:gd name="T6" fmla="*/ 8 w 8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" h="5">
                    <a:moveTo>
                      <a:pt x="8" y="0"/>
                    </a:moveTo>
                    <a:lnTo>
                      <a:pt x="0" y="0"/>
                    </a:lnTo>
                    <a:lnTo>
                      <a:pt x="6" y="5"/>
                    </a:lnTo>
                    <a:lnTo>
                      <a:pt x="8" y="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874" name="Line 1114"/>
              <p:cNvSpPr>
                <a:spLocks noChangeShapeType="1"/>
              </p:cNvSpPr>
              <p:nvPr/>
            </p:nvSpPr>
            <p:spPr bwMode="auto">
              <a:xfrm>
                <a:off x="2430" y="3232"/>
                <a:ext cx="20" cy="4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875" name="Freeform 1115"/>
              <p:cNvSpPr>
                <a:spLocks/>
              </p:cNvSpPr>
              <p:nvPr/>
            </p:nvSpPr>
            <p:spPr bwMode="auto">
              <a:xfrm>
                <a:off x="2351" y="3212"/>
                <a:ext cx="7" cy="5"/>
              </a:xfrm>
              <a:custGeom>
                <a:avLst/>
                <a:gdLst>
                  <a:gd name="T0" fmla="*/ 7 w 7"/>
                  <a:gd name="T1" fmla="*/ 0 h 5"/>
                  <a:gd name="T2" fmla="*/ 0 w 7"/>
                  <a:gd name="T3" fmla="*/ 0 h 5"/>
                  <a:gd name="T4" fmla="*/ 7 w 7"/>
                  <a:gd name="T5" fmla="*/ 5 h 5"/>
                  <a:gd name="T6" fmla="*/ 7 w 7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5">
                    <a:moveTo>
                      <a:pt x="7" y="0"/>
                    </a:moveTo>
                    <a:lnTo>
                      <a:pt x="0" y="0"/>
                    </a:lnTo>
                    <a:lnTo>
                      <a:pt x="7" y="5"/>
                    </a:lnTo>
                    <a:lnTo>
                      <a:pt x="7" y="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876" name="Line 1116"/>
              <p:cNvSpPr>
                <a:spLocks noChangeShapeType="1"/>
              </p:cNvSpPr>
              <p:nvPr/>
            </p:nvSpPr>
            <p:spPr bwMode="auto">
              <a:xfrm>
                <a:off x="2358" y="3215"/>
                <a:ext cx="22" cy="6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877" name="Freeform 1117"/>
              <p:cNvSpPr>
                <a:spLocks/>
              </p:cNvSpPr>
              <p:nvPr/>
            </p:nvSpPr>
            <p:spPr bwMode="auto">
              <a:xfrm>
                <a:off x="2291" y="3201"/>
                <a:ext cx="5" cy="3"/>
              </a:xfrm>
              <a:custGeom>
                <a:avLst/>
                <a:gdLst>
                  <a:gd name="T0" fmla="*/ 5 w 5"/>
                  <a:gd name="T1" fmla="*/ 0 h 3"/>
                  <a:gd name="T2" fmla="*/ 0 w 5"/>
                  <a:gd name="T3" fmla="*/ 0 h 3"/>
                  <a:gd name="T4" fmla="*/ 5 w 5"/>
                  <a:gd name="T5" fmla="*/ 3 h 3"/>
                  <a:gd name="T6" fmla="*/ 5 w 5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3">
                    <a:moveTo>
                      <a:pt x="5" y="0"/>
                    </a:moveTo>
                    <a:lnTo>
                      <a:pt x="0" y="0"/>
                    </a:lnTo>
                    <a:lnTo>
                      <a:pt x="5" y="3"/>
                    </a:lnTo>
                    <a:lnTo>
                      <a:pt x="5" y="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878" name="Line 1118"/>
              <p:cNvSpPr>
                <a:spLocks noChangeShapeType="1"/>
              </p:cNvSpPr>
              <p:nvPr/>
            </p:nvSpPr>
            <p:spPr bwMode="auto">
              <a:xfrm>
                <a:off x="2296" y="3203"/>
                <a:ext cx="13" cy="3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879" name="Freeform 1119"/>
              <p:cNvSpPr>
                <a:spLocks/>
              </p:cNvSpPr>
              <p:nvPr/>
            </p:nvSpPr>
            <p:spPr bwMode="auto">
              <a:xfrm>
                <a:off x="2231" y="3188"/>
                <a:ext cx="4" cy="1"/>
              </a:xfrm>
              <a:custGeom>
                <a:avLst/>
                <a:gdLst>
                  <a:gd name="T0" fmla="*/ 4 w 4"/>
                  <a:gd name="T1" fmla="*/ 0 h 1"/>
                  <a:gd name="T2" fmla="*/ 0 w 4"/>
                  <a:gd name="T3" fmla="*/ 0 h 1"/>
                  <a:gd name="T4" fmla="*/ 4 w 4"/>
                  <a:gd name="T5" fmla="*/ 1 h 1"/>
                  <a:gd name="T6" fmla="*/ 4 w 4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1">
                    <a:moveTo>
                      <a:pt x="4" y="0"/>
                    </a:moveTo>
                    <a:lnTo>
                      <a:pt x="0" y="0"/>
                    </a:lnTo>
                    <a:lnTo>
                      <a:pt x="4" y="1"/>
                    </a:lnTo>
                    <a:lnTo>
                      <a:pt x="4" y="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880" name="Line 1120"/>
              <p:cNvSpPr>
                <a:spLocks noChangeShapeType="1"/>
              </p:cNvSpPr>
              <p:nvPr/>
            </p:nvSpPr>
            <p:spPr bwMode="auto">
              <a:xfrm>
                <a:off x="2235" y="3189"/>
                <a:ext cx="6" cy="2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881" name="Freeform 1121"/>
              <p:cNvSpPr>
                <a:spLocks/>
              </p:cNvSpPr>
              <p:nvPr/>
            </p:nvSpPr>
            <p:spPr bwMode="auto">
              <a:xfrm>
                <a:off x="2149" y="3155"/>
                <a:ext cx="43" cy="43"/>
              </a:xfrm>
              <a:custGeom>
                <a:avLst/>
                <a:gdLst>
                  <a:gd name="T0" fmla="*/ 43 w 43"/>
                  <a:gd name="T1" fmla="*/ 22 h 43"/>
                  <a:gd name="T2" fmla="*/ 43 w 43"/>
                  <a:gd name="T3" fmla="*/ 14 h 43"/>
                  <a:gd name="T4" fmla="*/ 40 w 43"/>
                  <a:gd name="T5" fmla="*/ 10 h 43"/>
                  <a:gd name="T6" fmla="*/ 34 w 43"/>
                  <a:gd name="T7" fmla="*/ 5 h 43"/>
                  <a:gd name="T8" fmla="*/ 29 w 43"/>
                  <a:gd name="T9" fmla="*/ 2 h 43"/>
                  <a:gd name="T10" fmla="*/ 21 w 43"/>
                  <a:gd name="T11" fmla="*/ 0 h 43"/>
                  <a:gd name="T12" fmla="*/ 15 w 43"/>
                  <a:gd name="T13" fmla="*/ 2 h 43"/>
                  <a:gd name="T14" fmla="*/ 9 w 43"/>
                  <a:gd name="T15" fmla="*/ 5 h 43"/>
                  <a:gd name="T16" fmla="*/ 4 w 43"/>
                  <a:gd name="T17" fmla="*/ 10 h 43"/>
                  <a:gd name="T18" fmla="*/ 1 w 43"/>
                  <a:gd name="T19" fmla="*/ 14 h 43"/>
                  <a:gd name="T20" fmla="*/ 0 w 43"/>
                  <a:gd name="T21" fmla="*/ 22 h 43"/>
                  <a:gd name="T22" fmla="*/ 1 w 43"/>
                  <a:gd name="T23" fmla="*/ 28 h 43"/>
                  <a:gd name="T24" fmla="*/ 4 w 43"/>
                  <a:gd name="T25" fmla="*/ 34 h 43"/>
                  <a:gd name="T26" fmla="*/ 9 w 43"/>
                  <a:gd name="T27" fmla="*/ 39 h 43"/>
                  <a:gd name="T28" fmla="*/ 15 w 43"/>
                  <a:gd name="T29" fmla="*/ 42 h 43"/>
                  <a:gd name="T30" fmla="*/ 21 w 43"/>
                  <a:gd name="T31" fmla="*/ 43 h 43"/>
                  <a:gd name="T32" fmla="*/ 29 w 43"/>
                  <a:gd name="T33" fmla="*/ 42 h 43"/>
                  <a:gd name="T34" fmla="*/ 34 w 43"/>
                  <a:gd name="T35" fmla="*/ 39 h 43"/>
                  <a:gd name="T36" fmla="*/ 40 w 43"/>
                  <a:gd name="T37" fmla="*/ 34 h 43"/>
                  <a:gd name="T38" fmla="*/ 43 w 43"/>
                  <a:gd name="T39" fmla="*/ 28 h 43"/>
                  <a:gd name="T40" fmla="*/ 43 w 43"/>
                  <a:gd name="T41" fmla="*/ 22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43" h="43">
                    <a:moveTo>
                      <a:pt x="43" y="22"/>
                    </a:moveTo>
                    <a:lnTo>
                      <a:pt x="43" y="14"/>
                    </a:lnTo>
                    <a:lnTo>
                      <a:pt x="40" y="10"/>
                    </a:lnTo>
                    <a:lnTo>
                      <a:pt x="34" y="5"/>
                    </a:lnTo>
                    <a:lnTo>
                      <a:pt x="29" y="2"/>
                    </a:lnTo>
                    <a:lnTo>
                      <a:pt x="21" y="0"/>
                    </a:lnTo>
                    <a:lnTo>
                      <a:pt x="15" y="2"/>
                    </a:lnTo>
                    <a:lnTo>
                      <a:pt x="9" y="5"/>
                    </a:lnTo>
                    <a:lnTo>
                      <a:pt x="4" y="10"/>
                    </a:lnTo>
                    <a:lnTo>
                      <a:pt x="1" y="14"/>
                    </a:lnTo>
                    <a:lnTo>
                      <a:pt x="0" y="22"/>
                    </a:lnTo>
                    <a:lnTo>
                      <a:pt x="1" y="28"/>
                    </a:lnTo>
                    <a:lnTo>
                      <a:pt x="4" y="34"/>
                    </a:lnTo>
                    <a:lnTo>
                      <a:pt x="9" y="39"/>
                    </a:lnTo>
                    <a:lnTo>
                      <a:pt x="15" y="42"/>
                    </a:lnTo>
                    <a:lnTo>
                      <a:pt x="21" y="43"/>
                    </a:lnTo>
                    <a:lnTo>
                      <a:pt x="29" y="42"/>
                    </a:lnTo>
                    <a:lnTo>
                      <a:pt x="34" y="39"/>
                    </a:lnTo>
                    <a:lnTo>
                      <a:pt x="40" y="34"/>
                    </a:lnTo>
                    <a:lnTo>
                      <a:pt x="43" y="28"/>
                    </a:lnTo>
                    <a:lnTo>
                      <a:pt x="43" y="22"/>
                    </a:lnTo>
                  </a:path>
                </a:pathLst>
              </a:custGeom>
              <a:noFill/>
              <a:ln w="4763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882" name="Freeform 1122"/>
              <p:cNvSpPr>
                <a:spLocks/>
              </p:cNvSpPr>
              <p:nvPr/>
            </p:nvSpPr>
            <p:spPr bwMode="auto">
              <a:xfrm>
                <a:off x="2080" y="3140"/>
                <a:ext cx="43" cy="44"/>
              </a:xfrm>
              <a:custGeom>
                <a:avLst/>
                <a:gdLst>
                  <a:gd name="T0" fmla="*/ 43 w 43"/>
                  <a:gd name="T1" fmla="*/ 23 h 44"/>
                  <a:gd name="T2" fmla="*/ 41 w 43"/>
                  <a:gd name="T3" fmla="*/ 15 h 44"/>
                  <a:gd name="T4" fmla="*/ 38 w 43"/>
                  <a:gd name="T5" fmla="*/ 9 h 44"/>
                  <a:gd name="T6" fmla="*/ 34 w 43"/>
                  <a:gd name="T7" fmla="*/ 5 h 44"/>
                  <a:gd name="T8" fmla="*/ 28 w 43"/>
                  <a:gd name="T9" fmla="*/ 2 h 44"/>
                  <a:gd name="T10" fmla="*/ 21 w 43"/>
                  <a:gd name="T11" fmla="*/ 0 h 44"/>
                  <a:gd name="T12" fmla="*/ 14 w 43"/>
                  <a:gd name="T13" fmla="*/ 2 h 44"/>
                  <a:gd name="T14" fmla="*/ 9 w 43"/>
                  <a:gd name="T15" fmla="*/ 5 h 44"/>
                  <a:gd name="T16" fmla="*/ 5 w 43"/>
                  <a:gd name="T17" fmla="*/ 9 h 44"/>
                  <a:gd name="T18" fmla="*/ 2 w 43"/>
                  <a:gd name="T19" fmla="*/ 15 h 44"/>
                  <a:gd name="T20" fmla="*/ 0 w 43"/>
                  <a:gd name="T21" fmla="*/ 23 h 44"/>
                  <a:gd name="T22" fmla="*/ 2 w 43"/>
                  <a:gd name="T23" fmla="*/ 29 h 44"/>
                  <a:gd name="T24" fmla="*/ 5 w 43"/>
                  <a:gd name="T25" fmla="*/ 35 h 44"/>
                  <a:gd name="T26" fmla="*/ 9 w 43"/>
                  <a:gd name="T27" fmla="*/ 40 h 44"/>
                  <a:gd name="T28" fmla="*/ 14 w 43"/>
                  <a:gd name="T29" fmla="*/ 43 h 44"/>
                  <a:gd name="T30" fmla="*/ 21 w 43"/>
                  <a:gd name="T31" fmla="*/ 44 h 44"/>
                  <a:gd name="T32" fmla="*/ 28 w 43"/>
                  <a:gd name="T33" fmla="*/ 43 h 44"/>
                  <a:gd name="T34" fmla="*/ 34 w 43"/>
                  <a:gd name="T35" fmla="*/ 40 h 44"/>
                  <a:gd name="T36" fmla="*/ 38 w 43"/>
                  <a:gd name="T37" fmla="*/ 35 h 44"/>
                  <a:gd name="T38" fmla="*/ 41 w 43"/>
                  <a:gd name="T39" fmla="*/ 29 h 44"/>
                  <a:gd name="T40" fmla="*/ 43 w 43"/>
                  <a:gd name="T41" fmla="*/ 23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43" h="44">
                    <a:moveTo>
                      <a:pt x="43" y="23"/>
                    </a:moveTo>
                    <a:lnTo>
                      <a:pt x="41" y="15"/>
                    </a:lnTo>
                    <a:lnTo>
                      <a:pt x="38" y="9"/>
                    </a:lnTo>
                    <a:lnTo>
                      <a:pt x="34" y="5"/>
                    </a:lnTo>
                    <a:lnTo>
                      <a:pt x="28" y="2"/>
                    </a:lnTo>
                    <a:lnTo>
                      <a:pt x="21" y="0"/>
                    </a:lnTo>
                    <a:lnTo>
                      <a:pt x="14" y="2"/>
                    </a:lnTo>
                    <a:lnTo>
                      <a:pt x="9" y="5"/>
                    </a:lnTo>
                    <a:lnTo>
                      <a:pt x="5" y="9"/>
                    </a:lnTo>
                    <a:lnTo>
                      <a:pt x="2" y="15"/>
                    </a:lnTo>
                    <a:lnTo>
                      <a:pt x="0" y="23"/>
                    </a:lnTo>
                    <a:lnTo>
                      <a:pt x="2" y="29"/>
                    </a:lnTo>
                    <a:lnTo>
                      <a:pt x="5" y="35"/>
                    </a:lnTo>
                    <a:lnTo>
                      <a:pt x="9" y="40"/>
                    </a:lnTo>
                    <a:lnTo>
                      <a:pt x="14" y="43"/>
                    </a:lnTo>
                    <a:lnTo>
                      <a:pt x="21" y="44"/>
                    </a:lnTo>
                    <a:lnTo>
                      <a:pt x="28" y="43"/>
                    </a:lnTo>
                    <a:lnTo>
                      <a:pt x="34" y="40"/>
                    </a:lnTo>
                    <a:lnTo>
                      <a:pt x="38" y="35"/>
                    </a:lnTo>
                    <a:lnTo>
                      <a:pt x="41" y="29"/>
                    </a:lnTo>
                    <a:lnTo>
                      <a:pt x="43" y="23"/>
                    </a:lnTo>
                  </a:path>
                </a:pathLst>
              </a:custGeom>
              <a:noFill/>
              <a:ln w="4763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883" name="Freeform 1123"/>
              <p:cNvSpPr>
                <a:spLocks/>
              </p:cNvSpPr>
              <p:nvPr/>
            </p:nvSpPr>
            <p:spPr bwMode="auto">
              <a:xfrm>
                <a:off x="2010" y="3125"/>
                <a:ext cx="43" cy="43"/>
              </a:xfrm>
              <a:custGeom>
                <a:avLst/>
                <a:gdLst>
                  <a:gd name="T0" fmla="*/ 43 w 43"/>
                  <a:gd name="T1" fmla="*/ 21 h 43"/>
                  <a:gd name="T2" fmla="*/ 41 w 43"/>
                  <a:gd name="T3" fmla="*/ 15 h 43"/>
                  <a:gd name="T4" fmla="*/ 38 w 43"/>
                  <a:gd name="T5" fmla="*/ 9 h 43"/>
                  <a:gd name="T6" fmla="*/ 33 w 43"/>
                  <a:gd name="T7" fmla="*/ 4 h 43"/>
                  <a:gd name="T8" fmla="*/ 27 w 43"/>
                  <a:gd name="T9" fmla="*/ 1 h 43"/>
                  <a:gd name="T10" fmla="*/ 21 w 43"/>
                  <a:gd name="T11" fmla="*/ 0 h 43"/>
                  <a:gd name="T12" fmla="*/ 13 w 43"/>
                  <a:gd name="T13" fmla="*/ 1 h 43"/>
                  <a:gd name="T14" fmla="*/ 7 w 43"/>
                  <a:gd name="T15" fmla="*/ 4 h 43"/>
                  <a:gd name="T16" fmla="*/ 3 w 43"/>
                  <a:gd name="T17" fmla="*/ 9 h 43"/>
                  <a:gd name="T18" fmla="*/ 0 w 43"/>
                  <a:gd name="T19" fmla="*/ 15 h 43"/>
                  <a:gd name="T20" fmla="*/ 0 w 43"/>
                  <a:gd name="T21" fmla="*/ 21 h 43"/>
                  <a:gd name="T22" fmla="*/ 0 w 43"/>
                  <a:gd name="T23" fmla="*/ 29 h 43"/>
                  <a:gd name="T24" fmla="*/ 3 w 43"/>
                  <a:gd name="T25" fmla="*/ 35 h 43"/>
                  <a:gd name="T26" fmla="*/ 7 w 43"/>
                  <a:gd name="T27" fmla="*/ 40 h 43"/>
                  <a:gd name="T28" fmla="*/ 13 w 43"/>
                  <a:gd name="T29" fmla="*/ 43 h 43"/>
                  <a:gd name="T30" fmla="*/ 21 w 43"/>
                  <a:gd name="T31" fmla="*/ 43 h 43"/>
                  <a:gd name="T32" fmla="*/ 27 w 43"/>
                  <a:gd name="T33" fmla="*/ 43 h 43"/>
                  <a:gd name="T34" fmla="*/ 33 w 43"/>
                  <a:gd name="T35" fmla="*/ 40 h 43"/>
                  <a:gd name="T36" fmla="*/ 38 w 43"/>
                  <a:gd name="T37" fmla="*/ 35 h 43"/>
                  <a:gd name="T38" fmla="*/ 41 w 43"/>
                  <a:gd name="T39" fmla="*/ 29 h 43"/>
                  <a:gd name="T40" fmla="*/ 43 w 43"/>
                  <a:gd name="T41" fmla="*/ 21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43" h="43">
                    <a:moveTo>
                      <a:pt x="43" y="21"/>
                    </a:moveTo>
                    <a:lnTo>
                      <a:pt x="41" y="15"/>
                    </a:lnTo>
                    <a:lnTo>
                      <a:pt x="38" y="9"/>
                    </a:lnTo>
                    <a:lnTo>
                      <a:pt x="33" y="4"/>
                    </a:lnTo>
                    <a:lnTo>
                      <a:pt x="27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7" y="4"/>
                    </a:lnTo>
                    <a:lnTo>
                      <a:pt x="3" y="9"/>
                    </a:lnTo>
                    <a:lnTo>
                      <a:pt x="0" y="15"/>
                    </a:lnTo>
                    <a:lnTo>
                      <a:pt x="0" y="21"/>
                    </a:lnTo>
                    <a:lnTo>
                      <a:pt x="0" y="29"/>
                    </a:lnTo>
                    <a:lnTo>
                      <a:pt x="3" y="35"/>
                    </a:lnTo>
                    <a:lnTo>
                      <a:pt x="7" y="40"/>
                    </a:lnTo>
                    <a:lnTo>
                      <a:pt x="13" y="43"/>
                    </a:lnTo>
                    <a:lnTo>
                      <a:pt x="21" y="43"/>
                    </a:lnTo>
                    <a:lnTo>
                      <a:pt x="27" y="43"/>
                    </a:lnTo>
                    <a:lnTo>
                      <a:pt x="33" y="40"/>
                    </a:lnTo>
                    <a:lnTo>
                      <a:pt x="38" y="35"/>
                    </a:lnTo>
                    <a:lnTo>
                      <a:pt x="41" y="29"/>
                    </a:lnTo>
                    <a:lnTo>
                      <a:pt x="43" y="21"/>
                    </a:lnTo>
                  </a:path>
                </a:pathLst>
              </a:custGeom>
              <a:noFill/>
              <a:ln w="4763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884" name="Freeform 1124"/>
              <p:cNvSpPr>
                <a:spLocks/>
              </p:cNvSpPr>
              <p:nvPr/>
            </p:nvSpPr>
            <p:spPr bwMode="auto">
              <a:xfrm>
                <a:off x="1939" y="3111"/>
                <a:ext cx="45" cy="43"/>
              </a:xfrm>
              <a:custGeom>
                <a:avLst/>
                <a:gdLst>
                  <a:gd name="T0" fmla="*/ 45 w 45"/>
                  <a:gd name="T1" fmla="*/ 22 h 43"/>
                  <a:gd name="T2" fmla="*/ 43 w 45"/>
                  <a:gd name="T3" fmla="*/ 14 h 43"/>
                  <a:gd name="T4" fmla="*/ 40 w 45"/>
                  <a:gd name="T5" fmla="*/ 8 h 43"/>
                  <a:gd name="T6" fmla="*/ 35 w 45"/>
                  <a:gd name="T7" fmla="*/ 3 h 43"/>
                  <a:gd name="T8" fmla="*/ 29 w 45"/>
                  <a:gd name="T9" fmla="*/ 0 h 43"/>
                  <a:gd name="T10" fmla="*/ 23 w 45"/>
                  <a:gd name="T11" fmla="*/ 0 h 43"/>
                  <a:gd name="T12" fmla="*/ 16 w 45"/>
                  <a:gd name="T13" fmla="*/ 0 h 43"/>
                  <a:gd name="T14" fmla="*/ 9 w 45"/>
                  <a:gd name="T15" fmla="*/ 3 h 43"/>
                  <a:gd name="T16" fmla="*/ 5 w 45"/>
                  <a:gd name="T17" fmla="*/ 8 h 43"/>
                  <a:gd name="T18" fmla="*/ 2 w 45"/>
                  <a:gd name="T19" fmla="*/ 14 h 43"/>
                  <a:gd name="T20" fmla="*/ 0 w 45"/>
                  <a:gd name="T21" fmla="*/ 22 h 43"/>
                  <a:gd name="T22" fmla="*/ 2 w 45"/>
                  <a:gd name="T23" fmla="*/ 28 h 43"/>
                  <a:gd name="T24" fmla="*/ 5 w 45"/>
                  <a:gd name="T25" fmla="*/ 34 h 43"/>
                  <a:gd name="T26" fmla="*/ 9 w 45"/>
                  <a:gd name="T27" fmla="*/ 38 h 43"/>
                  <a:gd name="T28" fmla="*/ 16 w 45"/>
                  <a:gd name="T29" fmla="*/ 41 h 43"/>
                  <a:gd name="T30" fmla="*/ 23 w 45"/>
                  <a:gd name="T31" fmla="*/ 43 h 43"/>
                  <a:gd name="T32" fmla="*/ 29 w 45"/>
                  <a:gd name="T33" fmla="*/ 41 h 43"/>
                  <a:gd name="T34" fmla="*/ 35 w 45"/>
                  <a:gd name="T35" fmla="*/ 38 h 43"/>
                  <a:gd name="T36" fmla="*/ 40 w 45"/>
                  <a:gd name="T37" fmla="*/ 34 h 43"/>
                  <a:gd name="T38" fmla="*/ 43 w 45"/>
                  <a:gd name="T39" fmla="*/ 28 h 43"/>
                  <a:gd name="T40" fmla="*/ 45 w 45"/>
                  <a:gd name="T41" fmla="*/ 22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45" h="43">
                    <a:moveTo>
                      <a:pt x="45" y="22"/>
                    </a:moveTo>
                    <a:lnTo>
                      <a:pt x="43" y="14"/>
                    </a:lnTo>
                    <a:lnTo>
                      <a:pt x="40" y="8"/>
                    </a:lnTo>
                    <a:lnTo>
                      <a:pt x="35" y="3"/>
                    </a:lnTo>
                    <a:lnTo>
                      <a:pt x="29" y="0"/>
                    </a:lnTo>
                    <a:lnTo>
                      <a:pt x="23" y="0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5" y="8"/>
                    </a:lnTo>
                    <a:lnTo>
                      <a:pt x="2" y="14"/>
                    </a:lnTo>
                    <a:lnTo>
                      <a:pt x="0" y="22"/>
                    </a:lnTo>
                    <a:lnTo>
                      <a:pt x="2" y="28"/>
                    </a:lnTo>
                    <a:lnTo>
                      <a:pt x="5" y="34"/>
                    </a:lnTo>
                    <a:lnTo>
                      <a:pt x="9" y="38"/>
                    </a:lnTo>
                    <a:lnTo>
                      <a:pt x="16" y="41"/>
                    </a:lnTo>
                    <a:lnTo>
                      <a:pt x="23" y="43"/>
                    </a:lnTo>
                    <a:lnTo>
                      <a:pt x="29" y="41"/>
                    </a:lnTo>
                    <a:lnTo>
                      <a:pt x="35" y="38"/>
                    </a:lnTo>
                    <a:lnTo>
                      <a:pt x="40" y="34"/>
                    </a:lnTo>
                    <a:lnTo>
                      <a:pt x="43" y="28"/>
                    </a:lnTo>
                    <a:lnTo>
                      <a:pt x="45" y="22"/>
                    </a:lnTo>
                  </a:path>
                </a:pathLst>
              </a:custGeom>
              <a:noFill/>
              <a:ln w="4763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885" name="Freeform 1125"/>
              <p:cNvSpPr>
                <a:spLocks/>
              </p:cNvSpPr>
              <p:nvPr/>
            </p:nvSpPr>
            <p:spPr bwMode="auto">
              <a:xfrm>
                <a:off x="3282" y="3480"/>
                <a:ext cx="16" cy="9"/>
              </a:xfrm>
              <a:custGeom>
                <a:avLst/>
                <a:gdLst>
                  <a:gd name="T0" fmla="*/ 16 w 16"/>
                  <a:gd name="T1" fmla="*/ 1 h 9"/>
                  <a:gd name="T2" fmla="*/ 0 w 16"/>
                  <a:gd name="T3" fmla="*/ 0 h 9"/>
                  <a:gd name="T4" fmla="*/ 14 w 16"/>
                  <a:gd name="T5" fmla="*/ 9 h 9"/>
                  <a:gd name="T6" fmla="*/ 16 w 16"/>
                  <a:gd name="T7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9">
                    <a:moveTo>
                      <a:pt x="16" y="1"/>
                    </a:moveTo>
                    <a:lnTo>
                      <a:pt x="0" y="0"/>
                    </a:lnTo>
                    <a:lnTo>
                      <a:pt x="14" y="9"/>
                    </a:lnTo>
                    <a:lnTo>
                      <a:pt x="16" y="1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886" name="Line 1126"/>
              <p:cNvSpPr>
                <a:spLocks noChangeShapeType="1"/>
              </p:cNvSpPr>
              <p:nvPr/>
            </p:nvSpPr>
            <p:spPr bwMode="auto">
              <a:xfrm>
                <a:off x="3298" y="3484"/>
                <a:ext cx="39" cy="17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887" name="Freeform 1127"/>
              <p:cNvSpPr>
                <a:spLocks/>
              </p:cNvSpPr>
              <p:nvPr/>
            </p:nvSpPr>
            <p:spPr bwMode="auto">
              <a:xfrm>
                <a:off x="3213" y="3466"/>
                <a:ext cx="16" cy="11"/>
              </a:xfrm>
              <a:custGeom>
                <a:avLst/>
                <a:gdLst>
                  <a:gd name="T0" fmla="*/ 16 w 16"/>
                  <a:gd name="T1" fmla="*/ 0 h 11"/>
                  <a:gd name="T2" fmla="*/ 0 w 16"/>
                  <a:gd name="T3" fmla="*/ 0 h 11"/>
                  <a:gd name="T4" fmla="*/ 11 w 16"/>
                  <a:gd name="T5" fmla="*/ 11 h 11"/>
                  <a:gd name="T6" fmla="*/ 16 w 16"/>
                  <a:gd name="T7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11">
                    <a:moveTo>
                      <a:pt x="16" y="0"/>
                    </a:moveTo>
                    <a:lnTo>
                      <a:pt x="0" y="0"/>
                    </a:lnTo>
                    <a:lnTo>
                      <a:pt x="11" y="11"/>
                    </a:lnTo>
                    <a:lnTo>
                      <a:pt x="16" y="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888" name="Line 1128"/>
              <p:cNvSpPr>
                <a:spLocks noChangeShapeType="1"/>
              </p:cNvSpPr>
              <p:nvPr/>
            </p:nvSpPr>
            <p:spPr bwMode="auto">
              <a:xfrm>
                <a:off x="3226" y="3472"/>
                <a:ext cx="43" cy="14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889" name="Freeform 1129"/>
              <p:cNvSpPr>
                <a:spLocks/>
              </p:cNvSpPr>
              <p:nvPr/>
            </p:nvSpPr>
            <p:spPr bwMode="auto">
              <a:xfrm>
                <a:off x="3191" y="3388"/>
                <a:ext cx="15" cy="82"/>
              </a:xfrm>
              <a:custGeom>
                <a:avLst/>
                <a:gdLst>
                  <a:gd name="T0" fmla="*/ 9 w 15"/>
                  <a:gd name="T1" fmla="*/ 82 h 82"/>
                  <a:gd name="T2" fmla="*/ 6 w 15"/>
                  <a:gd name="T3" fmla="*/ 82 h 82"/>
                  <a:gd name="T4" fmla="*/ 4 w 15"/>
                  <a:gd name="T5" fmla="*/ 27 h 82"/>
                  <a:gd name="T6" fmla="*/ 0 w 15"/>
                  <a:gd name="T7" fmla="*/ 27 h 82"/>
                  <a:gd name="T8" fmla="*/ 7 w 15"/>
                  <a:gd name="T9" fmla="*/ 0 h 82"/>
                  <a:gd name="T10" fmla="*/ 15 w 15"/>
                  <a:gd name="T11" fmla="*/ 27 h 82"/>
                  <a:gd name="T12" fmla="*/ 9 w 15"/>
                  <a:gd name="T13" fmla="*/ 27 h 82"/>
                  <a:gd name="T14" fmla="*/ 10 w 15"/>
                  <a:gd name="T15" fmla="*/ 82 h 82"/>
                  <a:gd name="T16" fmla="*/ 9 w 15"/>
                  <a:gd name="T17" fmla="*/ 82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82">
                    <a:moveTo>
                      <a:pt x="9" y="82"/>
                    </a:moveTo>
                    <a:lnTo>
                      <a:pt x="6" y="82"/>
                    </a:lnTo>
                    <a:lnTo>
                      <a:pt x="4" y="27"/>
                    </a:lnTo>
                    <a:lnTo>
                      <a:pt x="0" y="27"/>
                    </a:lnTo>
                    <a:lnTo>
                      <a:pt x="7" y="0"/>
                    </a:lnTo>
                    <a:lnTo>
                      <a:pt x="15" y="27"/>
                    </a:lnTo>
                    <a:lnTo>
                      <a:pt x="9" y="27"/>
                    </a:lnTo>
                    <a:lnTo>
                      <a:pt x="10" y="82"/>
                    </a:lnTo>
                    <a:lnTo>
                      <a:pt x="9" y="82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890" name="Freeform 1130"/>
              <p:cNvSpPr>
                <a:spLocks/>
              </p:cNvSpPr>
              <p:nvPr/>
            </p:nvSpPr>
            <p:spPr bwMode="auto">
              <a:xfrm>
                <a:off x="3105" y="3455"/>
                <a:ext cx="27" cy="86"/>
              </a:xfrm>
              <a:custGeom>
                <a:avLst/>
                <a:gdLst>
                  <a:gd name="T0" fmla="*/ 24 w 27"/>
                  <a:gd name="T1" fmla="*/ 2 h 86"/>
                  <a:gd name="T2" fmla="*/ 27 w 27"/>
                  <a:gd name="T3" fmla="*/ 2 h 86"/>
                  <a:gd name="T4" fmla="*/ 12 w 27"/>
                  <a:gd name="T5" fmla="*/ 58 h 86"/>
                  <a:gd name="T6" fmla="*/ 18 w 27"/>
                  <a:gd name="T7" fmla="*/ 60 h 86"/>
                  <a:gd name="T8" fmla="*/ 1 w 27"/>
                  <a:gd name="T9" fmla="*/ 86 h 86"/>
                  <a:gd name="T10" fmla="*/ 0 w 27"/>
                  <a:gd name="T11" fmla="*/ 55 h 86"/>
                  <a:gd name="T12" fmla="*/ 6 w 27"/>
                  <a:gd name="T13" fmla="*/ 57 h 86"/>
                  <a:gd name="T14" fmla="*/ 21 w 27"/>
                  <a:gd name="T15" fmla="*/ 0 h 86"/>
                  <a:gd name="T16" fmla="*/ 24 w 27"/>
                  <a:gd name="T17" fmla="*/ 2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7" h="86">
                    <a:moveTo>
                      <a:pt x="24" y="2"/>
                    </a:moveTo>
                    <a:lnTo>
                      <a:pt x="27" y="2"/>
                    </a:lnTo>
                    <a:lnTo>
                      <a:pt x="12" y="58"/>
                    </a:lnTo>
                    <a:lnTo>
                      <a:pt x="18" y="60"/>
                    </a:lnTo>
                    <a:lnTo>
                      <a:pt x="1" y="86"/>
                    </a:lnTo>
                    <a:lnTo>
                      <a:pt x="0" y="55"/>
                    </a:lnTo>
                    <a:lnTo>
                      <a:pt x="6" y="57"/>
                    </a:lnTo>
                    <a:lnTo>
                      <a:pt x="21" y="0"/>
                    </a:lnTo>
                    <a:lnTo>
                      <a:pt x="24" y="2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891" name="Freeform 1131"/>
              <p:cNvSpPr>
                <a:spLocks/>
              </p:cNvSpPr>
              <p:nvPr/>
            </p:nvSpPr>
            <p:spPr bwMode="auto">
              <a:xfrm>
                <a:off x="3001" y="3428"/>
                <a:ext cx="17" cy="9"/>
              </a:xfrm>
              <a:custGeom>
                <a:avLst/>
                <a:gdLst>
                  <a:gd name="T0" fmla="*/ 17 w 17"/>
                  <a:gd name="T1" fmla="*/ 0 h 9"/>
                  <a:gd name="T2" fmla="*/ 0 w 17"/>
                  <a:gd name="T3" fmla="*/ 1 h 9"/>
                  <a:gd name="T4" fmla="*/ 14 w 17"/>
                  <a:gd name="T5" fmla="*/ 9 h 9"/>
                  <a:gd name="T6" fmla="*/ 17 w 17"/>
                  <a:gd name="T7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9">
                    <a:moveTo>
                      <a:pt x="17" y="0"/>
                    </a:moveTo>
                    <a:lnTo>
                      <a:pt x="0" y="1"/>
                    </a:lnTo>
                    <a:lnTo>
                      <a:pt x="14" y="9"/>
                    </a:lnTo>
                    <a:lnTo>
                      <a:pt x="17" y="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892" name="Line 1132"/>
              <p:cNvSpPr>
                <a:spLocks noChangeShapeType="1"/>
              </p:cNvSpPr>
              <p:nvPr/>
            </p:nvSpPr>
            <p:spPr bwMode="auto">
              <a:xfrm>
                <a:off x="3016" y="3432"/>
                <a:ext cx="44" cy="8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893" name="Freeform 1133"/>
              <p:cNvSpPr>
                <a:spLocks/>
              </p:cNvSpPr>
              <p:nvPr/>
            </p:nvSpPr>
            <p:spPr bwMode="auto">
              <a:xfrm>
                <a:off x="2947" y="3422"/>
                <a:ext cx="11" cy="7"/>
              </a:xfrm>
              <a:custGeom>
                <a:avLst/>
                <a:gdLst>
                  <a:gd name="T0" fmla="*/ 11 w 11"/>
                  <a:gd name="T1" fmla="*/ 0 h 7"/>
                  <a:gd name="T2" fmla="*/ 0 w 11"/>
                  <a:gd name="T3" fmla="*/ 3 h 7"/>
                  <a:gd name="T4" fmla="*/ 11 w 11"/>
                  <a:gd name="T5" fmla="*/ 7 h 7"/>
                  <a:gd name="T6" fmla="*/ 11 w 11"/>
                  <a:gd name="T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" h="7">
                    <a:moveTo>
                      <a:pt x="11" y="0"/>
                    </a:moveTo>
                    <a:lnTo>
                      <a:pt x="0" y="3"/>
                    </a:lnTo>
                    <a:lnTo>
                      <a:pt x="11" y="7"/>
                    </a:lnTo>
                    <a:lnTo>
                      <a:pt x="11" y="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894" name="Line 1134"/>
              <p:cNvSpPr>
                <a:spLocks noChangeShapeType="1"/>
              </p:cNvSpPr>
              <p:nvPr/>
            </p:nvSpPr>
            <p:spPr bwMode="auto">
              <a:xfrm>
                <a:off x="2958" y="3425"/>
                <a:ext cx="32" cy="1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895" name="Freeform 1135"/>
              <p:cNvSpPr>
                <a:spLocks/>
              </p:cNvSpPr>
              <p:nvPr/>
            </p:nvSpPr>
            <p:spPr bwMode="auto">
              <a:xfrm>
                <a:off x="2888" y="3405"/>
                <a:ext cx="9" cy="6"/>
              </a:xfrm>
              <a:custGeom>
                <a:avLst/>
                <a:gdLst>
                  <a:gd name="T0" fmla="*/ 9 w 9"/>
                  <a:gd name="T1" fmla="*/ 0 h 6"/>
                  <a:gd name="T2" fmla="*/ 0 w 9"/>
                  <a:gd name="T3" fmla="*/ 1 h 6"/>
                  <a:gd name="T4" fmla="*/ 9 w 9"/>
                  <a:gd name="T5" fmla="*/ 6 h 6"/>
                  <a:gd name="T6" fmla="*/ 9 w 9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6">
                    <a:moveTo>
                      <a:pt x="9" y="0"/>
                    </a:moveTo>
                    <a:lnTo>
                      <a:pt x="0" y="1"/>
                    </a:lnTo>
                    <a:lnTo>
                      <a:pt x="9" y="6"/>
                    </a:lnTo>
                    <a:lnTo>
                      <a:pt x="9" y="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896" name="Line 1136"/>
              <p:cNvSpPr>
                <a:spLocks noChangeShapeType="1"/>
              </p:cNvSpPr>
              <p:nvPr/>
            </p:nvSpPr>
            <p:spPr bwMode="auto">
              <a:xfrm>
                <a:off x="2897" y="3408"/>
                <a:ext cx="24" cy="3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897" name="Freeform 1137"/>
              <p:cNvSpPr>
                <a:spLocks/>
              </p:cNvSpPr>
              <p:nvPr/>
            </p:nvSpPr>
            <p:spPr bwMode="auto">
              <a:xfrm>
                <a:off x="2822" y="3388"/>
                <a:ext cx="8" cy="4"/>
              </a:xfrm>
              <a:custGeom>
                <a:avLst/>
                <a:gdLst>
                  <a:gd name="T0" fmla="*/ 8 w 8"/>
                  <a:gd name="T1" fmla="*/ 0 h 4"/>
                  <a:gd name="T2" fmla="*/ 0 w 8"/>
                  <a:gd name="T3" fmla="*/ 1 h 4"/>
                  <a:gd name="T4" fmla="*/ 6 w 8"/>
                  <a:gd name="T5" fmla="*/ 4 h 4"/>
                  <a:gd name="T6" fmla="*/ 8 w 8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" h="4">
                    <a:moveTo>
                      <a:pt x="8" y="0"/>
                    </a:moveTo>
                    <a:lnTo>
                      <a:pt x="0" y="1"/>
                    </a:lnTo>
                    <a:lnTo>
                      <a:pt x="6" y="4"/>
                    </a:lnTo>
                    <a:lnTo>
                      <a:pt x="8" y="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898" name="Line 1138"/>
              <p:cNvSpPr>
                <a:spLocks noChangeShapeType="1"/>
              </p:cNvSpPr>
              <p:nvPr/>
            </p:nvSpPr>
            <p:spPr bwMode="auto">
              <a:xfrm>
                <a:off x="2830" y="3391"/>
                <a:ext cx="22" cy="5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899" name="Freeform 1139"/>
              <p:cNvSpPr>
                <a:spLocks/>
              </p:cNvSpPr>
              <p:nvPr/>
            </p:nvSpPr>
            <p:spPr bwMode="auto">
              <a:xfrm>
                <a:off x="2755" y="3373"/>
                <a:ext cx="7" cy="4"/>
              </a:xfrm>
              <a:custGeom>
                <a:avLst/>
                <a:gdLst>
                  <a:gd name="T0" fmla="*/ 7 w 7"/>
                  <a:gd name="T1" fmla="*/ 0 h 4"/>
                  <a:gd name="T2" fmla="*/ 0 w 7"/>
                  <a:gd name="T3" fmla="*/ 1 h 4"/>
                  <a:gd name="T4" fmla="*/ 7 w 7"/>
                  <a:gd name="T5" fmla="*/ 4 h 4"/>
                  <a:gd name="T6" fmla="*/ 7 w 7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4">
                    <a:moveTo>
                      <a:pt x="7" y="0"/>
                    </a:moveTo>
                    <a:lnTo>
                      <a:pt x="0" y="1"/>
                    </a:lnTo>
                    <a:lnTo>
                      <a:pt x="7" y="4"/>
                    </a:lnTo>
                    <a:lnTo>
                      <a:pt x="7" y="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900" name="Line 1140"/>
              <p:cNvSpPr>
                <a:spLocks noChangeShapeType="1"/>
              </p:cNvSpPr>
              <p:nvPr/>
            </p:nvSpPr>
            <p:spPr bwMode="auto">
              <a:xfrm>
                <a:off x="2762" y="3376"/>
                <a:ext cx="20" cy="4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901" name="Freeform 1141"/>
              <p:cNvSpPr>
                <a:spLocks/>
              </p:cNvSpPr>
              <p:nvPr/>
            </p:nvSpPr>
            <p:spPr bwMode="auto">
              <a:xfrm>
                <a:off x="2692" y="3360"/>
                <a:ext cx="4" cy="3"/>
              </a:xfrm>
              <a:custGeom>
                <a:avLst/>
                <a:gdLst>
                  <a:gd name="T0" fmla="*/ 4 w 4"/>
                  <a:gd name="T1" fmla="*/ 0 h 3"/>
                  <a:gd name="T2" fmla="*/ 0 w 4"/>
                  <a:gd name="T3" fmla="*/ 0 h 3"/>
                  <a:gd name="T4" fmla="*/ 4 w 4"/>
                  <a:gd name="T5" fmla="*/ 3 h 3"/>
                  <a:gd name="T6" fmla="*/ 4 w 4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3">
                    <a:moveTo>
                      <a:pt x="4" y="0"/>
                    </a:moveTo>
                    <a:lnTo>
                      <a:pt x="0" y="0"/>
                    </a:lnTo>
                    <a:lnTo>
                      <a:pt x="4" y="3"/>
                    </a:lnTo>
                    <a:lnTo>
                      <a:pt x="4" y="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902" name="Line 1142"/>
              <p:cNvSpPr>
                <a:spLocks noChangeShapeType="1"/>
              </p:cNvSpPr>
              <p:nvPr/>
            </p:nvSpPr>
            <p:spPr bwMode="auto">
              <a:xfrm>
                <a:off x="2696" y="3362"/>
                <a:ext cx="16" cy="3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903" name="Freeform 1143"/>
              <p:cNvSpPr>
                <a:spLocks/>
              </p:cNvSpPr>
              <p:nvPr/>
            </p:nvSpPr>
            <p:spPr bwMode="auto">
              <a:xfrm>
                <a:off x="2629" y="3347"/>
                <a:ext cx="3" cy="3"/>
              </a:xfrm>
              <a:custGeom>
                <a:avLst/>
                <a:gdLst>
                  <a:gd name="T0" fmla="*/ 3 w 3"/>
                  <a:gd name="T1" fmla="*/ 0 h 3"/>
                  <a:gd name="T2" fmla="*/ 0 w 3"/>
                  <a:gd name="T3" fmla="*/ 0 h 3"/>
                  <a:gd name="T4" fmla="*/ 2 w 3"/>
                  <a:gd name="T5" fmla="*/ 3 h 3"/>
                  <a:gd name="T6" fmla="*/ 3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0"/>
                    </a:moveTo>
                    <a:lnTo>
                      <a:pt x="0" y="0"/>
                    </a:lnTo>
                    <a:lnTo>
                      <a:pt x="2" y="3"/>
                    </a:lnTo>
                    <a:lnTo>
                      <a:pt x="3" y="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904" name="Line 1144"/>
              <p:cNvSpPr>
                <a:spLocks noChangeShapeType="1"/>
              </p:cNvSpPr>
              <p:nvPr/>
            </p:nvSpPr>
            <p:spPr bwMode="auto">
              <a:xfrm>
                <a:off x="2631" y="3348"/>
                <a:ext cx="12" cy="2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905" name="Freeform 1145"/>
              <p:cNvSpPr>
                <a:spLocks/>
              </p:cNvSpPr>
              <p:nvPr/>
            </p:nvSpPr>
            <p:spPr bwMode="auto">
              <a:xfrm>
                <a:off x="2557" y="3331"/>
                <a:ext cx="3" cy="3"/>
              </a:xfrm>
              <a:custGeom>
                <a:avLst/>
                <a:gdLst>
                  <a:gd name="T0" fmla="*/ 3 w 3"/>
                  <a:gd name="T1" fmla="*/ 0 h 3"/>
                  <a:gd name="T2" fmla="*/ 0 w 3"/>
                  <a:gd name="T3" fmla="*/ 2 h 3"/>
                  <a:gd name="T4" fmla="*/ 3 w 3"/>
                  <a:gd name="T5" fmla="*/ 3 h 3"/>
                  <a:gd name="T6" fmla="*/ 3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0"/>
                    </a:moveTo>
                    <a:lnTo>
                      <a:pt x="0" y="2"/>
                    </a:lnTo>
                    <a:lnTo>
                      <a:pt x="3" y="3"/>
                    </a:lnTo>
                    <a:lnTo>
                      <a:pt x="3" y="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906" name="Line 1146"/>
              <p:cNvSpPr>
                <a:spLocks noChangeShapeType="1"/>
              </p:cNvSpPr>
              <p:nvPr/>
            </p:nvSpPr>
            <p:spPr bwMode="auto">
              <a:xfrm>
                <a:off x="2560" y="3333"/>
                <a:ext cx="14" cy="3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907" name="Freeform 1147"/>
              <p:cNvSpPr>
                <a:spLocks/>
              </p:cNvSpPr>
              <p:nvPr/>
            </p:nvSpPr>
            <p:spPr bwMode="auto">
              <a:xfrm>
                <a:off x="2482" y="3314"/>
                <a:ext cx="5" cy="5"/>
              </a:xfrm>
              <a:custGeom>
                <a:avLst/>
                <a:gdLst>
                  <a:gd name="T0" fmla="*/ 5 w 5"/>
                  <a:gd name="T1" fmla="*/ 0 h 5"/>
                  <a:gd name="T2" fmla="*/ 0 w 5"/>
                  <a:gd name="T3" fmla="*/ 2 h 5"/>
                  <a:gd name="T4" fmla="*/ 5 w 5"/>
                  <a:gd name="T5" fmla="*/ 5 h 5"/>
                  <a:gd name="T6" fmla="*/ 5 w 5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5">
                    <a:moveTo>
                      <a:pt x="5" y="0"/>
                    </a:moveTo>
                    <a:lnTo>
                      <a:pt x="0" y="2"/>
                    </a:lnTo>
                    <a:lnTo>
                      <a:pt x="5" y="5"/>
                    </a:lnTo>
                    <a:lnTo>
                      <a:pt x="5" y="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908" name="Line 1148"/>
              <p:cNvSpPr>
                <a:spLocks noChangeShapeType="1"/>
              </p:cNvSpPr>
              <p:nvPr/>
            </p:nvSpPr>
            <p:spPr bwMode="auto">
              <a:xfrm>
                <a:off x="2487" y="3316"/>
                <a:ext cx="18" cy="3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909" name="Freeform 1149"/>
              <p:cNvSpPr>
                <a:spLocks/>
              </p:cNvSpPr>
              <p:nvPr/>
            </p:nvSpPr>
            <p:spPr bwMode="auto">
              <a:xfrm>
                <a:off x="2407" y="3299"/>
                <a:ext cx="6" cy="5"/>
              </a:xfrm>
              <a:custGeom>
                <a:avLst/>
                <a:gdLst>
                  <a:gd name="T0" fmla="*/ 6 w 6"/>
                  <a:gd name="T1" fmla="*/ 0 h 5"/>
                  <a:gd name="T2" fmla="*/ 0 w 6"/>
                  <a:gd name="T3" fmla="*/ 2 h 5"/>
                  <a:gd name="T4" fmla="*/ 6 w 6"/>
                  <a:gd name="T5" fmla="*/ 5 h 5"/>
                  <a:gd name="T6" fmla="*/ 6 w 6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5">
                    <a:moveTo>
                      <a:pt x="6" y="0"/>
                    </a:moveTo>
                    <a:lnTo>
                      <a:pt x="0" y="2"/>
                    </a:lnTo>
                    <a:lnTo>
                      <a:pt x="6" y="5"/>
                    </a:lnTo>
                    <a:lnTo>
                      <a:pt x="6" y="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910" name="Line 1150"/>
              <p:cNvSpPr>
                <a:spLocks noChangeShapeType="1"/>
              </p:cNvSpPr>
              <p:nvPr/>
            </p:nvSpPr>
            <p:spPr bwMode="auto">
              <a:xfrm>
                <a:off x="2413" y="3301"/>
                <a:ext cx="20" cy="4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911" name="Freeform 1151"/>
              <p:cNvSpPr>
                <a:spLocks/>
              </p:cNvSpPr>
              <p:nvPr/>
            </p:nvSpPr>
            <p:spPr bwMode="auto">
              <a:xfrm>
                <a:off x="2334" y="3282"/>
                <a:ext cx="9" cy="5"/>
              </a:xfrm>
              <a:custGeom>
                <a:avLst/>
                <a:gdLst>
                  <a:gd name="T0" fmla="*/ 9 w 9"/>
                  <a:gd name="T1" fmla="*/ 0 h 5"/>
                  <a:gd name="T2" fmla="*/ 0 w 9"/>
                  <a:gd name="T3" fmla="*/ 2 h 5"/>
                  <a:gd name="T4" fmla="*/ 8 w 9"/>
                  <a:gd name="T5" fmla="*/ 5 h 5"/>
                  <a:gd name="T6" fmla="*/ 9 w 9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5">
                    <a:moveTo>
                      <a:pt x="9" y="0"/>
                    </a:moveTo>
                    <a:lnTo>
                      <a:pt x="0" y="2"/>
                    </a:lnTo>
                    <a:lnTo>
                      <a:pt x="8" y="5"/>
                    </a:lnTo>
                    <a:lnTo>
                      <a:pt x="9" y="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912" name="Line 1152"/>
              <p:cNvSpPr>
                <a:spLocks noChangeShapeType="1"/>
              </p:cNvSpPr>
              <p:nvPr/>
            </p:nvSpPr>
            <p:spPr bwMode="auto">
              <a:xfrm>
                <a:off x="2342" y="3285"/>
                <a:ext cx="23" cy="5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913" name="Freeform 1153"/>
              <p:cNvSpPr>
                <a:spLocks/>
              </p:cNvSpPr>
              <p:nvPr/>
            </p:nvSpPr>
            <p:spPr bwMode="auto">
              <a:xfrm>
                <a:off x="2273" y="3269"/>
                <a:ext cx="6" cy="4"/>
              </a:xfrm>
              <a:custGeom>
                <a:avLst/>
                <a:gdLst>
                  <a:gd name="T0" fmla="*/ 6 w 6"/>
                  <a:gd name="T1" fmla="*/ 0 h 4"/>
                  <a:gd name="T2" fmla="*/ 0 w 6"/>
                  <a:gd name="T3" fmla="*/ 0 h 4"/>
                  <a:gd name="T4" fmla="*/ 4 w 6"/>
                  <a:gd name="T5" fmla="*/ 4 h 4"/>
                  <a:gd name="T6" fmla="*/ 6 w 6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4">
                    <a:moveTo>
                      <a:pt x="6" y="0"/>
                    </a:moveTo>
                    <a:lnTo>
                      <a:pt x="0" y="0"/>
                    </a:lnTo>
                    <a:lnTo>
                      <a:pt x="4" y="4"/>
                    </a:lnTo>
                    <a:lnTo>
                      <a:pt x="6" y="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914" name="Line 1154"/>
              <p:cNvSpPr>
                <a:spLocks noChangeShapeType="1"/>
              </p:cNvSpPr>
              <p:nvPr/>
            </p:nvSpPr>
            <p:spPr bwMode="auto">
              <a:xfrm>
                <a:off x="2279" y="3270"/>
                <a:ext cx="17" cy="5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915" name="Freeform 1155"/>
              <p:cNvSpPr>
                <a:spLocks/>
              </p:cNvSpPr>
              <p:nvPr/>
            </p:nvSpPr>
            <p:spPr bwMode="auto">
              <a:xfrm>
                <a:off x="2210" y="3258"/>
                <a:ext cx="3" cy="3"/>
              </a:xfrm>
              <a:custGeom>
                <a:avLst/>
                <a:gdLst>
                  <a:gd name="T0" fmla="*/ 3 w 3"/>
                  <a:gd name="T1" fmla="*/ 0 h 3"/>
                  <a:gd name="T2" fmla="*/ 0 w 3"/>
                  <a:gd name="T3" fmla="*/ 0 h 3"/>
                  <a:gd name="T4" fmla="*/ 3 w 3"/>
                  <a:gd name="T5" fmla="*/ 3 h 3"/>
                  <a:gd name="T6" fmla="*/ 3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0"/>
                    </a:moveTo>
                    <a:lnTo>
                      <a:pt x="0" y="0"/>
                    </a:lnTo>
                    <a:lnTo>
                      <a:pt x="3" y="3"/>
                    </a:lnTo>
                    <a:lnTo>
                      <a:pt x="3" y="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916" name="Line 1156"/>
              <p:cNvSpPr>
                <a:spLocks noChangeShapeType="1"/>
              </p:cNvSpPr>
              <p:nvPr/>
            </p:nvSpPr>
            <p:spPr bwMode="auto">
              <a:xfrm>
                <a:off x="2213" y="3259"/>
                <a:ext cx="12" cy="2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917" name="Freeform 1157"/>
              <p:cNvSpPr>
                <a:spLocks/>
              </p:cNvSpPr>
              <p:nvPr/>
            </p:nvSpPr>
            <p:spPr bwMode="auto">
              <a:xfrm>
                <a:off x="2143" y="3244"/>
                <a:ext cx="3" cy="2"/>
              </a:xfrm>
              <a:custGeom>
                <a:avLst/>
                <a:gdLst>
                  <a:gd name="T0" fmla="*/ 3 w 3"/>
                  <a:gd name="T1" fmla="*/ 0 h 2"/>
                  <a:gd name="T2" fmla="*/ 0 w 3"/>
                  <a:gd name="T3" fmla="*/ 0 h 2"/>
                  <a:gd name="T4" fmla="*/ 3 w 3"/>
                  <a:gd name="T5" fmla="*/ 2 h 2"/>
                  <a:gd name="T6" fmla="*/ 3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0"/>
                    </a:moveTo>
                    <a:lnTo>
                      <a:pt x="0" y="0"/>
                    </a:lnTo>
                    <a:lnTo>
                      <a:pt x="3" y="2"/>
                    </a:lnTo>
                    <a:lnTo>
                      <a:pt x="3" y="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918" name="Line 1158"/>
              <p:cNvSpPr>
                <a:spLocks noChangeShapeType="1"/>
              </p:cNvSpPr>
              <p:nvPr/>
            </p:nvSpPr>
            <p:spPr bwMode="auto">
              <a:xfrm>
                <a:off x="2146" y="3244"/>
                <a:ext cx="11" cy="2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919" name="Freeform 1159"/>
              <p:cNvSpPr>
                <a:spLocks/>
              </p:cNvSpPr>
              <p:nvPr/>
            </p:nvSpPr>
            <p:spPr bwMode="auto">
              <a:xfrm>
                <a:off x="2077" y="3230"/>
                <a:ext cx="2" cy="2"/>
              </a:xfrm>
              <a:custGeom>
                <a:avLst/>
                <a:gdLst>
                  <a:gd name="T0" fmla="*/ 2 w 2"/>
                  <a:gd name="T1" fmla="*/ 0 h 2"/>
                  <a:gd name="T2" fmla="*/ 0 w 2"/>
                  <a:gd name="T3" fmla="*/ 2 h 2"/>
                  <a:gd name="T4" fmla="*/ 2 w 2"/>
                  <a:gd name="T5" fmla="*/ 2 h 2"/>
                  <a:gd name="T6" fmla="*/ 2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lnTo>
                      <a:pt x="0" y="2"/>
                    </a:lnTo>
                    <a:lnTo>
                      <a:pt x="2" y="2"/>
                    </a:lnTo>
                    <a:lnTo>
                      <a:pt x="2" y="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920" name="Line 1160"/>
              <p:cNvSpPr>
                <a:spLocks noChangeShapeType="1"/>
              </p:cNvSpPr>
              <p:nvPr/>
            </p:nvSpPr>
            <p:spPr bwMode="auto">
              <a:xfrm flipV="1">
                <a:off x="2079" y="3230"/>
                <a:ext cx="7" cy="2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921" name="Freeform 1161"/>
              <p:cNvSpPr>
                <a:spLocks/>
              </p:cNvSpPr>
              <p:nvPr/>
            </p:nvSpPr>
            <p:spPr bwMode="auto">
              <a:xfrm>
                <a:off x="2008" y="3215"/>
                <a:ext cx="2" cy="2"/>
              </a:xfrm>
              <a:custGeom>
                <a:avLst/>
                <a:gdLst>
                  <a:gd name="T0" fmla="*/ 2 w 2"/>
                  <a:gd name="T1" fmla="*/ 0 h 2"/>
                  <a:gd name="T2" fmla="*/ 0 w 2"/>
                  <a:gd name="T3" fmla="*/ 2 h 2"/>
                  <a:gd name="T4" fmla="*/ 2 w 2"/>
                  <a:gd name="T5" fmla="*/ 2 h 2"/>
                  <a:gd name="T6" fmla="*/ 2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lnTo>
                      <a:pt x="0" y="2"/>
                    </a:lnTo>
                    <a:lnTo>
                      <a:pt x="2" y="2"/>
                    </a:lnTo>
                    <a:lnTo>
                      <a:pt x="2" y="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922" name="Line 1162"/>
              <p:cNvSpPr>
                <a:spLocks noChangeShapeType="1"/>
              </p:cNvSpPr>
              <p:nvPr/>
            </p:nvSpPr>
            <p:spPr bwMode="auto">
              <a:xfrm>
                <a:off x="2010" y="3215"/>
                <a:ext cx="6" cy="0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923" name="Freeform 1163"/>
              <p:cNvSpPr>
                <a:spLocks/>
              </p:cNvSpPr>
              <p:nvPr/>
            </p:nvSpPr>
            <p:spPr bwMode="auto">
              <a:xfrm>
                <a:off x="1926" y="3180"/>
                <a:ext cx="42" cy="43"/>
              </a:xfrm>
              <a:custGeom>
                <a:avLst/>
                <a:gdLst>
                  <a:gd name="T0" fmla="*/ 42 w 42"/>
                  <a:gd name="T1" fmla="*/ 21 h 43"/>
                  <a:gd name="T2" fmla="*/ 42 w 42"/>
                  <a:gd name="T3" fmla="*/ 14 h 43"/>
                  <a:gd name="T4" fmla="*/ 39 w 42"/>
                  <a:gd name="T5" fmla="*/ 9 h 43"/>
                  <a:gd name="T6" fmla="*/ 33 w 42"/>
                  <a:gd name="T7" fmla="*/ 4 h 43"/>
                  <a:gd name="T8" fmla="*/ 29 w 42"/>
                  <a:gd name="T9" fmla="*/ 1 h 43"/>
                  <a:gd name="T10" fmla="*/ 21 w 42"/>
                  <a:gd name="T11" fmla="*/ 0 h 43"/>
                  <a:gd name="T12" fmla="*/ 15 w 42"/>
                  <a:gd name="T13" fmla="*/ 1 h 43"/>
                  <a:gd name="T14" fmla="*/ 9 w 42"/>
                  <a:gd name="T15" fmla="*/ 4 h 43"/>
                  <a:gd name="T16" fmla="*/ 4 w 42"/>
                  <a:gd name="T17" fmla="*/ 9 h 43"/>
                  <a:gd name="T18" fmla="*/ 1 w 42"/>
                  <a:gd name="T19" fmla="*/ 14 h 43"/>
                  <a:gd name="T20" fmla="*/ 0 w 42"/>
                  <a:gd name="T21" fmla="*/ 21 h 43"/>
                  <a:gd name="T22" fmla="*/ 1 w 42"/>
                  <a:gd name="T23" fmla="*/ 27 h 43"/>
                  <a:gd name="T24" fmla="*/ 4 w 42"/>
                  <a:gd name="T25" fmla="*/ 34 h 43"/>
                  <a:gd name="T26" fmla="*/ 9 w 42"/>
                  <a:gd name="T27" fmla="*/ 38 h 43"/>
                  <a:gd name="T28" fmla="*/ 15 w 42"/>
                  <a:gd name="T29" fmla="*/ 41 h 43"/>
                  <a:gd name="T30" fmla="*/ 21 w 42"/>
                  <a:gd name="T31" fmla="*/ 43 h 43"/>
                  <a:gd name="T32" fmla="*/ 29 w 42"/>
                  <a:gd name="T33" fmla="*/ 41 h 43"/>
                  <a:gd name="T34" fmla="*/ 33 w 42"/>
                  <a:gd name="T35" fmla="*/ 38 h 43"/>
                  <a:gd name="T36" fmla="*/ 39 w 42"/>
                  <a:gd name="T37" fmla="*/ 34 h 43"/>
                  <a:gd name="T38" fmla="*/ 42 w 42"/>
                  <a:gd name="T39" fmla="*/ 27 h 43"/>
                  <a:gd name="T40" fmla="*/ 42 w 42"/>
                  <a:gd name="T41" fmla="*/ 21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42" h="43">
                    <a:moveTo>
                      <a:pt x="42" y="21"/>
                    </a:moveTo>
                    <a:lnTo>
                      <a:pt x="42" y="14"/>
                    </a:lnTo>
                    <a:lnTo>
                      <a:pt x="39" y="9"/>
                    </a:lnTo>
                    <a:lnTo>
                      <a:pt x="33" y="4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5" y="1"/>
                    </a:lnTo>
                    <a:lnTo>
                      <a:pt x="9" y="4"/>
                    </a:lnTo>
                    <a:lnTo>
                      <a:pt x="4" y="9"/>
                    </a:lnTo>
                    <a:lnTo>
                      <a:pt x="1" y="14"/>
                    </a:lnTo>
                    <a:lnTo>
                      <a:pt x="0" y="21"/>
                    </a:lnTo>
                    <a:lnTo>
                      <a:pt x="1" y="27"/>
                    </a:lnTo>
                    <a:lnTo>
                      <a:pt x="4" y="34"/>
                    </a:lnTo>
                    <a:lnTo>
                      <a:pt x="9" y="38"/>
                    </a:lnTo>
                    <a:lnTo>
                      <a:pt x="15" y="41"/>
                    </a:lnTo>
                    <a:lnTo>
                      <a:pt x="21" y="43"/>
                    </a:lnTo>
                    <a:lnTo>
                      <a:pt x="29" y="41"/>
                    </a:lnTo>
                    <a:lnTo>
                      <a:pt x="33" y="38"/>
                    </a:lnTo>
                    <a:lnTo>
                      <a:pt x="39" y="34"/>
                    </a:lnTo>
                    <a:lnTo>
                      <a:pt x="42" y="27"/>
                    </a:lnTo>
                    <a:lnTo>
                      <a:pt x="42" y="21"/>
                    </a:lnTo>
                  </a:path>
                </a:pathLst>
              </a:custGeom>
              <a:noFill/>
              <a:ln w="4763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924" name="Freeform 1164"/>
              <p:cNvSpPr>
                <a:spLocks/>
              </p:cNvSpPr>
              <p:nvPr/>
            </p:nvSpPr>
            <p:spPr bwMode="auto">
              <a:xfrm>
                <a:off x="3314" y="3495"/>
                <a:ext cx="14" cy="76"/>
              </a:xfrm>
              <a:custGeom>
                <a:avLst/>
                <a:gdLst>
                  <a:gd name="T0" fmla="*/ 10 w 14"/>
                  <a:gd name="T1" fmla="*/ 76 h 76"/>
                  <a:gd name="T2" fmla="*/ 7 w 14"/>
                  <a:gd name="T3" fmla="*/ 76 h 76"/>
                  <a:gd name="T4" fmla="*/ 5 w 14"/>
                  <a:gd name="T5" fmla="*/ 24 h 76"/>
                  <a:gd name="T6" fmla="*/ 0 w 14"/>
                  <a:gd name="T7" fmla="*/ 24 h 76"/>
                  <a:gd name="T8" fmla="*/ 7 w 14"/>
                  <a:gd name="T9" fmla="*/ 0 h 76"/>
                  <a:gd name="T10" fmla="*/ 14 w 14"/>
                  <a:gd name="T11" fmla="*/ 24 h 76"/>
                  <a:gd name="T12" fmla="*/ 10 w 14"/>
                  <a:gd name="T13" fmla="*/ 24 h 76"/>
                  <a:gd name="T14" fmla="*/ 11 w 14"/>
                  <a:gd name="T15" fmla="*/ 76 h 76"/>
                  <a:gd name="T16" fmla="*/ 10 w 14"/>
                  <a:gd name="T17" fmla="*/ 76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76">
                    <a:moveTo>
                      <a:pt x="10" y="76"/>
                    </a:moveTo>
                    <a:lnTo>
                      <a:pt x="7" y="76"/>
                    </a:lnTo>
                    <a:lnTo>
                      <a:pt x="5" y="24"/>
                    </a:lnTo>
                    <a:lnTo>
                      <a:pt x="0" y="24"/>
                    </a:lnTo>
                    <a:lnTo>
                      <a:pt x="7" y="0"/>
                    </a:lnTo>
                    <a:lnTo>
                      <a:pt x="14" y="24"/>
                    </a:lnTo>
                    <a:lnTo>
                      <a:pt x="10" y="24"/>
                    </a:lnTo>
                    <a:lnTo>
                      <a:pt x="11" y="76"/>
                    </a:lnTo>
                    <a:lnTo>
                      <a:pt x="10" y="76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925" name="Freeform 1165"/>
              <p:cNvSpPr>
                <a:spLocks/>
              </p:cNvSpPr>
              <p:nvPr/>
            </p:nvSpPr>
            <p:spPr bwMode="auto">
              <a:xfrm>
                <a:off x="3198" y="3535"/>
                <a:ext cx="15" cy="10"/>
              </a:xfrm>
              <a:custGeom>
                <a:avLst/>
                <a:gdLst>
                  <a:gd name="T0" fmla="*/ 15 w 15"/>
                  <a:gd name="T1" fmla="*/ 1 h 10"/>
                  <a:gd name="T2" fmla="*/ 0 w 15"/>
                  <a:gd name="T3" fmla="*/ 0 h 10"/>
                  <a:gd name="T4" fmla="*/ 11 w 15"/>
                  <a:gd name="T5" fmla="*/ 10 h 10"/>
                  <a:gd name="T6" fmla="*/ 15 w 15"/>
                  <a:gd name="T7" fmla="*/ 1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10">
                    <a:moveTo>
                      <a:pt x="15" y="1"/>
                    </a:moveTo>
                    <a:lnTo>
                      <a:pt x="0" y="0"/>
                    </a:lnTo>
                    <a:lnTo>
                      <a:pt x="11" y="10"/>
                    </a:lnTo>
                    <a:lnTo>
                      <a:pt x="15" y="1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926" name="Line 1166"/>
              <p:cNvSpPr>
                <a:spLocks noChangeShapeType="1"/>
              </p:cNvSpPr>
              <p:nvPr/>
            </p:nvSpPr>
            <p:spPr bwMode="auto">
              <a:xfrm>
                <a:off x="3212" y="3541"/>
                <a:ext cx="41" cy="15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927" name="Freeform 1167"/>
              <p:cNvSpPr>
                <a:spLocks/>
              </p:cNvSpPr>
              <p:nvPr/>
            </p:nvSpPr>
            <p:spPr bwMode="auto">
              <a:xfrm>
                <a:off x="3120" y="3527"/>
                <a:ext cx="64" cy="15"/>
              </a:xfrm>
              <a:custGeom>
                <a:avLst/>
                <a:gdLst>
                  <a:gd name="T0" fmla="*/ 63 w 64"/>
                  <a:gd name="T1" fmla="*/ 12 h 15"/>
                  <a:gd name="T2" fmla="*/ 63 w 64"/>
                  <a:gd name="T3" fmla="*/ 15 h 15"/>
                  <a:gd name="T4" fmla="*/ 22 w 64"/>
                  <a:gd name="T5" fmla="*/ 6 h 15"/>
                  <a:gd name="T6" fmla="*/ 20 w 64"/>
                  <a:gd name="T7" fmla="*/ 11 h 15"/>
                  <a:gd name="T8" fmla="*/ 0 w 64"/>
                  <a:gd name="T9" fmla="*/ 2 h 15"/>
                  <a:gd name="T10" fmla="*/ 23 w 64"/>
                  <a:gd name="T11" fmla="*/ 0 h 15"/>
                  <a:gd name="T12" fmla="*/ 22 w 64"/>
                  <a:gd name="T13" fmla="*/ 3 h 15"/>
                  <a:gd name="T14" fmla="*/ 64 w 64"/>
                  <a:gd name="T15" fmla="*/ 11 h 15"/>
                  <a:gd name="T16" fmla="*/ 63 w 64"/>
                  <a:gd name="T17" fmla="*/ 12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4" h="15">
                    <a:moveTo>
                      <a:pt x="63" y="12"/>
                    </a:moveTo>
                    <a:lnTo>
                      <a:pt x="63" y="15"/>
                    </a:lnTo>
                    <a:lnTo>
                      <a:pt x="22" y="6"/>
                    </a:lnTo>
                    <a:lnTo>
                      <a:pt x="20" y="11"/>
                    </a:lnTo>
                    <a:lnTo>
                      <a:pt x="0" y="2"/>
                    </a:lnTo>
                    <a:lnTo>
                      <a:pt x="23" y="0"/>
                    </a:lnTo>
                    <a:lnTo>
                      <a:pt x="22" y="3"/>
                    </a:lnTo>
                    <a:lnTo>
                      <a:pt x="64" y="11"/>
                    </a:lnTo>
                    <a:lnTo>
                      <a:pt x="63" y="12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928" name="Freeform 1168"/>
              <p:cNvSpPr>
                <a:spLocks/>
              </p:cNvSpPr>
              <p:nvPr/>
            </p:nvSpPr>
            <p:spPr bwMode="auto">
              <a:xfrm>
                <a:off x="3048" y="3509"/>
                <a:ext cx="68" cy="18"/>
              </a:xfrm>
              <a:custGeom>
                <a:avLst/>
                <a:gdLst>
                  <a:gd name="T0" fmla="*/ 66 w 68"/>
                  <a:gd name="T1" fmla="*/ 16 h 18"/>
                  <a:gd name="T2" fmla="*/ 66 w 68"/>
                  <a:gd name="T3" fmla="*/ 18 h 18"/>
                  <a:gd name="T4" fmla="*/ 22 w 68"/>
                  <a:gd name="T5" fmla="*/ 9 h 18"/>
                  <a:gd name="T6" fmla="*/ 22 w 68"/>
                  <a:gd name="T7" fmla="*/ 13 h 18"/>
                  <a:gd name="T8" fmla="*/ 0 w 68"/>
                  <a:gd name="T9" fmla="*/ 1 h 18"/>
                  <a:gd name="T10" fmla="*/ 25 w 68"/>
                  <a:gd name="T11" fmla="*/ 0 h 18"/>
                  <a:gd name="T12" fmla="*/ 23 w 68"/>
                  <a:gd name="T13" fmla="*/ 3 h 18"/>
                  <a:gd name="T14" fmla="*/ 68 w 68"/>
                  <a:gd name="T15" fmla="*/ 13 h 18"/>
                  <a:gd name="T16" fmla="*/ 66 w 68"/>
                  <a:gd name="T17" fmla="*/ 16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8" h="18">
                    <a:moveTo>
                      <a:pt x="66" y="16"/>
                    </a:moveTo>
                    <a:lnTo>
                      <a:pt x="66" y="18"/>
                    </a:lnTo>
                    <a:lnTo>
                      <a:pt x="22" y="9"/>
                    </a:lnTo>
                    <a:lnTo>
                      <a:pt x="22" y="13"/>
                    </a:lnTo>
                    <a:lnTo>
                      <a:pt x="0" y="1"/>
                    </a:lnTo>
                    <a:lnTo>
                      <a:pt x="25" y="0"/>
                    </a:lnTo>
                    <a:lnTo>
                      <a:pt x="23" y="3"/>
                    </a:lnTo>
                    <a:lnTo>
                      <a:pt x="68" y="13"/>
                    </a:lnTo>
                    <a:lnTo>
                      <a:pt x="66" y="16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929" name="Freeform 1169"/>
              <p:cNvSpPr>
                <a:spLocks/>
              </p:cNvSpPr>
              <p:nvPr/>
            </p:nvSpPr>
            <p:spPr bwMode="auto">
              <a:xfrm>
                <a:off x="2982" y="3499"/>
                <a:ext cx="63" cy="13"/>
              </a:xfrm>
              <a:custGeom>
                <a:avLst/>
                <a:gdLst>
                  <a:gd name="T0" fmla="*/ 63 w 63"/>
                  <a:gd name="T1" fmla="*/ 10 h 13"/>
                  <a:gd name="T2" fmla="*/ 63 w 63"/>
                  <a:gd name="T3" fmla="*/ 13 h 13"/>
                  <a:gd name="T4" fmla="*/ 20 w 63"/>
                  <a:gd name="T5" fmla="*/ 10 h 13"/>
                  <a:gd name="T6" fmla="*/ 20 w 63"/>
                  <a:gd name="T7" fmla="*/ 13 h 13"/>
                  <a:gd name="T8" fmla="*/ 0 w 63"/>
                  <a:gd name="T9" fmla="*/ 5 h 13"/>
                  <a:gd name="T10" fmla="*/ 22 w 63"/>
                  <a:gd name="T11" fmla="*/ 0 h 13"/>
                  <a:gd name="T12" fmla="*/ 20 w 63"/>
                  <a:gd name="T13" fmla="*/ 5 h 13"/>
                  <a:gd name="T14" fmla="*/ 63 w 63"/>
                  <a:gd name="T15" fmla="*/ 10 h 13"/>
                  <a:gd name="T16" fmla="*/ 63 w 63"/>
                  <a:gd name="T17" fmla="*/ 1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3" h="13">
                    <a:moveTo>
                      <a:pt x="63" y="10"/>
                    </a:moveTo>
                    <a:lnTo>
                      <a:pt x="63" y="13"/>
                    </a:lnTo>
                    <a:lnTo>
                      <a:pt x="20" y="10"/>
                    </a:lnTo>
                    <a:lnTo>
                      <a:pt x="20" y="13"/>
                    </a:lnTo>
                    <a:lnTo>
                      <a:pt x="0" y="5"/>
                    </a:lnTo>
                    <a:lnTo>
                      <a:pt x="22" y="0"/>
                    </a:lnTo>
                    <a:lnTo>
                      <a:pt x="20" y="5"/>
                    </a:lnTo>
                    <a:lnTo>
                      <a:pt x="63" y="10"/>
                    </a:lnTo>
                    <a:lnTo>
                      <a:pt x="63" y="1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930" name="Freeform 1170"/>
              <p:cNvSpPr>
                <a:spLocks/>
              </p:cNvSpPr>
              <p:nvPr/>
            </p:nvSpPr>
            <p:spPr bwMode="auto">
              <a:xfrm>
                <a:off x="2923" y="3495"/>
                <a:ext cx="12" cy="9"/>
              </a:xfrm>
              <a:custGeom>
                <a:avLst/>
                <a:gdLst>
                  <a:gd name="T0" fmla="*/ 12 w 12"/>
                  <a:gd name="T1" fmla="*/ 0 h 9"/>
                  <a:gd name="T2" fmla="*/ 0 w 12"/>
                  <a:gd name="T3" fmla="*/ 6 h 9"/>
                  <a:gd name="T4" fmla="*/ 12 w 12"/>
                  <a:gd name="T5" fmla="*/ 9 h 9"/>
                  <a:gd name="T6" fmla="*/ 12 w 12"/>
                  <a:gd name="T7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9">
                    <a:moveTo>
                      <a:pt x="12" y="0"/>
                    </a:moveTo>
                    <a:lnTo>
                      <a:pt x="0" y="6"/>
                    </a:lnTo>
                    <a:lnTo>
                      <a:pt x="12" y="9"/>
                    </a:lnTo>
                    <a:lnTo>
                      <a:pt x="12" y="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931" name="Line 1171"/>
              <p:cNvSpPr>
                <a:spLocks noChangeShapeType="1"/>
              </p:cNvSpPr>
              <p:nvPr/>
            </p:nvSpPr>
            <p:spPr bwMode="auto">
              <a:xfrm flipV="1">
                <a:off x="2935" y="3495"/>
                <a:ext cx="41" cy="4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932" name="Freeform 1172"/>
              <p:cNvSpPr>
                <a:spLocks/>
              </p:cNvSpPr>
              <p:nvPr/>
            </p:nvSpPr>
            <p:spPr bwMode="auto">
              <a:xfrm>
                <a:off x="2860" y="3477"/>
                <a:ext cx="12" cy="7"/>
              </a:xfrm>
              <a:custGeom>
                <a:avLst/>
                <a:gdLst>
                  <a:gd name="T0" fmla="*/ 11 w 12"/>
                  <a:gd name="T1" fmla="*/ 0 h 7"/>
                  <a:gd name="T2" fmla="*/ 0 w 12"/>
                  <a:gd name="T3" fmla="*/ 4 h 7"/>
                  <a:gd name="T4" fmla="*/ 12 w 12"/>
                  <a:gd name="T5" fmla="*/ 7 h 7"/>
                  <a:gd name="T6" fmla="*/ 11 w 12"/>
                  <a:gd name="T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7">
                    <a:moveTo>
                      <a:pt x="11" y="0"/>
                    </a:moveTo>
                    <a:lnTo>
                      <a:pt x="0" y="4"/>
                    </a:lnTo>
                    <a:lnTo>
                      <a:pt x="12" y="7"/>
                    </a:lnTo>
                    <a:lnTo>
                      <a:pt x="11" y="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933" name="Line 1173"/>
              <p:cNvSpPr>
                <a:spLocks noChangeShapeType="1"/>
              </p:cNvSpPr>
              <p:nvPr/>
            </p:nvSpPr>
            <p:spPr bwMode="auto">
              <a:xfrm flipV="1">
                <a:off x="2872" y="3480"/>
                <a:ext cx="34" cy="1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934" name="Freeform 1174"/>
              <p:cNvSpPr>
                <a:spLocks/>
              </p:cNvSpPr>
              <p:nvPr/>
            </p:nvSpPr>
            <p:spPr bwMode="auto">
              <a:xfrm>
                <a:off x="2794" y="3460"/>
                <a:ext cx="10" cy="6"/>
              </a:xfrm>
              <a:custGeom>
                <a:avLst/>
                <a:gdLst>
                  <a:gd name="T0" fmla="*/ 10 w 10"/>
                  <a:gd name="T1" fmla="*/ 0 h 6"/>
                  <a:gd name="T2" fmla="*/ 0 w 10"/>
                  <a:gd name="T3" fmla="*/ 3 h 6"/>
                  <a:gd name="T4" fmla="*/ 10 w 10"/>
                  <a:gd name="T5" fmla="*/ 6 h 6"/>
                  <a:gd name="T6" fmla="*/ 10 w 10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" h="6">
                    <a:moveTo>
                      <a:pt x="10" y="0"/>
                    </a:moveTo>
                    <a:lnTo>
                      <a:pt x="0" y="3"/>
                    </a:lnTo>
                    <a:lnTo>
                      <a:pt x="10" y="6"/>
                    </a:lnTo>
                    <a:lnTo>
                      <a:pt x="10" y="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935" name="Line 1175"/>
              <p:cNvSpPr>
                <a:spLocks noChangeShapeType="1"/>
              </p:cNvSpPr>
              <p:nvPr/>
            </p:nvSpPr>
            <p:spPr bwMode="auto">
              <a:xfrm>
                <a:off x="2804" y="3463"/>
                <a:ext cx="32" cy="1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936" name="Freeform 1176"/>
              <p:cNvSpPr>
                <a:spLocks/>
              </p:cNvSpPr>
              <p:nvPr/>
            </p:nvSpPr>
            <p:spPr bwMode="auto">
              <a:xfrm>
                <a:off x="2727" y="3441"/>
                <a:ext cx="9" cy="8"/>
              </a:xfrm>
              <a:custGeom>
                <a:avLst/>
                <a:gdLst>
                  <a:gd name="T0" fmla="*/ 9 w 9"/>
                  <a:gd name="T1" fmla="*/ 0 h 8"/>
                  <a:gd name="T2" fmla="*/ 0 w 9"/>
                  <a:gd name="T3" fmla="*/ 2 h 8"/>
                  <a:gd name="T4" fmla="*/ 8 w 9"/>
                  <a:gd name="T5" fmla="*/ 8 h 8"/>
                  <a:gd name="T6" fmla="*/ 9 w 9"/>
                  <a:gd name="T7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8">
                    <a:moveTo>
                      <a:pt x="9" y="0"/>
                    </a:moveTo>
                    <a:lnTo>
                      <a:pt x="0" y="2"/>
                    </a:lnTo>
                    <a:lnTo>
                      <a:pt x="8" y="8"/>
                    </a:lnTo>
                    <a:lnTo>
                      <a:pt x="9" y="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937" name="Line 1177"/>
              <p:cNvSpPr>
                <a:spLocks noChangeShapeType="1"/>
              </p:cNvSpPr>
              <p:nvPr/>
            </p:nvSpPr>
            <p:spPr bwMode="auto">
              <a:xfrm>
                <a:off x="2736" y="3444"/>
                <a:ext cx="31" cy="5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938" name="Freeform 1178"/>
              <p:cNvSpPr>
                <a:spLocks/>
              </p:cNvSpPr>
              <p:nvPr/>
            </p:nvSpPr>
            <p:spPr bwMode="auto">
              <a:xfrm>
                <a:off x="2660" y="3426"/>
                <a:ext cx="10" cy="8"/>
              </a:xfrm>
              <a:custGeom>
                <a:avLst/>
                <a:gdLst>
                  <a:gd name="T0" fmla="*/ 10 w 10"/>
                  <a:gd name="T1" fmla="*/ 0 h 8"/>
                  <a:gd name="T2" fmla="*/ 0 w 10"/>
                  <a:gd name="T3" fmla="*/ 2 h 8"/>
                  <a:gd name="T4" fmla="*/ 9 w 10"/>
                  <a:gd name="T5" fmla="*/ 8 h 8"/>
                  <a:gd name="T6" fmla="*/ 10 w 10"/>
                  <a:gd name="T7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" h="8">
                    <a:moveTo>
                      <a:pt x="10" y="0"/>
                    </a:moveTo>
                    <a:lnTo>
                      <a:pt x="0" y="2"/>
                    </a:lnTo>
                    <a:lnTo>
                      <a:pt x="9" y="8"/>
                    </a:lnTo>
                    <a:lnTo>
                      <a:pt x="10" y="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939" name="Line 1179"/>
              <p:cNvSpPr>
                <a:spLocks noChangeShapeType="1"/>
              </p:cNvSpPr>
              <p:nvPr/>
            </p:nvSpPr>
            <p:spPr bwMode="auto">
              <a:xfrm>
                <a:off x="2669" y="3431"/>
                <a:ext cx="29" cy="4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940" name="Freeform 1180"/>
              <p:cNvSpPr>
                <a:spLocks/>
              </p:cNvSpPr>
              <p:nvPr/>
            </p:nvSpPr>
            <p:spPr bwMode="auto">
              <a:xfrm>
                <a:off x="2597" y="3414"/>
                <a:ext cx="9" cy="6"/>
              </a:xfrm>
              <a:custGeom>
                <a:avLst/>
                <a:gdLst>
                  <a:gd name="T0" fmla="*/ 9 w 9"/>
                  <a:gd name="T1" fmla="*/ 0 h 6"/>
                  <a:gd name="T2" fmla="*/ 0 w 9"/>
                  <a:gd name="T3" fmla="*/ 1 h 6"/>
                  <a:gd name="T4" fmla="*/ 8 w 9"/>
                  <a:gd name="T5" fmla="*/ 6 h 6"/>
                  <a:gd name="T6" fmla="*/ 9 w 9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6">
                    <a:moveTo>
                      <a:pt x="9" y="0"/>
                    </a:moveTo>
                    <a:lnTo>
                      <a:pt x="0" y="1"/>
                    </a:lnTo>
                    <a:lnTo>
                      <a:pt x="8" y="6"/>
                    </a:lnTo>
                    <a:lnTo>
                      <a:pt x="9" y="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941" name="Line 1181"/>
              <p:cNvSpPr>
                <a:spLocks noChangeShapeType="1"/>
              </p:cNvSpPr>
              <p:nvPr/>
            </p:nvSpPr>
            <p:spPr bwMode="auto">
              <a:xfrm>
                <a:off x="2605" y="3417"/>
                <a:ext cx="24" cy="1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942" name="Freeform 1182"/>
              <p:cNvSpPr>
                <a:spLocks/>
              </p:cNvSpPr>
              <p:nvPr/>
            </p:nvSpPr>
            <p:spPr bwMode="auto">
              <a:xfrm>
                <a:off x="2528" y="3400"/>
                <a:ext cx="6" cy="5"/>
              </a:xfrm>
              <a:custGeom>
                <a:avLst/>
                <a:gdLst>
                  <a:gd name="T0" fmla="*/ 6 w 6"/>
                  <a:gd name="T1" fmla="*/ 0 h 5"/>
                  <a:gd name="T2" fmla="*/ 0 w 6"/>
                  <a:gd name="T3" fmla="*/ 2 h 5"/>
                  <a:gd name="T4" fmla="*/ 6 w 6"/>
                  <a:gd name="T5" fmla="*/ 5 h 5"/>
                  <a:gd name="T6" fmla="*/ 6 w 6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5">
                    <a:moveTo>
                      <a:pt x="6" y="0"/>
                    </a:moveTo>
                    <a:lnTo>
                      <a:pt x="0" y="2"/>
                    </a:lnTo>
                    <a:lnTo>
                      <a:pt x="6" y="5"/>
                    </a:lnTo>
                    <a:lnTo>
                      <a:pt x="6" y="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943" name="Line 1183"/>
              <p:cNvSpPr>
                <a:spLocks noChangeShapeType="1"/>
              </p:cNvSpPr>
              <p:nvPr/>
            </p:nvSpPr>
            <p:spPr bwMode="auto">
              <a:xfrm>
                <a:off x="2534" y="3402"/>
                <a:ext cx="23" cy="3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944" name="Freeform 1184"/>
              <p:cNvSpPr>
                <a:spLocks/>
              </p:cNvSpPr>
              <p:nvPr/>
            </p:nvSpPr>
            <p:spPr bwMode="auto">
              <a:xfrm>
                <a:off x="2458" y="3383"/>
                <a:ext cx="7" cy="5"/>
              </a:xfrm>
              <a:custGeom>
                <a:avLst/>
                <a:gdLst>
                  <a:gd name="T0" fmla="*/ 7 w 7"/>
                  <a:gd name="T1" fmla="*/ 0 h 5"/>
                  <a:gd name="T2" fmla="*/ 0 w 7"/>
                  <a:gd name="T3" fmla="*/ 2 h 5"/>
                  <a:gd name="T4" fmla="*/ 6 w 7"/>
                  <a:gd name="T5" fmla="*/ 5 h 5"/>
                  <a:gd name="T6" fmla="*/ 7 w 7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5">
                    <a:moveTo>
                      <a:pt x="7" y="0"/>
                    </a:moveTo>
                    <a:lnTo>
                      <a:pt x="0" y="2"/>
                    </a:lnTo>
                    <a:lnTo>
                      <a:pt x="6" y="5"/>
                    </a:lnTo>
                    <a:lnTo>
                      <a:pt x="7" y="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945" name="Line 1185"/>
              <p:cNvSpPr>
                <a:spLocks noChangeShapeType="1"/>
              </p:cNvSpPr>
              <p:nvPr/>
            </p:nvSpPr>
            <p:spPr bwMode="auto">
              <a:xfrm>
                <a:off x="2465" y="3385"/>
                <a:ext cx="23" cy="3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946" name="Freeform 1186"/>
              <p:cNvSpPr>
                <a:spLocks/>
              </p:cNvSpPr>
              <p:nvPr/>
            </p:nvSpPr>
            <p:spPr bwMode="auto">
              <a:xfrm>
                <a:off x="2389" y="3366"/>
                <a:ext cx="9" cy="7"/>
              </a:xfrm>
              <a:custGeom>
                <a:avLst/>
                <a:gdLst>
                  <a:gd name="T0" fmla="*/ 9 w 9"/>
                  <a:gd name="T1" fmla="*/ 0 h 7"/>
                  <a:gd name="T2" fmla="*/ 0 w 9"/>
                  <a:gd name="T3" fmla="*/ 2 h 7"/>
                  <a:gd name="T4" fmla="*/ 8 w 9"/>
                  <a:gd name="T5" fmla="*/ 7 h 7"/>
                  <a:gd name="T6" fmla="*/ 9 w 9"/>
                  <a:gd name="T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7">
                    <a:moveTo>
                      <a:pt x="9" y="0"/>
                    </a:moveTo>
                    <a:lnTo>
                      <a:pt x="0" y="2"/>
                    </a:lnTo>
                    <a:lnTo>
                      <a:pt x="8" y="7"/>
                    </a:lnTo>
                    <a:lnTo>
                      <a:pt x="9" y="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947" name="Line 1187"/>
              <p:cNvSpPr>
                <a:spLocks noChangeShapeType="1"/>
              </p:cNvSpPr>
              <p:nvPr/>
            </p:nvSpPr>
            <p:spPr bwMode="auto">
              <a:xfrm>
                <a:off x="2397" y="3370"/>
                <a:ext cx="23" cy="4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948" name="Freeform 1188"/>
              <p:cNvSpPr>
                <a:spLocks/>
              </p:cNvSpPr>
              <p:nvPr/>
            </p:nvSpPr>
            <p:spPr bwMode="auto">
              <a:xfrm>
                <a:off x="2319" y="3351"/>
                <a:ext cx="9" cy="6"/>
              </a:xfrm>
              <a:custGeom>
                <a:avLst/>
                <a:gdLst>
                  <a:gd name="T0" fmla="*/ 9 w 9"/>
                  <a:gd name="T1" fmla="*/ 0 h 6"/>
                  <a:gd name="T2" fmla="*/ 0 w 9"/>
                  <a:gd name="T3" fmla="*/ 2 h 6"/>
                  <a:gd name="T4" fmla="*/ 7 w 9"/>
                  <a:gd name="T5" fmla="*/ 6 h 6"/>
                  <a:gd name="T6" fmla="*/ 9 w 9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6">
                    <a:moveTo>
                      <a:pt x="9" y="0"/>
                    </a:moveTo>
                    <a:lnTo>
                      <a:pt x="0" y="2"/>
                    </a:lnTo>
                    <a:lnTo>
                      <a:pt x="7" y="6"/>
                    </a:lnTo>
                    <a:lnTo>
                      <a:pt x="9" y="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949" name="Line 1189"/>
              <p:cNvSpPr>
                <a:spLocks noChangeShapeType="1"/>
              </p:cNvSpPr>
              <p:nvPr/>
            </p:nvSpPr>
            <p:spPr bwMode="auto">
              <a:xfrm>
                <a:off x="2328" y="3354"/>
                <a:ext cx="23" cy="6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950" name="Freeform 1190"/>
              <p:cNvSpPr>
                <a:spLocks/>
              </p:cNvSpPr>
              <p:nvPr/>
            </p:nvSpPr>
            <p:spPr bwMode="auto">
              <a:xfrm>
                <a:off x="2253" y="3337"/>
                <a:ext cx="8" cy="5"/>
              </a:xfrm>
              <a:custGeom>
                <a:avLst/>
                <a:gdLst>
                  <a:gd name="T0" fmla="*/ 8 w 8"/>
                  <a:gd name="T1" fmla="*/ 0 h 5"/>
                  <a:gd name="T2" fmla="*/ 0 w 8"/>
                  <a:gd name="T3" fmla="*/ 2 h 5"/>
                  <a:gd name="T4" fmla="*/ 6 w 8"/>
                  <a:gd name="T5" fmla="*/ 5 h 5"/>
                  <a:gd name="T6" fmla="*/ 8 w 8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" h="5">
                    <a:moveTo>
                      <a:pt x="8" y="0"/>
                    </a:moveTo>
                    <a:lnTo>
                      <a:pt x="0" y="2"/>
                    </a:lnTo>
                    <a:lnTo>
                      <a:pt x="6" y="5"/>
                    </a:lnTo>
                    <a:lnTo>
                      <a:pt x="8" y="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951" name="Line 1191"/>
              <p:cNvSpPr>
                <a:spLocks noChangeShapeType="1"/>
              </p:cNvSpPr>
              <p:nvPr/>
            </p:nvSpPr>
            <p:spPr bwMode="auto">
              <a:xfrm>
                <a:off x="2259" y="3340"/>
                <a:ext cx="21" cy="4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952" name="Freeform 1192"/>
              <p:cNvSpPr>
                <a:spLocks/>
              </p:cNvSpPr>
              <p:nvPr/>
            </p:nvSpPr>
            <p:spPr bwMode="auto">
              <a:xfrm>
                <a:off x="2184" y="3327"/>
                <a:ext cx="6" cy="6"/>
              </a:xfrm>
              <a:custGeom>
                <a:avLst/>
                <a:gdLst>
                  <a:gd name="T0" fmla="*/ 6 w 6"/>
                  <a:gd name="T1" fmla="*/ 0 h 6"/>
                  <a:gd name="T2" fmla="*/ 0 w 6"/>
                  <a:gd name="T3" fmla="*/ 3 h 6"/>
                  <a:gd name="T4" fmla="*/ 6 w 6"/>
                  <a:gd name="T5" fmla="*/ 6 h 6"/>
                  <a:gd name="T6" fmla="*/ 6 w 6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6">
                    <a:moveTo>
                      <a:pt x="6" y="0"/>
                    </a:moveTo>
                    <a:lnTo>
                      <a:pt x="0" y="3"/>
                    </a:lnTo>
                    <a:lnTo>
                      <a:pt x="6" y="6"/>
                    </a:lnTo>
                    <a:lnTo>
                      <a:pt x="6" y="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953" name="Line 1193"/>
              <p:cNvSpPr>
                <a:spLocks noChangeShapeType="1"/>
              </p:cNvSpPr>
              <p:nvPr/>
            </p:nvSpPr>
            <p:spPr bwMode="auto">
              <a:xfrm>
                <a:off x="2190" y="3330"/>
                <a:ext cx="20" cy="0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954" name="Freeform 1194"/>
              <p:cNvSpPr>
                <a:spLocks/>
              </p:cNvSpPr>
              <p:nvPr/>
            </p:nvSpPr>
            <p:spPr bwMode="auto">
              <a:xfrm>
                <a:off x="2115" y="3314"/>
                <a:ext cx="6" cy="5"/>
              </a:xfrm>
              <a:custGeom>
                <a:avLst/>
                <a:gdLst>
                  <a:gd name="T0" fmla="*/ 6 w 6"/>
                  <a:gd name="T1" fmla="*/ 0 h 5"/>
                  <a:gd name="T2" fmla="*/ 0 w 6"/>
                  <a:gd name="T3" fmla="*/ 4 h 5"/>
                  <a:gd name="T4" fmla="*/ 6 w 6"/>
                  <a:gd name="T5" fmla="*/ 5 h 5"/>
                  <a:gd name="T6" fmla="*/ 6 w 6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5">
                    <a:moveTo>
                      <a:pt x="6" y="0"/>
                    </a:moveTo>
                    <a:lnTo>
                      <a:pt x="0" y="4"/>
                    </a:lnTo>
                    <a:lnTo>
                      <a:pt x="6" y="5"/>
                    </a:lnTo>
                    <a:lnTo>
                      <a:pt x="6" y="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955" name="Line 1195"/>
              <p:cNvSpPr>
                <a:spLocks noChangeShapeType="1"/>
              </p:cNvSpPr>
              <p:nvPr/>
            </p:nvSpPr>
            <p:spPr bwMode="auto">
              <a:xfrm flipV="1">
                <a:off x="2121" y="3314"/>
                <a:ext cx="20" cy="2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956" name="Freeform 1196"/>
              <p:cNvSpPr>
                <a:spLocks/>
              </p:cNvSpPr>
              <p:nvPr/>
            </p:nvSpPr>
            <p:spPr bwMode="auto">
              <a:xfrm>
                <a:off x="2049" y="3299"/>
                <a:ext cx="7" cy="5"/>
              </a:xfrm>
              <a:custGeom>
                <a:avLst/>
                <a:gdLst>
                  <a:gd name="T0" fmla="*/ 7 w 7"/>
                  <a:gd name="T1" fmla="*/ 0 h 5"/>
                  <a:gd name="T2" fmla="*/ 0 w 7"/>
                  <a:gd name="T3" fmla="*/ 3 h 5"/>
                  <a:gd name="T4" fmla="*/ 7 w 7"/>
                  <a:gd name="T5" fmla="*/ 5 h 5"/>
                  <a:gd name="T6" fmla="*/ 7 w 7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5">
                    <a:moveTo>
                      <a:pt x="7" y="0"/>
                    </a:moveTo>
                    <a:lnTo>
                      <a:pt x="0" y="3"/>
                    </a:lnTo>
                    <a:lnTo>
                      <a:pt x="7" y="5"/>
                    </a:lnTo>
                    <a:lnTo>
                      <a:pt x="7" y="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957" name="Line 1197"/>
              <p:cNvSpPr>
                <a:spLocks noChangeShapeType="1"/>
              </p:cNvSpPr>
              <p:nvPr/>
            </p:nvSpPr>
            <p:spPr bwMode="auto">
              <a:xfrm flipV="1">
                <a:off x="2056" y="3299"/>
                <a:ext cx="15" cy="2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958" name="Freeform 1198"/>
              <p:cNvSpPr>
                <a:spLocks/>
              </p:cNvSpPr>
              <p:nvPr/>
            </p:nvSpPr>
            <p:spPr bwMode="auto">
              <a:xfrm>
                <a:off x="1982" y="3284"/>
                <a:ext cx="6" cy="3"/>
              </a:xfrm>
              <a:custGeom>
                <a:avLst/>
                <a:gdLst>
                  <a:gd name="T0" fmla="*/ 5 w 6"/>
                  <a:gd name="T1" fmla="*/ 0 h 3"/>
                  <a:gd name="T2" fmla="*/ 0 w 6"/>
                  <a:gd name="T3" fmla="*/ 3 h 3"/>
                  <a:gd name="T4" fmla="*/ 6 w 6"/>
                  <a:gd name="T5" fmla="*/ 3 h 3"/>
                  <a:gd name="T6" fmla="*/ 5 w 6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3">
                    <a:moveTo>
                      <a:pt x="5" y="0"/>
                    </a:moveTo>
                    <a:lnTo>
                      <a:pt x="0" y="3"/>
                    </a:lnTo>
                    <a:lnTo>
                      <a:pt x="6" y="3"/>
                    </a:lnTo>
                    <a:lnTo>
                      <a:pt x="5" y="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959" name="Line 1199"/>
              <p:cNvSpPr>
                <a:spLocks noChangeShapeType="1"/>
              </p:cNvSpPr>
              <p:nvPr/>
            </p:nvSpPr>
            <p:spPr bwMode="auto">
              <a:xfrm>
                <a:off x="1988" y="3285"/>
                <a:ext cx="14" cy="0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960" name="Freeform 1200"/>
              <p:cNvSpPr>
                <a:spLocks/>
              </p:cNvSpPr>
              <p:nvPr/>
            </p:nvSpPr>
            <p:spPr bwMode="auto">
              <a:xfrm>
                <a:off x="1913" y="3267"/>
                <a:ext cx="5" cy="3"/>
              </a:xfrm>
              <a:custGeom>
                <a:avLst/>
                <a:gdLst>
                  <a:gd name="T0" fmla="*/ 5 w 5"/>
                  <a:gd name="T1" fmla="*/ 0 h 3"/>
                  <a:gd name="T2" fmla="*/ 0 w 5"/>
                  <a:gd name="T3" fmla="*/ 2 h 3"/>
                  <a:gd name="T4" fmla="*/ 5 w 5"/>
                  <a:gd name="T5" fmla="*/ 3 h 3"/>
                  <a:gd name="T6" fmla="*/ 5 w 5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3">
                    <a:moveTo>
                      <a:pt x="5" y="0"/>
                    </a:moveTo>
                    <a:lnTo>
                      <a:pt x="0" y="2"/>
                    </a:lnTo>
                    <a:lnTo>
                      <a:pt x="5" y="3"/>
                    </a:lnTo>
                    <a:lnTo>
                      <a:pt x="5" y="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961" name="Line 1201"/>
              <p:cNvSpPr>
                <a:spLocks noChangeShapeType="1"/>
              </p:cNvSpPr>
              <p:nvPr/>
            </p:nvSpPr>
            <p:spPr bwMode="auto">
              <a:xfrm>
                <a:off x="1918" y="3269"/>
                <a:ext cx="15" cy="1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962" name="Freeform 1202"/>
              <p:cNvSpPr>
                <a:spLocks/>
              </p:cNvSpPr>
              <p:nvPr/>
            </p:nvSpPr>
            <p:spPr bwMode="auto">
              <a:xfrm>
                <a:off x="3288" y="3551"/>
                <a:ext cx="22" cy="89"/>
              </a:xfrm>
              <a:custGeom>
                <a:avLst/>
                <a:gdLst>
                  <a:gd name="T0" fmla="*/ 19 w 22"/>
                  <a:gd name="T1" fmla="*/ 89 h 89"/>
                  <a:gd name="T2" fmla="*/ 16 w 22"/>
                  <a:gd name="T3" fmla="*/ 89 h 89"/>
                  <a:gd name="T4" fmla="*/ 7 w 22"/>
                  <a:gd name="T5" fmla="*/ 31 h 89"/>
                  <a:gd name="T6" fmla="*/ 0 w 22"/>
                  <a:gd name="T7" fmla="*/ 33 h 89"/>
                  <a:gd name="T8" fmla="*/ 5 w 22"/>
                  <a:gd name="T9" fmla="*/ 0 h 89"/>
                  <a:gd name="T10" fmla="*/ 17 w 22"/>
                  <a:gd name="T11" fmla="*/ 30 h 89"/>
                  <a:gd name="T12" fmla="*/ 11 w 22"/>
                  <a:gd name="T13" fmla="*/ 30 h 89"/>
                  <a:gd name="T14" fmla="*/ 22 w 22"/>
                  <a:gd name="T15" fmla="*/ 88 h 89"/>
                  <a:gd name="T16" fmla="*/ 19 w 22"/>
                  <a:gd name="T17" fmla="*/ 89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2" h="89">
                    <a:moveTo>
                      <a:pt x="19" y="89"/>
                    </a:moveTo>
                    <a:lnTo>
                      <a:pt x="16" y="89"/>
                    </a:lnTo>
                    <a:lnTo>
                      <a:pt x="7" y="31"/>
                    </a:lnTo>
                    <a:lnTo>
                      <a:pt x="0" y="33"/>
                    </a:lnTo>
                    <a:lnTo>
                      <a:pt x="5" y="0"/>
                    </a:lnTo>
                    <a:lnTo>
                      <a:pt x="17" y="30"/>
                    </a:lnTo>
                    <a:lnTo>
                      <a:pt x="11" y="30"/>
                    </a:lnTo>
                    <a:lnTo>
                      <a:pt x="22" y="88"/>
                    </a:lnTo>
                    <a:lnTo>
                      <a:pt x="19" y="89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963" name="Freeform 1203"/>
              <p:cNvSpPr>
                <a:spLocks/>
              </p:cNvSpPr>
              <p:nvPr/>
            </p:nvSpPr>
            <p:spPr bwMode="auto">
              <a:xfrm>
                <a:off x="3224" y="3535"/>
                <a:ext cx="20" cy="90"/>
              </a:xfrm>
              <a:custGeom>
                <a:avLst/>
                <a:gdLst>
                  <a:gd name="T0" fmla="*/ 14 w 20"/>
                  <a:gd name="T1" fmla="*/ 90 h 90"/>
                  <a:gd name="T2" fmla="*/ 11 w 20"/>
                  <a:gd name="T3" fmla="*/ 90 h 90"/>
                  <a:gd name="T4" fmla="*/ 6 w 20"/>
                  <a:gd name="T5" fmla="*/ 30 h 90"/>
                  <a:gd name="T6" fmla="*/ 0 w 20"/>
                  <a:gd name="T7" fmla="*/ 30 h 90"/>
                  <a:gd name="T8" fmla="*/ 8 w 20"/>
                  <a:gd name="T9" fmla="*/ 0 h 90"/>
                  <a:gd name="T10" fmla="*/ 20 w 20"/>
                  <a:gd name="T11" fmla="*/ 29 h 90"/>
                  <a:gd name="T12" fmla="*/ 14 w 20"/>
                  <a:gd name="T13" fmla="*/ 29 h 90"/>
                  <a:gd name="T14" fmla="*/ 17 w 20"/>
                  <a:gd name="T15" fmla="*/ 90 h 90"/>
                  <a:gd name="T16" fmla="*/ 14 w 20"/>
                  <a:gd name="T17" fmla="*/ 9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0" h="90">
                    <a:moveTo>
                      <a:pt x="14" y="90"/>
                    </a:moveTo>
                    <a:lnTo>
                      <a:pt x="11" y="90"/>
                    </a:lnTo>
                    <a:lnTo>
                      <a:pt x="6" y="30"/>
                    </a:lnTo>
                    <a:lnTo>
                      <a:pt x="0" y="30"/>
                    </a:lnTo>
                    <a:lnTo>
                      <a:pt x="8" y="0"/>
                    </a:lnTo>
                    <a:lnTo>
                      <a:pt x="20" y="29"/>
                    </a:lnTo>
                    <a:lnTo>
                      <a:pt x="14" y="29"/>
                    </a:lnTo>
                    <a:lnTo>
                      <a:pt x="17" y="90"/>
                    </a:lnTo>
                    <a:lnTo>
                      <a:pt x="14" y="9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964" name="Freeform 1204"/>
              <p:cNvSpPr>
                <a:spLocks/>
              </p:cNvSpPr>
              <p:nvPr/>
            </p:nvSpPr>
            <p:spPr bwMode="auto">
              <a:xfrm>
                <a:off x="3096" y="3596"/>
                <a:ext cx="73" cy="15"/>
              </a:xfrm>
              <a:custGeom>
                <a:avLst/>
                <a:gdLst>
                  <a:gd name="T0" fmla="*/ 73 w 73"/>
                  <a:gd name="T1" fmla="*/ 14 h 15"/>
                  <a:gd name="T2" fmla="*/ 73 w 73"/>
                  <a:gd name="T3" fmla="*/ 15 h 15"/>
                  <a:gd name="T4" fmla="*/ 24 w 73"/>
                  <a:gd name="T5" fmla="*/ 11 h 15"/>
                  <a:gd name="T6" fmla="*/ 24 w 73"/>
                  <a:gd name="T7" fmla="*/ 14 h 15"/>
                  <a:gd name="T8" fmla="*/ 0 w 73"/>
                  <a:gd name="T9" fmla="*/ 4 h 15"/>
                  <a:gd name="T10" fmla="*/ 26 w 73"/>
                  <a:gd name="T11" fmla="*/ 0 h 15"/>
                  <a:gd name="T12" fmla="*/ 24 w 73"/>
                  <a:gd name="T13" fmla="*/ 6 h 15"/>
                  <a:gd name="T14" fmla="*/ 73 w 73"/>
                  <a:gd name="T15" fmla="*/ 12 h 15"/>
                  <a:gd name="T16" fmla="*/ 73 w 73"/>
                  <a:gd name="T17" fmla="*/ 14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3" h="15">
                    <a:moveTo>
                      <a:pt x="73" y="14"/>
                    </a:moveTo>
                    <a:lnTo>
                      <a:pt x="73" y="15"/>
                    </a:lnTo>
                    <a:lnTo>
                      <a:pt x="24" y="11"/>
                    </a:lnTo>
                    <a:lnTo>
                      <a:pt x="24" y="14"/>
                    </a:lnTo>
                    <a:lnTo>
                      <a:pt x="0" y="4"/>
                    </a:lnTo>
                    <a:lnTo>
                      <a:pt x="26" y="0"/>
                    </a:lnTo>
                    <a:lnTo>
                      <a:pt x="24" y="6"/>
                    </a:lnTo>
                    <a:lnTo>
                      <a:pt x="73" y="12"/>
                    </a:lnTo>
                    <a:lnTo>
                      <a:pt x="73" y="14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965" name="Freeform 1205"/>
              <p:cNvSpPr>
                <a:spLocks/>
              </p:cNvSpPr>
              <p:nvPr/>
            </p:nvSpPr>
            <p:spPr bwMode="auto">
              <a:xfrm>
                <a:off x="3028" y="3584"/>
                <a:ext cx="72" cy="13"/>
              </a:xfrm>
              <a:custGeom>
                <a:avLst/>
                <a:gdLst>
                  <a:gd name="T0" fmla="*/ 72 w 72"/>
                  <a:gd name="T1" fmla="*/ 10 h 13"/>
                  <a:gd name="T2" fmla="*/ 72 w 72"/>
                  <a:gd name="T3" fmla="*/ 13 h 13"/>
                  <a:gd name="T4" fmla="*/ 23 w 72"/>
                  <a:gd name="T5" fmla="*/ 7 h 13"/>
                  <a:gd name="T6" fmla="*/ 23 w 72"/>
                  <a:gd name="T7" fmla="*/ 13 h 13"/>
                  <a:gd name="T8" fmla="*/ 0 w 72"/>
                  <a:gd name="T9" fmla="*/ 3 h 13"/>
                  <a:gd name="T10" fmla="*/ 25 w 72"/>
                  <a:gd name="T11" fmla="*/ 0 h 13"/>
                  <a:gd name="T12" fmla="*/ 23 w 72"/>
                  <a:gd name="T13" fmla="*/ 3 h 13"/>
                  <a:gd name="T14" fmla="*/ 72 w 72"/>
                  <a:gd name="T15" fmla="*/ 7 h 13"/>
                  <a:gd name="T16" fmla="*/ 72 w 72"/>
                  <a:gd name="T17" fmla="*/ 1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2" h="13">
                    <a:moveTo>
                      <a:pt x="72" y="10"/>
                    </a:moveTo>
                    <a:lnTo>
                      <a:pt x="72" y="13"/>
                    </a:lnTo>
                    <a:lnTo>
                      <a:pt x="23" y="7"/>
                    </a:lnTo>
                    <a:lnTo>
                      <a:pt x="23" y="13"/>
                    </a:lnTo>
                    <a:lnTo>
                      <a:pt x="0" y="3"/>
                    </a:lnTo>
                    <a:lnTo>
                      <a:pt x="25" y="0"/>
                    </a:lnTo>
                    <a:lnTo>
                      <a:pt x="23" y="3"/>
                    </a:lnTo>
                    <a:lnTo>
                      <a:pt x="72" y="7"/>
                    </a:lnTo>
                    <a:lnTo>
                      <a:pt x="72" y="1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966" name="Freeform 1206"/>
              <p:cNvSpPr>
                <a:spLocks/>
              </p:cNvSpPr>
              <p:nvPr/>
            </p:nvSpPr>
            <p:spPr bwMode="auto">
              <a:xfrm>
                <a:off x="2963" y="3573"/>
                <a:ext cx="67" cy="14"/>
              </a:xfrm>
              <a:custGeom>
                <a:avLst/>
                <a:gdLst>
                  <a:gd name="T0" fmla="*/ 67 w 67"/>
                  <a:gd name="T1" fmla="*/ 6 h 14"/>
                  <a:gd name="T2" fmla="*/ 67 w 67"/>
                  <a:gd name="T3" fmla="*/ 9 h 14"/>
                  <a:gd name="T4" fmla="*/ 23 w 67"/>
                  <a:gd name="T5" fmla="*/ 9 h 14"/>
                  <a:gd name="T6" fmla="*/ 23 w 67"/>
                  <a:gd name="T7" fmla="*/ 14 h 14"/>
                  <a:gd name="T8" fmla="*/ 0 w 67"/>
                  <a:gd name="T9" fmla="*/ 8 h 14"/>
                  <a:gd name="T10" fmla="*/ 23 w 67"/>
                  <a:gd name="T11" fmla="*/ 0 h 14"/>
                  <a:gd name="T12" fmla="*/ 23 w 67"/>
                  <a:gd name="T13" fmla="*/ 4 h 14"/>
                  <a:gd name="T14" fmla="*/ 65 w 67"/>
                  <a:gd name="T15" fmla="*/ 4 h 14"/>
                  <a:gd name="T16" fmla="*/ 67 w 67"/>
                  <a:gd name="T17" fmla="*/ 6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7" h="14">
                    <a:moveTo>
                      <a:pt x="67" y="6"/>
                    </a:moveTo>
                    <a:lnTo>
                      <a:pt x="67" y="9"/>
                    </a:lnTo>
                    <a:lnTo>
                      <a:pt x="23" y="9"/>
                    </a:lnTo>
                    <a:lnTo>
                      <a:pt x="23" y="14"/>
                    </a:lnTo>
                    <a:lnTo>
                      <a:pt x="0" y="8"/>
                    </a:lnTo>
                    <a:lnTo>
                      <a:pt x="23" y="0"/>
                    </a:lnTo>
                    <a:lnTo>
                      <a:pt x="23" y="4"/>
                    </a:lnTo>
                    <a:lnTo>
                      <a:pt x="65" y="4"/>
                    </a:lnTo>
                    <a:lnTo>
                      <a:pt x="67" y="6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967" name="Freeform 1207"/>
              <p:cNvSpPr>
                <a:spLocks/>
              </p:cNvSpPr>
              <p:nvPr/>
            </p:nvSpPr>
            <p:spPr bwMode="auto">
              <a:xfrm>
                <a:off x="2900" y="3561"/>
                <a:ext cx="61" cy="21"/>
              </a:xfrm>
              <a:custGeom>
                <a:avLst/>
                <a:gdLst>
                  <a:gd name="T0" fmla="*/ 60 w 61"/>
                  <a:gd name="T1" fmla="*/ 3 h 21"/>
                  <a:gd name="T2" fmla="*/ 61 w 61"/>
                  <a:gd name="T3" fmla="*/ 4 h 21"/>
                  <a:gd name="T4" fmla="*/ 21 w 61"/>
                  <a:gd name="T5" fmla="*/ 16 h 21"/>
                  <a:gd name="T6" fmla="*/ 21 w 61"/>
                  <a:gd name="T7" fmla="*/ 21 h 21"/>
                  <a:gd name="T8" fmla="*/ 0 w 61"/>
                  <a:gd name="T9" fmla="*/ 20 h 21"/>
                  <a:gd name="T10" fmla="*/ 18 w 61"/>
                  <a:gd name="T11" fmla="*/ 7 h 21"/>
                  <a:gd name="T12" fmla="*/ 20 w 61"/>
                  <a:gd name="T13" fmla="*/ 12 h 21"/>
                  <a:gd name="T14" fmla="*/ 60 w 61"/>
                  <a:gd name="T15" fmla="*/ 0 h 21"/>
                  <a:gd name="T16" fmla="*/ 60 w 61"/>
                  <a:gd name="T17" fmla="*/ 3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1" h="21">
                    <a:moveTo>
                      <a:pt x="60" y="3"/>
                    </a:moveTo>
                    <a:lnTo>
                      <a:pt x="61" y="4"/>
                    </a:lnTo>
                    <a:lnTo>
                      <a:pt x="21" y="16"/>
                    </a:lnTo>
                    <a:lnTo>
                      <a:pt x="21" y="21"/>
                    </a:lnTo>
                    <a:lnTo>
                      <a:pt x="0" y="20"/>
                    </a:lnTo>
                    <a:lnTo>
                      <a:pt x="18" y="7"/>
                    </a:lnTo>
                    <a:lnTo>
                      <a:pt x="20" y="12"/>
                    </a:lnTo>
                    <a:lnTo>
                      <a:pt x="60" y="0"/>
                    </a:lnTo>
                    <a:lnTo>
                      <a:pt x="60" y="3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968" name="Freeform 1208"/>
              <p:cNvSpPr>
                <a:spLocks/>
              </p:cNvSpPr>
              <p:nvPr/>
            </p:nvSpPr>
            <p:spPr bwMode="auto">
              <a:xfrm>
                <a:off x="2834" y="3551"/>
                <a:ext cx="15" cy="10"/>
              </a:xfrm>
              <a:custGeom>
                <a:avLst/>
                <a:gdLst>
                  <a:gd name="T0" fmla="*/ 14 w 15"/>
                  <a:gd name="T1" fmla="*/ 0 h 10"/>
                  <a:gd name="T2" fmla="*/ 0 w 15"/>
                  <a:gd name="T3" fmla="*/ 8 h 10"/>
                  <a:gd name="T4" fmla="*/ 15 w 15"/>
                  <a:gd name="T5" fmla="*/ 10 h 10"/>
                  <a:gd name="T6" fmla="*/ 14 w 15"/>
                  <a:gd name="T7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10">
                    <a:moveTo>
                      <a:pt x="14" y="0"/>
                    </a:moveTo>
                    <a:lnTo>
                      <a:pt x="0" y="8"/>
                    </a:lnTo>
                    <a:lnTo>
                      <a:pt x="15" y="10"/>
                    </a:lnTo>
                    <a:lnTo>
                      <a:pt x="14" y="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969" name="Line 1209"/>
              <p:cNvSpPr>
                <a:spLocks noChangeShapeType="1"/>
              </p:cNvSpPr>
              <p:nvPr/>
            </p:nvSpPr>
            <p:spPr bwMode="auto">
              <a:xfrm flipV="1">
                <a:off x="2849" y="3548"/>
                <a:ext cx="42" cy="8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970" name="Freeform 1210"/>
              <p:cNvSpPr>
                <a:spLocks/>
              </p:cNvSpPr>
              <p:nvPr/>
            </p:nvSpPr>
            <p:spPr bwMode="auto">
              <a:xfrm>
                <a:off x="2768" y="3535"/>
                <a:ext cx="14" cy="9"/>
              </a:xfrm>
              <a:custGeom>
                <a:avLst/>
                <a:gdLst>
                  <a:gd name="T0" fmla="*/ 13 w 14"/>
                  <a:gd name="T1" fmla="*/ 0 h 9"/>
                  <a:gd name="T2" fmla="*/ 0 w 14"/>
                  <a:gd name="T3" fmla="*/ 6 h 9"/>
                  <a:gd name="T4" fmla="*/ 14 w 14"/>
                  <a:gd name="T5" fmla="*/ 9 h 9"/>
                  <a:gd name="T6" fmla="*/ 13 w 14"/>
                  <a:gd name="T7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9">
                    <a:moveTo>
                      <a:pt x="13" y="0"/>
                    </a:moveTo>
                    <a:lnTo>
                      <a:pt x="0" y="6"/>
                    </a:lnTo>
                    <a:lnTo>
                      <a:pt x="14" y="9"/>
                    </a:lnTo>
                    <a:lnTo>
                      <a:pt x="13" y="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971" name="Line 1211"/>
              <p:cNvSpPr>
                <a:spLocks noChangeShapeType="1"/>
              </p:cNvSpPr>
              <p:nvPr/>
            </p:nvSpPr>
            <p:spPr bwMode="auto">
              <a:xfrm flipV="1">
                <a:off x="2781" y="3533"/>
                <a:ext cx="41" cy="6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972" name="Freeform 1212"/>
              <p:cNvSpPr>
                <a:spLocks/>
              </p:cNvSpPr>
              <p:nvPr/>
            </p:nvSpPr>
            <p:spPr bwMode="auto">
              <a:xfrm>
                <a:off x="2703" y="3516"/>
                <a:ext cx="12" cy="9"/>
              </a:xfrm>
              <a:custGeom>
                <a:avLst/>
                <a:gdLst>
                  <a:gd name="T0" fmla="*/ 12 w 12"/>
                  <a:gd name="T1" fmla="*/ 0 h 9"/>
                  <a:gd name="T2" fmla="*/ 0 w 12"/>
                  <a:gd name="T3" fmla="*/ 5 h 9"/>
                  <a:gd name="T4" fmla="*/ 12 w 12"/>
                  <a:gd name="T5" fmla="*/ 9 h 9"/>
                  <a:gd name="T6" fmla="*/ 12 w 12"/>
                  <a:gd name="T7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9">
                    <a:moveTo>
                      <a:pt x="12" y="0"/>
                    </a:moveTo>
                    <a:lnTo>
                      <a:pt x="0" y="5"/>
                    </a:lnTo>
                    <a:lnTo>
                      <a:pt x="12" y="9"/>
                    </a:lnTo>
                    <a:lnTo>
                      <a:pt x="12" y="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973" name="Line 1213"/>
              <p:cNvSpPr>
                <a:spLocks noChangeShapeType="1"/>
              </p:cNvSpPr>
              <p:nvPr/>
            </p:nvSpPr>
            <p:spPr bwMode="auto">
              <a:xfrm flipV="1">
                <a:off x="2715" y="3518"/>
                <a:ext cx="38" cy="3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974" name="Freeform 1214"/>
              <p:cNvSpPr>
                <a:spLocks/>
              </p:cNvSpPr>
              <p:nvPr/>
            </p:nvSpPr>
            <p:spPr bwMode="auto">
              <a:xfrm>
                <a:off x="2635" y="3496"/>
                <a:ext cx="14" cy="8"/>
              </a:xfrm>
              <a:custGeom>
                <a:avLst/>
                <a:gdLst>
                  <a:gd name="T0" fmla="*/ 14 w 14"/>
                  <a:gd name="T1" fmla="*/ 0 h 8"/>
                  <a:gd name="T2" fmla="*/ 0 w 14"/>
                  <a:gd name="T3" fmla="*/ 3 h 8"/>
                  <a:gd name="T4" fmla="*/ 13 w 14"/>
                  <a:gd name="T5" fmla="*/ 8 h 8"/>
                  <a:gd name="T6" fmla="*/ 14 w 14"/>
                  <a:gd name="T7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8">
                    <a:moveTo>
                      <a:pt x="14" y="0"/>
                    </a:moveTo>
                    <a:lnTo>
                      <a:pt x="0" y="3"/>
                    </a:lnTo>
                    <a:lnTo>
                      <a:pt x="13" y="8"/>
                    </a:lnTo>
                    <a:lnTo>
                      <a:pt x="14" y="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975" name="Line 1215"/>
              <p:cNvSpPr>
                <a:spLocks noChangeShapeType="1"/>
              </p:cNvSpPr>
              <p:nvPr/>
            </p:nvSpPr>
            <p:spPr bwMode="auto">
              <a:xfrm>
                <a:off x="2648" y="3501"/>
                <a:ext cx="33" cy="3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976" name="Freeform 1216"/>
              <p:cNvSpPr>
                <a:spLocks/>
              </p:cNvSpPr>
              <p:nvPr/>
            </p:nvSpPr>
            <p:spPr bwMode="auto">
              <a:xfrm>
                <a:off x="2569" y="3484"/>
                <a:ext cx="13" cy="8"/>
              </a:xfrm>
              <a:custGeom>
                <a:avLst/>
                <a:gdLst>
                  <a:gd name="T0" fmla="*/ 13 w 13"/>
                  <a:gd name="T1" fmla="*/ 0 h 8"/>
                  <a:gd name="T2" fmla="*/ 0 w 13"/>
                  <a:gd name="T3" fmla="*/ 3 h 8"/>
                  <a:gd name="T4" fmla="*/ 11 w 13"/>
                  <a:gd name="T5" fmla="*/ 8 h 8"/>
                  <a:gd name="T6" fmla="*/ 13 w 13"/>
                  <a:gd name="T7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8">
                    <a:moveTo>
                      <a:pt x="13" y="0"/>
                    </a:moveTo>
                    <a:lnTo>
                      <a:pt x="0" y="3"/>
                    </a:lnTo>
                    <a:lnTo>
                      <a:pt x="11" y="8"/>
                    </a:lnTo>
                    <a:lnTo>
                      <a:pt x="13" y="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</p:grpSp>
        <p:grpSp>
          <p:nvGrpSpPr>
            <p:cNvPr id="374977" name="Group 1217"/>
            <p:cNvGrpSpPr>
              <a:grpSpLocks/>
            </p:cNvGrpSpPr>
            <p:nvPr/>
          </p:nvGrpSpPr>
          <p:grpSpPr bwMode="auto">
            <a:xfrm>
              <a:off x="696" y="3029"/>
              <a:ext cx="2140" cy="1541"/>
              <a:chOff x="1708" y="2856"/>
              <a:chExt cx="1587" cy="1133"/>
            </a:xfrm>
          </p:grpSpPr>
          <p:sp>
            <p:nvSpPr>
              <p:cNvPr id="374978" name="Line 1218"/>
              <p:cNvSpPr>
                <a:spLocks noChangeShapeType="1"/>
              </p:cNvSpPr>
              <p:nvPr/>
            </p:nvSpPr>
            <p:spPr bwMode="auto">
              <a:xfrm>
                <a:off x="2582" y="3487"/>
                <a:ext cx="30" cy="0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979" name="Freeform 1219"/>
              <p:cNvSpPr>
                <a:spLocks/>
              </p:cNvSpPr>
              <p:nvPr/>
            </p:nvSpPr>
            <p:spPr bwMode="auto">
              <a:xfrm>
                <a:off x="2504" y="3470"/>
                <a:ext cx="9" cy="8"/>
              </a:xfrm>
              <a:custGeom>
                <a:avLst/>
                <a:gdLst>
                  <a:gd name="T0" fmla="*/ 9 w 9"/>
                  <a:gd name="T1" fmla="*/ 0 h 8"/>
                  <a:gd name="T2" fmla="*/ 0 w 9"/>
                  <a:gd name="T3" fmla="*/ 5 h 8"/>
                  <a:gd name="T4" fmla="*/ 9 w 9"/>
                  <a:gd name="T5" fmla="*/ 8 h 8"/>
                  <a:gd name="T6" fmla="*/ 9 w 9"/>
                  <a:gd name="T7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8">
                    <a:moveTo>
                      <a:pt x="9" y="0"/>
                    </a:moveTo>
                    <a:lnTo>
                      <a:pt x="0" y="5"/>
                    </a:lnTo>
                    <a:lnTo>
                      <a:pt x="9" y="8"/>
                    </a:lnTo>
                    <a:lnTo>
                      <a:pt x="9" y="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980" name="Line 1220"/>
              <p:cNvSpPr>
                <a:spLocks noChangeShapeType="1"/>
              </p:cNvSpPr>
              <p:nvPr/>
            </p:nvSpPr>
            <p:spPr bwMode="auto">
              <a:xfrm>
                <a:off x="2513" y="3473"/>
                <a:ext cx="30" cy="0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981" name="Freeform 1221"/>
              <p:cNvSpPr>
                <a:spLocks/>
              </p:cNvSpPr>
              <p:nvPr/>
            </p:nvSpPr>
            <p:spPr bwMode="auto">
              <a:xfrm>
                <a:off x="2438" y="3452"/>
                <a:ext cx="9" cy="6"/>
              </a:xfrm>
              <a:custGeom>
                <a:avLst/>
                <a:gdLst>
                  <a:gd name="T0" fmla="*/ 9 w 9"/>
                  <a:gd name="T1" fmla="*/ 0 h 6"/>
                  <a:gd name="T2" fmla="*/ 0 w 9"/>
                  <a:gd name="T3" fmla="*/ 2 h 6"/>
                  <a:gd name="T4" fmla="*/ 9 w 9"/>
                  <a:gd name="T5" fmla="*/ 6 h 6"/>
                  <a:gd name="T6" fmla="*/ 9 w 9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6">
                    <a:moveTo>
                      <a:pt x="9" y="0"/>
                    </a:moveTo>
                    <a:lnTo>
                      <a:pt x="0" y="2"/>
                    </a:lnTo>
                    <a:lnTo>
                      <a:pt x="9" y="6"/>
                    </a:lnTo>
                    <a:lnTo>
                      <a:pt x="9" y="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982" name="Line 1222"/>
              <p:cNvSpPr>
                <a:spLocks noChangeShapeType="1"/>
              </p:cNvSpPr>
              <p:nvPr/>
            </p:nvSpPr>
            <p:spPr bwMode="auto">
              <a:xfrm>
                <a:off x="2447" y="3455"/>
                <a:ext cx="28" cy="3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983" name="Freeform 1223"/>
              <p:cNvSpPr>
                <a:spLocks/>
              </p:cNvSpPr>
              <p:nvPr/>
            </p:nvSpPr>
            <p:spPr bwMode="auto">
              <a:xfrm>
                <a:off x="2369" y="3434"/>
                <a:ext cx="11" cy="4"/>
              </a:xfrm>
              <a:custGeom>
                <a:avLst/>
                <a:gdLst>
                  <a:gd name="T0" fmla="*/ 11 w 11"/>
                  <a:gd name="T1" fmla="*/ 0 h 4"/>
                  <a:gd name="T2" fmla="*/ 0 w 11"/>
                  <a:gd name="T3" fmla="*/ 1 h 4"/>
                  <a:gd name="T4" fmla="*/ 9 w 11"/>
                  <a:gd name="T5" fmla="*/ 4 h 4"/>
                  <a:gd name="T6" fmla="*/ 11 w 11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" h="4">
                    <a:moveTo>
                      <a:pt x="11" y="0"/>
                    </a:moveTo>
                    <a:lnTo>
                      <a:pt x="0" y="1"/>
                    </a:lnTo>
                    <a:lnTo>
                      <a:pt x="9" y="4"/>
                    </a:lnTo>
                    <a:lnTo>
                      <a:pt x="11" y="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984" name="Line 1224"/>
              <p:cNvSpPr>
                <a:spLocks noChangeShapeType="1"/>
              </p:cNvSpPr>
              <p:nvPr/>
            </p:nvSpPr>
            <p:spPr bwMode="auto">
              <a:xfrm>
                <a:off x="2378" y="3435"/>
                <a:ext cx="28" cy="8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985" name="Freeform 1225"/>
              <p:cNvSpPr>
                <a:spLocks/>
              </p:cNvSpPr>
              <p:nvPr/>
            </p:nvSpPr>
            <p:spPr bwMode="auto">
              <a:xfrm>
                <a:off x="2302" y="3418"/>
                <a:ext cx="9" cy="7"/>
              </a:xfrm>
              <a:custGeom>
                <a:avLst/>
                <a:gdLst>
                  <a:gd name="T0" fmla="*/ 9 w 9"/>
                  <a:gd name="T1" fmla="*/ 0 h 7"/>
                  <a:gd name="T2" fmla="*/ 0 w 9"/>
                  <a:gd name="T3" fmla="*/ 2 h 7"/>
                  <a:gd name="T4" fmla="*/ 7 w 9"/>
                  <a:gd name="T5" fmla="*/ 7 h 7"/>
                  <a:gd name="T6" fmla="*/ 9 w 9"/>
                  <a:gd name="T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7">
                    <a:moveTo>
                      <a:pt x="9" y="0"/>
                    </a:moveTo>
                    <a:lnTo>
                      <a:pt x="0" y="2"/>
                    </a:lnTo>
                    <a:lnTo>
                      <a:pt x="7" y="7"/>
                    </a:lnTo>
                    <a:lnTo>
                      <a:pt x="9" y="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986" name="Line 1226"/>
              <p:cNvSpPr>
                <a:spLocks noChangeShapeType="1"/>
              </p:cNvSpPr>
              <p:nvPr/>
            </p:nvSpPr>
            <p:spPr bwMode="auto">
              <a:xfrm>
                <a:off x="2309" y="3422"/>
                <a:ext cx="25" cy="7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987" name="Freeform 1227"/>
              <p:cNvSpPr>
                <a:spLocks/>
              </p:cNvSpPr>
              <p:nvPr/>
            </p:nvSpPr>
            <p:spPr bwMode="auto">
              <a:xfrm>
                <a:off x="2235" y="3409"/>
                <a:ext cx="9" cy="3"/>
              </a:xfrm>
              <a:custGeom>
                <a:avLst/>
                <a:gdLst>
                  <a:gd name="T0" fmla="*/ 9 w 9"/>
                  <a:gd name="T1" fmla="*/ 0 h 3"/>
                  <a:gd name="T2" fmla="*/ 0 w 9"/>
                  <a:gd name="T3" fmla="*/ 2 h 3"/>
                  <a:gd name="T4" fmla="*/ 7 w 9"/>
                  <a:gd name="T5" fmla="*/ 3 h 3"/>
                  <a:gd name="T6" fmla="*/ 9 w 9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3">
                    <a:moveTo>
                      <a:pt x="9" y="0"/>
                    </a:moveTo>
                    <a:lnTo>
                      <a:pt x="0" y="2"/>
                    </a:lnTo>
                    <a:lnTo>
                      <a:pt x="7" y="3"/>
                    </a:lnTo>
                    <a:lnTo>
                      <a:pt x="9" y="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988" name="Line 1228"/>
              <p:cNvSpPr>
                <a:spLocks noChangeShapeType="1"/>
              </p:cNvSpPr>
              <p:nvPr/>
            </p:nvSpPr>
            <p:spPr bwMode="auto">
              <a:xfrm>
                <a:off x="2242" y="3411"/>
                <a:ext cx="23" cy="1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989" name="Freeform 1229"/>
              <p:cNvSpPr>
                <a:spLocks/>
              </p:cNvSpPr>
              <p:nvPr/>
            </p:nvSpPr>
            <p:spPr bwMode="auto">
              <a:xfrm>
                <a:off x="2164" y="3397"/>
                <a:ext cx="9" cy="6"/>
              </a:xfrm>
              <a:custGeom>
                <a:avLst/>
                <a:gdLst>
                  <a:gd name="T0" fmla="*/ 8 w 9"/>
                  <a:gd name="T1" fmla="*/ 0 h 6"/>
                  <a:gd name="T2" fmla="*/ 0 w 9"/>
                  <a:gd name="T3" fmla="*/ 5 h 6"/>
                  <a:gd name="T4" fmla="*/ 9 w 9"/>
                  <a:gd name="T5" fmla="*/ 6 h 6"/>
                  <a:gd name="T6" fmla="*/ 8 w 9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6">
                    <a:moveTo>
                      <a:pt x="8" y="0"/>
                    </a:moveTo>
                    <a:lnTo>
                      <a:pt x="0" y="5"/>
                    </a:lnTo>
                    <a:lnTo>
                      <a:pt x="9" y="6"/>
                    </a:lnTo>
                    <a:lnTo>
                      <a:pt x="8" y="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990" name="Line 1230"/>
              <p:cNvSpPr>
                <a:spLocks noChangeShapeType="1"/>
              </p:cNvSpPr>
              <p:nvPr/>
            </p:nvSpPr>
            <p:spPr bwMode="auto">
              <a:xfrm flipV="1">
                <a:off x="2172" y="3399"/>
                <a:ext cx="24" cy="1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991" name="Freeform 1231"/>
              <p:cNvSpPr>
                <a:spLocks/>
              </p:cNvSpPr>
              <p:nvPr/>
            </p:nvSpPr>
            <p:spPr bwMode="auto">
              <a:xfrm>
                <a:off x="2094" y="3385"/>
                <a:ext cx="9" cy="4"/>
              </a:xfrm>
              <a:custGeom>
                <a:avLst/>
                <a:gdLst>
                  <a:gd name="T0" fmla="*/ 9 w 9"/>
                  <a:gd name="T1" fmla="*/ 0 h 4"/>
                  <a:gd name="T2" fmla="*/ 0 w 9"/>
                  <a:gd name="T3" fmla="*/ 3 h 4"/>
                  <a:gd name="T4" fmla="*/ 9 w 9"/>
                  <a:gd name="T5" fmla="*/ 4 h 4"/>
                  <a:gd name="T6" fmla="*/ 9 w 9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4">
                    <a:moveTo>
                      <a:pt x="9" y="0"/>
                    </a:moveTo>
                    <a:lnTo>
                      <a:pt x="0" y="3"/>
                    </a:lnTo>
                    <a:lnTo>
                      <a:pt x="9" y="4"/>
                    </a:lnTo>
                    <a:lnTo>
                      <a:pt x="9" y="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992" name="Line 1232"/>
              <p:cNvSpPr>
                <a:spLocks noChangeShapeType="1"/>
              </p:cNvSpPr>
              <p:nvPr/>
            </p:nvSpPr>
            <p:spPr bwMode="auto">
              <a:xfrm flipV="1">
                <a:off x="2103" y="3383"/>
                <a:ext cx="23" cy="3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993" name="Freeform 1233"/>
              <p:cNvSpPr>
                <a:spLocks/>
              </p:cNvSpPr>
              <p:nvPr/>
            </p:nvSpPr>
            <p:spPr bwMode="auto">
              <a:xfrm>
                <a:off x="2028" y="3370"/>
                <a:ext cx="8" cy="4"/>
              </a:xfrm>
              <a:custGeom>
                <a:avLst/>
                <a:gdLst>
                  <a:gd name="T0" fmla="*/ 6 w 8"/>
                  <a:gd name="T1" fmla="*/ 0 h 4"/>
                  <a:gd name="T2" fmla="*/ 0 w 8"/>
                  <a:gd name="T3" fmla="*/ 3 h 4"/>
                  <a:gd name="T4" fmla="*/ 8 w 8"/>
                  <a:gd name="T5" fmla="*/ 4 h 4"/>
                  <a:gd name="T6" fmla="*/ 6 w 8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" h="4">
                    <a:moveTo>
                      <a:pt x="6" y="0"/>
                    </a:moveTo>
                    <a:lnTo>
                      <a:pt x="0" y="3"/>
                    </a:lnTo>
                    <a:lnTo>
                      <a:pt x="8" y="4"/>
                    </a:lnTo>
                    <a:lnTo>
                      <a:pt x="6" y="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994" name="Line 1234"/>
              <p:cNvSpPr>
                <a:spLocks noChangeShapeType="1"/>
              </p:cNvSpPr>
              <p:nvPr/>
            </p:nvSpPr>
            <p:spPr bwMode="auto">
              <a:xfrm flipV="1">
                <a:off x="2036" y="3368"/>
                <a:ext cx="21" cy="3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995" name="Freeform 1235"/>
              <p:cNvSpPr>
                <a:spLocks/>
              </p:cNvSpPr>
              <p:nvPr/>
            </p:nvSpPr>
            <p:spPr bwMode="auto">
              <a:xfrm>
                <a:off x="1958" y="3351"/>
                <a:ext cx="6" cy="5"/>
              </a:xfrm>
              <a:custGeom>
                <a:avLst/>
                <a:gdLst>
                  <a:gd name="T0" fmla="*/ 6 w 6"/>
                  <a:gd name="T1" fmla="*/ 0 h 5"/>
                  <a:gd name="T2" fmla="*/ 0 w 6"/>
                  <a:gd name="T3" fmla="*/ 2 h 5"/>
                  <a:gd name="T4" fmla="*/ 6 w 6"/>
                  <a:gd name="T5" fmla="*/ 5 h 5"/>
                  <a:gd name="T6" fmla="*/ 6 w 6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5">
                    <a:moveTo>
                      <a:pt x="6" y="0"/>
                    </a:moveTo>
                    <a:lnTo>
                      <a:pt x="0" y="2"/>
                    </a:lnTo>
                    <a:lnTo>
                      <a:pt x="6" y="5"/>
                    </a:lnTo>
                    <a:lnTo>
                      <a:pt x="6" y="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996" name="Line 1236"/>
              <p:cNvSpPr>
                <a:spLocks noChangeShapeType="1"/>
              </p:cNvSpPr>
              <p:nvPr/>
            </p:nvSpPr>
            <p:spPr bwMode="auto">
              <a:xfrm>
                <a:off x="1964" y="3354"/>
                <a:ext cx="24" cy="0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997" name="Freeform 1237"/>
              <p:cNvSpPr>
                <a:spLocks/>
              </p:cNvSpPr>
              <p:nvPr/>
            </p:nvSpPr>
            <p:spPr bwMode="auto">
              <a:xfrm>
                <a:off x="1889" y="3334"/>
                <a:ext cx="6" cy="3"/>
              </a:xfrm>
              <a:custGeom>
                <a:avLst/>
                <a:gdLst>
                  <a:gd name="T0" fmla="*/ 6 w 6"/>
                  <a:gd name="T1" fmla="*/ 0 h 3"/>
                  <a:gd name="T2" fmla="*/ 0 w 6"/>
                  <a:gd name="T3" fmla="*/ 2 h 3"/>
                  <a:gd name="T4" fmla="*/ 6 w 6"/>
                  <a:gd name="T5" fmla="*/ 3 h 3"/>
                  <a:gd name="T6" fmla="*/ 6 w 6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3">
                    <a:moveTo>
                      <a:pt x="6" y="0"/>
                    </a:moveTo>
                    <a:lnTo>
                      <a:pt x="0" y="2"/>
                    </a:lnTo>
                    <a:lnTo>
                      <a:pt x="6" y="3"/>
                    </a:lnTo>
                    <a:lnTo>
                      <a:pt x="6" y="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998" name="Line 1238"/>
              <p:cNvSpPr>
                <a:spLocks noChangeShapeType="1"/>
              </p:cNvSpPr>
              <p:nvPr/>
            </p:nvSpPr>
            <p:spPr bwMode="auto">
              <a:xfrm>
                <a:off x="1895" y="3336"/>
                <a:ext cx="23" cy="3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4999" name="Freeform 1239"/>
              <p:cNvSpPr>
                <a:spLocks/>
              </p:cNvSpPr>
              <p:nvPr/>
            </p:nvSpPr>
            <p:spPr bwMode="auto">
              <a:xfrm>
                <a:off x="3227" y="3643"/>
                <a:ext cx="68" cy="67"/>
              </a:xfrm>
              <a:custGeom>
                <a:avLst/>
                <a:gdLst>
                  <a:gd name="T0" fmla="*/ 66 w 68"/>
                  <a:gd name="T1" fmla="*/ 66 h 67"/>
                  <a:gd name="T2" fmla="*/ 63 w 68"/>
                  <a:gd name="T3" fmla="*/ 67 h 67"/>
                  <a:gd name="T4" fmla="*/ 22 w 68"/>
                  <a:gd name="T5" fmla="*/ 25 h 67"/>
                  <a:gd name="T6" fmla="*/ 17 w 68"/>
                  <a:gd name="T7" fmla="*/ 29 h 67"/>
                  <a:gd name="T8" fmla="*/ 0 w 68"/>
                  <a:gd name="T9" fmla="*/ 0 h 67"/>
                  <a:gd name="T10" fmla="*/ 29 w 68"/>
                  <a:gd name="T11" fmla="*/ 16 h 67"/>
                  <a:gd name="T12" fmla="*/ 25 w 68"/>
                  <a:gd name="T13" fmla="*/ 20 h 67"/>
                  <a:gd name="T14" fmla="*/ 68 w 68"/>
                  <a:gd name="T15" fmla="*/ 64 h 67"/>
                  <a:gd name="T16" fmla="*/ 66 w 68"/>
                  <a:gd name="T17" fmla="*/ 66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8" h="67">
                    <a:moveTo>
                      <a:pt x="66" y="66"/>
                    </a:moveTo>
                    <a:lnTo>
                      <a:pt x="63" y="67"/>
                    </a:lnTo>
                    <a:lnTo>
                      <a:pt x="22" y="25"/>
                    </a:lnTo>
                    <a:lnTo>
                      <a:pt x="17" y="29"/>
                    </a:lnTo>
                    <a:lnTo>
                      <a:pt x="0" y="0"/>
                    </a:lnTo>
                    <a:lnTo>
                      <a:pt x="29" y="16"/>
                    </a:lnTo>
                    <a:lnTo>
                      <a:pt x="25" y="20"/>
                    </a:lnTo>
                    <a:lnTo>
                      <a:pt x="68" y="64"/>
                    </a:lnTo>
                    <a:lnTo>
                      <a:pt x="66" y="66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000" name="Freeform 1240"/>
              <p:cNvSpPr>
                <a:spLocks/>
              </p:cNvSpPr>
              <p:nvPr/>
            </p:nvSpPr>
            <p:spPr bwMode="auto">
              <a:xfrm>
                <a:off x="3195" y="3597"/>
                <a:ext cx="31" cy="98"/>
              </a:xfrm>
              <a:custGeom>
                <a:avLst/>
                <a:gdLst>
                  <a:gd name="T0" fmla="*/ 28 w 31"/>
                  <a:gd name="T1" fmla="*/ 97 h 98"/>
                  <a:gd name="T2" fmla="*/ 25 w 31"/>
                  <a:gd name="T3" fmla="*/ 98 h 98"/>
                  <a:gd name="T4" fmla="*/ 6 w 31"/>
                  <a:gd name="T5" fmla="*/ 34 h 98"/>
                  <a:gd name="T6" fmla="*/ 0 w 31"/>
                  <a:gd name="T7" fmla="*/ 36 h 98"/>
                  <a:gd name="T8" fmla="*/ 2 w 31"/>
                  <a:gd name="T9" fmla="*/ 0 h 98"/>
                  <a:gd name="T10" fmla="*/ 20 w 31"/>
                  <a:gd name="T11" fmla="*/ 31 h 98"/>
                  <a:gd name="T12" fmla="*/ 12 w 31"/>
                  <a:gd name="T13" fmla="*/ 32 h 98"/>
                  <a:gd name="T14" fmla="*/ 31 w 31"/>
                  <a:gd name="T15" fmla="*/ 97 h 98"/>
                  <a:gd name="T16" fmla="*/ 28 w 31"/>
                  <a:gd name="T17" fmla="*/ 9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1" h="98">
                    <a:moveTo>
                      <a:pt x="28" y="97"/>
                    </a:moveTo>
                    <a:lnTo>
                      <a:pt x="25" y="98"/>
                    </a:lnTo>
                    <a:lnTo>
                      <a:pt x="6" y="34"/>
                    </a:lnTo>
                    <a:lnTo>
                      <a:pt x="0" y="36"/>
                    </a:lnTo>
                    <a:lnTo>
                      <a:pt x="2" y="0"/>
                    </a:lnTo>
                    <a:lnTo>
                      <a:pt x="20" y="31"/>
                    </a:lnTo>
                    <a:lnTo>
                      <a:pt x="12" y="32"/>
                    </a:lnTo>
                    <a:lnTo>
                      <a:pt x="31" y="97"/>
                    </a:lnTo>
                    <a:lnTo>
                      <a:pt x="28" y="97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001" name="Freeform 1241"/>
              <p:cNvSpPr>
                <a:spLocks/>
              </p:cNvSpPr>
              <p:nvPr/>
            </p:nvSpPr>
            <p:spPr bwMode="auto">
              <a:xfrm>
                <a:off x="3077" y="3654"/>
                <a:ext cx="77" cy="27"/>
              </a:xfrm>
              <a:custGeom>
                <a:avLst/>
                <a:gdLst>
                  <a:gd name="T0" fmla="*/ 75 w 77"/>
                  <a:gd name="T1" fmla="*/ 26 h 27"/>
                  <a:gd name="T2" fmla="*/ 75 w 77"/>
                  <a:gd name="T3" fmla="*/ 27 h 27"/>
                  <a:gd name="T4" fmla="*/ 25 w 77"/>
                  <a:gd name="T5" fmla="*/ 11 h 27"/>
                  <a:gd name="T6" fmla="*/ 23 w 77"/>
                  <a:gd name="T7" fmla="*/ 15 h 27"/>
                  <a:gd name="T8" fmla="*/ 0 w 77"/>
                  <a:gd name="T9" fmla="*/ 0 h 27"/>
                  <a:gd name="T10" fmla="*/ 28 w 77"/>
                  <a:gd name="T11" fmla="*/ 1 h 27"/>
                  <a:gd name="T12" fmla="*/ 26 w 77"/>
                  <a:gd name="T13" fmla="*/ 5 h 27"/>
                  <a:gd name="T14" fmla="*/ 77 w 77"/>
                  <a:gd name="T15" fmla="*/ 23 h 27"/>
                  <a:gd name="T16" fmla="*/ 75 w 77"/>
                  <a:gd name="T17" fmla="*/ 26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7" h="27">
                    <a:moveTo>
                      <a:pt x="75" y="26"/>
                    </a:moveTo>
                    <a:lnTo>
                      <a:pt x="75" y="27"/>
                    </a:lnTo>
                    <a:lnTo>
                      <a:pt x="25" y="11"/>
                    </a:lnTo>
                    <a:lnTo>
                      <a:pt x="23" y="15"/>
                    </a:lnTo>
                    <a:lnTo>
                      <a:pt x="0" y="0"/>
                    </a:lnTo>
                    <a:lnTo>
                      <a:pt x="28" y="1"/>
                    </a:lnTo>
                    <a:lnTo>
                      <a:pt x="26" y="5"/>
                    </a:lnTo>
                    <a:lnTo>
                      <a:pt x="77" y="23"/>
                    </a:lnTo>
                    <a:lnTo>
                      <a:pt x="75" y="26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002" name="Freeform 1242"/>
              <p:cNvSpPr>
                <a:spLocks/>
              </p:cNvSpPr>
              <p:nvPr/>
            </p:nvSpPr>
            <p:spPr bwMode="auto">
              <a:xfrm>
                <a:off x="3012" y="3648"/>
                <a:ext cx="71" cy="18"/>
              </a:xfrm>
              <a:custGeom>
                <a:avLst/>
                <a:gdLst>
                  <a:gd name="T0" fmla="*/ 71 w 71"/>
                  <a:gd name="T1" fmla="*/ 15 h 18"/>
                  <a:gd name="T2" fmla="*/ 71 w 71"/>
                  <a:gd name="T3" fmla="*/ 18 h 18"/>
                  <a:gd name="T4" fmla="*/ 22 w 71"/>
                  <a:gd name="T5" fmla="*/ 9 h 18"/>
                  <a:gd name="T6" fmla="*/ 22 w 71"/>
                  <a:gd name="T7" fmla="*/ 14 h 18"/>
                  <a:gd name="T8" fmla="*/ 0 w 71"/>
                  <a:gd name="T9" fmla="*/ 4 h 18"/>
                  <a:gd name="T10" fmla="*/ 24 w 71"/>
                  <a:gd name="T11" fmla="*/ 0 h 18"/>
                  <a:gd name="T12" fmla="*/ 24 w 71"/>
                  <a:gd name="T13" fmla="*/ 6 h 18"/>
                  <a:gd name="T14" fmla="*/ 71 w 71"/>
                  <a:gd name="T15" fmla="*/ 12 h 18"/>
                  <a:gd name="T16" fmla="*/ 71 w 71"/>
                  <a:gd name="T17" fmla="*/ 15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1" h="18">
                    <a:moveTo>
                      <a:pt x="71" y="15"/>
                    </a:moveTo>
                    <a:lnTo>
                      <a:pt x="71" y="18"/>
                    </a:lnTo>
                    <a:lnTo>
                      <a:pt x="22" y="9"/>
                    </a:lnTo>
                    <a:lnTo>
                      <a:pt x="22" y="14"/>
                    </a:lnTo>
                    <a:lnTo>
                      <a:pt x="0" y="4"/>
                    </a:lnTo>
                    <a:lnTo>
                      <a:pt x="24" y="0"/>
                    </a:lnTo>
                    <a:lnTo>
                      <a:pt x="24" y="6"/>
                    </a:lnTo>
                    <a:lnTo>
                      <a:pt x="71" y="12"/>
                    </a:lnTo>
                    <a:lnTo>
                      <a:pt x="71" y="15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003" name="Freeform 1243"/>
              <p:cNvSpPr>
                <a:spLocks/>
              </p:cNvSpPr>
              <p:nvPr/>
            </p:nvSpPr>
            <p:spPr bwMode="auto">
              <a:xfrm>
                <a:off x="2946" y="3640"/>
                <a:ext cx="69" cy="14"/>
              </a:xfrm>
              <a:custGeom>
                <a:avLst/>
                <a:gdLst>
                  <a:gd name="T0" fmla="*/ 69 w 69"/>
                  <a:gd name="T1" fmla="*/ 8 h 14"/>
                  <a:gd name="T2" fmla="*/ 69 w 69"/>
                  <a:gd name="T3" fmla="*/ 11 h 14"/>
                  <a:gd name="T4" fmla="*/ 23 w 69"/>
                  <a:gd name="T5" fmla="*/ 9 h 14"/>
                  <a:gd name="T6" fmla="*/ 23 w 69"/>
                  <a:gd name="T7" fmla="*/ 14 h 14"/>
                  <a:gd name="T8" fmla="*/ 0 w 69"/>
                  <a:gd name="T9" fmla="*/ 6 h 14"/>
                  <a:gd name="T10" fmla="*/ 23 w 69"/>
                  <a:gd name="T11" fmla="*/ 0 h 14"/>
                  <a:gd name="T12" fmla="*/ 23 w 69"/>
                  <a:gd name="T13" fmla="*/ 5 h 14"/>
                  <a:gd name="T14" fmla="*/ 69 w 69"/>
                  <a:gd name="T15" fmla="*/ 6 h 14"/>
                  <a:gd name="T16" fmla="*/ 69 w 69"/>
                  <a:gd name="T17" fmla="*/ 8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9" h="14">
                    <a:moveTo>
                      <a:pt x="69" y="8"/>
                    </a:moveTo>
                    <a:lnTo>
                      <a:pt x="69" y="11"/>
                    </a:lnTo>
                    <a:lnTo>
                      <a:pt x="23" y="9"/>
                    </a:lnTo>
                    <a:lnTo>
                      <a:pt x="23" y="14"/>
                    </a:lnTo>
                    <a:lnTo>
                      <a:pt x="0" y="6"/>
                    </a:lnTo>
                    <a:lnTo>
                      <a:pt x="23" y="0"/>
                    </a:lnTo>
                    <a:lnTo>
                      <a:pt x="23" y="5"/>
                    </a:lnTo>
                    <a:lnTo>
                      <a:pt x="69" y="6"/>
                    </a:lnTo>
                    <a:lnTo>
                      <a:pt x="69" y="8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004" name="Freeform 1244"/>
              <p:cNvSpPr>
                <a:spLocks/>
              </p:cNvSpPr>
              <p:nvPr/>
            </p:nvSpPr>
            <p:spPr bwMode="auto">
              <a:xfrm>
                <a:off x="2880" y="3631"/>
                <a:ext cx="66" cy="18"/>
              </a:xfrm>
              <a:custGeom>
                <a:avLst/>
                <a:gdLst>
                  <a:gd name="T0" fmla="*/ 66 w 66"/>
                  <a:gd name="T1" fmla="*/ 2 h 18"/>
                  <a:gd name="T2" fmla="*/ 66 w 66"/>
                  <a:gd name="T3" fmla="*/ 3 h 18"/>
                  <a:gd name="T4" fmla="*/ 23 w 66"/>
                  <a:gd name="T5" fmla="*/ 14 h 18"/>
                  <a:gd name="T6" fmla="*/ 23 w 66"/>
                  <a:gd name="T7" fmla="*/ 18 h 18"/>
                  <a:gd name="T8" fmla="*/ 0 w 66"/>
                  <a:gd name="T9" fmla="*/ 15 h 18"/>
                  <a:gd name="T10" fmla="*/ 21 w 66"/>
                  <a:gd name="T11" fmla="*/ 5 h 18"/>
                  <a:gd name="T12" fmla="*/ 23 w 66"/>
                  <a:gd name="T13" fmla="*/ 9 h 18"/>
                  <a:gd name="T14" fmla="*/ 64 w 66"/>
                  <a:gd name="T15" fmla="*/ 0 h 18"/>
                  <a:gd name="T16" fmla="*/ 66 w 66"/>
                  <a:gd name="T17" fmla="*/ 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6" h="18">
                    <a:moveTo>
                      <a:pt x="66" y="2"/>
                    </a:moveTo>
                    <a:lnTo>
                      <a:pt x="66" y="3"/>
                    </a:lnTo>
                    <a:lnTo>
                      <a:pt x="23" y="14"/>
                    </a:lnTo>
                    <a:lnTo>
                      <a:pt x="23" y="18"/>
                    </a:lnTo>
                    <a:lnTo>
                      <a:pt x="0" y="15"/>
                    </a:lnTo>
                    <a:lnTo>
                      <a:pt x="21" y="5"/>
                    </a:lnTo>
                    <a:lnTo>
                      <a:pt x="23" y="9"/>
                    </a:lnTo>
                    <a:lnTo>
                      <a:pt x="64" y="0"/>
                    </a:lnTo>
                    <a:lnTo>
                      <a:pt x="66" y="2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005" name="Freeform 1245"/>
              <p:cNvSpPr>
                <a:spLocks/>
              </p:cNvSpPr>
              <p:nvPr/>
            </p:nvSpPr>
            <p:spPr bwMode="auto">
              <a:xfrm>
                <a:off x="2814" y="3616"/>
                <a:ext cx="63" cy="15"/>
              </a:xfrm>
              <a:custGeom>
                <a:avLst/>
                <a:gdLst>
                  <a:gd name="T0" fmla="*/ 63 w 63"/>
                  <a:gd name="T1" fmla="*/ 1 h 15"/>
                  <a:gd name="T2" fmla="*/ 63 w 63"/>
                  <a:gd name="T3" fmla="*/ 4 h 15"/>
                  <a:gd name="T4" fmla="*/ 20 w 63"/>
                  <a:gd name="T5" fmla="*/ 10 h 15"/>
                  <a:gd name="T6" fmla="*/ 22 w 63"/>
                  <a:gd name="T7" fmla="*/ 15 h 15"/>
                  <a:gd name="T8" fmla="*/ 0 w 63"/>
                  <a:gd name="T9" fmla="*/ 12 h 15"/>
                  <a:gd name="T10" fmla="*/ 19 w 63"/>
                  <a:gd name="T11" fmla="*/ 1 h 15"/>
                  <a:gd name="T12" fmla="*/ 20 w 63"/>
                  <a:gd name="T13" fmla="*/ 6 h 15"/>
                  <a:gd name="T14" fmla="*/ 61 w 63"/>
                  <a:gd name="T15" fmla="*/ 0 h 15"/>
                  <a:gd name="T16" fmla="*/ 63 w 63"/>
                  <a:gd name="T17" fmla="*/ 1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3" h="15">
                    <a:moveTo>
                      <a:pt x="63" y="1"/>
                    </a:moveTo>
                    <a:lnTo>
                      <a:pt x="63" y="4"/>
                    </a:lnTo>
                    <a:lnTo>
                      <a:pt x="20" y="10"/>
                    </a:lnTo>
                    <a:lnTo>
                      <a:pt x="22" y="15"/>
                    </a:lnTo>
                    <a:lnTo>
                      <a:pt x="0" y="12"/>
                    </a:lnTo>
                    <a:lnTo>
                      <a:pt x="19" y="1"/>
                    </a:lnTo>
                    <a:lnTo>
                      <a:pt x="20" y="6"/>
                    </a:lnTo>
                    <a:lnTo>
                      <a:pt x="61" y="0"/>
                    </a:lnTo>
                    <a:lnTo>
                      <a:pt x="63" y="1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006" name="Freeform 1246"/>
              <p:cNvSpPr>
                <a:spLocks/>
              </p:cNvSpPr>
              <p:nvPr/>
            </p:nvSpPr>
            <p:spPr bwMode="auto">
              <a:xfrm>
                <a:off x="2747" y="3603"/>
                <a:ext cx="15" cy="10"/>
              </a:xfrm>
              <a:custGeom>
                <a:avLst/>
                <a:gdLst>
                  <a:gd name="T0" fmla="*/ 14 w 15"/>
                  <a:gd name="T1" fmla="*/ 0 h 10"/>
                  <a:gd name="T2" fmla="*/ 0 w 15"/>
                  <a:gd name="T3" fmla="*/ 7 h 10"/>
                  <a:gd name="T4" fmla="*/ 15 w 15"/>
                  <a:gd name="T5" fmla="*/ 10 h 10"/>
                  <a:gd name="T6" fmla="*/ 14 w 15"/>
                  <a:gd name="T7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10">
                    <a:moveTo>
                      <a:pt x="14" y="0"/>
                    </a:moveTo>
                    <a:lnTo>
                      <a:pt x="0" y="7"/>
                    </a:lnTo>
                    <a:lnTo>
                      <a:pt x="15" y="10"/>
                    </a:lnTo>
                    <a:lnTo>
                      <a:pt x="14" y="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007" name="Line 1247"/>
              <p:cNvSpPr>
                <a:spLocks noChangeShapeType="1"/>
              </p:cNvSpPr>
              <p:nvPr/>
            </p:nvSpPr>
            <p:spPr bwMode="auto">
              <a:xfrm flipV="1">
                <a:off x="2762" y="3603"/>
                <a:ext cx="43" cy="5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008" name="Freeform 1248"/>
              <p:cNvSpPr>
                <a:spLocks/>
              </p:cNvSpPr>
              <p:nvPr/>
            </p:nvSpPr>
            <p:spPr bwMode="auto">
              <a:xfrm>
                <a:off x="2686" y="3587"/>
                <a:ext cx="14" cy="9"/>
              </a:xfrm>
              <a:custGeom>
                <a:avLst/>
                <a:gdLst>
                  <a:gd name="T0" fmla="*/ 14 w 14"/>
                  <a:gd name="T1" fmla="*/ 0 h 9"/>
                  <a:gd name="T2" fmla="*/ 0 w 14"/>
                  <a:gd name="T3" fmla="*/ 6 h 9"/>
                  <a:gd name="T4" fmla="*/ 14 w 14"/>
                  <a:gd name="T5" fmla="*/ 9 h 9"/>
                  <a:gd name="T6" fmla="*/ 14 w 14"/>
                  <a:gd name="T7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9">
                    <a:moveTo>
                      <a:pt x="14" y="0"/>
                    </a:moveTo>
                    <a:lnTo>
                      <a:pt x="0" y="6"/>
                    </a:lnTo>
                    <a:lnTo>
                      <a:pt x="14" y="9"/>
                    </a:lnTo>
                    <a:lnTo>
                      <a:pt x="14" y="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009" name="Line 1249"/>
              <p:cNvSpPr>
                <a:spLocks noChangeShapeType="1"/>
              </p:cNvSpPr>
              <p:nvPr/>
            </p:nvSpPr>
            <p:spPr bwMode="auto">
              <a:xfrm flipV="1">
                <a:off x="2700" y="3587"/>
                <a:ext cx="36" cy="4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010" name="Freeform 1250"/>
              <p:cNvSpPr>
                <a:spLocks/>
              </p:cNvSpPr>
              <p:nvPr/>
            </p:nvSpPr>
            <p:spPr bwMode="auto">
              <a:xfrm>
                <a:off x="2625" y="3567"/>
                <a:ext cx="9" cy="7"/>
              </a:xfrm>
              <a:custGeom>
                <a:avLst/>
                <a:gdLst>
                  <a:gd name="T0" fmla="*/ 9 w 9"/>
                  <a:gd name="T1" fmla="*/ 0 h 7"/>
                  <a:gd name="T2" fmla="*/ 0 w 9"/>
                  <a:gd name="T3" fmla="*/ 3 h 7"/>
                  <a:gd name="T4" fmla="*/ 9 w 9"/>
                  <a:gd name="T5" fmla="*/ 7 h 7"/>
                  <a:gd name="T6" fmla="*/ 9 w 9"/>
                  <a:gd name="T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7">
                    <a:moveTo>
                      <a:pt x="9" y="0"/>
                    </a:moveTo>
                    <a:lnTo>
                      <a:pt x="0" y="3"/>
                    </a:lnTo>
                    <a:lnTo>
                      <a:pt x="9" y="7"/>
                    </a:lnTo>
                    <a:lnTo>
                      <a:pt x="9" y="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011" name="Line 1251"/>
              <p:cNvSpPr>
                <a:spLocks noChangeShapeType="1"/>
              </p:cNvSpPr>
              <p:nvPr/>
            </p:nvSpPr>
            <p:spPr bwMode="auto">
              <a:xfrm>
                <a:off x="2634" y="3570"/>
                <a:ext cx="33" cy="3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012" name="Freeform 1252"/>
              <p:cNvSpPr>
                <a:spLocks/>
              </p:cNvSpPr>
              <p:nvPr/>
            </p:nvSpPr>
            <p:spPr bwMode="auto">
              <a:xfrm>
                <a:off x="2556" y="3553"/>
                <a:ext cx="10" cy="6"/>
              </a:xfrm>
              <a:custGeom>
                <a:avLst/>
                <a:gdLst>
                  <a:gd name="T0" fmla="*/ 10 w 10"/>
                  <a:gd name="T1" fmla="*/ 0 h 6"/>
                  <a:gd name="T2" fmla="*/ 0 w 10"/>
                  <a:gd name="T3" fmla="*/ 3 h 6"/>
                  <a:gd name="T4" fmla="*/ 9 w 10"/>
                  <a:gd name="T5" fmla="*/ 6 h 6"/>
                  <a:gd name="T6" fmla="*/ 10 w 10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" h="6">
                    <a:moveTo>
                      <a:pt x="10" y="0"/>
                    </a:moveTo>
                    <a:lnTo>
                      <a:pt x="0" y="3"/>
                    </a:lnTo>
                    <a:lnTo>
                      <a:pt x="9" y="6"/>
                    </a:lnTo>
                    <a:lnTo>
                      <a:pt x="10" y="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013" name="Line 1253"/>
              <p:cNvSpPr>
                <a:spLocks noChangeShapeType="1"/>
              </p:cNvSpPr>
              <p:nvPr/>
            </p:nvSpPr>
            <p:spPr bwMode="auto">
              <a:xfrm>
                <a:off x="2565" y="3556"/>
                <a:ext cx="34" cy="2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014" name="Freeform 1254"/>
              <p:cNvSpPr>
                <a:spLocks/>
              </p:cNvSpPr>
              <p:nvPr/>
            </p:nvSpPr>
            <p:spPr bwMode="auto">
              <a:xfrm>
                <a:off x="2490" y="3539"/>
                <a:ext cx="11" cy="6"/>
              </a:xfrm>
              <a:custGeom>
                <a:avLst/>
                <a:gdLst>
                  <a:gd name="T0" fmla="*/ 11 w 11"/>
                  <a:gd name="T1" fmla="*/ 0 h 6"/>
                  <a:gd name="T2" fmla="*/ 0 w 11"/>
                  <a:gd name="T3" fmla="*/ 3 h 6"/>
                  <a:gd name="T4" fmla="*/ 11 w 11"/>
                  <a:gd name="T5" fmla="*/ 6 h 6"/>
                  <a:gd name="T6" fmla="*/ 11 w 11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" h="6">
                    <a:moveTo>
                      <a:pt x="11" y="0"/>
                    </a:moveTo>
                    <a:lnTo>
                      <a:pt x="0" y="3"/>
                    </a:lnTo>
                    <a:lnTo>
                      <a:pt x="11" y="6"/>
                    </a:lnTo>
                    <a:lnTo>
                      <a:pt x="11" y="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015" name="Line 1255"/>
              <p:cNvSpPr>
                <a:spLocks noChangeShapeType="1"/>
              </p:cNvSpPr>
              <p:nvPr/>
            </p:nvSpPr>
            <p:spPr bwMode="auto">
              <a:xfrm>
                <a:off x="2501" y="3542"/>
                <a:ext cx="29" cy="0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016" name="Freeform 1256"/>
              <p:cNvSpPr>
                <a:spLocks/>
              </p:cNvSpPr>
              <p:nvPr/>
            </p:nvSpPr>
            <p:spPr bwMode="auto">
              <a:xfrm>
                <a:off x="2426" y="3521"/>
                <a:ext cx="7" cy="6"/>
              </a:xfrm>
              <a:custGeom>
                <a:avLst/>
                <a:gdLst>
                  <a:gd name="T0" fmla="*/ 7 w 7"/>
                  <a:gd name="T1" fmla="*/ 0 h 6"/>
                  <a:gd name="T2" fmla="*/ 0 w 7"/>
                  <a:gd name="T3" fmla="*/ 3 h 6"/>
                  <a:gd name="T4" fmla="*/ 7 w 7"/>
                  <a:gd name="T5" fmla="*/ 6 h 6"/>
                  <a:gd name="T6" fmla="*/ 7 w 7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6">
                    <a:moveTo>
                      <a:pt x="7" y="0"/>
                    </a:moveTo>
                    <a:lnTo>
                      <a:pt x="0" y="3"/>
                    </a:lnTo>
                    <a:lnTo>
                      <a:pt x="7" y="6"/>
                    </a:lnTo>
                    <a:lnTo>
                      <a:pt x="7" y="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017" name="Line 1257"/>
              <p:cNvSpPr>
                <a:spLocks noChangeShapeType="1"/>
              </p:cNvSpPr>
              <p:nvPr/>
            </p:nvSpPr>
            <p:spPr bwMode="auto">
              <a:xfrm>
                <a:off x="2433" y="3524"/>
                <a:ext cx="25" cy="3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018" name="Freeform 1258"/>
              <p:cNvSpPr>
                <a:spLocks/>
              </p:cNvSpPr>
              <p:nvPr/>
            </p:nvSpPr>
            <p:spPr bwMode="auto">
              <a:xfrm>
                <a:off x="2352" y="3501"/>
                <a:ext cx="9" cy="8"/>
              </a:xfrm>
              <a:custGeom>
                <a:avLst/>
                <a:gdLst>
                  <a:gd name="T0" fmla="*/ 9 w 9"/>
                  <a:gd name="T1" fmla="*/ 0 h 8"/>
                  <a:gd name="T2" fmla="*/ 0 w 9"/>
                  <a:gd name="T3" fmla="*/ 2 h 8"/>
                  <a:gd name="T4" fmla="*/ 8 w 9"/>
                  <a:gd name="T5" fmla="*/ 8 h 8"/>
                  <a:gd name="T6" fmla="*/ 9 w 9"/>
                  <a:gd name="T7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8">
                    <a:moveTo>
                      <a:pt x="9" y="0"/>
                    </a:moveTo>
                    <a:lnTo>
                      <a:pt x="0" y="2"/>
                    </a:lnTo>
                    <a:lnTo>
                      <a:pt x="8" y="8"/>
                    </a:lnTo>
                    <a:lnTo>
                      <a:pt x="9" y="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019" name="Line 1259"/>
              <p:cNvSpPr>
                <a:spLocks noChangeShapeType="1"/>
              </p:cNvSpPr>
              <p:nvPr/>
            </p:nvSpPr>
            <p:spPr bwMode="auto">
              <a:xfrm>
                <a:off x="2361" y="3506"/>
                <a:ext cx="28" cy="6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020" name="Freeform 1260"/>
              <p:cNvSpPr>
                <a:spLocks/>
              </p:cNvSpPr>
              <p:nvPr/>
            </p:nvSpPr>
            <p:spPr bwMode="auto">
              <a:xfrm>
                <a:off x="2285" y="3486"/>
                <a:ext cx="8" cy="7"/>
              </a:xfrm>
              <a:custGeom>
                <a:avLst/>
                <a:gdLst>
                  <a:gd name="T0" fmla="*/ 8 w 8"/>
                  <a:gd name="T1" fmla="*/ 0 h 7"/>
                  <a:gd name="T2" fmla="*/ 0 w 8"/>
                  <a:gd name="T3" fmla="*/ 1 h 7"/>
                  <a:gd name="T4" fmla="*/ 6 w 8"/>
                  <a:gd name="T5" fmla="*/ 7 h 7"/>
                  <a:gd name="T6" fmla="*/ 8 w 8"/>
                  <a:gd name="T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" h="7">
                    <a:moveTo>
                      <a:pt x="8" y="0"/>
                    </a:moveTo>
                    <a:lnTo>
                      <a:pt x="0" y="1"/>
                    </a:lnTo>
                    <a:lnTo>
                      <a:pt x="6" y="7"/>
                    </a:lnTo>
                    <a:lnTo>
                      <a:pt x="8" y="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021" name="Line 1261"/>
              <p:cNvSpPr>
                <a:spLocks noChangeShapeType="1"/>
              </p:cNvSpPr>
              <p:nvPr/>
            </p:nvSpPr>
            <p:spPr bwMode="auto">
              <a:xfrm>
                <a:off x="2293" y="3489"/>
                <a:ext cx="27" cy="7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022" name="Freeform 1262"/>
              <p:cNvSpPr>
                <a:spLocks/>
              </p:cNvSpPr>
              <p:nvPr/>
            </p:nvSpPr>
            <p:spPr bwMode="auto">
              <a:xfrm>
                <a:off x="2218" y="3478"/>
                <a:ext cx="9" cy="5"/>
              </a:xfrm>
              <a:custGeom>
                <a:avLst/>
                <a:gdLst>
                  <a:gd name="T0" fmla="*/ 9 w 9"/>
                  <a:gd name="T1" fmla="*/ 0 h 5"/>
                  <a:gd name="T2" fmla="*/ 0 w 9"/>
                  <a:gd name="T3" fmla="*/ 2 h 5"/>
                  <a:gd name="T4" fmla="*/ 9 w 9"/>
                  <a:gd name="T5" fmla="*/ 5 h 5"/>
                  <a:gd name="T6" fmla="*/ 9 w 9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5">
                    <a:moveTo>
                      <a:pt x="9" y="0"/>
                    </a:moveTo>
                    <a:lnTo>
                      <a:pt x="0" y="2"/>
                    </a:lnTo>
                    <a:lnTo>
                      <a:pt x="9" y="5"/>
                    </a:lnTo>
                    <a:lnTo>
                      <a:pt x="9" y="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023" name="Line 1263"/>
              <p:cNvSpPr>
                <a:spLocks noChangeShapeType="1"/>
              </p:cNvSpPr>
              <p:nvPr/>
            </p:nvSpPr>
            <p:spPr bwMode="auto">
              <a:xfrm>
                <a:off x="2227" y="3481"/>
                <a:ext cx="24" cy="2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024" name="Freeform 1264"/>
              <p:cNvSpPr>
                <a:spLocks/>
              </p:cNvSpPr>
              <p:nvPr/>
            </p:nvSpPr>
            <p:spPr bwMode="auto">
              <a:xfrm>
                <a:off x="2149" y="3466"/>
                <a:ext cx="9" cy="6"/>
              </a:xfrm>
              <a:custGeom>
                <a:avLst/>
                <a:gdLst>
                  <a:gd name="T0" fmla="*/ 9 w 9"/>
                  <a:gd name="T1" fmla="*/ 0 h 6"/>
                  <a:gd name="T2" fmla="*/ 0 w 9"/>
                  <a:gd name="T3" fmla="*/ 4 h 6"/>
                  <a:gd name="T4" fmla="*/ 9 w 9"/>
                  <a:gd name="T5" fmla="*/ 6 h 6"/>
                  <a:gd name="T6" fmla="*/ 9 w 9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6">
                    <a:moveTo>
                      <a:pt x="9" y="0"/>
                    </a:moveTo>
                    <a:lnTo>
                      <a:pt x="0" y="4"/>
                    </a:lnTo>
                    <a:lnTo>
                      <a:pt x="9" y="6"/>
                    </a:lnTo>
                    <a:lnTo>
                      <a:pt x="9" y="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025" name="Line 1265"/>
              <p:cNvSpPr>
                <a:spLocks noChangeShapeType="1"/>
              </p:cNvSpPr>
              <p:nvPr/>
            </p:nvSpPr>
            <p:spPr bwMode="auto">
              <a:xfrm flipV="1">
                <a:off x="2158" y="3467"/>
                <a:ext cx="23" cy="2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026" name="Freeform 1266"/>
              <p:cNvSpPr>
                <a:spLocks/>
              </p:cNvSpPr>
              <p:nvPr/>
            </p:nvSpPr>
            <p:spPr bwMode="auto">
              <a:xfrm>
                <a:off x="2079" y="3454"/>
                <a:ext cx="7" cy="6"/>
              </a:xfrm>
              <a:custGeom>
                <a:avLst/>
                <a:gdLst>
                  <a:gd name="T0" fmla="*/ 7 w 7"/>
                  <a:gd name="T1" fmla="*/ 0 h 6"/>
                  <a:gd name="T2" fmla="*/ 0 w 7"/>
                  <a:gd name="T3" fmla="*/ 4 h 6"/>
                  <a:gd name="T4" fmla="*/ 7 w 7"/>
                  <a:gd name="T5" fmla="*/ 6 h 6"/>
                  <a:gd name="T6" fmla="*/ 7 w 7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6">
                    <a:moveTo>
                      <a:pt x="7" y="0"/>
                    </a:moveTo>
                    <a:lnTo>
                      <a:pt x="0" y="4"/>
                    </a:lnTo>
                    <a:lnTo>
                      <a:pt x="7" y="6"/>
                    </a:lnTo>
                    <a:lnTo>
                      <a:pt x="7" y="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027" name="Line 1267"/>
              <p:cNvSpPr>
                <a:spLocks noChangeShapeType="1"/>
              </p:cNvSpPr>
              <p:nvPr/>
            </p:nvSpPr>
            <p:spPr bwMode="auto">
              <a:xfrm flipV="1">
                <a:off x="2086" y="3452"/>
                <a:ext cx="26" cy="5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028" name="Freeform 1268"/>
              <p:cNvSpPr>
                <a:spLocks/>
              </p:cNvSpPr>
              <p:nvPr/>
            </p:nvSpPr>
            <p:spPr bwMode="auto">
              <a:xfrm>
                <a:off x="2010" y="3437"/>
                <a:ext cx="7" cy="6"/>
              </a:xfrm>
              <a:custGeom>
                <a:avLst/>
                <a:gdLst>
                  <a:gd name="T0" fmla="*/ 7 w 7"/>
                  <a:gd name="T1" fmla="*/ 0 h 6"/>
                  <a:gd name="T2" fmla="*/ 0 w 7"/>
                  <a:gd name="T3" fmla="*/ 4 h 6"/>
                  <a:gd name="T4" fmla="*/ 7 w 7"/>
                  <a:gd name="T5" fmla="*/ 6 h 6"/>
                  <a:gd name="T6" fmla="*/ 7 w 7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6">
                    <a:moveTo>
                      <a:pt x="7" y="0"/>
                    </a:moveTo>
                    <a:lnTo>
                      <a:pt x="0" y="4"/>
                    </a:lnTo>
                    <a:lnTo>
                      <a:pt x="7" y="6"/>
                    </a:lnTo>
                    <a:lnTo>
                      <a:pt x="7" y="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029" name="Line 1269"/>
              <p:cNvSpPr>
                <a:spLocks noChangeShapeType="1"/>
              </p:cNvSpPr>
              <p:nvPr/>
            </p:nvSpPr>
            <p:spPr bwMode="auto">
              <a:xfrm flipV="1">
                <a:off x="2017" y="3437"/>
                <a:ext cx="25" cy="3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030" name="Freeform 1270"/>
              <p:cNvSpPr>
                <a:spLocks/>
              </p:cNvSpPr>
              <p:nvPr/>
            </p:nvSpPr>
            <p:spPr bwMode="auto">
              <a:xfrm>
                <a:off x="1942" y="3420"/>
                <a:ext cx="8" cy="5"/>
              </a:xfrm>
              <a:custGeom>
                <a:avLst/>
                <a:gdLst>
                  <a:gd name="T0" fmla="*/ 8 w 8"/>
                  <a:gd name="T1" fmla="*/ 0 h 5"/>
                  <a:gd name="T2" fmla="*/ 0 w 8"/>
                  <a:gd name="T3" fmla="*/ 2 h 5"/>
                  <a:gd name="T4" fmla="*/ 8 w 8"/>
                  <a:gd name="T5" fmla="*/ 5 h 5"/>
                  <a:gd name="T6" fmla="*/ 8 w 8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" h="5">
                    <a:moveTo>
                      <a:pt x="8" y="0"/>
                    </a:moveTo>
                    <a:lnTo>
                      <a:pt x="0" y="2"/>
                    </a:lnTo>
                    <a:lnTo>
                      <a:pt x="8" y="5"/>
                    </a:lnTo>
                    <a:lnTo>
                      <a:pt x="8" y="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031" name="Line 1271"/>
              <p:cNvSpPr>
                <a:spLocks noChangeShapeType="1"/>
              </p:cNvSpPr>
              <p:nvPr/>
            </p:nvSpPr>
            <p:spPr bwMode="auto">
              <a:xfrm>
                <a:off x="1950" y="3422"/>
                <a:ext cx="23" cy="1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032" name="Freeform 1272"/>
              <p:cNvSpPr>
                <a:spLocks/>
              </p:cNvSpPr>
              <p:nvPr/>
            </p:nvSpPr>
            <p:spPr bwMode="auto">
              <a:xfrm>
                <a:off x="1875" y="3403"/>
                <a:ext cx="8" cy="5"/>
              </a:xfrm>
              <a:custGeom>
                <a:avLst/>
                <a:gdLst>
                  <a:gd name="T0" fmla="*/ 8 w 8"/>
                  <a:gd name="T1" fmla="*/ 0 h 5"/>
                  <a:gd name="T2" fmla="*/ 0 w 8"/>
                  <a:gd name="T3" fmla="*/ 2 h 5"/>
                  <a:gd name="T4" fmla="*/ 8 w 8"/>
                  <a:gd name="T5" fmla="*/ 5 h 5"/>
                  <a:gd name="T6" fmla="*/ 8 w 8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" h="5">
                    <a:moveTo>
                      <a:pt x="8" y="0"/>
                    </a:moveTo>
                    <a:lnTo>
                      <a:pt x="0" y="2"/>
                    </a:lnTo>
                    <a:lnTo>
                      <a:pt x="8" y="5"/>
                    </a:lnTo>
                    <a:lnTo>
                      <a:pt x="8" y="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033" name="Line 1273"/>
              <p:cNvSpPr>
                <a:spLocks noChangeShapeType="1"/>
              </p:cNvSpPr>
              <p:nvPr/>
            </p:nvSpPr>
            <p:spPr bwMode="auto">
              <a:xfrm>
                <a:off x="1883" y="3405"/>
                <a:ext cx="20" cy="3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034" name="Freeform 1274"/>
              <p:cNvSpPr>
                <a:spLocks/>
              </p:cNvSpPr>
              <p:nvPr/>
            </p:nvSpPr>
            <p:spPr bwMode="auto">
              <a:xfrm>
                <a:off x="2132" y="2941"/>
                <a:ext cx="26" cy="26"/>
              </a:xfrm>
              <a:custGeom>
                <a:avLst/>
                <a:gdLst>
                  <a:gd name="T0" fmla="*/ 8 w 26"/>
                  <a:gd name="T1" fmla="*/ 26 h 26"/>
                  <a:gd name="T2" fmla="*/ 0 w 26"/>
                  <a:gd name="T3" fmla="*/ 19 h 26"/>
                  <a:gd name="T4" fmla="*/ 0 w 26"/>
                  <a:gd name="T5" fmla="*/ 8 h 26"/>
                  <a:gd name="T6" fmla="*/ 8 w 26"/>
                  <a:gd name="T7" fmla="*/ 0 h 26"/>
                  <a:gd name="T8" fmla="*/ 18 w 26"/>
                  <a:gd name="T9" fmla="*/ 0 h 26"/>
                  <a:gd name="T10" fmla="*/ 26 w 26"/>
                  <a:gd name="T11" fmla="*/ 8 h 26"/>
                  <a:gd name="T12" fmla="*/ 26 w 26"/>
                  <a:gd name="T13" fmla="*/ 19 h 26"/>
                  <a:gd name="T14" fmla="*/ 18 w 26"/>
                  <a:gd name="T15" fmla="*/ 26 h 26"/>
                  <a:gd name="T16" fmla="*/ 8 w 26"/>
                  <a:gd name="T17" fmla="*/ 26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6" h="26">
                    <a:moveTo>
                      <a:pt x="8" y="26"/>
                    </a:moveTo>
                    <a:lnTo>
                      <a:pt x="0" y="19"/>
                    </a:lnTo>
                    <a:lnTo>
                      <a:pt x="0" y="8"/>
                    </a:lnTo>
                    <a:lnTo>
                      <a:pt x="8" y="0"/>
                    </a:lnTo>
                    <a:lnTo>
                      <a:pt x="18" y="0"/>
                    </a:lnTo>
                    <a:lnTo>
                      <a:pt x="26" y="8"/>
                    </a:lnTo>
                    <a:lnTo>
                      <a:pt x="26" y="19"/>
                    </a:lnTo>
                    <a:lnTo>
                      <a:pt x="18" y="26"/>
                    </a:lnTo>
                    <a:lnTo>
                      <a:pt x="8" y="26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035" name="Freeform 1275"/>
              <p:cNvSpPr>
                <a:spLocks/>
              </p:cNvSpPr>
              <p:nvPr/>
            </p:nvSpPr>
            <p:spPr bwMode="auto">
              <a:xfrm>
                <a:off x="2062" y="2928"/>
                <a:ext cx="26" cy="26"/>
              </a:xfrm>
              <a:custGeom>
                <a:avLst/>
                <a:gdLst>
                  <a:gd name="T0" fmla="*/ 7 w 26"/>
                  <a:gd name="T1" fmla="*/ 26 h 26"/>
                  <a:gd name="T2" fmla="*/ 0 w 26"/>
                  <a:gd name="T3" fmla="*/ 16 h 26"/>
                  <a:gd name="T4" fmla="*/ 0 w 26"/>
                  <a:gd name="T5" fmla="*/ 7 h 26"/>
                  <a:gd name="T6" fmla="*/ 7 w 26"/>
                  <a:gd name="T7" fmla="*/ 0 h 26"/>
                  <a:gd name="T8" fmla="*/ 18 w 26"/>
                  <a:gd name="T9" fmla="*/ 0 h 26"/>
                  <a:gd name="T10" fmla="*/ 26 w 26"/>
                  <a:gd name="T11" fmla="*/ 7 h 26"/>
                  <a:gd name="T12" fmla="*/ 26 w 26"/>
                  <a:gd name="T13" fmla="*/ 16 h 26"/>
                  <a:gd name="T14" fmla="*/ 18 w 26"/>
                  <a:gd name="T15" fmla="*/ 26 h 26"/>
                  <a:gd name="T16" fmla="*/ 7 w 26"/>
                  <a:gd name="T17" fmla="*/ 26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6" h="26">
                    <a:moveTo>
                      <a:pt x="7" y="26"/>
                    </a:moveTo>
                    <a:lnTo>
                      <a:pt x="0" y="1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18" y="0"/>
                    </a:lnTo>
                    <a:lnTo>
                      <a:pt x="26" y="7"/>
                    </a:lnTo>
                    <a:lnTo>
                      <a:pt x="26" y="16"/>
                    </a:lnTo>
                    <a:lnTo>
                      <a:pt x="18" y="26"/>
                    </a:lnTo>
                    <a:lnTo>
                      <a:pt x="7" y="26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036" name="Freeform 1276"/>
              <p:cNvSpPr>
                <a:spLocks/>
              </p:cNvSpPr>
              <p:nvPr/>
            </p:nvSpPr>
            <p:spPr bwMode="auto">
              <a:xfrm>
                <a:off x="1991" y="2914"/>
                <a:ext cx="26" cy="24"/>
              </a:xfrm>
              <a:custGeom>
                <a:avLst/>
                <a:gdLst>
                  <a:gd name="T0" fmla="*/ 10 w 26"/>
                  <a:gd name="T1" fmla="*/ 24 h 24"/>
                  <a:gd name="T2" fmla="*/ 0 w 26"/>
                  <a:gd name="T3" fmla="*/ 17 h 24"/>
                  <a:gd name="T4" fmla="*/ 0 w 26"/>
                  <a:gd name="T5" fmla="*/ 6 h 24"/>
                  <a:gd name="T6" fmla="*/ 10 w 26"/>
                  <a:gd name="T7" fmla="*/ 0 h 24"/>
                  <a:gd name="T8" fmla="*/ 20 w 26"/>
                  <a:gd name="T9" fmla="*/ 0 h 24"/>
                  <a:gd name="T10" fmla="*/ 26 w 26"/>
                  <a:gd name="T11" fmla="*/ 6 h 24"/>
                  <a:gd name="T12" fmla="*/ 26 w 26"/>
                  <a:gd name="T13" fmla="*/ 17 h 24"/>
                  <a:gd name="T14" fmla="*/ 20 w 26"/>
                  <a:gd name="T15" fmla="*/ 24 h 24"/>
                  <a:gd name="T16" fmla="*/ 10 w 26"/>
                  <a:gd name="T17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6" h="24">
                    <a:moveTo>
                      <a:pt x="10" y="24"/>
                    </a:moveTo>
                    <a:lnTo>
                      <a:pt x="0" y="17"/>
                    </a:lnTo>
                    <a:lnTo>
                      <a:pt x="0" y="6"/>
                    </a:lnTo>
                    <a:lnTo>
                      <a:pt x="10" y="0"/>
                    </a:lnTo>
                    <a:lnTo>
                      <a:pt x="20" y="0"/>
                    </a:lnTo>
                    <a:lnTo>
                      <a:pt x="26" y="6"/>
                    </a:lnTo>
                    <a:lnTo>
                      <a:pt x="26" y="17"/>
                    </a:lnTo>
                    <a:lnTo>
                      <a:pt x="20" y="24"/>
                    </a:lnTo>
                    <a:lnTo>
                      <a:pt x="10" y="24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037" name="Freeform 1277"/>
              <p:cNvSpPr>
                <a:spLocks/>
              </p:cNvSpPr>
              <p:nvPr/>
            </p:nvSpPr>
            <p:spPr bwMode="auto">
              <a:xfrm>
                <a:off x="1708" y="2856"/>
                <a:ext cx="23" cy="52"/>
              </a:xfrm>
              <a:custGeom>
                <a:avLst/>
                <a:gdLst>
                  <a:gd name="T0" fmla="*/ 23 w 23"/>
                  <a:gd name="T1" fmla="*/ 52 h 52"/>
                  <a:gd name="T2" fmla="*/ 13 w 23"/>
                  <a:gd name="T3" fmla="*/ 52 h 52"/>
                  <a:gd name="T4" fmla="*/ 13 w 23"/>
                  <a:gd name="T5" fmla="*/ 13 h 52"/>
                  <a:gd name="T6" fmla="*/ 8 w 23"/>
                  <a:gd name="T7" fmla="*/ 20 h 52"/>
                  <a:gd name="T8" fmla="*/ 0 w 23"/>
                  <a:gd name="T9" fmla="*/ 23 h 52"/>
                  <a:gd name="T10" fmla="*/ 0 w 23"/>
                  <a:gd name="T11" fmla="*/ 12 h 52"/>
                  <a:gd name="T12" fmla="*/ 5 w 23"/>
                  <a:gd name="T13" fmla="*/ 10 h 52"/>
                  <a:gd name="T14" fmla="*/ 10 w 23"/>
                  <a:gd name="T15" fmla="*/ 7 h 52"/>
                  <a:gd name="T16" fmla="*/ 13 w 23"/>
                  <a:gd name="T17" fmla="*/ 4 h 52"/>
                  <a:gd name="T18" fmla="*/ 16 w 23"/>
                  <a:gd name="T19" fmla="*/ 0 h 52"/>
                  <a:gd name="T20" fmla="*/ 23 w 23"/>
                  <a:gd name="T21" fmla="*/ 0 h 52"/>
                  <a:gd name="T22" fmla="*/ 23 w 23"/>
                  <a:gd name="T23" fmla="*/ 5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3" h="52">
                    <a:moveTo>
                      <a:pt x="23" y="52"/>
                    </a:moveTo>
                    <a:lnTo>
                      <a:pt x="13" y="52"/>
                    </a:lnTo>
                    <a:lnTo>
                      <a:pt x="13" y="13"/>
                    </a:lnTo>
                    <a:lnTo>
                      <a:pt x="8" y="20"/>
                    </a:lnTo>
                    <a:lnTo>
                      <a:pt x="0" y="23"/>
                    </a:lnTo>
                    <a:lnTo>
                      <a:pt x="0" y="12"/>
                    </a:lnTo>
                    <a:lnTo>
                      <a:pt x="5" y="10"/>
                    </a:lnTo>
                    <a:lnTo>
                      <a:pt x="10" y="7"/>
                    </a:lnTo>
                    <a:lnTo>
                      <a:pt x="13" y="4"/>
                    </a:lnTo>
                    <a:lnTo>
                      <a:pt x="16" y="0"/>
                    </a:lnTo>
                    <a:lnTo>
                      <a:pt x="23" y="0"/>
                    </a:lnTo>
                    <a:lnTo>
                      <a:pt x="23" y="52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038" name="Freeform 1278"/>
              <p:cNvSpPr>
                <a:spLocks noEditPoints="1"/>
              </p:cNvSpPr>
              <p:nvPr/>
            </p:nvSpPr>
            <p:spPr bwMode="auto">
              <a:xfrm>
                <a:off x="1747" y="2856"/>
                <a:ext cx="35" cy="53"/>
              </a:xfrm>
              <a:custGeom>
                <a:avLst/>
                <a:gdLst>
                  <a:gd name="T0" fmla="*/ 16 w 35"/>
                  <a:gd name="T1" fmla="*/ 0 h 53"/>
                  <a:gd name="T2" fmla="*/ 21 w 35"/>
                  <a:gd name="T3" fmla="*/ 0 h 53"/>
                  <a:gd name="T4" fmla="*/ 26 w 35"/>
                  <a:gd name="T5" fmla="*/ 1 h 53"/>
                  <a:gd name="T6" fmla="*/ 29 w 35"/>
                  <a:gd name="T7" fmla="*/ 4 h 53"/>
                  <a:gd name="T8" fmla="*/ 32 w 35"/>
                  <a:gd name="T9" fmla="*/ 10 h 53"/>
                  <a:gd name="T10" fmla="*/ 33 w 35"/>
                  <a:gd name="T11" fmla="*/ 17 h 53"/>
                  <a:gd name="T12" fmla="*/ 35 w 35"/>
                  <a:gd name="T13" fmla="*/ 26 h 53"/>
                  <a:gd name="T14" fmla="*/ 33 w 35"/>
                  <a:gd name="T15" fmla="*/ 35 h 53"/>
                  <a:gd name="T16" fmla="*/ 32 w 35"/>
                  <a:gd name="T17" fmla="*/ 43 h 53"/>
                  <a:gd name="T18" fmla="*/ 29 w 35"/>
                  <a:gd name="T19" fmla="*/ 47 h 53"/>
                  <a:gd name="T20" fmla="*/ 26 w 35"/>
                  <a:gd name="T21" fmla="*/ 50 h 53"/>
                  <a:gd name="T22" fmla="*/ 21 w 35"/>
                  <a:gd name="T23" fmla="*/ 52 h 53"/>
                  <a:gd name="T24" fmla="*/ 16 w 35"/>
                  <a:gd name="T25" fmla="*/ 53 h 53"/>
                  <a:gd name="T26" fmla="*/ 12 w 35"/>
                  <a:gd name="T27" fmla="*/ 52 h 53"/>
                  <a:gd name="T28" fmla="*/ 7 w 35"/>
                  <a:gd name="T29" fmla="*/ 50 h 53"/>
                  <a:gd name="T30" fmla="*/ 4 w 35"/>
                  <a:gd name="T31" fmla="*/ 47 h 53"/>
                  <a:gd name="T32" fmla="*/ 3 w 35"/>
                  <a:gd name="T33" fmla="*/ 44 h 53"/>
                  <a:gd name="T34" fmla="*/ 1 w 35"/>
                  <a:gd name="T35" fmla="*/ 39 h 53"/>
                  <a:gd name="T36" fmla="*/ 0 w 35"/>
                  <a:gd name="T37" fmla="*/ 33 h 53"/>
                  <a:gd name="T38" fmla="*/ 0 w 35"/>
                  <a:gd name="T39" fmla="*/ 26 h 53"/>
                  <a:gd name="T40" fmla="*/ 0 w 35"/>
                  <a:gd name="T41" fmla="*/ 17 h 53"/>
                  <a:gd name="T42" fmla="*/ 3 w 35"/>
                  <a:gd name="T43" fmla="*/ 10 h 53"/>
                  <a:gd name="T44" fmla="*/ 4 w 35"/>
                  <a:gd name="T45" fmla="*/ 4 h 53"/>
                  <a:gd name="T46" fmla="*/ 9 w 35"/>
                  <a:gd name="T47" fmla="*/ 1 h 53"/>
                  <a:gd name="T48" fmla="*/ 12 w 35"/>
                  <a:gd name="T49" fmla="*/ 0 h 53"/>
                  <a:gd name="T50" fmla="*/ 16 w 35"/>
                  <a:gd name="T51" fmla="*/ 0 h 53"/>
                  <a:gd name="T52" fmla="*/ 16 w 35"/>
                  <a:gd name="T53" fmla="*/ 9 h 53"/>
                  <a:gd name="T54" fmla="*/ 15 w 35"/>
                  <a:gd name="T55" fmla="*/ 9 h 53"/>
                  <a:gd name="T56" fmla="*/ 13 w 35"/>
                  <a:gd name="T57" fmla="*/ 10 h 53"/>
                  <a:gd name="T58" fmla="*/ 12 w 35"/>
                  <a:gd name="T59" fmla="*/ 12 h 53"/>
                  <a:gd name="T60" fmla="*/ 10 w 35"/>
                  <a:gd name="T61" fmla="*/ 13 h 53"/>
                  <a:gd name="T62" fmla="*/ 10 w 35"/>
                  <a:gd name="T63" fmla="*/ 17 h 53"/>
                  <a:gd name="T64" fmla="*/ 10 w 35"/>
                  <a:gd name="T65" fmla="*/ 21 h 53"/>
                  <a:gd name="T66" fmla="*/ 9 w 35"/>
                  <a:gd name="T67" fmla="*/ 26 h 53"/>
                  <a:gd name="T68" fmla="*/ 10 w 35"/>
                  <a:gd name="T69" fmla="*/ 32 h 53"/>
                  <a:gd name="T70" fmla="*/ 10 w 35"/>
                  <a:gd name="T71" fmla="*/ 35 h 53"/>
                  <a:gd name="T72" fmla="*/ 10 w 35"/>
                  <a:gd name="T73" fmla="*/ 38 h 53"/>
                  <a:gd name="T74" fmla="*/ 12 w 35"/>
                  <a:gd name="T75" fmla="*/ 41 h 53"/>
                  <a:gd name="T76" fmla="*/ 13 w 35"/>
                  <a:gd name="T77" fmla="*/ 43 h 53"/>
                  <a:gd name="T78" fmla="*/ 15 w 35"/>
                  <a:gd name="T79" fmla="*/ 44 h 53"/>
                  <a:gd name="T80" fmla="*/ 16 w 35"/>
                  <a:gd name="T81" fmla="*/ 44 h 53"/>
                  <a:gd name="T82" fmla="*/ 19 w 35"/>
                  <a:gd name="T83" fmla="*/ 44 h 53"/>
                  <a:gd name="T84" fmla="*/ 21 w 35"/>
                  <a:gd name="T85" fmla="*/ 43 h 53"/>
                  <a:gd name="T86" fmla="*/ 23 w 35"/>
                  <a:gd name="T87" fmla="*/ 41 h 53"/>
                  <a:gd name="T88" fmla="*/ 23 w 35"/>
                  <a:gd name="T89" fmla="*/ 38 h 53"/>
                  <a:gd name="T90" fmla="*/ 24 w 35"/>
                  <a:gd name="T91" fmla="*/ 35 h 53"/>
                  <a:gd name="T92" fmla="*/ 24 w 35"/>
                  <a:gd name="T93" fmla="*/ 32 h 53"/>
                  <a:gd name="T94" fmla="*/ 24 w 35"/>
                  <a:gd name="T95" fmla="*/ 26 h 53"/>
                  <a:gd name="T96" fmla="*/ 24 w 35"/>
                  <a:gd name="T97" fmla="*/ 21 h 53"/>
                  <a:gd name="T98" fmla="*/ 24 w 35"/>
                  <a:gd name="T99" fmla="*/ 17 h 53"/>
                  <a:gd name="T100" fmla="*/ 23 w 35"/>
                  <a:gd name="T101" fmla="*/ 13 h 53"/>
                  <a:gd name="T102" fmla="*/ 23 w 35"/>
                  <a:gd name="T103" fmla="*/ 12 h 53"/>
                  <a:gd name="T104" fmla="*/ 21 w 35"/>
                  <a:gd name="T105" fmla="*/ 10 h 53"/>
                  <a:gd name="T106" fmla="*/ 19 w 35"/>
                  <a:gd name="T107" fmla="*/ 9 h 53"/>
                  <a:gd name="T108" fmla="*/ 16 w 35"/>
                  <a:gd name="T109" fmla="*/ 9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35" h="53">
                    <a:moveTo>
                      <a:pt x="16" y="0"/>
                    </a:moveTo>
                    <a:lnTo>
                      <a:pt x="21" y="0"/>
                    </a:lnTo>
                    <a:lnTo>
                      <a:pt x="26" y="1"/>
                    </a:lnTo>
                    <a:lnTo>
                      <a:pt x="29" y="4"/>
                    </a:lnTo>
                    <a:lnTo>
                      <a:pt x="32" y="10"/>
                    </a:lnTo>
                    <a:lnTo>
                      <a:pt x="33" y="17"/>
                    </a:lnTo>
                    <a:lnTo>
                      <a:pt x="35" y="26"/>
                    </a:lnTo>
                    <a:lnTo>
                      <a:pt x="33" y="35"/>
                    </a:lnTo>
                    <a:lnTo>
                      <a:pt x="32" y="43"/>
                    </a:lnTo>
                    <a:lnTo>
                      <a:pt x="29" y="47"/>
                    </a:lnTo>
                    <a:lnTo>
                      <a:pt x="26" y="50"/>
                    </a:lnTo>
                    <a:lnTo>
                      <a:pt x="21" y="52"/>
                    </a:lnTo>
                    <a:lnTo>
                      <a:pt x="16" y="53"/>
                    </a:lnTo>
                    <a:lnTo>
                      <a:pt x="12" y="52"/>
                    </a:lnTo>
                    <a:lnTo>
                      <a:pt x="7" y="50"/>
                    </a:lnTo>
                    <a:lnTo>
                      <a:pt x="4" y="47"/>
                    </a:lnTo>
                    <a:lnTo>
                      <a:pt x="3" y="44"/>
                    </a:lnTo>
                    <a:lnTo>
                      <a:pt x="1" y="39"/>
                    </a:lnTo>
                    <a:lnTo>
                      <a:pt x="0" y="33"/>
                    </a:lnTo>
                    <a:lnTo>
                      <a:pt x="0" y="26"/>
                    </a:lnTo>
                    <a:lnTo>
                      <a:pt x="0" y="17"/>
                    </a:lnTo>
                    <a:lnTo>
                      <a:pt x="3" y="10"/>
                    </a:lnTo>
                    <a:lnTo>
                      <a:pt x="4" y="4"/>
                    </a:lnTo>
                    <a:lnTo>
                      <a:pt x="9" y="1"/>
                    </a:lnTo>
                    <a:lnTo>
                      <a:pt x="12" y="0"/>
                    </a:lnTo>
                    <a:lnTo>
                      <a:pt x="16" y="0"/>
                    </a:lnTo>
                    <a:close/>
                    <a:moveTo>
                      <a:pt x="16" y="9"/>
                    </a:moveTo>
                    <a:lnTo>
                      <a:pt x="15" y="9"/>
                    </a:lnTo>
                    <a:lnTo>
                      <a:pt x="13" y="10"/>
                    </a:lnTo>
                    <a:lnTo>
                      <a:pt x="12" y="12"/>
                    </a:lnTo>
                    <a:lnTo>
                      <a:pt x="10" y="13"/>
                    </a:lnTo>
                    <a:lnTo>
                      <a:pt x="10" y="17"/>
                    </a:lnTo>
                    <a:lnTo>
                      <a:pt x="10" y="21"/>
                    </a:lnTo>
                    <a:lnTo>
                      <a:pt x="9" y="26"/>
                    </a:lnTo>
                    <a:lnTo>
                      <a:pt x="10" y="32"/>
                    </a:lnTo>
                    <a:lnTo>
                      <a:pt x="10" y="35"/>
                    </a:lnTo>
                    <a:lnTo>
                      <a:pt x="10" y="38"/>
                    </a:lnTo>
                    <a:lnTo>
                      <a:pt x="12" y="41"/>
                    </a:lnTo>
                    <a:lnTo>
                      <a:pt x="13" y="43"/>
                    </a:lnTo>
                    <a:lnTo>
                      <a:pt x="15" y="44"/>
                    </a:lnTo>
                    <a:lnTo>
                      <a:pt x="16" y="44"/>
                    </a:lnTo>
                    <a:lnTo>
                      <a:pt x="19" y="44"/>
                    </a:lnTo>
                    <a:lnTo>
                      <a:pt x="21" y="43"/>
                    </a:lnTo>
                    <a:lnTo>
                      <a:pt x="23" y="41"/>
                    </a:lnTo>
                    <a:lnTo>
                      <a:pt x="23" y="38"/>
                    </a:lnTo>
                    <a:lnTo>
                      <a:pt x="24" y="35"/>
                    </a:lnTo>
                    <a:lnTo>
                      <a:pt x="24" y="32"/>
                    </a:lnTo>
                    <a:lnTo>
                      <a:pt x="24" y="26"/>
                    </a:lnTo>
                    <a:lnTo>
                      <a:pt x="24" y="21"/>
                    </a:lnTo>
                    <a:lnTo>
                      <a:pt x="24" y="17"/>
                    </a:lnTo>
                    <a:lnTo>
                      <a:pt x="23" y="13"/>
                    </a:lnTo>
                    <a:lnTo>
                      <a:pt x="23" y="12"/>
                    </a:lnTo>
                    <a:lnTo>
                      <a:pt x="21" y="10"/>
                    </a:lnTo>
                    <a:lnTo>
                      <a:pt x="19" y="9"/>
                    </a:lnTo>
                    <a:lnTo>
                      <a:pt x="16" y="9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039" name="Freeform 1279"/>
              <p:cNvSpPr>
                <a:spLocks noEditPoints="1"/>
              </p:cNvSpPr>
              <p:nvPr/>
            </p:nvSpPr>
            <p:spPr bwMode="auto">
              <a:xfrm>
                <a:off x="1791" y="2869"/>
                <a:ext cx="11" cy="39"/>
              </a:xfrm>
              <a:custGeom>
                <a:avLst/>
                <a:gdLst>
                  <a:gd name="T0" fmla="*/ 0 w 11"/>
                  <a:gd name="T1" fmla="*/ 11 h 39"/>
                  <a:gd name="T2" fmla="*/ 0 w 11"/>
                  <a:gd name="T3" fmla="*/ 0 h 39"/>
                  <a:gd name="T4" fmla="*/ 11 w 11"/>
                  <a:gd name="T5" fmla="*/ 0 h 39"/>
                  <a:gd name="T6" fmla="*/ 11 w 11"/>
                  <a:gd name="T7" fmla="*/ 11 h 39"/>
                  <a:gd name="T8" fmla="*/ 0 w 11"/>
                  <a:gd name="T9" fmla="*/ 11 h 39"/>
                  <a:gd name="T10" fmla="*/ 0 w 11"/>
                  <a:gd name="T11" fmla="*/ 39 h 39"/>
                  <a:gd name="T12" fmla="*/ 0 w 11"/>
                  <a:gd name="T13" fmla="*/ 30 h 39"/>
                  <a:gd name="T14" fmla="*/ 11 w 11"/>
                  <a:gd name="T15" fmla="*/ 30 h 39"/>
                  <a:gd name="T16" fmla="*/ 11 w 11"/>
                  <a:gd name="T17" fmla="*/ 39 h 39"/>
                  <a:gd name="T18" fmla="*/ 0 w 11"/>
                  <a:gd name="T19" fmla="*/ 39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" h="39">
                    <a:moveTo>
                      <a:pt x="0" y="11"/>
                    </a:moveTo>
                    <a:lnTo>
                      <a:pt x="0" y="0"/>
                    </a:lnTo>
                    <a:lnTo>
                      <a:pt x="11" y="0"/>
                    </a:lnTo>
                    <a:lnTo>
                      <a:pt x="11" y="11"/>
                    </a:lnTo>
                    <a:lnTo>
                      <a:pt x="0" y="11"/>
                    </a:lnTo>
                    <a:close/>
                    <a:moveTo>
                      <a:pt x="0" y="39"/>
                    </a:moveTo>
                    <a:lnTo>
                      <a:pt x="0" y="30"/>
                    </a:lnTo>
                    <a:lnTo>
                      <a:pt x="11" y="30"/>
                    </a:lnTo>
                    <a:lnTo>
                      <a:pt x="11" y="39"/>
                    </a:lnTo>
                    <a:lnTo>
                      <a:pt x="0" y="39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040" name="Freeform 1280"/>
              <p:cNvSpPr>
                <a:spLocks noEditPoints="1"/>
              </p:cNvSpPr>
              <p:nvPr/>
            </p:nvSpPr>
            <p:spPr bwMode="auto">
              <a:xfrm>
                <a:off x="1809" y="2856"/>
                <a:ext cx="39" cy="52"/>
              </a:xfrm>
              <a:custGeom>
                <a:avLst/>
                <a:gdLst>
                  <a:gd name="T0" fmla="*/ 22 w 39"/>
                  <a:gd name="T1" fmla="*/ 52 h 52"/>
                  <a:gd name="T2" fmla="*/ 22 w 39"/>
                  <a:gd name="T3" fmla="*/ 41 h 52"/>
                  <a:gd name="T4" fmla="*/ 0 w 39"/>
                  <a:gd name="T5" fmla="*/ 41 h 52"/>
                  <a:gd name="T6" fmla="*/ 0 w 39"/>
                  <a:gd name="T7" fmla="*/ 32 h 52"/>
                  <a:gd name="T8" fmla="*/ 22 w 39"/>
                  <a:gd name="T9" fmla="*/ 0 h 52"/>
                  <a:gd name="T10" fmla="*/ 31 w 39"/>
                  <a:gd name="T11" fmla="*/ 0 h 52"/>
                  <a:gd name="T12" fmla="*/ 31 w 39"/>
                  <a:gd name="T13" fmla="*/ 32 h 52"/>
                  <a:gd name="T14" fmla="*/ 39 w 39"/>
                  <a:gd name="T15" fmla="*/ 32 h 52"/>
                  <a:gd name="T16" fmla="*/ 39 w 39"/>
                  <a:gd name="T17" fmla="*/ 41 h 52"/>
                  <a:gd name="T18" fmla="*/ 31 w 39"/>
                  <a:gd name="T19" fmla="*/ 41 h 52"/>
                  <a:gd name="T20" fmla="*/ 31 w 39"/>
                  <a:gd name="T21" fmla="*/ 52 h 52"/>
                  <a:gd name="T22" fmla="*/ 22 w 39"/>
                  <a:gd name="T23" fmla="*/ 52 h 52"/>
                  <a:gd name="T24" fmla="*/ 22 w 39"/>
                  <a:gd name="T25" fmla="*/ 32 h 52"/>
                  <a:gd name="T26" fmla="*/ 22 w 39"/>
                  <a:gd name="T27" fmla="*/ 15 h 52"/>
                  <a:gd name="T28" fmla="*/ 9 w 39"/>
                  <a:gd name="T29" fmla="*/ 32 h 52"/>
                  <a:gd name="T30" fmla="*/ 22 w 39"/>
                  <a:gd name="T31" fmla="*/ 3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39" h="52">
                    <a:moveTo>
                      <a:pt x="22" y="52"/>
                    </a:moveTo>
                    <a:lnTo>
                      <a:pt x="22" y="41"/>
                    </a:lnTo>
                    <a:lnTo>
                      <a:pt x="0" y="41"/>
                    </a:lnTo>
                    <a:lnTo>
                      <a:pt x="0" y="32"/>
                    </a:lnTo>
                    <a:lnTo>
                      <a:pt x="22" y="0"/>
                    </a:lnTo>
                    <a:lnTo>
                      <a:pt x="31" y="0"/>
                    </a:lnTo>
                    <a:lnTo>
                      <a:pt x="31" y="32"/>
                    </a:lnTo>
                    <a:lnTo>
                      <a:pt x="39" y="32"/>
                    </a:lnTo>
                    <a:lnTo>
                      <a:pt x="39" y="41"/>
                    </a:lnTo>
                    <a:lnTo>
                      <a:pt x="31" y="41"/>
                    </a:lnTo>
                    <a:lnTo>
                      <a:pt x="31" y="52"/>
                    </a:lnTo>
                    <a:lnTo>
                      <a:pt x="22" y="52"/>
                    </a:lnTo>
                    <a:close/>
                    <a:moveTo>
                      <a:pt x="22" y="32"/>
                    </a:moveTo>
                    <a:lnTo>
                      <a:pt x="22" y="15"/>
                    </a:lnTo>
                    <a:lnTo>
                      <a:pt x="9" y="32"/>
                    </a:lnTo>
                    <a:lnTo>
                      <a:pt x="22" y="32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041" name="Freeform 1281"/>
              <p:cNvSpPr>
                <a:spLocks noEditPoints="1"/>
              </p:cNvSpPr>
              <p:nvPr/>
            </p:nvSpPr>
            <p:spPr bwMode="auto">
              <a:xfrm>
                <a:off x="1852" y="2856"/>
                <a:ext cx="34" cy="53"/>
              </a:xfrm>
              <a:custGeom>
                <a:avLst/>
                <a:gdLst>
                  <a:gd name="T0" fmla="*/ 17 w 34"/>
                  <a:gd name="T1" fmla="*/ 0 h 53"/>
                  <a:gd name="T2" fmla="*/ 22 w 34"/>
                  <a:gd name="T3" fmla="*/ 0 h 53"/>
                  <a:gd name="T4" fmla="*/ 26 w 34"/>
                  <a:gd name="T5" fmla="*/ 1 h 53"/>
                  <a:gd name="T6" fmla="*/ 29 w 34"/>
                  <a:gd name="T7" fmla="*/ 4 h 53"/>
                  <a:gd name="T8" fmla="*/ 32 w 34"/>
                  <a:gd name="T9" fmla="*/ 10 h 53"/>
                  <a:gd name="T10" fmla="*/ 34 w 34"/>
                  <a:gd name="T11" fmla="*/ 17 h 53"/>
                  <a:gd name="T12" fmla="*/ 34 w 34"/>
                  <a:gd name="T13" fmla="*/ 26 h 53"/>
                  <a:gd name="T14" fmla="*/ 34 w 34"/>
                  <a:gd name="T15" fmla="*/ 35 h 53"/>
                  <a:gd name="T16" fmla="*/ 32 w 34"/>
                  <a:gd name="T17" fmla="*/ 43 h 53"/>
                  <a:gd name="T18" fmla="*/ 29 w 34"/>
                  <a:gd name="T19" fmla="*/ 47 h 53"/>
                  <a:gd name="T20" fmla="*/ 26 w 34"/>
                  <a:gd name="T21" fmla="*/ 50 h 53"/>
                  <a:gd name="T22" fmla="*/ 22 w 34"/>
                  <a:gd name="T23" fmla="*/ 52 h 53"/>
                  <a:gd name="T24" fmla="*/ 17 w 34"/>
                  <a:gd name="T25" fmla="*/ 53 h 53"/>
                  <a:gd name="T26" fmla="*/ 12 w 34"/>
                  <a:gd name="T27" fmla="*/ 52 h 53"/>
                  <a:gd name="T28" fmla="*/ 8 w 34"/>
                  <a:gd name="T29" fmla="*/ 50 h 53"/>
                  <a:gd name="T30" fmla="*/ 5 w 34"/>
                  <a:gd name="T31" fmla="*/ 47 h 53"/>
                  <a:gd name="T32" fmla="*/ 2 w 34"/>
                  <a:gd name="T33" fmla="*/ 44 h 53"/>
                  <a:gd name="T34" fmla="*/ 0 w 34"/>
                  <a:gd name="T35" fmla="*/ 39 h 53"/>
                  <a:gd name="T36" fmla="*/ 0 w 34"/>
                  <a:gd name="T37" fmla="*/ 33 h 53"/>
                  <a:gd name="T38" fmla="*/ 0 w 34"/>
                  <a:gd name="T39" fmla="*/ 26 h 53"/>
                  <a:gd name="T40" fmla="*/ 0 w 34"/>
                  <a:gd name="T41" fmla="*/ 17 h 53"/>
                  <a:gd name="T42" fmla="*/ 2 w 34"/>
                  <a:gd name="T43" fmla="*/ 10 h 53"/>
                  <a:gd name="T44" fmla="*/ 5 w 34"/>
                  <a:gd name="T45" fmla="*/ 4 h 53"/>
                  <a:gd name="T46" fmla="*/ 8 w 34"/>
                  <a:gd name="T47" fmla="*/ 1 h 53"/>
                  <a:gd name="T48" fmla="*/ 12 w 34"/>
                  <a:gd name="T49" fmla="*/ 0 h 53"/>
                  <a:gd name="T50" fmla="*/ 17 w 34"/>
                  <a:gd name="T51" fmla="*/ 0 h 53"/>
                  <a:gd name="T52" fmla="*/ 17 w 34"/>
                  <a:gd name="T53" fmla="*/ 9 h 53"/>
                  <a:gd name="T54" fmla="*/ 15 w 34"/>
                  <a:gd name="T55" fmla="*/ 9 h 53"/>
                  <a:gd name="T56" fmla="*/ 12 w 34"/>
                  <a:gd name="T57" fmla="*/ 10 h 53"/>
                  <a:gd name="T58" fmla="*/ 11 w 34"/>
                  <a:gd name="T59" fmla="*/ 12 h 53"/>
                  <a:gd name="T60" fmla="*/ 11 w 34"/>
                  <a:gd name="T61" fmla="*/ 13 h 53"/>
                  <a:gd name="T62" fmla="*/ 9 w 34"/>
                  <a:gd name="T63" fmla="*/ 17 h 53"/>
                  <a:gd name="T64" fmla="*/ 9 w 34"/>
                  <a:gd name="T65" fmla="*/ 21 h 53"/>
                  <a:gd name="T66" fmla="*/ 9 w 34"/>
                  <a:gd name="T67" fmla="*/ 26 h 53"/>
                  <a:gd name="T68" fmla="*/ 9 w 34"/>
                  <a:gd name="T69" fmla="*/ 32 h 53"/>
                  <a:gd name="T70" fmla="*/ 9 w 34"/>
                  <a:gd name="T71" fmla="*/ 35 h 53"/>
                  <a:gd name="T72" fmla="*/ 11 w 34"/>
                  <a:gd name="T73" fmla="*/ 38 h 53"/>
                  <a:gd name="T74" fmla="*/ 11 w 34"/>
                  <a:gd name="T75" fmla="*/ 41 h 53"/>
                  <a:gd name="T76" fmla="*/ 12 w 34"/>
                  <a:gd name="T77" fmla="*/ 43 h 53"/>
                  <a:gd name="T78" fmla="*/ 15 w 34"/>
                  <a:gd name="T79" fmla="*/ 44 h 53"/>
                  <a:gd name="T80" fmla="*/ 17 w 34"/>
                  <a:gd name="T81" fmla="*/ 44 h 53"/>
                  <a:gd name="T82" fmla="*/ 18 w 34"/>
                  <a:gd name="T83" fmla="*/ 44 h 53"/>
                  <a:gd name="T84" fmla="*/ 20 w 34"/>
                  <a:gd name="T85" fmla="*/ 43 h 53"/>
                  <a:gd name="T86" fmla="*/ 22 w 34"/>
                  <a:gd name="T87" fmla="*/ 41 h 53"/>
                  <a:gd name="T88" fmla="*/ 23 w 34"/>
                  <a:gd name="T89" fmla="*/ 38 h 53"/>
                  <a:gd name="T90" fmla="*/ 23 w 34"/>
                  <a:gd name="T91" fmla="*/ 35 h 53"/>
                  <a:gd name="T92" fmla="*/ 23 w 34"/>
                  <a:gd name="T93" fmla="*/ 32 h 53"/>
                  <a:gd name="T94" fmla="*/ 25 w 34"/>
                  <a:gd name="T95" fmla="*/ 26 h 53"/>
                  <a:gd name="T96" fmla="*/ 23 w 34"/>
                  <a:gd name="T97" fmla="*/ 21 h 53"/>
                  <a:gd name="T98" fmla="*/ 23 w 34"/>
                  <a:gd name="T99" fmla="*/ 17 h 53"/>
                  <a:gd name="T100" fmla="*/ 23 w 34"/>
                  <a:gd name="T101" fmla="*/ 13 h 53"/>
                  <a:gd name="T102" fmla="*/ 22 w 34"/>
                  <a:gd name="T103" fmla="*/ 12 h 53"/>
                  <a:gd name="T104" fmla="*/ 20 w 34"/>
                  <a:gd name="T105" fmla="*/ 10 h 53"/>
                  <a:gd name="T106" fmla="*/ 18 w 34"/>
                  <a:gd name="T107" fmla="*/ 9 h 53"/>
                  <a:gd name="T108" fmla="*/ 17 w 34"/>
                  <a:gd name="T109" fmla="*/ 9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34" h="53">
                    <a:moveTo>
                      <a:pt x="17" y="0"/>
                    </a:moveTo>
                    <a:lnTo>
                      <a:pt x="22" y="0"/>
                    </a:lnTo>
                    <a:lnTo>
                      <a:pt x="26" y="1"/>
                    </a:lnTo>
                    <a:lnTo>
                      <a:pt x="29" y="4"/>
                    </a:lnTo>
                    <a:lnTo>
                      <a:pt x="32" y="10"/>
                    </a:lnTo>
                    <a:lnTo>
                      <a:pt x="34" y="17"/>
                    </a:lnTo>
                    <a:lnTo>
                      <a:pt x="34" y="26"/>
                    </a:lnTo>
                    <a:lnTo>
                      <a:pt x="34" y="35"/>
                    </a:lnTo>
                    <a:lnTo>
                      <a:pt x="32" y="43"/>
                    </a:lnTo>
                    <a:lnTo>
                      <a:pt x="29" y="47"/>
                    </a:lnTo>
                    <a:lnTo>
                      <a:pt x="26" y="50"/>
                    </a:lnTo>
                    <a:lnTo>
                      <a:pt x="22" y="52"/>
                    </a:lnTo>
                    <a:lnTo>
                      <a:pt x="17" y="53"/>
                    </a:lnTo>
                    <a:lnTo>
                      <a:pt x="12" y="52"/>
                    </a:lnTo>
                    <a:lnTo>
                      <a:pt x="8" y="50"/>
                    </a:lnTo>
                    <a:lnTo>
                      <a:pt x="5" y="47"/>
                    </a:lnTo>
                    <a:lnTo>
                      <a:pt x="2" y="44"/>
                    </a:lnTo>
                    <a:lnTo>
                      <a:pt x="0" y="39"/>
                    </a:lnTo>
                    <a:lnTo>
                      <a:pt x="0" y="33"/>
                    </a:lnTo>
                    <a:lnTo>
                      <a:pt x="0" y="26"/>
                    </a:lnTo>
                    <a:lnTo>
                      <a:pt x="0" y="17"/>
                    </a:lnTo>
                    <a:lnTo>
                      <a:pt x="2" y="10"/>
                    </a:lnTo>
                    <a:lnTo>
                      <a:pt x="5" y="4"/>
                    </a:lnTo>
                    <a:lnTo>
                      <a:pt x="8" y="1"/>
                    </a:lnTo>
                    <a:lnTo>
                      <a:pt x="12" y="0"/>
                    </a:lnTo>
                    <a:lnTo>
                      <a:pt x="17" y="0"/>
                    </a:lnTo>
                    <a:close/>
                    <a:moveTo>
                      <a:pt x="17" y="9"/>
                    </a:moveTo>
                    <a:lnTo>
                      <a:pt x="15" y="9"/>
                    </a:lnTo>
                    <a:lnTo>
                      <a:pt x="12" y="10"/>
                    </a:lnTo>
                    <a:lnTo>
                      <a:pt x="11" y="12"/>
                    </a:lnTo>
                    <a:lnTo>
                      <a:pt x="11" y="13"/>
                    </a:lnTo>
                    <a:lnTo>
                      <a:pt x="9" y="17"/>
                    </a:lnTo>
                    <a:lnTo>
                      <a:pt x="9" y="21"/>
                    </a:lnTo>
                    <a:lnTo>
                      <a:pt x="9" y="26"/>
                    </a:lnTo>
                    <a:lnTo>
                      <a:pt x="9" y="32"/>
                    </a:lnTo>
                    <a:lnTo>
                      <a:pt x="9" y="35"/>
                    </a:lnTo>
                    <a:lnTo>
                      <a:pt x="11" y="38"/>
                    </a:lnTo>
                    <a:lnTo>
                      <a:pt x="11" y="41"/>
                    </a:lnTo>
                    <a:lnTo>
                      <a:pt x="12" y="43"/>
                    </a:lnTo>
                    <a:lnTo>
                      <a:pt x="15" y="44"/>
                    </a:lnTo>
                    <a:lnTo>
                      <a:pt x="17" y="44"/>
                    </a:lnTo>
                    <a:lnTo>
                      <a:pt x="18" y="44"/>
                    </a:lnTo>
                    <a:lnTo>
                      <a:pt x="20" y="43"/>
                    </a:lnTo>
                    <a:lnTo>
                      <a:pt x="22" y="41"/>
                    </a:lnTo>
                    <a:lnTo>
                      <a:pt x="23" y="38"/>
                    </a:lnTo>
                    <a:lnTo>
                      <a:pt x="23" y="35"/>
                    </a:lnTo>
                    <a:lnTo>
                      <a:pt x="23" y="32"/>
                    </a:lnTo>
                    <a:lnTo>
                      <a:pt x="25" y="26"/>
                    </a:lnTo>
                    <a:lnTo>
                      <a:pt x="23" y="21"/>
                    </a:lnTo>
                    <a:lnTo>
                      <a:pt x="23" y="17"/>
                    </a:lnTo>
                    <a:lnTo>
                      <a:pt x="23" y="13"/>
                    </a:lnTo>
                    <a:lnTo>
                      <a:pt x="22" y="12"/>
                    </a:lnTo>
                    <a:lnTo>
                      <a:pt x="20" y="10"/>
                    </a:lnTo>
                    <a:lnTo>
                      <a:pt x="18" y="9"/>
                    </a:lnTo>
                    <a:lnTo>
                      <a:pt x="17" y="9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042" name="Freeform 1282"/>
              <p:cNvSpPr>
                <a:spLocks/>
              </p:cNvSpPr>
              <p:nvPr/>
            </p:nvSpPr>
            <p:spPr bwMode="auto">
              <a:xfrm>
                <a:off x="3212" y="3712"/>
                <a:ext cx="67" cy="69"/>
              </a:xfrm>
              <a:custGeom>
                <a:avLst/>
                <a:gdLst>
                  <a:gd name="T0" fmla="*/ 64 w 67"/>
                  <a:gd name="T1" fmla="*/ 67 h 69"/>
                  <a:gd name="T2" fmla="*/ 61 w 67"/>
                  <a:gd name="T3" fmla="*/ 69 h 69"/>
                  <a:gd name="T4" fmla="*/ 18 w 67"/>
                  <a:gd name="T5" fmla="*/ 24 h 69"/>
                  <a:gd name="T6" fmla="*/ 14 w 67"/>
                  <a:gd name="T7" fmla="*/ 29 h 69"/>
                  <a:gd name="T8" fmla="*/ 0 w 67"/>
                  <a:gd name="T9" fmla="*/ 0 h 69"/>
                  <a:gd name="T10" fmla="*/ 29 w 67"/>
                  <a:gd name="T11" fmla="*/ 17 h 69"/>
                  <a:gd name="T12" fmla="*/ 23 w 67"/>
                  <a:gd name="T13" fmla="*/ 20 h 69"/>
                  <a:gd name="T14" fmla="*/ 67 w 67"/>
                  <a:gd name="T15" fmla="*/ 66 h 69"/>
                  <a:gd name="T16" fmla="*/ 64 w 67"/>
                  <a:gd name="T17" fmla="*/ 67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7" h="69">
                    <a:moveTo>
                      <a:pt x="64" y="67"/>
                    </a:moveTo>
                    <a:lnTo>
                      <a:pt x="61" y="69"/>
                    </a:lnTo>
                    <a:lnTo>
                      <a:pt x="18" y="24"/>
                    </a:lnTo>
                    <a:lnTo>
                      <a:pt x="14" y="29"/>
                    </a:lnTo>
                    <a:lnTo>
                      <a:pt x="0" y="0"/>
                    </a:lnTo>
                    <a:lnTo>
                      <a:pt x="29" y="17"/>
                    </a:lnTo>
                    <a:lnTo>
                      <a:pt x="23" y="20"/>
                    </a:lnTo>
                    <a:lnTo>
                      <a:pt x="67" y="66"/>
                    </a:lnTo>
                    <a:lnTo>
                      <a:pt x="64" y="67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043" name="Freeform 1283"/>
              <p:cNvSpPr>
                <a:spLocks/>
              </p:cNvSpPr>
              <p:nvPr/>
            </p:nvSpPr>
            <p:spPr bwMode="auto">
              <a:xfrm>
                <a:off x="3174" y="3669"/>
                <a:ext cx="36" cy="95"/>
              </a:xfrm>
              <a:custGeom>
                <a:avLst/>
                <a:gdLst>
                  <a:gd name="T0" fmla="*/ 33 w 36"/>
                  <a:gd name="T1" fmla="*/ 93 h 95"/>
                  <a:gd name="T2" fmla="*/ 30 w 36"/>
                  <a:gd name="T3" fmla="*/ 95 h 95"/>
                  <a:gd name="T4" fmla="*/ 7 w 36"/>
                  <a:gd name="T5" fmla="*/ 34 h 95"/>
                  <a:gd name="T6" fmla="*/ 1 w 36"/>
                  <a:gd name="T7" fmla="*/ 35 h 95"/>
                  <a:gd name="T8" fmla="*/ 0 w 36"/>
                  <a:gd name="T9" fmla="*/ 0 h 95"/>
                  <a:gd name="T10" fmla="*/ 21 w 36"/>
                  <a:gd name="T11" fmla="*/ 28 h 95"/>
                  <a:gd name="T12" fmla="*/ 13 w 36"/>
                  <a:gd name="T13" fmla="*/ 31 h 95"/>
                  <a:gd name="T14" fmla="*/ 36 w 36"/>
                  <a:gd name="T15" fmla="*/ 93 h 95"/>
                  <a:gd name="T16" fmla="*/ 33 w 36"/>
                  <a:gd name="T17" fmla="*/ 93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95">
                    <a:moveTo>
                      <a:pt x="33" y="93"/>
                    </a:moveTo>
                    <a:lnTo>
                      <a:pt x="30" y="95"/>
                    </a:lnTo>
                    <a:lnTo>
                      <a:pt x="7" y="34"/>
                    </a:lnTo>
                    <a:lnTo>
                      <a:pt x="1" y="35"/>
                    </a:lnTo>
                    <a:lnTo>
                      <a:pt x="0" y="0"/>
                    </a:lnTo>
                    <a:lnTo>
                      <a:pt x="21" y="28"/>
                    </a:lnTo>
                    <a:lnTo>
                      <a:pt x="13" y="31"/>
                    </a:lnTo>
                    <a:lnTo>
                      <a:pt x="36" y="93"/>
                    </a:lnTo>
                    <a:lnTo>
                      <a:pt x="33" y="93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044" name="Freeform 1284"/>
              <p:cNvSpPr>
                <a:spLocks/>
              </p:cNvSpPr>
              <p:nvPr/>
            </p:nvSpPr>
            <p:spPr bwMode="auto">
              <a:xfrm>
                <a:off x="3119" y="3652"/>
                <a:ext cx="23" cy="97"/>
              </a:xfrm>
              <a:custGeom>
                <a:avLst/>
                <a:gdLst>
                  <a:gd name="T0" fmla="*/ 19 w 23"/>
                  <a:gd name="T1" fmla="*/ 97 h 97"/>
                  <a:gd name="T2" fmla="*/ 15 w 23"/>
                  <a:gd name="T3" fmla="*/ 97 h 97"/>
                  <a:gd name="T4" fmla="*/ 6 w 23"/>
                  <a:gd name="T5" fmla="*/ 33 h 97"/>
                  <a:gd name="T6" fmla="*/ 0 w 23"/>
                  <a:gd name="T7" fmla="*/ 33 h 97"/>
                  <a:gd name="T8" fmla="*/ 4 w 23"/>
                  <a:gd name="T9" fmla="*/ 0 h 97"/>
                  <a:gd name="T10" fmla="*/ 18 w 23"/>
                  <a:gd name="T11" fmla="*/ 29 h 97"/>
                  <a:gd name="T12" fmla="*/ 12 w 23"/>
                  <a:gd name="T13" fmla="*/ 31 h 97"/>
                  <a:gd name="T14" fmla="*/ 23 w 23"/>
                  <a:gd name="T15" fmla="*/ 95 h 97"/>
                  <a:gd name="T16" fmla="*/ 19 w 23"/>
                  <a:gd name="T17" fmla="*/ 97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3" h="97">
                    <a:moveTo>
                      <a:pt x="19" y="97"/>
                    </a:moveTo>
                    <a:lnTo>
                      <a:pt x="15" y="97"/>
                    </a:lnTo>
                    <a:lnTo>
                      <a:pt x="6" y="33"/>
                    </a:lnTo>
                    <a:lnTo>
                      <a:pt x="0" y="33"/>
                    </a:lnTo>
                    <a:lnTo>
                      <a:pt x="4" y="0"/>
                    </a:lnTo>
                    <a:lnTo>
                      <a:pt x="18" y="29"/>
                    </a:lnTo>
                    <a:lnTo>
                      <a:pt x="12" y="31"/>
                    </a:lnTo>
                    <a:lnTo>
                      <a:pt x="23" y="95"/>
                    </a:lnTo>
                    <a:lnTo>
                      <a:pt x="19" y="97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045" name="Freeform 1285"/>
              <p:cNvSpPr>
                <a:spLocks/>
              </p:cNvSpPr>
              <p:nvPr/>
            </p:nvSpPr>
            <p:spPr bwMode="auto">
              <a:xfrm>
                <a:off x="2999" y="3701"/>
                <a:ext cx="71" cy="34"/>
              </a:xfrm>
              <a:custGeom>
                <a:avLst/>
                <a:gdLst>
                  <a:gd name="T0" fmla="*/ 71 w 71"/>
                  <a:gd name="T1" fmla="*/ 31 h 34"/>
                  <a:gd name="T2" fmla="*/ 69 w 71"/>
                  <a:gd name="T3" fmla="*/ 34 h 34"/>
                  <a:gd name="T4" fmla="*/ 23 w 71"/>
                  <a:gd name="T5" fmla="*/ 13 h 34"/>
                  <a:gd name="T6" fmla="*/ 20 w 71"/>
                  <a:gd name="T7" fmla="*/ 17 h 34"/>
                  <a:gd name="T8" fmla="*/ 0 w 71"/>
                  <a:gd name="T9" fmla="*/ 0 h 34"/>
                  <a:gd name="T10" fmla="*/ 28 w 71"/>
                  <a:gd name="T11" fmla="*/ 5 h 34"/>
                  <a:gd name="T12" fmla="*/ 25 w 71"/>
                  <a:gd name="T13" fmla="*/ 8 h 34"/>
                  <a:gd name="T14" fmla="*/ 71 w 71"/>
                  <a:gd name="T15" fmla="*/ 31 h 34"/>
                  <a:gd name="T16" fmla="*/ 71 w 71"/>
                  <a:gd name="T17" fmla="*/ 31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1" h="34">
                    <a:moveTo>
                      <a:pt x="71" y="31"/>
                    </a:moveTo>
                    <a:lnTo>
                      <a:pt x="69" y="34"/>
                    </a:lnTo>
                    <a:lnTo>
                      <a:pt x="23" y="13"/>
                    </a:lnTo>
                    <a:lnTo>
                      <a:pt x="20" y="17"/>
                    </a:lnTo>
                    <a:lnTo>
                      <a:pt x="0" y="0"/>
                    </a:lnTo>
                    <a:lnTo>
                      <a:pt x="28" y="5"/>
                    </a:lnTo>
                    <a:lnTo>
                      <a:pt x="25" y="8"/>
                    </a:lnTo>
                    <a:lnTo>
                      <a:pt x="71" y="31"/>
                    </a:lnTo>
                    <a:lnTo>
                      <a:pt x="71" y="31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046" name="Freeform 1286"/>
              <p:cNvSpPr>
                <a:spLocks/>
              </p:cNvSpPr>
              <p:nvPr/>
            </p:nvSpPr>
            <p:spPr bwMode="auto">
              <a:xfrm>
                <a:off x="2927" y="3706"/>
                <a:ext cx="74" cy="14"/>
              </a:xfrm>
              <a:custGeom>
                <a:avLst/>
                <a:gdLst>
                  <a:gd name="T0" fmla="*/ 72 w 74"/>
                  <a:gd name="T1" fmla="*/ 12 h 14"/>
                  <a:gd name="T2" fmla="*/ 72 w 74"/>
                  <a:gd name="T3" fmla="*/ 14 h 14"/>
                  <a:gd name="T4" fmla="*/ 25 w 74"/>
                  <a:gd name="T5" fmla="*/ 8 h 14"/>
                  <a:gd name="T6" fmla="*/ 25 w 74"/>
                  <a:gd name="T7" fmla="*/ 14 h 14"/>
                  <a:gd name="T8" fmla="*/ 0 w 74"/>
                  <a:gd name="T9" fmla="*/ 3 h 14"/>
                  <a:gd name="T10" fmla="*/ 25 w 74"/>
                  <a:gd name="T11" fmla="*/ 0 h 14"/>
                  <a:gd name="T12" fmla="*/ 25 w 74"/>
                  <a:gd name="T13" fmla="*/ 3 h 14"/>
                  <a:gd name="T14" fmla="*/ 74 w 74"/>
                  <a:gd name="T15" fmla="*/ 9 h 14"/>
                  <a:gd name="T16" fmla="*/ 72 w 74"/>
                  <a:gd name="T17" fmla="*/ 1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4" h="14">
                    <a:moveTo>
                      <a:pt x="72" y="12"/>
                    </a:moveTo>
                    <a:lnTo>
                      <a:pt x="72" y="14"/>
                    </a:lnTo>
                    <a:lnTo>
                      <a:pt x="25" y="8"/>
                    </a:lnTo>
                    <a:lnTo>
                      <a:pt x="25" y="14"/>
                    </a:lnTo>
                    <a:lnTo>
                      <a:pt x="0" y="3"/>
                    </a:lnTo>
                    <a:lnTo>
                      <a:pt x="25" y="0"/>
                    </a:lnTo>
                    <a:lnTo>
                      <a:pt x="25" y="3"/>
                    </a:lnTo>
                    <a:lnTo>
                      <a:pt x="74" y="9"/>
                    </a:lnTo>
                    <a:lnTo>
                      <a:pt x="72" y="12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047" name="Freeform 1287"/>
              <p:cNvSpPr>
                <a:spLocks/>
              </p:cNvSpPr>
              <p:nvPr/>
            </p:nvSpPr>
            <p:spPr bwMode="auto">
              <a:xfrm>
                <a:off x="2886" y="3701"/>
                <a:ext cx="46" cy="71"/>
              </a:xfrm>
              <a:custGeom>
                <a:avLst/>
                <a:gdLst>
                  <a:gd name="T0" fmla="*/ 43 w 46"/>
                  <a:gd name="T1" fmla="*/ 2 h 71"/>
                  <a:gd name="T2" fmla="*/ 46 w 46"/>
                  <a:gd name="T3" fmla="*/ 3 h 71"/>
                  <a:gd name="T4" fmla="*/ 17 w 46"/>
                  <a:gd name="T5" fmla="*/ 49 h 71"/>
                  <a:gd name="T6" fmla="*/ 22 w 46"/>
                  <a:gd name="T7" fmla="*/ 52 h 71"/>
                  <a:gd name="T8" fmla="*/ 0 w 46"/>
                  <a:gd name="T9" fmla="*/ 71 h 71"/>
                  <a:gd name="T10" fmla="*/ 8 w 46"/>
                  <a:gd name="T11" fmla="*/ 43 h 71"/>
                  <a:gd name="T12" fmla="*/ 12 w 46"/>
                  <a:gd name="T13" fmla="*/ 46 h 71"/>
                  <a:gd name="T14" fmla="*/ 41 w 46"/>
                  <a:gd name="T15" fmla="*/ 0 h 71"/>
                  <a:gd name="T16" fmla="*/ 43 w 46"/>
                  <a:gd name="T17" fmla="*/ 2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6" h="71">
                    <a:moveTo>
                      <a:pt x="43" y="2"/>
                    </a:moveTo>
                    <a:lnTo>
                      <a:pt x="46" y="3"/>
                    </a:lnTo>
                    <a:lnTo>
                      <a:pt x="17" y="49"/>
                    </a:lnTo>
                    <a:lnTo>
                      <a:pt x="22" y="52"/>
                    </a:lnTo>
                    <a:lnTo>
                      <a:pt x="0" y="71"/>
                    </a:lnTo>
                    <a:lnTo>
                      <a:pt x="8" y="43"/>
                    </a:lnTo>
                    <a:lnTo>
                      <a:pt x="12" y="46"/>
                    </a:lnTo>
                    <a:lnTo>
                      <a:pt x="41" y="0"/>
                    </a:lnTo>
                    <a:lnTo>
                      <a:pt x="43" y="2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048" name="Freeform 1288"/>
              <p:cNvSpPr>
                <a:spLocks/>
              </p:cNvSpPr>
              <p:nvPr/>
            </p:nvSpPr>
            <p:spPr bwMode="auto">
              <a:xfrm>
                <a:off x="2794" y="3685"/>
                <a:ext cx="66" cy="15"/>
              </a:xfrm>
              <a:custGeom>
                <a:avLst/>
                <a:gdLst>
                  <a:gd name="T0" fmla="*/ 66 w 66"/>
                  <a:gd name="T1" fmla="*/ 1 h 15"/>
                  <a:gd name="T2" fmla="*/ 66 w 66"/>
                  <a:gd name="T3" fmla="*/ 4 h 15"/>
                  <a:gd name="T4" fmla="*/ 22 w 66"/>
                  <a:gd name="T5" fmla="*/ 10 h 15"/>
                  <a:gd name="T6" fmla="*/ 23 w 66"/>
                  <a:gd name="T7" fmla="*/ 15 h 15"/>
                  <a:gd name="T8" fmla="*/ 0 w 66"/>
                  <a:gd name="T9" fmla="*/ 10 h 15"/>
                  <a:gd name="T10" fmla="*/ 22 w 66"/>
                  <a:gd name="T11" fmla="*/ 1 h 15"/>
                  <a:gd name="T12" fmla="*/ 22 w 66"/>
                  <a:gd name="T13" fmla="*/ 6 h 15"/>
                  <a:gd name="T14" fmla="*/ 66 w 66"/>
                  <a:gd name="T15" fmla="*/ 0 h 15"/>
                  <a:gd name="T16" fmla="*/ 66 w 66"/>
                  <a:gd name="T17" fmla="*/ 1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6" h="15">
                    <a:moveTo>
                      <a:pt x="66" y="1"/>
                    </a:moveTo>
                    <a:lnTo>
                      <a:pt x="66" y="4"/>
                    </a:lnTo>
                    <a:lnTo>
                      <a:pt x="22" y="10"/>
                    </a:lnTo>
                    <a:lnTo>
                      <a:pt x="23" y="15"/>
                    </a:lnTo>
                    <a:lnTo>
                      <a:pt x="0" y="10"/>
                    </a:lnTo>
                    <a:lnTo>
                      <a:pt x="22" y="1"/>
                    </a:lnTo>
                    <a:lnTo>
                      <a:pt x="22" y="6"/>
                    </a:lnTo>
                    <a:lnTo>
                      <a:pt x="66" y="0"/>
                    </a:lnTo>
                    <a:lnTo>
                      <a:pt x="66" y="1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049" name="Freeform 1289"/>
              <p:cNvSpPr>
                <a:spLocks/>
              </p:cNvSpPr>
              <p:nvPr/>
            </p:nvSpPr>
            <p:spPr bwMode="auto">
              <a:xfrm>
                <a:off x="2729" y="3668"/>
                <a:ext cx="62" cy="13"/>
              </a:xfrm>
              <a:custGeom>
                <a:avLst/>
                <a:gdLst>
                  <a:gd name="T0" fmla="*/ 62 w 62"/>
                  <a:gd name="T1" fmla="*/ 4 h 13"/>
                  <a:gd name="T2" fmla="*/ 62 w 62"/>
                  <a:gd name="T3" fmla="*/ 6 h 13"/>
                  <a:gd name="T4" fmla="*/ 21 w 62"/>
                  <a:gd name="T5" fmla="*/ 9 h 13"/>
                  <a:gd name="T6" fmla="*/ 21 w 62"/>
                  <a:gd name="T7" fmla="*/ 13 h 13"/>
                  <a:gd name="T8" fmla="*/ 0 w 62"/>
                  <a:gd name="T9" fmla="*/ 9 h 13"/>
                  <a:gd name="T10" fmla="*/ 19 w 62"/>
                  <a:gd name="T11" fmla="*/ 0 h 13"/>
                  <a:gd name="T12" fmla="*/ 21 w 62"/>
                  <a:gd name="T13" fmla="*/ 4 h 13"/>
                  <a:gd name="T14" fmla="*/ 62 w 62"/>
                  <a:gd name="T15" fmla="*/ 1 h 13"/>
                  <a:gd name="T16" fmla="*/ 62 w 62"/>
                  <a:gd name="T17" fmla="*/ 4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2" h="13">
                    <a:moveTo>
                      <a:pt x="62" y="4"/>
                    </a:moveTo>
                    <a:lnTo>
                      <a:pt x="62" y="6"/>
                    </a:lnTo>
                    <a:lnTo>
                      <a:pt x="21" y="9"/>
                    </a:lnTo>
                    <a:lnTo>
                      <a:pt x="21" y="13"/>
                    </a:lnTo>
                    <a:lnTo>
                      <a:pt x="0" y="9"/>
                    </a:lnTo>
                    <a:lnTo>
                      <a:pt x="19" y="0"/>
                    </a:lnTo>
                    <a:lnTo>
                      <a:pt x="21" y="4"/>
                    </a:lnTo>
                    <a:lnTo>
                      <a:pt x="62" y="1"/>
                    </a:lnTo>
                    <a:lnTo>
                      <a:pt x="62" y="4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050" name="Freeform 1290"/>
              <p:cNvSpPr>
                <a:spLocks/>
              </p:cNvSpPr>
              <p:nvPr/>
            </p:nvSpPr>
            <p:spPr bwMode="auto">
              <a:xfrm>
                <a:off x="2670" y="3657"/>
                <a:ext cx="13" cy="8"/>
              </a:xfrm>
              <a:custGeom>
                <a:avLst/>
                <a:gdLst>
                  <a:gd name="T0" fmla="*/ 11 w 13"/>
                  <a:gd name="T1" fmla="*/ 0 h 8"/>
                  <a:gd name="T2" fmla="*/ 0 w 13"/>
                  <a:gd name="T3" fmla="*/ 5 h 8"/>
                  <a:gd name="T4" fmla="*/ 13 w 13"/>
                  <a:gd name="T5" fmla="*/ 8 h 8"/>
                  <a:gd name="T6" fmla="*/ 11 w 13"/>
                  <a:gd name="T7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8">
                    <a:moveTo>
                      <a:pt x="11" y="0"/>
                    </a:moveTo>
                    <a:lnTo>
                      <a:pt x="0" y="5"/>
                    </a:lnTo>
                    <a:lnTo>
                      <a:pt x="13" y="8"/>
                    </a:lnTo>
                    <a:lnTo>
                      <a:pt x="11" y="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051" name="Line 1291"/>
              <p:cNvSpPr>
                <a:spLocks noChangeShapeType="1"/>
              </p:cNvSpPr>
              <p:nvPr/>
            </p:nvSpPr>
            <p:spPr bwMode="auto">
              <a:xfrm flipV="1">
                <a:off x="2683" y="3657"/>
                <a:ext cx="39" cy="3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052" name="Freeform 1292"/>
              <p:cNvSpPr>
                <a:spLocks/>
              </p:cNvSpPr>
              <p:nvPr/>
            </p:nvSpPr>
            <p:spPr bwMode="auto">
              <a:xfrm>
                <a:off x="2612" y="3637"/>
                <a:ext cx="11" cy="8"/>
              </a:xfrm>
              <a:custGeom>
                <a:avLst/>
                <a:gdLst>
                  <a:gd name="T0" fmla="*/ 11 w 11"/>
                  <a:gd name="T1" fmla="*/ 0 h 8"/>
                  <a:gd name="T2" fmla="*/ 0 w 11"/>
                  <a:gd name="T3" fmla="*/ 5 h 8"/>
                  <a:gd name="T4" fmla="*/ 11 w 11"/>
                  <a:gd name="T5" fmla="*/ 8 h 8"/>
                  <a:gd name="T6" fmla="*/ 11 w 11"/>
                  <a:gd name="T7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" h="8">
                    <a:moveTo>
                      <a:pt x="11" y="0"/>
                    </a:moveTo>
                    <a:lnTo>
                      <a:pt x="0" y="5"/>
                    </a:lnTo>
                    <a:lnTo>
                      <a:pt x="11" y="8"/>
                    </a:lnTo>
                    <a:lnTo>
                      <a:pt x="11" y="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053" name="Line 1293"/>
              <p:cNvSpPr>
                <a:spLocks noChangeShapeType="1"/>
              </p:cNvSpPr>
              <p:nvPr/>
            </p:nvSpPr>
            <p:spPr bwMode="auto">
              <a:xfrm>
                <a:off x="2623" y="3642"/>
                <a:ext cx="31" cy="0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054" name="Freeform 1294"/>
              <p:cNvSpPr>
                <a:spLocks/>
              </p:cNvSpPr>
              <p:nvPr/>
            </p:nvSpPr>
            <p:spPr bwMode="auto">
              <a:xfrm>
                <a:off x="2548" y="3622"/>
                <a:ext cx="9" cy="6"/>
              </a:xfrm>
              <a:custGeom>
                <a:avLst/>
                <a:gdLst>
                  <a:gd name="T0" fmla="*/ 9 w 9"/>
                  <a:gd name="T1" fmla="*/ 0 h 6"/>
                  <a:gd name="T2" fmla="*/ 0 w 9"/>
                  <a:gd name="T3" fmla="*/ 3 h 6"/>
                  <a:gd name="T4" fmla="*/ 9 w 9"/>
                  <a:gd name="T5" fmla="*/ 6 h 6"/>
                  <a:gd name="T6" fmla="*/ 9 w 9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6">
                    <a:moveTo>
                      <a:pt x="9" y="0"/>
                    </a:moveTo>
                    <a:lnTo>
                      <a:pt x="0" y="3"/>
                    </a:lnTo>
                    <a:lnTo>
                      <a:pt x="9" y="6"/>
                    </a:lnTo>
                    <a:lnTo>
                      <a:pt x="9" y="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055" name="Line 1295"/>
              <p:cNvSpPr>
                <a:spLocks noChangeShapeType="1"/>
              </p:cNvSpPr>
              <p:nvPr/>
            </p:nvSpPr>
            <p:spPr bwMode="auto">
              <a:xfrm>
                <a:off x="2557" y="3625"/>
                <a:ext cx="25" cy="1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056" name="Freeform 1296"/>
              <p:cNvSpPr>
                <a:spLocks/>
              </p:cNvSpPr>
              <p:nvPr/>
            </p:nvSpPr>
            <p:spPr bwMode="auto">
              <a:xfrm>
                <a:off x="2481" y="3608"/>
                <a:ext cx="7" cy="5"/>
              </a:xfrm>
              <a:custGeom>
                <a:avLst/>
                <a:gdLst>
                  <a:gd name="T0" fmla="*/ 7 w 7"/>
                  <a:gd name="T1" fmla="*/ 0 h 5"/>
                  <a:gd name="T2" fmla="*/ 0 w 7"/>
                  <a:gd name="T3" fmla="*/ 2 h 5"/>
                  <a:gd name="T4" fmla="*/ 6 w 7"/>
                  <a:gd name="T5" fmla="*/ 5 h 5"/>
                  <a:gd name="T6" fmla="*/ 7 w 7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5">
                    <a:moveTo>
                      <a:pt x="7" y="0"/>
                    </a:moveTo>
                    <a:lnTo>
                      <a:pt x="0" y="2"/>
                    </a:lnTo>
                    <a:lnTo>
                      <a:pt x="6" y="5"/>
                    </a:lnTo>
                    <a:lnTo>
                      <a:pt x="7" y="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057" name="Line 1297"/>
              <p:cNvSpPr>
                <a:spLocks noChangeShapeType="1"/>
              </p:cNvSpPr>
              <p:nvPr/>
            </p:nvSpPr>
            <p:spPr bwMode="auto">
              <a:xfrm>
                <a:off x="2488" y="3610"/>
                <a:ext cx="25" cy="1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058" name="Freeform 1298"/>
              <p:cNvSpPr>
                <a:spLocks/>
              </p:cNvSpPr>
              <p:nvPr/>
            </p:nvSpPr>
            <p:spPr bwMode="auto">
              <a:xfrm>
                <a:off x="2409" y="3590"/>
                <a:ext cx="9" cy="6"/>
              </a:xfrm>
              <a:custGeom>
                <a:avLst/>
                <a:gdLst>
                  <a:gd name="T0" fmla="*/ 9 w 9"/>
                  <a:gd name="T1" fmla="*/ 0 h 6"/>
                  <a:gd name="T2" fmla="*/ 0 w 9"/>
                  <a:gd name="T3" fmla="*/ 1 h 6"/>
                  <a:gd name="T4" fmla="*/ 9 w 9"/>
                  <a:gd name="T5" fmla="*/ 6 h 6"/>
                  <a:gd name="T6" fmla="*/ 9 w 9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6">
                    <a:moveTo>
                      <a:pt x="9" y="0"/>
                    </a:moveTo>
                    <a:lnTo>
                      <a:pt x="0" y="1"/>
                    </a:lnTo>
                    <a:lnTo>
                      <a:pt x="9" y="6"/>
                    </a:lnTo>
                    <a:lnTo>
                      <a:pt x="9" y="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059" name="Line 1299"/>
              <p:cNvSpPr>
                <a:spLocks noChangeShapeType="1"/>
              </p:cNvSpPr>
              <p:nvPr/>
            </p:nvSpPr>
            <p:spPr bwMode="auto">
              <a:xfrm>
                <a:off x="2418" y="3593"/>
                <a:ext cx="26" cy="3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060" name="Freeform 1300"/>
              <p:cNvSpPr>
                <a:spLocks/>
              </p:cNvSpPr>
              <p:nvPr/>
            </p:nvSpPr>
            <p:spPr bwMode="auto">
              <a:xfrm>
                <a:off x="2335" y="3570"/>
                <a:ext cx="11" cy="6"/>
              </a:xfrm>
              <a:custGeom>
                <a:avLst/>
                <a:gdLst>
                  <a:gd name="T0" fmla="*/ 11 w 11"/>
                  <a:gd name="T1" fmla="*/ 0 h 6"/>
                  <a:gd name="T2" fmla="*/ 0 w 11"/>
                  <a:gd name="T3" fmla="*/ 0 h 6"/>
                  <a:gd name="T4" fmla="*/ 10 w 11"/>
                  <a:gd name="T5" fmla="*/ 6 h 6"/>
                  <a:gd name="T6" fmla="*/ 11 w 11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" h="6">
                    <a:moveTo>
                      <a:pt x="11" y="0"/>
                    </a:moveTo>
                    <a:lnTo>
                      <a:pt x="0" y="0"/>
                    </a:lnTo>
                    <a:lnTo>
                      <a:pt x="10" y="6"/>
                    </a:lnTo>
                    <a:lnTo>
                      <a:pt x="11" y="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061" name="Line 1301"/>
              <p:cNvSpPr>
                <a:spLocks noChangeShapeType="1"/>
              </p:cNvSpPr>
              <p:nvPr/>
            </p:nvSpPr>
            <p:spPr bwMode="auto">
              <a:xfrm>
                <a:off x="2346" y="3573"/>
                <a:ext cx="29" cy="9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062" name="Freeform 1302"/>
              <p:cNvSpPr>
                <a:spLocks/>
              </p:cNvSpPr>
              <p:nvPr/>
            </p:nvSpPr>
            <p:spPr bwMode="auto">
              <a:xfrm>
                <a:off x="2265" y="3555"/>
                <a:ext cx="12" cy="6"/>
              </a:xfrm>
              <a:custGeom>
                <a:avLst/>
                <a:gdLst>
                  <a:gd name="T0" fmla="*/ 12 w 12"/>
                  <a:gd name="T1" fmla="*/ 0 h 6"/>
                  <a:gd name="T2" fmla="*/ 0 w 12"/>
                  <a:gd name="T3" fmla="*/ 1 h 6"/>
                  <a:gd name="T4" fmla="*/ 9 w 12"/>
                  <a:gd name="T5" fmla="*/ 6 h 6"/>
                  <a:gd name="T6" fmla="*/ 12 w 12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6">
                    <a:moveTo>
                      <a:pt x="12" y="0"/>
                    </a:moveTo>
                    <a:lnTo>
                      <a:pt x="0" y="1"/>
                    </a:lnTo>
                    <a:lnTo>
                      <a:pt x="9" y="6"/>
                    </a:lnTo>
                    <a:lnTo>
                      <a:pt x="12" y="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063" name="Line 1303"/>
              <p:cNvSpPr>
                <a:spLocks noChangeShapeType="1"/>
              </p:cNvSpPr>
              <p:nvPr/>
            </p:nvSpPr>
            <p:spPr bwMode="auto">
              <a:xfrm>
                <a:off x="2276" y="3559"/>
                <a:ext cx="30" cy="6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064" name="Freeform 1304"/>
              <p:cNvSpPr>
                <a:spLocks/>
              </p:cNvSpPr>
              <p:nvPr/>
            </p:nvSpPr>
            <p:spPr bwMode="auto">
              <a:xfrm>
                <a:off x="2198" y="3544"/>
                <a:ext cx="11" cy="6"/>
              </a:xfrm>
              <a:custGeom>
                <a:avLst/>
                <a:gdLst>
                  <a:gd name="T0" fmla="*/ 11 w 11"/>
                  <a:gd name="T1" fmla="*/ 0 h 6"/>
                  <a:gd name="T2" fmla="*/ 0 w 11"/>
                  <a:gd name="T3" fmla="*/ 1 h 6"/>
                  <a:gd name="T4" fmla="*/ 9 w 11"/>
                  <a:gd name="T5" fmla="*/ 6 h 6"/>
                  <a:gd name="T6" fmla="*/ 11 w 11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" h="6">
                    <a:moveTo>
                      <a:pt x="11" y="0"/>
                    </a:moveTo>
                    <a:lnTo>
                      <a:pt x="0" y="1"/>
                    </a:lnTo>
                    <a:lnTo>
                      <a:pt x="9" y="6"/>
                    </a:lnTo>
                    <a:lnTo>
                      <a:pt x="11" y="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065" name="Line 1305"/>
              <p:cNvSpPr>
                <a:spLocks noChangeShapeType="1"/>
              </p:cNvSpPr>
              <p:nvPr/>
            </p:nvSpPr>
            <p:spPr bwMode="auto">
              <a:xfrm>
                <a:off x="2209" y="3547"/>
                <a:ext cx="26" cy="4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066" name="Freeform 1306"/>
              <p:cNvSpPr>
                <a:spLocks/>
              </p:cNvSpPr>
              <p:nvPr/>
            </p:nvSpPr>
            <p:spPr bwMode="auto">
              <a:xfrm>
                <a:off x="2131" y="3533"/>
                <a:ext cx="7" cy="6"/>
              </a:xfrm>
              <a:custGeom>
                <a:avLst/>
                <a:gdLst>
                  <a:gd name="T0" fmla="*/ 7 w 7"/>
                  <a:gd name="T1" fmla="*/ 0 h 6"/>
                  <a:gd name="T2" fmla="*/ 0 w 7"/>
                  <a:gd name="T3" fmla="*/ 3 h 6"/>
                  <a:gd name="T4" fmla="*/ 7 w 7"/>
                  <a:gd name="T5" fmla="*/ 6 h 6"/>
                  <a:gd name="T6" fmla="*/ 7 w 7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6">
                    <a:moveTo>
                      <a:pt x="7" y="0"/>
                    </a:moveTo>
                    <a:lnTo>
                      <a:pt x="0" y="3"/>
                    </a:lnTo>
                    <a:lnTo>
                      <a:pt x="7" y="6"/>
                    </a:lnTo>
                    <a:lnTo>
                      <a:pt x="7" y="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067" name="Line 1307"/>
              <p:cNvSpPr>
                <a:spLocks noChangeShapeType="1"/>
              </p:cNvSpPr>
              <p:nvPr/>
            </p:nvSpPr>
            <p:spPr bwMode="auto">
              <a:xfrm>
                <a:off x="2138" y="3536"/>
                <a:ext cx="28" cy="0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068" name="Freeform 1308"/>
              <p:cNvSpPr>
                <a:spLocks/>
              </p:cNvSpPr>
              <p:nvPr/>
            </p:nvSpPr>
            <p:spPr bwMode="auto">
              <a:xfrm>
                <a:off x="2060" y="3521"/>
                <a:ext cx="9" cy="6"/>
              </a:xfrm>
              <a:custGeom>
                <a:avLst/>
                <a:gdLst>
                  <a:gd name="T0" fmla="*/ 8 w 9"/>
                  <a:gd name="T1" fmla="*/ 0 h 6"/>
                  <a:gd name="T2" fmla="*/ 0 w 9"/>
                  <a:gd name="T3" fmla="*/ 3 h 6"/>
                  <a:gd name="T4" fmla="*/ 9 w 9"/>
                  <a:gd name="T5" fmla="*/ 6 h 6"/>
                  <a:gd name="T6" fmla="*/ 8 w 9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6">
                    <a:moveTo>
                      <a:pt x="8" y="0"/>
                    </a:moveTo>
                    <a:lnTo>
                      <a:pt x="0" y="3"/>
                    </a:lnTo>
                    <a:lnTo>
                      <a:pt x="9" y="6"/>
                    </a:lnTo>
                    <a:lnTo>
                      <a:pt x="8" y="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069" name="Line 1309"/>
              <p:cNvSpPr>
                <a:spLocks noChangeShapeType="1"/>
              </p:cNvSpPr>
              <p:nvPr/>
            </p:nvSpPr>
            <p:spPr bwMode="auto">
              <a:xfrm flipV="1">
                <a:off x="2069" y="3521"/>
                <a:ext cx="28" cy="3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070" name="Freeform 1310"/>
              <p:cNvSpPr>
                <a:spLocks/>
              </p:cNvSpPr>
              <p:nvPr/>
            </p:nvSpPr>
            <p:spPr bwMode="auto">
              <a:xfrm>
                <a:off x="1991" y="3504"/>
                <a:ext cx="10" cy="5"/>
              </a:xfrm>
              <a:custGeom>
                <a:avLst/>
                <a:gdLst>
                  <a:gd name="T0" fmla="*/ 10 w 10"/>
                  <a:gd name="T1" fmla="*/ 0 h 5"/>
                  <a:gd name="T2" fmla="*/ 0 w 10"/>
                  <a:gd name="T3" fmla="*/ 3 h 5"/>
                  <a:gd name="T4" fmla="*/ 10 w 10"/>
                  <a:gd name="T5" fmla="*/ 5 h 5"/>
                  <a:gd name="T6" fmla="*/ 10 w 10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" h="5">
                    <a:moveTo>
                      <a:pt x="10" y="0"/>
                    </a:moveTo>
                    <a:lnTo>
                      <a:pt x="0" y="3"/>
                    </a:lnTo>
                    <a:lnTo>
                      <a:pt x="10" y="5"/>
                    </a:lnTo>
                    <a:lnTo>
                      <a:pt x="10" y="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071" name="Line 1311"/>
              <p:cNvSpPr>
                <a:spLocks noChangeShapeType="1"/>
              </p:cNvSpPr>
              <p:nvPr/>
            </p:nvSpPr>
            <p:spPr bwMode="auto">
              <a:xfrm>
                <a:off x="2001" y="3507"/>
                <a:ext cx="27" cy="0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072" name="Freeform 1312"/>
              <p:cNvSpPr>
                <a:spLocks/>
              </p:cNvSpPr>
              <p:nvPr/>
            </p:nvSpPr>
            <p:spPr bwMode="auto">
              <a:xfrm>
                <a:off x="1932" y="3486"/>
                <a:ext cx="6" cy="4"/>
              </a:xfrm>
              <a:custGeom>
                <a:avLst/>
                <a:gdLst>
                  <a:gd name="T0" fmla="*/ 6 w 6"/>
                  <a:gd name="T1" fmla="*/ 0 h 4"/>
                  <a:gd name="T2" fmla="*/ 0 w 6"/>
                  <a:gd name="T3" fmla="*/ 1 h 4"/>
                  <a:gd name="T4" fmla="*/ 6 w 6"/>
                  <a:gd name="T5" fmla="*/ 4 h 4"/>
                  <a:gd name="T6" fmla="*/ 6 w 6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4">
                    <a:moveTo>
                      <a:pt x="6" y="0"/>
                    </a:moveTo>
                    <a:lnTo>
                      <a:pt x="0" y="1"/>
                    </a:lnTo>
                    <a:lnTo>
                      <a:pt x="6" y="4"/>
                    </a:lnTo>
                    <a:lnTo>
                      <a:pt x="6" y="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073" name="Line 1313"/>
              <p:cNvSpPr>
                <a:spLocks noChangeShapeType="1"/>
              </p:cNvSpPr>
              <p:nvPr/>
            </p:nvSpPr>
            <p:spPr bwMode="auto">
              <a:xfrm>
                <a:off x="1938" y="3487"/>
                <a:ext cx="20" cy="5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074" name="Freeform 1314"/>
              <p:cNvSpPr>
                <a:spLocks/>
              </p:cNvSpPr>
              <p:nvPr/>
            </p:nvSpPr>
            <p:spPr bwMode="auto">
              <a:xfrm>
                <a:off x="1867" y="3472"/>
                <a:ext cx="7" cy="3"/>
              </a:xfrm>
              <a:custGeom>
                <a:avLst/>
                <a:gdLst>
                  <a:gd name="T0" fmla="*/ 7 w 7"/>
                  <a:gd name="T1" fmla="*/ 0 h 3"/>
                  <a:gd name="T2" fmla="*/ 0 w 7"/>
                  <a:gd name="T3" fmla="*/ 0 h 3"/>
                  <a:gd name="T4" fmla="*/ 5 w 7"/>
                  <a:gd name="T5" fmla="*/ 3 h 3"/>
                  <a:gd name="T6" fmla="*/ 7 w 7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3">
                    <a:moveTo>
                      <a:pt x="7" y="0"/>
                    </a:moveTo>
                    <a:lnTo>
                      <a:pt x="0" y="0"/>
                    </a:lnTo>
                    <a:lnTo>
                      <a:pt x="5" y="3"/>
                    </a:lnTo>
                    <a:lnTo>
                      <a:pt x="7" y="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075" name="Line 1315"/>
              <p:cNvSpPr>
                <a:spLocks noChangeShapeType="1"/>
              </p:cNvSpPr>
              <p:nvPr/>
            </p:nvSpPr>
            <p:spPr bwMode="auto">
              <a:xfrm>
                <a:off x="1872" y="3473"/>
                <a:ext cx="17" cy="4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076" name="Freeform 1316"/>
              <p:cNvSpPr>
                <a:spLocks/>
              </p:cNvSpPr>
              <p:nvPr/>
            </p:nvSpPr>
            <p:spPr bwMode="auto">
              <a:xfrm>
                <a:off x="3206" y="3769"/>
                <a:ext cx="58" cy="82"/>
              </a:xfrm>
              <a:custGeom>
                <a:avLst/>
                <a:gdLst>
                  <a:gd name="T0" fmla="*/ 55 w 58"/>
                  <a:gd name="T1" fmla="*/ 79 h 82"/>
                  <a:gd name="T2" fmla="*/ 52 w 58"/>
                  <a:gd name="T3" fmla="*/ 82 h 82"/>
                  <a:gd name="T4" fmla="*/ 17 w 58"/>
                  <a:gd name="T5" fmla="*/ 29 h 82"/>
                  <a:gd name="T6" fmla="*/ 11 w 58"/>
                  <a:gd name="T7" fmla="*/ 32 h 82"/>
                  <a:gd name="T8" fmla="*/ 0 w 58"/>
                  <a:gd name="T9" fmla="*/ 0 h 82"/>
                  <a:gd name="T10" fmla="*/ 26 w 58"/>
                  <a:gd name="T11" fmla="*/ 19 h 82"/>
                  <a:gd name="T12" fmla="*/ 21 w 58"/>
                  <a:gd name="T13" fmla="*/ 24 h 82"/>
                  <a:gd name="T14" fmla="*/ 58 w 58"/>
                  <a:gd name="T15" fmla="*/ 78 h 82"/>
                  <a:gd name="T16" fmla="*/ 55 w 58"/>
                  <a:gd name="T17" fmla="*/ 79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8" h="82">
                    <a:moveTo>
                      <a:pt x="55" y="79"/>
                    </a:moveTo>
                    <a:lnTo>
                      <a:pt x="52" y="82"/>
                    </a:lnTo>
                    <a:lnTo>
                      <a:pt x="17" y="29"/>
                    </a:lnTo>
                    <a:lnTo>
                      <a:pt x="11" y="32"/>
                    </a:lnTo>
                    <a:lnTo>
                      <a:pt x="0" y="0"/>
                    </a:lnTo>
                    <a:lnTo>
                      <a:pt x="26" y="19"/>
                    </a:lnTo>
                    <a:lnTo>
                      <a:pt x="21" y="24"/>
                    </a:lnTo>
                    <a:lnTo>
                      <a:pt x="58" y="78"/>
                    </a:lnTo>
                    <a:lnTo>
                      <a:pt x="55" y="79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077" name="Freeform 1317"/>
              <p:cNvSpPr>
                <a:spLocks/>
              </p:cNvSpPr>
              <p:nvPr/>
            </p:nvSpPr>
            <p:spPr bwMode="auto">
              <a:xfrm>
                <a:off x="3157" y="3740"/>
                <a:ext cx="38" cy="93"/>
              </a:xfrm>
              <a:custGeom>
                <a:avLst/>
                <a:gdLst>
                  <a:gd name="T0" fmla="*/ 35 w 38"/>
                  <a:gd name="T1" fmla="*/ 93 h 93"/>
                  <a:gd name="T2" fmla="*/ 32 w 38"/>
                  <a:gd name="T3" fmla="*/ 93 h 93"/>
                  <a:gd name="T4" fmla="*/ 9 w 38"/>
                  <a:gd name="T5" fmla="*/ 32 h 93"/>
                  <a:gd name="T6" fmla="*/ 3 w 38"/>
                  <a:gd name="T7" fmla="*/ 35 h 93"/>
                  <a:gd name="T8" fmla="*/ 0 w 38"/>
                  <a:gd name="T9" fmla="*/ 0 h 93"/>
                  <a:gd name="T10" fmla="*/ 21 w 38"/>
                  <a:gd name="T11" fmla="*/ 27 h 93"/>
                  <a:gd name="T12" fmla="*/ 15 w 38"/>
                  <a:gd name="T13" fmla="*/ 29 h 93"/>
                  <a:gd name="T14" fmla="*/ 38 w 38"/>
                  <a:gd name="T15" fmla="*/ 91 h 93"/>
                  <a:gd name="T16" fmla="*/ 35 w 38"/>
                  <a:gd name="T17" fmla="*/ 93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8" h="93">
                    <a:moveTo>
                      <a:pt x="35" y="93"/>
                    </a:moveTo>
                    <a:lnTo>
                      <a:pt x="32" y="93"/>
                    </a:lnTo>
                    <a:lnTo>
                      <a:pt x="9" y="32"/>
                    </a:lnTo>
                    <a:lnTo>
                      <a:pt x="3" y="35"/>
                    </a:lnTo>
                    <a:lnTo>
                      <a:pt x="0" y="0"/>
                    </a:lnTo>
                    <a:lnTo>
                      <a:pt x="21" y="27"/>
                    </a:lnTo>
                    <a:lnTo>
                      <a:pt x="15" y="29"/>
                    </a:lnTo>
                    <a:lnTo>
                      <a:pt x="38" y="91"/>
                    </a:lnTo>
                    <a:lnTo>
                      <a:pt x="35" y="93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078" name="Freeform 1318"/>
              <p:cNvSpPr>
                <a:spLocks/>
              </p:cNvSpPr>
              <p:nvPr/>
            </p:nvSpPr>
            <p:spPr bwMode="auto">
              <a:xfrm>
                <a:off x="3091" y="3727"/>
                <a:ext cx="34" cy="92"/>
              </a:xfrm>
              <a:custGeom>
                <a:avLst/>
                <a:gdLst>
                  <a:gd name="T0" fmla="*/ 32 w 34"/>
                  <a:gd name="T1" fmla="*/ 91 h 92"/>
                  <a:gd name="T2" fmla="*/ 29 w 34"/>
                  <a:gd name="T3" fmla="*/ 92 h 92"/>
                  <a:gd name="T4" fmla="*/ 8 w 34"/>
                  <a:gd name="T5" fmla="*/ 31 h 92"/>
                  <a:gd name="T6" fmla="*/ 2 w 34"/>
                  <a:gd name="T7" fmla="*/ 32 h 92"/>
                  <a:gd name="T8" fmla="*/ 0 w 34"/>
                  <a:gd name="T9" fmla="*/ 0 h 92"/>
                  <a:gd name="T10" fmla="*/ 20 w 34"/>
                  <a:gd name="T11" fmla="*/ 28 h 92"/>
                  <a:gd name="T12" fmla="*/ 14 w 34"/>
                  <a:gd name="T13" fmla="*/ 29 h 92"/>
                  <a:gd name="T14" fmla="*/ 34 w 34"/>
                  <a:gd name="T15" fmla="*/ 89 h 92"/>
                  <a:gd name="T16" fmla="*/ 32 w 34"/>
                  <a:gd name="T17" fmla="*/ 91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4" h="92">
                    <a:moveTo>
                      <a:pt x="32" y="91"/>
                    </a:moveTo>
                    <a:lnTo>
                      <a:pt x="29" y="92"/>
                    </a:lnTo>
                    <a:lnTo>
                      <a:pt x="8" y="31"/>
                    </a:lnTo>
                    <a:lnTo>
                      <a:pt x="2" y="32"/>
                    </a:lnTo>
                    <a:lnTo>
                      <a:pt x="0" y="0"/>
                    </a:lnTo>
                    <a:lnTo>
                      <a:pt x="20" y="28"/>
                    </a:lnTo>
                    <a:lnTo>
                      <a:pt x="14" y="29"/>
                    </a:lnTo>
                    <a:lnTo>
                      <a:pt x="34" y="89"/>
                    </a:lnTo>
                    <a:lnTo>
                      <a:pt x="32" y="91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079" name="Freeform 1319"/>
              <p:cNvSpPr>
                <a:spLocks/>
              </p:cNvSpPr>
              <p:nvPr/>
            </p:nvSpPr>
            <p:spPr bwMode="auto">
              <a:xfrm>
                <a:off x="2984" y="3762"/>
                <a:ext cx="70" cy="43"/>
              </a:xfrm>
              <a:custGeom>
                <a:avLst/>
                <a:gdLst>
                  <a:gd name="T0" fmla="*/ 69 w 70"/>
                  <a:gd name="T1" fmla="*/ 40 h 43"/>
                  <a:gd name="T2" fmla="*/ 67 w 70"/>
                  <a:gd name="T3" fmla="*/ 43 h 43"/>
                  <a:gd name="T4" fmla="*/ 21 w 70"/>
                  <a:gd name="T5" fmla="*/ 17 h 43"/>
                  <a:gd name="T6" fmla="*/ 18 w 70"/>
                  <a:gd name="T7" fmla="*/ 20 h 43"/>
                  <a:gd name="T8" fmla="*/ 0 w 70"/>
                  <a:gd name="T9" fmla="*/ 0 h 43"/>
                  <a:gd name="T10" fmla="*/ 28 w 70"/>
                  <a:gd name="T11" fmla="*/ 8 h 43"/>
                  <a:gd name="T12" fmla="*/ 24 w 70"/>
                  <a:gd name="T13" fmla="*/ 13 h 43"/>
                  <a:gd name="T14" fmla="*/ 70 w 70"/>
                  <a:gd name="T15" fmla="*/ 39 h 43"/>
                  <a:gd name="T16" fmla="*/ 69 w 70"/>
                  <a:gd name="T17" fmla="*/ 4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0" h="43">
                    <a:moveTo>
                      <a:pt x="69" y="40"/>
                    </a:moveTo>
                    <a:lnTo>
                      <a:pt x="67" y="43"/>
                    </a:lnTo>
                    <a:lnTo>
                      <a:pt x="21" y="17"/>
                    </a:lnTo>
                    <a:lnTo>
                      <a:pt x="18" y="20"/>
                    </a:lnTo>
                    <a:lnTo>
                      <a:pt x="0" y="0"/>
                    </a:lnTo>
                    <a:lnTo>
                      <a:pt x="28" y="8"/>
                    </a:lnTo>
                    <a:lnTo>
                      <a:pt x="24" y="13"/>
                    </a:lnTo>
                    <a:lnTo>
                      <a:pt x="70" y="39"/>
                    </a:lnTo>
                    <a:lnTo>
                      <a:pt x="69" y="4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080" name="Freeform 1320"/>
              <p:cNvSpPr>
                <a:spLocks/>
              </p:cNvSpPr>
              <p:nvPr/>
            </p:nvSpPr>
            <p:spPr bwMode="auto">
              <a:xfrm>
                <a:off x="2911" y="3769"/>
                <a:ext cx="73" cy="19"/>
              </a:xfrm>
              <a:custGeom>
                <a:avLst/>
                <a:gdLst>
                  <a:gd name="T0" fmla="*/ 73 w 73"/>
                  <a:gd name="T1" fmla="*/ 18 h 19"/>
                  <a:gd name="T2" fmla="*/ 71 w 73"/>
                  <a:gd name="T3" fmla="*/ 19 h 19"/>
                  <a:gd name="T4" fmla="*/ 24 w 73"/>
                  <a:gd name="T5" fmla="*/ 10 h 19"/>
                  <a:gd name="T6" fmla="*/ 23 w 73"/>
                  <a:gd name="T7" fmla="*/ 13 h 19"/>
                  <a:gd name="T8" fmla="*/ 0 w 73"/>
                  <a:gd name="T9" fmla="*/ 1 h 19"/>
                  <a:gd name="T10" fmla="*/ 26 w 73"/>
                  <a:gd name="T11" fmla="*/ 0 h 19"/>
                  <a:gd name="T12" fmla="*/ 26 w 73"/>
                  <a:gd name="T13" fmla="*/ 4 h 19"/>
                  <a:gd name="T14" fmla="*/ 73 w 73"/>
                  <a:gd name="T15" fmla="*/ 15 h 19"/>
                  <a:gd name="T16" fmla="*/ 73 w 73"/>
                  <a:gd name="T17" fmla="*/ 18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3" h="19">
                    <a:moveTo>
                      <a:pt x="73" y="18"/>
                    </a:moveTo>
                    <a:lnTo>
                      <a:pt x="71" y="19"/>
                    </a:lnTo>
                    <a:lnTo>
                      <a:pt x="24" y="10"/>
                    </a:lnTo>
                    <a:lnTo>
                      <a:pt x="23" y="13"/>
                    </a:lnTo>
                    <a:lnTo>
                      <a:pt x="0" y="1"/>
                    </a:lnTo>
                    <a:lnTo>
                      <a:pt x="26" y="0"/>
                    </a:lnTo>
                    <a:lnTo>
                      <a:pt x="26" y="4"/>
                    </a:lnTo>
                    <a:lnTo>
                      <a:pt x="73" y="15"/>
                    </a:lnTo>
                    <a:lnTo>
                      <a:pt x="73" y="18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081" name="Freeform 1321"/>
              <p:cNvSpPr>
                <a:spLocks/>
              </p:cNvSpPr>
              <p:nvPr/>
            </p:nvSpPr>
            <p:spPr bwMode="auto">
              <a:xfrm>
                <a:off x="2842" y="3766"/>
                <a:ext cx="73" cy="15"/>
              </a:xfrm>
              <a:custGeom>
                <a:avLst/>
                <a:gdLst>
                  <a:gd name="T0" fmla="*/ 73 w 73"/>
                  <a:gd name="T1" fmla="*/ 6 h 15"/>
                  <a:gd name="T2" fmla="*/ 73 w 73"/>
                  <a:gd name="T3" fmla="*/ 9 h 15"/>
                  <a:gd name="T4" fmla="*/ 24 w 73"/>
                  <a:gd name="T5" fmla="*/ 10 h 15"/>
                  <a:gd name="T6" fmla="*/ 24 w 73"/>
                  <a:gd name="T7" fmla="*/ 15 h 15"/>
                  <a:gd name="T8" fmla="*/ 0 w 73"/>
                  <a:gd name="T9" fmla="*/ 9 h 15"/>
                  <a:gd name="T10" fmla="*/ 24 w 73"/>
                  <a:gd name="T11" fmla="*/ 0 h 15"/>
                  <a:gd name="T12" fmla="*/ 24 w 73"/>
                  <a:gd name="T13" fmla="*/ 6 h 15"/>
                  <a:gd name="T14" fmla="*/ 73 w 73"/>
                  <a:gd name="T15" fmla="*/ 3 h 15"/>
                  <a:gd name="T16" fmla="*/ 73 w 73"/>
                  <a:gd name="T17" fmla="*/ 6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3" h="15">
                    <a:moveTo>
                      <a:pt x="73" y="6"/>
                    </a:moveTo>
                    <a:lnTo>
                      <a:pt x="73" y="9"/>
                    </a:lnTo>
                    <a:lnTo>
                      <a:pt x="24" y="10"/>
                    </a:lnTo>
                    <a:lnTo>
                      <a:pt x="24" y="15"/>
                    </a:lnTo>
                    <a:lnTo>
                      <a:pt x="0" y="9"/>
                    </a:lnTo>
                    <a:lnTo>
                      <a:pt x="24" y="0"/>
                    </a:lnTo>
                    <a:lnTo>
                      <a:pt x="24" y="6"/>
                    </a:lnTo>
                    <a:lnTo>
                      <a:pt x="73" y="3"/>
                    </a:lnTo>
                    <a:lnTo>
                      <a:pt x="73" y="6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082" name="Freeform 1322"/>
              <p:cNvSpPr>
                <a:spLocks/>
              </p:cNvSpPr>
              <p:nvPr/>
            </p:nvSpPr>
            <p:spPr bwMode="auto">
              <a:xfrm>
                <a:off x="2776" y="3755"/>
                <a:ext cx="70" cy="14"/>
              </a:xfrm>
              <a:custGeom>
                <a:avLst/>
                <a:gdLst>
                  <a:gd name="T0" fmla="*/ 70 w 70"/>
                  <a:gd name="T1" fmla="*/ 1 h 14"/>
                  <a:gd name="T2" fmla="*/ 70 w 70"/>
                  <a:gd name="T3" fmla="*/ 3 h 14"/>
                  <a:gd name="T4" fmla="*/ 24 w 70"/>
                  <a:gd name="T5" fmla="*/ 9 h 14"/>
                  <a:gd name="T6" fmla="*/ 24 w 70"/>
                  <a:gd name="T7" fmla="*/ 14 h 14"/>
                  <a:gd name="T8" fmla="*/ 0 w 70"/>
                  <a:gd name="T9" fmla="*/ 11 h 14"/>
                  <a:gd name="T10" fmla="*/ 23 w 70"/>
                  <a:gd name="T11" fmla="*/ 1 h 14"/>
                  <a:gd name="T12" fmla="*/ 23 w 70"/>
                  <a:gd name="T13" fmla="*/ 4 h 14"/>
                  <a:gd name="T14" fmla="*/ 69 w 70"/>
                  <a:gd name="T15" fmla="*/ 0 h 14"/>
                  <a:gd name="T16" fmla="*/ 70 w 70"/>
                  <a:gd name="T17" fmla="*/ 1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0" h="14">
                    <a:moveTo>
                      <a:pt x="70" y="1"/>
                    </a:moveTo>
                    <a:lnTo>
                      <a:pt x="70" y="3"/>
                    </a:lnTo>
                    <a:lnTo>
                      <a:pt x="24" y="9"/>
                    </a:lnTo>
                    <a:lnTo>
                      <a:pt x="24" y="14"/>
                    </a:lnTo>
                    <a:lnTo>
                      <a:pt x="0" y="11"/>
                    </a:lnTo>
                    <a:lnTo>
                      <a:pt x="23" y="1"/>
                    </a:lnTo>
                    <a:lnTo>
                      <a:pt x="23" y="4"/>
                    </a:lnTo>
                    <a:lnTo>
                      <a:pt x="69" y="0"/>
                    </a:lnTo>
                    <a:lnTo>
                      <a:pt x="70" y="1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083" name="Freeform 1323"/>
              <p:cNvSpPr>
                <a:spLocks/>
              </p:cNvSpPr>
              <p:nvPr/>
            </p:nvSpPr>
            <p:spPr bwMode="auto">
              <a:xfrm>
                <a:off x="2710" y="3738"/>
                <a:ext cx="68" cy="14"/>
              </a:xfrm>
              <a:custGeom>
                <a:avLst/>
                <a:gdLst>
                  <a:gd name="T0" fmla="*/ 66 w 68"/>
                  <a:gd name="T1" fmla="*/ 3 h 14"/>
                  <a:gd name="T2" fmla="*/ 68 w 68"/>
                  <a:gd name="T3" fmla="*/ 5 h 14"/>
                  <a:gd name="T4" fmla="*/ 22 w 68"/>
                  <a:gd name="T5" fmla="*/ 9 h 14"/>
                  <a:gd name="T6" fmla="*/ 22 w 68"/>
                  <a:gd name="T7" fmla="*/ 14 h 14"/>
                  <a:gd name="T8" fmla="*/ 0 w 68"/>
                  <a:gd name="T9" fmla="*/ 8 h 14"/>
                  <a:gd name="T10" fmla="*/ 22 w 68"/>
                  <a:gd name="T11" fmla="*/ 0 h 14"/>
                  <a:gd name="T12" fmla="*/ 22 w 68"/>
                  <a:gd name="T13" fmla="*/ 5 h 14"/>
                  <a:gd name="T14" fmla="*/ 66 w 68"/>
                  <a:gd name="T15" fmla="*/ 0 h 14"/>
                  <a:gd name="T16" fmla="*/ 66 w 68"/>
                  <a:gd name="T17" fmla="*/ 3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8" h="14">
                    <a:moveTo>
                      <a:pt x="66" y="3"/>
                    </a:moveTo>
                    <a:lnTo>
                      <a:pt x="68" y="5"/>
                    </a:lnTo>
                    <a:lnTo>
                      <a:pt x="22" y="9"/>
                    </a:lnTo>
                    <a:lnTo>
                      <a:pt x="22" y="14"/>
                    </a:lnTo>
                    <a:lnTo>
                      <a:pt x="0" y="8"/>
                    </a:lnTo>
                    <a:lnTo>
                      <a:pt x="22" y="0"/>
                    </a:lnTo>
                    <a:lnTo>
                      <a:pt x="22" y="5"/>
                    </a:lnTo>
                    <a:lnTo>
                      <a:pt x="66" y="0"/>
                    </a:lnTo>
                    <a:lnTo>
                      <a:pt x="66" y="3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084" name="Freeform 1324"/>
              <p:cNvSpPr>
                <a:spLocks/>
              </p:cNvSpPr>
              <p:nvPr/>
            </p:nvSpPr>
            <p:spPr bwMode="auto">
              <a:xfrm>
                <a:off x="2654" y="3726"/>
                <a:ext cx="13" cy="7"/>
              </a:xfrm>
              <a:custGeom>
                <a:avLst/>
                <a:gdLst>
                  <a:gd name="T0" fmla="*/ 12 w 13"/>
                  <a:gd name="T1" fmla="*/ 0 h 7"/>
                  <a:gd name="T2" fmla="*/ 0 w 13"/>
                  <a:gd name="T3" fmla="*/ 6 h 7"/>
                  <a:gd name="T4" fmla="*/ 13 w 13"/>
                  <a:gd name="T5" fmla="*/ 7 h 7"/>
                  <a:gd name="T6" fmla="*/ 12 w 13"/>
                  <a:gd name="T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7">
                    <a:moveTo>
                      <a:pt x="12" y="0"/>
                    </a:moveTo>
                    <a:lnTo>
                      <a:pt x="0" y="6"/>
                    </a:lnTo>
                    <a:lnTo>
                      <a:pt x="13" y="7"/>
                    </a:lnTo>
                    <a:lnTo>
                      <a:pt x="12" y="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085" name="Line 1325"/>
              <p:cNvSpPr>
                <a:spLocks noChangeShapeType="1"/>
              </p:cNvSpPr>
              <p:nvPr/>
            </p:nvSpPr>
            <p:spPr bwMode="auto">
              <a:xfrm flipV="1">
                <a:off x="2667" y="3726"/>
                <a:ext cx="39" cy="4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086" name="Freeform 1326"/>
              <p:cNvSpPr>
                <a:spLocks/>
              </p:cNvSpPr>
              <p:nvPr/>
            </p:nvSpPr>
            <p:spPr bwMode="auto">
              <a:xfrm>
                <a:off x="2600" y="3709"/>
                <a:ext cx="9" cy="8"/>
              </a:xfrm>
              <a:custGeom>
                <a:avLst/>
                <a:gdLst>
                  <a:gd name="T0" fmla="*/ 9 w 9"/>
                  <a:gd name="T1" fmla="*/ 0 h 8"/>
                  <a:gd name="T2" fmla="*/ 0 w 9"/>
                  <a:gd name="T3" fmla="*/ 5 h 8"/>
                  <a:gd name="T4" fmla="*/ 9 w 9"/>
                  <a:gd name="T5" fmla="*/ 8 h 8"/>
                  <a:gd name="T6" fmla="*/ 9 w 9"/>
                  <a:gd name="T7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8">
                    <a:moveTo>
                      <a:pt x="9" y="0"/>
                    </a:moveTo>
                    <a:lnTo>
                      <a:pt x="0" y="5"/>
                    </a:lnTo>
                    <a:lnTo>
                      <a:pt x="9" y="8"/>
                    </a:lnTo>
                    <a:lnTo>
                      <a:pt x="9" y="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087" name="Line 1327"/>
              <p:cNvSpPr>
                <a:spLocks noChangeShapeType="1"/>
              </p:cNvSpPr>
              <p:nvPr/>
            </p:nvSpPr>
            <p:spPr bwMode="auto">
              <a:xfrm flipV="1">
                <a:off x="2609" y="3710"/>
                <a:ext cx="28" cy="2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088" name="Freeform 1328"/>
              <p:cNvSpPr>
                <a:spLocks/>
              </p:cNvSpPr>
              <p:nvPr/>
            </p:nvSpPr>
            <p:spPr bwMode="auto">
              <a:xfrm>
                <a:off x="2536" y="3694"/>
                <a:ext cx="9" cy="4"/>
              </a:xfrm>
              <a:custGeom>
                <a:avLst/>
                <a:gdLst>
                  <a:gd name="T0" fmla="*/ 9 w 9"/>
                  <a:gd name="T1" fmla="*/ 0 h 4"/>
                  <a:gd name="T2" fmla="*/ 0 w 9"/>
                  <a:gd name="T3" fmla="*/ 3 h 4"/>
                  <a:gd name="T4" fmla="*/ 9 w 9"/>
                  <a:gd name="T5" fmla="*/ 4 h 4"/>
                  <a:gd name="T6" fmla="*/ 9 w 9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4">
                    <a:moveTo>
                      <a:pt x="9" y="0"/>
                    </a:moveTo>
                    <a:lnTo>
                      <a:pt x="0" y="3"/>
                    </a:lnTo>
                    <a:lnTo>
                      <a:pt x="9" y="4"/>
                    </a:lnTo>
                    <a:lnTo>
                      <a:pt x="9" y="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089" name="Line 1329"/>
              <p:cNvSpPr>
                <a:spLocks noChangeShapeType="1"/>
              </p:cNvSpPr>
              <p:nvPr/>
            </p:nvSpPr>
            <p:spPr bwMode="auto">
              <a:xfrm flipV="1">
                <a:off x="2545" y="3695"/>
                <a:ext cx="23" cy="2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090" name="Freeform 1330"/>
              <p:cNvSpPr>
                <a:spLocks/>
              </p:cNvSpPr>
              <p:nvPr/>
            </p:nvSpPr>
            <p:spPr bwMode="auto">
              <a:xfrm>
                <a:off x="2461" y="3677"/>
                <a:ext cx="11" cy="6"/>
              </a:xfrm>
              <a:custGeom>
                <a:avLst/>
                <a:gdLst>
                  <a:gd name="T0" fmla="*/ 11 w 11"/>
                  <a:gd name="T1" fmla="*/ 0 h 6"/>
                  <a:gd name="T2" fmla="*/ 0 w 11"/>
                  <a:gd name="T3" fmla="*/ 3 h 6"/>
                  <a:gd name="T4" fmla="*/ 11 w 11"/>
                  <a:gd name="T5" fmla="*/ 6 h 6"/>
                  <a:gd name="T6" fmla="*/ 11 w 11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" h="6">
                    <a:moveTo>
                      <a:pt x="11" y="0"/>
                    </a:moveTo>
                    <a:lnTo>
                      <a:pt x="0" y="3"/>
                    </a:lnTo>
                    <a:lnTo>
                      <a:pt x="11" y="6"/>
                    </a:lnTo>
                    <a:lnTo>
                      <a:pt x="11" y="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091" name="Line 1331"/>
              <p:cNvSpPr>
                <a:spLocks noChangeShapeType="1"/>
              </p:cNvSpPr>
              <p:nvPr/>
            </p:nvSpPr>
            <p:spPr bwMode="auto">
              <a:xfrm>
                <a:off x="2472" y="3681"/>
                <a:ext cx="27" cy="0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092" name="Freeform 1332"/>
              <p:cNvSpPr>
                <a:spLocks/>
              </p:cNvSpPr>
              <p:nvPr/>
            </p:nvSpPr>
            <p:spPr bwMode="auto">
              <a:xfrm>
                <a:off x="2389" y="3657"/>
                <a:ext cx="11" cy="8"/>
              </a:xfrm>
              <a:custGeom>
                <a:avLst/>
                <a:gdLst>
                  <a:gd name="T0" fmla="*/ 11 w 11"/>
                  <a:gd name="T1" fmla="*/ 0 h 8"/>
                  <a:gd name="T2" fmla="*/ 0 w 11"/>
                  <a:gd name="T3" fmla="*/ 3 h 8"/>
                  <a:gd name="T4" fmla="*/ 11 w 11"/>
                  <a:gd name="T5" fmla="*/ 8 h 8"/>
                  <a:gd name="T6" fmla="*/ 11 w 11"/>
                  <a:gd name="T7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" h="8">
                    <a:moveTo>
                      <a:pt x="11" y="0"/>
                    </a:moveTo>
                    <a:lnTo>
                      <a:pt x="0" y="3"/>
                    </a:lnTo>
                    <a:lnTo>
                      <a:pt x="11" y="8"/>
                    </a:lnTo>
                    <a:lnTo>
                      <a:pt x="11" y="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093" name="Line 1333"/>
              <p:cNvSpPr>
                <a:spLocks noChangeShapeType="1"/>
              </p:cNvSpPr>
              <p:nvPr/>
            </p:nvSpPr>
            <p:spPr bwMode="auto">
              <a:xfrm>
                <a:off x="2400" y="3660"/>
                <a:ext cx="30" cy="5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094" name="Freeform 1334"/>
              <p:cNvSpPr>
                <a:spLocks/>
              </p:cNvSpPr>
              <p:nvPr/>
            </p:nvSpPr>
            <p:spPr bwMode="auto">
              <a:xfrm>
                <a:off x="2319" y="3637"/>
                <a:ext cx="12" cy="8"/>
              </a:xfrm>
              <a:custGeom>
                <a:avLst/>
                <a:gdLst>
                  <a:gd name="T0" fmla="*/ 12 w 12"/>
                  <a:gd name="T1" fmla="*/ 0 h 8"/>
                  <a:gd name="T2" fmla="*/ 0 w 12"/>
                  <a:gd name="T3" fmla="*/ 2 h 8"/>
                  <a:gd name="T4" fmla="*/ 10 w 12"/>
                  <a:gd name="T5" fmla="*/ 8 h 8"/>
                  <a:gd name="T6" fmla="*/ 12 w 12"/>
                  <a:gd name="T7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8">
                    <a:moveTo>
                      <a:pt x="12" y="0"/>
                    </a:moveTo>
                    <a:lnTo>
                      <a:pt x="0" y="2"/>
                    </a:lnTo>
                    <a:lnTo>
                      <a:pt x="10" y="8"/>
                    </a:lnTo>
                    <a:lnTo>
                      <a:pt x="12" y="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095" name="Line 1335"/>
              <p:cNvSpPr>
                <a:spLocks noChangeShapeType="1"/>
              </p:cNvSpPr>
              <p:nvPr/>
            </p:nvSpPr>
            <p:spPr bwMode="auto">
              <a:xfrm>
                <a:off x="2329" y="3642"/>
                <a:ext cx="29" cy="9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096" name="Freeform 1336"/>
              <p:cNvSpPr>
                <a:spLocks/>
              </p:cNvSpPr>
              <p:nvPr/>
            </p:nvSpPr>
            <p:spPr bwMode="auto">
              <a:xfrm>
                <a:off x="2250" y="3623"/>
                <a:ext cx="11" cy="6"/>
              </a:xfrm>
              <a:custGeom>
                <a:avLst/>
                <a:gdLst>
                  <a:gd name="T0" fmla="*/ 11 w 11"/>
                  <a:gd name="T1" fmla="*/ 0 h 6"/>
                  <a:gd name="T2" fmla="*/ 0 w 11"/>
                  <a:gd name="T3" fmla="*/ 0 h 6"/>
                  <a:gd name="T4" fmla="*/ 9 w 11"/>
                  <a:gd name="T5" fmla="*/ 6 h 6"/>
                  <a:gd name="T6" fmla="*/ 11 w 11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" h="6">
                    <a:moveTo>
                      <a:pt x="11" y="0"/>
                    </a:moveTo>
                    <a:lnTo>
                      <a:pt x="0" y="0"/>
                    </a:lnTo>
                    <a:lnTo>
                      <a:pt x="9" y="6"/>
                    </a:lnTo>
                    <a:lnTo>
                      <a:pt x="11" y="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097" name="Line 1337"/>
              <p:cNvSpPr>
                <a:spLocks noChangeShapeType="1"/>
              </p:cNvSpPr>
              <p:nvPr/>
            </p:nvSpPr>
            <p:spPr bwMode="auto">
              <a:xfrm>
                <a:off x="2261" y="3626"/>
                <a:ext cx="29" cy="8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098" name="Freeform 1338"/>
              <p:cNvSpPr>
                <a:spLocks/>
              </p:cNvSpPr>
              <p:nvPr/>
            </p:nvSpPr>
            <p:spPr bwMode="auto">
              <a:xfrm>
                <a:off x="2179" y="3608"/>
                <a:ext cx="11" cy="8"/>
              </a:xfrm>
              <a:custGeom>
                <a:avLst/>
                <a:gdLst>
                  <a:gd name="T0" fmla="*/ 11 w 11"/>
                  <a:gd name="T1" fmla="*/ 0 h 8"/>
                  <a:gd name="T2" fmla="*/ 0 w 11"/>
                  <a:gd name="T3" fmla="*/ 0 h 8"/>
                  <a:gd name="T4" fmla="*/ 8 w 11"/>
                  <a:gd name="T5" fmla="*/ 8 h 8"/>
                  <a:gd name="T6" fmla="*/ 11 w 11"/>
                  <a:gd name="T7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" h="8">
                    <a:moveTo>
                      <a:pt x="11" y="0"/>
                    </a:moveTo>
                    <a:lnTo>
                      <a:pt x="0" y="0"/>
                    </a:lnTo>
                    <a:lnTo>
                      <a:pt x="8" y="8"/>
                    </a:lnTo>
                    <a:lnTo>
                      <a:pt x="11" y="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099" name="Line 1339"/>
              <p:cNvSpPr>
                <a:spLocks noChangeShapeType="1"/>
              </p:cNvSpPr>
              <p:nvPr/>
            </p:nvSpPr>
            <p:spPr bwMode="auto">
              <a:xfrm>
                <a:off x="2189" y="3611"/>
                <a:ext cx="32" cy="9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100" name="Freeform 1340"/>
              <p:cNvSpPr>
                <a:spLocks/>
              </p:cNvSpPr>
              <p:nvPr/>
            </p:nvSpPr>
            <p:spPr bwMode="auto">
              <a:xfrm>
                <a:off x="2111" y="3596"/>
                <a:ext cx="10" cy="7"/>
              </a:xfrm>
              <a:custGeom>
                <a:avLst/>
                <a:gdLst>
                  <a:gd name="T0" fmla="*/ 10 w 10"/>
                  <a:gd name="T1" fmla="*/ 0 h 7"/>
                  <a:gd name="T2" fmla="*/ 0 w 10"/>
                  <a:gd name="T3" fmla="*/ 1 h 7"/>
                  <a:gd name="T4" fmla="*/ 9 w 10"/>
                  <a:gd name="T5" fmla="*/ 7 h 7"/>
                  <a:gd name="T6" fmla="*/ 10 w 10"/>
                  <a:gd name="T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" h="7">
                    <a:moveTo>
                      <a:pt x="10" y="0"/>
                    </a:moveTo>
                    <a:lnTo>
                      <a:pt x="0" y="1"/>
                    </a:lnTo>
                    <a:lnTo>
                      <a:pt x="9" y="7"/>
                    </a:lnTo>
                    <a:lnTo>
                      <a:pt x="10" y="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101" name="Line 1341"/>
              <p:cNvSpPr>
                <a:spLocks noChangeShapeType="1"/>
              </p:cNvSpPr>
              <p:nvPr/>
            </p:nvSpPr>
            <p:spPr bwMode="auto">
              <a:xfrm>
                <a:off x="2120" y="3599"/>
                <a:ext cx="32" cy="8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102" name="Freeform 1342"/>
              <p:cNvSpPr>
                <a:spLocks/>
              </p:cNvSpPr>
              <p:nvPr/>
            </p:nvSpPr>
            <p:spPr bwMode="auto">
              <a:xfrm>
                <a:off x="2043" y="3584"/>
                <a:ext cx="11" cy="7"/>
              </a:xfrm>
              <a:custGeom>
                <a:avLst/>
                <a:gdLst>
                  <a:gd name="T0" fmla="*/ 11 w 11"/>
                  <a:gd name="T1" fmla="*/ 0 h 7"/>
                  <a:gd name="T2" fmla="*/ 0 w 11"/>
                  <a:gd name="T3" fmla="*/ 3 h 7"/>
                  <a:gd name="T4" fmla="*/ 11 w 11"/>
                  <a:gd name="T5" fmla="*/ 7 h 7"/>
                  <a:gd name="T6" fmla="*/ 11 w 11"/>
                  <a:gd name="T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" h="7">
                    <a:moveTo>
                      <a:pt x="11" y="0"/>
                    </a:moveTo>
                    <a:lnTo>
                      <a:pt x="0" y="3"/>
                    </a:lnTo>
                    <a:lnTo>
                      <a:pt x="11" y="7"/>
                    </a:lnTo>
                    <a:lnTo>
                      <a:pt x="11" y="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103" name="Line 1343"/>
              <p:cNvSpPr>
                <a:spLocks noChangeShapeType="1"/>
              </p:cNvSpPr>
              <p:nvPr/>
            </p:nvSpPr>
            <p:spPr bwMode="auto">
              <a:xfrm>
                <a:off x="2054" y="3588"/>
                <a:ext cx="29" cy="2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104" name="Freeform 1344"/>
              <p:cNvSpPr>
                <a:spLocks/>
              </p:cNvSpPr>
              <p:nvPr/>
            </p:nvSpPr>
            <p:spPr bwMode="auto">
              <a:xfrm>
                <a:off x="1981" y="3570"/>
                <a:ext cx="7" cy="6"/>
              </a:xfrm>
              <a:custGeom>
                <a:avLst/>
                <a:gdLst>
                  <a:gd name="T0" fmla="*/ 7 w 7"/>
                  <a:gd name="T1" fmla="*/ 0 h 6"/>
                  <a:gd name="T2" fmla="*/ 0 w 7"/>
                  <a:gd name="T3" fmla="*/ 1 h 6"/>
                  <a:gd name="T4" fmla="*/ 7 w 7"/>
                  <a:gd name="T5" fmla="*/ 6 h 6"/>
                  <a:gd name="T6" fmla="*/ 7 w 7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6">
                    <a:moveTo>
                      <a:pt x="7" y="0"/>
                    </a:moveTo>
                    <a:lnTo>
                      <a:pt x="0" y="1"/>
                    </a:lnTo>
                    <a:lnTo>
                      <a:pt x="7" y="6"/>
                    </a:lnTo>
                    <a:lnTo>
                      <a:pt x="7" y="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105" name="Line 1345"/>
              <p:cNvSpPr>
                <a:spLocks noChangeShapeType="1"/>
              </p:cNvSpPr>
              <p:nvPr/>
            </p:nvSpPr>
            <p:spPr bwMode="auto">
              <a:xfrm>
                <a:off x="1988" y="3573"/>
                <a:ext cx="25" cy="3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106" name="Freeform 1346"/>
              <p:cNvSpPr>
                <a:spLocks/>
              </p:cNvSpPr>
              <p:nvPr/>
            </p:nvSpPr>
            <p:spPr bwMode="auto">
              <a:xfrm>
                <a:off x="1919" y="3555"/>
                <a:ext cx="7" cy="4"/>
              </a:xfrm>
              <a:custGeom>
                <a:avLst/>
                <a:gdLst>
                  <a:gd name="T0" fmla="*/ 7 w 7"/>
                  <a:gd name="T1" fmla="*/ 0 h 4"/>
                  <a:gd name="T2" fmla="*/ 0 w 7"/>
                  <a:gd name="T3" fmla="*/ 1 h 4"/>
                  <a:gd name="T4" fmla="*/ 7 w 7"/>
                  <a:gd name="T5" fmla="*/ 4 h 4"/>
                  <a:gd name="T6" fmla="*/ 7 w 7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4">
                    <a:moveTo>
                      <a:pt x="7" y="0"/>
                    </a:moveTo>
                    <a:lnTo>
                      <a:pt x="0" y="1"/>
                    </a:lnTo>
                    <a:lnTo>
                      <a:pt x="7" y="4"/>
                    </a:lnTo>
                    <a:lnTo>
                      <a:pt x="7" y="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107" name="Line 1347"/>
              <p:cNvSpPr>
                <a:spLocks noChangeShapeType="1"/>
              </p:cNvSpPr>
              <p:nvPr/>
            </p:nvSpPr>
            <p:spPr bwMode="auto">
              <a:xfrm>
                <a:off x="1926" y="3558"/>
                <a:ext cx="16" cy="1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108" name="Freeform 1348"/>
              <p:cNvSpPr>
                <a:spLocks/>
              </p:cNvSpPr>
              <p:nvPr/>
            </p:nvSpPr>
            <p:spPr bwMode="auto">
              <a:xfrm>
                <a:off x="1857" y="3541"/>
                <a:ext cx="4" cy="3"/>
              </a:xfrm>
              <a:custGeom>
                <a:avLst/>
                <a:gdLst>
                  <a:gd name="T0" fmla="*/ 4 w 4"/>
                  <a:gd name="T1" fmla="*/ 0 h 3"/>
                  <a:gd name="T2" fmla="*/ 0 w 4"/>
                  <a:gd name="T3" fmla="*/ 0 h 3"/>
                  <a:gd name="T4" fmla="*/ 4 w 4"/>
                  <a:gd name="T5" fmla="*/ 3 h 3"/>
                  <a:gd name="T6" fmla="*/ 4 w 4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3">
                    <a:moveTo>
                      <a:pt x="4" y="0"/>
                    </a:moveTo>
                    <a:lnTo>
                      <a:pt x="0" y="0"/>
                    </a:lnTo>
                    <a:lnTo>
                      <a:pt x="4" y="3"/>
                    </a:lnTo>
                    <a:lnTo>
                      <a:pt x="4" y="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109" name="Line 1349"/>
              <p:cNvSpPr>
                <a:spLocks noChangeShapeType="1"/>
              </p:cNvSpPr>
              <p:nvPr/>
            </p:nvSpPr>
            <p:spPr bwMode="auto">
              <a:xfrm>
                <a:off x="1861" y="3542"/>
                <a:ext cx="13" cy="3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110" name="Freeform 1350"/>
              <p:cNvSpPr>
                <a:spLocks/>
              </p:cNvSpPr>
              <p:nvPr/>
            </p:nvSpPr>
            <p:spPr bwMode="auto">
              <a:xfrm>
                <a:off x="3187" y="3836"/>
                <a:ext cx="62" cy="84"/>
              </a:xfrm>
              <a:custGeom>
                <a:avLst/>
                <a:gdLst>
                  <a:gd name="T0" fmla="*/ 60 w 62"/>
                  <a:gd name="T1" fmla="*/ 81 h 84"/>
                  <a:gd name="T2" fmla="*/ 57 w 62"/>
                  <a:gd name="T3" fmla="*/ 84 h 84"/>
                  <a:gd name="T4" fmla="*/ 16 w 62"/>
                  <a:gd name="T5" fmla="*/ 29 h 84"/>
                  <a:gd name="T6" fmla="*/ 13 w 62"/>
                  <a:gd name="T7" fmla="*/ 34 h 84"/>
                  <a:gd name="T8" fmla="*/ 0 w 62"/>
                  <a:gd name="T9" fmla="*/ 0 h 84"/>
                  <a:gd name="T10" fmla="*/ 28 w 62"/>
                  <a:gd name="T11" fmla="*/ 21 h 84"/>
                  <a:gd name="T12" fmla="*/ 22 w 62"/>
                  <a:gd name="T13" fmla="*/ 24 h 84"/>
                  <a:gd name="T14" fmla="*/ 62 w 62"/>
                  <a:gd name="T15" fmla="*/ 79 h 84"/>
                  <a:gd name="T16" fmla="*/ 60 w 62"/>
                  <a:gd name="T17" fmla="*/ 81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2" h="84">
                    <a:moveTo>
                      <a:pt x="60" y="81"/>
                    </a:moveTo>
                    <a:lnTo>
                      <a:pt x="57" y="84"/>
                    </a:lnTo>
                    <a:lnTo>
                      <a:pt x="16" y="29"/>
                    </a:lnTo>
                    <a:lnTo>
                      <a:pt x="13" y="34"/>
                    </a:lnTo>
                    <a:lnTo>
                      <a:pt x="0" y="0"/>
                    </a:lnTo>
                    <a:lnTo>
                      <a:pt x="28" y="21"/>
                    </a:lnTo>
                    <a:lnTo>
                      <a:pt x="22" y="24"/>
                    </a:lnTo>
                    <a:lnTo>
                      <a:pt x="62" y="79"/>
                    </a:lnTo>
                    <a:lnTo>
                      <a:pt x="60" y="81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111" name="Freeform 1351"/>
              <p:cNvSpPr>
                <a:spLocks/>
              </p:cNvSpPr>
              <p:nvPr/>
            </p:nvSpPr>
            <p:spPr bwMode="auto">
              <a:xfrm>
                <a:off x="3125" y="3818"/>
                <a:ext cx="55" cy="87"/>
              </a:xfrm>
              <a:custGeom>
                <a:avLst/>
                <a:gdLst>
                  <a:gd name="T0" fmla="*/ 52 w 55"/>
                  <a:gd name="T1" fmla="*/ 85 h 87"/>
                  <a:gd name="T2" fmla="*/ 50 w 55"/>
                  <a:gd name="T3" fmla="*/ 87 h 87"/>
                  <a:gd name="T4" fmla="*/ 15 w 55"/>
                  <a:gd name="T5" fmla="*/ 30 h 87"/>
                  <a:gd name="T6" fmla="*/ 9 w 55"/>
                  <a:gd name="T7" fmla="*/ 33 h 87"/>
                  <a:gd name="T8" fmla="*/ 0 w 55"/>
                  <a:gd name="T9" fmla="*/ 0 h 87"/>
                  <a:gd name="T10" fmla="*/ 26 w 55"/>
                  <a:gd name="T11" fmla="*/ 22 h 87"/>
                  <a:gd name="T12" fmla="*/ 21 w 55"/>
                  <a:gd name="T13" fmla="*/ 26 h 87"/>
                  <a:gd name="T14" fmla="*/ 55 w 55"/>
                  <a:gd name="T15" fmla="*/ 82 h 87"/>
                  <a:gd name="T16" fmla="*/ 52 w 55"/>
                  <a:gd name="T17" fmla="*/ 85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87">
                    <a:moveTo>
                      <a:pt x="52" y="85"/>
                    </a:moveTo>
                    <a:lnTo>
                      <a:pt x="50" y="87"/>
                    </a:lnTo>
                    <a:lnTo>
                      <a:pt x="15" y="30"/>
                    </a:lnTo>
                    <a:lnTo>
                      <a:pt x="9" y="33"/>
                    </a:lnTo>
                    <a:lnTo>
                      <a:pt x="0" y="0"/>
                    </a:lnTo>
                    <a:lnTo>
                      <a:pt x="26" y="22"/>
                    </a:lnTo>
                    <a:lnTo>
                      <a:pt x="21" y="26"/>
                    </a:lnTo>
                    <a:lnTo>
                      <a:pt x="55" y="82"/>
                    </a:lnTo>
                    <a:lnTo>
                      <a:pt x="52" y="85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112" name="Freeform 1352"/>
              <p:cNvSpPr>
                <a:spLocks/>
              </p:cNvSpPr>
              <p:nvPr/>
            </p:nvSpPr>
            <p:spPr bwMode="auto">
              <a:xfrm>
                <a:off x="3045" y="3821"/>
                <a:ext cx="64" cy="68"/>
              </a:xfrm>
              <a:custGeom>
                <a:avLst/>
                <a:gdLst>
                  <a:gd name="T0" fmla="*/ 61 w 64"/>
                  <a:gd name="T1" fmla="*/ 65 h 68"/>
                  <a:gd name="T2" fmla="*/ 60 w 64"/>
                  <a:gd name="T3" fmla="*/ 68 h 68"/>
                  <a:gd name="T4" fmla="*/ 19 w 64"/>
                  <a:gd name="T5" fmla="*/ 24 h 68"/>
                  <a:gd name="T6" fmla="*/ 14 w 64"/>
                  <a:gd name="T7" fmla="*/ 29 h 68"/>
                  <a:gd name="T8" fmla="*/ 0 w 64"/>
                  <a:gd name="T9" fmla="*/ 0 h 68"/>
                  <a:gd name="T10" fmla="*/ 28 w 64"/>
                  <a:gd name="T11" fmla="*/ 15 h 68"/>
                  <a:gd name="T12" fmla="*/ 23 w 64"/>
                  <a:gd name="T13" fmla="*/ 19 h 68"/>
                  <a:gd name="T14" fmla="*/ 64 w 64"/>
                  <a:gd name="T15" fmla="*/ 64 h 68"/>
                  <a:gd name="T16" fmla="*/ 61 w 64"/>
                  <a:gd name="T17" fmla="*/ 65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4" h="68">
                    <a:moveTo>
                      <a:pt x="61" y="65"/>
                    </a:moveTo>
                    <a:lnTo>
                      <a:pt x="60" y="68"/>
                    </a:lnTo>
                    <a:lnTo>
                      <a:pt x="19" y="24"/>
                    </a:lnTo>
                    <a:lnTo>
                      <a:pt x="14" y="29"/>
                    </a:lnTo>
                    <a:lnTo>
                      <a:pt x="0" y="0"/>
                    </a:lnTo>
                    <a:lnTo>
                      <a:pt x="28" y="15"/>
                    </a:lnTo>
                    <a:lnTo>
                      <a:pt x="23" y="19"/>
                    </a:lnTo>
                    <a:lnTo>
                      <a:pt x="64" y="64"/>
                    </a:lnTo>
                    <a:lnTo>
                      <a:pt x="61" y="65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113" name="Freeform 1353"/>
              <p:cNvSpPr>
                <a:spLocks/>
              </p:cNvSpPr>
              <p:nvPr/>
            </p:nvSpPr>
            <p:spPr bwMode="auto">
              <a:xfrm>
                <a:off x="2970" y="3828"/>
                <a:ext cx="69" cy="46"/>
              </a:xfrm>
              <a:custGeom>
                <a:avLst/>
                <a:gdLst>
                  <a:gd name="T0" fmla="*/ 68 w 69"/>
                  <a:gd name="T1" fmla="*/ 43 h 46"/>
                  <a:gd name="T2" fmla="*/ 66 w 69"/>
                  <a:gd name="T3" fmla="*/ 46 h 46"/>
                  <a:gd name="T4" fmla="*/ 22 w 69"/>
                  <a:gd name="T5" fmla="*/ 17 h 46"/>
                  <a:gd name="T6" fmla="*/ 19 w 69"/>
                  <a:gd name="T7" fmla="*/ 22 h 46"/>
                  <a:gd name="T8" fmla="*/ 0 w 69"/>
                  <a:gd name="T9" fmla="*/ 0 h 46"/>
                  <a:gd name="T10" fmla="*/ 28 w 69"/>
                  <a:gd name="T11" fmla="*/ 8 h 46"/>
                  <a:gd name="T12" fmla="*/ 25 w 69"/>
                  <a:gd name="T13" fmla="*/ 12 h 46"/>
                  <a:gd name="T14" fmla="*/ 69 w 69"/>
                  <a:gd name="T15" fmla="*/ 42 h 46"/>
                  <a:gd name="T16" fmla="*/ 68 w 69"/>
                  <a:gd name="T17" fmla="*/ 43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9" h="46">
                    <a:moveTo>
                      <a:pt x="68" y="43"/>
                    </a:moveTo>
                    <a:lnTo>
                      <a:pt x="66" y="46"/>
                    </a:lnTo>
                    <a:lnTo>
                      <a:pt x="22" y="17"/>
                    </a:lnTo>
                    <a:lnTo>
                      <a:pt x="19" y="22"/>
                    </a:lnTo>
                    <a:lnTo>
                      <a:pt x="0" y="0"/>
                    </a:lnTo>
                    <a:lnTo>
                      <a:pt x="28" y="8"/>
                    </a:lnTo>
                    <a:lnTo>
                      <a:pt x="25" y="12"/>
                    </a:lnTo>
                    <a:lnTo>
                      <a:pt x="69" y="42"/>
                    </a:lnTo>
                    <a:lnTo>
                      <a:pt x="68" y="43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114" name="Freeform 1354"/>
              <p:cNvSpPr>
                <a:spLocks/>
              </p:cNvSpPr>
              <p:nvPr/>
            </p:nvSpPr>
            <p:spPr bwMode="auto">
              <a:xfrm>
                <a:off x="2898" y="3834"/>
                <a:ext cx="72" cy="23"/>
              </a:xfrm>
              <a:custGeom>
                <a:avLst/>
                <a:gdLst>
                  <a:gd name="T0" fmla="*/ 71 w 72"/>
                  <a:gd name="T1" fmla="*/ 22 h 23"/>
                  <a:gd name="T2" fmla="*/ 71 w 72"/>
                  <a:gd name="T3" fmla="*/ 23 h 23"/>
                  <a:gd name="T4" fmla="*/ 23 w 72"/>
                  <a:gd name="T5" fmla="*/ 11 h 23"/>
                  <a:gd name="T6" fmla="*/ 22 w 72"/>
                  <a:gd name="T7" fmla="*/ 16 h 23"/>
                  <a:gd name="T8" fmla="*/ 0 w 72"/>
                  <a:gd name="T9" fmla="*/ 0 h 23"/>
                  <a:gd name="T10" fmla="*/ 26 w 72"/>
                  <a:gd name="T11" fmla="*/ 0 h 23"/>
                  <a:gd name="T12" fmla="*/ 25 w 72"/>
                  <a:gd name="T13" fmla="*/ 5 h 23"/>
                  <a:gd name="T14" fmla="*/ 72 w 72"/>
                  <a:gd name="T15" fmla="*/ 20 h 23"/>
                  <a:gd name="T16" fmla="*/ 71 w 72"/>
                  <a:gd name="T17" fmla="*/ 22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2" h="23">
                    <a:moveTo>
                      <a:pt x="71" y="22"/>
                    </a:moveTo>
                    <a:lnTo>
                      <a:pt x="71" y="23"/>
                    </a:lnTo>
                    <a:lnTo>
                      <a:pt x="23" y="11"/>
                    </a:lnTo>
                    <a:lnTo>
                      <a:pt x="22" y="16"/>
                    </a:lnTo>
                    <a:lnTo>
                      <a:pt x="0" y="0"/>
                    </a:lnTo>
                    <a:lnTo>
                      <a:pt x="26" y="0"/>
                    </a:lnTo>
                    <a:lnTo>
                      <a:pt x="25" y="5"/>
                    </a:lnTo>
                    <a:lnTo>
                      <a:pt x="72" y="20"/>
                    </a:lnTo>
                    <a:lnTo>
                      <a:pt x="71" y="22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115" name="Freeform 1355"/>
              <p:cNvSpPr>
                <a:spLocks/>
              </p:cNvSpPr>
              <p:nvPr/>
            </p:nvSpPr>
            <p:spPr bwMode="auto">
              <a:xfrm>
                <a:off x="2828" y="3830"/>
                <a:ext cx="72" cy="14"/>
              </a:xfrm>
              <a:custGeom>
                <a:avLst/>
                <a:gdLst>
                  <a:gd name="T0" fmla="*/ 72 w 72"/>
                  <a:gd name="T1" fmla="*/ 10 h 14"/>
                  <a:gd name="T2" fmla="*/ 72 w 72"/>
                  <a:gd name="T3" fmla="*/ 14 h 14"/>
                  <a:gd name="T4" fmla="*/ 24 w 72"/>
                  <a:gd name="T5" fmla="*/ 9 h 14"/>
                  <a:gd name="T6" fmla="*/ 23 w 72"/>
                  <a:gd name="T7" fmla="*/ 14 h 14"/>
                  <a:gd name="T8" fmla="*/ 0 w 72"/>
                  <a:gd name="T9" fmla="*/ 4 h 14"/>
                  <a:gd name="T10" fmla="*/ 24 w 72"/>
                  <a:gd name="T11" fmla="*/ 0 h 14"/>
                  <a:gd name="T12" fmla="*/ 24 w 72"/>
                  <a:gd name="T13" fmla="*/ 4 h 14"/>
                  <a:gd name="T14" fmla="*/ 72 w 72"/>
                  <a:gd name="T15" fmla="*/ 7 h 14"/>
                  <a:gd name="T16" fmla="*/ 72 w 72"/>
                  <a:gd name="T17" fmla="*/ 1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2" h="14">
                    <a:moveTo>
                      <a:pt x="72" y="10"/>
                    </a:moveTo>
                    <a:lnTo>
                      <a:pt x="72" y="14"/>
                    </a:lnTo>
                    <a:lnTo>
                      <a:pt x="24" y="9"/>
                    </a:lnTo>
                    <a:lnTo>
                      <a:pt x="23" y="14"/>
                    </a:lnTo>
                    <a:lnTo>
                      <a:pt x="0" y="4"/>
                    </a:lnTo>
                    <a:lnTo>
                      <a:pt x="24" y="0"/>
                    </a:lnTo>
                    <a:lnTo>
                      <a:pt x="24" y="4"/>
                    </a:lnTo>
                    <a:lnTo>
                      <a:pt x="72" y="7"/>
                    </a:lnTo>
                    <a:lnTo>
                      <a:pt x="72" y="1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116" name="Freeform 1356"/>
              <p:cNvSpPr>
                <a:spLocks/>
              </p:cNvSpPr>
              <p:nvPr/>
            </p:nvSpPr>
            <p:spPr bwMode="auto">
              <a:xfrm>
                <a:off x="2761" y="3824"/>
                <a:ext cx="69" cy="16"/>
              </a:xfrm>
              <a:custGeom>
                <a:avLst/>
                <a:gdLst>
                  <a:gd name="T0" fmla="*/ 69 w 69"/>
                  <a:gd name="T1" fmla="*/ 3 h 16"/>
                  <a:gd name="T2" fmla="*/ 69 w 69"/>
                  <a:gd name="T3" fmla="*/ 4 h 16"/>
                  <a:gd name="T4" fmla="*/ 23 w 69"/>
                  <a:gd name="T5" fmla="*/ 12 h 16"/>
                  <a:gd name="T6" fmla="*/ 24 w 69"/>
                  <a:gd name="T7" fmla="*/ 16 h 16"/>
                  <a:gd name="T8" fmla="*/ 0 w 69"/>
                  <a:gd name="T9" fmla="*/ 13 h 16"/>
                  <a:gd name="T10" fmla="*/ 21 w 69"/>
                  <a:gd name="T11" fmla="*/ 4 h 16"/>
                  <a:gd name="T12" fmla="*/ 21 w 69"/>
                  <a:gd name="T13" fmla="*/ 7 h 16"/>
                  <a:gd name="T14" fmla="*/ 69 w 69"/>
                  <a:gd name="T15" fmla="*/ 0 h 16"/>
                  <a:gd name="T16" fmla="*/ 69 w 69"/>
                  <a:gd name="T17" fmla="*/ 3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9" h="16">
                    <a:moveTo>
                      <a:pt x="69" y="3"/>
                    </a:moveTo>
                    <a:lnTo>
                      <a:pt x="69" y="4"/>
                    </a:lnTo>
                    <a:lnTo>
                      <a:pt x="23" y="12"/>
                    </a:lnTo>
                    <a:lnTo>
                      <a:pt x="24" y="16"/>
                    </a:lnTo>
                    <a:lnTo>
                      <a:pt x="0" y="13"/>
                    </a:lnTo>
                    <a:lnTo>
                      <a:pt x="21" y="4"/>
                    </a:lnTo>
                    <a:lnTo>
                      <a:pt x="21" y="7"/>
                    </a:lnTo>
                    <a:lnTo>
                      <a:pt x="69" y="0"/>
                    </a:lnTo>
                    <a:lnTo>
                      <a:pt x="69" y="3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117" name="Freeform 1357"/>
              <p:cNvSpPr>
                <a:spLocks/>
              </p:cNvSpPr>
              <p:nvPr/>
            </p:nvSpPr>
            <p:spPr bwMode="auto">
              <a:xfrm>
                <a:off x="2698" y="3807"/>
                <a:ext cx="63" cy="14"/>
              </a:xfrm>
              <a:custGeom>
                <a:avLst/>
                <a:gdLst>
                  <a:gd name="T0" fmla="*/ 63 w 63"/>
                  <a:gd name="T1" fmla="*/ 3 h 14"/>
                  <a:gd name="T2" fmla="*/ 63 w 63"/>
                  <a:gd name="T3" fmla="*/ 4 h 14"/>
                  <a:gd name="T4" fmla="*/ 21 w 63"/>
                  <a:gd name="T5" fmla="*/ 9 h 14"/>
                  <a:gd name="T6" fmla="*/ 21 w 63"/>
                  <a:gd name="T7" fmla="*/ 14 h 14"/>
                  <a:gd name="T8" fmla="*/ 0 w 63"/>
                  <a:gd name="T9" fmla="*/ 7 h 14"/>
                  <a:gd name="T10" fmla="*/ 20 w 63"/>
                  <a:gd name="T11" fmla="*/ 0 h 14"/>
                  <a:gd name="T12" fmla="*/ 20 w 63"/>
                  <a:gd name="T13" fmla="*/ 4 h 14"/>
                  <a:gd name="T14" fmla="*/ 63 w 63"/>
                  <a:gd name="T15" fmla="*/ 0 h 14"/>
                  <a:gd name="T16" fmla="*/ 63 w 63"/>
                  <a:gd name="T17" fmla="*/ 3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3" h="14">
                    <a:moveTo>
                      <a:pt x="63" y="3"/>
                    </a:moveTo>
                    <a:lnTo>
                      <a:pt x="63" y="4"/>
                    </a:lnTo>
                    <a:lnTo>
                      <a:pt x="21" y="9"/>
                    </a:lnTo>
                    <a:lnTo>
                      <a:pt x="21" y="14"/>
                    </a:lnTo>
                    <a:lnTo>
                      <a:pt x="0" y="7"/>
                    </a:lnTo>
                    <a:lnTo>
                      <a:pt x="20" y="0"/>
                    </a:lnTo>
                    <a:lnTo>
                      <a:pt x="20" y="4"/>
                    </a:lnTo>
                    <a:lnTo>
                      <a:pt x="63" y="0"/>
                    </a:lnTo>
                    <a:lnTo>
                      <a:pt x="63" y="3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118" name="Freeform 1358"/>
              <p:cNvSpPr>
                <a:spLocks/>
              </p:cNvSpPr>
              <p:nvPr/>
            </p:nvSpPr>
            <p:spPr bwMode="auto">
              <a:xfrm>
                <a:off x="2641" y="3793"/>
                <a:ext cx="14" cy="9"/>
              </a:xfrm>
              <a:custGeom>
                <a:avLst/>
                <a:gdLst>
                  <a:gd name="T0" fmla="*/ 13 w 14"/>
                  <a:gd name="T1" fmla="*/ 0 h 9"/>
                  <a:gd name="T2" fmla="*/ 0 w 14"/>
                  <a:gd name="T3" fmla="*/ 5 h 9"/>
                  <a:gd name="T4" fmla="*/ 14 w 14"/>
                  <a:gd name="T5" fmla="*/ 9 h 9"/>
                  <a:gd name="T6" fmla="*/ 13 w 14"/>
                  <a:gd name="T7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9">
                    <a:moveTo>
                      <a:pt x="13" y="0"/>
                    </a:moveTo>
                    <a:lnTo>
                      <a:pt x="0" y="5"/>
                    </a:lnTo>
                    <a:lnTo>
                      <a:pt x="14" y="9"/>
                    </a:lnTo>
                    <a:lnTo>
                      <a:pt x="13" y="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119" name="Line 1359"/>
              <p:cNvSpPr>
                <a:spLocks noChangeShapeType="1"/>
              </p:cNvSpPr>
              <p:nvPr/>
            </p:nvSpPr>
            <p:spPr bwMode="auto">
              <a:xfrm flipV="1">
                <a:off x="2655" y="3795"/>
                <a:ext cx="37" cy="3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120" name="Freeform 1360"/>
              <p:cNvSpPr>
                <a:spLocks/>
              </p:cNvSpPr>
              <p:nvPr/>
            </p:nvSpPr>
            <p:spPr bwMode="auto">
              <a:xfrm>
                <a:off x="2585" y="3779"/>
                <a:ext cx="11" cy="5"/>
              </a:xfrm>
              <a:custGeom>
                <a:avLst/>
                <a:gdLst>
                  <a:gd name="T0" fmla="*/ 9 w 11"/>
                  <a:gd name="T1" fmla="*/ 0 h 5"/>
                  <a:gd name="T2" fmla="*/ 0 w 11"/>
                  <a:gd name="T3" fmla="*/ 2 h 5"/>
                  <a:gd name="T4" fmla="*/ 11 w 11"/>
                  <a:gd name="T5" fmla="*/ 5 h 5"/>
                  <a:gd name="T6" fmla="*/ 9 w 11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" h="5">
                    <a:moveTo>
                      <a:pt x="9" y="0"/>
                    </a:moveTo>
                    <a:lnTo>
                      <a:pt x="0" y="2"/>
                    </a:lnTo>
                    <a:lnTo>
                      <a:pt x="11" y="5"/>
                    </a:lnTo>
                    <a:lnTo>
                      <a:pt x="9" y="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121" name="Line 1361"/>
              <p:cNvSpPr>
                <a:spLocks noChangeShapeType="1"/>
              </p:cNvSpPr>
              <p:nvPr/>
            </p:nvSpPr>
            <p:spPr bwMode="auto">
              <a:xfrm>
                <a:off x="2596" y="3781"/>
                <a:ext cx="27" cy="0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122" name="Freeform 1362"/>
              <p:cNvSpPr>
                <a:spLocks/>
              </p:cNvSpPr>
              <p:nvPr/>
            </p:nvSpPr>
            <p:spPr bwMode="auto">
              <a:xfrm>
                <a:off x="2521" y="3764"/>
                <a:ext cx="9" cy="5"/>
              </a:xfrm>
              <a:custGeom>
                <a:avLst/>
                <a:gdLst>
                  <a:gd name="T0" fmla="*/ 7 w 9"/>
                  <a:gd name="T1" fmla="*/ 0 h 5"/>
                  <a:gd name="T2" fmla="*/ 0 w 9"/>
                  <a:gd name="T3" fmla="*/ 3 h 5"/>
                  <a:gd name="T4" fmla="*/ 9 w 9"/>
                  <a:gd name="T5" fmla="*/ 5 h 5"/>
                  <a:gd name="T6" fmla="*/ 7 w 9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5">
                    <a:moveTo>
                      <a:pt x="7" y="0"/>
                    </a:moveTo>
                    <a:lnTo>
                      <a:pt x="0" y="3"/>
                    </a:lnTo>
                    <a:lnTo>
                      <a:pt x="9" y="5"/>
                    </a:lnTo>
                    <a:lnTo>
                      <a:pt x="7" y="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123" name="Line 1363"/>
              <p:cNvSpPr>
                <a:spLocks noChangeShapeType="1"/>
              </p:cNvSpPr>
              <p:nvPr/>
            </p:nvSpPr>
            <p:spPr bwMode="auto">
              <a:xfrm flipV="1">
                <a:off x="2530" y="3764"/>
                <a:ext cx="23" cy="3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124" name="Freeform 1364"/>
              <p:cNvSpPr>
                <a:spLocks/>
              </p:cNvSpPr>
              <p:nvPr/>
            </p:nvSpPr>
            <p:spPr bwMode="auto">
              <a:xfrm>
                <a:off x="2449" y="3747"/>
                <a:ext cx="9" cy="6"/>
              </a:xfrm>
              <a:custGeom>
                <a:avLst/>
                <a:gdLst>
                  <a:gd name="T0" fmla="*/ 9 w 9"/>
                  <a:gd name="T1" fmla="*/ 0 h 6"/>
                  <a:gd name="T2" fmla="*/ 0 w 9"/>
                  <a:gd name="T3" fmla="*/ 3 h 6"/>
                  <a:gd name="T4" fmla="*/ 9 w 9"/>
                  <a:gd name="T5" fmla="*/ 6 h 6"/>
                  <a:gd name="T6" fmla="*/ 9 w 9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6">
                    <a:moveTo>
                      <a:pt x="9" y="0"/>
                    </a:moveTo>
                    <a:lnTo>
                      <a:pt x="0" y="3"/>
                    </a:lnTo>
                    <a:lnTo>
                      <a:pt x="9" y="6"/>
                    </a:lnTo>
                    <a:lnTo>
                      <a:pt x="9" y="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125" name="Line 1365"/>
              <p:cNvSpPr>
                <a:spLocks noChangeShapeType="1"/>
              </p:cNvSpPr>
              <p:nvPr/>
            </p:nvSpPr>
            <p:spPr bwMode="auto">
              <a:xfrm>
                <a:off x="2458" y="3750"/>
                <a:ext cx="24" cy="0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126" name="Freeform 1366"/>
              <p:cNvSpPr>
                <a:spLocks/>
              </p:cNvSpPr>
              <p:nvPr/>
            </p:nvSpPr>
            <p:spPr bwMode="auto">
              <a:xfrm>
                <a:off x="2380" y="3726"/>
                <a:ext cx="9" cy="6"/>
              </a:xfrm>
              <a:custGeom>
                <a:avLst/>
                <a:gdLst>
                  <a:gd name="T0" fmla="*/ 9 w 9"/>
                  <a:gd name="T1" fmla="*/ 0 h 6"/>
                  <a:gd name="T2" fmla="*/ 0 w 9"/>
                  <a:gd name="T3" fmla="*/ 1 h 6"/>
                  <a:gd name="T4" fmla="*/ 7 w 9"/>
                  <a:gd name="T5" fmla="*/ 6 h 6"/>
                  <a:gd name="T6" fmla="*/ 9 w 9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6">
                    <a:moveTo>
                      <a:pt x="9" y="0"/>
                    </a:moveTo>
                    <a:lnTo>
                      <a:pt x="0" y="1"/>
                    </a:lnTo>
                    <a:lnTo>
                      <a:pt x="7" y="6"/>
                    </a:lnTo>
                    <a:lnTo>
                      <a:pt x="9" y="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127" name="Line 1367"/>
              <p:cNvSpPr>
                <a:spLocks noChangeShapeType="1"/>
              </p:cNvSpPr>
              <p:nvPr/>
            </p:nvSpPr>
            <p:spPr bwMode="auto">
              <a:xfrm>
                <a:off x="2387" y="3729"/>
                <a:ext cx="26" cy="4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128" name="Freeform 1368"/>
              <p:cNvSpPr>
                <a:spLocks/>
              </p:cNvSpPr>
              <p:nvPr/>
            </p:nvSpPr>
            <p:spPr bwMode="auto">
              <a:xfrm>
                <a:off x="2308" y="3704"/>
                <a:ext cx="11" cy="6"/>
              </a:xfrm>
              <a:custGeom>
                <a:avLst/>
                <a:gdLst>
                  <a:gd name="T0" fmla="*/ 11 w 11"/>
                  <a:gd name="T1" fmla="*/ 2 h 6"/>
                  <a:gd name="T2" fmla="*/ 0 w 11"/>
                  <a:gd name="T3" fmla="*/ 0 h 6"/>
                  <a:gd name="T4" fmla="*/ 8 w 11"/>
                  <a:gd name="T5" fmla="*/ 6 h 6"/>
                  <a:gd name="T6" fmla="*/ 11 w 11"/>
                  <a:gd name="T7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" h="6">
                    <a:moveTo>
                      <a:pt x="11" y="2"/>
                    </a:moveTo>
                    <a:lnTo>
                      <a:pt x="0" y="0"/>
                    </a:lnTo>
                    <a:lnTo>
                      <a:pt x="8" y="6"/>
                    </a:lnTo>
                    <a:lnTo>
                      <a:pt x="11" y="2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129" name="Line 1369"/>
              <p:cNvSpPr>
                <a:spLocks noChangeShapeType="1"/>
              </p:cNvSpPr>
              <p:nvPr/>
            </p:nvSpPr>
            <p:spPr bwMode="auto">
              <a:xfrm>
                <a:off x="2317" y="3707"/>
                <a:ext cx="28" cy="13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130" name="Freeform 1370"/>
              <p:cNvSpPr>
                <a:spLocks/>
              </p:cNvSpPr>
              <p:nvPr/>
            </p:nvSpPr>
            <p:spPr bwMode="auto">
              <a:xfrm>
                <a:off x="2235" y="3688"/>
                <a:ext cx="12" cy="7"/>
              </a:xfrm>
              <a:custGeom>
                <a:avLst/>
                <a:gdLst>
                  <a:gd name="T0" fmla="*/ 12 w 12"/>
                  <a:gd name="T1" fmla="*/ 0 h 7"/>
                  <a:gd name="T2" fmla="*/ 0 w 12"/>
                  <a:gd name="T3" fmla="*/ 0 h 7"/>
                  <a:gd name="T4" fmla="*/ 9 w 12"/>
                  <a:gd name="T5" fmla="*/ 7 h 7"/>
                  <a:gd name="T6" fmla="*/ 12 w 12"/>
                  <a:gd name="T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7">
                    <a:moveTo>
                      <a:pt x="12" y="0"/>
                    </a:moveTo>
                    <a:lnTo>
                      <a:pt x="0" y="0"/>
                    </a:lnTo>
                    <a:lnTo>
                      <a:pt x="9" y="7"/>
                    </a:lnTo>
                    <a:lnTo>
                      <a:pt x="12" y="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131" name="Line 1371"/>
              <p:cNvSpPr>
                <a:spLocks noChangeShapeType="1"/>
              </p:cNvSpPr>
              <p:nvPr/>
            </p:nvSpPr>
            <p:spPr bwMode="auto">
              <a:xfrm>
                <a:off x="2245" y="3692"/>
                <a:ext cx="31" cy="12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132" name="Freeform 1372"/>
              <p:cNvSpPr>
                <a:spLocks/>
              </p:cNvSpPr>
              <p:nvPr/>
            </p:nvSpPr>
            <p:spPr bwMode="auto">
              <a:xfrm>
                <a:off x="2161" y="3671"/>
                <a:ext cx="14" cy="9"/>
              </a:xfrm>
              <a:custGeom>
                <a:avLst/>
                <a:gdLst>
                  <a:gd name="T0" fmla="*/ 14 w 14"/>
                  <a:gd name="T1" fmla="*/ 1 h 9"/>
                  <a:gd name="T2" fmla="*/ 0 w 14"/>
                  <a:gd name="T3" fmla="*/ 0 h 9"/>
                  <a:gd name="T4" fmla="*/ 11 w 14"/>
                  <a:gd name="T5" fmla="*/ 9 h 9"/>
                  <a:gd name="T6" fmla="*/ 14 w 14"/>
                  <a:gd name="T7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9">
                    <a:moveTo>
                      <a:pt x="14" y="1"/>
                    </a:moveTo>
                    <a:lnTo>
                      <a:pt x="0" y="0"/>
                    </a:lnTo>
                    <a:lnTo>
                      <a:pt x="11" y="9"/>
                    </a:lnTo>
                    <a:lnTo>
                      <a:pt x="14" y="1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133" name="Line 1373"/>
              <p:cNvSpPr>
                <a:spLocks noChangeShapeType="1"/>
              </p:cNvSpPr>
              <p:nvPr/>
            </p:nvSpPr>
            <p:spPr bwMode="auto">
              <a:xfrm>
                <a:off x="2173" y="3677"/>
                <a:ext cx="34" cy="12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134" name="Freeform 1374"/>
              <p:cNvSpPr>
                <a:spLocks/>
              </p:cNvSpPr>
              <p:nvPr/>
            </p:nvSpPr>
            <p:spPr bwMode="auto">
              <a:xfrm>
                <a:off x="2091" y="3657"/>
                <a:ext cx="14" cy="8"/>
              </a:xfrm>
              <a:custGeom>
                <a:avLst/>
                <a:gdLst>
                  <a:gd name="T0" fmla="*/ 14 w 14"/>
                  <a:gd name="T1" fmla="*/ 0 h 8"/>
                  <a:gd name="T2" fmla="*/ 0 w 14"/>
                  <a:gd name="T3" fmla="*/ 0 h 8"/>
                  <a:gd name="T4" fmla="*/ 10 w 14"/>
                  <a:gd name="T5" fmla="*/ 8 h 8"/>
                  <a:gd name="T6" fmla="*/ 14 w 14"/>
                  <a:gd name="T7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8">
                    <a:moveTo>
                      <a:pt x="14" y="0"/>
                    </a:moveTo>
                    <a:lnTo>
                      <a:pt x="0" y="0"/>
                    </a:lnTo>
                    <a:lnTo>
                      <a:pt x="10" y="8"/>
                    </a:lnTo>
                    <a:lnTo>
                      <a:pt x="14" y="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135" name="Line 1375"/>
              <p:cNvSpPr>
                <a:spLocks noChangeShapeType="1"/>
              </p:cNvSpPr>
              <p:nvPr/>
            </p:nvSpPr>
            <p:spPr bwMode="auto">
              <a:xfrm>
                <a:off x="2103" y="3660"/>
                <a:ext cx="34" cy="14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136" name="Freeform 1376"/>
              <p:cNvSpPr>
                <a:spLocks/>
              </p:cNvSpPr>
              <p:nvPr/>
            </p:nvSpPr>
            <p:spPr bwMode="auto">
              <a:xfrm>
                <a:off x="2025" y="3645"/>
                <a:ext cx="12" cy="7"/>
              </a:xfrm>
              <a:custGeom>
                <a:avLst/>
                <a:gdLst>
                  <a:gd name="T0" fmla="*/ 12 w 12"/>
                  <a:gd name="T1" fmla="*/ 0 h 7"/>
                  <a:gd name="T2" fmla="*/ 0 w 12"/>
                  <a:gd name="T3" fmla="*/ 0 h 7"/>
                  <a:gd name="T4" fmla="*/ 11 w 12"/>
                  <a:gd name="T5" fmla="*/ 7 h 7"/>
                  <a:gd name="T6" fmla="*/ 12 w 12"/>
                  <a:gd name="T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7">
                    <a:moveTo>
                      <a:pt x="12" y="0"/>
                    </a:moveTo>
                    <a:lnTo>
                      <a:pt x="0" y="0"/>
                    </a:lnTo>
                    <a:lnTo>
                      <a:pt x="11" y="7"/>
                    </a:lnTo>
                    <a:lnTo>
                      <a:pt x="12" y="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137" name="Line 1377"/>
              <p:cNvSpPr>
                <a:spLocks noChangeShapeType="1"/>
              </p:cNvSpPr>
              <p:nvPr/>
            </p:nvSpPr>
            <p:spPr bwMode="auto">
              <a:xfrm>
                <a:off x="2037" y="3648"/>
                <a:ext cx="29" cy="11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138" name="Freeform 1378"/>
              <p:cNvSpPr>
                <a:spLocks/>
              </p:cNvSpPr>
              <p:nvPr/>
            </p:nvSpPr>
            <p:spPr bwMode="auto">
              <a:xfrm>
                <a:off x="1964" y="3634"/>
                <a:ext cx="9" cy="6"/>
              </a:xfrm>
              <a:custGeom>
                <a:avLst/>
                <a:gdLst>
                  <a:gd name="T0" fmla="*/ 9 w 9"/>
                  <a:gd name="T1" fmla="*/ 0 h 6"/>
                  <a:gd name="T2" fmla="*/ 0 w 9"/>
                  <a:gd name="T3" fmla="*/ 2 h 6"/>
                  <a:gd name="T4" fmla="*/ 7 w 9"/>
                  <a:gd name="T5" fmla="*/ 6 h 6"/>
                  <a:gd name="T6" fmla="*/ 9 w 9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6">
                    <a:moveTo>
                      <a:pt x="9" y="0"/>
                    </a:moveTo>
                    <a:lnTo>
                      <a:pt x="0" y="2"/>
                    </a:lnTo>
                    <a:lnTo>
                      <a:pt x="7" y="6"/>
                    </a:lnTo>
                    <a:lnTo>
                      <a:pt x="9" y="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139" name="Line 1379"/>
              <p:cNvSpPr>
                <a:spLocks noChangeShapeType="1"/>
              </p:cNvSpPr>
              <p:nvPr/>
            </p:nvSpPr>
            <p:spPr bwMode="auto">
              <a:xfrm>
                <a:off x="1973" y="3637"/>
                <a:ext cx="24" cy="8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140" name="Freeform 1380"/>
              <p:cNvSpPr>
                <a:spLocks/>
              </p:cNvSpPr>
              <p:nvPr/>
            </p:nvSpPr>
            <p:spPr bwMode="auto">
              <a:xfrm>
                <a:off x="1903" y="3625"/>
                <a:ext cx="7" cy="4"/>
              </a:xfrm>
              <a:custGeom>
                <a:avLst/>
                <a:gdLst>
                  <a:gd name="T0" fmla="*/ 7 w 7"/>
                  <a:gd name="T1" fmla="*/ 0 h 4"/>
                  <a:gd name="T2" fmla="*/ 0 w 7"/>
                  <a:gd name="T3" fmla="*/ 1 h 4"/>
                  <a:gd name="T4" fmla="*/ 6 w 7"/>
                  <a:gd name="T5" fmla="*/ 4 h 4"/>
                  <a:gd name="T6" fmla="*/ 7 w 7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4">
                    <a:moveTo>
                      <a:pt x="7" y="0"/>
                    </a:moveTo>
                    <a:lnTo>
                      <a:pt x="0" y="1"/>
                    </a:lnTo>
                    <a:lnTo>
                      <a:pt x="6" y="4"/>
                    </a:lnTo>
                    <a:lnTo>
                      <a:pt x="7" y="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141" name="Line 1381"/>
              <p:cNvSpPr>
                <a:spLocks noChangeShapeType="1"/>
              </p:cNvSpPr>
              <p:nvPr/>
            </p:nvSpPr>
            <p:spPr bwMode="auto">
              <a:xfrm>
                <a:off x="1910" y="3626"/>
                <a:ext cx="19" cy="3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142" name="Freeform 1382"/>
              <p:cNvSpPr>
                <a:spLocks/>
              </p:cNvSpPr>
              <p:nvPr/>
            </p:nvSpPr>
            <p:spPr bwMode="auto">
              <a:xfrm>
                <a:off x="1840" y="3608"/>
                <a:ext cx="3" cy="5"/>
              </a:xfrm>
              <a:custGeom>
                <a:avLst/>
                <a:gdLst>
                  <a:gd name="T0" fmla="*/ 3 w 3"/>
                  <a:gd name="T1" fmla="*/ 0 h 5"/>
                  <a:gd name="T2" fmla="*/ 0 w 3"/>
                  <a:gd name="T3" fmla="*/ 2 h 5"/>
                  <a:gd name="T4" fmla="*/ 3 w 3"/>
                  <a:gd name="T5" fmla="*/ 5 h 5"/>
                  <a:gd name="T6" fmla="*/ 3 w 3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5">
                    <a:moveTo>
                      <a:pt x="3" y="0"/>
                    </a:moveTo>
                    <a:lnTo>
                      <a:pt x="0" y="2"/>
                    </a:lnTo>
                    <a:lnTo>
                      <a:pt x="3" y="5"/>
                    </a:lnTo>
                    <a:lnTo>
                      <a:pt x="3" y="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143" name="Line 1383"/>
              <p:cNvSpPr>
                <a:spLocks noChangeShapeType="1"/>
              </p:cNvSpPr>
              <p:nvPr/>
            </p:nvSpPr>
            <p:spPr bwMode="auto">
              <a:xfrm>
                <a:off x="1843" y="3610"/>
                <a:ext cx="17" cy="4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144" name="Freeform 1384"/>
              <p:cNvSpPr>
                <a:spLocks/>
              </p:cNvSpPr>
              <p:nvPr/>
            </p:nvSpPr>
            <p:spPr bwMode="auto">
              <a:xfrm>
                <a:off x="3161" y="3914"/>
                <a:ext cx="72" cy="75"/>
              </a:xfrm>
              <a:custGeom>
                <a:avLst/>
                <a:gdLst>
                  <a:gd name="T0" fmla="*/ 69 w 72"/>
                  <a:gd name="T1" fmla="*/ 73 h 75"/>
                  <a:gd name="T2" fmla="*/ 66 w 72"/>
                  <a:gd name="T3" fmla="*/ 75 h 75"/>
                  <a:gd name="T4" fmla="*/ 20 w 72"/>
                  <a:gd name="T5" fmla="*/ 26 h 75"/>
                  <a:gd name="T6" fmla="*/ 16 w 72"/>
                  <a:gd name="T7" fmla="*/ 30 h 75"/>
                  <a:gd name="T8" fmla="*/ 0 w 72"/>
                  <a:gd name="T9" fmla="*/ 0 h 75"/>
                  <a:gd name="T10" fmla="*/ 31 w 72"/>
                  <a:gd name="T11" fmla="*/ 17 h 75"/>
                  <a:gd name="T12" fmla="*/ 26 w 72"/>
                  <a:gd name="T13" fmla="*/ 21 h 75"/>
                  <a:gd name="T14" fmla="*/ 72 w 72"/>
                  <a:gd name="T15" fmla="*/ 70 h 75"/>
                  <a:gd name="T16" fmla="*/ 69 w 72"/>
                  <a:gd name="T17" fmla="*/ 73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2" h="75">
                    <a:moveTo>
                      <a:pt x="69" y="73"/>
                    </a:moveTo>
                    <a:lnTo>
                      <a:pt x="66" y="75"/>
                    </a:lnTo>
                    <a:lnTo>
                      <a:pt x="20" y="26"/>
                    </a:lnTo>
                    <a:lnTo>
                      <a:pt x="16" y="30"/>
                    </a:lnTo>
                    <a:lnTo>
                      <a:pt x="0" y="0"/>
                    </a:lnTo>
                    <a:lnTo>
                      <a:pt x="31" y="17"/>
                    </a:lnTo>
                    <a:lnTo>
                      <a:pt x="26" y="21"/>
                    </a:lnTo>
                    <a:lnTo>
                      <a:pt x="72" y="70"/>
                    </a:lnTo>
                    <a:lnTo>
                      <a:pt x="69" y="73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145" name="Freeform 1385"/>
              <p:cNvSpPr>
                <a:spLocks/>
              </p:cNvSpPr>
              <p:nvPr/>
            </p:nvSpPr>
            <p:spPr bwMode="auto">
              <a:xfrm>
                <a:off x="3096" y="3896"/>
                <a:ext cx="68" cy="78"/>
              </a:xfrm>
              <a:custGeom>
                <a:avLst/>
                <a:gdLst>
                  <a:gd name="T0" fmla="*/ 65 w 68"/>
                  <a:gd name="T1" fmla="*/ 76 h 78"/>
                  <a:gd name="T2" fmla="*/ 62 w 68"/>
                  <a:gd name="T3" fmla="*/ 78 h 78"/>
                  <a:gd name="T4" fmla="*/ 20 w 68"/>
                  <a:gd name="T5" fmla="*/ 27 h 78"/>
                  <a:gd name="T6" fmla="*/ 13 w 68"/>
                  <a:gd name="T7" fmla="*/ 32 h 78"/>
                  <a:gd name="T8" fmla="*/ 0 w 68"/>
                  <a:gd name="T9" fmla="*/ 0 h 78"/>
                  <a:gd name="T10" fmla="*/ 29 w 68"/>
                  <a:gd name="T11" fmla="*/ 18 h 78"/>
                  <a:gd name="T12" fmla="*/ 24 w 68"/>
                  <a:gd name="T13" fmla="*/ 22 h 78"/>
                  <a:gd name="T14" fmla="*/ 68 w 68"/>
                  <a:gd name="T15" fmla="*/ 73 h 78"/>
                  <a:gd name="T16" fmla="*/ 65 w 68"/>
                  <a:gd name="T17" fmla="*/ 76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8" h="78">
                    <a:moveTo>
                      <a:pt x="65" y="76"/>
                    </a:moveTo>
                    <a:lnTo>
                      <a:pt x="62" y="78"/>
                    </a:lnTo>
                    <a:lnTo>
                      <a:pt x="20" y="27"/>
                    </a:lnTo>
                    <a:lnTo>
                      <a:pt x="13" y="32"/>
                    </a:lnTo>
                    <a:lnTo>
                      <a:pt x="0" y="0"/>
                    </a:lnTo>
                    <a:lnTo>
                      <a:pt x="29" y="18"/>
                    </a:lnTo>
                    <a:lnTo>
                      <a:pt x="24" y="22"/>
                    </a:lnTo>
                    <a:lnTo>
                      <a:pt x="68" y="73"/>
                    </a:lnTo>
                    <a:lnTo>
                      <a:pt x="65" y="76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146" name="Freeform 1386"/>
              <p:cNvSpPr>
                <a:spLocks/>
              </p:cNvSpPr>
              <p:nvPr/>
            </p:nvSpPr>
            <p:spPr bwMode="auto">
              <a:xfrm>
                <a:off x="3027" y="3885"/>
                <a:ext cx="67" cy="73"/>
              </a:xfrm>
              <a:custGeom>
                <a:avLst/>
                <a:gdLst>
                  <a:gd name="T0" fmla="*/ 66 w 67"/>
                  <a:gd name="T1" fmla="*/ 70 h 73"/>
                  <a:gd name="T2" fmla="*/ 63 w 67"/>
                  <a:gd name="T3" fmla="*/ 73 h 73"/>
                  <a:gd name="T4" fmla="*/ 18 w 67"/>
                  <a:gd name="T5" fmla="*/ 26 h 73"/>
                  <a:gd name="T6" fmla="*/ 14 w 67"/>
                  <a:gd name="T7" fmla="*/ 30 h 73"/>
                  <a:gd name="T8" fmla="*/ 0 w 67"/>
                  <a:gd name="T9" fmla="*/ 0 h 73"/>
                  <a:gd name="T10" fmla="*/ 27 w 67"/>
                  <a:gd name="T11" fmla="*/ 18 h 73"/>
                  <a:gd name="T12" fmla="*/ 24 w 67"/>
                  <a:gd name="T13" fmla="*/ 21 h 73"/>
                  <a:gd name="T14" fmla="*/ 67 w 67"/>
                  <a:gd name="T15" fmla="*/ 69 h 73"/>
                  <a:gd name="T16" fmla="*/ 66 w 67"/>
                  <a:gd name="T17" fmla="*/ 70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7" h="73">
                    <a:moveTo>
                      <a:pt x="66" y="70"/>
                    </a:moveTo>
                    <a:lnTo>
                      <a:pt x="63" y="73"/>
                    </a:lnTo>
                    <a:lnTo>
                      <a:pt x="18" y="26"/>
                    </a:lnTo>
                    <a:lnTo>
                      <a:pt x="14" y="30"/>
                    </a:lnTo>
                    <a:lnTo>
                      <a:pt x="0" y="0"/>
                    </a:lnTo>
                    <a:lnTo>
                      <a:pt x="27" y="18"/>
                    </a:lnTo>
                    <a:lnTo>
                      <a:pt x="24" y="21"/>
                    </a:lnTo>
                    <a:lnTo>
                      <a:pt x="67" y="69"/>
                    </a:lnTo>
                    <a:lnTo>
                      <a:pt x="66" y="7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147" name="Freeform 1387"/>
              <p:cNvSpPr>
                <a:spLocks/>
              </p:cNvSpPr>
              <p:nvPr/>
            </p:nvSpPr>
            <p:spPr bwMode="auto">
              <a:xfrm>
                <a:off x="2958" y="3883"/>
                <a:ext cx="67" cy="60"/>
              </a:xfrm>
              <a:custGeom>
                <a:avLst/>
                <a:gdLst>
                  <a:gd name="T0" fmla="*/ 66 w 67"/>
                  <a:gd name="T1" fmla="*/ 58 h 60"/>
                  <a:gd name="T2" fmla="*/ 63 w 67"/>
                  <a:gd name="T3" fmla="*/ 60 h 60"/>
                  <a:gd name="T4" fmla="*/ 18 w 67"/>
                  <a:gd name="T5" fmla="*/ 22 h 60"/>
                  <a:gd name="T6" fmla="*/ 17 w 67"/>
                  <a:gd name="T7" fmla="*/ 26 h 60"/>
                  <a:gd name="T8" fmla="*/ 0 w 67"/>
                  <a:gd name="T9" fmla="*/ 0 h 60"/>
                  <a:gd name="T10" fmla="*/ 28 w 67"/>
                  <a:gd name="T11" fmla="*/ 14 h 60"/>
                  <a:gd name="T12" fmla="*/ 23 w 67"/>
                  <a:gd name="T13" fmla="*/ 19 h 60"/>
                  <a:gd name="T14" fmla="*/ 67 w 67"/>
                  <a:gd name="T15" fmla="*/ 55 h 60"/>
                  <a:gd name="T16" fmla="*/ 66 w 67"/>
                  <a:gd name="T17" fmla="*/ 58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7" h="60">
                    <a:moveTo>
                      <a:pt x="66" y="58"/>
                    </a:moveTo>
                    <a:lnTo>
                      <a:pt x="63" y="60"/>
                    </a:lnTo>
                    <a:lnTo>
                      <a:pt x="18" y="22"/>
                    </a:lnTo>
                    <a:lnTo>
                      <a:pt x="17" y="26"/>
                    </a:lnTo>
                    <a:lnTo>
                      <a:pt x="0" y="0"/>
                    </a:lnTo>
                    <a:lnTo>
                      <a:pt x="28" y="14"/>
                    </a:lnTo>
                    <a:lnTo>
                      <a:pt x="23" y="19"/>
                    </a:lnTo>
                    <a:lnTo>
                      <a:pt x="67" y="55"/>
                    </a:lnTo>
                    <a:lnTo>
                      <a:pt x="66" y="58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148" name="Freeform 1388"/>
              <p:cNvSpPr>
                <a:spLocks/>
              </p:cNvSpPr>
              <p:nvPr/>
            </p:nvSpPr>
            <p:spPr bwMode="auto">
              <a:xfrm>
                <a:off x="2882" y="3900"/>
                <a:ext cx="71" cy="29"/>
              </a:xfrm>
              <a:custGeom>
                <a:avLst/>
                <a:gdLst>
                  <a:gd name="T0" fmla="*/ 71 w 71"/>
                  <a:gd name="T1" fmla="*/ 26 h 29"/>
                  <a:gd name="T2" fmla="*/ 70 w 71"/>
                  <a:gd name="T3" fmla="*/ 29 h 29"/>
                  <a:gd name="T4" fmla="*/ 22 w 71"/>
                  <a:gd name="T5" fmla="*/ 11 h 29"/>
                  <a:gd name="T6" fmla="*/ 21 w 71"/>
                  <a:gd name="T7" fmla="*/ 15 h 29"/>
                  <a:gd name="T8" fmla="*/ 0 w 71"/>
                  <a:gd name="T9" fmla="*/ 0 h 29"/>
                  <a:gd name="T10" fmla="*/ 26 w 71"/>
                  <a:gd name="T11" fmla="*/ 2 h 29"/>
                  <a:gd name="T12" fmla="*/ 24 w 71"/>
                  <a:gd name="T13" fmla="*/ 5 h 29"/>
                  <a:gd name="T14" fmla="*/ 71 w 71"/>
                  <a:gd name="T15" fmla="*/ 23 h 29"/>
                  <a:gd name="T16" fmla="*/ 71 w 71"/>
                  <a:gd name="T17" fmla="*/ 26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1" h="29">
                    <a:moveTo>
                      <a:pt x="71" y="26"/>
                    </a:moveTo>
                    <a:lnTo>
                      <a:pt x="70" y="29"/>
                    </a:lnTo>
                    <a:lnTo>
                      <a:pt x="22" y="11"/>
                    </a:lnTo>
                    <a:lnTo>
                      <a:pt x="21" y="15"/>
                    </a:lnTo>
                    <a:lnTo>
                      <a:pt x="0" y="0"/>
                    </a:lnTo>
                    <a:lnTo>
                      <a:pt x="26" y="2"/>
                    </a:lnTo>
                    <a:lnTo>
                      <a:pt x="24" y="5"/>
                    </a:lnTo>
                    <a:lnTo>
                      <a:pt x="71" y="23"/>
                    </a:lnTo>
                    <a:lnTo>
                      <a:pt x="71" y="26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149" name="Freeform 1389"/>
              <p:cNvSpPr>
                <a:spLocks/>
              </p:cNvSpPr>
              <p:nvPr/>
            </p:nvSpPr>
            <p:spPr bwMode="auto">
              <a:xfrm>
                <a:off x="2811" y="3899"/>
                <a:ext cx="74" cy="13"/>
              </a:xfrm>
              <a:custGeom>
                <a:avLst/>
                <a:gdLst>
                  <a:gd name="T0" fmla="*/ 74 w 74"/>
                  <a:gd name="T1" fmla="*/ 10 h 13"/>
                  <a:gd name="T2" fmla="*/ 72 w 74"/>
                  <a:gd name="T3" fmla="*/ 13 h 13"/>
                  <a:gd name="T4" fmla="*/ 25 w 74"/>
                  <a:gd name="T5" fmla="*/ 9 h 13"/>
                  <a:gd name="T6" fmla="*/ 23 w 74"/>
                  <a:gd name="T7" fmla="*/ 13 h 13"/>
                  <a:gd name="T8" fmla="*/ 0 w 74"/>
                  <a:gd name="T9" fmla="*/ 6 h 13"/>
                  <a:gd name="T10" fmla="*/ 25 w 74"/>
                  <a:gd name="T11" fmla="*/ 0 h 13"/>
                  <a:gd name="T12" fmla="*/ 25 w 74"/>
                  <a:gd name="T13" fmla="*/ 6 h 13"/>
                  <a:gd name="T14" fmla="*/ 74 w 74"/>
                  <a:gd name="T15" fmla="*/ 9 h 13"/>
                  <a:gd name="T16" fmla="*/ 74 w 74"/>
                  <a:gd name="T17" fmla="*/ 1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4" h="13">
                    <a:moveTo>
                      <a:pt x="74" y="10"/>
                    </a:moveTo>
                    <a:lnTo>
                      <a:pt x="72" y="13"/>
                    </a:lnTo>
                    <a:lnTo>
                      <a:pt x="25" y="9"/>
                    </a:lnTo>
                    <a:lnTo>
                      <a:pt x="23" y="13"/>
                    </a:lnTo>
                    <a:lnTo>
                      <a:pt x="0" y="6"/>
                    </a:lnTo>
                    <a:lnTo>
                      <a:pt x="25" y="0"/>
                    </a:lnTo>
                    <a:lnTo>
                      <a:pt x="25" y="6"/>
                    </a:lnTo>
                    <a:lnTo>
                      <a:pt x="74" y="9"/>
                    </a:lnTo>
                    <a:lnTo>
                      <a:pt x="74" y="1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150" name="Freeform 1390"/>
              <p:cNvSpPr>
                <a:spLocks/>
              </p:cNvSpPr>
              <p:nvPr/>
            </p:nvSpPr>
            <p:spPr bwMode="auto">
              <a:xfrm>
                <a:off x="2747" y="3888"/>
                <a:ext cx="67" cy="14"/>
              </a:xfrm>
              <a:custGeom>
                <a:avLst/>
                <a:gdLst>
                  <a:gd name="T0" fmla="*/ 67 w 67"/>
                  <a:gd name="T1" fmla="*/ 8 h 14"/>
                  <a:gd name="T2" fmla="*/ 67 w 67"/>
                  <a:gd name="T3" fmla="*/ 9 h 14"/>
                  <a:gd name="T4" fmla="*/ 21 w 67"/>
                  <a:gd name="T5" fmla="*/ 9 h 14"/>
                  <a:gd name="T6" fmla="*/ 21 w 67"/>
                  <a:gd name="T7" fmla="*/ 14 h 14"/>
                  <a:gd name="T8" fmla="*/ 0 w 67"/>
                  <a:gd name="T9" fmla="*/ 6 h 14"/>
                  <a:gd name="T10" fmla="*/ 23 w 67"/>
                  <a:gd name="T11" fmla="*/ 0 h 14"/>
                  <a:gd name="T12" fmla="*/ 23 w 67"/>
                  <a:gd name="T13" fmla="*/ 4 h 14"/>
                  <a:gd name="T14" fmla="*/ 67 w 67"/>
                  <a:gd name="T15" fmla="*/ 4 h 14"/>
                  <a:gd name="T16" fmla="*/ 67 w 67"/>
                  <a:gd name="T17" fmla="*/ 8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7" h="14">
                    <a:moveTo>
                      <a:pt x="67" y="8"/>
                    </a:moveTo>
                    <a:lnTo>
                      <a:pt x="67" y="9"/>
                    </a:lnTo>
                    <a:lnTo>
                      <a:pt x="21" y="9"/>
                    </a:lnTo>
                    <a:lnTo>
                      <a:pt x="21" y="14"/>
                    </a:lnTo>
                    <a:lnTo>
                      <a:pt x="0" y="6"/>
                    </a:lnTo>
                    <a:lnTo>
                      <a:pt x="23" y="0"/>
                    </a:lnTo>
                    <a:lnTo>
                      <a:pt x="23" y="4"/>
                    </a:lnTo>
                    <a:lnTo>
                      <a:pt x="67" y="4"/>
                    </a:lnTo>
                    <a:lnTo>
                      <a:pt x="67" y="8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151" name="Freeform 1391"/>
              <p:cNvSpPr>
                <a:spLocks/>
              </p:cNvSpPr>
              <p:nvPr/>
            </p:nvSpPr>
            <p:spPr bwMode="auto">
              <a:xfrm>
                <a:off x="2686" y="3870"/>
                <a:ext cx="17" cy="10"/>
              </a:xfrm>
              <a:custGeom>
                <a:avLst/>
                <a:gdLst>
                  <a:gd name="T0" fmla="*/ 17 w 17"/>
                  <a:gd name="T1" fmla="*/ 0 h 10"/>
                  <a:gd name="T2" fmla="*/ 0 w 17"/>
                  <a:gd name="T3" fmla="*/ 3 h 10"/>
                  <a:gd name="T4" fmla="*/ 15 w 17"/>
                  <a:gd name="T5" fmla="*/ 10 h 10"/>
                  <a:gd name="T6" fmla="*/ 17 w 17"/>
                  <a:gd name="T7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10">
                    <a:moveTo>
                      <a:pt x="17" y="0"/>
                    </a:moveTo>
                    <a:lnTo>
                      <a:pt x="0" y="3"/>
                    </a:lnTo>
                    <a:lnTo>
                      <a:pt x="15" y="10"/>
                    </a:lnTo>
                    <a:lnTo>
                      <a:pt x="17" y="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152" name="Line 1392"/>
              <p:cNvSpPr>
                <a:spLocks noChangeShapeType="1"/>
              </p:cNvSpPr>
              <p:nvPr/>
            </p:nvSpPr>
            <p:spPr bwMode="auto">
              <a:xfrm>
                <a:off x="2703" y="3874"/>
                <a:ext cx="42" cy="6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153" name="Freeform 1393"/>
              <p:cNvSpPr>
                <a:spLocks/>
              </p:cNvSpPr>
              <p:nvPr/>
            </p:nvSpPr>
            <p:spPr bwMode="auto">
              <a:xfrm>
                <a:off x="2631" y="3856"/>
                <a:ext cx="12" cy="6"/>
              </a:xfrm>
              <a:custGeom>
                <a:avLst/>
                <a:gdLst>
                  <a:gd name="T0" fmla="*/ 12 w 12"/>
                  <a:gd name="T1" fmla="*/ 0 h 6"/>
                  <a:gd name="T2" fmla="*/ 0 w 12"/>
                  <a:gd name="T3" fmla="*/ 0 h 6"/>
                  <a:gd name="T4" fmla="*/ 10 w 12"/>
                  <a:gd name="T5" fmla="*/ 6 h 6"/>
                  <a:gd name="T6" fmla="*/ 12 w 12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6">
                    <a:moveTo>
                      <a:pt x="12" y="0"/>
                    </a:moveTo>
                    <a:lnTo>
                      <a:pt x="0" y="0"/>
                    </a:lnTo>
                    <a:lnTo>
                      <a:pt x="10" y="6"/>
                    </a:lnTo>
                    <a:lnTo>
                      <a:pt x="12" y="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154" name="Line 1394"/>
              <p:cNvSpPr>
                <a:spLocks noChangeShapeType="1"/>
              </p:cNvSpPr>
              <p:nvPr/>
            </p:nvSpPr>
            <p:spPr bwMode="auto">
              <a:xfrm>
                <a:off x="2641" y="3857"/>
                <a:ext cx="36" cy="6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155" name="Freeform 1395"/>
              <p:cNvSpPr>
                <a:spLocks/>
              </p:cNvSpPr>
              <p:nvPr/>
            </p:nvSpPr>
            <p:spPr bwMode="auto">
              <a:xfrm>
                <a:off x="2571" y="3844"/>
                <a:ext cx="11" cy="6"/>
              </a:xfrm>
              <a:custGeom>
                <a:avLst/>
                <a:gdLst>
                  <a:gd name="T0" fmla="*/ 11 w 11"/>
                  <a:gd name="T1" fmla="*/ 0 h 6"/>
                  <a:gd name="T2" fmla="*/ 0 w 11"/>
                  <a:gd name="T3" fmla="*/ 1 h 6"/>
                  <a:gd name="T4" fmla="*/ 9 w 11"/>
                  <a:gd name="T5" fmla="*/ 6 h 6"/>
                  <a:gd name="T6" fmla="*/ 11 w 11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" h="6">
                    <a:moveTo>
                      <a:pt x="11" y="0"/>
                    </a:moveTo>
                    <a:lnTo>
                      <a:pt x="0" y="1"/>
                    </a:lnTo>
                    <a:lnTo>
                      <a:pt x="9" y="6"/>
                    </a:lnTo>
                    <a:lnTo>
                      <a:pt x="11" y="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156" name="Line 1396"/>
              <p:cNvSpPr>
                <a:spLocks noChangeShapeType="1"/>
              </p:cNvSpPr>
              <p:nvPr/>
            </p:nvSpPr>
            <p:spPr bwMode="auto">
              <a:xfrm>
                <a:off x="2580" y="3847"/>
                <a:ext cx="26" cy="3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157" name="Freeform 1397"/>
              <p:cNvSpPr>
                <a:spLocks/>
              </p:cNvSpPr>
              <p:nvPr/>
            </p:nvSpPr>
            <p:spPr bwMode="auto">
              <a:xfrm>
                <a:off x="2505" y="3831"/>
                <a:ext cx="8" cy="6"/>
              </a:xfrm>
              <a:custGeom>
                <a:avLst/>
                <a:gdLst>
                  <a:gd name="T0" fmla="*/ 8 w 8"/>
                  <a:gd name="T1" fmla="*/ 0 h 6"/>
                  <a:gd name="T2" fmla="*/ 0 w 8"/>
                  <a:gd name="T3" fmla="*/ 3 h 6"/>
                  <a:gd name="T4" fmla="*/ 8 w 8"/>
                  <a:gd name="T5" fmla="*/ 6 h 6"/>
                  <a:gd name="T6" fmla="*/ 8 w 8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" h="6">
                    <a:moveTo>
                      <a:pt x="8" y="0"/>
                    </a:moveTo>
                    <a:lnTo>
                      <a:pt x="0" y="3"/>
                    </a:lnTo>
                    <a:lnTo>
                      <a:pt x="8" y="6"/>
                    </a:lnTo>
                    <a:lnTo>
                      <a:pt x="8" y="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158" name="Line 1398"/>
              <p:cNvSpPr>
                <a:spLocks noChangeShapeType="1"/>
              </p:cNvSpPr>
              <p:nvPr/>
            </p:nvSpPr>
            <p:spPr bwMode="auto">
              <a:xfrm flipV="1">
                <a:off x="2513" y="3833"/>
                <a:ext cx="24" cy="1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159" name="Freeform 1399"/>
              <p:cNvSpPr>
                <a:spLocks/>
              </p:cNvSpPr>
              <p:nvPr/>
            </p:nvSpPr>
            <p:spPr bwMode="auto">
              <a:xfrm>
                <a:off x="2438" y="3814"/>
                <a:ext cx="8" cy="7"/>
              </a:xfrm>
              <a:custGeom>
                <a:avLst/>
                <a:gdLst>
                  <a:gd name="T0" fmla="*/ 8 w 8"/>
                  <a:gd name="T1" fmla="*/ 0 h 7"/>
                  <a:gd name="T2" fmla="*/ 0 w 8"/>
                  <a:gd name="T3" fmla="*/ 4 h 7"/>
                  <a:gd name="T4" fmla="*/ 8 w 8"/>
                  <a:gd name="T5" fmla="*/ 7 h 7"/>
                  <a:gd name="T6" fmla="*/ 8 w 8"/>
                  <a:gd name="T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" h="7">
                    <a:moveTo>
                      <a:pt x="8" y="0"/>
                    </a:moveTo>
                    <a:lnTo>
                      <a:pt x="0" y="4"/>
                    </a:lnTo>
                    <a:lnTo>
                      <a:pt x="8" y="7"/>
                    </a:lnTo>
                    <a:lnTo>
                      <a:pt x="8" y="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160" name="Line 1400"/>
              <p:cNvSpPr>
                <a:spLocks noChangeShapeType="1"/>
              </p:cNvSpPr>
              <p:nvPr/>
            </p:nvSpPr>
            <p:spPr bwMode="auto">
              <a:xfrm>
                <a:off x="2446" y="3818"/>
                <a:ext cx="23" cy="1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161" name="Freeform 1401"/>
              <p:cNvSpPr>
                <a:spLocks/>
              </p:cNvSpPr>
              <p:nvPr/>
            </p:nvSpPr>
            <p:spPr bwMode="auto">
              <a:xfrm>
                <a:off x="2371" y="3792"/>
                <a:ext cx="9" cy="6"/>
              </a:xfrm>
              <a:custGeom>
                <a:avLst/>
                <a:gdLst>
                  <a:gd name="T0" fmla="*/ 9 w 9"/>
                  <a:gd name="T1" fmla="*/ 1 h 6"/>
                  <a:gd name="T2" fmla="*/ 0 w 9"/>
                  <a:gd name="T3" fmla="*/ 0 h 6"/>
                  <a:gd name="T4" fmla="*/ 6 w 9"/>
                  <a:gd name="T5" fmla="*/ 6 h 6"/>
                  <a:gd name="T6" fmla="*/ 9 w 9"/>
                  <a:gd name="T7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6">
                    <a:moveTo>
                      <a:pt x="9" y="1"/>
                    </a:moveTo>
                    <a:lnTo>
                      <a:pt x="0" y="0"/>
                    </a:lnTo>
                    <a:lnTo>
                      <a:pt x="6" y="6"/>
                    </a:lnTo>
                    <a:lnTo>
                      <a:pt x="9" y="1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162" name="Line 1402"/>
              <p:cNvSpPr>
                <a:spLocks noChangeShapeType="1"/>
              </p:cNvSpPr>
              <p:nvPr/>
            </p:nvSpPr>
            <p:spPr bwMode="auto">
              <a:xfrm>
                <a:off x="2378" y="3795"/>
                <a:ext cx="22" cy="9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163" name="Freeform 1403"/>
              <p:cNvSpPr>
                <a:spLocks/>
              </p:cNvSpPr>
              <p:nvPr/>
            </p:nvSpPr>
            <p:spPr bwMode="auto">
              <a:xfrm>
                <a:off x="2297" y="3770"/>
                <a:ext cx="9" cy="8"/>
              </a:xfrm>
              <a:custGeom>
                <a:avLst/>
                <a:gdLst>
                  <a:gd name="T0" fmla="*/ 9 w 9"/>
                  <a:gd name="T1" fmla="*/ 2 h 8"/>
                  <a:gd name="T2" fmla="*/ 0 w 9"/>
                  <a:gd name="T3" fmla="*/ 0 h 8"/>
                  <a:gd name="T4" fmla="*/ 6 w 9"/>
                  <a:gd name="T5" fmla="*/ 8 h 8"/>
                  <a:gd name="T6" fmla="*/ 9 w 9"/>
                  <a:gd name="T7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8">
                    <a:moveTo>
                      <a:pt x="9" y="2"/>
                    </a:moveTo>
                    <a:lnTo>
                      <a:pt x="0" y="0"/>
                    </a:lnTo>
                    <a:lnTo>
                      <a:pt x="6" y="8"/>
                    </a:lnTo>
                    <a:lnTo>
                      <a:pt x="9" y="2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164" name="Line 1404"/>
              <p:cNvSpPr>
                <a:spLocks noChangeShapeType="1"/>
              </p:cNvSpPr>
              <p:nvPr/>
            </p:nvSpPr>
            <p:spPr bwMode="auto">
              <a:xfrm>
                <a:off x="2305" y="3775"/>
                <a:ext cx="26" cy="13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165" name="Freeform 1405"/>
              <p:cNvSpPr>
                <a:spLocks/>
              </p:cNvSpPr>
              <p:nvPr/>
            </p:nvSpPr>
            <p:spPr bwMode="auto">
              <a:xfrm>
                <a:off x="2221" y="3752"/>
                <a:ext cx="12" cy="7"/>
              </a:xfrm>
              <a:custGeom>
                <a:avLst/>
                <a:gdLst>
                  <a:gd name="T0" fmla="*/ 12 w 12"/>
                  <a:gd name="T1" fmla="*/ 3 h 7"/>
                  <a:gd name="T2" fmla="*/ 0 w 12"/>
                  <a:gd name="T3" fmla="*/ 0 h 7"/>
                  <a:gd name="T4" fmla="*/ 9 w 12"/>
                  <a:gd name="T5" fmla="*/ 7 h 7"/>
                  <a:gd name="T6" fmla="*/ 12 w 12"/>
                  <a:gd name="T7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7">
                    <a:moveTo>
                      <a:pt x="12" y="3"/>
                    </a:moveTo>
                    <a:lnTo>
                      <a:pt x="0" y="0"/>
                    </a:lnTo>
                    <a:lnTo>
                      <a:pt x="9" y="7"/>
                    </a:lnTo>
                    <a:lnTo>
                      <a:pt x="12" y="3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166" name="Line 1406"/>
              <p:cNvSpPr>
                <a:spLocks noChangeShapeType="1"/>
              </p:cNvSpPr>
              <p:nvPr/>
            </p:nvSpPr>
            <p:spPr bwMode="auto">
              <a:xfrm>
                <a:off x="2231" y="3756"/>
                <a:ext cx="30" cy="17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167" name="Freeform 1407"/>
              <p:cNvSpPr>
                <a:spLocks/>
              </p:cNvSpPr>
              <p:nvPr/>
            </p:nvSpPr>
            <p:spPr bwMode="auto">
              <a:xfrm>
                <a:off x="2144" y="3735"/>
                <a:ext cx="16" cy="11"/>
              </a:xfrm>
              <a:custGeom>
                <a:avLst/>
                <a:gdLst>
                  <a:gd name="T0" fmla="*/ 16 w 16"/>
                  <a:gd name="T1" fmla="*/ 1 h 11"/>
                  <a:gd name="T2" fmla="*/ 0 w 16"/>
                  <a:gd name="T3" fmla="*/ 0 h 11"/>
                  <a:gd name="T4" fmla="*/ 11 w 16"/>
                  <a:gd name="T5" fmla="*/ 11 h 11"/>
                  <a:gd name="T6" fmla="*/ 16 w 16"/>
                  <a:gd name="T7" fmla="*/ 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11">
                    <a:moveTo>
                      <a:pt x="16" y="1"/>
                    </a:moveTo>
                    <a:lnTo>
                      <a:pt x="0" y="0"/>
                    </a:lnTo>
                    <a:lnTo>
                      <a:pt x="11" y="11"/>
                    </a:lnTo>
                    <a:lnTo>
                      <a:pt x="16" y="1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168" name="Line 1408"/>
              <p:cNvSpPr>
                <a:spLocks noChangeShapeType="1"/>
              </p:cNvSpPr>
              <p:nvPr/>
            </p:nvSpPr>
            <p:spPr bwMode="auto">
              <a:xfrm>
                <a:off x="2157" y="3741"/>
                <a:ext cx="33" cy="17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169" name="Freeform 1409"/>
              <p:cNvSpPr>
                <a:spLocks/>
              </p:cNvSpPr>
              <p:nvPr/>
            </p:nvSpPr>
            <p:spPr bwMode="auto">
              <a:xfrm>
                <a:off x="2074" y="3720"/>
                <a:ext cx="12" cy="10"/>
              </a:xfrm>
              <a:custGeom>
                <a:avLst/>
                <a:gdLst>
                  <a:gd name="T0" fmla="*/ 12 w 12"/>
                  <a:gd name="T1" fmla="*/ 1 h 10"/>
                  <a:gd name="T2" fmla="*/ 0 w 12"/>
                  <a:gd name="T3" fmla="*/ 0 h 10"/>
                  <a:gd name="T4" fmla="*/ 11 w 12"/>
                  <a:gd name="T5" fmla="*/ 10 h 10"/>
                  <a:gd name="T6" fmla="*/ 12 w 12"/>
                  <a:gd name="T7" fmla="*/ 1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10">
                    <a:moveTo>
                      <a:pt x="12" y="1"/>
                    </a:moveTo>
                    <a:lnTo>
                      <a:pt x="0" y="0"/>
                    </a:lnTo>
                    <a:lnTo>
                      <a:pt x="11" y="10"/>
                    </a:lnTo>
                    <a:lnTo>
                      <a:pt x="12" y="1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170" name="Line 1410"/>
              <p:cNvSpPr>
                <a:spLocks noChangeShapeType="1"/>
              </p:cNvSpPr>
              <p:nvPr/>
            </p:nvSpPr>
            <p:spPr bwMode="auto">
              <a:xfrm>
                <a:off x="2086" y="3726"/>
                <a:ext cx="35" cy="17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171" name="Freeform 1411"/>
              <p:cNvSpPr>
                <a:spLocks/>
              </p:cNvSpPr>
              <p:nvPr/>
            </p:nvSpPr>
            <p:spPr bwMode="auto">
              <a:xfrm>
                <a:off x="2005" y="3700"/>
                <a:ext cx="14" cy="10"/>
              </a:xfrm>
              <a:custGeom>
                <a:avLst/>
                <a:gdLst>
                  <a:gd name="T0" fmla="*/ 14 w 14"/>
                  <a:gd name="T1" fmla="*/ 3 h 10"/>
                  <a:gd name="T2" fmla="*/ 0 w 14"/>
                  <a:gd name="T3" fmla="*/ 0 h 10"/>
                  <a:gd name="T4" fmla="*/ 8 w 14"/>
                  <a:gd name="T5" fmla="*/ 10 h 10"/>
                  <a:gd name="T6" fmla="*/ 14 w 14"/>
                  <a:gd name="T7" fmla="*/ 3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10">
                    <a:moveTo>
                      <a:pt x="14" y="3"/>
                    </a:moveTo>
                    <a:lnTo>
                      <a:pt x="0" y="0"/>
                    </a:lnTo>
                    <a:lnTo>
                      <a:pt x="8" y="10"/>
                    </a:lnTo>
                    <a:lnTo>
                      <a:pt x="14" y="3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172" name="Line 1412"/>
              <p:cNvSpPr>
                <a:spLocks noChangeShapeType="1"/>
              </p:cNvSpPr>
              <p:nvPr/>
            </p:nvSpPr>
            <p:spPr bwMode="auto">
              <a:xfrm>
                <a:off x="2016" y="3707"/>
                <a:ext cx="37" cy="22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173" name="Freeform 1413"/>
              <p:cNvSpPr>
                <a:spLocks/>
              </p:cNvSpPr>
              <p:nvPr/>
            </p:nvSpPr>
            <p:spPr bwMode="auto">
              <a:xfrm>
                <a:off x="1938" y="3691"/>
                <a:ext cx="14" cy="10"/>
              </a:xfrm>
              <a:custGeom>
                <a:avLst/>
                <a:gdLst>
                  <a:gd name="T0" fmla="*/ 14 w 14"/>
                  <a:gd name="T1" fmla="*/ 1 h 10"/>
                  <a:gd name="T2" fmla="*/ 0 w 14"/>
                  <a:gd name="T3" fmla="*/ 0 h 10"/>
                  <a:gd name="T4" fmla="*/ 9 w 14"/>
                  <a:gd name="T5" fmla="*/ 10 h 10"/>
                  <a:gd name="T6" fmla="*/ 14 w 14"/>
                  <a:gd name="T7" fmla="*/ 1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10">
                    <a:moveTo>
                      <a:pt x="14" y="1"/>
                    </a:moveTo>
                    <a:lnTo>
                      <a:pt x="0" y="0"/>
                    </a:lnTo>
                    <a:lnTo>
                      <a:pt x="9" y="10"/>
                    </a:lnTo>
                    <a:lnTo>
                      <a:pt x="14" y="1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174" name="Line 1414"/>
              <p:cNvSpPr>
                <a:spLocks noChangeShapeType="1"/>
              </p:cNvSpPr>
              <p:nvPr/>
            </p:nvSpPr>
            <p:spPr bwMode="auto">
              <a:xfrm>
                <a:off x="1948" y="3697"/>
                <a:ext cx="36" cy="15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175" name="Freeform 1415"/>
              <p:cNvSpPr>
                <a:spLocks/>
              </p:cNvSpPr>
              <p:nvPr/>
            </p:nvSpPr>
            <p:spPr bwMode="auto">
              <a:xfrm>
                <a:off x="1877" y="3689"/>
                <a:ext cx="10" cy="6"/>
              </a:xfrm>
              <a:custGeom>
                <a:avLst/>
                <a:gdLst>
                  <a:gd name="T0" fmla="*/ 10 w 10"/>
                  <a:gd name="T1" fmla="*/ 0 h 6"/>
                  <a:gd name="T2" fmla="*/ 0 w 10"/>
                  <a:gd name="T3" fmla="*/ 2 h 6"/>
                  <a:gd name="T4" fmla="*/ 9 w 10"/>
                  <a:gd name="T5" fmla="*/ 6 h 6"/>
                  <a:gd name="T6" fmla="*/ 10 w 10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" h="6">
                    <a:moveTo>
                      <a:pt x="10" y="0"/>
                    </a:moveTo>
                    <a:lnTo>
                      <a:pt x="0" y="2"/>
                    </a:lnTo>
                    <a:lnTo>
                      <a:pt x="9" y="6"/>
                    </a:lnTo>
                    <a:lnTo>
                      <a:pt x="10" y="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176" name="Line 1416"/>
              <p:cNvSpPr>
                <a:spLocks noChangeShapeType="1"/>
              </p:cNvSpPr>
              <p:nvPr/>
            </p:nvSpPr>
            <p:spPr bwMode="auto">
              <a:xfrm>
                <a:off x="1886" y="3692"/>
                <a:ext cx="27" cy="6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177" name="Freeform 1417"/>
              <p:cNvSpPr>
                <a:spLocks/>
              </p:cNvSpPr>
              <p:nvPr/>
            </p:nvSpPr>
            <p:spPr bwMode="auto">
              <a:xfrm>
                <a:off x="1814" y="3677"/>
                <a:ext cx="6" cy="4"/>
              </a:xfrm>
              <a:custGeom>
                <a:avLst/>
                <a:gdLst>
                  <a:gd name="T0" fmla="*/ 6 w 6"/>
                  <a:gd name="T1" fmla="*/ 0 h 4"/>
                  <a:gd name="T2" fmla="*/ 0 w 6"/>
                  <a:gd name="T3" fmla="*/ 1 h 4"/>
                  <a:gd name="T4" fmla="*/ 6 w 6"/>
                  <a:gd name="T5" fmla="*/ 4 h 4"/>
                  <a:gd name="T6" fmla="*/ 6 w 6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4">
                    <a:moveTo>
                      <a:pt x="6" y="0"/>
                    </a:moveTo>
                    <a:lnTo>
                      <a:pt x="0" y="1"/>
                    </a:lnTo>
                    <a:lnTo>
                      <a:pt x="6" y="4"/>
                    </a:lnTo>
                    <a:lnTo>
                      <a:pt x="6" y="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</p:grpSp>
        <p:grpSp>
          <p:nvGrpSpPr>
            <p:cNvPr id="375178" name="Group 1418"/>
            <p:cNvGrpSpPr>
              <a:grpSpLocks/>
            </p:cNvGrpSpPr>
            <p:nvPr/>
          </p:nvGrpSpPr>
          <p:grpSpPr bwMode="auto">
            <a:xfrm>
              <a:off x="687" y="4149"/>
              <a:ext cx="2045" cy="996"/>
              <a:chOff x="1701" y="3680"/>
              <a:chExt cx="1517" cy="732"/>
            </a:xfrm>
          </p:grpSpPr>
          <p:sp>
            <p:nvSpPr>
              <p:cNvPr id="375179" name="Line 1419"/>
              <p:cNvSpPr>
                <a:spLocks noChangeShapeType="1"/>
              </p:cNvSpPr>
              <p:nvPr/>
            </p:nvSpPr>
            <p:spPr bwMode="auto">
              <a:xfrm>
                <a:off x="1820" y="3680"/>
                <a:ext cx="23" cy="3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180" name="Freeform 1420"/>
              <p:cNvSpPr>
                <a:spLocks/>
              </p:cNvSpPr>
              <p:nvPr/>
            </p:nvSpPr>
            <p:spPr bwMode="auto">
              <a:xfrm>
                <a:off x="3142" y="3992"/>
                <a:ext cx="76" cy="66"/>
              </a:xfrm>
              <a:custGeom>
                <a:avLst/>
                <a:gdLst>
                  <a:gd name="T0" fmla="*/ 73 w 76"/>
                  <a:gd name="T1" fmla="*/ 64 h 66"/>
                  <a:gd name="T2" fmla="*/ 71 w 76"/>
                  <a:gd name="T3" fmla="*/ 66 h 66"/>
                  <a:gd name="T4" fmla="*/ 22 w 76"/>
                  <a:gd name="T5" fmla="*/ 24 h 66"/>
                  <a:gd name="T6" fmla="*/ 18 w 76"/>
                  <a:gd name="T7" fmla="*/ 29 h 66"/>
                  <a:gd name="T8" fmla="*/ 0 w 76"/>
                  <a:gd name="T9" fmla="*/ 0 h 66"/>
                  <a:gd name="T10" fmla="*/ 32 w 76"/>
                  <a:gd name="T11" fmla="*/ 14 h 66"/>
                  <a:gd name="T12" fmla="*/ 27 w 76"/>
                  <a:gd name="T13" fmla="*/ 18 h 66"/>
                  <a:gd name="T14" fmla="*/ 76 w 76"/>
                  <a:gd name="T15" fmla="*/ 61 h 66"/>
                  <a:gd name="T16" fmla="*/ 73 w 76"/>
                  <a:gd name="T17" fmla="*/ 64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6" h="66">
                    <a:moveTo>
                      <a:pt x="73" y="64"/>
                    </a:moveTo>
                    <a:lnTo>
                      <a:pt x="71" y="66"/>
                    </a:lnTo>
                    <a:lnTo>
                      <a:pt x="22" y="24"/>
                    </a:lnTo>
                    <a:lnTo>
                      <a:pt x="18" y="29"/>
                    </a:lnTo>
                    <a:lnTo>
                      <a:pt x="0" y="0"/>
                    </a:lnTo>
                    <a:lnTo>
                      <a:pt x="32" y="14"/>
                    </a:lnTo>
                    <a:lnTo>
                      <a:pt x="27" y="18"/>
                    </a:lnTo>
                    <a:lnTo>
                      <a:pt x="76" y="61"/>
                    </a:lnTo>
                    <a:lnTo>
                      <a:pt x="73" y="64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181" name="Freeform 1421"/>
              <p:cNvSpPr>
                <a:spLocks/>
              </p:cNvSpPr>
              <p:nvPr/>
            </p:nvSpPr>
            <p:spPr bwMode="auto">
              <a:xfrm>
                <a:off x="3076" y="3966"/>
                <a:ext cx="73" cy="78"/>
              </a:xfrm>
              <a:custGeom>
                <a:avLst/>
                <a:gdLst>
                  <a:gd name="T0" fmla="*/ 70 w 73"/>
                  <a:gd name="T1" fmla="*/ 75 h 78"/>
                  <a:gd name="T2" fmla="*/ 67 w 73"/>
                  <a:gd name="T3" fmla="*/ 78 h 78"/>
                  <a:gd name="T4" fmla="*/ 23 w 73"/>
                  <a:gd name="T5" fmla="*/ 27 h 78"/>
                  <a:gd name="T6" fmla="*/ 17 w 73"/>
                  <a:gd name="T7" fmla="*/ 32 h 78"/>
                  <a:gd name="T8" fmla="*/ 0 w 73"/>
                  <a:gd name="T9" fmla="*/ 0 h 78"/>
                  <a:gd name="T10" fmla="*/ 32 w 73"/>
                  <a:gd name="T11" fmla="*/ 17 h 78"/>
                  <a:gd name="T12" fmla="*/ 26 w 73"/>
                  <a:gd name="T13" fmla="*/ 23 h 78"/>
                  <a:gd name="T14" fmla="*/ 73 w 73"/>
                  <a:gd name="T15" fmla="*/ 72 h 78"/>
                  <a:gd name="T16" fmla="*/ 70 w 73"/>
                  <a:gd name="T17" fmla="*/ 75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3" h="78">
                    <a:moveTo>
                      <a:pt x="70" y="75"/>
                    </a:moveTo>
                    <a:lnTo>
                      <a:pt x="67" y="78"/>
                    </a:lnTo>
                    <a:lnTo>
                      <a:pt x="23" y="27"/>
                    </a:lnTo>
                    <a:lnTo>
                      <a:pt x="17" y="32"/>
                    </a:lnTo>
                    <a:lnTo>
                      <a:pt x="0" y="0"/>
                    </a:lnTo>
                    <a:lnTo>
                      <a:pt x="32" y="17"/>
                    </a:lnTo>
                    <a:lnTo>
                      <a:pt x="26" y="23"/>
                    </a:lnTo>
                    <a:lnTo>
                      <a:pt x="73" y="72"/>
                    </a:lnTo>
                    <a:lnTo>
                      <a:pt x="70" y="75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182" name="Freeform 1422"/>
              <p:cNvSpPr>
                <a:spLocks/>
              </p:cNvSpPr>
              <p:nvPr/>
            </p:nvSpPr>
            <p:spPr bwMode="auto">
              <a:xfrm>
                <a:off x="3013" y="3948"/>
                <a:ext cx="66" cy="81"/>
              </a:xfrm>
              <a:custGeom>
                <a:avLst/>
                <a:gdLst>
                  <a:gd name="T0" fmla="*/ 63 w 66"/>
                  <a:gd name="T1" fmla="*/ 77 h 81"/>
                  <a:gd name="T2" fmla="*/ 61 w 66"/>
                  <a:gd name="T3" fmla="*/ 81 h 81"/>
                  <a:gd name="T4" fmla="*/ 18 w 66"/>
                  <a:gd name="T5" fmla="*/ 29 h 81"/>
                  <a:gd name="T6" fmla="*/ 14 w 66"/>
                  <a:gd name="T7" fmla="*/ 32 h 81"/>
                  <a:gd name="T8" fmla="*/ 0 w 66"/>
                  <a:gd name="T9" fmla="*/ 0 h 81"/>
                  <a:gd name="T10" fmla="*/ 29 w 66"/>
                  <a:gd name="T11" fmla="*/ 19 h 81"/>
                  <a:gd name="T12" fmla="*/ 25 w 66"/>
                  <a:gd name="T13" fmla="*/ 24 h 81"/>
                  <a:gd name="T14" fmla="*/ 66 w 66"/>
                  <a:gd name="T15" fmla="*/ 76 h 81"/>
                  <a:gd name="T16" fmla="*/ 63 w 66"/>
                  <a:gd name="T17" fmla="*/ 77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6" h="81">
                    <a:moveTo>
                      <a:pt x="63" y="77"/>
                    </a:moveTo>
                    <a:lnTo>
                      <a:pt x="61" y="81"/>
                    </a:lnTo>
                    <a:lnTo>
                      <a:pt x="18" y="29"/>
                    </a:lnTo>
                    <a:lnTo>
                      <a:pt x="14" y="32"/>
                    </a:lnTo>
                    <a:lnTo>
                      <a:pt x="0" y="0"/>
                    </a:lnTo>
                    <a:lnTo>
                      <a:pt x="29" y="19"/>
                    </a:lnTo>
                    <a:lnTo>
                      <a:pt x="25" y="24"/>
                    </a:lnTo>
                    <a:lnTo>
                      <a:pt x="66" y="76"/>
                    </a:lnTo>
                    <a:lnTo>
                      <a:pt x="63" y="77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183" name="Freeform 1423"/>
              <p:cNvSpPr>
                <a:spLocks/>
              </p:cNvSpPr>
              <p:nvPr/>
            </p:nvSpPr>
            <p:spPr bwMode="auto">
              <a:xfrm>
                <a:off x="2944" y="3941"/>
                <a:ext cx="66" cy="71"/>
              </a:xfrm>
              <a:custGeom>
                <a:avLst/>
                <a:gdLst>
                  <a:gd name="T0" fmla="*/ 63 w 66"/>
                  <a:gd name="T1" fmla="*/ 69 h 71"/>
                  <a:gd name="T2" fmla="*/ 60 w 66"/>
                  <a:gd name="T3" fmla="*/ 71 h 71"/>
                  <a:gd name="T4" fmla="*/ 19 w 66"/>
                  <a:gd name="T5" fmla="*/ 25 h 71"/>
                  <a:gd name="T6" fmla="*/ 14 w 66"/>
                  <a:gd name="T7" fmla="*/ 29 h 71"/>
                  <a:gd name="T8" fmla="*/ 0 w 66"/>
                  <a:gd name="T9" fmla="*/ 0 h 71"/>
                  <a:gd name="T10" fmla="*/ 28 w 66"/>
                  <a:gd name="T11" fmla="*/ 16 h 71"/>
                  <a:gd name="T12" fmla="*/ 23 w 66"/>
                  <a:gd name="T13" fmla="*/ 20 h 71"/>
                  <a:gd name="T14" fmla="*/ 66 w 66"/>
                  <a:gd name="T15" fmla="*/ 66 h 71"/>
                  <a:gd name="T16" fmla="*/ 63 w 66"/>
                  <a:gd name="T17" fmla="*/ 69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6" h="71">
                    <a:moveTo>
                      <a:pt x="63" y="69"/>
                    </a:moveTo>
                    <a:lnTo>
                      <a:pt x="60" y="71"/>
                    </a:lnTo>
                    <a:lnTo>
                      <a:pt x="19" y="25"/>
                    </a:lnTo>
                    <a:lnTo>
                      <a:pt x="14" y="29"/>
                    </a:lnTo>
                    <a:lnTo>
                      <a:pt x="0" y="0"/>
                    </a:lnTo>
                    <a:lnTo>
                      <a:pt x="28" y="16"/>
                    </a:lnTo>
                    <a:lnTo>
                      <a:pt x="23" y="20"/>
                    </a:lnTo>
                    <a:lnTo>
                      <a:pt x="66" y="66"/>
                    </a:lnTo>
                    <a:lnTo>
                      <a:pt x="63" y="69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184" name="Freeform 1424"/>
              <p:cNvSpPr>
                <a:spLocks/>
              </p:cNvSpPr>
              <p:nvPr/>
            </p:nvSpPr>
            <p:spPr bwMode="auto">
              <a:xfrm>
                <a:off x="2866" y="3958"/>
                <a:ext cx="74" cy="40"/>
              </a:xfrm>
              <a:custGeom>
                <a:avLst/>
                <a:gdLst>
                  <a:gd name="T0" fmla="*/ 72 w 74"/>
                  <a:gd name="T1" fmla="*/ 37 h 40"/>
                  <a:gd name="T2" fmla="*/ 71 w 74"/>
                  <a:gd name="T3" fmla="*/ 40 h 40"/>
                  <a:gd name="T4" fmla="*/ 23 w 74"/>
                  <a:gd name="T5" fmla="*/ 16 h 40"/>
                  <a:gd name="T6" fmla="*/ 20 w 74"/>
                  <a:gd name="T7" fmla="*/ 20 h 40"/>
                  <a:gd name="T8" fmla="*/ 0 w 74"/>
                  <a:gd name="T9" fmla="*/ 0 h 40"/>
                  <a:gd name="T10" fmla="*/ 28 w 74"/>
                  <a:gd name="T11" fmla="*/ 5 h 40"/>
                  <a:gd name="T12" fmla="*/ 25 w 74"/>
                  <a:gd name="T13" fmla="*/ 11 h 40"/>
                  <a:gd name="T14" fmla="*/ 74 w 74"/>
                  <a:gd name="T15" fmla="*/ 34 h 40"/>
                  <a:gd name="T16" fmla="*/ 72 w 74"/>
                  <a:gd name="T17" fmla="*/ 37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4" h="40">
                    <a:moveTo>
                      <a:pt x="72" y="37"/>
                    </a:moveTo>
                    <a:lnTo>
                      <a:pt x="71" y="40"/>
                    </a:lnTo>
                    <a:lnTo>
                      <a:pt x="23" y="16"/>
                    </a:lnTo>
                    <a:lnTo>
                      <a:pt x="20" y="20"/>
                    </a:lnTo>
                    <a:lnTo>
                      <a:pt x="0" y="0"/>
                    </a:lnTo>
                    <a:lnTo>
                      <a:pt x="28" y="5"/>
                    </a:lnTo>
                    <a:lnTo>
                      <a:pt x="25" y="11"/>
                    </a:lnTo>
                    <a:lnTo>
                      <a:pt x="74" y="34"/>
                    </a:lnTo>
                    <a:lnTo>
                      <a:pt x="72" y="37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185" name="Freeform 1425"/>
              <p:cNvSpPr>
                <a:spLocks/>
              </p:cNvSpPr>
              <p:nvPr/>
            </p:nvSpPr>
            <p:spPr bwMode="auto">
              <a:xfrm>
                <a:off x="2796" y="3963"/>
                <a:ext cx="73" cy="18"/>
              </a:xfrm>
              <a:custGeom>
                <a:avLst/>
                <a:gdLst>
                  <a:gd name="T0" fmla="*/ 73 w 73"/>
                  <a:gd name="T1" fmla="*/ 15 h 18"/>
                  <a:gd name="T2" fmla="*/ 73 w 73"/>
                  <a:gd name="T3" fmla="*/ 18 h 18"/>
                  <a:gd name="T4" fmla="*/ 24 w 73"/>
                  <a:gd name="T5" fmla="*/ 11 h 18"/>
                  <a:gd name="T6" fmla="*/ 23 w 73"/>
                  <a:gd name="T7" fmla="*/ 15 h 18"/>
                  <a:gd name="T8" fmla="*/ 0 w 73"/>
                  <a:gd name="T9" fmla="*/ 3 h 18"/>
                  <a:gd name="T10" fmla="*/ 26 w 73"/>
                  <a:gd name="T11" fmla="*/ 0 h 18"/>
                  <a:gd name="T12" fmla="*/ 26 w 73"/>
                  <a:gd name="T13" fmla="*/ 6 h 18"/>
                  <a:gd name="T14" fmla="*/ 73 w 73"/>
                  <a:gd name="T15" fmla="*/ 15 h 18"/>
                  <a:gd name="T16" fmla="*/ 73 w 73"/>
                  <a:gd name="T17" fmla="*/ 15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3" h="18">
                    <a:moveTo>
                      <a:pt x="73" y="15"/>
                    </a:moveTo>
                    <a:lnTo>
                      <a:pt x="73" y="18"/>
                    </a:lnTo>
                    <a:lnTo>
                      <a:pt x="24" y="11"/>
                    </a:lnTo>
                    <a:lnTo>
                      <a:pt x="23" y="15"/>
                    </a:lnTo>
                    <a:lnTo>
                      <a:pt x="0" y="3"/>
                    </a:lnTo>
                    <a:lnTo>
                      <a:pt x="26" y="0"/>
                    </a:lnTo>
                    <a:lnTo>
                      <a:pt x="26" y="6"/>
                    </a:lnTo>
                    <a:lnTo>
                      <a:pt x="73" y="15"/>
                    </a:lnTo>
                    <a:lnTo>
                      <a:pt x="73" y="15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186" name="Freeform 1426"/>
              <p:cNvSpPr>
                <a:spLocks/>
              </p:cNvSpPr>
              <p:nvPr/>
            </p:nvSpPr>
            <p:spPr bwMode="auto">
              <a:xfrm>
                <a:off x="2733" y="3949"/>
                <a:ext cx="67" cy="17"/>
              </a:xfrm>
              <a:custGeom>
                <a:avLst/>
                <a:gdLst>
                  <a:gd name="T0" fmla="*/ 67 w 67"/>
                  <a:gd name="T1" fmla="*/ 15 h 17"/>
                  <a:gd name="T2" fmla="*/ 67 w 67"/>
                  <a:gd name="T3" fmla="*/ 17 h 17"/>
                  <a:gd name="T4" fmla="*/ 22 w 67"/>
                  <a:gd name="T5" fmla="*/ 8 h 17"/>
                  <a:gd name="T6" fmla="*/ 22 w 67"/>
                  <a:gd name="T7" fmla="*/ 12 h 17"/>
                  <a:gd name="T8" fmla="*/ 0 w 67"/>
                  <a:gd name="T9" fmla="*/ 2 h 17"/>
                  <a:gd name="T10" fmla="*/ 23 w 67"/>
                  <a:gd name="T11" fmla="*/ 0 h 17"/>
                  <a:gd name="T12" fmla="*/ 22 w 67"/>
                  <a:gd name="T13" fmla="*/ 5 h 17"/>
                  <a:gd name="T14" fmla="*/ 67 w 67"/>
                  <a:gd name="T15" fmla="*/ 12 h 17"/>
                  <a:gd name="T16" fmla="*/ 67 w 67"/>
                  <a:gd name="T17" fmla="*/ 15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7" h="17">
                    <a:moveTo>
                      <a:pt x="67" y="15"/>
                    </a:moveTo>
                    <a:lnTo>
                      <a:pt x="67" y="17"/>
                    </a:lnTo>
                    <a:lnTo>
                      <a:pt x="22" y="8"/>
                    </a:lnTo>
                    <a:lnTo>
                      <a:pt x="22" y="12"/>
                    </a:lnTo>
                    <a:lnTo>
                      <a:pt x="0" y="2"/>
                    </a:lnTo>
                    <a:lnTo>
                      <a:pt x="23" y="0"/>
                    </a:lnTo>
                    <a:lnTo>
                      <a:pt x="22" y="5"/>
                    </a:lnTo>
                    <a:lnTo>
                      <a:pt x="67" y="12"/>
                    </a:lnTo>
                    <a:lnTo>
                      <a:pt x="67" y="15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187" name="Freeform 1427"/>
              <p:cNvSpPr>
                <a:spLocks/>
              </p:cNvSpPr>
              <p:nvPr/>
            </p:nvSpPr>
            <p:spPr bwMode="auto">
              <a:xfrm>
                <a:off x="2675" y="3932"/>
                <a:ext cx="14" cy="11"/>
              </a:xfrm>
              <a:custGeom>
                <a:avLst/>
                <a:gdLst>
                  <a:gd name="T0" fmla="*/ 14 w 14"/>
                  <a:gd name="T1" fmla="*/ 0 h 11"/>
                  <a:gd name="T2" fmla="*/ 0 w 14"/>
                  <a:gd name="T3" fmla="*/ 2 h 11"/>
                  <a:gd name="T4" fmla="*/ 12 w 14"/>
                  <a:gd name="T5" fmla="*/ 11 h 11"/>
                  <a:gd name="T6" fmla="*/ 14 w 14"/>
                  <a:gd name="T7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11">
                    <a:moveTo>
                      <a:pt x="14" y="0"/>
                    </a:moveTo>
                    <a:lnTo>
                      <a:pt x="0" y="2"/>
                    </a:lnTo>
                    <a:lnTo>
                      <a:pt x="12" y="11"/>
                    </a:lnTo>
                    <a:lnTo>
                      <a:pt x="14" y="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188" name="Line 1428"/>
              <p:cNvSpPr>
                <a:spLocks noChangeShapeType="1"/>
              </p:cNvSpPr>
              <p:nvPr/>
            </p:nvSpPr>
            <p:spPr bwMode="auto">
              <a:xfrm>
                <a:off x="2687" y="3937"/>
                <a:ext cx="43" cy="12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189" name="Freeform 1429"/>
              <p:cNvSpPr>
                <a:spLocks/>
              </p:cNvSpPr>
              <p:nvPr/>
            </p:nvSpPr>
            <p:spPr bwMode="auto">
              <a:xfrm>
                <a:off x="2615" y="3922"/>
                <a:ext cx="14" cy="7"/>
              </a:xfrm>
              <a:custGeom>
                <a:avLst/>
                <a:gdLst>
                  <a:gd name="T0" fmla="*/ 14 w 14"/>
                  <a:gd name="T1" fmla="*/ 0 h 7"/>
                  <a:gd name="T2" fmla="*/ 0 w 14"/>
                  <a:gd name="T3" fmla="*/ 0 h 7"/>
                  <a:gd name="T4" fmla="*/ 11 w 14"/>
                  <a:gd name="T5" fmla="*/ 7 h 7"/>
                  <a:gd name="T6" fmla="*/ 14 w 14"/>
                  <a:gd name="T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7">
                    <a:moveTo>
                      <a:pt x="14" y="0"/>
                    </a:moveTo>
                    <a:lnTo>
                      <a:pt x="0" y="0"/>
                    </a:lnTo>
                    <a:lnTo>
                      <a:pt x="11" y="7"/>
                    </a:lnTo>
                    <a:lnTo>
                      <a:pt x="14" y="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190" name="Line 1430"/>
              <p:cNvSpPr>
                <a:spLocks noChangeShapeType="1"/>
              </p:cNvSpPr>
              <p:nvPr/>
            </p:nvSpPr>
            <p:spPr bwMode="auto">
              <a:xfrm>
                <a:off x="2628" y="3925"/>
                <a:ext cx="33" cy="9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191" name="Freeform 1431"/>
              <p:cNvSpPr>
                <a:spLocks/>
              </p:cNvSpPr>
              <p:nvPr/>
            </p:nvSpPr>
            <p:spPr bwMode="auto">
              <a:xfrm>
                <a:off x="2554" y="3908"/>
                <a:ext cx="9" cy="6"/>
              </a:xfrm>
              <a:custGeom>
                <a:avLst/>
                <a:gdLst>
                  <a:gd name="T0" fmla="*/ 9 w 9"/>
                  <a:gd name="T1" fmla="*/ 0 h 6"/>
                  <a:gd name="T2" fmla="*/ 0 w 9"/>
                  <a:gd name="T3" fmla="*/ 0 h 6"/>
                  <a:gd name="T4" fmla="*/ 8 w 9"/>
                  <a:gd name="T5" fmla="*/ 6 h 6"/>
                  <a:gd name="T6" fmla="*/ 9 w 9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6">
                    <a:moveTo>
                      <a:pt x="9" y="0"/>
                    </a:moveTo>
                    <a:lnTo>
                      <a:pt x="0" y="0"/>
                    </a:lnTo>
                    <a:lnTo>
                      <a:pt x="8" y="6"/>
                    </a:lnTo>
                    <a:lnTo>
                      <a:pt x="9" y="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192" name="Line 1432"/>
              <p:cNvSpPr>
                <a:spLocks noChangeShapeType="1"/>
              </p:cNvSpPr>
              <p:nvPr/>
            </p:nvSpPr>
            <p:spPr bwMode="auto">
              <a:xfrm>
                <a:off x="2562" y="3911"/>
                <a:ext cx="30" cy="7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193" name="Freeform 1433"/>
              <p:cNvSpPr>
                <a:spLocks/>
              </p:cNvSpPr>
              <p:nvPr/>
            </p:nvSpPr>
            <p:spPr bwMode="auto">
              <a:xfrm>
                <a:off x="2484" y="3897"/>
                <a:ext cx="11" cy="8"/>
              </a:xfrm>
              <a:custGeom>
                <a:avLst/>
                <a:gdLst>
                  <a:gd name="T0" fmla="*/ 11 w 11"/>
                  <a:gd name="T1" fmla="*/ 0 h 8"/>
                  <a:gd name="T2" fmla="*/ 0 w 11"/>
                  <a:gd name="T3" fmla="*/ 3 h 8"/>
                  <a:gd name="T4" fmla="*/ 11 w 11"/>
                  <a:gd name="T5" fmla="*/ 8 h 8"/>
                  <a:gd name="T6" fmla="*/ 11 w 11"/>
                  <a:gd name="T7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" h="8">
                    <a:moveTo>
                      <a:pt x="11" y="0"/>
                    </a:moveTo>
                    <a:lnTo>
                      <a:pt x="0" y="3"/>
                    </a:lnTo>
                    <a:lnTo>
                      <a:pt x="11" y="8"/>
                    </a:lnTo>
                    <a:lnTo>
                      <a:pt x="11" y="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194" name="Line 1434"/>
              <p:cNvSpPr>
                <a:spLocks noChangeShapeType="1"/>
              </p:cNvSpPr>
              <p:nvPr/>
            </p:nvSpPr>
            <p:spPr bwMode="auto">
              <a:xfrm>
                <a:off x="2495" y="3900"/>
                <a:ext cx="27" cy="3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195" name="Freeform 1435"/>
              <p:cNvSpPr>
                <a:spLocks/>
              </p:cNvSpPr>
              <p:nvPr/>
            </p:nvSpPr>
            <p:spPr bwMode="auto">
              <a:xfrm>
                <a:off x="2420" y="3880"/>
                <a:ext cx="9" cy="6"/>
              </a:xfrm>
              <a:custGeom>
                <a:avLst/>
                <a:gdLst>
                  <a:gd name="T0" fmla="*/ 9 w 9"/>
                  <a:gd name="T1" fmla="*/ 0 h 6"/>
                  <a:gd name="T2" fmla="*/ 0 w 9"/>
                  <a:gd name="T3" fmla="*/ 3 h 6"/>
                  <a:gd name="T4" fmla="*/ 7 w 9"/>
                  <a:gd name="T5" fmla="*/ 6 h 6"/>
                  <a:gd name="T6" fmla="*/ 9 w 9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6">
                    <a:moveTo>
                      <a:pt x="9" y="0"/>
                    </a:moveTo>
                    <a:lnTo>
                      <a:pt x="0" y="3"/>
                    </a:lnTo>
                    <a:lnTo>
                      <a:pt x="7" y="6"/>
                    </a:lnTo>
                    <a:lnTo>
                      <a:pt x="9" y="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196" name="Line 1436"/>
              <p:cNvSpPr>
                <a:spLocks noChangeShapeType="1"/>
              </p:cNvSpPr>
              <p:nvPr/>
            </p:nvSpPr>
            <p:spPr bwMode="auto">
              <a:xfrm>
                <a:off x="2429" y="3883"/>
                <a:ext cx="24" cy="5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197" name="Freeform 1437"/>
              <p:cNvSpPr>
                <a:spLocks/>
              </p:cNvSpPr>
              <p:nvPr/>
            </p:nvSpPr>
            <p:spPr bwMode="auto">
              <a:xfrm>
                <a:off x="2354" y="3859"/>
                <a:ext cx="7" cy="6"/>
              </a:xfrm>
              <a:custGeom>
                <a:avLst/>
                <a:gdLst>
                  <a:gd name="T0" fmla="*/ 7 w 7"/>
                  <a:gd name="T1" fmla="*/ 0 h 6"/>
                  <a:gd name="T2" fmla="*/ 0 w 7"/>
                  <a:gd name="T3" fmla="*/ 0 h 6"/>
                  <a:gd name="T4" fmla="*/ 4 w 7"/>
                  <a:gd name="T5" fmla="*/ 6 h 6"/>
                  <a:gd name="T6" fmla="*/ 7 w 7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6">
                    <a:moveTo>
                      <a:pt x="7" y="0"/>
                    </a:moveTo>
                    <a:lnTo>
                      <a:pt x="0" y="0"/>
                    </a:lnTo>
                    <a:lnTo>
                      <a:pt x="4" y="6"/>
                    </a:lnTo>
                    <a:lnTo>
                      <a:pt x="7" y="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198" name="Line 1438"/>
              <p:cNvSpPr>
                <a:spLocks noChangeShapeType="1"/>
              </p:cNvSpPr>
              <p:nvPr/>
            </p:nvSpPr>
            <p:spPr bwMode="auto">
              <a:xfrm>
                <a:off x="2360" y="3862"/>
                <a:ext cx="23" cy="11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199" name="Freeform 1439"/>
              <p:cNvSpPr>
                <a:spLocks/>
              </p:cNvSpPr>
              <p:nvPr/>
            </p:nvSpPr>
            <p:spPr bwMode="auto">
              <a:xfrm>
                <a:off x="2282" y="3839"/>
                <a:ext cx="9" cy="8"/>
              </a:xfrm>
              <a:custGeom>
                <a:avLst/>
                <a:gdLst>
                  <a:gd name="T0" fmla="*/ 9 w 9"/>
                  <a:gd name="T1" fmla="*/ 1 h 8"/>
                  <a:gd name="T2" fmla="*/ 0 w 9"/>
                  <a:gd name="T3" fmla="*/ 0 h 8"/>
                  <a:gd name="T4" fmla="*/ 5 w 9"/>
                  <a:gd name="T5" fmla="*/ 8 h 8"/>
                  <a:gd name="T6" fmla="*/ 9 w 9"/>
                  <a:gd name="T7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8">
                    <a:moveTo>
                      <a:pt x="9" y="1"/>
                    </a:moveTo>
                    <a:lnTo>
                      <a:pt x="0" y="0"/>
                    </a:lnTo>
                    <a:lnTo>
                      <a:pt x="5" y="8"/>
                    </a:lnTo>
                    <a:lnTo>
                      <a:pt x="9" y="1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200" name="Line 1440"/>
              <p:cNvSpPr>
                <a:spLocks noChangeShapeType="1"/>
              </p:cNvSpPr>
              <p:nvPr/>
            </p:nvSpPr>
            <p:spPr bwMode="auto">
              <a:xfrm>
                <a:off x="2288" y="3844"/>
                <a:ext cx="26" cy="13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201" name="Freeform 1441"/>
              <p:cNvSpPr>
                <a:spLocks/>
              </p:cNvSpPr>
              <p:nvPr/>
            </p:nvSpPr>
            <p:spPr bwMode="auto">
              <a:xfrm>
                <a:off x="2207" y="3821"/>
                <a:ext cx="11" cy="9"/>
              </a:xfrm>
              <a:custGeom>
                <a:avLst/>
                <a:gdLst>
                  <a:gd name="T0" fmla="*/ 11 w 11"/>
                  <a:gd name="T1" fmla="*/ 3 h 9"/>
                  <a:gd name="T2" fmla="*/ 0 w 11"/>
                  <a:gd name="T3" fmla="*/ 0 h 9"/>
                  <a:gd name="T4" fmla="*/ 6 w 11"/>
                  <a:gd name="T5" fmla="*/ 9 h 9"/>
                  <a:gd name="T6" fmla="*/ 11 w 11"/>
                  <a:gd name="T7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" h="9">
                    <a:moveTo>
                      <a:pt x="11" y="3"/>
                    </a:moveTo>
                    <a:lnTo>
                      <a:pt x="0" y="0"/>
                    </a:lnTo>
                    <a:lnTo>
                      <a:pt x="6" y="9"/>
                    </a:lnTo>
                    <a:lnTo>
                      <a:pt x="11" y="3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202" name="Line 1442"/>
              <p:cNvSpPr>
                <a:spLocks noChangeShapeType="1"/>
              </p:cNvSpPr>
              <p:nvPr/>
            </p:nvSpPr>
            <p:spPr bwMode="auto">
              <a:xfrm>
                <a:off x="2215" y="3827"/>
                <a:ext cx="30" cy="15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203" name="Freeform 1443"/>
              <p:cNvSpPr>
                <a:spLocks/>
              </p:cNvSpPr>
              <p:nvPr/>
            </p:nvSpPr>
            <p:spPr bwMode="auto">
              <a:xfrm>
                <a:off x="2132" y="3805"/>
                <a:ext cx="12" cy="9"/>
              </a:xfrm>
              <a:custGeom>
                <a:avLst/>
                <a:gdLst>
                  <a:gd name="T0" fmla="*/ 12 w 12"/>
                  <a:gd name="T1" fmla="*/ 2 h 9"/>
                  <a:gd name="T2" fmla="*/ 0 w 12"/>
                  <a:gd name="T3" fmla="*/ 0 h 9"/>
                  <a:gd name="T4" fmla="*/ 8 w 12"/>
                  <a:gd name="T5" fmla="*/ 9 h 9"/>
                  <a:gd name="T6" fmla="*/ 12 w 12"/>
                  <a:gd name="T7" fmla="*/ 2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9">
                    <a:moveTo>
                      <a:pt x="12" y="2"/>
                    </a:moveTo>
                    <a:lnTo>
                      <a:pt x="0" y="0"/>
                    </a:lnTo>
                    <a:lnTo>
                      <a:pt x="8" y="9"/>
                    </a:lnTo>
                    <a:lnTo>
                      <a:pt x="12" y="2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204" name="Line 1444"/>
              <p:cNvSpPr>
                <a:spLocks noChangeShapeType="1"/>
              </p:cNvSpPr>
              <p:nvPr/>
            </p:nvSpPr>
            <p:spPr bwMode="auto">
              <a:xfrm>
                <a:off x="2143" y="3810"/>
                <a:ext cx="33" cy="18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205" name="Freeform 1445"/>
              <p:cNvSpPr>
                <a:spLocks/>
              </p:cNvSpPr>
              <p:nvPr/>
            </p:nvSpPr>
            <p:spPr bwMode="auto">
              <a:xfrm>
                <a:off x="2062" y="3792"/>
                <a:ext cx="12" cy="9"/>
              </a:xfrm>
              <a:custGeom>
                <a:avLst/>
                <a:gdLst>
                  <a:gd name="T0" fmla="*/ 12 w 12"/>
                  <a:gd name="T1" fmla="*/ 1 h 9"/>
                  <a:gd name="T2" fmla="*/ 0 w 12"/>
                  <a:gd name="T3" fmla="*/ 0 h 9"/>
                  <a:gd name="T4" fmla="*/ 9 w 12"/>
                  <a:gd name="T5" fmla="*/ 9 h 9"/>
                  <a:gd name="T6" fmla="*/ 12 w 12"/>
                  <a:gd name="T7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9">
                    <a:moveTo>
                      <a:pt x="12" y="1"/>
                    </a:moveTo>
                    <a:lnTo>
                      <a:pt x="0" y="0"/>
                    </a:lnTo>
                    <a:lnTo>
                      <a:pt x="9" y="9"/>
                    </a:lnTo>
                    <a:lnTo>
                      <a:pt x="12" y="1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206" name="Line 1446"/>
              <p:cNvSpPr>
                <a:spLocks noChangeShapeType="1"/>
              </p:cNvSpPr>
              <p:nvPr/>
            </p:nvSpPr>
            <p:spPr bwMode="auto">
              <a:xfrm>
                <a:off x="2072" y="3796"/>
                <a:ext cx="36" cy="15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207" name="Freeform 1447"/>
              <p:cNvSpPr>
                <a:spLocks/>
              </p:cNvSpPr>
              <p:nvPr/>
            </p:nvSpPr>
            <p:spPr bwMode="auto">
              <a:xfrm>
                <a:off x="1988" y="3769"/>
                <a:ext cx="14" cy="12"/>
              </a:xfrm>
              <a:custGeom>
                <a:avLst/>
                <a:gdLst>
                  <a:gd name="T0" fmla="*/ 14 w 14"/>
                  <a:gd name="T1" fmla="*/ 3 h 12"/>
                  <a:gd name="T2" fmla="*/ 0 w 14"/>
                  <a:gd name="T3" fmla="*/ 0 h 12"/>
                  <a:gd name="T4" fmla="*/ 9 w 14"/>
                  <a:gd name="T5" fmla="*/ 12 h 12"/>
                  <a:gd name="T6" fmla="*/ 14 w 14"/>
                  <a:gd name="T7" fmla="*/ 3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12">
                    <a:moveTo>
                      <a:pt x="14" y="3"/>
                    </a:moveTo>
                    <a:lnTo>
                      <a:pt x="0" y="0"/>
                    </a:lnTo>
                    <a:lnTo>
                      <a:pt x="9" y="12"/>
                    </a:lnTo>
                    <a:lnTo>
                      <a:pt x="14" y="3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208" name="Line 1448"/>
              <p:cNvSpPr>
                <a:spLocks noChangeShapeType="1"/>
              </p:cNvSpPr>
              <p:nvPr/>
            </p:nvSpPr>
            <p:spPr bwMode="auto">
              <a:xfrm>
                <a:off x="1999" y="3776"/>
                <a:ext cx="38" cy="22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209" name="Freeform 1449"/>
              <p:cNvSpPr>
                <a:spLocks/>
              </p:cNvSpPr>
              <p:nvPr/>
            </p:nvSpPr>
            <p:spPr bwMode="auto">
              <a:xfrm>
                <a:off x="1915" y="3753"/>
                <a:ext cx="17" cy="11"/>
              </a:xfrm>
              <a:custGeom>
                <a:avLst/>
                <a:gdLst>
                  <a:gd name="T0" fmla="*/ 17 w 17"/>
                  <a:gd name="T1" fmla="*/ 3 h 11"/>
                  <a:gd name="T2" fmla="*/ 0 w 17"/>
                  <a:gd name="T3" fmla="*/ 0 h 11"/>
                  <a:gd name="T4" fmla="*/ 11 w 17"/>
                  <a:gd name="T5" fmla="*/ 11 h 11"/>
                  <a:gd name="T6" fmla="*/ 17 w 17"/>
                  <a:gd name="T7" fmla="*/ 3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11">
                    <a:moveTo>
                      <a:pt x="17" y="3"/>
                    </a:moveTo>
                    <a:lnTo>
                      <a:pt x="0" y="0"/>
                    </a:lnTo>
                    <a:lnTo>
                      <a:pt x="11" y="11"/>
                    </a:lnTo>
                    <a:lnTo>
                      <a:pt x="17" y="3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210" name="Line 1450"/>
              <p:cNvSpPr>
                <a:spLocks noChangeShapeType="1"/>
              </p:cNvSpPr>
              <p:nvPr/>
            </p:nvSpPr>
            <p:spPr bwMode="auto">
              <a:xfrm>
                <a:off x="1929" y="3759"/>
                <a:ext cx="38" cy="22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211" name="Freeform 1451"/>
              <p:cNvSpPr>
                <a:spLocks/>
              </p:cNvSpPr>
              <p:nvPr/>
            </p:nvSpPr>
            <p:spPr bwMode="auto">
              <a:xfrm>
                <a:off x="1848" y="3752"/>
                <a:ext cx="15" cy="7"/>
              </a:xfrm>
              <a:custGeom>
                <a:avLst/>
                <a:gdLst>
                  <a:gd name="T0" fmla="*/ 15 w 15"/>
                  <a:gd name="T1" fmla="*/ 0 h 7"/>
                  <a:gd name="T2" fmla="*/ 0 w 15"/>
                  <a:gd name="T3" fmla="*/ 0 h 7"/>
                  <a:gd name="T4" fmla="*/ 12 w 15"/>
                  <a:gd name="T5" fmla="*/ 7 h 7"/>
                  <a:gd name="T6" fmla="*/ 15 w 15"/>
                  <a:gd name="T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7">
                    <a:moveTo>
                      <a:pt x="15" y="0"/>
                    </a:moveTo>
                    <a:lnTo>
                      <a:pt x="0" y="0"/>
                    </a:lnTo>
                    <a:lnTo>
                      <a:pt x="12" y="7"/>
                    </a:lnTo>
                    <a:lnTo>
                      <a:pt x="15" y="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212" name="Line 1452"/>
              <p:cNvSpPr>
                <a:spLocks noChangeShapeType="1"/>
              </p:cNvSpPr>
              <p:nvPr/>
            </p:nvSpPr>
            <p:spPr bwMode="auto">
              <a:xfrm>
                <a:off x="1861" y="3756"/>
                <a:ext cx="37" cy="11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213" name="Freeform 1453"/>
              <p:cNvSpPr>
                <a:spLocks/>
              </p:cNvSpPr>
              <p:nvPr/>
            </p:nvSpPr>
            <p:spPr bwMode="auto">
              <a:xfrm>
                <a:off x="1783" y="3744"/>
                <a:ext cx="13" cy="8"/>
              </a:xfrm>
              <a:custGeom>
                <a:avLst/>
                <a:gdLst>
                  <a:gd name="T0" fmla="*/ 13 w 13"/>
                  <a:gd name="T1" fmla="*/ 0 h 8"/>
                  <a:gd name="T2" fmla="*/ 0 w 13"/>
                  <a:gd name="T3" fmla="*/ 2 h 8"/>
                  <a:gd name="T4" fmla="*/ 11 w 13"/>
                  <a:gd name="T5" fmla="*/ 8 h 8"/>
                  <a:gd name="T6" fmla="*/ 13 w 13"/>
                  <a:gd name="T7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8">
                    <a:moveTo>
                      <a:pt x="13" y="0"/>
                    </a:moveTo>
                    <a:lnTo>
                      <a:pt x="0" y="2"/>
                    </a:lnTo>
                    <a:lnTo>
                      <a:pt x="11" y="8"/>
                    </a:lnTo>
                    <a:lnTo>
                      <a:pt x="13" y="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214" name="Line 1454"/>
              <p:cNvSpPr>
                <a:spLocks noChangeShapeType="1"/>
              </p:cNvSpPr>
              <p:nvPr/>
            </p:nvSpPr>
            <p:spPr bwMode="auto">
              <a:xfrm>
                <a:off x="1794" y="3747"/>
                <a:ext cx="35" cy="5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215" name="Freeform 1455"/>
              <p:cNvSpPr>
                <a:spLocks/>
              </p:cNvSpPr>
              <p:nvPr/>
            </p:nvSpPr>
            <p:spPr bwMode="auto">
              <a:xfrm>
                <a:off x="3125" y="4065"/>
                <a:ext cx="76" cy="63"/>
              </a:xfrm>
              <a:custGeom>
                <a:avLst/>
                <a:gdLst>
                  <a:gd name="T0" fmla="*/ 75 w 76"/>
                  <a:gd name="T1" fmla="*/ 61 h 63"/>
                  <a:gd name="T2" fmla="*/ 73 w 76"/>
                  <a:gd name="T3" fmla="*/ 63 h 63"/>
                  <a:gd name="T4" fmla="*/ 24 w 76"/>
                  <a:gd name="T5" fmla="*/ 22 h 63"/>
                  <a:gd name="T6" fmla="*/ 20 w 76"/>
                  <a:gd name="T7" fmla="*/ 28 h 63"/>
                  <a:gd name="T8" fmla="*/ 0 w 76"/>
                  <a:gd name="T9" fmla="*/ 0 h 63"/>
                  <a:gd name="T10" fmla="*/ 32 w 76"/>
                  <a:gd name="T11" fmla="*/ 12 h 63"/>
                  <a:gd name="T12" fmla="*/ 27 w 76"/>
                  <a:gd name="T13" fmla="*/ 17 h 63"/>
                  <a:gd name="T14" fmla="*/ 76 w 76"/>
                  <a:gd name="T15" fmla="*/ 58 h 63"/>
                  <a:gd name="T16" fmla="*/ 75 w 76"/>
                  <a:gd name="T17" fmla="*/ 61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6" h="63">
                    <a:moveTo>
                      <a:pt x="75" y="61"/>
                    </a:moveTo>
                    <a:lnTo>
                      <a:pt x="73" y="63"/>
                    </a:lnTo>
                    <a:lnTo>
                      <a:pt x="24" y="22"/>
                    </a:lnTo>
                    <a:lnTo>
                      <a:pt x="20" y="28"/>
                    </a:lnTo>
                    <a:lnTo>
                      <a:pt x="0" y="0"/>
                    </a:lnTo>
                    <a:lnTo>
                      <a:pt x="32" y="12"/>
                    </a:lnTo>
                    <a:lnTo>
                      <a:pt x="27" y="17"/>
                    </a:lnTo>
                    <a:lnTo>
                      <a:pt x="76" y="58"/>
                    </a:lnTo>
                    <a:lnTo>
                      <a:pt x="75" y="61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216" name="Freeform 1456"/>
              <p:cNvSpPr>
                <a:spLocks/>
              </p:cNvSpPr>
              <p:nvPr/>
            </p:nvSpPr>
            <p:spPr bwMode="auto">
              <a:xfrm>
                <a:off x="3059" y="4041"/>
                <a:ext cx="73" cy="72"/>
              </a:xfrm>
              <a:custGeom>
                <a:avLst/>
                <a:gdLst>
                  <a:gd name="T0" fmla="*/ 72 w 73"/>
                  <a:gd name="T1" fmla="*/ 69 h 72"/>
                  <a:gd name="T2" fmla="*/ 69 w 73"/>
                  <a:gd name="T3" fmla="*/ 72 h 72"/>
                  <a:gd name="T4" fmla="*/ 21 w 73"/>
                  <a:gd name="T5" fmla="*/ 26 h 72"/>
                  <a:gd name="T6" fmla="*/ 17 w 73"/>
                  <a:gd name="T7" fmla="*/ 30 h 72"/>
                  <a:gd name="T8" fmla="*/ 0 w 73"/>
                  <a:gd name="T9" fmla="*/ 0 h 72"/>
                  <a:gd name="T10" fmla="*/ 31 w 73"/>
                  <a:gd name="T11" fmla="*/ 15 h 72"/>
                  <a:gd name="T12" fmla="*/ 26 w 73"/>
                  <a:gd name="T13" fmla="*/ 21 h 72"/>
                  <a:gd name="T14" fmla="*/ 73 w 73"/>
                  <a:gd name="T15" fmla="*/ 66 h 72"/>
                  <a:gd name="T16" fmla="*/ 72 w 73"/>
                  <a:gd name="T17" fmla="*/ 69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3" h="72">
                    <a:moveTo>
                      <a:pt x="72" y="69"/>
                    </a:moveTo>
                    <a:lnTo>
                      <a:pt x="69" y="72"/>
                    </a:lnTo>
                    <a:lnTo>
                      <a:pt x="21" y="26"/>
                    </a:lnTo>
                    <a:lnTo>
                      <a:pt x="17" y="30"/>
                    </a:lnTo>
                    <a:lnTo>
                      <a:pt x="0" y="0"/>
                    </a:lnTo>
                    <a:lnTo>
                      <a:pt x="31" y="15"/>
                    </a:lnTo>
                    <a:lnTo>
                      <a:pt x="26" y="21"/>
                    </a:lnTo>
                    <a:lnTo>
                      <a:pt x="73" y="66"/>
                    </a:lnTo>
                    <a:lnTo>
                      <a:pt x="72" y="69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217" name="Freeform 1457"/>
              <p:cNvSpPr>
                <a:spLocks/>
              </p:cNvSpPr>
              <p:nvPr/>
            </p:nvSpPr>
            <p:spPr bwMode="auto">
              <a:xfrm>
                <a:off x="2995" y="4019"/>
                <a:ext cx="69" cy="78"/>
              </a:xfrm>
              <a:custGeom>
                <a:avLst/>
                <a:gdLst>
                  <a:gd name="T0" fmla="*/ 67 w 69"/>
                  <a:gd name="T1" fmla="*/ 75 h 78"/>
                  <a:gd name="T2" fmla="*/ 64 w 69"/>
                  <a:gd name="T3" fmla="*/ 78 h 78"/>
                  <a:gd name="T4" fmla="*/ 20 w 69"/>
                  <a:gd name="T5" fmla="*/ 28 h 78"/>
                  <a:gd name="T6" fmla="*/ 13 w 69"/>
                  <a:gd name="T7" fmla="*/ 32 h 78"/>
                  <a:gd name="T8" fmla="*/ 0 w 69"/>
                  <a:gd name="T9" fmla="*/ 0 h 78"/>
                  <a:gd name="T10" fmla="*/ 30 w 69"/>
                  <a:gd name="T11" fmla="*/ 19 h 78"/>
                  <a:gd name="T12" fmla="*/ 24 w 69"/>
                  <a:gd name="T13" fmla="*/ 23 h 78"/>
                  <a:gd name="T14" fmla="*/ 69 w 69"/>
                  <a:gd name="T15" fmla="*/ 74 h 78"/>
                  <a:gd name="T16" fmla="*/ 67 w 69"/>
                  <a:gd name="T17" fmla="*/ 75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9" h="78">
                    <a:moveTo>
                      <a:pt x="67" y="75"/>
                    </a:moveTo>
                    <a:lnTo>
                      <a:pt x="64" y="78"/>
                    </a:lnTo>
                    <a:lnTo>
                      <a:pt x="20" y="28"/>
                    </a:lnTo>
                    <a:lnTo>
                      <a:pt x="13" y="32"/>
                    </a:lnTo>
                    <a:lnTo>
                      <a:pt x="0" y="0"/>
                    </a:lnTo>
                    <a:lnTo>
                      <a:pt x="30" y="19"/>
                    </a:lnTo>
                    <a:lnTo>
                      <a:pt x="24" y="23"/>
                    </a:lnTo>
                    <a:lnTo>
                      <a:pt x="69" y="74"/>
                    </a:lnTo>
                    <a:lnTo>
                      <a:pt x="67" y="75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218" name="Freeform 1458"/>
              <p:cNvSpPr>
                <a:spLocks/>
              </p:cNvSpPr>
              <p:nvPr/>
            </p:nvSpPr>
            <p:spPr bwMode="auto">
              <a:xfrm>
                <a:off x="2927" y="4009"/>
                <a:ext cx="68" cy="72"/>
              </a:xfrm>
              <a:custGeom>
                <a:avLst/>
                <a:gdLst>
                  <a:gd name="T0" fmla="*/ 65 w 68"/>
                  <a:gd name="T1" fmla="*/ 70 h 72"/>
                  <a:gd name="T2" fmla="*/ 63 w 68"/>
                  <a:gd name="T3" fmla="*/ 72 h 72"/>
                  <a:gd name="T4" fmla="*/ 19 w 68"/>
                  <a:gd name="T5" fmla="*/ 26 h 72"/>
                  <a:gd name="T6" fmla="*/ 14 w 68"/>
                  <a:gd name="T7" fmla="*/ 30 h 72"/>
                  <a:gd name="T8" fmla="*/ 0 w 68"/>
                  <a:gd name="T9" fmla="*/ 0 h 72"/>
                  <a:gd name="T10" fmla="*/ 28 w 68"/>
                  <a:gd name="T11" fmla="*/ 18 h 72"/>
                  <a:gd name="T12" fmla="*/ 25 w 68"/>
                  <a:gd name="T13" fmla="*/ 21 h 72"/>
                  <a:gd name="T14" fmla="*/ 68 w 68"/>
                  <a:gd name="T15" fmla="*/ 68 h 72"/>
                  <a:gd name="T16" fmla="*/ 65 w 68"/>
                  <a:gd name="T17" fmla="*/ 70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8" h="72">
                    <a:moveTo>
                      <a:pt x="65" y="70"/>
                    </a:moveTo>
                    <a:lnTo>
                      <a:pt x="63" y="72"/>
                    </a:lnTo>
                    <a:lnTo>
                      <a:pt x="19" y="26"/>
                    </a:lnTo>
                    <a:lnTo>
                      <a:pt x="14" y="30"/>
                    </a:lnTo>
                    <a:lnTo>
                      <a:pt x="0" y="0"/>
                    </a:lnTo>
                    <a:lnTo>
                      <a:pt x="28" y="18"/>
                    </a:lnTo>
                    <a:lnTo>
                      <a:pt x="25" y="21"/>
                    </a:lnTo>
                    <a:lnTo>
                      <a:pt x="68" y="68"/>
                    </a:lnTo>
                    <a:lnTo>
                      <a:pt x="65" y="7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219" name="Freeform 1459"/>
              <p:cNvSpPr>
                <a:spLocks/>
              </p:cNvSpPr>
              <p:nvPr/>
            </p:nvSpPr>
            <p:spPr bwMode="auto">
              <a:xfrm>
                <a:off x="2852" y="4021"/>
                <a:ext cx="72" cy="46"/>
              </a:xfrm>
              <a:custGeom>
                <a:avLst/>
                <a:gdLst>
                  <a:gd name="T0" fmla="*/ 71 w 72"/>
                  <a:gd name="T1" fmla="*/ 43 h 46"/>
                  <a:gd name="T2" fmla="*/ 69 w 72"/>
                  <a:gd name="T3" fmla="*/ 46 h 46"/>
                  <a:gd name="T4" fmla="*/ 23 w 72"/>
                  <a:gd name="T5" fmla="*/ 15 h 46"/>
                  <a:gd name="T6" fmla="*/ 20 w 72"/>
                  <a:gd name="T7" fmla="*/ 21 h 46"/>
                  <a:gd name="T8" fmla="*/ 0 w 72"/>
                  <a:gd name="T9" fmla="*/ 0 h 46"/>
                  <a:gd name="T10" fmla="*/ 28 w 72"/>
                  <a:gd name="T11" fmla="*/ 8 h 46"/>
                  <a:gd name="T12" fmla="*/ 26 w 72"/>
                  <a:gd name="T13" fmla="*/ 11 h 46"/>
                  <a:gd name="T14" fmla="*/ 72 w 72"/>
                  <a:gd name="T15" fmla="*/ 40 h 46"/>
                  <a:gd name="T16" fmla="*/ 71 w 72"/>
                  <a:gd name="T17" fmla="*/ 43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2" h="46">
                    <a:moveTo>
                      <a:pt x="71" y="43"/>
                    </a:moveTo>
                    <a:lnTo>
                      <a:pt x="69" y="46"/>
                    </a:lnTo>
                    <a:lnTo>
                      <a:pt x="23" y="15"/>
                    </a:lnTo>
                    <a:lnTo>
                      <a:pt x="20" y="21"/>
                    </a:lnTo>
                    <a:lnTo>
                      <a:pt x="0" y="0"/>
                    </a:lnTo>
                    <a:lnTo>
                      <a:pt x="28" y="8"/>
                    </a:lnTo>
                    <a:lnTo>
                      <a:pt x="26" y="11"/>
                    </a:lnTo>
                    <a:lnTo>
                      <a:pt x="72" y="40"/>
                    </a:lnTo>
                    <a:lnTo>
                      <a:pt x="71" y="43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220" name="Freeform 1460"/>
              <p:cNvSpPr>
                <a:spLocks/>
              </p:cNvSpPr>
              <p:nvPr/>
            </p:nvSpPr>
            <p:spPr bwMode="auto">
              <a:xfrm>
                <a:off x="2787" y="4029"/>
                <a:ext cx="67" cy="22"/>
              </a:xfrm>
              <a:custGeom>
                <a:avLst/>
                <a:gdLst>
                  <a:gd name="T0" fmla="*/ 65 w 67"/>
                  <a:gd name="T1" fmla="*/ 19 h 22"/>
                  <a:gd name="T2" fmla="*/ 65 w 67"/>
                  <a:gd name="T3" fmla="*/ 22 h 22"/>
                  <a:gd name="T4" fmla="*/ 21 w 67"/>
                  <a:gd name="T5" fmla="*/ 9 h 22"/>
                  <a:gd name="T6" fmla="*/ 20 w 67"/>
                  <a:gd name="T7" fmla="*/ 13 h 22"/>
                  <a:gd name="T8" fmla="*/ 0 w 67"/>
                  <a:gd name="T9" fmla="*/ 0 h 22"/>
                  <a:gd name="T10" fmla="*/ 24 w 67"/>
                  <a:gd name="T11" fmla="*/ 0 h 22"/>
                  <a:gd name="T12" fmla="*/ 23 w 67"/>
                  <a:gd name="T13" fmla="*/ 4 h 22"/>
                  <a:gd name="T14" fmla="*/ 67 w 67"/>
                  <a:gd name="T15" fmla="*/ 18 h 22"/>
                  <a:gd name="T16" fmla="*/ 65 w 67"/>
                  <a:gd name="T17" fmla="*/ 19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7" h="22">
                    <a:moveTo>
                      <a:pt x="65" y="19"/>
                    </a:moveTo>
                    <a:lnTo>
                      <a:pt x="65" y="22"/>
                    </a:lnTo>
                    <a:lnTo>
                      <a:pt x="21" y="9"/>
                    </a:lnTo>
                    <a:lnTo>
                      <a:pt x="20" y="13"/>
                    </a:lnTo>
                    <a:lnTo>
                      <a:pt x="0" y="0"/>
                    </a:lnTo>
                    <a:lnTo>
                      <a:pt x="24" y="0"/>
                    </a:lnTo>
                    <a:lnTo>
                      <a:pt x="23" y="4"/>
                    </a:lnTo>
                    <a:lnTo>
                      <a:pt x="67" y="18"/>
                    </a:lnTo>
                    <a:lnTo>
                      <a:pt x="65" y="19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221" name="Freeform 1461"/>
              <p:cNvSpPr>
                <a:spLocks/>
              </p:cNvSpPr>
              <p:nvPr/>
            </p:nvSpPr>
            <p:spPr bwMode="auto">
              <a:xfrm>
                <a:off x="2722" y="4013"/>
                <a:ext cx="63" cy="22"/>
              </a:xfrm>
              <a:custGeom>
                <a:avLst/>
                <a:gdLst>
                  <a:gd name="T0" fmla="*/ 62 w 63"/>
                  <a:gd name="T1" fmla="*/ 20 h 22"/>
                  <a:gd name="T2" fmla="*/ 62 w 63"/>
                  <a:gd name="T3" fmla="*/ 22 h 22"/>
                  <a:gd name="T4" fmla="*/ 20 w 63"/>
                  <a:gd name="T5" fmla="*/ 9 h 22"/>
                  <a:gd name="T6" fmla="*/ 19 w 63"/>
                  <a:gd name="T7" fmla="*/ 14 h 22"/>
                  <a:gd name="T8" fmla="*/ 0 w 63"/>
                  <a:gd name="T9" fmla="*/ 0 h 22"/>
                  <a:gd name="T10" fmla="*/ 23 w 63"/>
                  <a:gd name="T11" fmla="*/ 0 h 22"/>
                  <a:gd name="T12" fmla="*/ 22 w 63"/>
                  <a:gd name="T13" fmla="*/ 5 h 22"/>
                  <a:gd name="T14" fmla="*/ 63 w 63"/>
                  <a:gd name="T15" fmla="*/ 17 h 22"/>
                  <a:gd name="T16" fmla="*/ 62 w 63"/>
                  <a:gd name="T17" fmla="*/ 2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3" h="22">
                    <a:moveTo>
                      <a:pt x="62" y="20"/>
                    </a:moveTo>
                    <a:lnTo>
                      <a:pt x="62" y="22"/>
                    </a:lnTo>
                    <a:lnTo>
                      <a:pt x="20" y="9"/>
                    </a:lnTo>
                    <a:lnTo>
                      <a:pt x="19" y="14"/>
                    </a:lnTo>
                    <a:lnTo>
                      <a:pt x="0" y="0"/>
                    </a:lnTo>
                    <a:lnTo>
                      <a:pt x="23" y="0"/>
                    </a:lnTo>
                    <a:lnTo>
                      <a:pt x="22" y="5"/>
                    </a:lnTo>
                    <a:lnTo>
                      <a:pt x="63" y="17"/>
                    </a:lnTo>
                    <a:lnTo>
                      <a:pt x="62" y="2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222" name="Freeform 1462"/>
              <p:cNvSpPr>
                <a:spLocks/>
              </p:cNvSpPr>
              <p:nvPr/>
            </p:nvSpPr>
            <p:spPr bwMode="auto">
              <a:xfrm>
                <a:off x="2658" y="4003"/>
                <a:ext cx="16" cy="7"/>
              </a:xfrm>
              <a:custGeom>
                <a:avLst/>
                <a:gdLst>
                  <a:gd name="T0" fmla="*/ 16 w 16"/>
                  <a:gd name="T1" fmla="*/ 0 h 7"/>
                  <a:gd name="T2" fmla="*/ 0 w 16"/>
                  <a:gd name="T3" fmla="*/ 0 h 7"/>
                  <a:gd name="T4" fmla="*/ 14 w 16"/>
                  <a:gd name="T5" fmla="*/ 7 h 7"/>
                  <a:gd name="T6" fmla="*/ 16 w 16"/>
                  <a:gd name="T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7">
                    <a:moveTo>
                      <a:pt x="16" y="0"/>
                    </a:moveTo>
                    <a:lnTo>
                      <a:pt x="0" y="0"/>
                    </a:lnTo>
                    <a:lnTo>
                      <a:pt x="14" y="7"/>
                    </a:lnTo>
                    <a:lnTo>
                      <a:pt x="16" y="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223" name="Line 1463"/>
              <p:cNvSpPr>
                <a:spLocks noChangeShapeType="1"/>
              </p:cNvSpPr>
              <p:nvPr/>
            </p:nvSpPr>
            <p:spPr bwMode="auto">
              <a:xfrm>
                <a:off x="2674" y="4006"/>
                <a:ext cx="41" cy="12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224" name="Freeform 1464"/>
              <p:cNvSpPr>
                <a:spLocks/>
              </p:cNvSpPr>
              <p:nvPr/>
            </p:nvSpPr>
            <p:spPr bwMode="auto">
              <a:xfrm>
                <a:off x="2596" y="3992"/>
                <a:ext cx="12" cy="7"/>
              </a:xfrm>
              <a:custGeom>
                <a:avLst/>
                <a:gdLst>
                  <a:gd name="T0" fmla="*/ 12 w 12"/>
                  <a:gd name="T1" fmla="*/ 0 h 7"/>
                  <a:gd name="T2" fmla="*/ 0 w 12"/>
                  <a:gd name="T3" fmla="*/ 1 h 7"/>
                  <a:gd name="T4" fmla="*/ 10 w 12"/>
                  <a:gd name="T5" fmla="*/ 7 h 7"/>
                  <a:gd name="T6" fmla="*/ 12 w 12"/>
                  <a:gd name="T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7">
                    <a:moveTo>
                      <a:pt x="12" y="0"/>
                    </a:moveTo>
                    <a:lnTo>
                      <a:pt x="0" y="1"/>
                    </a:lnTo>
                    <a:lnTo>
                      <a:pt x="10" y="7"/>
                    </a:lnTo>
                    <a:lnTo>
                      <a:pt x="12" y="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225" name="Line 1465"/>
              <p:cNvSpPr>
                <a:spLocks noChangeShapeType="1"/>
              </p:cNvSpPr>
              <p:nvPr/>
            </p:nvSpPr>
            <p:spPr bwMode="auto">
              <a:xfrm>
                <a:off x="2608" y="3996"/>
                <a:ext cx="38" cy="8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226" name="Freeform 1466"/>
              <p:cNvSpPr>
                <a:spLocks/>
              </p:cNvSpPr>
              <p:nvPr/>
            </p:nvSpPr>
            <p:spPr bwMode="auto">
              <a:xfrm>
                <a:off x="2531" y="3977"/>
                <a:ext cx="12" cy="6"/>
              </a:xfrm>
              <a:custGeom>
                <a:avLst/>
                <a:gdLst>
                  <a:gd name="T0" fmla="*/ 12 w 12"/>
                  <a:gd name="T1" fmla="*/ 0 h 6"/>
                  <a:gd name="T2" fmla="*/ 0 w 12"/>
                  <a:gd name="T3" fmla="*/ 1 h 6"/>
                  <a:gd name="T4" fmla="*/ 11 w 12"/>
                  <a:gd name="T5" fmla="*/ 6 h 6"/>
                  <a:gd name="T6" fmla="*/ 12 w 12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6">
                    <a:moveTo>
                      <a:pt x="12" y="0"/>
                    </a:moveTo>
                    <a:lnTo>
                      <a:pt x="0" y="1"/>
                    </a:lnTo>
                    <a:lnTo>
                      <a:pt x="11" y="6"/>
                    </a:lnTo>
                    <a:lnTo>
                      <a:pt x="12" y="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227" name="Line 1467"/>
              <p:cNvSpPr>
                <a:spLocks noChangeShapeType="1"/>
              </p:cNvSpPr>
              <p:nvPr/>
            </p:nvSpPr>
            <p:spPr bwMode="auto">
              <a:xfrm>
                <a:off x="2542" y="3980"/>
                <a:ext cx="35" cy="7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228" name="Freeform 1468"/>
              <p:cNvSpPr>
                <a:spLocks/>
              </p:cNvSpPr>
              <p:nvPr/>
            </p:nvSpPr>
            <p:spPr bwMode="auto">
              <a:xfrm>
                <a:off x="2464" y="3961"/>
                <a:ext cx="12" cy="8"/>
              </a:xfrm>
              <a:custGeom>
                <a:avLst/>
                <a:gdLst>
                  <a:gd name="T0" fmla="*/ 12 w 12"/>
                  <a:gd name="T1" fmla="*/ 0 h 8"/>
                  <a:gd name="T2" fmla="*/ 0 w 12"/>
                  <a:gd name="T3" fmla="*/ 2 h 8"/>
                  <a:gd name="T4" fmla="*/ 11 w 12"/>
                  <a:gd name="T5" fmla="*/ 8 h 8"/>
                  <a:gd name="T6" fmla="*/ 12 w 12"/>
                  <a:gd name="T7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8">
                    <a:moveTo>
                      <a:pt x="12" y="0"/>
                    </a:moveTo>
                    <a:lnTo>
                      <a:pt x="0" y="2"/>
                    </a:lnTo>
                    <a:lnTo>
                      <a:pt x="11" y="8"/>
                    </a:lnTo>
                    <a:lnTo>
                      <a:pt x="12" y="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229" name="Line 1469"/>
              <p:cNvSpPr>
                <a:spLocks noChangeShapeType="1"/>
              </p:cNvSpPr>
              <p:nvPr/>
            </p:nvSpPr>
            <p:spPr bwMode="auto">
              <a:xfrm>
                <a:off x="2475" y="3966"/>
                <a:ext cx="32" cy="6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230" name="Freeform 1470"/>
              <p:cNvSpPr>
                <a:spLocks/>
              </p:cNvSpPr>
              <p:nvPr/>
            </p:nvSpPr>
            <p:spPr bwMode="auto">
              <a:xfrm>
                <a:off x="2400" y="3946"/>
                <a:ext cx="10" cy="6"/>
              </a:xfrm>
              <a:custGeom>
                <a:avLst/>
                <a:gdLst>
                  <a:gd name="T0" fmla="*/ 10 w 10"/>
                  <a:gd name="T1" fmla="*/ 0 h 6"/>
                  <a:gd name="T2" fmla="*/ 0 w 10"/>
                  <a:gd name="T3" fmla="*/ 0 h 6"/>
                  <a:gd name="T4" fmla="*/ 9 w 10"/>
                  <a:gd name="T5" fmla="*/ 6 h 6"/>
                  <a:gd name="T6" fmla="*/ 10 w 10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" h="6">
                    <a:moveTo>
                      <a:pt x="10" y="0"/>
                    </a:moveTo>
                    <a:lnTo>
                      <a:pt x="0" y="0"/>
                    </a:lnTo>
                    <a:lnTo>
                      <a:pt x="9" y="6"/>
                    </a:lnTo>
                    <a:lnTo>
                      <a:pt x="10" y="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231" name="Line 1471"/>
              <p:cNvSpPr>
                <a:spLocks noChangeShapeType="1"/>
              </p:cNvSpPr>
              <p:nvPr/>
            </p:nvSpPr>
            <p:spPr bwMode="auto">
              <a:xfrm>
                <a:off x="2409" y="3949"/>
                <a:ext cx="29" cy="8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232" name="Freeform 1472"/>
              <p:cNvSpPr>
                <a:spLocks/>
              </p:cNvSpPr>
              <p:nvPr/>
            </p:nvSpPr>
            <p:spPr bwMode="auto">
              <a:xfrm>
                <a:off x="2334" y="3925"/>
                <a:ext cx="11" cy="6"/>
              </a:xfrm>
              <a:custGeom>
                <a:avLst/>
                <a:gdLst>
                  <a:gd name="T0" fmla="*/ 11 w 11"/>
                  <a:gd name="T1" fmla="*/ 1 h 6"/>
                  <a:gd name="T2" fmla="*/ 0 w 11"/>
                  <a:gd name="T3" fmla="*/ 0 h 6"/>
                  <a:gd name="T4" fmla="*/ 8 w 11"/>
                  <a:gd name="T5" fmla="*/ 6 h 6"/>
                  <a:gd name="T6" fmla="*/ 11 w 11"/>
                  <a:gd name="T7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" h="6">
                    <a:moveTo>
                      <a:pt x="11" y="1"/>
                    </a:moveTo>
                    <a:lnTo>
                      <a:pt x="0" y="0"/>
                    </a:lnTo>
                    <a:lnTo>
                      <a:pt x="8" y="6"/>
                    </a:lnTo>
                    <a:lnTo>
                      <a:pt x="11" y="1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233" name="Line 1473"/>
              <p:cNvSpPr>
                <a:spLocks noChangeShapeType="1"/>
              </p:cNvSpPr>
              <p:nvPr/>
            </p:nvSpPr>
            <p:spPr bwMode="auto">
              <a:xfrm>
                <a:off x="2343" y="3929"/>
                <a:ext cx="26" cy="12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234" name="Freeform 1474"/>
              <p:cNvSpPr>
                <a:spLocks/>
              </p:cNvSpPr>
              <p:nvPr/>
            </p:nvSpPr>
            <p:spPr bwMode="auto">
              <a:xfrm>
                <a:off x="2264" y="3908"/>
                <a:ext cx="10" cy="7"/>
              </a:xfrm>
              <a:custGeom>
                <a:avLst/>
                <a:gdLst>
                  <a:gd name="T0" fmla="*/ 10 w 10"/>
                  <a:gd name="T1" fmla="*/ 1 h 7"/>
                  <a:gd name="T2" fmla="*/ 0 w 10"/>
                  <a:gd name="T3" fmla="*/ 0 h 7"/>
                  <a:gd name="T4" fmla="*/ 7 w 10"/>
                  <a:gd name="T5" fmla="*/ 7 h 7"/>
                  <a:gd name="T6" fmla="*/ 10 w 10"/>
                  <a:gd name="T7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" h="7">
                    <a:moveTo>
                      <a:pt x="10" y="1"/>
                    </a:moveTo>
                    <a:lnTo>
                      <a:pt x="0" y="0"/>
                    </a:lnTo>
                    <a:lnTo>
                      <a:pt x="7" y="7"/>
                    </a:lnTo>
                    <a:lnTo>
                      <a:pt x="10" y="1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235" name="Line 1475"/>
              <p:cNvSpPr>
                <a:spLocks noChangeShapeType="1"/>
              </p:cNvSpPr>
              <p:nvPr/>
            </p:nvSpPr>
            <p:spPr bwMode="auto">
              <a:xfrm>
                <a:off x="2273" y="3912"/>
                <a:ext cx="27" cy="16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236" name="Freeform 1476"/>
              <p:cNvSpPr>
                <a:spLocks/>
              </p:cNvSpPr>
              <p:nvPr/>
            </p:nvSpPr>
            <p:spPr bwMode="auto">
              <a:xfrm>
                <a:off x="2190" y="3892"/>
                <a:ext cx="12" cy="10"/>
              </a:xfrm>
              <a:custGeom>
                <a:avLst/>
                <a:gdLst>
                  <a:gd name="T0" fmla="*/ 12 w 12"/>
                  <a:gd name="T1" fmla="*/ 2 h 10"/>
                  <a:gd name="T2" fmla="*/ 0 w 12"/>
                  <a:gd name="T3" fmla="*/ 0 h 10"/>
                  <a:gd name="T4" fmla="*/ 9 w 12"/>
                  <a:gd name="T5" fmla="*/ 10 h 10"/>
                  <a:gd name="T6" fmla="*/ 12 w 12"/>
                  <a:gd name="T7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10">
                    <a:moveTo>
                      <a:pt x="12" y="2"/>
                    </a:moveTo>
                    <a:lnTo>
                      <a:pt x="0" y="0"/>
                    </a:lnTo>
                    <a:lnTo>
                      <a:pt x="9" y="10"/>
                    </a:lnTo>
                    <a:lnTo>
                      <a:pt x="12" y="2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237" name="Line 1477"/>
              <p:cNvSpPr>
                <a:spLocks noChangeShapeType="1"/>
              </p:cNvSpPr>
              <p:nvPr/>
            </p:nvSpPr>
            <p:spPr bwMode="auto">
              <a:xfrm>
                <a:off x="2201" y="3899"/>
                <a:ext cx="30" cy="12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238" name="Freeform 1478"/>
              <p:cNvSpPr>
                <a:spLocks/>
              </p:cNvSpPr>
              <p:nvPr/>
            </p:nvSpPr>
            <p:spPr bwMode="auto">
              <a:xfrm>
                <a:off x="2120" y="3879"/>
                <a:ext cx="12" cy="7"/>
              </a:xfrm>
              <a:custGeom>
                <a:avLst/>
                <a:gdLst>
                  <a:gd name="T0" fmla="*/ 12 w 12"/>
                  <a:gd name="T1" fmla="*/ 1 h 7"/>
                  <a:gd name="T2" fmla="*/ 0 w 12"/>
                  <a:gd name="T3" fmla="*/ 0 h 7"/>
                  <a:gd name="T4" fmla="*/ 9 w 12"/>
                  <a:gd name="T5" fmla="*/ 7 h 7"/>
                  <a:gd name="T6" fmla="*/ 12 w 12"/>
                  <a:gd name="T7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7">
                    <a:moveTo>
                      <a:pt x="12" y="1"/>
                    </a:moveTo>
                    <a:lnTo>
                      <a:pt x="0" y="0"/>
                    </a:lnTo>
                    <a:lnTo>
                      <a:pt x="9" y="7"/>
                    </a:lnTo>
                    <a:lnTo>
                      <a:pt x="12" y="1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239" name="Line 1479"/>
              <p:cNvSpPr>
                <a:spLocks noChangeShapeType="1"/>
              </p:cNvSpPr>
              <p:nvPr/>
            </p:nvSpPr>
            <p:spPr bwMode="auto">
              <a:xfrm>
                <a:off x="2131" y="3882"/>
                <a:ext cx="30" cy="15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240" name="Freeform 1480"/>
              <p:cNvSpPr>
                <a:spLocks/>
              </p:cNvSpPr>
              <p:nvPr/>
            </p:nvSpPr>
            <p:spPr bwMode="auto">
              <a:xfrm>
                <a:off x="2049" y="3865"/>
                <a:ext cx="13" cy="8"/>
              </a:xfrm>
              <a:custGeom>
                <a:avLst/>
                <a:gdLst>
                  <a:gd name="T0" fmla="*/ 13 w 13"/>
                  <a:gd name="T1" fmla="*/ 0 h 8"/>
                  <a:gd name="T2" fmla="*/ 0 w 13"/>
                  <a:gd name="T3" fmla="*/ 0 h 8"/>
                  <a:gd name="T4" fmla="*/ 10 w 13"/>
                  <a:gd name="T5" fmla="*/ 8 h 8"/>
                  <a:gd name="T6" fmla="*/ 13 w 13"/>
                  <a:gd name="T7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8">
                    <a:moveTo>
                      <a:pt x="13" y="0"/>
                    </a:moveTo>
                    <a:lnTo>
                      <a:pt x="0" y="0"/>
                    </a:lnTo>
                    <a:lnTo>
                      <a:pt x="10" y="8"/>
                    </a:lnTo>
                    <a:lnTo>
                      <a:pt x="13" y="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241" name="Line 1481"/>
              <p:cNvSpPr>
                <a:spLocks noChangeShapeType="1"/>
              </p:cNvSpPr>
              <p:nvPr/>
            </p:nvSpPr>
            <p:spPr bwMode="auto">
              <a:xfrm>
                <a:off x="2060" y="3868"/>
                <a:ext cx="31" cy="12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242" name="Freeform 1482"/>
              <p:cNvSpPr>
                <a:spLocks/>
              </p:cNvSpPr>
              <p:nvPr/>
            </p:nvSpPr>
            <p:spPr bwMode="auto">
              <a:xfrm>
                <a:off x="1973" y="3844"/>
                <a:ext cx="15" cy="10"/>
              </a:xfrm>
              <a:custGeom>
                <a:avLst/>
                <a:gdLst>
                  <a:gd name="T0" fmla="*/ 15 w 15"/>
                  <a:gd name="T1" fmla="*/ 1 h 10"/>
                  <a:gd name="T2" fmla="*/ 0 w 15"/>
                  <a:gd name="T3" fmla="*/ 0 h 10"/>
                  <a:gd name="T4" fmla="*/ 12 w 15"/>
                  <a:gd name="T5" fmla="*/ 10 h 10"/>
                  <a:gd name="T6" fmla="*/ 15 w 15"/>
                  <a:gd name="T7" fmla="*/ 1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10">
                    <a:moveTo>
                      <a:pt x="15" y="1"/>
                    </a:moveTo>
                    <a:lnTo>
                      <a:pt x="0" y="0"/>
                    </a:lnTo>
                    <a:lnTo>
                      <a:pt x="12" y="10"/>
                    </a:lnTo>
                    <a:lnTo>
                      <a:pt x="15" y="1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243" name="Line 1483"/>
              <p:cNvSpPr>
                <a:spLocks noChangeShapeType="1"/>
              </p:cNvSpPr>
              <p:nvPr/>
            </p:nvSpPr>
            <p:spPr bwMode="auto">
              <a:xfrm>
                <a:off x="1987" y="3850"/>
                <a:ext cx="35" cy="16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244" name="Freeform 1484"/>
              <p:cNvSpPr>
                <a:spLocks/>
              </p:cNvSpPr>
              <p:nvPr/>
            </p:nvSpPr>
            <p:spPr bwMode="auto">
              <a:xfrm>
                <a:off x="1900" y="3824"/>
                <a:ext cx="15" cy="10"/>
              </a:xfrm>
              <a:custGeom>
                <a:avLst/>
                <a:gdLst>
                  <a:gd name="T0" fmla="*/ 15 w 15"/>
                  <a:gd name="T1" fmla="*/ 1 h 10"/>
                  <a:gd name="T2" fmla="*/ 0 w 15"/>
                  <a:gd name="T3" fmla="*/ 0 h 10"/>
                  <a:gd name="T4" fmla="*/ 12 w 15"/>
                  <a:gd name="T5" fmla="*/ 10 h 10"/>
                  <a:gd name="T6" fmla="*/ 15 w 15"/>
                  <a:gd name="T7" fmla="*/ 1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10">
                    <a:moveTo>
                      <a:pt x="15" y="1"/>
                    </a:moveTo>
                    <a:lnTo>
                      <a:pt x="0" y="0"/>
                    </a:lnTo>
                    <a:lnTo>
                      <a:pt x="12" y="10"/>
                    </a:lnTo>
                    <a:lnTo>
                      <a:pt x="15" y="1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245" name="Line 1485"/>
              <p:cNvSpPr>
                <a:spLocks noChangeShapeType="1"/>
              </p:cNvSpPr>
              <p:nvPr/>
            </p:nvSpPr>
            <p:spPr bwMode="auto">
              <a:xfrm>
                <a:off x="1913" y="3830"/>
                <a:ext cx="40" cy="21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246" name="Freeform 1486"/>
              <p:cNvSpPr>
                <a:spLocks/>
              </p:cNvSpPr>
              <p:nvPr/>
            </p:nvSpPr>
            <p:spPr bwMode="auto">
              <a:xfrm>
                <a:off x="1829" y="3813"/>
                <a:ext cx="15" cy="11"/>
              </a:xfrm>
              <a:custGeom>
                <a:avLst/>
                <a:gdLst>
                  <a:gd name="T0" fmla="*/ 15 w 15"/>
                  <a:gd name="T1" fmla="*/ 1 h 11"/>
                  <a:gd name="T2" fmla="*/ 0 w 15"/>
                  <a:gd name="T3" fmla="*/ 0 h 11"/>
                  <a:gd name="T4" fmla="*/ 11 w 15"/>
                  <a:gd name="T5" fmla="*/ 11 h 11"/>
                  <a:gd name="T6" fmla="*/ 15 w 15"/>
                  <a:gd name="T7" fmla="*/ 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11">
                    <a:moveTo>
                      <a:pt x="15" y="1"/>
                    </a:moveTo>
                    <a:lnTo>
                      <a:pt x="0" y="0"/>
                    </a:lnTo>
                    <a:lnTo>
                      <a:pt x="11" y="11"/>
                    </a:lnTo>
                    <a:lnTo>
                      <a:pt x="15" y="1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247" name="Line 1487"/>
              <p:cNvSpPr>
                <a:spLocks noChangeShapeType="1"/>
              </p:cNvSpPr>
              <p:nvPr/>
            </p:nvSpPr>
            <p:spPr bwMode="auto">
              <a:xfrm>
                <a:off x="1841" y="3819"/>
                <a:ext cx="43" cy="17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248" name="Freeform 1488"/>
              <p:cNvSpPr>
                <a:spLocks/>
              </p:cNvSpPr>
              <p:nvPr/>
            </p:nvSpPr>
            <p:spPr bwMode="auto">
              <a:xfrm>
                <a:off x="1763" y="3805"/>
                <a:ext cx="13" cy="9"/>
              </a:xfrm>
              <a:custGeom>
                <a:avLst/>
                <a:gdLst>
                  <a:gd name="T0" fmla="*/ 13 w 13"/>
                  <a:gd name="T1" fmla="*/ 0 h 9"/>
                  <a:gd name="T2" fmla="*/ 0 w 13"/>
                  <a:gd name="T3" fmla="*/ 2 h 9"/>
                  <a:gd name="T4" fmla="*/ 11 w 13"/>
                  <a:gd name="T5" fmla="*/ 9 h 9"/>
                  <a:gd name="T6" fmla="*/ 13 w 13"/>
                  <a:gd name="T7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9">
                    <a:moveTo>
                      <a:pt x="13" y="0"/>
                    </a:moveTo>
                    <a:lnTo>
                      <a:pt x="0" y="2"/>
                    </a:lnTo>
                    <a:lnTo>
                      <a:pt x="11" y="9"/>
                    </a:lnTo>
                    <a:lnTo>
                      <a:pt x="13" y="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249" name="Line 1489"/>
              <p:cNvSpPr>
                <a:spLocks noChangeShapeType="1"/>
              </p:cNvSpPr>
              <p:nvPr/>
            </p:nvSpPr>
            <p:spPr bwMode="auto">
              <a:xfrm>
                <a:off x="1776" y="3810"/>
                <a:ext cx="39" cy="11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250" name="Freeform 1490"/>
              <p:cNvSpPr>
                <a:spLocks/>
              </p:cNvSpPr>
              <p:nvPr/>
            </p:nvSpPr>
            <p:spPr bwMode="auto">
              <a:xfrm>
                <a:off x="3112" y="4133"/>
                <a:ext cx="74" cy="65"/>
              </a:xfrm>
              <a:custGeom>
                <a:avLst/>
                <a:gdLst>
                  <a:gd name="T0" fmla="*/ 72 w 74"/>
                  <a:gd name="T1" fmla="*/ 62 h 65"/>
                  <a:gd name="T2" fmla="*/ 69 w 74"/>
                  <a:gd name="T3" fmla="*/ 65 h 65"/>
                  <a:gd name="T4" fmla="*/ 22 w 74"/>
                  <a:gd name="T5" fmla="*/ 22 h 65"/>
                  <a:gd name="T6" fmla="*/ 17 w 74"/>
                  <a:gd name="T7" fmla="*/ 27 h 65"/>
                  <a:gd name="T8" fmla="*/ 0 w 74"/>
                  <a:gd name="T9" fmla="*/ 0 h 65"/>
                  <a:gd name="T10" fmla="*/ 31 w 74"/>
                  <a:gd name="T11" fmla="*/ 13 h 65"/>
                  <a:gd name="T12" fmla="*/ 26 w 74"/>
                  <a:gd name="T13" fmla="*/ 19 h 65"/>
                  <a:gd name="T14" fmla="*/ 74 w 74"/>
                  <a:gd name="T15" fmla="*/ 59 h 65"/>
                  <a:gd name="T16" fmla="*/ 72 w 74"/>
                  <a:gd name="T17" fmla="*/ 62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4" h="65">
                    <a:moveTo>
                      <a:pt x="72" y="62"/>
                    </a:moveTo>
                    <a:lnTo>
                      <a:pt x="69" y="65"/>
                    </a:lnTo>
                    <a:lnTo>
                      <a:pt x="22" y="22"/>
                    </a:lnTo>
                    <a:lnTo>
                      <a:pt x="17" y="27"/>
                    </a:lnTo>
                    <a:lnTo>
                      <a:pt x="0" y="0"/>
                    </a:lnTo>
                    <a:lnTo>
                      <a:pt x="31" y="13"/>
                    </a:lnTo>
                    <a:lnTo>
                      <a:pt x="26" y="19"/>
                    </a:lnTo>
                    <a:lnTo>
                      <a:pt x="74" y="59"/>
                    </a:lnTo>
                    <a:lnTo>
                      <a:pt x="72" y="62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251" name="Freeform 1491"/>
              <p:cNvSpPr>
                <a:spLocks/>
              </p:cNvSpPr>
              <p:nvPr/>
            </p:nvSpPr>
            <p:spPr bwMode="auto">
              <a:xfrm>
                <a:off x="3042" y="4117"/>
                <a:ext cx="75" cy="64"/>
              </a:xfrm>
              <a:custGeom>
                <a:avLst/>
                <a:gdLst>
                  <a:gd name="T0" fmla="*/ 74 w 75"/>
                  <a:gd name="T1" fmla="*/ 61 h 64"/>
                  <a:gd name="T2" fmla="*/ 70 w 75"/>
                  <a:gd name="T3" fmla="*/ 64 h 64"/>
                  <a:gd name="T4" fmla="*/ 22 w 75"/>
                  <a:gd name="T5" fmla="*/ 23 h 64"/>
                  <a:gd name="T6" fmla="*/ 17 w 75"/>
                  <a:gd name="T7" fmla="*/ 28 h 64"/>
                  <a:gd name="T8" fmla="*/ 0 w 75"/>
                  <a:gd name="T9" fmla="*/ 0 h 64"/>
                  <a:gd name="T10" fmla="*/ 31 w 75"/>
                  <a:gd name="T11" fmla="*/ 12 h 64"/>
                  <a:gd name="T12" fmla="*/ 26 w 75"/>
                  <a:gd name="T13" fmla="*/ 19 h 64"/>
                  <a:gd name="T14" fmla="*/ 75 w 75"/>
                  <a:gd name="T15" fmla="*/ 60 h 64"/>
                  <a:gd name="T16" fmla="*/ 74 w 75"/>
                  <a:gd name="T17" fmla="*/ 61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5" h="64">
                    <a:moveTo>
                      <a:pt x="74" y="61"/>
                    </a:moveTo>
                    <a:lnTo>
                      <a:pt x="70" y="64"/>
                    </a:lnTo>
                    <a:lnTo>
                      <a:pt x="22" y="23"/>
                    </a:lnTo>
                    <a:lnTo>
                      <a:pt x="17" y="28"/>
                    </a:lnTo>
                    <a:lnTo>
                      <a:pt x="0" y="0"/>
                    </a:lnTo>
                    <a:lnTo>
                      <a:pt x="31" y="12"/>
                    </a:lnTo>
                    <a:lnTo>
                      <a:pt x="26" y="19"/>
                    </a:lnTo>
                    <a:lnTo>
                      <a:pt x="75" y="60"/>
                    </a:lnTo>
                    <a:lnTo>
                      <a:pt x="74" y="61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252" name="Freeform 1492"/>
              <p:cNvSpPr>
                <a:spLocks/>
              </p:cNvSpPr>
              <p:nvPr/>
            </p:nvSpPr>
            <p:spPr bwMode="auto">
              <a:xfrm>
                <a:off x="2976" y="4096"/>
                <a:ext cx="74" cy="70"/>
              </a:xfrm>
              <a:custGeom>
                <a:avLst/>
                <a:gdLst>
                  <a:gd name="T0" fmla="*/ 71 w 74"/>
                  <a:gd name="T1" fmla="*/ 69 h 70"/>
                  <a:gd name="T2" fmla="*/ 68 w 74"/>
                  <a:gd name="T3" fmla="*/ 70 h 70"/>
                  <a:gd name="T4" fmla="*/ 22 w 74"/>
                  <a:gd name="T5" fmla="*/ 24 h 70"/>
                  <a:gd name="T6" fmla="*/ 17 w 74"/>
                  <a:gd name="T7" fmla="*/ 29 h 70"/>
                  <a:gd name="T8" fmla="*/ 0 w 74"/>
                  <a:gd name="T9" fmla="*/ 0 h 70"/>
                  <a:gd name="T10" fmla="*/ 31 w 74"/>
                  <a:gd name="T11" fmla="*/ 15 h 70"/>
                  <a:gd name="T12" fmla="*/ 25 w 74"/>
                  <a:gd name="T13" fmla="*/ 20 h 70"/>
                  <a:gd name="T14" fmla="*/ 74 w 74"/>
                  <a:gd name="T15" fmla="*/ 66 h 70"/>
                  <a:gd name="T16" fmla="*/ 71 w 74"/>
                  <a:gd name="T17" fmla="*/ 69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4" h="70">
                    <a:moveTo>
                      <a:pt x="71" y="69"/>
                    </a:moveTo>
                    <a:lnTo>
                      <a:pt x="68" y="70"/>
                    </a:lnTo>
                    <a:lnTo>
                      <a:pt x="22" y="24"/>
                    </a:lnTo>
                    <a:lnTo>
                      <a:pt x="17" y="29"/>
                    </a:lnTo>
                    <a:lnTo>
                      <a:pt x="0" y="0"/>
                    </a:lnTo>
                    <a:lnTo>
                      <a:pt x="31" y="15"/>
                    </a:lnTo>
                    <a:lnTo>
                      <a:pt x="25" y="20"/>
                    </a:lnTo>
                    <a:lnTo>
                      <a:pt x="74" y="66"/>
                    </a:lnTo>
                    <a:lnTo>
                      <a:pt x="71" y="69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253" name="Freeform 1493"/>
              <p:cNvSpPr>
                <a:spLocks/>
              </p:cNvSpPr>
              <p:nvPr/>
            </p:nvSpPr>
            <p:spPr bwMode="auto">
              <a:xfrm>
                <a:off x="2909" y="4084"/>
                <a:ext cx="69" cy="67"/>
              </a:xfrm>
              <a:custGeom>
                <a:avLst/>
                <a:gdLst>
                  <a:gd name="T0" fmla="*/ 67 w 69"/>
                  <a:gd name="T1" fmla="*/ 65 h 67"/>
                  <a:gd name="T2" fmla="*/ 66 w 69"/>
                  <a:gd name="T3" fmla="*/ 67 h 67"/>
                  <a:gd name="T4" fmla="*/ 20 w 69"/>
                  <a:gd name="T5" fmla="*/ 23 h 67"/>
                  <a:gd name="T6" fmla="*/ 17 w 69"/>
                  <a:gd name="T7" fmla="*/ 29 h 67"/>
                  <a:gd name="T8" fmla="*/ 0 w 69"/>
                  <a:gd name="T9" fmla="*/ 0 h 67"/>
                  <a:gd name="T10" fmla="*/ 29 w 69"/>
                  <a:gd name="T11" fmla="*/ 15 h 67"/>
                  <a:gd name="T12" fmla="*/ 25 w 69"/>
                  <a:gd name="T13" fmla="*/ 18 h 67"/>
                  <a:gd name="T14" fmla="*/ 69 w 69"/>
                  <a:gd name="T15" fmla="*/ 62 h 67"/>
                  <a:gd name="T16" fmla="*/ 67 w 69"/>
                  <a:gd name="T17" fmla="*/ 65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9" h="67">
                    <a:moveTo>
                      <a:pt x="67" y="65"/>
                    </a:moveTo>
                    <a:lnTo>
                      <a:pt x="66" y="67"/>
                    </a:lnTo>
                    <a:lnTo>
                      <a:pt x="20" y="23"/>
                    </a:lnTo>
                    <a:lnTo>
                      <a:pt x="17" y="29"/>
                    </a:lnTo>
                    <a:lnTo>
                      <a:pt x="0" y="0"/>
                    </a:lnTo>
                    <a:lnTo>
                      <a:pt x="29" y="15"/>
                    </a:lnTo>
                    <a:lnTo>
                      <a:pt x="25" y="18"/>
                    </a:lnTo>
                    <a:lnTo>
                      <a:pt x="69" y="62"/>
                    </a:lnTo>
                    <a:lnTo>
                      <a:pt x="67" y="65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254" name="Freeform 1494"/>
              <p:cNvSpPr>
                <a:spLocks/>
              </p:cNvSpPr>
              <p:nvPr/>
            </p:nvSpPr>
            <p:spPr bwMode="auto">
              <a:xfrm>
                <a:off x="2843" y="4087"/>
                <a:ext cx="66" cy="49"/>
              </a:xfrm>
              <a:custGeom>
                <a:avLst/>
                <a:gdLst>
                  <a:gd name="T0" fmla="*/ 65 w 66"/>
                  <a:gd name="T1" fmla="*/ 46 h 49"/>
                  <a:gd name="T2" fmla="*/ 63 w 66"/>
                  <a:gd name="T3" fmla="*/ 49 h 49"/>
                  <a:gd name="T4" fmla="*/ 20 w 66"/>
                  <a:gd name="T5" fmla="*/ 18 h 49"/>
                  <a:gd name="T6" fmla="*/ 17 w 66"/>
                  <a:gd name="T7" fmla="*/ 21 h 49"/>
                  <a:gd name="T8" fmla="*/ 0 w 66"/>
                  <a:gd name="T9" fmla="*/ 0 h 49"/>
                  <a:gd name="T10" fmla="*/ 26 w 66"/>
                  <a:gd name="T11" fmla="*/ 10 h 49"/>
                  <a:gd name="T12" fmla="*/ 23 w 66"/>
                  <a:gd name="T13" fmla="*/ 13 h 49"/>
                  <a:gd name="T14" fmla="*/ 66 w 66"/>
                  <a:gd name="T15" fmla="*/ 44 h 49"/>
                  <a:gd name="T16" fmla="*/ 65 w 66"/>
                  <a:gd name="T17" fmla="*/ 4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6" h="49">
                    <a:moveTo>
                      <a:pt x="65" y="46"/>
                    </a:moveTo>
                    <a:lnTo>
                      <a:pt x="63" y="49"/>
                    </a:lnTo>
                    <a:lnTo>
                      <a:pt x="20" y="18"/>
                    </a:lnTo>
                    <a:lnTo>
                      <a:pt x="17" y="21"/>
                    </a:lnTo>
                    <a:lnTo>
                      <a:pt x="0" y="0"/>
                    </a:lnTo>
                    <a:lnTo>
                      <a:pt x="26" y="10"/>
                    </a:lnTo>
                    <a:lnTo>
                      <a:pt x="23" y="13"/>
                    </a:lnTo>
                    <a:lnTo>
                      <a:pt x="66" y="44"/>
                    </a:lnTo>
                    <a:lnTo>
                      <a:pt x="65" y="46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255" name="Freeform 1495"/>
              <p:cNvSpPr>
                <a:spLocks/>
              </p:cNvSpPr>
              <p:nvPr/>
            </p:nvSpPr>
            <p:spPr bwMode="auto">
              <a:xfrm>
                <a:off x="2779" y="4097"/>
                <a:ext cx="60" cy="23"/>
              </a:xfrm>
              <a:custGeom>
                <a:avLst/>
                <a:gdLst>
                  <a:gd name="T0" fmla="*/ 60 w 60"/>
                  <a:gd name="T1" fmla="*/ 22 h 23"/>
                  <a:gd name="T2" fmla="*/ 58 w 60"/>
                  <a:gd name="T3" fmla="*/ 23 h 23"/>
                  <a:gd name="T4" fmla="*/ 20 w 60"/>
                  <a:gd name="T5" fmla="*/ 8 h 23"/>
                  <a:gd name="T6" fmla="*/ 18 w 60"/>
                  <a:gd name="T7" fmla="*/ 13 h 23"/>
                  <a:gd name="T8" fmla="*/ 0 w 60"/>
                  <a:gd name="T9" fmla="*/ 0 h 23"/>
                  <a:gd name="T10" fmla="*/ 23 w 60"/>
                  <a:gd name="T11" fmla="*/ 2 h 23"/>
                  <a:gd name="T12" fmla="*/ 21 w 60"/>
                  <a:gd name="T13" fmla="*/ 5 h 23"/>
                  <a:gd name="T14" fmla="*/ 60 w 60"/>
                  <a:gd name="T15" fmla="*/ 19 h 23"/>
                  <a:gd name="T16" fmla="*/ 60 w 60"/>
                  <a:gd name="T17" fmla="*/ 22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0" h="23">
                    <a:moveTo>
                      <a:pt x="60" y="22"/>
                    </a:moveTo>
                    <a:lnTo>
                      <a:pt x="58" y="23"/>
                    </a:lnTo>
                    <a:lnTo>
                      <a:pt x="20" y="8"/>
                    </a:lnTo>
                    <a:lnTo>
                      <a:pt x="18" y="13"/>
                    </a:lnTo>
                    <a:lnTo>
                      <a:pt x="0" y="0"/>
                    </a:lnTo>
                    <a:lnTo>
                      <a:pt x="23" y="2"/>
                    </a:lnTo>
                    <a:lnTo>
                      <a:pt x="21" y="5"/>
                    </a:lnTo>
                    <a:lnTo>
                      <a:pt x="60" y="19"/>
                    </a:lnTo>
                    <a:lnTo>
                      <a:pt x="60" y="22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256" name="Freeform 1496"/>
              <p:cNvSpPr>
                <a:spLocks/>
              </p:cNvSpPr>
              <p:nvPr/>
            </p:nvSpPr>
            <p:spPr bwMode="auto">
              <a:xfrm>
                <a:off x="2712" y="4085"/>
                <a:ext cx="17" cy="11"/>
              </a:xfrm>
              <a:custGeom>
                <a:avLst/>
                <a:gdLst>
                  <a:gd name="T0" fmla="*/ 17 w 17"/>
                  <a:gd name="T1" fmla="*/ 0 h 11"/>
                  <a:gd name="T2" fmla="*/ 0 w 17"/>
                  <a:gd name="T3" fmla="*/ 2 h 11"/>
                  <a:gd name="T4" fmla="*/ 14 w 17"/>
                  <a:gd name="T5" fmla="*/ 11 h 11"/>
                  <a:gd name="T6" fmla="*/ 17 w 17"/>
                  <a:gd name="T7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11">
                    <a:moveTo>
                      <a:pt x="17" y="0"/>
                    </a:moveTo>
                    <a:lnTo>
                      <a:pt x="0" y="2"/>
                    </a:lnTo>
                    <a:lnTo>
                      <a:pt x="14" y="11"/>
                    </a:lnTo>
                    <a:lnTo>
                      <a:pt x="17" y="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257" name="Line 1497"/>
              <p:cNvSpPr>
                <a:spLocks noChangeShapeType="1"/>
              </p:cNvSpPr>
              <p:nvPr/>
            </p:nvSpPr>
            <p:spPr bwMode="auto">
              <a:xfrm>
                <a:off x="2727" y="4090"/>
                <a:ext cx="43" cy="12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258" name="Freeform 1498"/>
              <p:cNvSpPr>
                <a:spLocks/>
              </p:cNvSpPr>
              <p:nvPr/>
            </p:nvSpPr>
            <p:spPr bwMode="auto">
              <a:xfrm>
                <a:off x="2641" y="4074"/>
                <a:ext cx="14" cy="10"/>
              </a:xfrm>
              <a:custGeom>
                <a:avLst/>
                <a:gdLst>
                  <a:gd name="T0" fmla="*/ 14 w 14"/>
                  <a:gd name="T1" fmla="*/ 0 h 10"/>
                  <a:gd name="T2" fmla="*/ 0 w 14"/>
                  <a:gd name="T3" fmla="*/ 3 h 10"/>
                  <a:gd name="T4" fmla="*/ 14 w 14"/>
                  <a:gd name="T5" fmla="*/ 10 h 10"/>
                  <a:gd name="T6" fmla="*/ 14 w 14"/>
                  <a:gd name="T7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10">
                    <a:moveTo>
                      <a:pt x="14" y="0"/>
                    </a:moveTo>
                    <a:lnTo>
                      <a:pt x="0" y="3"/>
                    </a:lnTo>
                    <a:lnTo>
                      <a:pt x="14" y="10"/>
                    </a:lnTo>
                    <a:lnTo>
                      <a:pt x="14" y="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259" name="Line 1499"/>
              <p:cNvSpPr>
                <a:spLocks noChangeShapeType="1"/>
              </p:cNvSpPr>
              <p:nvPr/>
            </p:nvSpPr>
            <p:spPr bwMode="auto">
              <a:xfrm>
                <a:off x="2655" y="4079"/>
                <a:ext cx="46" cy="8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260" name="Freeform 1500"/>
              <p:cNvSpPr>
                <a:spLocks/>
              </p:cNvSpPr>
              <p:nvPr/>
            </p:nvSpPr>
            <p:spPr bwMode="auto">
              <a:xfrm>
                <a:off x="2573" y="4067"/>
                <a:ext cx="15" cy="10"/>
              </a:xfrm>
              <a:custGeom>
                <a:avLst/>
                <a:gdLst>
                  <a:gd name="T0" fmla="*/ 15 w 15"/>
                  <a:gd name="T1" fmla="*/ 0 h 10"/>
                  <a:gd name="T2" fmla="*/ 0 w 15"/>
                  <a:gd name="T3" fmla="*/ 4 h 10"/>
                  <a:gd name="T4" fmla="*/ 13 w 15"/>
                  <a:gd name="T5" fmla="*/ 10 h 10"/>
                  <a:gd name="T6" fmla="*/ 15 w 15"/>
                  <a:gd name="T7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10">
                    <a:moveTo>
                      <a:pt x="15" y="0"/>
                    </a:moveTo>
                    <a:lnTo>
                      <a:pt x="0" y="4"/>
                    </a:lnTo>
                    <a:lnTo>
                      <a:pt x="13" y="10"/>
                    </a:lnTo>
                    <a:lnTo>
                      <a:pt x="15" y="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261" name="Line 1501"/>
              <p:cNvSpPr>
                <a:spLocks noChangeShapeType="1"/>
              </p:cNvSpPr>
              <p:nvPr/>
            </p:nvSpPr>
            <p:spPr bwMode="auto">
              <a:xfrm>
                <a:off x="2586" y="4071"/>
                <a:ext cx="45" cy="2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262" name="Freeform 1502"/>
              <p:cNvSpPr>
                <a:spLocks/>
              </p:cNvSpPr>
              <p:nvPr/>
            </p:nvSpPr>
            <p:spPr bwMode="auto">
              <a:xfrm>
                <a:off x="2507" y="4050"/>
                <a:ext cx="14" cy="9"/>
              </a:xfrm>
              <a:custGeom>
                <a:avLst/>
                <a:gdLst>
                  <a:gd name="T0" fmla="*/ 14 w 14"/>
                  <a:gd name="T1" fmla="*/ 0 h 9"/>
                  <a:gd name="T2" fmla="*/ 0 w 14"/>
                  <a:gd name="T3" fmla="*/ 3 h 9"/>
                  <a:gd name="T4" fmla="*/ 14 w 14"/>
                  <a:gd name="T5" fmla="*/ 9 h 9"/>
                  <a:gd name="T6" fmla="*/ 14 w 14"/>
                  <a:gd name="T7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9">
                    <a:moveTo>
                      <a:pt x="14" y="0"/>
                    </a:moveTo>
                    <a:lnTo>
                      <a:pt x="0" y="3"/>
                    </a:lnTo>
                    <a:lnTo>
                      <a:pt x="14" y="9"/>
                    </a:lnTo>
                    <a:lnTo>
                      <a:pt x="14" y="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263" name="Line 1503"/>
              <p:cNvSpPr>
                <a:spLocks noChangeShapeType="1"/>
              </p:cNvSpPr>
              <p:nvPr/>
            </p:nvSpPr>
            <p:spPr bwMode="auto">
              <a:xfrm>
                <a:off x="2521" y="4053"/>
                <a:ext cx="41" cy="3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264" name="Freeform 1504"/>
              <p:cNvSpPr>
                <a:spLocks/>
              </p:cNvSpPr>
              <p:nvPr/>
            </p:nvSpPr>
            <p:spPr bwMode="auto">
              <a:xfrm>
                <a:off x="2444" y="4029"/>
                <a:ext cx="14" cy="9"/>
              </a:xfrm>
              <a:custGeom>
                <a:avLst/>
                <a:gdLst>
                  <a:gd name="T0" fmla="*/ 14 w 14"/>
                  <a:gd name="T1" fmla="*/ 0 h 9"/>
                  <a:gd name="T2" fmla="*/ 0 w 14"/>
                  <a:gd name="T3" fmla="*/ 1 h 9"/>
                  <a:gd name="T4" fmla="*/ 12 w 14"/>
                  <a:gd name="T5" fmla="*/ 9 h 9"/>
                  <a:gd name="T6" fmla="*/ 14 w 14"/>
                  <a:gd name="T7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9">
                    <a:moveTo>
                      <a:pt x="14" y="0"/>
                    </a:moveTo>
                    <a:lnTo>
                      <a:pt x="0" y="1"/>
                    </a:lnTo>
                    <a:lnTo>
                      <a:pt x="12" y="9"/>
                    </a:lnTo>
                    <a:lnTo>
                      <a:pt x="14" y="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265" name="Line 1505"/>
              <p:cNvSpPr>
                <a:spLocks noChangeShapeType="1"/>
              </p:cNvSpPr>
              <p:nvPr/>
            </p:nvSpPr>
            <p:spPr bwMode="auto">
              <a:xfrm>
                <a:off x="2456" y="4033"/>
                <a:ext cx="35" cy="8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266" name="Freeform 1506"/>
              <p:cNvSpPr>
                <a:spLocks/>
              </p:cNvSpPr>
              <p:nvPr/>
            </p:nvSpPr>
            <p:spPr bwMode="auto">
              <a:xfrm>
                <a:off x="2383" y="4009"/>
                <a:ext cx="11" cy="7"/>
              </a:xfrm>
              <a:custGeom>
                <a:avLst/>
                <a:gdLst>
                  <a:gd name="T0" fmla="*/ 11 w 11"/>
                  <a:gd name="T1" fmla="*/ 1 h 7"/>
                  <a:gd name="T2" fmla="*/ 0 w 11"/>
                  <a:gd name="T3" fmla="*/ 0 h 7"/>
                  <a:gd name="T4" fmla="*/ 8 w 11"/>
                  <a:gd name="T5" fmla="*/ 7 h 7"/>
                  <a:gd name="T6" fmla="*/ 11 w 11"/>
                  <a:gd name="T7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" h="7">
                    <a:moveTo>
                      <a:pt x="11" y="1"/>
                    </a:moveTo>
                    <a:lnTo>
                      <a:pt x="0" y="0"/>
                    </a:lnTo>
                    <a:lnTo>
                      <a:pt x="8" y="7"/>
                    </a:lnTo>
                    <a:lnTo>
                      <a:pt x="11" y="1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267" name="Line 1507"/>
              <p:cNvSpPr>
                <a:spLocks noChangeShapeType="1"/>
              </p:cNvSpPr>
              <p:nvPr/>
            </p:nvSpPr>
            <p:spPr bwMode="auto">
              <a:xfrm>
                <a:off x="2392" y="4013"/>
                <a:ext cx="31" cy="14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268" name="Freeform 1508"/>
              <p:cNvSpPr>
                <a:spLocks/>
              </p:cNvSpPr>
              <p:nvPr/>
            </p:nvSpPr>
            <p:spPr bwMode="auto">
              <a:xfrm>
                <a:off x="2317" y="3990"/>
                <a:ext cx="12" cy="9"/>
              </a:xfrm>
              <a:custGeom>
                <a:avLst/>
                <a:gdLst>
                  <a:gd name="T0" fmla="*/ 12 w 12"/>
                  <a:gd name="T1" fmla="*/ 3 h 9"/>
                  <a:gd name="T2" fmla="*/ 0 w 12"/>
                  <a:gd name="T3" fmla="*/ 0 h 9"/>
                  <a:gd name="T4" fmla="*/ 8 w 12"/>
                  <a:gd name="T5" fmla="*/ 9 h 9"/>
                  <a:gd name="T6" fmla="*/ 12 w 12"/>
                  <a:gd name="T7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9">
                    <a:moveTo>
                      <a:pt x="12" y="3"/>
                    </a:moveTo>
                    <a:lnTo>
                      <a:pt x="0" y="0"/>
                    </a:lnTo>
                    <a:lnTo>
                      <a:pt x="8" y="9"/>
                    </a:lnTo>
                    <a:lnTo>
                      <a:pt x="12" y="3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269" name="Line 1509"/>
              <p:cNvSpPr>
                <a:spLocks noChangeShapeType="1"/>
              </p:cNvSpPr>
              <p:nvPr/>
            </p:nvSpPr>
            <p:spPr bwMode="auto">
              <a:xfrm>
                <a:off x="2326" y="3996"/>
                <a:ext cx="28" cy="14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270" name="Freeform 1510"/>
              <p:cNvSpPr>
                <a:spLocks/>
              </p:cNvSpPr>
              <p:nvPr/>
            </p:nvSpPr>
            <p:spPr bwMode="auto">
              <a:xfrm>
                <a:off x="2250" y="3978"/>
                <a:ext cx="11" cy="6"/>
              </a:xfrm>
              <a:custGeom>
                <a:avLst/>
                <a:gdLst>
                  <a:gd name="T0" fmla="*/ 11 w 11"/>
                  <a:gd name="T1" fmla="*/ 0 h 6"/>
                  <a:gd name="T2" fmla="*/ 0 w 11"/>
                  <a:gd name="T3" fmla="*/ 0 h 6"/>
                  <a:gd name="T4" fmla="*/ 7 w 11"/>
                  <a:gd name="T5" fmla="*/ 6 h 6"/>
                  <a:gd name="T6" fmla="*/ 11 w 11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" h="6">
                    <a:moveTo>
                      <a:pt x="11" y="0"/>
                    </a:moveTo>
                    <a:lnTo>
                      <a:pt x="0" y="0"/>
                    </a:lnTo>
                    <a:lnTo>
                      <a:pt x="7" y="6"/>
                    </a:lnTo>
                    <a:lnTo>
                      <a:pt x="11" y="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271" name="Line 1511"/>
              <p:cNvSpPr>
                <a:spLocks noChangeShapeType="1"/>
              </p:cNvSpPr>
              <p:nvPr/>
            </p:nvSpPr>
            <p:spPr bwMode="auto">
              <a:xfrm>
                <a:off x="2259" y="3981"/>
                <a:ext cx="26" cy="15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272" name="Freeform 1512"/>
              <p:cNvSpPr>
                <a:spLocks/>
              </p:cNvSpPr>
              <p:nvPr/>
            </p:nvSpPr>
            <p:spPr bwMode="auto">
              <a:xfrm>
                <a:off x="2178" y="3964"/>
                <a:ext cx="9" cy="8"/>
              </a:xfrm>
              <a:custGeom>
                <a:avLst/>
                <a:gdLst>
                  <a:gd name="T0" fmla="*/ 9 w 9"/>
                  <a:gd name="T1" fmla="*/ 2 h 8"/>
                  <a:gd name="T2" fmla="*/ 0 w 9"/>
                  <a:gd name="T3" fmla="*/ 0 h 8"/>
                  <a:gd name="T4" fmla="*/ 8 w 9"/>
                  <a:gd name="T5" fmla="*/ 8 h 8"/>
                  <a:gd name="T6" fmla="*/ 9 w 9"/>
                  <a:gd name="T7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8">
                    <a:moveTo>
                      <a:pt x="9" y="2"/>
                    </a:moveTo>
                    <a:lnTo>
                      <a:pt x="0" y="0"/>
                    </a:lnTo>
                    <a:lnTo>
                      <a:pt x="8" y="8"/>
                    </a:lnTo>
                    <a:lnTo>
                      <a:pt x="9" y="2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273" name="Line 1513"/>
              <p:cNvSpPr>
                <a:spLocks noChangeShapeType="1"/>
              </p:cNvSpPr>
              <p:nvPr/>
            </p:nvSpPr>
            <p:spPr bwMode="auto">
              <a:xfrm>
                <a:off x="2187" y="3969"/>
                <a:ext cx="28" cy="11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274" name="Freeform 1514"/>
              <p:cNvSpPr>
                <a:spLocks/>
              </p:cNvSpPr>
              <p:nvPr/>
            </p:nvSpPr>
            <p:spPr bwMode="auto">
              <a:xfrm>
                <a:off x="2103" y="3946"/>
                <a:ext cx="12" cy="8"/>
              </a:xfrm>
              <a:custGeom>
                <a:avLst/>
                <a:gdLst>
                  <a:gd name="T0" fmla="*/ 12 w 12"/>
                  <a:gd name="T1" fmla="*/ 2 h 8"/>
                  <a:gd name="T2" fmla="*/ 0 w 12"/>
                  <a:gd name="T3" fmla="*/ 0 h 8"/>
                  <a:gd name="T4" fmla="*/ 9 w 12"/>
                  <a:gd name="T5" fmla="*/ 8 h 8"/>
                  <a:gd name="T6" fmla="*/ 12 w 12"/>
                  <a:gd name="T7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8">
                    <a:moveTo>
                      <a:pt x="12" y="2"/>
                    </a:moveTo>
                    <a:lnTo>
                      <a:pt x="0" y="0"/>
                    </a:lnTo>
                    <a:lnTo>
                      <a:pt x="9" y="8"/>
                    </a:lnTo>
                    <a:lnTo>
                      <a:pt x="12" y="2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275" name="Line 1515"/>
              <p:cNvSpPr>
                <a:spLocks noChangeShapeType="1"/>
              </p:cNvSpPr>
              <p:nvPr/>
            </p:nvSpPr>
            <p:spPr bwMode="auto">
              <a:xfrm>
                <a:off x="2114" y="3951"/>
                <a:ext cx="32" cy="15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276" name="Freeform 1516"/>
              <p:cNvSpPr>
                <a:spLocks/>
              </p:cNvSpPr>
              <p:nvPr/>
            </p:nvSpPr>
            <p:spPr bwMode="auto">
              <a:xfrm>
                <a:off x="2030" y="3922"/>
                <a:ext cx="13" cy="10"/>
              </a:xfrm>
              <a:custGeom>
                <a:avLst/>
                <a:gdLst>
                  <a:gd name="T0" fmla="*/ 13 w 13"/>
                  <a:gd name="T1" fmla="*/ 3 h 10"/>
                  <a:gd name="T2" fmla="*/ 0 w 13"/>
                  <a:gd name="T3" fmla="*/ 0 h 10"/>
                  <a:gd name="T4" fmla="*/ 9 w 13"/>
                  <a:gd name="T5" fmla="*/ 10 h 10"/>
                  <a:gd name="T6" fmla="*/ 13 w 13"/>
                  <a:gd name="T7" fmla="*/ 3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10">
                    <a:moveTo>
                      <a:pt x="13" y="3"/>
                    </a:moveTo>
                    <a:lnTo>
                      <a:pt x="0" y="0"/>
                    </a:lnTo>
                    <a:lnTo>
                      <a:pt x="9" y="10"/>
                    </a:lnTo>
                    <a:lnTo>
                      <a:pt x="13" y="3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277" name="Line 1517"/>
              <p:cNvSpPr>
                <a:spLocks noChangeShapeType="1"/>
              </p:cNvSpPr>
              <p:nvPr/>
            </p:nvSpPr>
            <p:spPr bwMode="auto">
              <a:xfrm>
                <a:off x="2040" y="3929"/>
                <a:ext cx="37" cy="22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278" name="Freeform 1518"/>
              <p:cNvSpPr>
                <a:spLocks/>
              </p:cNvSpPr>
              <p:nvPr/>
            </p:nvSpPr>
            <p:spPr bwMode="auto">
              <a:xfrm>
                <a:off x="1956" y="3902"/>
                <a:ext cx="15" cy="12"/>
              </a:xfrm>
              <a:custGeom>
                <a:avLst/>
                <a:gdLst>
                  <a:gd name="T0" fmla="*/ 15 w 15"/>
                  <a:gd name="T1" fmla="*/ 3 h 12"/>
                  <a:gd name="T2" fmla="*/ 0 w 15"/>
                  <a:gd name="T3" fmla="*/ 0 h 12"/>
                  <a:gd name="T4" fmla="*/ 9 w 15"/>
                  <a:gd name="T5" fmla="*/ 12 h 12"/>
                  <a:gd name="T6" fmla="*/ 15 w 15"/>
                  <a:gd name="T7" fmla="*/ 3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12">
                    <a:moveTo>
                      <a:pt x="15" y="3"/>
                    </a:moveTo>
                    <a:lnTo>
                      <a:pt x="0" y="0"/>
                    </a:lnTo>
                    <a:lnTo>
                      <a:pt x="9" y="12"/>
                    </a:lnTo>
                    <a:lnTo>
                      <a:pt x="15" y="3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279" name="Line 1519"/>
              <p:cNvSpPr>
                <a:spLocks noChangeShapeType="1"/>
              </p:cNvSpPr>
              <p:nvPr/>
            </p:nvSpPr>
            <p:spPr bwMode="auto">
              <a:xfrm>
                <a:off x="1968" y="3909"/>
                <a:ext cx="40" cy="26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280" name="Freeform 1520"/>
              <p:cNvSpPr>
                <a:spLocks/>
              </p:cNvSpPr>
              <p:nvPr/>
            </p:nvSpPr>
            <p:spPr bwMode="auto">
              <a:xfrm>
                <a:off x="1884" y="3885"/>
                <a:ext cx="54" cy="37"/>
              </a:xfrm>
              <a:custGeom>
                <a:avLst/>
                <a:gdLst>
                  <a:gd name="T0" fmla="*/ 54 w 54"/>
                  <a:gd name="T1" fmla="*/ 35 h 37"/>
                  <a:gd name="T2" fmla="*/ 54 w 54"/>
                  <a:gd name="T3" fmla="*/ 37 h 37"/>
                  <a:gd name="T4" fmla="*/ 17 w 54"/>
                  <a:gd name="T5" fmla="*/ 15 h 37"/>
                  <a:gd name="T6" fmla="*/ 14 w 54"/>
                  <a:gd name="T7" fmla="*/ 18 h 37"/>
                  <a:gd name="T8" fmla="*/ 0 w 54"/>
                  <a:gd name="T9" fmla="*/ 0 h 37"/>
                  <a:gd name="T10" fmla="*/ 22 w 54"/>
                  <a:gd name="T11" fmla="*/ 7 h 37"/>
                  <a:gd name="T12" fmla="*/ 19 w 54"/>
                  <a:gd name="T13" fmla="*/ 11 h 37"/>
                  <a:gd name="T14" fmla="*/ 54 w 54"/>
                  <a:gd name="T15" fmla="*/ 33 h 37"/>
                  <a:gd name="T16" fmla="*/ 54 w 54"/>
                  <a:gd name="T17" fmla="*/ 35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4" h="37">
                    <a:moveTo>
                      <a:pt x="54" y="35"/>
                    </a:moveTo>
                    <a:lnTo>
                      <a:pt x="54" y="37"/>
                    </a:lnTo>
                    <a:lnTo>
                      <a:pt x="17" y="15"/>
                    </a:lnTo>
                    <a:lnTo>
                      <a:pt x="14" y="18"/>
                    </a:lnTo>
                    <a:lnTo>
                      <a:pt x="0" y="0"/>
                    </a:lnTo>
                    <a:lnTo>
                      <a:pt x="22" y="7"/>
                    </a:lnTo>
                    <a:lnTo>
                      <a:pt x="19" y="11"/>
                    </a:lnTo>
                    <a:lnTo>
                      <a:pt x="54" y="33"/>
                    </a:lnTo>
                    <a:lnTo>
                      <a:pt x="54" y="35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281" name="Freeform 1521"/>
              <p:cNvSpPr>
                <a:spLocks/>
              </p:cNvSpPr>
              <p:nvPr/>
            </p:nvSpPr>
            <p:spPr bwMode="auto">
              <a:xfrm>
                <a:off x="1815" y="3877"/>
                <a:ext cx="16" cy="11"/>
              </a:xfrm>
              <a:custGeom>
                <a:avLst/>
                <a:gdLst>
                  <a:gd name="T0" fmla="*/ 16 w 16"/>
                  <a:gd name="T1" fmla="*/ 3 h 11"/>
                  <a:gd name="T2" fmla="*/ 0 w 16"/>
                  <a:gd name="T3" fmla="*/ 0 h 11"/>
                  <a:gd name="T4" fmla="*/ 11 w 16"/>
                  <a:gd name="T5" fmla="*/ 11 h 11"/>
                  <a:gd name="T6" fmla="*/ 16 w 16"/>
                  <a:gd name="T7" fmla="*/ 3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11">
                    <a:moveTo>
                      <a:pt x="16" y="3"/>
                    </a:moveTo>
                    <a:lnTo>
                      <a:pt x="0" y="0"/>
                    </a:lnTo>
                    <a:lnTo>
                      <a:pt x="11" y="11"/>
                    </a:lnTo>
                    <a:lnTo>
                      <a:pt x="16" y="3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282" name="Line 1522"/>
              <p:cNvSpPr>
                <a:spLocks noChangeShapeType="1"/>
              </p:cNvSpPr>
              <p:nvPr/>
            </p:nvSpPr>
            <p:spPr bwMode="auto">
              <a:xfrm>
                <a:off x="1829" y="3883"/>
                <a:ext cx="38" cy="22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283" name="Freeform 1523"/>
              <p:cNvSpPr>
                <a:spLocks/>
              </p:cNvSpPr>
              <p:nvPr/>
            </p:nvSpPr>
            <p:spPr bwMode="auto">
              <a:xfrm>
                <a:off x="1747" y="3866"/>
                <a:ext cx="15" cy="11"/>
              </a:xfrm>
              <a:custGeom>
                <a:avLst/>
                <a:gdLst>
                  <a:gd name="T0" fmla="*/ 15 w 15"/>
                  <a:gd name="T1" fmla="*/ 2 h 11"/>
                  <a:gd name="T2" fmla="*/ 0 w 15"/>
                  <a:gd name="T3" fmla="*/ 0 h 11"/>
                  <a:gd name="T4" fmla="*/ 12 w 15"/>
                  <a:gd name="T5" fmla="*/ 11 h 11"/>
                  <a:gd name="T6" fmla="*/ 15 w 15"/>
                  <a:gd name="T7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11">
                    <a:moveTo>
                      <a:pt x="15" y="2"/>
                    </a:moveTo>
                    <a:lnTo>
                      <a:pt x="0" y="0"/>
                    </a:lnTo>
                    <a:lnTo>
                      <a:pt x="12" y="11"/>
                    </a:lnTo>
                    <a:lnTo>
                      <a:pt x="15" y="2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284" name="Line 1524"/>
              <p:cNvSpPr>
                <a:spLocks noChangeShapeType="1"/>
              </p:cNvSpPr>
              <p:nvPr/>
            </p:nvSpPr>
            <p:spPr bwMode="auto">
              <a:xfrm>
                <a:off x="1760" y="3873"/>
                <a:ext cx="39" cy="16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285" name="Freeform 1525"/>
              <p:cNvSpPr>
                <a:spLocks/>
              </p:cNvSpPr>
              <p:nvPr/>
            </p:nvSpPr>
            <p:spPr bwMode="auto">
              <a:xfrm>
                <a:off x="3097" y="4198"/>
                <a:ext cx="75" cy="69"/>
              </a:xfrm>
              <a:custGeom>
                <a:avLst/>
                <a:gdLst>
                  <a:gd name="T0" fmla="*/ 72 w 75"/>
                  <a:gd name="T1" fmla="*/ 66 h 69"/>
                  <a:gd name="T2" fmla="*/ 71 w 75"/>
                  <a:gd name="T3" fmla="*/ 69 h 69"/>
                  <a:gd name="T4" fmla="*/ 22 w 75"/>
                  <a:gd name="T5" fmla="*/ 25 h 69"/>
                  <a:gd name="T6" fmla="*/ 17 w 75"/>
                  <a:gd name="T7" fmla="*/ 28 h 69"/>
                  <a:gd name="T8" fmla="*/ 0 w 75"/>
                  <a:gd name="T9" fmla="*/ 0 h 69"/>
                  <a:gd name="T10" fmla="*/ 31 w 75"/>
                  <a:gd name="T11" fmla="*/ 14 h 69"/>
                  <a:gd name="T12" fmla="*/ 28 w 75"/>
                  <a:gd name="T13" fmla="*/ 20 h 69"/>
                  <a:gd name="T14" fmla="*/ 75 w 75"/>
                  <a:gd name="T15" fmla="*/ 63 h 69"/>
                  <a:gd name="T16" fmla="*/ 72 w 75"/>
                  <a:gd name="T17" fmla="*/ 66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5" h="69">
                    <a:moveTo>
                      <a:pt x="72" y="66"/>
                    </a:moveTo>
                    <a:lnTo>
                      <a:pt x="71" y="69"/>
                    </a:lnTo>
                    <a:lnTo>
                      <a:pt x="22" y="25"/>
                    </a:lnTo>
                    <a:lnTo>
                      <a:pt x="17" y="28"/>
                    </a:lnTo>
                    <a:lnTo>
                      <a:pt x="0" y="0"/>
                    </a:lnTo>
                    <a:lnTo>
                      <a:pt x="31" y="14"/>
                    </a:lnTo>
                    <a:lnTo>
                      <a:pt x="28" y="20"/>
                    </a:lnTo>
                    <a:lnTo>
                      <a:pt x="75" y="63"/>
                    </a:lnTo>
                    <a:lnTo>
                      <a:pt x="72" y="66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286" name="Freeform 1526"/>
              <p:cNvSpPr>
                <a:spLocks/>
              </p:cNvSpPr>
              <p:nvPr/>
            </p:nvSpPr>
            <p:spPr bwMode="auto">
              <a:xfrm>
                <a:off x="3027" y="4181"/>
                <a:ext cx="75" cy="69"/>
              </a:xfrm>
              <a:custGeom>
                <a:avLst/>
                <a:gdLst>
                  <a:gd name="T0" fmla="*/ 73 w 75"/>
                  <a:gd name="T1" fmla="*/ 68 h 69"/>
                  <a:gd name="T2" fmla="*/ 72 w 75"/>
                  <a:gd name="T3" fmla="*/ 69 h 69"/>
                  <a:gd name="T4" fmla="*/ 23 w 75"/>
                  <a:gd name="T5" fmla="*/ 25 h 69"/>
                  <a:gd name="T6" fmla="*/ 18 w 75"/>
                  <a:gd name="T7" fmla="*/ 31 h 69"/>
                  <a:gd name="T8" fmla="*/ 0 w 75"/>
                  <a:gd name="T9" fmla="*/ 0 h 69"/>
                  <a:gd name="T10" fmla="*/ 30 w 75"/>
                  <a:gd name="T11" fmla="*/ 17 h 69"/>
                  <a:gd name="T12" fmla="*/ 26 w 75"/>
                  <a:gd name="T13" fmla="*/ 20 h 69"/>
                  <a:gd name="T14" fmla="*/ 75 w 75"/>
                  <a:gd name="T15" fmla="*/ 66 h 69"/>
                  <a:gd name="T16" fmla="*/ 73 w 75"/>
                  <a:gd name="T17" fmla="*/ 68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5" h="69">
                    <a:moveTo>
                      <a:pt x="73" y="68"/>
                    </a:moveTo>
                    <a:lnTo>
                      <a:pt x="72" y="69"/>
                    </a:lnTo>
                    <a:lnTo>
                      <a:pt x="23" y="25"/>
                    </a:lnTo>
                    <a:lnTo>
                      <a:pt x="18" y="31"/>
                    </a:lnTo>
                    <a:lnTo>
                      <a:pt x="0" y="0"/>
                    </a:lnTo>
                    <a:lnTo>
                      <a:pt x="30" y="17"/>
                    </a:lnTo>
                    <a:lnTo>
                      <a:pt x="26" y="20"/>
                    </a:lnTo>
                    <a:lnTo>
                      <a:pt x="75" y="66"/>
                    </a:lnTo>
                    <a:lnTo>
                      <a:pt x="73" y="68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287" name="Freeform 1527"/>
              <p:cNvSpPr>
                <a:spLocks/>
              </p:cNvSpPr>
              <p:nvPr/>
            </p:nvSpPr>
            <p:spPr bwMode="auto">
              <a:xfrm>
                <a:off x="2960" y="4168"/>
                <a:ext cx="73" cy="67"/>
              </a:xfrm>
              <a:custGeom>
                <a:avLst/>
                <a:gdLst>
                  <a:gd name="T0" fmla="*/ 70 w 73"/>
                  <a:gd name="T1" fmla="*/ 65 h 67"/>
                  <a:gd name="T2" fmla="*/ 68 w 73"/>
                  <a:gd name="T3" fmla="*/ 67 h 67"/>
                  <a:gd name="T4" fmla="*/ 21 w 73"/>
                  <a:gd name="T5" fmla="*/ 24 h 67"/>
                  <a:gd name="T6" fmla="*/ 16 w 73"/>
                  <a:gd name="T7" fmla="*/ 29 h 67"/>
                  <a:gd name="T8" fmla="*/ 0 w 73"/>
                  <a:gd name="T9" fmla="*/ 0 h 67"/>
                  <a:gd name="T10" fmla="*/ 30 w 73"/>
                  <a:gd name="T11" fmla="*/ 15 h 67"/>
                  <a:gd name="T12" fmla="*/ 26 w 73"/>
                  <a:gd name="T13" fmla="*/ 20 h 67"/>
                  <a:gd name="T14" fmla="*/ 73 w 73"/>
                  <a:gd name="T15" fmla="*/ 62 h 67"/>
                  <a:gd name="T16" fmla="*/ 70 w 73"/>
                  <a:gd name="T17" fmla="*/ 65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3" h="67">
                    <a:moveTo>
                      <a:pt x="70" y="65"/>
                    </a:moveTo>
                    <a:lnTo>
                      <a:pt x="68" y="67"/>
                    </a:lnTo>
                    <a:lnTo>
                      <a:pt x="21" y="24"/>
                    </a:lnTo>
                    <a:lnTo>
                      <a:pt x="16" y="29"/>
                    </a:lnTo>
                    <a:lnTo>
                      <a:pt x="0" y="0"/>
                    </a:lnTo>
                    <a:lnTo>
                      <a:pt x="30" y="15"/>
                    </a:lnTo>
                    <a:lnTo>
                      <a:pt x="26" y="20"/>
                    </a:lnTo>
                    <a:lnTo>
                      <a:pt x="73" y="62"/>
                    </a:lnTo>
                    <a:lnTo>
                      <a:pt x="70" y="65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288" name="Freeform 1528"/>
              <p:cNvSpPr>
                <a:spLocks/>
              </p:cNvSpPr>
              <p:nvPr/>
            </p:nvSpPr>
            <p:spPr bwMode="auto">
              <a:xfrm>
                <a:off x="2891" y="4159"/>
                <a:ext cx="73" cy="62"/>
              </a:xfrm>
              <a:custGeom>
                <a:avLst/>
                <a:gdLst>
                  <a:gd name="T0" fmla="*/ 70 w 73"/>
                  <a:gd name="T1" fmla="*/ 59 h 62"/>
                  <a:gd name="T2" fmla="*/ 69 w 73"/>
                  <a:gd name="T3" fmla="*/ 62 h 62"/>
                  <a:gd name="T4" fmla="*/ 21 w 73"/>
                  <a:gd name="T5" fmla="*/ 21 h 62"/>
                  <a:gd name="T6" fmla="*/ 17 w 73"/>
                  <a:gd name="T7" fmla="*/ 27 h 62"/>
                  <a:gd name="T8" fmla="*/ 0 w 73"/>
                  <a:gd name="T9" fmla="*/ 0 h 62"/>
                  <a:gd name="T10" fmla="*/ 30 w 73"/>
                  <a:gd name="T11" fmla="*/ 13 h 62"/>
                  <a:gd name="T12" fmla="*/ 26 w 73"/>
                  <a:gd name="T13" fmla="*/ 18 h 62"/>
                  <a:gd name="T14" fmla="*/ 73 w 73"/>
                  <a:gd name="T15" fmla="*/ 56 h 62"/>
                  <a:gd name="T16" fmla="*/ 70 w 73"/>
                  <a:gd name="T17" fmla="*/ 59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3" h="62">
                    <a:moveTo>
                      <a:pt x="70" y="59"/>
                    </a:moveTo>
                    <a:lnTo>
                      <a:pt x="69" y="62"/>
                    </a:lnTo>
                    <a:lnTo>
                      <a:pt x="21" y="21"/>
                    </a:lnTo>
                    <a:lnTo>
                      <a:pt x="17" y="27"/>
                    </a:lnTo>
                    <a:lnTo>
                      <a:pt x="0" y="0"/>
                    </a:lnTo>
                    <a:lnTo>
                      <a:pt x="30" y="13"/>
                    </a:lnTo>
                    <a:lnTo>
                      <a:pt x="26" y="18"/>
                    </a:lnTo>
                    <a:lnTo>
                      <a:pt x="73" y="56"/>
                    </a:lnTo>
                    <a:lnTo>
                      <a:pt x="70" y="59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289" name="Freeform 1529"/>
              <p:cNvSpPr>
                <a:spLocks/>
              </p:cNvSpPr>
              <p:nvPr/>
            </p:nvSpPr>
            <p:spPr bwMode="auto">
              <a:xfrm>
                <a:off x="2830" y="4152"/>
                <a:ext cx="64" cy="52"/>
              </a:xfrm>
              <a:custGeom>
                <a:avLst/>
                <a:gdLst>
                  <a:gd name="T0" fmla="*/ 62 w 64"/>
                  <a:gd name="T1" fmla="*/ 49 h 52"/>
                  <a:gd name="T2" fmla="*/ 61 w 64"/>
                  <a:gd name="T3" fmla="*/ 52 h 52"/>
                  <a:gd name="T4" fmla="*/ 19 w 64"/>
                  <a:gd name="T5" fmla="*/ 20 h 52"/>
                  <a:gd name="T6" fmla="*/ 16 w 64"/>
                  <a:gd name="T7" fmla="*/ 25 h 52"/>
                  <a:gd name="T8" fmla="*/ 0 w 64"/>
                  <a:gd name="T9" fmla="*/ 0 h 52"/>
                  <a:gd name="T10" fmla="*/ 26 w 64"/>
                  <a:gd name="T11" fmla="*/ 11 h 52"/>
                  <a:gd name="T12" fmla="*/ 22 w 64"/>
                  <a:gd name="T13" fmla="*/ 16 h 52"/>
                  <a:gd name="T14" fmla="*/ 64 w 64"/>
                  <a:gd name="T15" fmla="*/ 49 h 52"/>
                  <a:gd name="T16" fmla="*/ 62 w 64"/>
                  <a:gd name="T17" fmla="*/ 49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4" h="52">
                    <a:moveTo>
                      <a:pt x="62" y="49"/>
                    </a:moveTo>
                    <a:lnTo>
                      <a:pt x="61" y="52"/>
                    </a:lnTo>
                    <a:lnTo>
                      <a:pt x="19" y="20"/>
                    </a:lnTo>
                    <a:lnTo>
                      <a:pt x="16" y="25"/>
                    </a:lnTo>
                    <a:lnTo>
                      <a:pt x="0" y="0"/>
                    </a:lnTo>
                    <a:lnTo>
                      <a:pt x="26" y="11"/>
                    </a:lnTo>
                    <a:lnTo>
                      <a:pt x="22" y="16"/>
                    </a:lnTo>
                    <a:lnTo>
                      <a:pt x="64" y="49"/>
                    </a:lnTo>
                    <a:lnTo>
                      <a:pt x="62" y="49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290" name="Freeform 1530"/>
              <p:cNvSpPr>
                <a:spLocks/>
              </p:cNvSpPr>
              <p:nvPr/>
            </p:nvSpPr>
            <p:spPr bwMode="auto">
              <a:xfrm>
                <a:off x="2767" y="4157"/>
                <a:ext cx="58" cy="32"/>
              </a:xfrm>
              <a:custGeom>
                <a:avLst/>
                <a:gdLst>
                  <a:gd name="T0" fmla="*/ 56 w 58"/>
                  <a:gd name="T1" fmla="*/ 31 h 32"/>
                  <a:gd name="T2" fmla="*/ 55 w 58"/>
                  <a:gd name="T3" fmla="*/ 32 h 32"/>
                  <a:gd name="T4" fmla="*/ 18 w 58"/>
                  <a:gd name="T5" fmla="*/ 12 h 32"/>
                  <a:gd name="T6" fmla="*/ 15 w 58"/>
                  <a:gd name="T7" fmla="*/ 17 h 32"/>
                  <a:gd name="T8" fmla="*/ 0 w 58"/>
                  <a:gd name="T9" fmla="*/ 0 h 32"/>
                  <a:gd name="T10" fmla="*/ 21 w 58"/>
                  <a:gd name="T11" fmla="*/ 5 h 32"/>
                  <a:gd name="T12" fmla="*/ 20 w 58"/>
                  <a:gd name="T13" fmla="*/ 8 h 32"/>
                  <a:gd name="T14" fmla="*/ 58 w 58"/>
                  <a:gd name="T15" fmla="*/ 28 h 32"/>
                  <a:gd name="T16" fmla="*/ 56 w 58"/>
                  <a:gd name="T17" fmla="*/ 31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8" h="32">
                    <a:moveTo>
                      <a:pt x="56" y="31"/>
                    </a:moveTo>
                    <a:lnTo>
                      <a:pt x="55" y="32"/>
                    </a:lnTo>
                    <a:lnTo>
                      <a:pt x="18" y="12"/>
                    </a:lnTo>
                    <a:lnTo>
                      <a:pt x="15" y="17"/>
                    </a:lnTo>
                    <a:lnTo>
                      <a:pt x="0" y="0"/>
                    </a:lnTo>
                    <a:lnTo>
                      <a:pt x="21" y="5"/>
                    </a:lnTo>
                    <a:lnTo>
                      <a:pt x="20" y="8"/>
                    </a:lnTo>
                    <a:lnTo>
                      <a:pt x="58" y="28"/>
                    </a:lnTo>
                    <a:lnTo>
                      <a:pt x="56" y="31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291" name="Freeform 1531"/>
              <p:cNvSpPr>
                <a:spLocks/>
              </p:cNvSpPr>
              <p:nvPr/>
            </p:nvSpPr>
            <p:spPr bwMode="auto">
              <a:xfrm>
                <a:off x="2698" y="4154"/>
                <a:ext cx="15" cy="11"/>
              </a:xfrm>
              <a:custGeom>
                <a:avLst/>
                <a:gdLst>
                  <a:gd name="T0" fmla="*/ 15 w 15"/>
                  <a:gd name="T1" fmla="*/ 0 h 11"/>
                  <a:gd name="T2" fmla="*/ 0 w 15"/>
                  <a:gd name="T3" fmla="*/ 1 h 11"/>
                  <a:gd name="T4" fmla="*/ 12 w 15"/>
                  <a:gd name="T5" fmla="*/ 11 h 11"/>
                  <a:gd name="T6" fmla="*/ 15 w 15"/>
                  <a:gd name="T7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11">
                    <a:moveTo>
                      <a:pt x="15" y="0"/>
                    </a:moveTo>
                    <a:lnTo>
                      <a:pt x="0" y="1"/>
                    </a:lnTo>
                    <a:lnTo>
                      <a:pt x="12" y="11"/>
                    </a:lnTo>
                    <a:lnTo>
                      <a:pt x="15" y="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292" name="Line 1532"/>
              <p:cNvSpPr>
                <a:spLocks noChangeShapeType="1"/>
              </p:cNvSpPr>
              <p:nvPr/>
            </p:nvSpPr>
            <p:spPr bwMode="auto">
              <a:xfrm>
                <a:off x="2712" y="4160"/>
                <a:ext cx="43" cy="12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293" name="Freeform 1533"/>
              <p:cNvSpPr>
                <a:spLocks/>
              </p:cNvSpPr>
              <p:nvPr/>
            </p:nvSpPr>
            <p:spPr bwMode="auto">
              <a:xfrm>
                <a:off x="2626" y="4148"/>
                <a:ext cx="15" cy="7"/>
              </a:xfrm>
              <a:custGeom>
                <a:avLst/>
                <a:gdLst>
                  <a:gd name="T0" fmla="*/ 15 w 15"/>
                  <a:gd name="T1" fmla="*/ 0 h 7"/>
                  <a:gd name="T2" fmla="*/ 0 w 15"/>
                  <a:gd name="T3" fmla="*/ 3 h 7"/>
                  <a:gd name="T4" fmla="*/ 14 w 15"/>
                  <a:gd name="T5" fmla="*/ 7 h 7"/>
                  <a:gd name="T6" fmla="*/ 15 w 15"/>
                  <a:gd name="T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7">
                    <a:moveTo>
                      <a:pt x="15" y="0"/>
                    </a:moveTo>
                    <a:lnTo>
                      <a:pt x="0" y="3"/>
                    </a:lnTo>
                    <a:lnTo>
                      <a:pt x="14" y="7"/>
                    </a:lnTo>
                    <a:lnTo>
                      <a:pt x="15" y="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294" name="Line 1534"/>
              <p:cNvSpPr>
                <a:spLocks noChangeShapeType="1"/>
              </p:cNvSpPr>
              <p:nvPr/>
            </p:nvSpPr>
            <p:spPr bwMode="auto">
              <a:xfrm>
                <a:off x="2640" y="4151"/>
                <a:ext cx="44" cy="4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295" name="Freeform 1535"/>
              <p:cNvSpPr>
                <a:spLocks/>
              </p:cNvSpPr>
              <p:nvPr/>
            </p:nvSpPr>
            <p:spPr bwMode="auto">
              <a:xfrm>
                <a:off x="2556" y="4139"/>
                <a:ext cx="15" cy="10"/>
              </a:xfrm>
              <a:custGeom>
                <a:avLst/>
                <a:gdLst>
                  <a:gd name="T0" fmla="*/ 13 w 15"/>
                  <a:gd name="T1" fmla="*/ 0 h 10"/>
                  <a:gd name="T2" fmla="*/ 0 w 15"/>
                  <a:gd name="T3" fmla="*/ 6 h 10"/>
                  <a:gd name="T4" fmla="*/ 15 w 15"/>
                  <a:gd name="T5" fmla="*/ 10 h 10"/>
                  <a:gd name="T6" fmla="*/ 13 w 15"/>
                  <a:gd name="T7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10">
                    <a:moveTo>
                      <a:pt x="13" y="0"/>
                    </a:moveTo>
                    <a:lnTo>
                      <a:pt x="0" y="6"/>
                    </a:lnTo>
                    <a:lnTo>
                      <a:pt x="15" y="10"/>
                    </a:lnTo>
                    <a:lnTo>
                      <a:pt x="13" y="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296" name="Line 1536"/>
              <p:cNvSpPr>
                <a:spLocks noChangeShapeType="1"/>
              </p:cNvSpPr>
              <p:nvPr/>
            </p:nvSpPr>
            <p:spPr bwMode="auto">
              <a:xfrm flipV="1">
                <a:off x="2571" y="4142"/>
                <a:ext cx="44" cy="1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297" name="Freeform 1537"/>
              <p:cNvSpPr>
                <a:spLocks/>
              </p:cNvSpPr>
              <p:nvPr/>
            </p:nvSpPr>
            <p:spPr bwMode="auto">
              <a:xfrm>
                <a:off x="2485" y="4122"/>
                <a:ext cx="17" cy="9"/>
              </a:xfrm>
              <a:custGeom>
                <a:avLst/>
                <a:gdLst>
                  <a:gd name="T0" fmla="*/ 17 w 17"/>
                  <a:gd name="T1" fmla="*/ 0 h 9"/>
                  <a:gd name="T2" fmla="*/ 0 w 17"/>
                  <a:gd name="T3" fmla="*/ 4 h 9"/>
                  <a:gd name="T4" fmla="*/ 17 w 17"/>
                  <a:gd name="T5" fmla="*/ 9 h 9"/>
                  <a:gd name="T6" fmla="*/ 17 w 17"/>
                  <a:gd name="T7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9">
                    <a:moveTo>
                      <a:pt x="17" y="0"/>
                    </a:moveTo>
                    <a:lnTo>
                      <a:pt x="0" y="4"/>
                    </a:lnTo>
                    <a:lnTo>
                      <a:pt x="17" y="9"/>
                    </a:lnTo>
                    <a:lnTo>
                      <a:pt x="17" y="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298" name="Line 1538"/>
              <p:cNvSpPr>
                <a:spLocks noChangeShapeType="1"/>
              </p:cNvSpPr>
              <p:nvPr/>
            </p:nvSpPr>
            <p:spPr bwMode="auto">
              <a:xfrm>
                <a:off x="2502" y="4126"/>
                <a:ext cx="45" cy="0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299" name="Freeform 1539"/>
              <p:cNvSpPr>
                <a:spLocks/>
              </p:cNvSpPr>
              <p:nvPr/>
            </p:nvSpPr>
            <p:spPr bwMode="auto">
              <a:xfrm>
                <a:off x="2421" y="4096"/>
                <a:ext cx="14" cy="9"/>
              </a:xfrm>
              <a:custGeom>
                <a:avLst/>
                <a:gdLst>
                  <a:gd name="T0" fmla="*/ 14 w 14"/>
                  <a:gd name="T1" fmla="*/ 0 h 9"/>
                  <a:gd name="T2" fmla="*/ 0 w 14"/>
                  <a:gd name="T3" fmla="*/ 1 h 9"/>
                  <a:gd name="T4" fmla="*/ 12 w 14"/>
                  <a:gd name="T5" fmla="*/ 9 h 9"/>
                  <a:gd name="T6" fmla="*/ 14 w 14"/>
                  <a:gd name="T7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9">
                    <a:moveTo>
                      <a:pt x="14" y="0"/>
                    </a:moveTo>
                    <a:lnTo>
                      <a:pt x="0" y="1"/>
                    </a:lnTo>
                    <a:lnTo>
                      <a:pt x="12" y="9"/>
                    </a:lnTo>
                    <a:lnTo>
                      <a:pt x="14" y="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300" name="Line 1540"/>
              <p:cNvSpPr>
                <a:spLocks noChangeShapeType="1"/>
              </p:cNvSpPr>
              <p:nvPr/>
            </p:nvSpPr>
            <p:spPr bwMode="auto">
              <a:xfrm>
                <a:off x="2435" y="4102"/>
                <a:ext cx="43" cy="8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301" name="Freeform 1541"/>
              <p:cNvSpPr>
                <a:spLocks/>
              </p:cNvSpPr>
              <p:nvPr/>
            </p:nvSpPr>
            <p:spPr bwMode="auto">
              <a:xfrm>
                <a:off x="2358" y="4077"/>
                <a:ext cx="14" cy="8"/>
              </a:xfrm>
              <a:custGeom>
                <a:avLst/>
                <a:gdLst>
                  <a:gd name="T0" fmla="*/ 14 w 14"/>
                  <a:gd name="T1" fmla="*/ 0 h 8"/>
                  <a:gd name="T2" fmla="*/ 0 w 14"/>
                  <a:gd name="T3" fmla="*/ 0 h 8"/>
                  <a:gd name="T4" fmla="*/ 10 w 14"/>
                  <a:gd name="T5" fmla="*/ 8 h 8"/>
                  <a:gd name="T6" fmla="*/ 14 w 14"/>
                  <a:gd name="T7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8">
                    <a:moveTo>
                      <a:pt x="14" y="0"/>
                    </a:moveTo>
                    <a:lnTo>
                      <a:pt x="0" y="0"/>
                    </a:lnTo>
                    <a:lnTo>
                      <a:pt x="10" y="8"/>
                    </a:lnTo>
                    <a:lnTo>
                      <a:pt x="14" y="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302" name="Line 1542"/>
              <p:cNvSpPr>
                <a:spLocks noChangeShapeType="1"/>
              </p:cNvSpPr>
              <p:nvPr/>
            </p:nvSpPr>
            <p:spPr bwMode="auto">
              <a:xfrm>
                <a:off x="2371" y="4081"/>
                <a:ext cx="38" cy="15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303" name="Freeform 1543"/>
              <p:cNvSpPr>
                <a:spLocks/>
              </p:cNvSpPr>
              <p:nvPr/>
            </p:nvSpPr>
            <p:spPr bwMode="auto">
              <a:xfrm>
                <a:off x="2294" y="4061"/>
                <a:ext cx="14" cy="9"/>
              </a:xfrm>
              <a:custGeom>
                <a:avLst/>
                <a:gdLst>
                  <a:gd name="T0" fmla="*/ 14 w 14"/>
                  <a:gd name="T1" fmla="*/ 1 h 9"/>
                  <a:gd name="T2" fmla="*/ 0 w 14"/>
                  <a:gd name="T3" fmla="*/ 0 h 9"/>
                  <a:gd name="T4" fmla="*/ 11 w 14"/>
                  <a:gd name="T5" fmla="*/ 9 h 9"/>
                  <a:gd name="T6" fmla="*/ 14 w 14"/>
                  <a:gd name="T7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9">
                    <a:moveTo>
                      <a:pt x="14" y="1"/>
                    </a:moveTo>
                    <a:lnTo>
                      <a:pt x="0" y="0"/>
                    </a:lnTo>
                    <a:lnTo>
                      <a:pt x="11" y="9"/>
                    </a:lnTo>
                    <a:lnTo>
                      <a:pt x="14" y="1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304" name="Line 1544"/>
              <p:cNvSpPr>
                <a:spLocks noChangeShapeType="1"/>
              </p:cNvSpPr>
              <p:nvPr/>
            </p:nvSpPr>
            <p:spPr bwMode="auto">
              <a:xfrm>
                <a:off x="2306" y="4065"/>
                <a:ext cx="33" cy="14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305" name="Freeform 1545"/>
              <p:cNvSpPr>
                <a:spLocks/>
              </p:cNvSpPr>
              <p:nvPr/>
            </p:nvSpPr>
            <p:spPr bwMode="auto">
              <a:xfrm>
                <a:off x="2231" y="4048"/>
                <a:ext cx="10" cy="8"/>
              </a:xfrm>
              <a:custGeom>
                <a:avLst/>
                <a:gdLst>
                  <a:gd name="T0" fmla="*/ 10 w 10"/>
                  <a:gd name="T1" fmla="*/ 2 h 8"/>
                  <a:gd name="T2" fmla="*/ 0 w 10"/>
                  <a:gd name="T3" fmla="*/ 0 h 8"/>
                  <a:gd name="T4" fmla="*/ 8 w 10"/>
                  <a:gd name="T5" fmla="*/ 8 h 8"/>
                  <a:gd name="T6" fmla="*/ 10 w 10"/>
                  <a:gd name="T7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" h="8">
                    <a:moveTo>
                      <a:pt x="10" y="2"/>
                    </a:moveTo>
                    <a:lnTo>
                      <a:pt x="0" y="0"/>
                    </a:lnTo>
                    <a:lnTo>
                      <a:pt x="8" y="8"/>
                    </a:lnTo>
                    <a:lnTo>
                      <a:pt x="10" y="2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306" name="Line 1546"/>
              <p:cNvSpPr>
                <a:spLocks noChangeShapeType="1"/>
              </p:cNvSpPr>
              <p:nvPr/>
            </p:nvSpPr>
            <p:spPr bwMode="auto">
              <a:xfrm>
                <a:off x="2239" y="4053"/>
                <a:ext cx="31" cy="12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307" name="Freeform 1547"/>
              <p:cNvSpPr>
                <a:spLocks/>
              </p:cNvSpPr>
              <p:nvPr/>
            </p:nvSpPr>
            <p:spPr bwMode="auto">
              <a:xfrm>
                <a:off x="2161" y="4038"/>
                <a:ext cx="12" cy="7"/>
              </a:xfrm>
              <a:custGeom>
                <a:avLst/>
                <a:gdLst>
                  <a:gd name="T0" fmla="*/ 12 w 12"/>
                  <a:gd name="T1" fmla="*/ 0 h 7"/>
                  <a:gd name="T2" fmla="*/ 0 w 12"/>
                  <a:gd name="T3" fmla="*/ 1 h 7"/>
                  <a:gd name="T4" fmla="*/ 9 w 12"/>
                  <a:gd name="T5" fmla="*/ 7 h 7"/>
                  <a:gd name="T6" fmla="*/ 12 w 12"/>
                  <a:gd name="T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7">
                    <a:moveTo>
                      <a:pt x="12" y="0"/>
                    </a:moveTo>
                    <a:lnTo>
                      <a:pt x="0" y="1"/>
                    </a:lnTo>
                    <a:lnTo>
                      <a:pt x="9" y="7"/>
                    </a:lnTo>
                    <a:lnTo>
                      <a:pt x="12" y="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308" name="Line 1548"/>
              <p:cNvSpPr>
                <a:spLocks noChangeShapeType="1"/>
              </p:cNvSpPr>
              <p:nvPr/>
            </p:nvSpPr>
            <p:spPr bwMode="auto">
              <a:xfrm>
                <a:off x="2172" y="4041"/>
                <a:ext cx="29" cy="9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309" name="Freeform 1549"/>
              <p:cNvSpPr>
                <a:spLocks/>
              </p:cNvSpPr>
              <p:nvPr/>
            </p:nvSpPr>
            <p:spPr bwMode="auto">
              <a:xfrm>
                <a:off x="2088" y="4016"/>
                <a:ext cx="13" cy="9"/>
              </a:xfrm>
              <a:custGeom>
                <a:avLst/>
                <a:gdLst>
                  <a:gd name="T0" fmla="*/ 13 w 13"/>
                  <a:gd name="T1" fmla="*/ 2 h 9"/>
                  <a:gd name="T2" fmla="*/ 0 w 13"/>
                  <a:gd name="T3" fmla="*/ 0 h 9"/>
                  <a:gd name="T4" fmla="*/ 10 w 13"/>
                  <a:gd name="T5" fmla="*/ 9 h 9"/>
                  <a:gd name="T6" fmla="*/ 13 w 13"/>
                  <a:gd name="T7" fmla="*/ 2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9">
                    <a:moveTo>
                      <a:pt x="13" y="2"/>
                    </a:moveTo>
                    <a:lnTo>
                      <a:pt x="0" y="0"/>
                    </a:lnTo>
                    <a:lnTo>
                      <a:pt x="10" y="9"/>
                    </a:lnTo>
                    <a:lnTo>
                      <a:pt x="13" y="2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310" name="Line 1550"/>
              <p:cNvSpPr>
                <a:spLocks noChangeShapeType="1"/>
              </p:cNvSpPr>
              <p:nvPr/>
            </p:nvSpPr>
            <p:spPr bwMode="auto">
              <a:xfrm>
                <a:off x="2100" y="4021"/>
                <a:ext cx="32" cy="12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311" name="Freeform 1551"/>
              <p:cNvSpPr>
                <a:spLocks/>
              </p:cNvSpPr>
              <p:nvPr/>
            </p:nvSpPr>
            <p:spPr bwMode="auto">
              <a:xfrm>
                <a:off x="2014" y="3978"/>
                <a:ext cx="48" cy="43"/>
              </a:xfrm>
              <a:custGeom>
                <a:avLst/>
                <a:gdLst>
                  <a:gd name="T0" fmla="*/ 48 w 48"/>
                  <a:gd name="T1" fmla="*/ 41 h 43"/>
                  <a:gd name="T2" fmla="*/ 46 w 48"/>
                  <a:gd name="T3" fmla="*/ 43 h 43"/>
                  <a:gd name="T4" fmla="*/ 16 w 48"/>
                  <a:gd name="T5" fmla="*/ 15 h 43"/>
                  <a:gd name="T6" fmla="*/ 13 w 48"/>
                  <a:gd name="T7" fmla="*/ 18 h 43"/>
                  <a:gd name="T8" fmla="*/ 0 w 48"/>
                  <a:gd name="T9" fmla="*/ 0 h 43"/>
                  <a:gd name="T10" fmla="*/ 20 w 48"/>
                  <a:gd name="T11" fmla="*/ 8 h 43"/>
                  <a:gd name="T12" fmla="*/ 17 w 48"/>
                  <a:gd name="T13" fmla="*/ 11 h 43"/>
                  <a:gd name="T14" fmla="*/ 48 w 48"/>
                  <a:gd name="T15" fmla="*/ 40 h 43"/>
                  <a:gd name="T16" fmla="*/ 48 w 48"/>
                  <a:gd name="T17" fmla="*/ 41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8" h="43">
                    <a:moveTo>
                      <a:pt x="48" y="41"/>
                    </a:moveTo>
                    <a:lnTo>
                      <a:pt x="46" y="43"/>
                    </a:lnTo>
                    <a:lnTo>
                      <a:pt x="16" y="15"/>
                    </a:lnTo>
                    <a:lnTo>
                      <a:pt x="13" y="18"/>
                    </a:lnTo>
                    <a:lnTo>
                      <a:pt x="0" y="0"/>
                    </a:lnTo>
                    <a:lnTo>
                      <a:pt x="20" y="8"/>
                    </a:lnTo>
                    <a:lnTo>
                      <a:pt x="17" y="11"/>
                    </a:lnTo>
                    <a:lnTo>
                      <a:pt x="48" y="40"/>
                    </a:lnTo>
                    <a:lnTo>
                      <a:pt x="48" y="41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312" name="Freeform 1552"/>
              <p:cNvSpPr>
                <a:spLocks/>
              </p:cNvSpPr>
              <p:nvPr/>
            </p:nvSpPr>
            <p:spPr bwMode="auto">
              <a:xfrm>
                <a:off x="1936" y="3954"/>
                <a:ext cx="57" cy="52"/>
              </a:xfrm>
              <a:custGeom>
                <a:avLst/>
                <a:gdLst>
                  <a:gd name="T0" fmla="*/ 55 w 57"/>
                  <a:gd name="T1" fmla="*/ 50 h 52"/>
                  <a:gd name="T2" fmla="*/ 54 w 57"/>
                  <a:gd name="T3" fmla="*/ 52 h 52"/>
                  <a:gd name="T4" fmla="*/ 17 w 57"/>
                  <a:gd name="T5" fmla="*/ 20 h 52"/>
                  <a:gd name="T6" fmla="*/ 14 w 57"/>
                  <a:gd name="T7" fmla="*/ 23 h 52"/>
                  <a:gd name="T8" fmla="*/ 0 w 57"/>
                  <a:gd name="T9" fmla="*/ 0 h 52"/>
                  <a:gd name="T10" fmla="*/ 25 w 57"/>
                  <a:gd name="T11" fmla="*/ 10 h 52"/>
                  <a:gd name="T12" fmla="*/ 20 w 57"/>
                  <a:gd name="T13" fmla="*/ 15 h 52"/>
                  <a:gd name="T14" fmla="*/ 57 w 57"/>
                  <a:gd name="T15" fmla="*/ 49 h 52"/>
                  <a:gd name="T16" fmla="*/ 55 w 57"/>
                  <a:gd name="T17" fmla="*/ 5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7" h="52">
                    <a:moveTo>
                      <a:pt x="55" y="50"/>
                    </a:moveTo>
                    <a:lnTo>
                      <a:pt x="54" y="52"/>
                    </a:lnTo>
                    <a:lnTo>
                      <a:pt x="17" y="20"/>
                    </a:lnTo>
                    <a:lnTo>
                      <a:pt x="14" y="23"/>
                    </a:lnTo>
                    <a:lnTo>
                      <a:pt x="0" y="0"/>
                    </a:lnTo>
                    <a:lnTo>
                      <a:pt x="25" y="10"/>
                    </a:lnTo>
                    <a:lnTo>
                      <a:pt x="20" y="15"/>
                    </a:lnTo>
                    <a:lnTo>
                      <a:pt x="57" y="49"/>
                    </a:lnTo>
                    <a:lnTo>
                      <a:pt x="55" y="5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313" name="Freeform 1553"/>
              <p:cNvSpPr>
                <a:spLocks/>
              </p:cNvSpPr>
              <p:nvPr/>
            </p:nvSpPr>
            <p:spPr bwMode="auto">
              <a:xfrm>
                <a:off x="1864" y="3946"/>
                <a:ext cx="60" cy="44"/>
              </a:xfrm>
              <a:custGeom>
                <a:avLst/>
                <a:gdLst>
                  <a:gd name="T0" fmla="*/ 58 w 60"/>
                  <a:gd name="T1" fmla="*/ 43 h 44"/>
                  <a:gd name="T2" fmla="*/ 57 w 60"/>
                  <a:gd name="T3" fmla="*/ 44 h 44"/>
                  <a:gd name="T4" fmla="*/ 19 w 60"/>
                  <a:gd name="T5" fmla="*/ 15 h 44"/>
                  <a:gd name="T6" fmla="*/ 16 w 60"/>
                  <a:gd name="T7" fmla="*/ 20 h 44"/>
                  <a:gd name="T8" fmla="*/ 0 w 60"/>
                  <a:gd name="T9" fmla="*/ 0 h 44"/>
                  <a:gd name="T10" fmla="*/ 25 w 60"/>
                  <a:gd name="T11" fmla="*/ 8 h 44"/>
                  <a:gd name="T12" fmla="*/ 22 w 60"/>
                  <a:gd name="T13" fmla="*/ 11 h 44"/>
                  <a:gd name="T14" fmla="*/ 60 w 60"/>
                  <a:gd name="T15" fmla="*/ 40 h 44"/>
                  <a:gd name="T16" fmla="*/ 58 w 60"/>
                  <a:gd name="T17" fmla="*/ 43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0" h="44">
                    <a:moveTo>
                      <a:pt x="58" y="43"/>
                    </a:moveTo>
                    <a:lnTo>
                      <a:pt x="57" y="44"/>
                    </a:lnTo>
                    <a:lnTo>
                      <a:pt x="19" y="15"/>
                    </a:lnTo>
                    <a:lnTo>
                      <a:pt x="16" y="20"/>
                    </a:lnTo>
                    <a:lnTo>
                      <a:pt x="0" y="0"/>
                    </a:lnTo>
                    <a:lnTo>
                      <a:pt x="25" y="8"/>
                    </a:lnTo>
                    <a:lnTo>
                      <a:pt x="22" y="11"/>
                    </a:lnTo>
                    <a:lnTo>
                      <a:pt x="60" y="40"/>
                    </a:lnTo>
                    <a:lnTo>
                      <a:pt x="58" y="43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314" name="Freeform 1554"/>
              <p:cNvSpPr>
                <a:spLocks/>
              </p:cNvSpPr>
              <p:nvPr/>
            </p:nvSpPr>
            <p:spPr bwMode="auto">
              <a:xfrm>
                <a:off x="1799" y="3941"/>
                <a:ext cx="56" cy="36"/>
              </a:xfrm>
              <a:custGeom>
                <a:avLst/>
                <a:gdLst>
                  <a:gd name="T0" fmla="*/ 55 w 56"/>
                  <a:gd name="T1" fmla="*/ 33 h 36"/>
                  <a:gd name="T2" fmla="*/ 53 w 56"/>
                  <a:gd name="T3" fmla="*/ 36 h 36"/>
                  <a:gd name="T4" fmla="*/ 16 w 56"/>
                  <a:gd name="T5" fmla="*/ 13 h 36"/>
                  <a:gd name="T6" fmla="*/ 16 w 56"/>
                  <a:gd name="T7" fmla="*/ 16 h 36"/>
                  <a:gd name="T8" fmla="*/ 0 w 56"/>
                  <a:gd name="T9" fmla="*/ 0 h 36"/>
                  <a:gd name="T10" fmla="*/ 21 w 56"/>
                  <a:gd name="T11" fmla="*/ 7 h 36"/>
                  <a:gd name="T12" fmla="*/ 19 w 56"/>
                  <a:gd name="T13" fmla="*/ 10 h 36"/>
                  <a:gd name="T14" fmla="*/ 56 w 56"/>
                  <a:gd name="T15" fmla="*/ 31 h 36"/>
                  <a:gd name="T16" fmla="*/ 55 w 56"/>
                  <a:gd name="T17" fmla="*/ 33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6" h="36">
                    <a:moveTo>
                      <a:pt x="55" y="33"/>
                    </a:moveTo>
                    <a:lnTo>
                      <a:pt x="53" y="36"/>
                    </a:lnTo>
                    <a:lnTo>
                      <a:pt x="16" y="13"/>
                    </a:lnTo>
                    <a:lnTo>
                      <a:pt x="16" y="16"/>
                    </a:lnTo>
                    <a:lnTo>
                      <a:pt x="0" y="0"/>
                    </a:lnTo>
                    <a:lnTo>
                      <a:pt x="21" y="7"/>
                    </a:lnTo>
                    <a:lnTo>
                      <a:pt x="19" y="10"/>
                    </a:lnTo>
                    <a:lnTo>
                      <a:pt x="56" y="31"/>
                    </a:lnTo>
                    <a:lnTo>
                      <a:pt x="55" y="33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315" name="Freeform 1555"/>
              <p:cNvSpPr>
                <a:spLocks/>
              </p:cNvSpPr>
              <p:nvPr/>
            </p:nvSpPr>
            <p:spPr bwMode="auto">
              <a:xfrm>
                <a:off x="1731" y="3931"/>
                <a:ext cx="16" cy="12"/>
              </a:xfrm>
              <a:custGeom>
                <a:avLst/>
                <a:gdLst>
                  <a:gd name="T0" fmla="*/ 16 w 16"/>
                  <a:gd name="T1" fmla="*/ 1 h 12"/>
                  <a:gd name="T2" fmla="*/ 0 w 16"/>
                  <a:gd name="T3" fmla="*/ 0 h 12"/>
                  <a:gd name="T4" fmla="*/ 11 w 16"/>
                  <a:gd name="T5" fmla="*/ 12 h 12"/>
                  <a:gd name="T6" fmla="*/ 16 w 16"/>
                  <a:gd name="T7" fmla="*/ 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12">
                    <a:moveTo>
                      <a:pt x="16" y="1"/>
                    </a:moveTo>
                    <a:lnTo>
                      <a:pt x="0" y="0"/>
                    </a:lnTo>
                    <a:lnTo>
                      <a:pt x="11" y="12"/>
                    </a:lnTo>
                    <a:lnTo>
                      <a:pt x="16" y="1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316" name="Line 1556"/>
              <p:cNvSpPr>
                <a:spLocks noChangeShapeType="1"/>
              </p:cNvSpPr>
              <p:nvPr/>
            </p:nvSpPr>
            <p:spPr bwMode="auto">
              <a:xfrm>
                <a:off x="1744" y="3938"/>
                <a:ext cx="41" cy="20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317" name="Freeform 1557"/>
              <p:cNvSpPr>
                <a:spLocks/>
              </p:cNvSpPr>
              <p:nvPr/>
            </p:nvSpPr>
            <p:spPr bwMode="auto">
              <a:xfrm>
                <a:off x="3077" y="4266"/>
                <a:ext cx="78" cy="70"/>
              </a:xfrm>
              <a:custGeom>
                <a:avLst/>
                <a:gdLst>
                  <a:gd name="T0" fmla="*/ 77 w 78"/>
                  <a:gd name="T1" fmla="*/ 67 h 70"/>
                  <a:gd name="T2" fmla="*/ 74 w 78"/>
                  <a:gd name="T3" fmla="*/ 70 h 70"/>
                  <a:gd name="T4" fmla="*/ 23 w 78"/>
                  <a:gd name="T5" fmla="*/ 24 h 70"/>
                  <a:gd name="T6" fmla="*/ 20 w 78"/>
                  <a:gd name="T7" fmla="*/ 30 h 70"/>
                  <a:gd name="T8" fmla="*/ 0 w 78"/>
                  <a:gd name="T9" fmla="*/ 0 h 70"/>
                  <a:gd name="T10" fmla="*/ 32 w 78"/>
                  <a:gd name="T11" fmla="*/ 13 h 70"/>
                  <a:gd name="T12" fmla="*/ 28 w 78"/>
                  <a:gd name="T13" fmla="*/ 19 h 70"/>
                  <a:gd name="T14" fmla="*/ 78 w 78"/>
                  <a:gd name="T15" fmla="*/ 64 h 70"/>
                  <a:gd name="T16" fmla="*/ 77 w 78"/>
                  <a:gd name="T17" fmla="*/ 67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8" h="70">
                    <a:moveTo>
                      <a:pt x="77" y="67"/>
                    </a:moveTo>
                    <a:lnTo>
                      <a:pt x="74" y="70"/>
                    </a:lnTo>
                    <a:lnTo>
                      <a:pt x="23" y="24"/>
                    </a:lnTo>
                    <a:lnTo>
                      <a:pt x="20" y="30"/>
                    </a:lnTo>
                    <a:lnTo>
                      <a:pt x="0" y="0"/>
                    </a:lnTo>
                    <a:lnTo>
                      <a:pt x="32" y="13"/>
                    </a:lnTo>
                    <a:lnTo>
                      <a:pt x="28" y="19"/>
                    </a:lnTo>
                    <a:lnTo>
                      <a:pt x="78" y="64"/>
                    </a:lnTo>
                    <a:lnTo>
                      <a:pt x="77" y="67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318" name="Freeform 1558"/>
              <p:cNvSpPr>
                <a:spLocks/>
              </p:cNvSpPr>
              <p:nvPr/>
            </p:nvSpPr>
            <p:spPr bwMode="auto">
              <a:xfrm>
                <a:off x="3010" y="4247"/>
                <a:ext cx="76" cy="74"/>
              </a:xfrm>
              <a:custGeom>
                <a:avLst/>
                <a:gdLst>
                  <a:gd name="T0" fmla="*/ 75 w 76"/>
                  <a:gd name="T1" fmla="*/ 72 h 74"/>
                  <a:gd name="T2" fmla="*/ 72 w 76"/>
                  <a:gd name="T3" fmla="*/ 74 h 74"/>
                  <a:gd name="T4" fmla="*/ 23 w 76"/>
                  <a:gd name="T5" fmla="*/ 26 h 74"/>
                  <a:gd name="T6" fmla="*/ 18 w 76"/>
                  <a:gd name="T7" fmla="*/ 31 h 74"/>
                  <a:gd name="T8" fmla="*/ 0 w 76"/>
                  <a:gd name="T9" fmla="*/ 0 h 74"/>
                  <a:gd name="T10" fmla="*/ 32 w 76"/>
                  <a:gd name="T11" fmla="*/ 16 h 74"/>
                  <a:gd name="T12" fmla="*/ 28 w 76"/>
                  <a:gd name="T13" fmla="*/ 22 h 74"/>
                  <a:gd name="T14" fmla="*/ 76 w 76"/>
                  <a:gd name="T15" fmla="*/ 69 h 74"/>
                  <a:gd name="T16" fmla="*/ 75 w 76"/>
                  <a:gd name="T17" fmla="*/ 72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6" h="74">
                    <a:moveTo>
                      <a:pt x="75" y="72"/>
                    </a:moveTo>
                    <a:lnTo>
                      <a:pt x="72" y="74"/>
                    </a:lnTo>
                    <a:lnTo>
                      <a:pt x="23" y="26"/>
                    </a:lnTo>
                    <a:lnTo>
                      <a:pt x="18" y="31"/>
                    </a:lnTo>
                    <a:lnTo>
                      <a:pt x="0" y="0"/>
                    </a:lnTo>
                    <a:lnTo>
                      <a:pt x="32" y="16"/>
                    </a:lnTo>
                    <a:lnTo>
                      <a:pt x="28" y="22"/>
                    </a:lnTo>
                    <a:lnTo>
                      <a:pt x="76" y="69"/>
                    </a:lnTo>
                    <a:lnTo>
                      <a:pt x="75" y="72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319" name="Freeform 1559"/>
              <p:cNvSpPr>
                <a:spLocks/>
              </p:cNvSpPr>
              <p:nvPr/>
            </p:nvSpPr>
            <p:spPr bwMode="auto">
              <a:xfrm>
                <a:off x="2943" y="4233"/>
                <a:ext cx="75" cy="72"/>
              </a:xfrm>
              <a:custGeom>
                <a:avLst/>
                <a:gdLst>
                  <a:gd name="T0" fmla="*/ 73 w 75"/>
                  <a:gd name="T1" fmla="*/ 69 h 72"/>
                  <a:gd name="T2" fmla="*/ 70 w 75"/>
                  <a:gd name="T3" fmla="*/ 72 h 72"/>
                  <a:gd name="T4" fmla="*/ 21 w 75"/>
                  <a:gd name="T5" fmla="*/ 26 h 72"/>
                  <a:gd name="T6" fmla="*/ 17 w 75"/>
                  <a:gd name="T7" fmla="*/ 31 h 72"/>
                  <a:gd name="T8" fmla="*/ 0 w 75"/>
                  <a:gd name="T9" fmla="*/ 0 h 72"/>
                  <a:gd name="T10" fmla="*/ 30 w 75"/>
                  <a:gd name="T11" fmla="*/ 17 h 72"/>
                  <a:gd name="T12" fmla="*/ 26 w 75"/>
                  <a:gd name="T13" fmla="*/ 20 h 72"/>
                  <a:gd name="T14" fmla="*/ 75 w 75"/>
                  <a:gd name="T15" fmla="*/ 66 h 72"/>
                  <a:gd name="T16" fmla="*/ 73 w 75"/>
                  <a:gd name="T17" fmla="*/ 69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5" h="72">
                    <a:moveTo>
                      <a:pt x="73" y="69"/>
                    </a:moveTo>
                    <a:lnTo>
                      <a:pt x="70" y="72"/>
                    </a:lnTo>
                    <a:lnTo>
                      <a:pt x="21" y="26"/>
                    </a:lnTo>
                    <a:lnTo>
                      <a:pt x="17" y="31"/>
                    </a:lnTo>
                    <a:lnTo>
                      <a:pt x="0" y="0"/>
                    </a:lnTo>
                    <a:lnTo>
                      <a:pt x="30" y="17"/>
                    </a:lnTo>
                    <a:lnTo>
                      <a:pt x="26" y="20"/>
                    </a:lnTo>
                    <a:lnTo>
                      <a:pt x="75" y="66"/>
                    </a:lnTo>
                    <a:lnTo>
                      <a:pt x="73" y="69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320" name="Freeform 1560"/>
              <p:cNvSpPr>
                <a:spLocks/>
              </p:cNvSpPr>
              <p:nvPr/>
            </p:nvSpPr>
            <p:spPr bwMode="auto">
              <a:xfrm>
                <a:off x="2875" y="4226"/>
                <a:ext cx="74" cy="64"/>
              </a:xfrm>
              <a:custGeom>
                <a:avLst/>
                <a:gdLst>
                  <a:gd name="T0" fmla="*/ 72 w 74"/>
                  <a:gd name="T1" fmla="*/ 61 h 64"/>
                  <a:gd name="T2" fmla="*/ 69 w 74"/>
                  <a:gd name="T3" fmla="*/ 64 h 64"/>
                  <a:gd name="T4" fmla="*/ 22 w 74"/>
                  <a:gd name="T5" fmla="*/ 23 h 64"/>
                  <a:gd name="T6" fmla="*/ 17 w 74"/>
                  <a:gd name="T7" fmla="*/ 27 h 64"/>
                  <a:gd name="T8" fmla="*/ 0 w 74"/>
                  <a:gd name="T9" fmla="*/ 0 h 64"/>
                  <a:gd name="T10" fmla="*/ 29 w 74"/>
                  <a:gd name="T11" fmla="*/ 14 h 64"/>
                  <a:gd name="T12" fmla="*/ 26 w 74"/>
                  <a:gd name="T13" fmla="*/ 18 h 64"/>
                  <a:gd name="T14" fmla="*/ 74 w 74"/>
                  <a:gd name="T15" fmla="*/ 58 h 64"/>
                  <a:gd name="T16" fmla="*/ 72 w 74"/>
                  <a:gd name="T17" fmla="*/ 61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4" h="64">
                    <a:moveTo>
                      <a:pt x="72" y="61"/>
                    </a:moveTo>
                    <a:lnTo>
                      <a:pt x="69" y="64"/>
                    </a:lnTo>
                    <a:lnTo>
                      <a:pt x="22" y="23"/>
                    </a:lnTo>
                    <a:lnTo>
                      <a:pt x="17" y="27"/>
                    </a:lnTo>
                    <a:lnTo>
                      <a:pt x="0" y="0"/>
                    </a:lnTo>
                    <a:lnTo>
                      <a:pt x="29" y="14"/>
                    </a:lnTo>
                    <a:lnTo>
                      <a:pt x="26" y="18"/>
                    </a:lnTo>
                    <a:lnTo>
                      <a:pt x="74" y="58"/>
                    </a:lnTo>
                    <a:lnTo>
                      <a:pt x="72" y="61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321" name="Freeform 1561"/>
              <p:cNvSpPr>
                <a:spLocks/>
              </p:cNvSpPr>
              <p:nvPr/>
            </p:nvSpPr>
            <p:spPr bwMode="auto">
              <a:xfrm>
                <a:off x="2813" y="4215"/>
                <a:ext cx="65" cy="60"/>
              </a:xfrm>
              <a:custGeom>
                <a:avLst/>
                <a:gdLst>
                  <a:gd name="T0" fmla="*/ 65 w 65"/>
                  <a:gd name="T1" fmla="*/ 57 h 60"/>
                  <a:gd name="T2" fmla="*/ 62 w 65"/>
                  <a:gd name="T3" fmla="*/ 60 h 60"/>
                  <a:gd name="T4" fmla="*/ 20 w 65"/>
                  <a:gd name="T5" fmla="*/ 22 h 60"/>
                  <a:gd name="T6" fmla="*/ 15 w 65"/>
                  <a:gd name="T7" fmla="*/ 26 h 60"/>
                  <a:gd name="T8" fmla="*/ 0 w 65"/>
                  <a:gd name="T9" fmla="*/ 0 h 60"/>
                  <a:gd name="T10" fmla="*/ 27 w 65"/>
                  <a:gd name="T11" fmla="*/ 12 h 60"/>
                  <a:gd name="T12" fmla="*/ 23 w 65"/>
                  <a:gd name="T13" fmla="*/ 17 h 60"/>
                  <a:gd name="T14" fmla="*/ 65 w 65"/>
                  <a:gd name="T15" fmla="*/ 55 h 60"/>
                  <a:gd name="T16" fmla="*/ 65 w 65"/>
                  <a:gd name="T17" fmla="*/ 57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5" h="60">
                    <a:moveTo>
                      <a:pt x="65" y="57"/>
                    </a:moveTo>
                    <a:lnTo>
                      <a:pt x="62" y="60"/>
                    </a:lnTo>
                    <a:lnTo>
                      <a:pt x="20" y="22"/>
                    </a:lnTo>
                    <a:lnTo>
                      <a:pt x="15" y="26"/>
                    </a:lnTo>
                    <a:lnTo>
                      <a:pt x="0" y="0"/>
                    </a:lnTo>
                    <a:lnTo>
                      <a:pt x="27" y="12"/>
                    </a:lnTo>
                    <a:lnTo>
                      <a:pt x="23" y="17"/>
                    </a:lnTo>
                    <a:lnTo>
                      <a:pt x="65" y="55"/>
                    </a:lnTo>
                    <a:lnTo>
                      <a:pt x="65" y="57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322" name="Freeform 1562"/>
              <p:cNvSpPr>
                <a:spLocks/>
              </p:cNvSpPr>
              <p:nvPr/>
            </p:nvSpPr>
            <p:spPr bwMode="auto">
              <a:xfrm>
                <a:off x="2748" y="4215"/>
                <a:ext cx="60" cy="43"/>
              </a:xfrm>
              <a:custGeom>
                <a:avLst/>
                <a:gdLst>
                  <a:gd name="T0" fmla="*/ 60 w 60"/>
                  <a:gd name="T1" fmla="*/ 41 h 43"/>
                  <a:gd name="T2" fmla="*/ 59 w 60"/>
                  <a:gd name="T3" fmla="*/ 43 h 43"/>
                  <a:gd name="T4" fmla="*/ 19 w 60"/>
                  <a:gd name="T5" fmla="*/ 15 h 43"/>
                  <a:gd name="T6" fmla="*/ 16 w 60"/>
                  <a:gd name="T7" fmla="*/ 20 h 43"/>
                  <a:gd name="T8" fmla="*/ 0 w 60"/>
                  <a:gd name="T9" fmla="*/ 0 h 43"/>
                  <a:gd name="T10" fmla="*/ 25 w 60"/>
                  <a:gd name="T11" fmla="*/ 8 h 43"/>
                  <a:gd name="T12" fmla="*/ 22 w 60"/>
                  <a:gd name="T13" fmla="*/ 11 h 43"/>
                  <a:gd name="T14" fmla="*/ 60 w 60"/>
                  <a:gd name="T15" fmla="*/ 38 h 43"/>
                  <a:gd name="T16" fmla="*/ 60 w 60"/>
                  <a:gd name="T17" fmla="*/ 41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0" h="43">
                    <a:moveTo>
                      <a:pt x="60" y="41"/>
                    </a:moveTo>
                    <a:lnTo>
                      <a:pt x="59" y="43"/>
                    </a:lnTo>
                    <a:lnTo>
                      <a:pt x="19" y="15"/>
                    </a:lnTo>
                    <a:lnTo>
                      <a:pt x="16" y="20"/>
                    </a:lnTo>
                    <a:lnTo>
                      <a:pt x="0" y="0"/>
                    </a:lnTo>
                    <a:lnTo>
                      <a:pt x="25" y="8"/>
                    </a:lnTo>
                    <a:lnTo>
                      <a:pt x="22" y="11"/>
                    </a:lnTo>
                    <a:lnTo>
                      <a:pt x="60" y="38"/>
                    </a:lnTo>
                    <a:lnTo>
                      <a:pt x="60" y="41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323" name="Freeform 1563"/>
              <p:cNvSpPr>
                <a:spLocks/>
              </p:cNvSpPr>
              <p:nvPr/>
            </p:nvSpPr>
            <p:spPr bwMode="auto">
              <a:xfrm>
                <a:off x="2678" y="4215"/>
                <a:ext cx="61" cy="28"/>
              </a:xfrm>
              <a:custGeom>
                <a:avLst/>
                <a:gdLst>
                  <a:gd name="T0" fmla="*/ 60 w 61"/>
                  <a:gd name="T1" fmla="*/ 26 h 28"/>
                  <a:gd name="T2" fmla="*/ 60 w 61"/>
                  <a:gd name="T3" fmla="*/ 28 h 28"/>
                  <a:gd name="T4" fmla="*/ 20 w 61"/>
                  <a:gd name="T5" fmla="*/ 11 h 28"/>
                  <a:gd name="T6" fmla="*/ 18 w 61"/>
                  <a:gd name="T7" fmla="*/ 15 h 28"/>
                  <a:gd name="T8" fmla="*/ 0 w 61"/>
                  <a:gd name="T9" fmla="*/ 0 h 28"/>
                  <a:gd name="T10" fmla="*/ 23 w 61"/>
                  <a:gd name="T11" fmla="*/ 3 h 28"/>
                  <a:gd name="T12" fmla="*/ 22 w 61"/>
                  <a:gd name="T13" fmla="*/ 8 h 28"/>
                  <a:gd name="T14" fmla="*/ 61 w 61"/>
                  <a:gd name="T15" fmla="*/ 25 h 28"/>
                  <a:gd name="T16" fmla="*/ 60 w 61"/>
                  <a:gd name="T17" fmla="*/ 26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1" h="28">
                    <a:moveTo>
                      <a:pt x="60" y="26"/>
                    </a:moveTo>
                    <a:lnTo>
                      <a:pt x="60" y="28"/>
                    </a:lnTo>
                    <a:lnTo>
                      <a:pt x="20" y="11"/>
                    </a:lnTo>
                    <a:lnTo>
                      <a:pt x="18" y="15"/>
                    </a:lnTo>
                    <a:lnTo>
                      <a:pt x="0" y="0"/>
                    </a:lnTo>
                    <a:lnTo>
                      <a:pt x="23" y="3"/>
                    </a:lnTo>
                    <a:lnTo>
                      <a:pt x="22" y="8"/>
                    </a:lnTo>
                    <a:lnTo>
                      <a:pt x="61" y="25"/>
                    </a:lnTo>
                    <a:lnTo>
                      <a:pt x="60" y="26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324" name="Freeform 1564"/>
              <p:cNvSpPr>
                <a:spLocks/>
              </p:cNvSpPr>
              <p:nvPr/>
            </p:nvSpPr>
            <p:spPr bwMode="auto">
              <a:xfrm>
                <a:off x="2608" y="4211"/>
                <a:ext cx="17" cy="10"/>
              </a:xfrm>
              <a:custGeom>
                <a:avLst/>
                <a:gdLst>
                  <a:gd name="T0" fmla="*/ 17 w 17"/>
                  <a:gd name="T1" fmla="*/ 0 h 10"/>
                  <a:gd name="T2" fmla="*/ 0 w 17"/>
                  <a:gd name="T3" fmla="*/ 3 h 10"/>
                  <a:gd name="T4" fmla="*/ 15 w 17"/>
                  <a:gd name="T5" fmla="*/ 10 h 10"/>
                  <a:gd name="T6" fmla="*/ 17 w 17"/>
                  <a:gd name="T7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10">
                    <a:moveTo>
                      <a:pt x="17" y="0"/>
                    </a:moveTo>
                    <a:lnTo>
                      <a:pt x="0" y="3"/>
                    </a:lnTo>
                    <a:lnTo>
                      <a:pt x="15" y="10"/>
                    </a:lnTo>
                    <a:lnTo>
                      <a:pt x="17" y="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325" name="Line 1565"/>
              <p:cNvSpPr>
                <a:spLocks noChangeShapeType="1"/>
              </p:cNvSpPr>
              <p:nvPr/>
            </p:nvSpPr>
            <p:spPr bwMode="auto">
              <a:xfrm>
                <a:off x="2625" y="4217"/>
                <a:ext cx="44" cy="9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326" name="Freeform 1566"/>
              <p:cNvSpPr>
                <a:spLocks/>
              </p:cNvSpPr>
              <p:nvPr/>
            </p:nvSpPr>
            <p:spPr bwMode="auto">
              <a:xfrm>
                <a:off x="2539" y="4200"/>
                <a:ext cx="17" cy="9"/>
              </a:xfrm>
              <a:custGeom>
                <a:avLst/>
                <a:gdLst>
                  <a:gd name="T0" fmla="*/ 17 w 17"/>
                  <a:gd name="T1" fmla="*/ 0 h 9"/>
                  <a:gd name="T2" fmla="*/ 0 w 17"/>
                  <a:gd name="T3" fmla="*/ 1 h 9"/>
                  <a:gd name="T4" fmla="*/ 15 w 17"/>
                  <a:gd name="T5" fmla="*/ 9 h 9"/>
                  <a:gd name="T6" fmla="*/ 17 w 17"/>
                  <a:gd name="T7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9">
                    <a:moveTo>
                      <a:pt x="17" y="0"/>
                    </a:moveTo>
                    <a:lnTo>
                      <a:pt x="0" y="1"/>
                    </a:lnTo>
                    <a:lnTo>
                      <a:pt x="15" y="9"/>
                    </a:lnTo>
                    <a:lnTo>
                      <a:pt x="17" y="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327" name="Line 1567"/>
              <p:cNvSpPr>
                <a:spLocks noChangeShapeType="1"/>
              </p:cNvSpPr>
              <p:nvPr/>
            </p:nvSpPr>
            <p:spPr bwMode="auto">
              <a:xfrm>
                <a:off x="2556" y="4204"/>
                <a:ext cx="44" cy="7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328" name="Freeform 1568"/>
              <p:cNvSpPr>
                <a:spLocks/>
              </p:cNvSpPr>
              <p:nvPr/>
            </p:nvSpPr>
            <p:spPr bwMode="auto">
              <a:xfrm>
                <a:off x="2470" y="4183"/>
                <a:ext cx="15" cy="11"/>
              </a:xfrm>
              <a:custGeom>
                <a:avLst/>
                <a:gdLst>
                  <a:gd name="T0" fmla="*/ 15 w 15"/>
                  <a:gd name="T1" fmla="*/ 0 h 11"/>
                  <a:gd name="T2" fmla="*/ 0 w 15"/>
                  <a:gd name="T3" fmla="*/ 3 h 11"/>
                  <a:gd name="T4" fmla="*/ 14 w 15"/>
                  <a:gd name="T5" fmla="*/ 11 h 11"/>
                  <a:gd name="T6" fmla="*/ 15 w 15"/>
                  <a:gd name="T7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11">
                    <a:moveTo>
                      <a:pt x="15" y="0"/>
                    </a:moveTo>
                    <a:lnTo>
                      <a:pt x="0" y="3"/>
                    </a:lnTo>
                    <a:lnTo>
                      <a:pt x="14" y="11"/>
                    </a:lnTo>
                    <a:lnTo>
                      <a:pt x="15" y="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329" name="Line 1569"/>
              <p:cNvSpPr>
                <a:spLocks noChangeShapeType="1"/>
              </p:cNvSpPr>
              <p:nvPr/>
            </p:nvSpPr>
            <p:spPr bwMode="auto">
              <a:xfrm>
                <a:off x="2484" y="4188"/>
                <a:ext cx="47" cy="7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330" name="Freeform 1570"/>
              <p:cNvSpPr>
                <a:spLocks/>
              </p:cNvSpPr>
              <p:nvPr/>
            </p:nvSpPr>
            <p:spPr bwMode="auto">
              <a:xfrm>
                <a:off x="2401" y="4162"/>
                <a:ext cx="61" cy="19"/>
              </a:xfrm>
              <a:custGeom>
                <a:avLst/>
                <a:gdLst>
                  <a:gd name="T0" fmla="*/ 60 w 61"/>
                  <a:gd name="T1" fmla="*/ 16 h 19"/>
                  <a:gd name="T2" fmla="*/ 60 w 61"/>
                  <a:gd name="T3" fmla="*/ 19 h 19"/>
                  <a:gd name="T4" fmla="*/ 20 w 61"/>
                  <a:gd name="T5" fmla="*/ 7 h 19"/>
                  <a:gd name="T6" fmla="*/ 19 w 61"/>
                  <a:gd name="T7" fmla="*/ 12 h 19"/>
                  <a:gd name="T8" fmla="*/ 0 w 61"/>
                  <a:gd name="T9" fmla="*/ 0 h 19"/>
                  <a:gd name="T10" fmla="*/ 23 w 61"/>
                  <a:gd name="T11" fmla="*/ 0 h 19"/>
                  <a:gd name="T12" fmla="*/ 22 w 61"/>
                  <a:gd name="T13" fmla="*/ 3 h 19"/>
                  <a:gd name="T14" fmla="*/ 61 w 61"/>
                  <a:gd name="T15" fmla="*/ 15 h 19"/>
                  <a:gd name="T16" fmla="*/ 60 w 61"/>
                  <a:gd name="T17" fmla="*/ 16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1" h="19">
                    <a:moveTo>
                      <a:pt x="60" y="16"/>
                    </a:moveTo>
                    <a:lnTo>
                      <a:pt x="60" y="19"/>
                    </a:lnTo>
                    <a:lnTo>
                      <a:pt x="20" y="7"/>
                    </a:lnTo>
                    <a:lnTo>
                      <a:pt x="19" y="12"/>
                    </a:lnTo>
                    <a:lnTo>
                      <a:pt x="0" y="0"/>
                    </a:lnTo>
                    <a:lnTo>
                      <a:pt x="23" y="0"/>
                    </a:lnTo>
                    <a:lnTo>
                      <a:pt x="22" y="3"/>
                    </a:lnTo>
                    <a:lnTo>
                      <a:pt x="61" y="15"/>
                    </a:lnTo>
                    <a:lnTo>
                      <a:pt x="60" y="16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331" name="Freeform 1571"/>
              <p:cNvSpPr>
                <a:spLocks/>
              </p:cNvSpPr>
              <p:nvPr/>
            </p:nvSpPr>
            <p:spPr bwMode="auto">
              <a:xfrm>
                <a:off x="2334" y="4143"/>
                <a:ext cx="17" cy="9"/>
              </a:xfrm>
              <a:custGeom>
                <a:avLst/>
                <a:gdLst>
                  <a:gd name="T0" fmla="*/ 17 w 17"/>
                  <a:gd name="T1" fmla="*/ 0 h 9"/>
                  <a:gd name="T2" fmla="*/ 0 w 17"/>
                  <a:gd name="T3" fmla="*/ 0 h 9"/>
                  <a:gd name="T4" fmla="*/ 14 w 17"/>
                  <a:gd name="T5" fmla="*/ 9 h 9"/>
                  <a:gd name="T6" fmla="*/ 17 w 17"/>
                  <a:gd name="T7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9">
                    <a:moveTo>
                      <a:pt x="17" y="0"/>
                    </a:moveTo>
                    <a:lnTo>
                      <a:pt x="0" y="0"/>
                    </a:lnTo>
                    <a:lnTo>
                      <a:pt x="14" y="9"/>
                    </a:lnTo>
                    <a:lnTo>
                      <a:pt x="17" y="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332" name="Line 1572"/>
              <p:cNvSpPr>
                <a:spLocks noChangeShapeType="1"/>
              </p:cNvSpPr>
              <p:nvPr/>
            </p:nvSpPr>
            <p:spPr bwMode="auto">
              <a:xfrm>
                <a:off x="2349" y="4149"/>
                <a:ext cx="43" cy="16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333" name="Freeform 1573"/>
              <p:cNvSpPr>
                <a:spLocks/>
              </p:cNvSpPr>
              <p:nvPr/>
            </p:nvSpPr>
            <p:spPr bwMode="auto">
              <a:xfrm>
                <a:off x="2271" y="4131"/>
                <a:ext cx="14" cy="9"/>
              </a:xfrm>
              <a:custGeom>
                <a:avLst/>
                <a:gdLst>
                  <a:gd name="T0" fmla="*/ 14 w 14"/>
                  <a:gd name="T1" fmla="*/ 0 h 9"/>
                  <a:gd name="T2" fmla="*/ 0 w 14"/>
                  <a:gd name="T3" fmla="*/ 0 h 9"/>
                  <a:gd name="T4" fmla="*/ 12 w 14"/>
                  <a:gd name="T5" fmla="*/ 9 h 9"/>
                  <a:gd name="T6" fmla="*/ 14 w 14"/>
                  <a:gd name="T7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9">
                    <a:moveTo>
                      <a:pt x="14" y="0"/>
                    </a:moveTo>
                    <a:lnTo>
                      <a:pt x="0" y="0"/>
                    </a:lnTo>
                    <a:lnTo>
                      <a:pt x="12" y="9"/>
                    </a:lnTo>
                    <a:lnTo>
                      <a:pt x="14" y="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334" name="Line 1574"/>
              <p:cNvSpPr>
                <a:spLocks noChangeShapeType="1"/>
              </p:cNvSpPr>
              <p:nvPr/>
            </p:nvSpPr>
            <p:spPr bwMode="auto">
              <a:xfrm>
                <a:off x="2285" y="4136"/>
                <a:ext cx="38" cy="13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335" name="Freeform 1575"/>
              <p:cNvSpPr>
                <a:spLocks/>
              </p:cNvSpPr>
              <p:nvPr/>
            </p:nvSpPr>
            <p:spPr bwMode="auto">
              <a:xfrm>
                <a:off x="2209" y="4120"/>
                <a:ext cx="12" cy="6"/>
              </a:xfrm>
              <a:custGeom>
                <a:avLst/>
                <a:gdLst>
                  <a:gd name="T0" fmla="*/ 12 w 12"/>
                  <a:gd name="T1" fmla="*/ 0 h 6"/>
                  <a:gd name="T2" fmla="*/ 0 w 12"/>
                  <a:gd name="T3" fmla="*/ 0 h 6"/>
                  <a:gd name="T4" fmla="*/ 9 w 12"/>
                  <a:gd name="T5" fmla="*/ 6 h 6"/>
                  <a:gd name="T6" fmla="*/ 12 w 12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6">
                    <a:moveTo>
                      <a:pt x="12" y="0"/>
                    </a:moveTo>
                    <a:lnTo>
                      <a:pt x="0" y="0"/>
                    </a:lnTo>
                    <a:lnTo>
                      <a:pt x="9" y="6"/>
                    </a:lnTo>
                    <a:lnTo>
                      <a:pt x="12" y="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336" name="Line 1576"/>
              <p:cNvSpPr>
                <a:spLocks noChangeShapeType="1"/>
              </p:cNvSpPr>
              <p:nvPr/>
            </p:nvSpPr>
            <p:spPr bwMode="auto">
              <a:xfrm>
                <a:off x="2219" y="4123"/>
                <a:ext cx="35" cy="11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337" name="Freeform 1577"/>
              <p:cNvSpPr>
                <a:spLocks/>
              </p:cNvSpPr>
              <p:nvPr/>
            </p:nvSpPr>
            <p:spPr bwMode="auto">
              <a:xfrm>
                <a:off x="2141" y="4107"/>
                <a:ext cx="12" cy="7"/>
              </a:xfrm>
              <a:custGeom>
                <a:avLst/>
                <a:gdLst>
                  <a:gd name="T0" fmla="*/ 12 w 12"/>
                  <a:gd name="T1" fmla="*/ 0 h 7"/>
                  <a:gd name="T2" fmla="*/ 0 w 12"/>
                  <a:gd name="T3" fmla="*/ 1 h 7"/>
                  <a:gd name="T4" fmla="*/ 11 w 12"/>
                  <a:gd name="T5" fmla="*/ 7 h 7"/>
                  <a:gd name="T6" fmla="*/ 12 w 12"/>
                  <a:gd name="T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7">
                    <a:moveTo>
                      <a:pt x="12" y="0"/>
                    </a:moveTo>
                    <a:lnTo>
                      <a:pt x="0" y="1"/>
                    </a:lnTo>
                    <a:lnTo>
                      <a:pt x="11" y="7"/>
                    </a:lnTo>
                    <a:lnTo>
                      <a:pt x="12" y="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338" name="Line 1578"/>
              <p:cNvSpPr>
                <a:spLocks noChangeShapeType="1"/>
              </p:cNvSpPr>
              <p:nvPr/>
            </p:nvSpPr>
            <p:spPr bwMode="auto">
              <a:xfrm>
                <a:off x="2153" y="4110"/>
                <a:ext cx="33" cy="9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339" name="Freeform 1579"/>
              <p:cNvSpPr>
                <a:spLocks/>
              </p:cNvSpPr>
              <p:nvPr/>
            </p:nvSpPr>
            <p:spPr bwMode="auto">
              <a:xfrm>
                <a:off x="2074" y="4088"/>
                <a:ext cx="12" cy="8"/>
              </a:xfrm>
              <a:custGeom>
                <a:avLst/>
                <a:gdLst>
                  <a:gd name="T0" fmla="*/ 12 w 12"/>
                  <a:gd name="T1" fmla="*/ 0 h 8"/>
                  <a:gd name="T2" fmla="*/ 0 w 12"/>
                  <a:gd name="T3" fmla="*/ 0 h 8"/>
                  <a:gd name="T4" fmla="*/ 9 w 12"/>
                  <a:gd name="T5" fmla="*/ 8 h 8"/>
                  <a:gd name="T6" fmla="*/ 12 w 12"/>
                  <a:gd name="T7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8">
                    <a:moveTo>
                      <a:pt x="12" y="0"/>
                    </a:moveTo>
                    <a:lnTo>
                      <a:pt x="0" y="0"/>
                    </a:lnTo>
                    <a:lnTo>
                      <a:pt x="9" y="8"/>
                    </a:lnTo>
                    <a:lnTo>
                      <a:pt x="12" y="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340" name="Line 1580"/>
              <p:cNvSpPr>
                <a:spLocks noChangeShapeType="1"/>
              </p:cNvSpPr>
              <p:nvPr/>
            </p:nvSpPr>
            <p:spPr bwMode="auto">
              <a:xfrm>
                <a:off x="2085" y="4093"/>
                <a:ext cx="30" cy="9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341" name="Freeform 1581"/>
              <p:cNvSpPr>
                <a:spLocks/>
              </p:cNvSpPr>
              <p:nvPr/>
            </p:nvSpPr>
            <p:spPr bwMode="auto">
              <a:xfrm>
                <a:off x="1996" y="4053"/>
                <a:ext cx="17" cy="14"/>
              </a:xfrm>
              <a:custGeom>
                <a:avLst/>
                <a:gdLst>
                  <a:gd name="T0" fmla="*/ 17 w 17"/>
                  <a:gd name="T1" fmla="*/ 5 h 14"/>
                  <a:gd name="T2" fmla="*/ 0 w 17"/>
                  <a:gd name="T3" fmla="*/ 0 h 14"/>
                  <a:gd name="T4" fmla="*/ 11 w 17"/>
                  <a:gd name="T5" fmla="*/ 14 h 14"/>
                  <a:gd name="T6" fmla="*/ 17 w 17"/>
                  <a:gd name="T7" fmla="*/ 5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14">
                    <a:moveTo>
                      <a:pt x="17" y="5"/>
                    </a:moveTo>
                    <a:lnTo>
                      <a:pt x="0" y="0"/>
                    </a:lnTo>
                    <a:lnTo>
                      <a:pt x="11" y="14"/>
                    </a:lnTo>
                    <a:lnTo>
                      <a:pt x="17" y="5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342" name="Line 1582"/>
              <p:cNvSpPr>
                <a:spLocks noChangeShapeType="1"/>
              </p:cNvSpPr>
              <p:nvPr/>
            </p:nvSpPr>
            <p:spPr bwMode="auto">
              <a:xfrm>
                <a:off x="2010" y="4062"/>
                <a:ext cx="36" cy="26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343" name="Freeform 1583"/>
              <p:cNvSpPr>
                <a:spLocks/>
              </p:cNvSpPr>
              <p:nvPr/>
            </p:nvSpPr>
            <p:spPr bwMode="auto">
              <a:xfrm>
                <a:off x="1915" y="4025"/>
                <a:ext cx="64" cy="51"/>
              </a:xfrm>
              <a:custGeom>
                <a:avLst/>
                <a:gdLst>
                  <a:gd name="T0" fmla="*/ 63 w 64"/>
                  <a:gd name="T1" fmla="*/ 48 h 51"/>
                  <a:gd name="T2" fmla="*/ 61 w 64"/>
                  <a:gd name="T3" fmla="*/ 51 h 51"/>
                  <a:gd name="T4" fmla="*/ 20 w 64"/>
                  <a:gd name="T5" fmla="*/ 19 h 51"/>
                  <a:gd name="T6" fmla="*/ 17 w 64"/>
                  <a:gd name="T7" fmla="*/ 22 h 51"/>
                  <a:gd name="T8" fmla="*/ 0 w 64"/>
                  <a:gd name="T9" fmla="*/ 0 h 51"/>
                  <a:gd name="T10" fmla="*/ 26 w 64"/>
                  <a:gd name="T11" fmla="*/ 10 h 51"/>
                  <a:gd name="T12" fmla="*/ 23 w 64"/>
                  <a:gd name="T13" fmla="*/ 14 h 51"/>
                  <a:gd name="T14" fmla="*/ 64 w 64"/>
                  <a:gd name="T15" fmla="*/ 46 h 51"/>
                  <a:gd name="T16" fmla="*/ 63 w 64"/>
                  <a:gd name="T17" fmla="*/ 48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4" h="51">
                    <a:moveTo>
                      <a:pt x="63" y="48"/>
                    </a:moveTo>
                    <a:lnTo>
                      <a:pt x="61" y="51"/>
                    </a:lnTo>
                    <a:lnTo>
                      <a:pt x="20" y="19"/>
                    </a:lnTo>
                    <a:lnTo>
                      <a:pt x="17" y="22"/>
                    </a:lnTo>
                    <a:lnTo>
                      <a:pt x="0" y="0"/>
                    </a:lnTo>
                    <a:lnTo>
                      <a:pt x="26" y="10"/>
                    </a:lnTo>
                    <a:lnTo>
                      <a:pt x="23" y="14"/>
                    </a:lnTo>
                    <a:lnTo>
                      <a:pt x="64" y="46"/>
                    </a:lnTo>
                    <a:lnTo>
                      <a:pt x="63" y="48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344" name="Freeform 1584"/>
              <p:cNvSpPr>
                <a:spLocks/>
              </p:cNvSpPr>
              <p:nvPr/>
            </p:nvSpPr>
            <p:spPr bwMode="auto">
              <a:xfrm>
                <a:off x="1844" y="4013"/>
                <a:ext cx="66" cy="46"/>
              </a:xfrm>
              <a:custGeom>
                <a:avLst/>
                <a:gdLst>
                  <a:gd name="T0" fmla="*/ 65 w 66"/>
                  <a:gd name="T1" fmla="*/ 45 h 46"/>
                  <a:gd name="T2" fmla="*/ 63 w 66"/>
                  <a:gd name="T3" fmla="*/ 46 h 46"/>
                  <a:gd name="T4" fmla="*/ 20 w 66"/>
                  <a:gd name="T5" fmla="*/ 17 h 46"/>
                  <a:gd name="T6" fmla="*/ 19 w 66"/>
                  <a:gd name="T7" fmla="*/ 22 h 46"/>
                  <a:gd name="T8" fmla="*/ 0 w 66"/>
                  <a:gd name="T9" fmla="*/ 0 h 46"/>
                  <a:gd name="T10" fmla="*/ 26 w 66"/>
                  <a:gd name="T11" fmla="*/ 9 h 46"/>
                  <a:gd name="T12" fmla="*/ 23 w 66"/>
                  <a:gd name="T13" fmla="*/ 14 h 46"/>
                  <a:gd name="T14" fmla="*/ 66 w 66"/>
                  <a:gd name="T15" fmla="*/ 42 h 46"/>
                  <a:gd name="T16" fmla="*/ 65 w 66"/>
                  <a:gd name="T17" fmla="*/ 45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6" h="46">
                    <a:moveTo>
                      <a:pt x="65" y="45"/>
                    </a:moveTo>
                    <a:lnTo>
                      <a:pt x="63" y="46"/>
                    </a:lnTo>
                    <a:lnTo>
                      <a:pt x="20" y="17"/>
                    </a:lnTo>
                    <a:lnTo>
                      <a:pt x="19" y="22"/>
                    </a:lnTo>
                    <a:lnTo>
                      <a:pt x="0" y="0"/>
                    </a:lnTo>
                    <a:lnTo>
                      <a:pt x="26" y="9"/>
                    </a:lnTo>
                    <a:lnTo>
                      <a:pt x="23" y="14"/>
                    </a:lnTo>
                    <a:lnTo>
                      <a:pt x="66" y="42"/>
                    </a:lnTo>
                    <a:lnTo>
                      <a:pt x="65" y="45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345" name="Freeform 1585"/>
              <p:cNvSpPr>
                <a:spLocks/>
              </p:cNvSpPr>
              <p:nvPr/>
            </p:nvSpPr>
            <p:spPr bwMode="auto">
              <a:xfrm>
                <a:off x="1783" y="4010"/>
                <a:ext cx="57" cy="35"/>
              </a:xfrm>
              <a:custGeom>
                <a:avLst/>
                <a:gdLst>
                  <a:gd name="T0" fmla="*/ 57 w 57"/>
                  <a:gd name="T1" fmla="*/ 32 h 35"/>
                  <a:gd name="T2" fmla="*/ 55 w 57"/>
                  <a:gd name="T3" fmla="*/ 35 h 35"/>
                  <a:gd name="T4" fmla="*/ 17 w 57"/>
                  <a:gd name="T5" fmla="*/ 14 h 35"/>
                  <a:gd name="T6" fmla="*/ 16 w 57"/>
                  <a:gd name="T7" fmla="*/ 17 h 35"/>
                  <a:gd name="T8" fmla="*/ 0 w 57"/>
                  <a:gd name="T9" fmla="*/ 0 h 35"/>
                  <a:gd name="T10" fmla="*/ 22 w 57"/>
                  <a:gd name="T11" fmla="*/ 5 h 35"/>
                  <a:gd name="T12" fmla="*/ 20 w 57"/>
                  <a:gd name="T13" fmla="*/ 9 h 35"/>
                  <a:gd name="T14" fmla="*/ 57 w 57"/>
                  <a:gd name="T15" fmla="*/ 31 h 35"/>
                  <a:gd name="T16" fmla="*/ 57 w 57"/>
                  <a:gd name="T17" fmla="*/ 32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7" h="35">
                    <a:moveTo>
                      <a:pt x="57" y="32"/>
                    </a:moveTo>
                    <a:lnTo>
                      <a:pt x="55" y="35"/>
                    </a:lnTo>
                    <a:lnTo>
                      <a:pt x="17" y="14"/>
                    </a:lnTo>
                    <a:lnTo>
                      <a:pt x="16" y="17"/>
                    </a:lnTo>
                    <a:lnTo>
                      <a:pt x="0" y="0"/>
                    </a:lnTo>
                    <a:lnTo>
                      <a:pt x="22" y="5"/>
                    </a:lnTo>
                    <a:lnTo>
                      <a:pt x="20" y="9"/>
                    </a:lnTo>
                    <a:lnTo>
                      <a:pt x="57" y="31"/>
                    </a:lnTo>
                    <a:lnTo>
                      <a:pt x="57" y="32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346" name="Freeform 1586"/>
              <p:cNvSpPr>
                <a:spLocks/>
              </p:cNvSpPr>
              <p:nvPr/>
            </p:nvSpPr>
            <p:spPr bwMode="auto">
              <a:xfrm>
                <a:off x="1716" y="4001"/>
                <a:ext cx="15" cy="11"/>
              </a:xfrm>
              <a:custGeom>
                <a:avLst/>
                <a:gdLst>
                  <a:gd name="T0" fmla="*/ 15 w 15"/>
                  <a:gd name="T1" fmla="*/ 2 h 11"/>
                  <a:gd name="T2" fmla="*/ 0 w 15"/>
                  <a:gd name="T3" fmla="*/ 0 h 11"/>
                  <a:gd name="T4" fmla="*/ 11 w 15"/>
                  <a:gd name="T5" fmla="*/ 11 h 11"/>
                  <a:gd name="T6" fmla="*/ 15 w 15"/>
                  <a:gd name="T7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11">
                    <a:moveTo>
                      <a:pt x="15" y="2"/>
                    </a:moveTo>
                    <a:lnTo>
                      <a:pt x="0" y="0"/>
                    </a:lnTo>
                    <a:lnTo>
                      <a:pt x="11" y="11"/>
                    </a:lnTo>
                    <a:lnTo>
                      <a:pt x="15" y="2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347" name="Line 1587"/>
              <p:cNvSpPr>
                <a:spLocks noChangeShapeType="1"/>
              </p:cNvSpPr>
              <p:nvPr/>
            </p:nvSpPr>
            <p:spPr bwMode="auto">
              <a:xfrm>
                <a:off x="1730" y="4006"/>
                <a:ext cx="40" cy="23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348" name="Freeform 1588"/>
              <p:cNvSpPr>
                <a:spLocks/>
              </p:cNvSpPr>
              <p:nvPr/>
            </p:nvSpPr>
            <p:spPr bwMode="auto">
              <a:xfrm>
                <a:off x="3059" y="4331"/>
                <a:ext cx="83" cy="74"/>
              </a:xfrm>
              <a:custGeom>
                <a:avLst/>
                <a:gdLst>
                  <a:gd name="T0" fmla="*/ 79 w 83"/>
                  <a:gd name="T1" fmla="*/ 71 h 74"/>
                  <a:gd name="T2" fmla="*/ 76 w 83"/>
                  <a:gd name="T3" fmla="*/ 74 h 74"/>
                  <a:gd name="T4" fmla="*/ 24 w 83"/>
                  <a:gd name="T5" fmla="*/ 26 h 74"/>
                  <a:gd name="T6" fmla="*/ 18 w 83"/>
                  <a:gd name="T7" fmla="*/ 32 h 74"/>
                  <a:gd name="T8" fmla="*/ 0 w 83"/>
                  <a:gd name="T9" fmla="*/ 0 h 74"/>
                  <a:gd name="T10" fmla="*/ 34 w 83"/>
                  <a:gd name="T11" fmla="*/ 17 h 74"/>
                  <a:gd name="T12" fmla="*/ 29 w 83"/>
                  <a:gd name="T13" fmla="*/ 22 h 74"/>
                  <a:gd name="T14" fmla="*/ 83 w 83"/>
                  <a:gd name="T15" fmla="*/ 69 h 74"/>
                  <a:gd name="T16" fmla="*/ 79 w 83"/>
                  <a:gd name="T17" fmla="*/ 71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3" h="74">
                    <a:moveTo>
                      <a:pt x="79" y="71"/>
                    </a:moveTo>
                    <a:lnTo>
                      <a:pt x="76" y="74"/>
                    </a:lnTo>
                    <a:lnTo>
                      <a:pt x="24" y="26"/>
                    </a:lnTo>
                    <a:lnTo>
                      <a:pt x="18" y="32"/>
                    </a:lnTo>
                    <a:lnTo>
                      <a:pt x="0" y="0"/>
                    </a:lnTo>
                    <a:lnTo>
                      <a:pt x="34" y="17"/>
                    </a:lnTo>
                    <a:lnTo>
                      <a:pt x="29" y="22"/>
                    </a:lnTo>
                    <a:lnTo>
                      <a:pt x="83" y="69"/>
                    </a:lnTo>
                    <a:lnTo>
                      <a:pt x="79" y="71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349" name="Freeform 1589"/>
              <p:cNvSpPr>
                <a:spLocks/>
              </p:cNvSpPr>
              <p:nvPr/>
            </p:nvSpPr>
            <p:spPr bwMode="auto">
              <a:xfrm>
                <a:off x="2995" y="4313"/>
                <a:ext cx="78" cy="76"/>
              </a:xfrm>
              <a:custGeom>
                <a:avLst/>
                <a:gdLst>
                  <a:gd name="T0" fmla="*/ 75 w 78"/>
                  <a:gd name="T1" fmla="*/ 75 h 76"/>
                  <a:gd name="T2" fmla="*/ 72 w 78"/>
                  <a:gd name="T3" fmla="*/ 76 h 76"/>
                  <a:gd name="T4" fmla="*/ 21 w 78"/>
                  <a:gd name="T5" fmla="*/ 27 h 76"/>
                  <a:gd name="T6" fmla="*/ 17 w 78"/>
                  <a:gd name="T7" fmla="*/ 32 h 76"/>
                  <a:gd name="T8" fmla="*/ 0 w 78"/>
                  <a:gd name="T9" fmla="*/ 0 h 76"/>
                  <a:gd name="T10" fmla="*/ 32 w 78"/>
                  <a:gd name="T11" fmla="*/ 17 h 76"/>
                  <a:gd name="T12" fmla="*/ 27 w 78"/>
                  <a:gd name="T13" fmla="*/ 21 h 76"/>
                  <a:gd name="T14" fmla="*/ 78 w 78"/>
                  <a:gd name="T15" fmla="*/ 72 h 76"/>
                  <a:gd name="T16" fmla="*/ 75 w 78"/>
                  <a:gd name="T17" fmla="*/ 75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8" h="76">
                    <a:moveTo>
                      <a:pt x="75" y="75"/>
                    </a:moveTo>
                    <a:lnTo>
                      <a:pt x="72" y="76"/>
                    </a:lnTo>
                    <a:lnTo>
                      <a:pt x="21" y="27"/>
                    </a:lnTo>
                    <a:lnTo>
                      <a:pt x="17" y="32"/>
                    </a:lnTo>
                    <a:lnTo>
                      <a:pt x="0" y="0"/>
                    </a:lnTo>
                    <a:lnTo>
                      <a:pt x="32" y="17"/>
                    </a:lnTo>
                    <a:lnTo>
                      <a:pt x="27" y="21"/>
                    </a:lnTo>
                    <a:lnTo>
                      <a:pt x="78" y="72"/>
                    </a:lnTo>
                    <a:lnTo>
                      <a:pt x="75" y="75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350" name="Freeform 1590"/>
              <p:cNvSpPr>
                <a:spLocks/>
              </p:cNvSpPr>
              <p:nvPr/>
            </p:nvSpPr>
            <p:spPr bwMode="auto">
              <a:xfrm>
                <a:off x="2927" y="4298"/>
                <a:ext cx="75" cy="76"/>
              </a:xfrm>
              <a:custGeom>
                <a:avLst/>
                <a:gdLst>
                  <a:gd name="T0" fmla="*/ 74 w 75"/>
                  <a:gd name="T1" fmla="*/ 75 h 76"/>
                  <a:gd name="T2" fmla="*/ 71 w 75"/>
                  <a:gd name="T3" fmla="*/ 76 h 76"/>
                  <a:gd name="T4" fmla="*/ 22 w 75"/>
                  <a:gd name="T5" fmla="*/ 27 h 76"/>
                  <a:gd name="T6" fmla="*/ 17 w 75"/>
                  <a:gd name="T7" fmla="*/ 30 h 76"/>
                  <a:gd name="T8" fmla="*/ 0 w 75"/>
                  <a:gd name="T9" fmla="*/ 0 h 76"/>
                  <a:gd name="T10" fmla="*/ 31 w 75"/>
                  <a:gd name="T11" fmla="*/ 16 h 76"/>
                  <a:gd name="T12" fmla="*/ 26 w 75"/>
                  <a:gd name="T13" fmla="*/ 23 h 76"/>
                  <a:gd name="T14" fmla="*/ 75 w 75"/>
                  <a:gd name="T15" fmla="*/ 72 h 76"/>
                  <a:gd name="T16" fmla="*/ 74 w 75"/>
                  <a:gd name="T17" fmla="*/ 75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5" h="76">
                    <a:moveTo>
                      <a:pt x="74" y="75"/>
                    </a:moveTo>
                    <a:lnTo>
                      <a:pt x="71" y="76"/>
                    </a:lnTo>
                    <a:lnTo>
                      <a:pt x="22" y="27"/>
                    </a:lnTo>
                    <a:lnTo>
                      <a:pt x="17" y="30"/>
                    </a:lnTo>
                    <a:lnTo>
                      <a:pt x="0" y="0"/>
                    </a:lnTo>
                    <a:lnTo>
                      <a:pt x="31" y="16"/>
                    </a:lnTo>
                    <a:lnTo>
                      <a:pt x="26" y="23"/>
                    </a:lnTo>
                    <a:lnTo>
                      <a:pt x="75" y="72"/>
                    </a:lnTo>
                    <a:lnTo>
                      <a:pt x="74" y="75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351" name="Freeform 1591"/>
              <p:cNvSpPr>
                <a:spLocks/>
              </p:cNvSpPr>
              <p:nvPr/>
            </p:nvSpPr>
            <p:spPr bwMode="auto">
              <a:xfrm>
                <a:off x="2860" y="4285"/>
                <a:ext cx="74" cy="74"/>
              </a:xfrm>
              <a:custGeom>
                <a:avLst/>
                <a:gdLst>
                  <a:gd name="T0" fmla="*/ 70 w 74"/>
                  <a:gd name="T1" fmla="*/ 71 h 74"/>
                  <a:gd name="T2" fmla="*/ 67 w 74"/>
                  <a:gd name="T3" fmla="*/ 74 h 74"/>
                  <a:gd name="T4" fmla="*/ 22 w 74"/>
                  <a:gd name="T5" fmla="*/ 26 h 74"/>
                  <a:gd name="T6" fmla="*/ 18 w 74"/>
                  <a:gd name="T7" fmla="*/ 31 h 74"/>
                  <a:gd name="T8" fmla="*/ 0 w 74"/>
                  <a:gd name="T9" fmla="*/ 0 h 74"/>
                  <a:gd name="T10" fmla="*/ 31 w 74"/>
                  <a:gd name="T11" fmla="*/ 17 h 74"/>
                  <a:gd name="T12" fmla="*/ 26 w 74"/>
                  <a:gd name="T13" fmla="*/ 22 h 74"/>
                  <a:gd name="T14" fmla="*/ 74 w 74"/>
                  <a:gd name="T15" fmla="*/ 69 h 74"/>
                  <a:gd name="T16" fmla="*/ 70 w 74"/>
                  <a:gd name="T17" fmla="*/ 71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4" h="74">
                    <a:moveTo>
                      <a:pt x="70" y="71"/>
                    </a:moveTo>
                    <a:lnTo>
                      <a:pt x="67" y="74"/>
                    </a:lnTo>
                    <a:lnTo>
                      <a:pt x="22" y="26"/>
                    </a:lnTo>
                    <a:lnTo>
                      <a:pt x="18" y="31"/>
                    </a:lnTo>
                    <a:lnTo>
                      <a:pt x="0" y="0"/>
                    </a:lnTo>
                    <a:lnTo>
                      <a:pt x="31" y="17"/>
                    </a:lnTo>
                    <a:lnTo>
                      <a:pt x="26" y="22"/>
                    </a:lnTo>
                    <a:lnTo>
                      <a:pt x="74" y="69"/>
                    </a:lnTo>
                    <a:lnTo>
                      <a:pt x="70" y="71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352" name="Freeform 1592"/>
              <p:cNvSpPr>
                <a:spLocks/>
              </p:cNvSpPr>
              <p:nvPr/>
            </p:nvSpPr>
            <p:spPr bwMode="auto">
              <a:xfrm>
                <a:off x="2794" y="4281"/>
                <a:ext cx="69" cy="63"/>
              </a:xfrm>
              <a:custGeom>
                <a:avLst/>
                <a:gdLst>
                  <a:gd name="T0" fmla="*/ 68 w 69"/>
                  <a:gd name="T1" fmla="*/ 61 h 63"/>
                  <a:gd name="T2" fmla="*/ 65 w 69"/>
                  <a:gd name="T3" fmla="*/ 63 h 63"/>
                  <a:gd name="T4" fmla="*/ 20 w 69"/>
                  <a:gd name="T5" fmla="*/ 23 h 63"/>
                  <a:gd name="T6" fmla="*/ 17 w 69"/>
                  <a:gd name="T7" fmla="*/ 27 h 63"/>
                  <a:gd name="T8" fmla="*/ 0 w 69"/>
                  <a:gd name="T9" fmla="*/ 0 h 63"/>
                  <a:gd name="T10" fmla="*/ 29 w 69"/>
                  <a:gd name="T11" fmla="*/ 14 h 63"/>
                  <a:gd name="T12" fmla="*/ 25 w 69"/>
                  <a:gd name="T13" fmla="*/ 18 h 63"/>
                  <a:gd name="T14" fmla="*/ 69 w 69"/>
                  <a:gd name="T15" fmla="*/ 58 h 63"/>
                  <a:gd name="T16" fmla="*/ 68 w 69"/>
                  <a:gd name="T17" fmla="*/ 61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9" h="63">
                    <a:moveTo>
                      <a:pt x="68" y="61"/>
                    </a:moveTo>
                    <a:lnTo>
                      <a:pt x="65" y="63"/>
                    </a:lnTo>
                    <a:lnTo>
                      <a:pt x="20" y="23"/>
                    </a:lnTo>
                    <a:lnTo>
                      <a:pt x="17" y="27"/>
                    </a:lnTo>
                    <a:lnTo>
                      <a:pt x="0" y="0"/>
                    </a:lnTo>
                    <a:lnTo>
                      <a:pt x="29" y="14"/>
                    </a:lnTo>
                    <a:lnTo>
                      <a:pt x="25" y="18"/>
                    </a:lnTo>
                    <a:lnTo>
                      <a:pt x="69" y="58"/>
                    </a:lnTo>
                    <a:lnTo>
                      <a:pt x="68" y="61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353" name="Freeform 1593"/>
              <p:cNvSpPr>
                <a:spLocks/>
              </p:cNvSpPr>
              <p:nvPr/>
            </p:nvSpPr>
            <p:spPr bwMode="auto">
              <a:xfrm>
                <a:off x="2727" y="4279"/>
                <a:ext cx="67" cy="48"/>
              </a:xfrm>
              <a:custGeom>
                <a:avLst/>
                <a:gdLst>
                  <a:gd name="T0" fmla="*/ 66 w 67"/>
                  <a:gd name="T1" fmla="*/ 46 h 48"/>
                  <a:gd name="T2" fmla="*/ 64 w 67"/>
                  <a:gd name="T3" fmla="*/ 48 h 48"/>
                  <a:gd name="T4" fmla="*/ 21 w 67"/>
                  <a:gd name="T5" fmla="*/ 19 h 48"/>
                  <a:gd name="T6" fmla="*/ 17 w 67"/>
                  <a:gd name="T7" fmla="*/ 22 h 48"/>
                  <a:gd name="T8" fmla="*/ 0 w 67"/>
                  <a:gd name="T9" fmla="*/ 0 h 48"/>
                  <a:gd name="T10" fmla="*/ 28 w 67"/>
                  <a:gd name="T11" fmla="*/ 9 h 48"/>
                  <a:gd name="T12" fmla="*/ 25 w 67"/>
                  <a:gd name="T13" fmla="*/ 14 h 48"/>
                  <a:gd name="T14" fmla="*/ 67 w 67"/>
                  <a:gd name="T15" fmla="*/ 45 h 48"/>
                  <a:gd name="T16" fmla="*/ 66 w 67"/>
                  <a:gd name="T17" fmla="*/ 46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7" h="48">
                    <a:moveTo>
                      <a:pt x="66" y="46"/>
                    </a:moveTo>
                    <a:lnTo>
                      <a:pt x="64" y="48"/>
                    </a:lnTo>
                    <a:lnTo>
                      <a:pt x="21" y="19"/>
                    </a:lnTo>
                    <a:lnTo>
                      <a:pt x="17" y="22"/>
                    </a:lnTo>
                    <a:lnTo>
                      <a:pt x="0" y="0"/>
                    </a:lnTo>
                    <a:lnTo>
                      <a:pt x="28" y="9"/>
                    </a:lnTo>
                    <a:lnTo>
                      <a:pt x="25" y="14"/>
                    </a:lnTo>
                    <a:lnTo>
                      <a:pt x="67" y="45"/>
                    </a:lnTo>
                    <a:lnTo>
                      <a:pt x="66" y="46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354" name="Freeform 1594"/>
              <p:cNvSpPr>
                <a:spLocks/>
              </p:cNvSpPr>
              <p:nvPr/>
            </p:nvSpPr>
            <p:spPr bwMode="auto">
              <a:xfrm>
                <a:off x="2657" y="4279"/>
                <a:ext cx="69" cy="34"/>
              </a:xfrm>
              <a:custGeom>
                <a:avLst/>
                <a:gdLst>
                  <a:gd name="T0" fmla="*/ 67 w 69"/>
                  <a:gd name="T1" fmla="*/ 31 h 34"/>
                  <a:gd name="T2" fmla="*/ 65 w 69"/>
                  <a:gd name="T3" fmla="*/ 34 h 34"/>
                  <a:gd name="T4" fmla="*/ 23 w 69"/>
                  <a:gd name="T5" fmla="*/ 14 h 34"/>
                  <a:gd name="T6" fmla="*/ 20 w 69"/>
                  <a:gd name="T7" fmla="*/ 19 h 34"/>
                  <a:gd name="T8" fmla="*/ 0 w 69"/>
                  <a:gd name="T9" fmla="*/ 0 h 34"/>
                  <a:gd name="T10" fmla="*/ 24 w 69"/>
                  <a:gd name="T11" fmla="*/ 5 h 34"/>
                  <a:gd name="T12" fmla="*/ 23 w 69"/>
                  <a:gd name="T13" fmla="*/ 9 h 34"/>
                  <a:gd name="T14" fmla="*/ 69 w 69"/>
                  <a:gd name="T15" fmla="*/ 29 h 34"/>
                  <a:gd name="T16" fmla="*/ 67 w 69"/>
                  <a:gd name="T17" fmla="*/ 31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9" h="34">
                    <a:moveTo>
                      <a:pt x="67" y="31"/>
                    </a:moveTo>
                    <a:lnTo>
                      <a:pt x="65" y="34"/>
                    </a:lnTo>
                    <a:lnTo>
                      <a:pt x="23" y="14"/>
                    </a:lnTo>
                    <a:lnTo>
                      <a:pt x="20" y="19"/>
                    </a:lnTo>
                    <a:lnTo>
                      <a:pt x="0" y="0"/>
                    </a:lnTo>
                    <a:lnTo>
                      <a:pt x="24" y="5"/>
                    </a:lnTo>
                    <a:lnTo>
                      <a:pt x="23" y="9"/>
                    </a:lnTo>
                    <a:lnTo>
                      <a:pt x="69" y="29"/>
                    </a:lnTo>
                    <a:lnTo>
                      <a:pt x="67" y="31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355" name="Freeform 1595"/>
              <p:cNvSpPr>
                <a:spLocks/>
              </p:cNvSpPr>
              <p:nvPr/>
            </p:nvSpPr>
            <p:spPr bwMode="auto">
              <a:xfrm>
                <a:off x="2589" y="4275"/>
                <a:ext cx="66" cy="23"/>
              </a:xfrm>
              <a:custGeom>
                <a:avLst/>
                <a:gdLst>
                  <a:gd name="T0" fmla="*/ 66 w 66"/>
                  <a:gd name="T1" fmla="*/ 20 h 23"/>
                  <a:gd name="T2" fmla="*/ 65 w 66"/>
                  <a:gd name="T3" fmla="*/ 23 h 23"/>
                  <a:gd name="T4" fmla="*/ 20 w 66"/>
                  <a:gd name="T5" fmla="*/ 9 h 23"/>
                  <a:gd name="T6" fmla="*/ 19 w 66"/>
                  <a:gd name="T7" fmla="*/ 13 h 23"/>
                  <a:gd name="T8" fmla="*/ 0 w 66"/>
                  <a:gd name="T9" fmla="*/ 0 h 23"/>
                  <a:gd name="T10" fmla="*/ 23 w 66"/>
                  <a:gd name="T11" fmla="*/ 0 h 23"/>
                  <a:gd name="T12" fmla="*/ 22 w 66"/>
                  <a:gd name="T13" fmla="*/ 4 h 23"/>
                  <a:gd name="T14" fmla="*/ 66 w 66"/>
                  <a:gd name="T15" fmla="*/ 18 h 23"/>
                  <a:gd name="T16" fmla="*/ 66 w 66"/>
                  <a:gd name="T17" fmla="*/ 2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6" h="23">
                    <a:moveTo>
                      <a:pt x="66" y="20"/>
                    </a:moveTo>
                    <a:lnTo>
                      <a:pt x="65" y="23"/>
                    </a:lnTo>
                    <a:lnTo>
                      <a:pt x="20" y="9"/>
                    </a:lnTo>
                    <a:lnTo>
                      <a:pt x="19" y="13"/>
                    </a:lnTo>
                    <a:lnTo>
                      <a:pt x="0" y="0"/>
                    </a:lnTo>
                    <a:lnTo>
                      <a:pt x="23" y="0"/>
                    </a:lnTo>
                    <a:lnTo>
                      <a:pt x="22" y="4"/>
                    </a:lnTo>
                    <a:lnTo>
                      <a:pt x="66" y="18"/>
                    </a:lnTo>
                    <a:lnTo>
                      <a:pt x="66" y="2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356" name="Freeform 1596"/>
              <p:cNvSpPr>
                <a:spLocks/>
              </p:cNvSpPr>
              <p:nvPr/>
            </p:nvSpPr>
            <p:spPr bwMode="auto">
              <a:xfrm>
                <a:off x="2521" y="4261"/>
                <a:ext cx="64" cy="20"/>
              </a:xfrm>
              <a:custGeom>
                <a:avLst/>
                <a:gdLst>
                  <a:gd name="T0" fmla="*/ 64 w 64"/>
                  <a:gd name="T1" fmla="*/ 18 h 20"/>
                  <a:gd name="T2" fmla="*/ 62 w 64"/>
                  <a:gd name="T3" fmla="*/ 20 h 20"/>
                  <a:gd name="T4" fmla="*/ 21 w 64"/>
                  <a:gd name="T5" fmla="*/ 9 h 20"/>
                  <a:gd name="T6" fmla="*/ 19 w 64"/>
                  <a:gd name="T7" fmla="*/ 14 h 20"/>
                  <a:gd name="T8" fmla="*/ 0 w 64"/>
                  <a:gd name="T9" fmla="*/ 0 h 20"/>
                  <a:gd name="T10" fmla="*/ 24 w 64"/>
                  <a:gd name="T11" fmla="*/ 0 h 20"/>
                  <a:gd name="T12" fmla="*/ 22 w 64"/>
                  <a:gd name="T13" fmla="*/ 5 h 20"/>
                  <a:gd name="T14" fmla="*/ 64 w 64"/>
                  <a:gd name="T15" fmla="*/ 15 h 20"/>
                  <a:gd name="T16" fmla="*/ 64 w 64"/>
                  <a:gd name="T17" fmla="*/ 18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4" h="20">
                    <a:moveTo>
                      <a:pt x="64" y="18"/>
                    </a:moveTo>
                    <a:lnTo>
                      <a:pt x="62" y="20"/>
                    </a:lnTo>
                    <a:lnTo>
                      <a:pt x="21" y="9"/>
                    </a:lnTo>
                    <a:lnTo>
                      <a:pt x="19" y="14"/>
                    </a:lnTo>
                    <a:lnTo>
                      <a:pt x="0" y="0"/>
                    </a:lnTo>
                    <a:lnTo>
                      <a:pt x="24" y="0"/>
                    </a:lnTo>
                    <a:lnTo>
                      <a:pt x="22" y="5"/>
                    </a:lnTo>
                    <a:lnTo>
                      <a:pt x="64" y="15"/>
                    </a:lnTo>
                    <a:lnTo>
                      <a:pt x="64" y="18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357" name="Freeform 1597"/>
              <p:cNvSpPr>
                <a:spLocks/>
              </p:cNvSpPr>
              <p:nvPr/>
            </p:nvSpPr>
            <p:spPr bwMode="auto">
              <a:xfrm>
                <a:off x="2452" y="4249"/>
                <a:ext cx="64" cy="18"/>
              </a:xfrm>
              <a:custGeom>
                <a:avLst/>
                <a:gdLst>
                  <a:gd name="T0" fmla="*/ 64 w 64"/>
                  <a:gd name="T1" fmla="*/ 15 h 18"/>
                  <a:gd name="T2" fmla="*/ 62 w 64"/>
                  <a:gd name="T3" fmla="*/ 18 h 18"/>
                  <a:gd name="T4" fmla="*/ 21 w 64"/>
                  <a:gd name="T5" fmla="*/ 7 h 18"/>
                  <a:gd name="T6" fmla="*/ 20 w 64"/>
                  <a:gd name="T7" fmla="*/ 12 h 18"/>
                  <a:gd name="T8" fmla="*/ 0 w 64"/>
                  <a:gd name="T9" fmla="*/ 1 h 18"/>
                  <a:gd name="T10" fmla="*/ 23 w 64"/>
                  <a:gd name="T11" fmla="*/ 0 h 18"/>
                  <a:gd name="T12" fmla="*/ 21 w 64"/>
                  <a:gd name="T13" fmla="*/ 3 h 18"/>
                  <a:gd name="T14" fmla="*/ 64 w 64"/>
                  <a:gd name="T15" fmla="*/ 14 h 18"/>
                  <a:gd name="T16" fmla="*/ 64 w 64"/>
                  <a:gd name="T17" fmla="*/ 15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4" h="18">
                    <a:moveTo>
                      <a:pt x="64" y="15"/>
                    </a:moveTo>
                    <a:lnTo>
                      <a:pt x="62" y="18"/>
                    </a:lnTo>
                    <a:lnTo>
                      <a:pt x="21" y="7"/>
                    </a:lnTo>
                    <a:lnTo>
                      <a:pt x="20" y="12"/>
                    </a:lnTo>
                    <a:lnTo>
                      <a:pt x="0" y="1"/>
                    </a:lnTo>
                    <a:lnTo>
                      <a:pt x="23" y="0"/>
                    </a:lnTo>
                    <a:lnTo>
                      <a:pt x="21" y="3"/>
                    </a:lnTo>
                    <a:lnTo>
                      <a:pt x="64" y="14"/>
                    </a:lnTo>
                    <a:lnTo>
                      <a:pt x="64" y="15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358" name="Freeform 1598"/>
              <p:cNvSpPr>
                <a:spLocks/>
              </p:cNvSpPr>
              <p:nvPr/>
            </p:nvSpPr>
            <p:spPr bwMode="auto">
              <a:xfrm>
                <a:off x="2383" y="4232"/>
                <a:ext cx="64" cy="18"/>
              </a:xfrm>
              <a:custGeom>
                <a:avLst/>
                <a:gdLst>
                  <a:gd name="T0" fmla="*/ 64 w 64"/>
                  <a:gd name="T1" fmla="*/ 17 h 18"/>
                  <a:gd name="T2" fmla="*/ 63 w 64"/>
                  <a:gd name="T3" fmla="*/ 18 h 18"/>
                  <a:gd name="T4" fmla="*/ 21 w 64"/>
                  <a:gd name="T5" fmla="*/ 9 h 18"/>
                  <a:gd name="T6" fmla="*/ 21 w 64"/>
                  <a:gd name="T7" fmla="*/ 14 h 18"/>
                  <a:gd name="T8" fmla="*/ 0 w 64"/>
                  <a:gd name="T9" fmla="*/ 1 h 18"/>
                  <a:gd name="T10" fmla="*/ 24 w 64"/>
                  <a:gd name="T11" fmla="*/ 0 h 18"/>
                  <a:gd name="T12" fmla="*/ 23 w 64"/>
                  <a:gd name="T13" fmla="*/ 5 h 18"/>
                  <a:gd name="T14" fmla="*/ 64 w 64"/>
                  <a:gd name="T15" fmla="*/ 15 h 18"/>
                  <a:gd name="T16" fmla="*/ 64 w 64"/>
                  <a:gd name="T17" fmla="*/ 17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4" h="18">
                    <a:moveTo>
                      <a:pt x="64" y="17"/>
                    </a:moveTo>
                    <a:lnTo>
                      <a:pt x="63" y="18"/>
                    </a:lnTo>
                    <a:lnTo>
                      <a:pt x="21" y="9"/>
                    </a:lnTo>
                    <a:lnTo>
                      <a:pt x="21" y="14"/>
                    </a:lnTo>
                    <a:lnTo>
                      <a:pt x="0" y="1"/>
                    </a:lnTo>
                    <a:lnTo>
                      <a:pt x="24" y="0"/>
                    </a:lnTo>
                    <a:lnTo>
                      <a:pt x="23" y="5"/>
                    </a:lnTo>
                    <a:lnTo>
                      <a:pt x="64" y="15"/>
                    </a:lnTo>
                    <a:lnTo>
                      <a:pt x="64" y="17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359" name="Freeform 1599"/>
              <p:cNvSpPr>
                <a:spLocks/>
              </p:cNvSpPr>
              <p:nvPr/>
            </p:nvSpPr>
            <p:spPr bwMode="auto">
              <a:xfrm>
                <a:off x="2320" y="4212"/>
                <a:ext cx="15" cy="11"/>
              </a:xfrm>
              <a:custGeom>
                <a:avLst/>
                <a:gdLst>
                  <a:gd name="T0" fmla="*/ 15 w 15"/>
                  <a:gd name="T1" fmla="*/ 0 h 11"/>
                  <a:gd name="T2" fmla="*/ 0 w 15"/>
                  <a:gd name="T3" fmla="*/ 0 h 11"/>
                  <a:gd name="T4" fmla="*/ 14 w 15"/>
                  <a:gd name="T5" fmla="*/ 11 h 11"/>
                  <a:gd name="T6" fmla="*/ 15 w 15"/>
                  <a:gd name="T7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11">
                    <a:moveTo>
                      <a:pt x="15" y="0"/>
                    </a:moveTo>
                    <a:lnTo>
                      <a:pt x="0" y="0"/>
                    </a:lnTo>
                    <a:lnTo>
                      <a:pt x="14" y="11"/>
                    </a:lnTo>
                    <a:lnTo>
                      <a:pt x="15" y="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360" name="Line 1600"/>
              <p:cNvSpPr>
                <a:spLocks noChangeShapeType="1"/>
              </p:cNvSpPr>
              <p:nvPr/>
            </p:nvSpPr>
            <p:spPr bwMode="auto">
              <a:xfrm>
                <a:off x="2334" y="4218"/>
                <a:ext cx="44" cy="15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361" name="Freeform 1601"/>
              <p:cNvSpPr>
                <a:spLocks/>
              </p:cNvSpPr>
              <p:nvPr/>
            </p:nvSpPr>
            <p:spPr bwMode="auto">
              <a:xfrm>
                <a:off x="2257" y="4200"/>
                <a:ext cx="14" cy="7"/>
              </a:xfrm>
              <a:custGeom>
                <a:avLst/>
                <a:gdLst>
                  <a:gd name="T0" fmla="*/ 14 w 14"/>
                  <a:gd name="T1" fmla="*/ 0 h 7"/>
                  <a:gd name="T2" fmla="*/ 0 w 14"/>
                  <a:gd name="T3" fmla="*/ 0 h 7"/>
                  <a:gd name="T4" fmla="*/ 11 w 14"/>
                  <a:gd name="T5" fmla="*/ 7 h 7"/>
                  <a:gd name="T6" fmla="*/ 14 w 14"/>
                  <a:gd name="T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7">
                    <a:moveTo>
                      <a:pt x="14" y="0"/>
                    </a:moveTo>
                    <a:lnTo>
                      <a:pt x="0" y="0"/>
                    </a:lnTo>
                    <a:lnTo>
                      <a:pt x="11" y="7"/>
                    </a:lnTo>
                    <a:lnTo>
                      <a:pt x="14" y="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362" name="Line 1602"/>
              <p:cNvSpPr>
                <a:spLocks noChangeShapeType="1"/>
              </p:cNvSpPr>
              <p:nvPr/>
            </p:nvSpPr>
            <p:spPr bwMode="auto">
              <a:xfrm>
                <a:off x="2270" y="4203"/>
                <a:ext cx="39" cy="15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363" name="Freeform 1603"/>
              <p:cNvSpPr>
                <a:spLocks/>
              </p:cNvSpPr>
              <p:nvPr/>
            </p:nvSpPr>
            <p:spPr bwMode="auto">
              <a:xfrm>
                <a:off x="2192" y="4188"/>
                <a:ext cx="13" cy="7"/>
              </a:xfrm>
              <a:custGeom>
                <a:avLst/>
                <a:gdLst>
                  <a:gd name="T0" fmla="*/ 13 w 13"/>
                  <a:gd name="T1" fmla="*/ 0 h 7"/>
                  <a:gd name="T2" fmla="*/ 0 w 13"/>
                  <a:gd name="T3" fmla="*/ 0 h 7"/>
                  <a:gd name="T4" fmla="*/ 10 w 13"/>
                  <a:gd name="T5" fmla="*/ 7 h 7"/>
                  <a:gd name="T6" fmla="*/ 13 w 13"/>
                  <a:gd name="T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7">
                    <a:moveTo>
                      <a:pt x="13" y="0"/>
                    </a:moveTo>
                    <a:lnTo>
                      <a:pt x="0" y="0"/>
                    </a:lnTo>
                    <a:lnTo>
                      <a:pt x="10" y="7"/>
                    </a:lnTo>
                    <a:lnTo>
                      <a:pt x="13" y="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364" name="Line 1604"/>
              <p:cNvSpPr>
                <a:spLocks noChangeShapeType="1"/>
              </p:cNvSpPr>
              <p:nvPr/>
            </p:nvSpPr>
            <p:spPr bwMode="auto">
              <a:xfrm>
                <a:off x="2204" y="4192"/>
                <a:ext cx="35" cy="11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365" name="Freeform 1605"/>
              <p:cNvSpPr>
                <a:spLocks/>
              </p:cNvSpPr>
              <p:nvPr/>
            </p:nvSpPr>
            <p:spPr bwMode="auto">
              <a:xfrm>
                <a:off x="2123" y="4172"/>
                <a:ext cx="14" cy="6"/>
              </a:xfrm>
              <a:custGeom>
                <a:avLst/>
                <a:gdLst>
                  <a:gd name="T0" fmla="*/ 14 w 14"/>
                  <a:gd name="T1" fmla="*/ 0 h 6"/>
                  <a:gd name="T2" fmla="*/ 0 w 14"/>
                  <a:gd name="T3" fmla="*/ 0 h 6"/>
                  <a:gd name="T4" fmla="*/ 11 w 14"/>
                  <a:gd name="T5" fmla="*/ 6 h 6"/>
                  <a:gd name="T6" fmla="*/ 14 w 14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6">
                    <a:moveTo>
                      <a:pt x="14" y="0"/>
                    </a:moveTo>
                    <a:lnTo>
                      <a:pt x="0" y="0"/>
                    </a:lnTo>
                    <a:lnTo>
                      <a:pt x="11" y="6"/>
                    </a:lnTo>
                    <a:lnTo>
                      <a:pt x="14" y="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366" name="Line 1606"/>
              <p:cNvSpPr>
                <a:spLocks noChangeShapeType="1"/>
              </p:cNvSpPr>
              <p:nvPr/>
            </p:nvSpPr>
            <p:spPr bwMode="auto">
              <a:xfrm>
                <a:off x="2135" y="4177"/>
                <a:ext cx="35" cy="11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367" name="Freeform 1607"/>
              <p:cNvSpPr>
                <a:spLocks/>
              </p:cNvSpPr>
              <p:nvPr/>
            </p:nvSpPr>
            <p:spPr bwMode="auto">
              <a:xfrm>
                <a:off x="2049" y="4151"/>
                <a:ext cx="14" cy="9"/>
              </a:xfrm>
              <a:custGeom>
                <a:avLst/>
                <a:gdLst>
                  <a:gd name="T0" fmla="*/ 14 w 14"/>
                  <a:gd name="T1" fmla="*/ 0 h 9"/>
                  <a:gd name="T2" fmla="*/ 0 w 14"/>
                  <a:gd name="T3" fmla="*/ 0 h 9"/>
                  <a:gd name="T4" fmla="*/ 13 w 14"/>
                  <a:gd name="T5" fmla="*/ 9 h 9"/>
                  <a:gd name="T6" fmla="*/ 14 w 14"/>
                  <a:gd name="T7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9">
                    <a:moveTo>
                      <a:pt x="14" y="0"/>
                    </a:moveTo>
                    <a:lnTo>
                      <a:pt x="0" y="0"/>
                    </a:lnTo>
                    <a:lnTo>
                      <a:pt x="13" y="9"/>
                    </a:lnTo>
                    <a:lnTo>
                      <a:pt x="14" y="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368" name="Line 1608"/>
              <p:cNvSpPr>
                <a:spLocks noChangeShapeType="1"/>
              </p:cNvSpPr>
              <p:nvPr/>
            </p:nvSpPr>
            <p:spPr bwMode="auto">
              <a:xfrm>
                <a:off x="2062" y="4155"/>
                <a:ext cx="39" cy="17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369" name="Freeform 1609"/>
              <p:cNvSpPr>
                <a:spLocks/>
              </p:cNvSpPr>
              <p:nvPr/>
            </p:nvSpPr>
            <p:spPr bwMode="auto">
              <a:xfrm>
                <a:off x="1970" y="4126"/>
                <a:ext cx="63" cy="33"/>
              </a:xfrm>
              <a:custGeom>
                <a:avLst/>
                <a:gdLst>
                  <a:gd name="T0" fmla="*/ 61 w 63"/>
                  <a:gd name="T1" fmla="*/ 31 h 33"/>
                  <a:gd name="T2" fmla="*/ 61 w 63"/>
                  <a:gd name="T3" fmla="*/ 33 h 33"/>
                  <a:gd name="T4" fmla="*/ 18 w 63"/>
                  <a:gd name="T5" fmla="*/ 13 h 33"/>
                  <a:gd name="T6" fmla="*/ 18 w 63"/>
                  <a:gd name="T7" fmla="*/ 16 h 33"/>
                  <a:gd name="T8" fmla="*/ 0 w 63"/>
                  <a:gd name="T9" fmla="*/ 0 h 33"/>
                  <a:gd name="T10" fmla="*/ 23 w 63"/>
                  <a:gd name="T11" fmla="*/ 3 h 33"/>
                  <a:gd name="T12" fmla="*/ 21 w 63"/>
                  <a:gd name="T13" fmla="*/ 8 h 33"/>
                  <a:gd name="T14" fmla="*/ 63 w 63"/>
                  <a:gd name="T15" fmla="*/ 28 h 33"/>
                  <a:gd name="T16" fmla="*/ 61 w 63"/>
                  <a:gd name="T17" fmla="*/ 31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3" h="33">
                    <a:moveTo>
                      <a:pt x="61" y="31"/>
                    </a:moveTo>
                    <a:lnTo>
                      <a:pt x="61" y="33"/>
                    </a:lnTo>
                    <a:lnTo>
                      <a:pt x="18" y="13"/>
                    </a:lnTo>
                    <a:lnTo>
                      <a:pt x="18" y="16"/>
                    </a:lnTo>
                    <a:lnTo>
                      <a:pt x="0" y="0"/>
                    </a:lnTo>
                    <a:lnTo>
                      <a:pt x="23" y="3"/>
                    </a:lnTo>
                    <a:lnTo>
                      <a:pt x="21" y="8"/>
                    </a:lnTo>
                    <a:lnTo>
                      <a:pt x="63" y="28"/>
                    </a:lnTo>
                    <a:lnTo>
                      <a:pt x="61" y="31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370" name="Freeform 1610"/>
              <p:cNvSpPr>
                <a:spLocks/>
              </p:cNvSpPr>
              <p:nvPr/>
            </p:nvSpPr>
            <p:spPr bwMode="auto">
              <a:xfrm>
                <a:off x="1893" y="4102"/>
                <a:ext cx="71" cy="43"/>
              </a:xfrm>
              <a:custGeom>
                <a:avLst/>
                <a:gdLst>
                  <a:gd name="T0" fmla="*/ 69 w 71"/>
                  <a:gd name="T1" fmla="*/ 40 h 43"/>
                  <a:gd name="T2" fmla="*/ 68 w 71"/>
                  <a:gd name="T3" fmla="*/ 43 h 43"/>
                  <a:gd name="T4" fmla="*/ 22 w 71"/>
                  <a:gd name="T5" fmla="*/ 15 h 43"/>
                  <a:gd name="T6" fmla="*/ 20 w 71"/>
                  <a:gd name="T7" fmla="*/ 20 h 43"/>
                  <a:gd name="T8" fmla="*/ 0 w 71"/>
                  <a:gd name="T9" fmla="*/ 0 h 43"/>
                  <a:gd name="T10" fmla="*/ 28 w 71"/>
                  <a:gd name="T11" fmla="*/ 6 h 43"/>
                  <a:gd name="T12" fmla="*/ 25 w 71"/>
                  <a:gd name="T13" fmla="*/ 11 h 43"/>
                  <a:gd name="T14" fmla="*/ 71 w 71"/>
                  <a:gd name="T15" fmla="*/ 38 h 43"/>
                  <a:gd name="T16" fmla="*/ 69 w 71"/>
                  <a:gd name="T17" fmla="*/ 4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1" h="43">
                    <a:moveTo>
                      <a:pt x="69" y="40"/>
                    </a:moveTo>
                    <a:lnTo>
                      <a:pt x="68" y="43"/>
                    </a:lnTo>
                    <a:lnTo>
                      <a:pt x="22" y="15"/>
                    </a:lnTo>
                    <a:lnTo>
                      <a:pt x="20" y="20"/>
                    </a:lnTo>
                    <a:lnTo>
                      <a:pt x="0" y="0"/>
                    </a:lnTo>
                    <a:lnTo>
                      <a:pt x="28" y="6"/>
                    </a:lnTo>
                    <a:lnTo>
                      <a:pt x="25" y="11"/>
                    </a:lnTo>
                    <a:lnTo>
                      <a:pt x="71" y="38"/>
                    </a:lnTo>
                    <a:lnTo>
                      <a:pt x="69" y="4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371" name="Freeform 1611"/>
              <p:cNvSpPr>
                <a:spLocks/>
              </p:cNvSpPr>
              <p:nvPr/>
            </p:nvSpPr>
            <p:spPr bwMode="auto">
              <a:xfrm>
                <a:off x="1829" y="4087"/>
                <a:ext cx="64" cy="41"/>
              </a:xfrm>
              <a:custGeom>
                <a:avLst/>
                <a:gdLst>
                  <a:gd name="T0" fmla="*/ 63 w 64"/>
                  <a:gd name="T1" fmla="*/ 39 h 41"/>
                  <a:gd name="T2" fmla="*/ 61 w 64"/>
                  <a:gd name="T3" fmla="*/ 41 h 41"/>
                  <a:gd name="T4" fmla="*/ 20 w 64"/>
                  <a:gd name="T5" fmla="*/ 15 h 41"/>
                  <a:gd name="T6" fmla="*/ 17 w 64"/>
                  <a:gd name="T7" fmla="*/ 18 h 41"/>
                  <a:gd name="T8" fmla="*/ 0 w 64"/>
                  <a:gd name="T9" fmla="*/ 0 h 41"/>
                  <a:gd name="T10" fmla="*/ 26 w 64"/>
                  <a:gd name="T11" fmla="*/ 7 h 41"/>
                  <a:gd name="T12" fmla="*/ 23 w 64"/>
                  <a:gd name="T13" fmla="*/ 10 h 41"/>
                  <a:gd name="T14" fmla="*/ 64 w 64"/>
                  <a:gd name="T15" fmla="*/ 38 h 41"/>
                  <a:gd name="T16" fmla="*/ 63 w 64"/>
                  <a:gd name="T17" fmla="*/ 39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4" h="41">
                    <a:moveTo>
                      <a:pt x="63" y="39"/>
                    </a:moveTo>
                    <a:lnTo>
                      <a:pt x="61" y="41"/>
                    </a:lnTo>
                    <a:lnTo>
                      <a:pt x="20" y="15"/>
                    </a:lnTo>
                    <a:lnTo>
                      <a:pt x="17" y="18"/>
                    </a:lnTo>
                    <a:lnTo>
                      <a:pt x="0" y="0"/>
                    </a:lnTo>
                    <a:lnTo>
                      <a:pt x="26" y="7"/>
                    </a:lnTo>
                    <a:lnTo>
                      <a:pt x="23" y="10"/>
                    </a:lnTo>
                    <a:lnTo>
                      <a:pt x="64" y="38"/>
                    </a:lnTo>
                    <a:lnTo>
                      <a:pt x="63" y="39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372" name="Freeform 1612"/>
              <p:cNvSpPr>
                <a:spLocks/>
              </p:cNvSpPr>
              <p:nvPr/>
            </p:nvSpPr>
            <p:spPr bwMode="auto">
              <a:xfrm>
                <a:off x="1768" y="4079"/>
                <a:ext cx="57" cy="34"/>
              </a:xfrm>
              <a:custGeom>
                <a:avLst/>
                <a:gdLst>
                  <a:gd name="T0" fmla="*/ 55 w 57"/>
                  <a:gd name="T1" fmla="*/ 32 h 34"/>
                  <a:gd name="T2" fmla="*/ 54 w 57"/>
                  <a:gd name="T3" fmla="*/ 34 h 34"/>
                  <a:gd name="T4" fmla="*/ 18 w 57"/>
                  <a:gd name="T5" fmla="*/ 12 h 34"/>
                  <a:gd name="T6" fmla="*/ 15 w 57"/>
                  <a:gd name="T7" fmla="*/ 17 h 34"/>
                  <a:gd name="T8" fmla="*/ 0 w 57"/>
                  <a:gd name="T9" fmla="*/ 0 h 34"/>
                  <a:gd name="T10" fmla="*/ 21 w 57"/>
                  <a:gd name="T11" fmla="*/ 5 h 34"/>
                  <a:gd name="T12" fmla="*/ 20 w 57"/>
                  <a:gd name="T13" fmla="*/ 9 h 34"/>
                  <a:gd name="T14" fmla="*/ 57 w 57"/>
                  <a:gd name="T15" fmla="*/ 31 h 34"/>
                  <a:gd name="T16" fmla="*/ 55 w 57"/>
                  <a:gd name="T17" fmla="*/ 32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7" h="34">
                    <a:moveTo>
                      <a:pt x="55" y="32"/>
                    </a:moveTo>
                    <a:lnTo>
                      <a:pt x="54" y="34"/>
                    </a:lnTo>
                    <a:lnTo>
                      <a:pt x="18" y="12"/>
                    </a:lnTo>
                    <a:lnTo>
                      <a:pt x="15" y="17"/>
                    </a:lnTo>
                    <a:lnTo>
                      <a:pt x="0" y="0"/>
                    </a:lnTo>
                    <a:lnTo>
                      <a:pt x="21" y="5"/>
                    </a:lnTo>
                    <a:lnTo>
                      <a:pt x="20" y="9"/>
                    </a:lnTo>
                    <a:lnTo>
                      <a:pt x="57" y="31"/>
                    </a:lnTo>
                    <a:lnTo>
                      <a:pt x="55" y="32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373" name="Freeform 1613"/>
              <p:cNvSpPr>
                <a:spLocks/>
              </p:cNvSpPr>
              <p:nvPr/>
            </p:nvSpPr>
            <p:spPr bwMode="auto">
              <a:xfrm>
                <a:off x="1701" y="4070"/>
                <a:ext cx="15" cy="11"/>
              </a:xfrm>
              <a:custGeom>
                <a:avLst/>
                <a:gdLst>
                  <a:gd name="T0" fmla="*/ 15 w 15"/>
                  <a:gd name="T1" fmla="*/ 3 h 11"/>
                  <a:gd name="T2" fmla="*/ 0 w 15"/>
                  <a:gd name="T3" fmla="*/ 0 h 11"/>
                  <a:gd name="T4" fmla="*/ 12 w 15"/>
                  <a:gd name="T5" fmla="*/ 11 h 11"/>
                  <a:gd name="T6" fmla="*/ 15 w 15"/>
                  <a:gd name="T7" fmla="*/ 3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11">
                    <a:moveTo>
                      <a:pt x="15" y="3"/>
                    </a:moveTo>
                    <a:lnTo>
                      <a:pt x="0" y="0"/>
                    </a:lnTo>
                    <a:lnTo>
                      <a:pt x="12" y="11"/>
                    </a:lnTo>
                    <a:lnTo>
                      <a:pt x="15" y="3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374" name="Line 1614"/>
              <p:cNvSpPr>
                <a:spLocks noChangeShapeType="1"/>
              </p:cNvSpPr>
              <p:nvPr/>
            </p:nvSpPr>
            <p:spPr bwMode="auto">
              <a:xfrm>
                <a:off x="1714" y="4077"/>
                <a:ext cx="40" cy="19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375" name="Freeform 1615"/>
              <p:cNvSpPr>
                <a:spLocks/>
              </p:cNvSpPr>
              <p:nvPr/>
            </p:nvSpPr>
            <p:spPr bwMode="auto">
              <a:xfrm>
                <a:off x="2779" y="4342"/>
                <a:ext cx="70" cy="70"/>
              </a:xfrm>
              <a:custGeom>
                <a:avLst/>
                <a:gdLst>
                  <a:gd name="T0" fmla="*/ 67 w 70"/>
                  <a:gd name="T1" fmla="*/ 69 h 70"/>
                  <a:gd name="T2" fmla="*/ 66 w 70"/>
                  <a:gd name="T3" fmla="*/ 70 h 70"/>
                  <a:gd name="T4" fmla="*/ 21 w 70"/>
                  <a:gd name="T5" fmla="*/ 26 h 70"/>
                  <a:gd name="T6" fmla="*/ 17 w 70"/>
                  <a:gd name="T7" fmla="*/ 31 h 70"/>
                  <a:gd name="T8" fmla="*/ 0 w 70"/>
                  <a:gd name="T9" fmla="*/ 0 h 70"/>
                  <a:gd name="T10" fmla="*/ 29 w 70"/>
                  <a:gd name="T11" fmla="*/ 15 h 70"/>
                  <a:gd name="T12" fmla="*/ 25 w 70"/>
                  <a:gd name="T13" fmla="*/ 20 h 70"/>
                  <a:gd name="T14" fmla="*/ 70 w 70"/>
                  <a:gd name="T15" fmla="*/ 66 h 70"/>
                  <a:gd name="T16" fmla="*/ 67 w 70"/>
                  <a:gd name="T17" fmla="*/ 69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0" h="70">
                    <a:moveTo>
                      <a:pt x="67" y="69"/>
                    </a:moveTo>
                    <a:lnTo>
                      <a:pt x="66" y="70"/>
                    </a:lnTo>
                    <a:lnTo>
                      <a:pt x="21" y="26"/>
                    </a:lnTo>
                    <a:lnTo>
                      <a:pt x="17" y="31"/>
                    </a:lnTo>
                    <a:lnTo>
                      <a:pt x="0" y="0"/>
                    </a:lnTo>
                    <a:lnTo>
                      <a:pt x="29" y="15"/>
                    </a:lnTo>
                    <a:lnTo>
                      <a:pt x="25" y="20"/>
                    </a:lnTo>
                    <a:lnTo>
                      <a:pt x="70" y="66"/>
                    </a:lnTo>
                    <a:lnTo>
                      <a:pt x="67" y="69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376" name="Freeform 1616"/>
              <p:cNvSpPr>
                <a:spLocks/>
              </p:cNvSpPr>
              <p:nvPr/>
            </p:nvSpPr>
            <p:spPr bwMode="auto">
              <a:xfrm>
                <a:off x="2713" y="4334"/>
                <a:ext cx="66" cy="63"/>
              </a:xfrm>
              <a:custGeom>
                <a:avLst/>
                <a:gdLst>
                  <a:gd name="T0" fmla="*/ 65 w 66"/>
                  <a:gd name="T1" fmla="*/ 62 h 63"/>
                  <a:gd name="T2" fmla="*/ 63 w 66"/>
                  <a:gd name="T3" fmla="*/ 63 h 63"/>
                  <a:gd name="T4" fmla="*/ 19 w 66"/>
                  <a:gd name="T5" fmla="*/ 22 h 63"/>
                  <a:gd name="T6" fmla="*/ 17 w 66"/>
                  <a:gd name="T7" fmla="*/ 26 h 63"/>
                  <a:gd name="T8" fmla="*/ 0 w 66"/>
                  <a:gd name="T9" fmla="*/ 0 h 63"/>
                  <a:gd name="T10" fmla="*/ 28 w 66"/>
                  <a:gd name="T11" fmla="*/ 14 h 63"/>
                  <a:gd name="T12" fmla="*/ 23 w 66"/>
                  <a:gd name="T13" fmla="*/ 17 h 63"/>
                  <a:gd name="T14" fmla="*/ 66 w 66"/>
                  <a:gd name="T15" fmla="*/ 58 h 63"/>
                  <a:gd name="T16" fmla="*/ 65 w 66"/>
                  <a:gd name="T17" fmla="*/ 62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6" h="63">
                    <a:moveTo>
                      <a:pt x="65" y="62"/>
                    </a:moveTo>
                    <a:lnTo>
                      <a:pt x="63" y="63"/>
                    </a:lnTo>
                    <a:lnTo>
                      <a:pt x="19" y="22"/>
                    </a:lnTo>
                    <a:lnTo>
                      <a:pt x="17" y="26"/>
                    </a:lnTo>
                    <a:lnTo>
                      <a:pt x="0" y="0"/>
                    </a:lnTo>
                    <a:lnTo>
                      <a:pt x="28" y="14"/>
                    </a:lnTo>
                    <a:lnTo>
                      <a:pt x="23" y="17"/>
                    </a:lnTo>
                    <a:lnTo>
                      <a:pt x="66" y="58"/>
                    </a:lnTo>
                    <a:lnTo>
                      <a:pt x="65" y="62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377" name="Freeform 1617"/>
              <p:cNvSpPr>
                <a:spLocks/>
              </p:cNvSpPr>
              <p:nvPr/>
            </p:nvSpPr>
            <p:spPr bwMode="auto">
              <a:xfrm>
                <a:off x="2641" y="4339"/>
                <a:ext cx="68" cy="43"/>
              </a:xfrm>
              <a:custGeom>
                <a:avLst/>
                <a:gdLst>
                  <a:gd name="T0" fmla="*/ 66 w 68"/>
                  <a:gd name="T1" fmla="*/ 40 h 43"/>
                  <a:gd name="T2" fmla="*/ 65 w 68"/>
                  <a:gd name="T3" fmla="*/ 43 h 43"/>
                  <a:gd name="T4" fmla="*/ 22 w 68"/>
                  <a:gd name="T5" fmla="*/ 15 h 43"/>
                  <a:gd name="T6" fmla="*/ 19 w 68"/>
                  <a:gd name="T7" fmla="*/ 20 h 43"/>
                  <a:gd name="T8" fmla="*/ 0 w 68"/>
                  <a:gd name="T9" fmla="*/ 0 h 43"/>
                  <a:gd name="T10" fmla="*/ 28 w 68"/>
                  <a:gd name="T11" fmla="*/ 8 h 43"/>
                  <a:gd name="T12" fmla="*/ 25 w 68"/>
                  <a:gd name="T13" fmla="*/ 11 h 43"/>
                  <a:gd name="T14" fmla="*/ 68 w 68"/>
                  <a:gd name="T15" fmla="*/ 38 h 43"/>
                  <a:gd name="T16" fmla="*/ 66 w 68"/>
                  <a:gd name="T17" fmla="*/ 4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8" h="43">
                    <a:moveTo>
                      <a:pt x="66" y="40"/>
                    </a:moveTo>
                    <a:lnTo>
                      <a:pt x="65" y="43"/>
                    </a:lnTo>
                    <a:lnTo>
                      <a:pt x="22" y="15"/>
                    </a:lnTo>
                    <a:lnTo>
                      <a:pt x="19" y="20"/>
                    </a:lnTo>
                    <a:lnTo>
                      <a:pt x="0" y="0"/>
                    </a:lnTo>
                    <a:lnTo>
                      <a:pt x="28" y="8"/>
                    </a:lnTo>
                    <a:lnTo>
                      <a:pt x="25" y="11"/>
                    </a:lnTo>
                    <a:lnTo>
                      <a:pt x="68" y="38"/>
                    </a:lnTo>
                    <a:lnTo>
                      <a:pt x="66" y="4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75378" name="Freeform 1618"/>
              <p:cNvSpPr>
                <a:spLocks/>
              </p:cNvSpPr>
              <p:nvPr/>
            </p:nvSpPr>
            <p:spPr bwMode="auto">
              <a:xfrm>
                <a:off x="2574" y="4342"/>
                <a:ext cx="66" cy="24"/>
              </a:xfrm>
              <a:custGeom>
                <a:avLst/>
                <a:gdLst>
                  <a:gd name="T0" fmla="*/ 64 w 66"/>
                  <a:gd name="T1" fmla="*/ 21 h 24"/>
                  <a:gd name="T2" fmla="*/ 64 w 66"/>
                  <a:gd name="T3" fmla="*/ 24 h 24"/>
                  <a:gd name="T4" fmla="*/ 20 w 66"/>
                  <a:gd name="T5" fmla="*/ 8 h 24"/>
                  <a:gd name="T6" fmla="*/ 18 w 66"/>
                  <a:gd name="T7" fmla="*/ 12 h 24"/>
                  <a:gd name="T8" fmla="*/ 0 w 66"/>
                  <a:gd name="T9" fmla="*/ 0 h 24"/>
                  <a:gd name="T10" fmla="*/ 23 w 66"/>
                  <a:gd name="T11" fmla="*/ 0 h 24"/>
                  <a:gd name="T12" fmla="*/ 22 w 66"/>
                  <a:gd name="T13" fmla="*/ 5 h 24"/>
                  <a:gd name="T14" fmla="*/ 66 w 66"/>
                  <a:gd name="T15" fmla="*/ 20 h 24"/>
                  <a:gd name="T16" fmla="*/ 64 w 66"/>
                  <a:gd name="T17" fmla="*/ 21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6" h="24">
                    <a:moveTo>
                      <a:pt x="64" y="21"/>
                    </a:moveTo>
                    <a:lnTo>
                      <a:pt x="64" y="24"/>
                    </a:lnTo>
                    <a:lnTo>
                      <a:pt x="20" y="8"/>
                    </a:lnTo>
                    <a:lnTo>
                      <a:pt x="18" y="12"/>
                    </a:lnTo>
                    <a:lnTo>
                      <a:pt x="0" y="0"/>
                    </a:lnTo>
                    <a:lnTo>
                      <a:pt x="23" y="0"/>
                    </a:lnTo>
                    <a:lnTo>
                      <a:pt x="22" y="5"/>
                    </a:lnTo>
                    <a:lnTo>
                      <a:pt x="66" y="20"/>
                    </a:lnTo>
                    <a:lnTo>
                      <a:pt x="64" y="21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</p:grpSp>
        <p:sp>
          <p:nvSpPr>
            <p:cNvPr id="375379" name="Freeform 1619"/>
            <p:cNvSpPr>
              <a:spLocks/>
            </p:cNvSpPr>
            <p:nvPr/>
          </p:nvSpPr>
          <p:spPr bwMode="auto">
            <a:xfrm>
              <a:off x="1774" y="5033"/>
              <a:ext cx="86" cy="28"/>
            </a:xfrm>
            <a:custGeom>
              <a:avLst/>
              <a:gdLst>
                <a:gd name="T0" fmla="*/ 62 w 64"/>
                <a:gd name="T1" fmla="*/ 20 h 20"/>
                <a:gd name="T2" fmla="*/ 62 w 64"/>
                <a:gd name="T3" fmla="*/ 20 h 20"/>
                <a:gd name="T4" fmla="*/ 20 w 64"/>
                <a:gd name="T5" fmla="*/ 9 h 20"/>
                <a:gd name="T6" fmla="*/ 20 w 64"/>
                <a:gd name="T7" fmla="*/ 14 h 20"/>
                <a:gd name="T8" fmla="*/ 0 w 64"/>
                <a:gd name="T9" fmla="*/ 1 h 20"/>
                <a:gd name="T10" fmla="*/ 23 w 64"/>
                <a:gd name="T11" fmla="*/ 0 h 20"/>
                <a:gd name="T12" fmla="*/ 21 w 64"/>
                <a:gd name="T13" fmla="*/ 4 h 20"/>
                <a:gd name="T14" fmla="*/ 64 w 64"/>
                <a:gd name="T15" fmla="*/ 17 h 20"/>
                <a:gd name="T16" fmla="*/ 62 w 64"/>
                <a:gd name="T17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4" h="20">
                  <a:moveTo>
                    <a:pt x="62" y="20"/>
                  </a:moveTo>
                  <a:lnTo>
                    <a:pt x="62" y="20"/>
                  </a:lnTo>
                  <a:lnTo>
                    <a:pt x="20" y="9"/>
                  </a:lnTo>
                  <a:lnTo>
                    <a:pt x="20" y="14"/>
                  </a:lnTo>
                  <a:lnTo>
                    <a:pt x="0" y="1"/>
                  </a:lnTo>
                  <a:lnTo>
                    <a:pt x="23" y="0"/>
                  </a:lnTo>
                  <a:lnTo>
                    <a:pt x="21" y="4"/>
                  </a:lnTo>
                  <a:lnTo>
                    <a:pt x="64" y="17"/>
                  </a:lnTo>
                  <a:lnTo>
                    <a:pt x="62" y="20"/>
                  </a:lnTo>
                  <a:close/>
                </a:path>
              </a:pathLst>
            </a:custGeom>
            <a:noFill/>
            <a:ln w="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3366FF"/>
                  </a:solidFill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375380" name="Freeform 1620"/>
            <p:cNvSpPr>
              <a:spLocks/>
            </p:cNvSpPr>
            <p:nvPr/>
          </p:nvSpPr>
          <p:spPr bwMode="auto">
            <a:xfrm>
              <a:off x="1678" y="5021"/>
              <a:ext cx="87" cy="21"/>
            </a:xfrm>
            <a:custGeom>
              <a:avLst/>
              <a:gdLst>
                <a:gd name="T0" fmla="*/ 65 w 65"/>
                <a:gd name="T1" fmla="*/ 12 h 15"/>
                <a:gd name="T2" fmla="*/ 65 w 65"/>
                <a:gd name="T3" fmla="*/ 15 h 15"/>
                <a:gd name="T4" fmla="*/ 22 w 65"/>
                <a:gd name="T5" fmla="*/ 7 h 15"/>
                <a:gd name="T6" fmla="*/ 22 w 65"/>
                <a:gd name="T7" fmla="*/ 12 h 15"/>
                <a:gd name="T8" fmla="*/ 0 w 65"/>
                <a:gd name="T9" fmla="*/ 3 h 15"/>
                <a:gd name="T10" fmla="*/ 22 w 65"/>
                <a:gd name="T11" fmla="*/ 0 h 15"/>
                <a:gd name="T12" fmla="*/ 22 w 65"/>
                <a:gd name="T13" fmla="*/ 4 h 15"/>
                <a:gd name="T14" fmla="*/ 65 w 65"/>
                <a:gd name="T15" fmla="*/ 10 h 15"/>
                <a:gd name="T16" fmla="*/ 65 w 65"/>
                <a:gd name="T17" fmla="*/ 12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5" h="15">
                  <a:moveTo>
                    <a:pt x="65" y="12"/>
                  </a:moveTo>
                  <a:lnTo>
                    <a:pt x="65" y="15"/>
                  </a:lnTo>
                  <a:lnTo>
                    <a:pt x="22" y="7"/>
                  </a:lnTo>
                  <a:lnTo>
                    <a:pt x="22" y="12"/>
                  </a:lnTo>
                  <a:lnTo>
                    <a:pt x="0" y="3"/>
                  </a:lnTo>
                  <a:lnTo>
                    <a:pt x="22" y="0"/>
                  </a:lnTo>
                  <a:lnTo>
                    <a:pt x="22" y="4"/>
                  </a:lnTo>
                  <a:lnTo>
                    <a:pt x="65" y="10"/>
                  </a:lnTo>
                  <a:lnTo>
                    <a:pt x="65" y="12"/>
                  </a:lnTo>
                  <a:close/>
                </a:path>
              </a:pathLst>
            </a:custGeom>
            <a:noFill/>
            <a:ln w="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3366FF"/>
                  </a:solidFill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375381" name="Freeform 1621"/>
            <p:cNvSpPr>
              <a:spLocks/>
            </p:cNvSpPr>
            <p:nvPr/>
          </p:nvSpPr>
          <p:spPr bwMode="auto">
            <a:xfrm>
              <a:off x="1590" y="4998"/>
              <a:ext cx="20" cy="14"/>
            </a:xfrm>
            <a:custGeom>
              <a:avLst/>
              <a:gdLst>
                <a:gd name="T0" fmla="*/ 15 w 15"/>
                <a:gd name="T1" fmla="*/ 0 h 10"/>
                <a:gd name="T2" fmla="*/ 0 w 15"/>
                <a:gd name="T3" fmla="*/ 3 h 10"/>
                <a:gd name="T4" fmla="*/ 13 w 15"/>
                <a:gd name="T5" fmla="*/ 10 h 10"/>
                <a:gd name="T6" fmla="*/ 15 w 15"/>
                <a:gd name="T7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10">
                  <a:moveTo>
                    <a:pt x="15" y="0"/>
                  </a:moveTo>
                  <a:lnTo>
                    <a:pt x="0" y="3"/>
                  </a:lnTo>
                  <a:lnTo>
                    <a:pt x="13" y="10"/>
                  </a:lnTo>
                  <a:lnTo>
                    <a:pt x="15" y="0"/>
                  </a:lnTo>
                  <a:close/>
                </a:path>
              </a:pathLst>
            </a:custGeom>
            <a:noFill/>
            <a:ln w="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3366FF"/>
                  </a:solidFill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375382" name="Line 1622"/>
            <p:cNvSpPr>
              <a:spLocks noChangeShapeType="1"/>
            </p:cNvSpPr>
            <p:nvPr/>
          </p:nvSpPr>
          <p:spPr bwMode="auto">
            <a:xfrm>
              <a:off x="1608" y="5006"/>
              <a:ext cx="64" cy="11"/>
            </a:xfrm>
            <a:prstGeom prst="line">
              <a:avLst/>
            </a:prstGeom>
            <a:noFill/>
            <a:ln w="4763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375383" name="Freeform 1623"/>
            <p:cNvSpPr>
              <a:spLocks/>
            </p:cNvSpPr>
            <p:nvPr/>
          </p:nvSpPr>
          <p:spPr bwMode="auto">
            <a:xfrm>
              <a:off x="1507" y="4971"/>
              <a:ext cx="18" cy="12"/>
            </a:xfrm>
            <a:custGeom>
              <a:avLst/>
              <a:gdLst>
                <a:gd name="T0" fmla="*/ 14 w 14"/>
                <a:gd name="T1" fmla="*/ 0 h 9"/>
                <a:gd name="T2" fmla="*/ 0 w 14"/>
                <a:gd name="T3" fmla="*/ 0 h 9"/>
                <a:gd name="T4" fmla="*/ 11 w 14"/>
                <a:gd name="T5" fmla="*/ 9 h 9"/>
                <a:gd name="T6" fmla="*/ 14 w 14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9">
                  <a:moveTo>
                    <a:pt x="14" y="0"/>
                  </a:moveTo>
                  <a:lnTo>
                    <a:pt x="0" y="0"/>
                  </a:lnTo>
                  <a:lnTo>
                    <a:pt x="11" y="9"/>
                  </a:lnTo>
                  <a:lnTo>
                    <a:pt x="14" y="0"/>
                  </a:lnTo>
                  <a:close/>
                </a:path>
              </a:pathLst>
            </a:custGeom>
            <a:noFill/>
            <a:ln w="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3366FF"/>
                  </a:solidFill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375384" name="Line 1624"/>
            <p:cNvSpPr>
              <a:spLocks noChangeShapeType="1"/>
            </p:cNvSpPr>
            <p:nvPr/>
          </p:nvSpPr>
          <p:spPr bwMode="auto">
            <a:xfrm>
              <a:off x="1524" y="4976"/>
              <a:ext cx="53" cy="19"/>
            </a:xfrm>
            <a:prstGeom prst="line">
              <a:avLst/>
            </a:prstGeom>
            <a:noFill/>
            <a:ln w="4763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375385" name="Freeform 1625"/>
            <p:cNvSpPr>
              <a:spLocks/>
            </p:cNvSpPr>
            <p:nvPr/>
          </p:nvSpPr>
          <p:spPr bwMode="auto">
            <a:xfrm>
              <a:off x="1420" y="4948"/>
              <a:ext cx="19" cy="12"/>
            </a:xfrm>
            <a:custGeom>
              <a:avLst/>
              <a:gdLst>
                <a:gd name="T0" fmla="*/ 14 w 14"/>
                <a:gd name="T1" fmla="*/ 2 h 9"/>
                <a:gd name="T2" fmla="*/ 0 w 14"/>
                <a:gd name="T3" fmla="*/ 0 h 9"/>
                <a:gd name="T4" fmla="*/ 11 w 14"/>
                <a:gd name="T5" fmla="*/ 9 h 9"/>
                <a:gd name="T6" fmla="*/ 14 w 14"/>
                <a:gd name="T7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9">
                  <a:moveTo>
                    <a:pt x="14" y="2"/>
                  </a:moveTo>
                  <a:lnTo>
                    <a:pt x="0" y="0"/>
                  </a:lnTo>
                  <a:lnTo>
                    <a:pt x="11" y="9"/>
                  </a:lnTo>
                  <a:lnTo>
                    <a:pt x="14" y="2"/>
                  </a:lnTo>
                  <a:close/>
                </a:path>
              </a:pathLst>
            </a:custGeom>
            <a:noFill/>
            <a:ln w="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3366FF"/>
                  </a:solidFill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375386" name="Line 1626"/>
            <p:cNvSpPr>
              <a:spLocks noChangeShapeType="1"/>
            </p:cNvSpPr>
            <p:nvPr/>
          </p:nvSpPr>
          <p:spPr bwMode="auto">
            <a:xfrm>
              <a:off x="1436" y="4956"/>
              <a:ext cx="49" cy="19"/>
            </a:xfrm>
            <a:prstGeom prst="line">
              <a:avLst/>
            </a:prstGeom>
            <a:noFill/>
            <a:ln w="4763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375387" name="Freeform 1627"/>
            <p:cNvSpPr>
              <a:spLocks/>
            </p:cNvSpPr>
            <p:nvPr/>
          </p:nvSpPr>
          <p:spPr bwMode="auto">
            <a:xfrm>
              <a:off x="1330" y="4927"/>
              <a:ext cx="16" cy="13"/>
            </a:xfrm>
            <a:custGeom>
              <a:avLst/>
              <a:gdLst>
                <a:gd name="T0" fmla="*/ 12 w 12"/>
                <a:gd name="T1" fmla="*/ 1 h 9"/>
                <a:gd name="T2" fmla="*/ 0 w 12"/>
                <a:gd name="T3" fmla="*/ 0 h 9"/>
                <a:gd name="T4" fmla="*/ 9 w 12"/>
                <a:gd name="T5" fmla="*/ 9 h 9"/>
                <a:gd name="T6" fmla="*/ 12 w 12"/>
                <a:gd name="T7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9">
                  <a:moveTo>
                    <a:pt x="12" y="1"/>
                  </a:moveTo>
                  <a:lnTo>
                    <a:pt x="0" y="0"/>
                  </a:lnTo>
                  <a:lnTo>
                    <a:pt x="9" y="9"/>
                  </a:lnTo>
                  <a:lnTo>
                    <a:pt x="12" y="1"/>
                  </a:lnTo>
                  <a:close/>
                </a:path>
              </a:pathLst>
            </a:custGeom>
            <a:noFill/>
            <a:ln w="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3366FF"/>
                  </a:solidFill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375388" name="Line 1628"/>
            <p:cNvSpPr>
              <a:spLocks noChangeShapeType="1"/>
            </p:cNvSpPr>
            <p:nvPr/>
          </p:nvSpPr>
          <p:spPr bwMode="auto">
            <a:xfrm>
              <a:off x="1345" y="4936"/>
              <a:ext cx="47" cy="19"/>
            </a:xfrm>
            <a:prstGeom prst="line">
              <a:avLst/>
            </a:prstGeom>
            <a:noFill/>
            <a:ln w="4763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375389" name="Freeform 1629"/>
            <p:cNvSpPr>
              <a:spLocks/>
            </p:cNvSpPr>
            <p:nvPr/>
          </p:nvSpPr>
          <p:spPr bwMode="auto">
            <a:xfrm>
              <a:off x="1236" y="4907"/>
              <a:ext cx="16" cy="12"/>
            </a:xfrm>
            <a:custGeom>
              <a:avLst/>
              <a:gdLst>
                <a:gd name="T0" fmla="*/ 12 w 12"/>
                <a:gd name="T1" fmla="*/ 1 h 9"/>
                <a:gd name="T2" fmla="*/ 0 w 12"/>
                <a:gd name="T3" fmla="*/ 0 h 9"/>
                <a:gd name="T4" fmla="*/ 9 w 12"/>
                <a:gd name="T5" fmla="*/ 9 h 9"/>
                <a:gd name="T6" fmla="*/ 12 w 12"/>
                <a:gd name="T7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9">
                  <a:moveTo>
                    <a:pt x="12" y="1"/>
                  </a:moveTo>
                  <a:lnTo>
                    <a:pt x="0" y="0"/>
                  </a:lnTo>
                  <a:lnTo>
                    <a:pt x="9" y="9"/>
                  </a:lnTo>
                  <a:lnTo>
                    <a:pt x="12" y="1"/>
                  </a:lnTo>
                  <a:close/>
                </a:path>
              </a:pathLst>
            </a:custGeom>
            <a:noFill/>
            <a:ln w="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3366FF"/>
                  </a:solidFill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375390" name="Line 1630"/>
            <p:cNvSpPr>
              <a:spLocks noChangeShapeType="1"/>
            </p:cNvSpPr>
            <p:nvPr/>
          </p:nvSpPr>
          <p:spPr bwMode="auto">
            <a:xfrm>
              <a:off x="1249" y="4915"/>
              <a:ext cx="50" cy="18"/>
            </a:xfrm>
            <a:prstGeom prst="line">
              <a:avLst/>
            </a:prstGeom>
            <a:noFill/>
            <a:ln w="4763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375391" name="Freeform 1631"/>
            <p:cNvSpPr>
              <a:spLocks/>
            </p:cNvSpPr>
            <p:nvPr/>
          </p:nvSpPr>
          <p:spPr bwMode="auto">
            <a:xfrm>
              <a:off x="1128" y="4884"/>
              <a:ext cx="20" cy="12"/>
            </a:xfrm>
            <a:custGeom>
              <a:avLst/>
              <a:gdLst>
                <a:gd name="T0" fmla="*/ 15 w 15"/>
                <a:gd name="T1" fmla="*/ 0 h 9"/>
                <a:gd name="T2" fmla="*/ 0 w 15"/>
                <a:gd name="T3" fmla="*/ 0 h 9"/>
                <a:gd name="T4" fmla="*/ 12 w 15"/>
                <a:gd name="T5" fmla="*/ 9 h 9"/>
                <a:gd name="T6" fmla="*/ 15 w 1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9">
                  <a:moveTo>
                    <a:pt x="15" y="0"/>
                  </a:moveTo>
                  <a:lnTo>
                    <a:pt x="0" y="0"/>
                  </a:lnTo>
                  <a:lnTo>
                    <a:pt x="12" y="9"/>
                  </a:lnTo>
                  <a:lnTo>
                    <a:pt x="15" y="0"/>
                  </a:lnTo>
                  <a:close/>
                </a:path>
              </a:pathLst>
            </a:custGeom>
            <a:noFill/>
            <a:ln w="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3366FF"/>
                  </a:solidFill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375392" name="Line 1632"/>
            <p:cNvSpPr>
              <a:spLocks noChangeShapeType="1"/>
            </p:cNvSpPr>
            <p:nvPr/>
          </p:nvSpPr>
          <p:spPr bwMode="auto">
            <a:xfrm>
              <a:off x="1147" y="4892"/>
              <a:ext cx="59" cy="20"/>
            </a:xfrm>
            <a:prstGeom prst="line">
              <a:avLst/>
            </a:prstGeom>
            <a:noFill/>
            <a:ln w="4763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375393" name="Freeform 1633"/>
            <p:cNvSpPr>
              <a:spLocks/>
            </p:cNvSpPr>
            <p:nvPr/>
          </p:nvSpPr>
          <p:spPr bwMode="auto">
            <a:xfrm>
              <a:off x="1018" y="4849"/>
              <a:ext cx="95" cy="44"/>
            </a:xfrm>
            <a:custGeom>
              <a:avLst/>
              <a:gdLst>
                <a:gd name="T0" fmla="*/ 69 w 70"/>
                <a:gd name="T1" fmla="*/ 32 h 33"/>
                <a:gd name="T2" fmla="*/ 67 w 70"/>
                <a:gd name="T3" fmla="*/ 33 h 33"/>
                <a:gd name="T4" fmla="*/ 21 w 70"/>
                <a:gd name="T5" fmla="*/ 12 h 33"/>
                <a:gd name="T6" fmla="*/ 18 w 70"/>
                <a:gd name="T7" fmla="*/ 17 h 33"/>
                <a:gd name="T8" fmla="*/ 0 w 70"/>
                <a:gd name="T9" fmla="*/ 0 h 33"/>
                <a:gd name="T10" fmla="*/ 26 w 70"/>
                <a:gd name="T11" fmla="*/ 4 h 33"/>
                <a:gd name="T12" fmla="*/ 24 w 70"/>
                <a:gd name="T13" fmla="*/ 7 h 33"/>
                <a:gd name="T14" fmla="*/ 70 w 70"/>
                <a:gd name="T15" fmla="*/ 30 h 33"/>
                <a:gd name="T16" fmla="*/ 69 w 70"/>
                <a:gd name="T17" fmla="*/ 32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0" h="33">
                  <a:moveTo>
                    <a:pt x="69" y="32"/>
                  </a:moveTo>
                  <a:lnTo>
                    <a:pt x="67" y="33"/>
                  </a:lnTo>
                  <a:lnTo>
                    <a:pt x="21" y="12"/>
                  </a:lnTo>
                  <a:lnTo>
                    <a:pt x="18" y="17"/>
                  </a:lnTo>
                  <a:lnTo>
                    <a:pt x="0" y="0"/>
                  </a:lnTo>
                  <a:lnTo>
                    <a:pt x="26" y="4"/>
                  </a:lnTo>
                  <a:lnTo>
                    <a:pt x="24" y="7"/>
                  </a:lnTo>
                  <a:lnTo>
                    <a:pt x="70" y="30"/>
                  </a:lnTo>
                  <a:lnTo>
                    <a:pt x="69" y="32"/>
                  </a:lnTo>
                  <a:close/>
                </a:path>
              </a:pathLst>
            </a:custGeom>
            <a:noFill/>
            <a:ln w="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3366FF"/>
                  </a:solidFill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375394" name="Freeform 1634"/>
            <p:cNvSpPr>
              <a:spLocks/>
            </p:cNvSpPr>
            <p:nvPr/>
          </p:nvSpPr>
          <p:spPr bwMode="auto">
            <a:xfrm>
              <a:off x="921" y="4817"/>
              <a:ext cx="99" cy="59"/>
            </a:xfrm>
            <a:custGeom>
              <a:avLst/>
              <a:gdLst>
                <a:gd name="T0" fmla="*/ 72 w 73"/>
                <a:gd name="T1" fmla="*/ 40 h 43"/>
                <a:gd name="T2" fmla="*/ 70 w 73"/>
                <a:gd name="T3" fmla="*/ 43 h 43"/>
                <a:gd name="T4" fmla="*/ 23 w 73"/>
                <a:gd name="T5" fmla="*/ 15 h 43"/>
                <a:gd name="T6" fmla="*/ 20 w 73"/>
                <a:gd name="T7" fmla="*/ 21 h 43"/>
                <a:gd name="T8" fmla="*/ 0 w 73"/>
                <a:gd name="T9" fmla="*/ 0 h 43"/>
                <a:gd name="T10" fmla="*/ 28 w 73"/>
                <a:gd name="T11" fmla="*/ 6 h 43"/>
                <a:gd name="T12" fmla="*/ 25 w 73"/>
                <a:gd name="T13" fmla="*/ 10 h 43"/>
                <a:gd name="T14" fmla="*/ 73 w 73"/>
                <a:gd name="T15" fmla="*/ 36 h 43"/>
                <a:gd name="T16" fmla="*/ 72 w 73"/>
                <a:gd name="T17" fmla="*/ 4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3" h="43">
                  <a:moveTo>
                    <a:pt x="72" y="40"/>
                  </a:moveTo>
                  <a:lnTo>
                    <a:pt x="70" y="43"/>
                  </a:lnTo>
                  <a:lnTo>
                    <a:pt x="23" y="15"/>
                  </a:lnTo>
                  <a:lnTo>
                    <a:pt x="20" y="21"/>
                  </a:lnTo>
                  <a:lnTo>
                    <a:pt x="0" y="0"/>
                  </a:lnTo>
                  <a:lnTo>
                    <a:pt x="28" y="6"/>
                  </a:lnTo>
                  <a:lnTo>
                    <a:pt x="25" y="10"/>
                  </a:lnTo>
                  <a:lnTo>
                    <a:pt x="73" y="36"/>
                  </a:lnTo>
                  <a:lnTo>
                    <a:pt x="72" y="40"/>
                  </a:lnTo>
                  <a:close/>
                </a:path>
              </a:pathLst>
            </a:custGeom>
            <a:noFill/>
            <a:ln w="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3366FF"/>
                  </a:solidFill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375395" name="Freeform 1635"/>
            <p:cNvSpPr>
              <a:spLocks/>
            </p:cNvSpPr>
            <p:nvPr/>
          </p:nvSpPr>
          <p:spPr bwMode="auto">
            <a:xfrm>
              <a:off x="840" y="4795"/>
              <a:ext cx="88" cy="59"/>
            </a:xfrm>
            <a:custGeom>
              <a:avLst/>
              <a:gdLst>
                <a:gd name="T0" fmla="*/ 63 w 65"/>
                <a:gd name="T1" fmla="*/ 40 h 43"/>
                <a:gd name="T2" fmla="*/ 62 w 65"/>
                <a:gd name="T3" fmla="*/ 43 h 43"/>
                <a:gd name="T4" fmla="*/ 19 w 65"/>
                <a:gd name="T5" fmla="*/ 17 h 43"/>
                <a:gd name="T6" fmla="*/ 17 w 65"/>
                <a:gd name="T7" fmla="*/ 22 h 43"/>
                <a:gd name="T8" fmla="*/ 0 w 65"/>
                <a:gd name="T9" fmla="*/ 0 h 43"/>
                <a:gd name="T10" fmla="*/ 25 w 65"/>
                <a:gd name="T11" fmla="*/ 8 h 43"/>
                <a:gd name="T12" fmla="*/ 22 w 65"/>
                <a:gd name="T13" fmla="*/ 13 h 43"/>
                <a:gd name="T14" fmla="*/ 65 w 65"/>
                <a:gd name="T15" fmla="*/ 39 h 43"/>
                <a:gd name="T16" fmla="*/ 63 w 65"/>
                <a:gd name="T17" fmla="*/ 4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5" h="43">
                  <a:moveTo>
                    <a:pt x="63" y="40"/>
                  </a:moveTo>
                  <a:lnTo>
                    <a:pt x="62" y="43"/>
                  </a:lnTo>
                  <a:lnTo>
                    <a:pt x="19" y="17"/>
                  </a:lnTo>
                  <a:lnTo>
                    <a:pt x="17" y="22"/>
                  </a:lnTo>
                  <a:lnTo>
                    <a:pt x="0" y="0"/>
                  </a:lnTo>
                  <a:lnTo>
                    <a:pt x="25" y="8"/>
                  </a:lnTo>
                  <a:lnTo>
                    <a:pt x="22" y="13"/>
                  </a:lnTo>
                  <a:lnTo>
                    <a:pt x="65" y="39"/>
                  </a:lnTo>
                  <a:lnTo>
                    <a:pt x="63" y="40"/>
                  </a:lnTo>
                  <a:close/>
                </a:path>
              </a:pathLst>
            </a:custGeom>
            <a:noFill/>
            <a:ln w="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3366FF"/>
                  </a:solidFill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375396" name="Freeform 1636"/>
            <p:cNvSpPr>
              <a:spLocks/>
            </p:cNvSpPr>
            <p:nvPr/>
          </p:nvSpPr>
          <p:spPr bwMode="auto">
            <a:xfrm>
              <a:off x="758" y="4786"/>
              <a:ext cx="77" cy="45"/>
            </a:xfrm>
            <a:custGeom>
              <a:avLst/>
              <a:gdLst>
                <a:gd name="T0" fmla="*/ 55 w 57"/>
                <a:gd name="T1" fmla="*/ 32 h 33"/>
                <a:gd name="T2" fmla="*/ 54 w 57"/>
                <a:gd name="T3" fmla="*/ 33 h 33"/>
                <a:gd name="T4" fmla="*/ 17 w 57"/>
                <a:gd name="T5" fmla="*/ 12 h 33"/>
                <a:gd name="T6" fmla="*/ 14 w 57"/>
                <a:gd name="T7" fmla="*/ 17 h 33"/>
                <a:gd name="T8" fmla="*/ 0 w 57"/>
                <a:gd name="T9" fmla="*/ 0 h 33"/>
                <a:gd name="T10" fmla="*/ 22 w 57"/>
                <a:gd name="T11" fmla="*/ 4 h 33"/>
                <a:gd name="T12" fmla="*/ 19 w 57"/>
                <a:gd name="T13" fmla="*/ 9 h 33"/>
                <a:gd name="T14" fmla="*/ 57 w 57"/>
                <a:gd name="T15" fmla="*/ 30 h 33"/>
                <a:gd name="T16" fmla="*/ 55 w 57"/>
                <a:gd name="T17" fmla="*/ 32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7" h="33">
                  <a:moveTo>
                    <a:pt x="55" y="32"/>
                  </a:moveTo>
                  <a:lnTo>
                    <a:pt x="54" y="33"/>
                  </a:lnTo>
                  <a:lnTo>
                    <a:pt x="17" y="12"/>
                  </a:lnTo>
                  <a:lnTo>
                    <a:pt x="14" y="17"/>
                  </a:lnTo>
                  <a:lnTo>
                    <a:pt x="0" y="0"/>
                  </a:lnTo>
                  <a:lnTo>
                    <a:pt x="22" y="4"/>
                  </a:lnTo>
                  <a:lnTo>
                    <a:pt x="19" y="9"/>
                  </a:lnTo>
                  <a:lnTo>
                    <a:pt x="57" y="30"/>
                  </a:lnTo>
                  <a:lnTo>
                    <a:pt x="55" y="32"/>
                  </a:lnTo>
                  <a:close/>
                </a:path>
              </a:pathLst>
            </a:custGeom>
            <a:noFill/>
            <a:ln w="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3366FF"/>
                  </a:solidFill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375397" name="Freeform 1637"/>
            <p:cNvSpPr>
              <a:spLocks/>
            </p:cNvSpPr>
            <p:nvPr/>
          </p:nvSpPr>
          <p:spPr bwMode="auto">
            <a:xfrm>
              <a:off x="668" y="4774"/>
              <a:ext cx="20" cy="13"/>
            </a:xfrm>
            <a:custGeom>
              <a:avLst/>
              <a:gdLst>
                <a:gd name="T0" fmla="*/ 15 w 15"/>
                <a:gd name="T1" fmla="*/ 1 h 10"/>
                <a:gd name="T2" fmla="*/ 0 w 15"/>
                <a:gd name="T3" fmla="*/ 0 h 10"/>
                <a:gd name="T4" fmla="*/ 11 w 15"/>
                <a:gd name="T5" fmla="*/ 10 h 10"/>
                <a:gd name="T6" fmla="*/ 15 w 15"/>
                <a:gd name="T7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10">
                  <a:moveTo>
                    <a:pt x="15" y="1"/>
                  </a:moveTo>
                  <a:lnTo>
                    <a:pt x="0" y="0"/>
                  </a:lnTo>
                  <a:lnTo>
                    <a:pt x="11" y="10"/>
                  </a:lnTo>
                  <a:lnTo>
                    <a:pt x="15" y="1"/>
                  </a:lnTo>
                  <a:close/>
                </a:path>
              </a:pathLst>
            </a:custGeom>
            <a:noFill/>
            <a:ln w="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3366FF"/>
                  </a:solidFill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375398" name="Line 1638"/>
            <p:cNvSpPr>
              <a:spLocks noChangeShapeType="1"/>
            </p:cNvSpPr>
            <p:nvPr/>
          </p:nvSpPr>
          <p:spPr bwMode="auto">
            <a:xfrm>
              <a:off x="684" y="4782"/>
              <a:ext cx="55" cy="27"/>
            </a:xfrm>
            <a:prstGeom prst="line">
              <a:avLst/>
            </a:prstGeom>
            <a:noFill/>
            <a:ln w="4763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375399" name="Freeform 1639"/>
            <p:cNvSpPr>
              <a:spLocks/>
            </p:cNvSpPr>
            <p:nvPr/>
          </p:nvSpPr>
          <p:spPr bwMode="auto">
            <a:xfrm>
              <a:off x="1668" y="5112"/>
              <a:ext cx="21" cy="15"/>
            </a:xfrm>
            <a:custGeom>
              <a:avLst/>
              <a:gdLst>
                <a:gd name="T0" fmla="*/ 15 w 15"/>
                <a:gd name="T1" fmla="*/ 0 h 11"/>
                <a:gd name="T2" fmla="*/ 0 w 15"/>
                <a:gd name="T3" fmla="*/ 3 h 11"/>
                <a:gd name="T4" fmla="*/ 12 w 15"/>
                <a:gd name="T5" fmla="*/ 11 h 11"/>
                <a:gd name="T6" fmla="*/ 15 w 15"/>
                <a:gd name="T7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11">
                  <a:moveTo>
                    <a:pt x="15" y="0"/>
                  </a:moveTo>
                  <a:lnTo>
                    <a:pt x="0" y="3"/>
                  </a:lnTo>
                  <a:lnTo>
                    <a:pt x="12" y="11"/>
                  </a:lnTo>
                  <a:lnTo>
                    <a:pt x="15" y="0"/>
                  </a:lnTo>
                  <a:close/>
                </a:path>
              </a:pathLst>
            </a:custGeom>
            <a:noFill/>
            <a:ln w="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3366FF"/>
                  </a:solidFill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375400" name="Line 1640"/>
            <p:cNvSpPr>
              <a:spLocks noChangeShapeType="1"/>
            </p:cNvSpPr>
            <p:nvPr/>
          </p:nvSpPr>
          <p:spPr bwMode="auto">
            <a:xfrm>
              <a:off x="1687" y="5121"/>
              <a:ext cx="57" cy="10"/>
            </a:xfrm>
            <a:prstGeom prst="line">
              <a:avLst/>
            </a:prstGeom>
            <a:noFill/>
            <a:ln w="4763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375401" name="Freeform 1641"/>
            <p:cNvSpPr>
              <a:spLocks/>
            </p:cNvSpPr>
            <p:nvPr/>
          </p:nvSpPr>
          <p:spPr bwMode="auto">
            <a:xfrm>
              <a:off x="1577" y="5092"/>
              <a:ext cx="21" cy="9"/>
            </a:xfrm>
            <a:custGeom>
              <a:avLst/>
              <a:gdLst>
                <a:gd name="T0" fmla="*/ 16 w 16"/>
                <a:gd name="T1" fmla="*/ 0 h 7"/>
                <a:gd name="T2" fmla="*/ 0 w 16"/>
                <a:gd name="T3" fmla="*/ 1 h 7"/>
                <a:gd name="T4" fmla="*/ 13 w 16"/>
                <a:gd name="T5" fmla="*/ 7 h 7"/>
                <a:gd name="T6" fmla="*/ 16 w 16"/>
                <a:gd name="T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7">
                  <a:moveTo>
                    <a:pt x="16" y="0"/>
                  </a:moveTo>
                  <a:lnTo>
                    <a:pt x="0" y="1"/>
                  </a:lnTo>
                  <a:lnTo>
                    <a:pt x="13" y="7"/>
                  </a:lnTo>
                  <a:lnTo>
                    <a:pt x="16" y="0"/>
                  </a:lnTo>
                  <a:close/>
                </a:path>
              </a:pathLst>
            </a:custGeom>
            <a:noFill/>
            <a:ln w="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3366FF"/>
                  </a:solidFill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375402" name="Line 1642"/>
            <p:cNvSpPr>
              <a:spLocks noChangeShapeType="1"/>
            </p:cNvSpPr>
            <p:nvPr/>
          </p:nvSpPr>
          <p:spPr bwMode="auto">
            <a:xfrm>
              <a:off x="1596" y="5096"/>
              <a:ext cx="56" cy="14"/>
            </a:xfrm>
            <a:prstGeom prst="line">
              <a:avLst/>
            </a:prstGeom>
            <a:noFill/>
            <a:ln w="4763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375403" name="Freeform 1643"/>
            <p:cNvSpPr>
              <a:spLocks/>
            </p:cNvSpPr>
            <p:nvPr/>
          </p:nvSpPr>
          <p:spPr bwMode="auto">
            <a:xfrm>
              <a:off x="1489" y="5062"/>
              <a:ext cx="18" cy="12"/>
            </a:xfrm>
            <a:custGeom>
              <a:avLst/>
              <a:gdLst>
                <a:gd name="T0" fmla="*/ 13 w 13"/>
                <a:gd name="T1" fmla="*/ 0 h 9"/>
                <a:gd name="T2" fmla="*/ 0 w 13"/>
                <a:gd name="T3" fmla="*/ 0 h 9"/>
                <a:gd name="T4" fmla="*/ 12 w 13"/>
                <a:gd name="T5" fmla="*/ 9 h 9"/>
                <a:gd name="T6" fmla="*/ 13 w 13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9">
                  <a:moveTo>
                    <a:pt x="13" y="0"/>
                  </a:moveTo>
                  <a:lnTo>
                    <a:pt x="0" y="0"/>
                  </a:lnTo>
                  <a:lnTo>
                    <a:pt x="12" y="9"/>
                  </a:lnTo>
                  <a:lnTo>
                    <a:pt x="13" y="0"/>
                  </a:lnTo>
                  <a:close/>
                </a:path>
              </a:pathLst>
            </a:custGeom>
            <a:noFill/>
            <a:ln w="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3366FF"/>
                  </a:solidFill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375404" name="Line 1644"/>
            <p:cNvSpPr>
              <a:spLocks noChangeShapeType="1"/>
            </p:cNvSpPr>
            <p:nvPr/>
          </p:nvSpPr>
          <p:spPr bwMode="auto">
            <a:xfrm>
              <a:off x="1507" y="5069"/>
              <a:ext cx="52" cy="23"/>
            </a:xfrm>
            <a:prstGeom prst="line">
              <a:avLst/>
            </a:prstGeom>
            <a:noFill/>
            <a:ln w="4763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375405" name="Freeform 1645"/>
            <p:cNvSpPr>
              <a:spLocks/>
            </p:cNvSpPr>
            <p:nvPr/>
          </p:nvSpPr>
          <p:spPr bwMode="auto">
            <a:xfrm>
              <a:off x="1397" y="5038"/>
              <a:ext cx="19" cy="15"/>
            </a:xfrm>
            <a:custGeom>
              <a:avLst/>
              <a:gdLst>
                <a:gd name="T0" fmla="*/ 14 w 14"/>
                <a:gd name="T1" fmla="*/ 1 h 11"/>
                <a:gd name="T2" fmla="*/ 0 w 14"/>
                <a:gd name="T3" fmla="*/ 0 h 11"/>
                <a:gd name="T4" fmla="*/ 10 w 14"/>
                <a:gd name="T5" fmla="*/ 11 h 11"/>
                <a:gd name="T6" fmla="*/ 14 w 14"/>
                <a:gd name="T7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1">
                  <a:moveTo>
                    <a:pt x="14" y="1"/>
                  </a:moveTo>
                  <a:lnTo>
                    <a:pt x="0" y="0"/>
                  </a:lnTo>
                  <a:lnTo>
                    <a:pt x="10" y="11"/>
                  </a:lnTo>
                  <a:lnTo>
                    <a:pt x="14" y="1"/>
                  </a:lnTo>
                  <a:close/>
                </a:path>
              </a:pathLst>
            </a:custGeom>
            <a:noFill/>
            <a:ln w="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3366FF"/>
                  </a:solidFill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375406" name="Line 1646"/>
            <p:cNvSpPr>
              <a:spLocks noChangeShapeType="1"/>
            </p:cNvSpPr>
            <p:nvPr/>
          </p:nvSpPr>
          <p:spPr bwMode="auto">
            <a:xfrm>
              <a:off x="1415" y="5046"/>
              <a:ext cx="51" cy="23"/>
            </a:xfrm>
            <a:prstGeom prst="line">
              <a:avLst/>
            </a:prstGeom>
            <a:noFill/>
            <a:ln w="4763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375407" name="Freeform 1647"/>
            <p:cNvSpPr>
              <a:spLocks/>
            </p:cNvSpPr>
            <p:nvPr/>
          </p:nvSpPr>
          <p:spPr bwMode="auto">
            <a:xfrm>
              <a:off x="1306" y="5014"/>
              <a:ext cx="17" cy="13"/>
            </a:xfrm>
            <a:custGeom>
              <a:avLst/>
              <a:gdLst>
                <a:gd name="T0" fmla="*/ 13 w 13"/>
                <a:gd name="T1" fmla="*/ 2 h 9"/>
                <a:gd name="T2" fmla="*/ 0 w 13"/>
                <a:gd name="T3" fmla="*/ 0 h 9"/>
                <a:gd name="T4" fmla="*/ 9 w 13"/>
                <a:gd name="T5" fmla="*/ 9 h 9"/>
                <a:gd name="T6" fmla="*/ 13 w 13"/>
                <a:gd name="T7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9">
                  <a:moveTo>
                    <a:pt x="13" y="2"/>
                  </a:moveTo>
                  <a:lnTo>
                    <a:pt x="0" y="0"/>
                  </a:lnTo>
                  <a:lnTo>
                    <a:pt x="9" y="9"/>
                  </a:lnTo>
                  <a:lnTo>
                    <a:pt x="13" y="2"/>
                  </a:lnTo>
                  <a:close/>
                </a:path>
              </a:pathLst>
            </a:custGeom>
            <a:noFill/>
            <a:ln w="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3366FF"/>
                  </a:solidFill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375408" name="Line 1648"/>
            <p:cNvSpPr>
              <a:spLocks noChangeShapeType="1"/>
            </p:cNvSpPr>
            <p:nvPr/>
          </p:nvSpPr>
          <p:spPr bwMode="auto">
            <a:xfrm>
              <a:off x="1322" y="5023"/>
              <a:ext cx="51" cy="24"/>
            </a:xfrm>
            <a:prstGeom prst="line">
              <a:avLst/>
            </a:prstGeom>
            <a:noFill/>
            <a:ln w="4763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375409" name="Freeform 1649"/>
            <p:cNvSpPr>
              <a:spLocks/>
            </p:cNvSpPr>
            <p:nvPr/>
          </p:nvSpPr>
          <p:spPr bwMode="auto">
            <a:xfrm>
              <a:off x="1206" y="4995"/>
              <a:ext cx="20" cy="15"/>
            </a:xfrm>
            <a:custGeom>
              <a:avLst/>
              <a:gdLst>
                <a:gd name="T0" fmla="*/ 15 w 15"/>
                <a:gd name="T1" fmla="*/ 2 h 11"/>
                <a:gd name="T2" fmla="*/ 0 w 15"/>
                <a:gd name="T3" fmla="*/ 0 h 11"/>
                <a:gd name="T4" fmla="*/ 12 w 15"/>
                <a:gd name="T5" fmla="*/ 11 h 11"/>
                <a:gd name="T6" fmla="*/ 15 w 15"/>
                <a:gd name="T7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11">
                  <a:moveTo>
                    <a:pt x="15" y="2"/>
                  </a:moveTo>
                  <a:lnTo>
                    <a:pt x="0" y="0"/>
                  </a:lnTo>
                  <a:lnTo>
                    <a:pt x="12" y="11"/>
                  </a:lnTo>
                  <a:lnTo>
                    <a:pt x="15" y="2"/>
                  </a:lnTo>
                  <a:close/>
                </a:path>
              </a:pathLst>
            </a:custGeom>
            <a:noFill/>
            <a:ln w="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3366FF"/>
                  </a:solidFill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375410" name="Line 1650"/>
            <p:cNvSpPr>
              <a:spLocks noChangeShapeType="1"/>
            </p:cNvSpPr>
            <p:nvPr/>
          </p:nvSpPr>
          <p:spPr bwMode="auto">
            <a:xfrm>
              <a:off x="1225" y="5004"/>
              <a:ext cx="51" cy="23"/>
            </a:xfrm>
            <a:prstGeom prst="line">
              <a:avLst/>
            </a:prstGeom>
            <a:noFill/>
            <a:ln w="4763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375411" name="Freeform 1651"/>
            <p:cNvSpPr>
              <a:spLocks/>
            </p:cNvSpPr>
            <p:nvPr/>
          </p:nvSpPr>
          <p:spPr bwMode="auto">
            <a:xfrm>
              <a:off x="1099" y="4975"/>
              <a:ext cx="87" cy="35"/>
            </a:xfrm>
            <a:custGeom>
              <a:avLst/>
              <a:gdLst>
                <a:gd name="T0" fmla="*/ 62 w 64"/>
                <a:gd name="T1" fmla="*/ 23 h 26"/>
                <a:gd name="T2" fmla="*/ 62 w 64"/>
                <a:gd name="T3" fmla="*/ 26 h 26"/>
                <a:gd name="T4" fmla="*/ 20 w 64"/>
                <a:gd name="T5" fmla="*/ 11 h 26"/>
                <a:gd name="T6" fmla="*/ 18 w 64"/>
                <a:gd name="T7" fmla="*/ 14 h 26"/>
                <a:gd name="T8" fmla="*/ 0 w 64"/>
                <a:gd name="T9" fmla="*/ 0 h 26"/>
                <a:gd name="T10" fmla="*/ 24 w 64"/>
                <a:gd name="T11" fmla="*/ 1 h 26"/>
                <a:gd name="T12" fmla="*/ 21 w 64"/>
                <a:gd name="T13" fmla="*/ 6 h 26"/>
                <a:gd name="T14" fmla="*/ 64 w 64"/>
                <a:gd name="T15" fmla="*/ 21 h 26"/>
                <a:gd name="T16" fmla="*/ 62 w 64"/>
                <a:gd name="T17" fmla="*/ 23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4" h="26">
                  <a:moveTo>
                    <a:pt x="62" y="23"/>
                  </a:moveTo>
                  <a:lnTo>
                    <a:pt x="62" y="26"/>
                  </a:lnTo>
                  <a:lnTo>
                    <a:pt x="20" y="11"/>
                  </a:lnTo>
                  <a:lnTo>
                    <a:pt x="18" y="14"/>
                  </a:lnTo>
                  <a:lnTo>
                    <a:pt x="0" y="0"/>
                  </a:lnTo>
                  <a:lnTo>
                    <a:pt x="24" y="1"/>
                  </a:lnTo>
                  <a:lnTo>
                    <a:pt x="21" y="6"/>
                  </a:lnTo>
                  <a:lnTo>
                    <a:pt x="64" y="21"/>
                  </a:lnTo>
                  <a:lnTo>
                    <a:pt x="62" y="23"/>
                  </a:lnTo>
                  <a:close/>
                </a:path>
              </a:pathLst>
            </a:custGeom>
            <a:noFill/>
            <a:ln w="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3366FF"/>
                  </a:solidFill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375412" name="Freeform 1652"/>
            <p:cNvSpPr>
              <a:spLocks/>
            </p:cNvSpPr>
            <p:nvPr/>
          </p:nvSpPr>
          <p:spPr bwMode="auto">
            <a:xfrm>
              <a:off x="992" y="4946"/>
              <a:ext cx="101" cy="44"/>
            </a:xfrm>
            <a:custGeom>
              <a:avLst/>
              <a:gdLst>
                <a:gd name="T0" fmla="*/ 74 w 75"/>
                <a:gd name="T1" fmla="*/ 30 h 32"/>
                <a:gd name="T2" fmla="*/ 74 w 75"/>
                <a:gd name="T3" fmla="*/ 32 h 32"/>
                <a:gd name="T4" fmla="*/ 25 w 75"/>
                <a:gd name="T5" fmla="*/ 10 h 32"/>
                <a:gd name="T6" fmla="*/ 21 w 75"/>
                <a:gd name="T7" fmla="*/ 16 h 32"/>
                <a:gd name="T8" fmla="*/ 0 w 75"/>
                <a:gd name="T9" fmla="*/ 0 h 32"/>
                <a:gd name="T10" fmla="*/ 28 w 75"/>
                <a:gd name="T11" fmla="*/ 1 h 32"/>
                <a:gd name="T12" fmla="*/ 26 w 75"/>
                <a:gd name="T13" fmla="*/ 7 h 32"/>
                <a:gd name="T14" fmla="*/ 75 w 75"/>
                <a:gd name="T15" fmla="*/ 27 h 32"/>
                <a:gd name="T16" fmla="*/ 74 w 75"/>
                <a:gd name="T17" fmla="*/ 3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5" h="32">
                  <a:moveTo>
                    <a:pt x="74" y="30"/>
                  </a:moveTo>
                  <a:lnTo>
                    <a:pt x="74" y="32"/>
                  </a:lnTo>
                  <a:lnTo>
                    <a:pt x="25" y="10"/>
                  </a:lnTo>
                  <a:lnTo>
                    <a:pt x="21" y="16"/>
                  </a:lnTo>
                  <a:lnTo>
                    <a:pt x="0" y="0"/>
                  </a:lnTo>
                  <a:lnTo>
                    <a:pt x="28" y="1"/>
                  </a:lnTo>
                  <a:lnTo>
                    <a:pt x="26" y="7"/>
                  </a:lnTo>
                  <a:lnTo>
                    <a:pt x="75" y="27"/>
                  </a:lnTo>
                  <a:lnTo>
                    <a:pt x="74" y="30"/>
                  </a:lnTo>
                  <a:close/>
                </a:path>
              </a:pathLst>
            </a:custGeom>
            <a:noFill/>
            <a:ln w="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3366FF"/>
                  </a:solidFill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375413" name="Freeform 1653"/>
            <p:cNvSpPr>
              <a:spLocks/>
            </p:cNvSpPr>
            <p:nvPr/>
          </p:nvSpPr>
          <p:spPr bwMode="auto">
            <a:xfrm>
              <a:off x="898" y="4915"/>
              <a:ext cx="102" cy="53"/>
            </a:xfrm>
            <a:custGeom>
              <a:avLst/>
              <a:gdLst>
                <a:gd name="T0" fmla="*/ 74 w 75"/>
                <a:gd name="T1" fmla="*/ 36 h 39"/>
                <a:gd name="T2" fmla="*/ 74 w 75"/>
                <a:gd name="T3" fmla="*/ 39 h 39"/>
                <a:gd name="T4" fmla="*/ 25 w 75"/>
                <a:gd name="T5" fmla="*/ 13 h 39"/>
                <a:gd name="T6" fmla="*/ 22 w 75"/>
                <a:gd name="T7" fmla="*/ 20 h 39"/>
                <a:gd name="T8" fmla="*/ 0 w 75"/>
                <a:gd name="T9" fmla="*/ 0 h 39"/>
                <a:gd name="T10" fmla="*/ 29 w 75"/>
                <a:gd name="T11" fmla="*/ 4 h 39"/>
                <a:gd name="T12" fmla="*/ 26 w 75"/>
                <a:gd name="T13" fmla="*/ 9 h 39"/>
                <a:gd name="T14" fmla="*/ 75 w 75"/>
                <a:gd name="T15" fmla="*/ 33 h 39"/>
                <a:gd name="T16" fmla="*/ 74 w 75"/>
                <a:gd name="T17" fmla="*/ 36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5" h="39">
                  <a:moveTo>
                    <a:pt x="74" y="36"/>
                  </a:moveTo>
                  <a:lnTo>
                    <a:pt x="74" y="39"/>
                  </a:lnTo>
                  <a:lnTo>
                    <a:pt x="25" y="13"/>
                  </a:lnTo>
                  <a:lnTo>
                    <a:pt x="22" y="20"/>
                  </a:lnTo>
                  <a:lnTo>
                    <a:pt x="0" y="0"/>
                  </a:lnTo>
                  <a:lnTo>
                    <a:pt x="29" y="4"/>
                  </a:lnTo>
                  <a:lnTo>
                    <a:pt x="26" y="9"/>
                  </a:lnTo>
                  <a:lnTo>
                    <a:pt x="75" y="33"/>
                  </a:lnTo>
                  <a:lnTo>
                    <a:pt x="74" y="36"/>
                  </a:lnTo>
                  <a:close/>
                </a:path>
              </a:pathLst>
            </a:custGeom>
            <a:noFill/>
            <a:ln w="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3366FF"/>
                  </a:solidFill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375414" name="Freeform 1654"/>
            <p:cNvSpPr>
              <a:spLocks/>
            </p:cNvSpPr>
            <p:nvPr/>
          </p:nvSpPr>
          <p:spPr bwMode="auto">
            <a:xfrm>
              <a:off x="819" y="4892"/>
              <a:ext cx="88" cy="56"/>
            </a:xfrm>
            <a:custGeom>
              <a:avLst/>
              <a:gdLst>
                <a:gd name="T0" fmla="*/ 64 w 65"/>
                <a:gd name="T1" fmla="*/ 38 h 41"/>
                <a:gd name="T2" fmla="*/ 62 w 65"/>
                <a:gd name="T3" fmla="*/ 41 h 41"/>
                <a:gd name="T4" fmla="*/ 19 w 65"/>
                <a:gd name="T5" fmla="*/ 17 h 41"/>
                <a:gd name="T6" fmla="*/ 16 w 65"/>
                <a:gd name="T7" fmla="*/ 20 h 41"/>
                <a:gd name="T8" fmla="*/ 0 w 65"/>
                <a:gd name="T9" fmla="*/ 0 h 41"/>
                <a:gd name="T10" fmla="*/ 24 w 65"/>
                <a:gd name="T11" fmla="*/ 7 h 41"/>
                <a:gd name="T12" fmla="*/ 21 w 65"/>
                <a:gd name="T13" fmla="*/ 12 h 41"/>
                <a:gd name="T14" fmla="*/ 65 w 65"/>
                <a:gd name="T15" fmla="*/ 37 h 41"/>
                <a:gd name="T16" fmla="*/ 64 w 65"/>
                <a:gd name="T17" fmla="*/ 38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5" h="41">
                  <a:moveTo>
                    <a:pt x="64" y="38"/>
                  </a:moveTo>
                  <a:lnTo>
                    <a:pt x="62" y="41"/>
                  </a:lnTo>
                  <a:lnTo>
                    <a:pt x="19" y="17"/>
                  </a:lnTo>
                  <a:lnTo>
                    <a:pt x="16" y="20"/>
                  </a:lnTo>
                  <a:lnTo>
                    <a:pt x="0" y="0"/>
                  </a:lnTo>
                  <a:lnTo>
                    <a:pt x="24" y="7"/>
                  </a:lnTo>
                  <a:lnTo>
                    <a:pt x="21" y="12"/>
                  </a:lnTo>
                  <a:lnTo>
                    <a:pt x="65" y="37"/>
                  </a:lnTo>
                  <a:lnTo>
                    <a:pt x="64" y="38"/>
                  </a:lnTo>
                  <a:close/>
                </a:path>
              </a:pathLst>
            </a:custGeom>
            <a:noFill/>
            <a:ln w="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3366FF"/>
                  </a:solidFill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375415" name="Freeform 1655"/>
            <p:cNvSpPr>
              <a:spLocks/>
            </p:cNvSpPr>
            <p:nvPr/>
          </p:nvSpPr>
          <p:spPr bwMode="auto">
            <a:xfrm>
              <a:off x="735" y="4881"/>
              <a:ext cx="77" cy="44"/>
            </a:xfrm>
            <a:custGeom>
              <a:avLst/>
              <a:gdLst>
                <a:gd name="T0" fmla="*/ 55 w 57"/>
                <a:gd name="T1" fmla="*/ 32 h 32"/>
                <a:gd name="T2" fmla="*/ 55 w 57"/>
                <a:gd name="T3" fmla="*/ 32 h 32"/>
                <a:gd name="T4" fmla="*/ 17 w 57"/>
                <a:gd name="T5" fmla="*/ 11 h 32"/>
                <a:gd name="T6" fmla="*/ 16 w 57"/>
                <a:gd name="T7" fmla="*/ 15 h 32"/>
                <a:gd name="T8" fmla="*/ 0 w 57"/>
                <a:gd name="T9" fmla="*/ 0 h 32"/>
                <a:gd name="T10" fmla="*/ 22 w 57"/>
                <a:gd name="T11" fmla="*/ 5 h 32"/>
                <a:gd name="T12" fmla="*/ 20 w 57"/>
                <a:gd name="T13" fmla="*/ 8 h 32"/>
                <a:gd name="T14" fmla="*/ 57 w 57"/>
                <a:gd name="T15" fmla="*/ 29 h 32"/>
                <a:gd name="T16" fmla="*/ 55 w 57"/>
                <a:gd name="T17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7" h="32">
                  <a:moveTo>
                    <a:pt x="55" y="32"/>
                  </a:moveTo>
                  <a:lnTo>
                    <a:pt x="55" y="32"/>
                  </a:lnTo>
                  <a:lnTo>
                    <a:pt x="17" y="11"/>
                  </a:lnTo>
                  <a:lnTo>
                    <a:pt x="16" y="15"/>
                  </a:lnTo>
                  <a:lnTo>
                    <a:pt x="0" y="0"/>
                  </a:lnTo>
                  <a:lnTo>
                    <a:pt x="22" y="5"/>
                  </a:lnTo>
                  <a:lnTo>
                    <a:pt x="20" y="8"/>
                  </a:lnTo>
                  <a:lnTo>
                    <a:pt x="57" y="29"/>
                  </a:lnTo>
                  <a:lnTo>
                    <a:pt x="55" y="32"/>
                  </a:lnTo>
                  <a:close/>
                </a:path>
              </a:pathLst>
            </a:custGeom>
            <a:noFill/>
            <a:ln w="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3366FF"/>
                  </a:solidFill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375416" name="Freeform 1656"/>
            <p:cNvSpPr>
              <a:spLocks/>
            </p:cNvSpPr>
            <p:nvPr/>
          </p:nvSpPr>
          <p:spPr bwMode="auto">
            <a:xfrm>
              <a:off x="644" y="4862"/>
              <a:ext cx="24" cy="18"/>
            </a:xfrm>
            <a:custGeom>
              <a:avLst/>
              <a:gdLst>
                <a:gd name="T0" fmla="*/ 18 w 18"/>
                <a:gd name="T1" fmla="*/ 3 h 13"/>
                <a:gd name="T2" fmla="*/ 0 w 18"/>
                <a:gd name="T3" fmla="*/ 0 h 13"/>
                <a:gd name="T4" fmla="*/ 12 w 18"/>
                <a:gd name="T5" fmla="*/ 13 h 13"/>
                <a:gd name="T6" fmla="*/ 18 w 18"/>
                <a:gd name="T7" fmla="*/ 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3">
                  <a:moveTo>
                    <a:pt x="18" y="3"/>
                  </a:moveTo>
                  <a:lnTo>
                    <a:pt x="0" y="0"/>
                  </a:lnTo>
                  <a:lnTo>
                    <a:pt x="12" y="13"/>
                  </a:lnTo>
                  <a:lnTo>
                    <a:pt x="18" y="3"/>
                  </a:lnTo>
                  <a:close/>
                </a:path>
              </a:pathLst>
            </a:custGeom>
            <a:noFill/>
            <a:ln w="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3366FF"/>
                  </a:solidFill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375417" name="Line 1657"/>
            <p:cNvSpPr>
              <a:spLocks noChangeShapeType="1"/>
            </p:cNvSpPr>
            <p:nvPr/>
          </p:nvSpPr>
          <p:spPr bwMode="auto">
            <a:xfrm>
              <a:off x="664" y="4873"/>
              <a:ext cx="54" cy="29"/>
            </a:xfrm>
            <a:prstGeom prst="line">
              <a:avLst/>
            </a:prstGeom>
            <a:noFill/>
            <a:ln w="4763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375418" name="Freeform 1658"/>
            <p:cNvSpPr>
              <a:spLocks/>
            </p:cNvSpPr>
            <p:nvPr/>
          </p:nvSpPr>
          <p:spPr bwMode="auto">
            <a:xfrm>
              <a:off x="1275" y="5097"/>
              <a:ext cx="78" cy="48"/>
            </a:xfrm>
            <a:custGeom>
              <a:avLst/>
              <a:gdLst>
                <a:gd name="T0" fmla="*/ 56 w 58"/>
                <a:gd name="T1" fmla="*/ 32 h 35"/>
                <a:gd name="T2" fmla="*/ 55 w 58"/>
                <a:gd name="T3" fmla="*/ 35 h 35"/>
                <a:gd name="T4" fmla="*/ 18 w 58"/>
                <a:gd name="T5" fmla="*/ 14 h 35"/>
                <a:gd name="T6" fmla="*/ 16 w 58"/>
                <a:gd name="T7" fmla="*/ 17 h 35"/>
                <a:gd name="T8" fmla="*/ 0 w 58"/>
                <a:gd name="T9" fmla="*/ 0 h 35"/>
                <a:gd name="T10" fmla="*/ 23 w 58"/>
                <a:gd name="T11" fmla="*/ 6 h 35"/>
                <a:gd name="T12" fmla="*/ 21 w 58"/>
                <a:gd name="T13" fmla="*/ 9 h 35"/>
                <a:gd name="T14" fmla="*/ 58 w 58"/>
                <a:gd name="T15" fmla="*/ 31 h 35"/>
                <a:gd name="T16" fmla="*/ 56 w 58"/>
                <a:gd name="T17" fmla="*/ 3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8" h="35">
                  <a:moveTo>
                    <a:pt x="56" y="32"/>
                  </a:moveTo>
                  <a:lnTo>
                    <a:pt x="55" y="35"/>
                  </a:lnTo>
                  <a:lnTo>
                    <a:pt x="18" y="14"/>
                  </a:lnTo>
                  <a:lnTo>
                    <a:pt x="16" y="17"/>
                  </a:lnTo>
                  <a:lnTo>
                    <a:pt x="0" y="0"/>
                  </a:lnTo>
                  <a:lnTo>
                    <a:pt x="23" y="6"/>
                  </a:lnTo>
                  <a:lnTo>
                    <a:pt x="21" y="9"/>
                  </a:lnTo>
                  <a:lnTo>
                    <a:pt x="58" y="31"/>
                  </a:lnTo>
                  <a:lnTo>
                    <a:pt x="56" y="32"/>
                  </a:lnTo>
                  <a:close/>
                </a:path>
              </a:pathLst>
            </a:custGeom>
            <a:noFill/>
            <a:ln w="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3366FF"/>
                  </a:solidFill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375419" name="Freeform 1659"/>
            <p:cNvSpPr>
              <a:spLocks/>
            </p:cNvSpPr>
            <p:nvPr/>
          </p:nvSpPr>
          <p:spPr bwMode="auto">
            <a:xfrm>
              <a:off x="1175" y="5077"/>
              <a:ext cx="85" cy="48"/>
            </a:xfrm>
            <a:custGeom>
              <a:avLst/>
              <a:gdLst>
                <a:gd name="T0" fmla="*/ 61 w 63"/>
                <a:gd name="T1" fmla="*/ 34 h 35"/>
                <a:gd name="T2" fmla="*/ 60 w 63"/>
                <a:gd name="T3" fmla="*/ 35 h 35"/>
                <a:gd name="T4" fmla="*/ 20 w 63"/>
                <a:gd name="T5" fmla="*/ 12 h 35"/>
                <a:gd name="T6" fmla="*/ 19 w 63"/>
                <a:gd name="T7" fmla="*/ 17 h 35"/>
                <a:gd name="T8" fmla="*/ 0 w 63"/>
                <a:gd name="T9" fmla="*/ 0 h 35"/>
                <a:gd name="T10" fmla="*/ 23 w 63"/>
                <a:gd name="T11" fmla="*/ 6 h 35"/>
                <a:gd name="T12" fmla="*/ 23 w 63"/>
                <a:gd name="T13" fmla="*/ 9 h 35"/>
                <a:gd name="T14" fmla="*/ 63 w 63"/>
                <a:gd name="T15" fmla="*/ 30 h 35"/>
                <a:gd name="T16" fmla="*/ 61 w 63"/>
                <a:gd name="T17" fmla="*/ 34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3" h="35">
                  <a:moveTo>
                    <a:pt x="61" y="34"/>
                  </a:moveTo>
                  <a:lnTo>
                    <a:pt x="60" y="35"/>
                  </a:lnTo>
                  <a:lnTo>
                    <a:pt x="20" y="12"/>
                  </a:lnTo>
                  <a:lnTo>
                    <a:pt x="19" y="17"/>
                  </a:lnTo>
                  <a:lnTo>
                    <a:pt x="0" y="0"/>
                  </a:lnTo>
                  <a:lnTo>
                    <a:pt x="23" y="6"/>
                  </a:lnTo>
                  <a:lnTo>
                    <a:pt x="23" y="9"/>
                  </a:lnTo>
                  <a:lnTo>
                    <a:pt x="63" y="30"/>
                  </a:lnTo>
                  <a:lnTo>
                    <a:pt x="61" y="34"/>
                  </a:lnTo>
                  <a:close/>
                </a:path>
              </a:pathLst>
            </a:custGeom>
            <a:noFill/>
            <a:ln w="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3366FF"/>
                  </a:solidFill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375420" name="Freeform 1660"/>
            <p:cNvSpPr>
              <a:spLocks/>
            </p:cNvSpPr>
            <p:nvPr/>
          </p:nvSpPr>
          <p:spPr bwMode="auto">
            <a:xfrm>
              <a:off x="1072" y="5057"/>
              <a:ext cx="95" cy="47"/>
            </a:xfrm>
            <a:custGeom>
              <a:avLst/>
              <a:gdLst>
                <a:gd name="T0" fmla="*/ 69 w 70"/>
                <a:gd name="T1" fmla="*/ 32 h 35"/>
                <a:gd name="T2" fmla="*/ 67 w 70"/>
                <a:gd name="T3" fmla="*/ 35 h 35"/>
                <a:gd name="T4" fmla="*/ 21 w 70"/>
                <a:gd name="T5" fmla="*/ 12 h 35"/>
                <a:gd name="T6" fmla="*/ 20 w 70"/>
                <a:gd name="T7" fmla="*/ 18 h 35"/>
                <a:gd name="T8" fmla="*/ 0 w 70"/>
                <a:gd name="T9" fmla="*/ 0 h 35"/>
                <a:gd name="T10" fmla="*/ 26 w 70"/>
                <a:gd name="T11" fmla="*/ 3 h 35"/>
                <a:gd name="T12" fmla="*/ 24 w 70"/>
                <a:gd name="T13" fmla="*/ 7 h 35"/>
                <a:gd name="T14" fmla="*/ 70 w 70"/>
                <a:gd name="T15" fmla="*/ 29 h 35"/>
                <a:gd name="T16" fmla="*/ 69 w 70"/>
                <a:gd name="T17" fmla="*/ 3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0" h="35">
                  <a:moveTo>
                    <a:pt x="69" y="32"/>
                  </a:moveTo>
                  <a:lnTo>
                    <a:pt x="67" y="35"/>
                  </a:lnTo>
                  <a:lnTo>
                    <a:pt x="21" y="12"/>
                  </a:lnTo>
                  <a:lnTo>
                    <a:pt x="20" y="18"/>
                  </a:lnTo>
                  <a:lnTo>
                    <a:pt x="0" y="0"/>
                  </a:lnTo>
                  <a:lnTo>
                    <a:pt x="26" y="3"/>
                  </a:lnTo>
                  <a:lnTo>
                    <a:pt x="24" y="7"/>
                  </a:lnTo>
                  <a:lnTo>
                    <a:pt x="70" y="29"/>
                  </a:lnTo>
                  <a:lnTo>
                    <a:pt x="69" y="32"/>
                  </a:lnTo>
                  <a:close/>
                </a:path>
              </a:pathLst>
            </a:custGeom>
            <a:noFill/>
            <a:ln w="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3366FF"/>
                  </a:solidFill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375421" name="Freeform 1661"/>
            <p:cNvSpPr>
              <a:spLocks/>
            </p:cNvSpPr>
            <p:nvPr/>
          </p:nvSpPr>
          <p:spPr bwMode="auto">
            <a:xfrm>
              <a:off x="973" y="5033"/>
              <a:ext cx="101" cy="49"/>
            </a:xfrm>
            <a:custGeom>
              <a:avLst/>
              <a:gdLst>
                <a:gd name="T0" fmla="*/ 74 w 75"/>
                <a:gd name="T1" fmla="*/ 33 h 36"/>
                <a:gd name="T2" fmla="*/ 72 w 75"/>
                <a:gd name="T3" fmla="*/ 36 h 36"/>
                <a:gd name="T4" fmla="*/ 23 w 75"/>
                <a:gd name="T5" fmla="*/ 14 h 36"/>
                <a:gd name="T6" fmla="*/ 20 w 75"/>
                <a:gd name="T7" fmla="*/ 20 h 36"/>
                <a:gd name="T8" fmla="*/ 0 w 75"/>
                <a:gd name="T9" fmla="*/ 0 h 36"/>
                <a:gd name="T10" fmla="*/ 26 w 75"/>
                <a:gd name="T11" fmla="*/ 3 h 36"/>
                <a:gd name="T12" fmla="*/ 25 w 75"/>
                <a:gd name="T13" fmla="*/ 9 h 36"/>
                <a:gd name="T14" fmla="*/ 75 w 75"/>
                <a:gd name="T15" fmla="*/ 32 h 36"/>
                <a:gd name="T16" fmla="*/ 74 w 75"/>
                <a:gd name="T17" fmla="*/ 33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5" h="36">
                  <a:moveTo>
                    <a:pt x="74" y="33"/>
                  </a:moveTo>
                  <a:lnTo>
                    <a:pt x="72" y="36"/>
                  </a:lnTo>
                  <a:lnTo>
                    <a:pt x="23" y="14"/>
                  </a:lnTo>
                  <a:lnTo>
                    <a:pt x="20" y="20"/>
                  </a:lnTo>
                  <a:lnTo>
                    <a:pt x="0" y="0"/>
                  </a:lnTo>
                  <a:lnTo>
                    <a:pt x="26" y="3"/>
                  </a:lnTo>
                  <a:lnTo>
                    <a:pt x="25" y="9"/>
                  </a:lnTo>
                  <a:lnTo>
                    <a:pt x="75" y="32"/>
                  </a:lnTo>
                  <a:lnTo>
                    <a:pt x="74" y="33"/>
                  </a:lnTo>
                  <a:close/>
                </a:path>
              </a:pathLst>
            </a:custGeom>
            <a:noFill/>
            <a:ln w="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3366FF"/>
                  </a:solidFill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375422" name="Freeform 1662"/>
            <p:cNvSpPr>
              <a:spLocks/>
            </p:cNvSpPr>
            <p:nvPr/>
          </p:nvSpPr>
          <p:spPr bwMode="auto">
            <a:xfrm>
              <a:off x="885" y="5008"/>
              <a:ext cx="94" cy="53"/>
            </a:xfrm>
            <a:custGeom>
              <a:avLst/>
              <a:gdLst>
                <a:gd name="T0" fmla="*/ 68 w 70"/>
                <a:gd name="T1" fmla="*/ 39 h 39"/>
                <a:gd name="T2" fmla="*/ 67 w 70"/>
                <a:gd name="T3" fmla="*/ 39 h 39"/>
                <a:gd name="T4" fmla="*/ 21 w 70"/>
                <a:gd name="T5" fmla="*/ 14 h 39"/>
                <a:gd name="T6" fmla="*/ 18 w 70"/>
                <a:gd name="T7" fmla="*/ 19 h 39"/>
                <a:gd name="T8" fmla="*/ 0 w 70"/>
                <a:gd name="T9" fmla="*/ 0 h 39"/>
                <a:gd name="T10" fmla="*/ 26 w 70"/>
                <a:gd name="T11" fmla="*/ 7 h 39"/>
                <a:gd name="T12" fmla="*/ 24 w 70"/>
                <a:gd name="T13" fmla="*/ 11 h 39"/>
                <a:gd name="T14" fmla="*/ 70 w 70"/>
                <a:gd name="T15" fmla="*/ 36 h 39"/>
                <a:gd name="T16" fmla="*/ 68 w 70"/>
                <a:gd name="T17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0" h="39">
                  <a:moveTo>
                    <a:pt x="68" y="39"/>
                  </a:moveTo>
                  <a:lnTo>
                    <a:pt x="67" y="39"/>
                  </a:lnTo>
                  <a:lnTo>
                    <a:pt x="21" y="14"/>
                  </a:lnTo>
                  <a:lnTo>
                    <a:pt x="18" y="19"/>
                  </a:lnTo>
                  <a:lnTo>
                    <a:pt x="0" y="0"/>
                  </a:lnTo>
                  <a:lnTo>
                    <a:pt x="26" y="7"/>
                  </a:lnTo>
                  <a:lnTo>
                    <a:pt x="24" y="11"/>
                  </a:lnTo>
                  <a:lnTo>
                    <a:pt x="70" y="36"/>
                  </a:lnTo>
                  <a:lnTo>
                    <a:pt x="68" y="39"/>
                  </a:lnTo>
                  <a:close/>
                </a:path>
              </a:pathLst>
            </a:custGeom>
            <a:noFill/>
            <a:ln w="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3366FF"/>
                  </a:solidFill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375423" name="Freeform 1663"/>
            <p:cNvSpPr>
              <a:spLocks/>
            </p:cNvSpPr>
            <p:nvPr/>
          </p:nvSpPr>
          <p:spPr bwMode="auto">
            <a:xfrm>
              <a:off x="800" y="4990"/>
              <a:ext cx="86" cy="52"/>
            </a:xfrm>
            <a:custGeom>
              <a:avLst/>
              <a:gdLst>
                <a:gd name="T0" fmla="*/ 63 w 64"/>
                <a:gd name="T1" fmla="*/ 35 h 38"/>
                <a:gd name="T2" fmla="*/ 61 w 64"/>
                <a:gd name="T3" fmla="*/ 38 h 38"/>
                <a:gd name="T4" fmla="*/ 20 w 64"/>
                <a:gd name="T5" fmla="*/ 13 h 38"/>
                <a:gd name="T6" fmla="*/ 17 w 64"/>
                <a:gd name="T7" fmla="*/ 16 h 38"/>
                <a:gd name="T8" fmla="*/ 0 w 64"/>
                <a:gd name="T9" fmla="*/ 0 h 38"/>
                <a:gd name="T10" fmla="*/ 24 w 64"/>
                <a:gd name="T11" fmla="*/ 4 h 38"/>
                <a:gd name="T12" fmla="*/ 23 w 64"/>
                <a:gd name="T13" fmla="*/ 9 h 38"/>
                <a:gd name="T14" fmla="*/ 64 w 64"/>
                <a:gd name="T15" fmla="*/ 33 h 38"/>
                <a:gd name="T16" fmla="*/ 63 w 64"/>
                <a:gd name="T17" fmla="*/ 35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4" h="38">
                  <a:moveTo>
                    <a:pt x="63" y="35"/>
                  </a:moveTo>
                  <a:lnTo>
                    <a:pt x="61" y="38"/>
                  </a:lnTo>
                  <a:lnTo>
                    <a:pt x="20" y="13"/>
                  </a:lnTo>
                  <a:lnTo>
                    <a:pt x="17" y="16"/>
                  </a:lnTo>
                  <a:lnTo>
                    <a:pt x="0" y="0"/>
                  </a:lnTo>
                  <a:lnTo>
                    <a:pt x="24" y="4"/>
                  </a:lnTo>
                  <a:lnTo>
                    <a:pt x="23" y="9"/>
                  </a:lnTo>
                  <a:lnTo>
                    <a:pt x="64" y="33"/>
                  </a:lnTo>
                  <a:lnTo>
                    <a:pt x="63" y="35"/>
                  </a:lnTo>
                  <a:close/>
                </a:path>
              </a:pathLst>
            </a:custGeom>
            <a:noFill/>
            <a:ln w="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3366FF"/>
                  </a:solidFill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375424" name="Freeform 1664"/>
            <p:cNvSpPr>
              <a:spLocks/>
            </p:cNvSpPr>
            <p:nvPr/>
          </p:nvSpPr>
          <p:spPr bwMode="auto">
            <a:xfrm>
              <a:off x="711" y="4971"/>
              <a:ext cx="82" cy="50"/>
            </a:xfrm>
            <a:custGeom>
              <a:avLst/>
              <a:gdLst>
                <a:gd name="T0" fmla="*/ 60 w 61"/>
                <a:gd name="T1" fmla="*/ 34 h 37"/>
                <a:gd name="T2" fmla="*/ 58 w 61"/>
                <a:gd name="T3" fmla="*/ 37 h 37"/>
                <a:gd name="T4" fmla="*/ 20 w 61"/>
                <a:gd name="T5" fmla="*/ 14 h 37"/>
                <a:gd name="T6" fmla="*/ 17 w 61"/>
                <a:gd name="T7" fmla="*/ 17 h 37"/>
                <a:gd name="T8" fmla="*/ 0 w 61"/>
                <a:gd name="T9" fmla="*/ 0 h 37"/>
                <a:gd name="T10" fmla="*/ 23 w 61"/>
                <a:gd name="T11" fmla="*/ 6 h 37"/>
                <a:gd name="T12" fmla="*/ 21 w 61"/>
                <a:gd name="T13" fmla="*/ 11 h 37"/>
                <a:gd name="T14" fmla="*/ 61 w 61"/>
                <a:gd name="T15" fmla="*/ 32 h 37"/>
                <a:gd name="T16" fmla="*/ 60 w 61"/>
                <a:gd name="T17" fmla="*/ 34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1" h="37">
                  <a:moveTo>
                    <a:pt x="60" y="34"/>
                  </a:moveTo>
                  <a:lnTo>
                    <a:pt x="58" y="37"/>
                  </a:lnTo>
                  <a:lnTo>
                    <a:pt x="20" y="14"/>
                  </a:lnTo>
                  <a:lnTo>
                    <a:pt x="17" y="17"/>
                  </a:lnTo>
                  <a:lnTo>
                    <a:pt x="0" y="0"/>
                  </a:lnTo>
                  <a:lnTo>
                    <a:pt x="23" y="6"/>
                  </a:lnTo>
                  <a:lnTo>
                    <a:pt x="21" y="11"/>
                  </a:lnTo>
                  <a:lnTo>
                    <a:pt x="61" y="32"/>
                  </a:lnTo>
                  <a:lnTo>
                    <a:pt x="60" y="34"/>
                  </a:lnTo>
                  <a:close/>
                </a:path>
              </a:pathLst>
            </a:custGeom>
            <a:noFill/>
            <a:ln w="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3366FF"/>
                  </a:solidFill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375425" name="Freeform 1665"/>
            <p:cNvSpPr>
              <a:spLocks/>
            </p:cNvSpPr>
            <p:nvPr/>
          </p:nvSpPr>
          <p:spPr bwMode="auto">
            <a:xfrm>
              <a:off x="618" y="4952"/>
              <a:ext cx="82" cy="46"/>
            </a:xfrm>
            <a:custGeom>
              <a:avLst/>
              <a:gdLst>
                <a:gd name="T0" fmla="*/ 60 w 61"/>
                <a:gd name="T1" fmla="*/ 32 h 34"/>
                <a:gd name="T2" fmla="*/ 58 w 61"/>
                <a:gd name="T3" fmla="*/ 34 h 34"/>
                <a:gd name="T4" fmla="*/ 19 w 61"/>
                <a:gd name="T5" fmla="*/ 12 h 34"/>
                <a:gd name="T6" fmla="*/ 17 w 61"/>
                <a:gd name="T7" fmla="*/ 17 h 34"/>
                <a:gd name="T8" fmla="*/ 0 w 61"/>
                <a:gd name="T9" fmla="*/ 0 h 34"/>
                <a:gd name="T10" fmla="*/ 23 w 61"/>
                <a:gd name="T11" fmla="*/ 5 h 34"/>
                <a:gd name="T12" fmla="*/ 22 w 61"/>
                <a:gd name="T13" fmla="*/ 8 h 34"/>
                <a:gd name="T14" fmla="*/ 61 w 61"/>
                <a:gd name="T15" fmla="*/ 31 h 34"/>
                <a:gd name="T16" fmla="*/ 60 w 61"/>
                <a:gd name="T17" fmla="*/ 32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1" h="34">
                  <a:moveTo>
                    <a:pt x="60" y="32"/>
                  </a:moveTo>
                  <a:lnTo>
                    <a:pt x="58" y="34"/>
                  </a:lnTo>
                  <a:lnTo>
                    <a:pt x="19" y="12"/>
                  </a:lnTo>
                  <a:lnTo>
                    <a:pt x="17" y="17"/>
                  </a:lnTo>
                  <a:lnTo>
                    <a:pt x="0" y="0"/>
                  </a:lnTo>
                  <a:lnTo>
                    <a:pt x="23" y="5"/>
                  </a:lnTo>
                  <a:lnTo>
                    <a:pt x="22" y="8"/>
                  </a:lnTo>
                  <a:lnTo>
                    <a:pt x="61" y="31"/>
                  </a:lnTo>
                  <a:lnTo>
                    <a:pt x="60" y="32"/>
                  </a:lnTo>
                  <a:close/>
                </a:path>
              </a:pathLst>
            </a:custGeom>
            <a:noFill/>
            <a:ln w="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3366FF"/>
                  </a:solidFill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375426" name="Freeform 1666"/>
            <p:cNvSpPr>
              <a:spLocks/>
            </p:cNvSpPr>
            <p:nvPr/>
          </p:nvSpPr>
          <p:spPr bwMode="auto">
            <a:xfrm>
              <a:off x="780" y="5082"/>
              <a:ext cx="86" cy="51"/>
            </a:xfrm>
            <a:custGeom>
              <a:avLst/>
              <a:gdLst>
                <a:gd name="T0" fmla="*/ 62 w 64"/>
                <a:gd name="T1" fmla="*/ 36 h 37"/>
                <a:gd name="T2" fmla="*/ 61 w 64"/>
                <a:gd name="T3" fmla="*/ 37 h 37"/>
                <a:gd name="T4" fmla="*/ 19 w 64"/>
                <a:gd name="T5" fmla="*/ 14 h 37"/>
                <a:gd name="T6" fmla="*/ 18 w 64"/>
                <a:gd name="T7" fmla="*/ 19 h 37"/>
                <a:gd name="T8" fmla="*/ 0 w 64"/>
                <a:gd name="T9" fmla="*/ 0 h 37"/>
                <a:gd name="T10" fmla="*/ 24 w 64"/>
                <a:gd name="T11" fmla="*/ 7 h 37"/>
                <a:gd name="T12" fmla="*/ 22 w 64"/>
                <a:gd name="T13" fmla="*/ 10 h 37"/>
                <a:gd name="T14" fmla="*/ 64 w 64"/>
                <a:gd name="T15" fmla="*/ 34 h 37"/>
                <a:gd name="T16" fmla="*/ 62 w 64"/>
                <a:gd name="T17" fmla="*/ 36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4" h="37">
                  <a:moveTo>
                    <a:pt x="62" y="36"/>
                  </a:moveTo>
                  <a:lnTo>
                    <a:pt x="61" y="37"/>
                  </a:lnTo>
                  <a:lnTo>
                    <a:pt x="19" y="14"/>
                  </a:lnTo>
                  <a:lnTo>
                    <a:pt x="18" y="19"/>
                  </a:lnTo>
                  <a:lnTo>
                    <a:pt x="0" y="0"/>
                  </a:lnTo>
                  <a:lnTo>
                    <a:pt x="24" y="7"/>
                  </a:lnTo>
                  <a:lnTo>
                    <a:pt x="22" y="10"/>
                  </a:lnTo>
                  <a:lnTo>
                    <a:pt x="64" y="34"/>
                  </a:lnTo>
                  <a:lnTo>
                    <a:pt x="62" y="36"/>
                  </a:lnTo>
                  <a:close/>
                </a:path>
              </a:pathLst>
            </a:custGeom>
            <a:noFill/>
            <a:ln w="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3366FF"/>
                  </a:solidFill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375427" name="Freeform 1667"/>
            <p:cNvSpPr>
              <a:spLocks/>
            </p:cNvSpPr>
            <p:nvPr/>
          </p:nvSpPr>
          <p:spPr bwMode="auto">
            <a:xfrm>
              <a:off x="688" y="5062"/>
              <a:ext cx="85" cy="52"/>
            </a:xfrm>
            <a:custGeom>
              <a:avLst/>
              <a:gdLst>
                <a:gd name="T0" fmla="*/ 61 w 63"/>
                <a:gd name="T1" fmla="*/ 35 h 38"/>
                <a:gd name="T2" fmla="*/ 60 w 63"/>
                <a:gd name="T3" fmla="*/ 38 h 38"/>
                <a:gd name="T4" fmla="*/ 19 w 63"/>
                <a:gd name="T5" fmla="*/ 15 h 38"/>
                <a:gd name="T6" fmla="*/ 17 w 63"/>
                <a:gd name="T7" fmla="*/ 20 h 38"/>
                <a:gd name="T8" fmla="*/ 0 w 63"/>
                <a:gd name="T9" fmla="*/ 0 h 38"/>
                <a:gd name="T10" fmla="*/ 23 w 63"/>
                <a:gd name="T11" fmla="*/ 6 h 38"/>
                <a:gd name="T12" fmla="*/ 22 w 63"/>
                <a:gd name="T13" fmla="*/ 11 h 38"/>
                <a:gd name="T14" fmla="*/ 63 w 63"/>
                <a:gd name="T15" fmla="*/ 34 h 38"/>
                <a:gd name="T16" fmla="*/ 61 w 63"/>
                <a:gd name="T17" fmla="*/ 35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3" h="38">
                  <a:moveTo>
                    <a:pt x="61" y="35"/>
                  </a:moveTo>
                  <a:lnTo>
                    <a:pt x="60" y="38"/>
                  </a:lnTo>
                  <a:lnTo>
                    <a:pt x="19" y="15"/>
                  </a:lnTo>
                  <a:lnTo>
                    <a:pt x="17" y="20"/>
                  </a:lnTo>
                  <a:lnTo>
                    <a:pt x="0" y="0"/>
                  </a:lnTo>
                  <a:lnTo>
                    <a:pt x="23" y="6"/>
                  </a:lnTo>
                  <a:lnTo>
                    <a:pt x="22" y="11"/>
                  </a:lnTo>
                  <a:lnTo>
                    <a:pt x="63" y="34"/>
                  </a:lnTo>
                  <a:lnTo>
                    <a:pt x="61" y="35"/>
                  </a:lnTo>
                  <a:close/>
                </a:path>
              </a:pathLst>
            </a:custGeom>
            <a:noFill/>
            <a:ln w="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3366FF"/>
                  </a:solidFill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375428" name="Freeform 1668"/>
            <p:cNvSpPr>
              <a:spLocks/>
            </p:cNvSpPr>
            <p:nvPr/>
          </p:nvSpPr>
          <p:spPr bwMode="auto">
            <a:xfrm>
              <a:off x="595" y="5038"/>
              <a:ext cx="84" cy="55"/>
            </a:xfrm>
            <a:custGeom>
              <a:avLst/>
              <a:gdLst>
                <a:gd name="T0" fmla="*/ 60 w 62"/>
                <a:gd name="T1" fmla="*/ 40 h 41"/>
                <a:gd name="T2" fmla="*/ 59 w 62"/>
                <a:gd name="T3" fmla="*/ 41 h 41"/>
                <a:gd name="T4" fmla="*/ 19 w 62"/>
                <a:gd name="T5" fmla="*/ 17 h 41"/>
                <a:gd name="T6" fmla="*/ 17 w 62"/>
                <a:gd name="T7" fmla="*/ 18 h 41"/>
                <a:gd name="T8" fmla="*/ 0 w 62"/>
                <a:gd name="T9" fmla="*/ 0 h 41"/>
                <a:gd name="T10" fmla="*/ 25 w 62"/>
                <a:gd name="T11" fmla="*/ 7 h 41"/>
                <a:gd name="T12" fmla="*/ 22 w 62"/>
                <a:gd name="T13" fmla="*/ 12 h 41"/>
                <a:gd name="T14" fmla="*/ 62 w 62"/>
                <a:gd name="T15" fmla="*/ 37 h 41"/>
                <a:gd name="T16" fmla="*/ 60 w 62"/>
                <a:gd name="T17" fmla="*/ 4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2" h="41">
                  <a:moveTo>
                    <a:pt x="60" y="40"/>
                  </a:moveTo>
                  <a:lnTo>
                    <a:pt x="59" y="41"/>
                  </a:lnTo>
                  <a:lnTo>
                    <a:pt x="19" y="17"/>
                  </a:lnTo>
                  <a:lnTo>
                    <a:pt x="17" y="18"/>
                  </a:lnTo>
                  <a:lnTo>
                    <a:pt x="0" y="0"/>
                  </a:lnTo>
                  <a:lnTo>
                    <a:pt x="25" y="7"/>
                  </a:lnTo>
                  <a:lnTo>
                    <a:pt x="22" y="12"/>
                  </a:lnTo>
                  <a:lnTo>
                    <a:pt x="62" y="37"/>
                  </a:lnTo>
                  <a:lnTo>
                    <a:pt x="60" y="40"/>
                  </a:lnTo>
                  <a:close/>
                </a:path>
              </a:pathLst>
            </a:custGeom>
            <a:noFill/>
            <a:ln w="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3366FF"/>
                  </a:solidFill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375429" name="Freeform 1669"/>
            <p:cNvSpPr>
              <a:spLocks/>
            </p:cNvSpPr>
            <p:nvPr/>
          </p:nvSpPr>
          <p:spPr bwMode="auto">
            <a:xfrm>
              <a:off x="379" y="4523"/>
              <a:ext cx="31" cy="74"/>
            </a:xfrm>
            <a:custGeom>
              <a:avLst/>
              <a:gdLst>
                <a:gd name="T0" fmla="*/ 23 w 23"/>
                <a:gd name="T1" fmla="*/ 54 h 54"/>
                <a:gd name="T2" fmla="*/ 14 w 23"/>
                <a:gd name="T3" fmla="*/ 54 h 54"/>
                <a:gd name="T4" fmla="*/ 14 w 23"/>
                <a:gd name="T5" fmla="*/ 15 h 54"/>
                <a:gd name="T6" fmla="*/ 7 w 23"/>
                <a:gd name="T7" fmla="*/ 20 h 54"/>
                <a:gd name="T8" fmla="*/ 0 w 23"/>
                <a:gd name="T9" fmla="*/ 23 h 54"/>
                <a:gd name="T10" fmla="*/ 0 w 23"/>
                <a:gd name="T11" fmla="*/ 14 h 54"/>
                <a:gd name="T12" fmla="*/ 4 w 23"/>
                <a:gd name="T13" fmla="*/ 12 h 54"/>
                <a:gd name="T14" fmla="*/ 9 w 23"/>
                <a:gd name="T15" fmla="*/ 9 h 54"/>
                <a:gd name="T16" fmla="*/ 14 w 23"/>
                <a:gd name="T17" fmla="*/ 5 h 54"/>
                <a:gd name="T18" fmla="*/ 15 w 23"/>
                <a:gd name="T19" fmla="*/ 0 h 54"/>
                <a:gd name="T20" fmla="*/ 23 w 23"/>
                <a:gd name="T21" fmla="*/ 0 h 54"/>
                <a:gd name="T22" fmla="*/ 23 w 23"/>
                <a:gd name="T23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lnTo>
                    <a:pt x="14" y="54"/>
                  </a:lnTo>
                  <a:lnTo>
                    <a:pt x="14" y="15"/>
                  </a:lnTo>
                  <a:lnTo>
                    <a:pt x="7" y="20"/>
                  </a:lnTo>
                  <a:lnTo>
                    <a:pt x="0" y="23"/>
                  </a:lnTo>
                  <a:lnTo>
                    <a:pt x="0" y="14"/>
                  </a:lnTo>
                  <a:lnTo>
                    <a:pt x="4" y="12"/>
                  </a:lnTo>
                  <a:lnTo>
                    <a:pt x="9" y="9"/>
                  </a:lnTo>
                  <a:lnTo>
                    <a:pt x="14" y="5"/>
                  </a:lnTo>
                  <a:lnTo>
                    <a:pt x="15" y="0"/>
                  </a:lnTo>
                  <a:lnTo>
                    <a:pt x="23" y="0"/>
                  </a:lnTo>
                  <a:lnTo>
                    <a:pt x="23" y="54"/>
                  </a:lnTo>
                  <a:close/>
                </a:path>
              </a:pathLst>
            </a:custGeom>
            <a:noFill/>
            <a:ln w="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3366FF"/>
                  </a:solidFill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375430" name="Freeform 1670"/>
            <p:cNvSpPr>
              <a:spLocks noEditPoints="1"/>
            </p:cNvSpPr>
            <p:nvPr/>
          </p:nvSpPr>
          <p:spPr bwMode="auto">
            <a:xfrm>
              <a:off x="431" y="4523"/>
              <a:ext cx="47" cy="74"/>
            </a:xfrm>
            <a:custGeom>
              <a:avLst/>
              <a:gdLst>
                <a:gd name="T0" fmla="*/ 18 w 35"/>
                <a:gd name="T1" fmla="*/ 0 h 54"/>
                <a:gd name="T2" fmla="*/ 23 w 35"/>
                <a:gd name="T3" fmla="*/ 2 h 54"/>
                <a:gd name="T4" fmla="*/ 26 w 35"/>
                <a:gd name="T5" fmla="*/ 3 h 54"/>
                <a:gd name="T6" fmla="*/ 31 w 35"/>
                <a:gd name="T7" fmla="*/ 6 h 54"/>
                <a:gd name="T8" fmla="*/ 34 w 35"/>
                <a:gd name="T9" fmla="*/ 11 h 54"/>
                <a:gd name="T10" fmla="*/ 35 w 35"/>
                <a:gd name="T11" fmla="*/ 19 h 54"/>
                <a:gd name="T12" fmla="*/ 35 w 35"/>
                <a:gd name="T13" fmla="*/ 28 h 54"/>
                <a:gd name="T14" fmla="*/ 35 w 35"/>
                <a:gd name="T15" fmla="*/ 37 h 54"/>
                <a:gd name="T16" fmla="*/ 32 w 35"/>
                <a:gd name="T17" fmla="*/ 43 h 54"/>
                <a:gd name="T18" fmla="*/ 31 w 35"/>
                <a:gd name="T19" fmla="*/ 49 h 54"/>
                <a:gd name="T20" fmla="*/ 26 w 35"/>
                <a:gd name="T21" fmla="*/ 52 h 54"/>
                <a:gd name="T22" fmla="*/ 23 w 35"/>
                <a:gd name="T23" fmla="*/ 54 h 54"/>
                <a:gd name="T24" fmla="*/ 18 w 35"/>
                <a:gd name="T25" fmla="*/ 54 h 54"/>
                <a:gd name="T26" fmla="*/ 14 w 35"/>
                <a:gd name="T27" fmla="*/ 54 h 54"/>
                <a:gd name="T28" fmla="*/ 9 w 35"/>
                <a:gd name="T29" fmla="*/ 52 h 54"/>
                <a:gd name="T30" fmla="*/ 6 w 35"/>
                <a:gd name="T31" fmla="*/ 48 h 54"/>
                <a:gd name="T32" fmla="*/ 3 w 35"/>
                <a:gd name="T33" fmla="*/ 44 h 54"/>
                <a:gd name="T34" fmla="*/ 2 w 35"/>
                <a:gd name="T35" fmla="*/ 40 h 54"/>
                <a:gd name="T36" fmla="*/ 2 w 35"/>
                <a:gd name="T37" fmla="*/ 34 h 54"/>
                <a:gd name="T38" fmla="*/ 0 w 35"/>
                <a:gd name="T39" fmla="*/ 28 h 54"/>
                <a:gd name="T40" fmla="*/ 2 w 35"/>
                <a:gd name="T41" fmla="*/ 19 h 54"/>
                <a:gd name="T42" fmla="*/ 3 w 35"/>
                <a:gd name="T43" fmla="*/ 11 h 54"/>
                <a:gd name="T44" fmla="*/ 6 w 35"/>
                <a:gd name="T45" fmla="*/ 6 h 54"/>
                <a:gd name="T46" fmla="*/ 9 w 35"/>
                <a:gd name="T47" fmla="*/ 3 h 54"/>
                <a:gd name="T48" fmla="*/ 14 w 35"/>
                <a:gd name="T49" fmla="*/ 2 h 54"/>
                <a:gd name="T50" fmla="*/ 18 w 35"/>
                <a:gd name="T51" fmla="*/ 0 h 54"/>
                <a:gd name="T52" fmla="*/ 18 w 35"/>
                <a:gd name="T53" fmla="*/ 9 h 54"/>
                <a:gd name="T54" fmla="*/ 15 w 35"/>
                <a:gd name="T55" fmla="*/ 9 h 54"/>
                <a:gd name="T56" fmla="*/ 14 w 35"/>
                <a:gd name="T57" fmla="*/ 11 h 54"/>
                <a:gd name="T58" fmla="*/ 12 w 35"/>
                <a:gd name="T59" fmla="*/ 12 h 54"/>
                <a:gd name="T60" fmla="*/ 12 w 35"/>
                <a:gd name="T61" fmla="*/ 15 h 54"/>
                <a:gd name="T62" fmla="*/ 11 w 35"/>
                <a:gd name="T63" fmla="*/ 19 h 54"/>
                <a:gd name="T64" fmla="*/ 11 w 35"/>
                <a:gd name="T65" fmla="*/ 22 h 54"/>
                <a:gd name="T66" fmla="*/ 11 w 35"/>
                <a:gd name="T67" fmla="*/ 28 h 54"/>
                <a:gd name="T68" fmla="*/ 11 w 35"/>
                <a:gd name="T69" fmla="*/ 32 h 54"/>
                <a:gd name="T70" fmla="*/ 11 w 35"/>
                <a:gd name="T71" fmla="*/ 37 h 54"/>
                <a:gd name="T72" fmla="*/ 12 w 35"/>
                <a:gd name="T73" fmla="*/ 40 h 54"/>
                <a:gd name="T74" fmla="*/ 12 w 35"/>
                <a:gd name="T75" fmla="*/ 41 h 54"/>
                <a:gd name="T76" fmla="*/ 14 w 35"/>
                <a:gd name="T77" fmla="*/ 44 h 54"/>
                <a:gd name="T78" fmla="*/ 15 w 35"/>
                <a:gd name="T79" fmla="*/ 44 h 54"/>
                <a:gd name="T80" fmla="*/ 18 w 35"/>
                <a:gd name="T81" fmla="*/ 44 h 54"/>
                <a:gd name="T82" fmla="*/ 20 w 35"/>
                <a:gd name="T83" fmla="*/ 44 h 54"/>
                <a:gd name="T84" fmla="*/ 21 w 35"/>
                <a:gd name="T85" fmla="*/ 44 h 54"/>
                <a:gd name="T86" fmla="*/ 23 w 35"/>
                <a:gd name="T87" fmla="*/ 43 h 54"/>
                <a:gd name="T88" fmla="*/ 25 w 35"/>
                <a:gd name="T89" fmla="*/ 40 h 54"/>
                <a:gd name="T90" fmla="*/ 25 w 35"/>
                <a:gd name="T91" fmla="*/ 37 h 54"/>
                <a:gd name="T92" fmla="*/ 25 w 35"/>
                <a:gd name="T93" fmla="*/ 32 h 54"/>
                <a:gd name="T94" fmla="*/ 26 w 35"/>
                <a:gd name="T95" fmla="*/ 28 h 54"/>
                <a:gd name="T96" fmla="*/ 25 w 35"/>
                <a:gd name="T97" fmla="*/ 22 h 54"/>
                <a:gd name="T98" fmla="*/ 25 w 35"/>
                <a:gd name="T99" fmla="*/ 19 h 54"/>
                <a:gd name="T100" fmla="*/ 25 w 35"/>
                <a:gd name="T101" fmla="*/ 15 h 54"/>
                <a:gd name="T102" fmla="*/ 23 w 35"/>
                <a:gd name="T103" fmla="*/ 12 h 54"/>
                <a:gd name="T104" fmla="*/ 21 w 35"/>
                <a:gd name="T105" fmla="*/ 11 h 54"/>
                <a:gd name="T106" fmla="*/ 20 w 35"/>
                <a:gd name="T107" fmla="*/ 9 h 54"/>
                <a:gd name="T108" fmla="*/ 18 w 35"/>
                <a:gd name="T109" fmla="*/ 9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5" h="54">
                  <a:moveTo>
                    <a:pt x="18" y="0"/>
                  </a:moveTo>
                  <a:lnTo>
                    <a:pt x="23" y="2"/>
                  </a:lnTo>
                  <a:lnTo>
                    <a:pt x="26" y="3"/>
                  </a:lnTo>
                  <a:lnTo>
                    <a:pt x="31" y="6"/>
                  </a:lnTo>
                  <a:lnTo>
                    <a:pt x="34" y="11"/>
                  </a:lnTo>
                  <a:lnTo>
                    <a:pt x="35" y="19"/>
                  </a:lnTo>
                  <a:lnTo>
                    <a:pt x="35" y="28"/>
                  </a:lnTo>
                  <a:lnTo>
                    <a:pt x="35" y="37"/>
                  </a:lnTo>
                  <a:lnTo>
                    <a:pt x="32" y="43"/>
                  </a:lnTo>
                  <a:lnTo>
                    <a:pt x="31" y="49"/>
                  </a:lnTo>
                  <a:lnTo>
                    <a:pt x="26" y="52"/>
                  </a:lnTo>
                  <a:lnTo>
                    <a:pt x="23" y="54"/>
                  </a:lnTo>
                  <a:lnTo>
                    <a:pt x="18" y="54"/>
                  </a:lnTo>
                  <a:lnTo>
                    <a:pt x="14" y="54"/>
                  </a:lnTo>
                  <a:lnTo>
                    <a:pt x="9" y="52"/>
                  </a:lnTo>
                  <a:lnTo>
                    <a:pt x="6" y="48"/>
                  </a:lnTo>
                  <a:lnTo>
                    <a:pt x="3" y="44"/>
                  </a:lnTo>
                  <a:lnTo>
                    <a:pt x="2" y="40"/>
                  </a:lnTo>
                  <a:lnTo>
                    <a:pt x="2" y="34"/>
                  </a:lnTo>
                  <a:lnTo>
                    <a:pt x="0" y="28"/>
                  </a:lnTo>
                  <a:lnTo>
                    <a:pt x="2" y="19"/>
                  </a:lnTo>
                  <a:lnTo>
                    <a:pt x="3" y="11"/>
                  </a:lnTo>
                  <a:lnTo>
                    <a:pt x="6" y="6"/>
                  </a:lnTo>
                  <a:lnTo>
                    <a:pt x="9" y="3"/>
                  </a:lnTo>
                  <a:lnTo>
                    <a:pt x="14" y="2"/>
                  </a:lnTo>
                  <a:lnTo>
                    <a:pt x="18" y="0"/>
                  </a:lnTo>
                  <a:close/>
                  <a:moveTo>
                    <a:pt x="18" y="9"/>
                  </a:moveTo>
                  <a:lnTo>
                    <a:pt x="15" y="9"/>
                  </a:lnTo>
                  <a:lnTo>
                    <a:pt x="14" y="11"/>
                  </a:lnTo>
                  <a:lnTo>
                    <a:pt x="12" y="12"/>
                  </a:lnTo>
                  <a:lnTo>
                    <a:pt x="12" y="15"/>
                  </a:lnTo>
                  <a:lnTo>
                    <a:pt x="11" y="19"/>
                  </a:lnTo>
                  <a:lnTo>
                    <a:pt x="11" y="22"/>
                  </a:lnTo>
                  <a:lnTo>
                    <a:pt x="11" y="28"/>
                  </a:lnTo>
                  <a:lnTo>
                    <a:pt x="11" y="32"/>
                  </a:lnTo>
                  <a:lnTo>
                    <a:pt x="11" y="37"/>
                  </a:lnTo>
                  <a:lnTo>
                    <a:pt x="12" y="40"/>
                  </a:lnTo>
                  <a:lnTo>
                    <a:pt x="12" y="41"/>
                  </a:lnTo>
                  <a:lnTo>
                    <a:pt x="14" y="44"/>
                  </a:lnTo>
                  <a:lnTo>
                    <a:pt x="15" y="44"/>
                  </a:lnTo>
                  <a:lnTo>
                    <a:pt x="18" y="44"/>
                  </a:lnTo>
                  <a:lnTo>
                    <a:pt x="20" y="44"/>
                  </a:lnTo>
                  <a:lnTo>
                    <a:pt x="21" y="44"/>
                  </a:lnTo>
                  <a:lnTo>
                    <a:pt x="23" y="43"/>
                  </a:lnTo>
                  <a:lnTo>
                    <a:pt x="25" y="40"/>
                  </a:lnTo>
                  <a:lnTo>
                    <a:pt x="25" y="37"/>
                  </a:lnTo>
                  <a:lnTo>
                    <a:pt x="25" y="32"/>
                  </a:lnTo>
                  <a:lnTo>
                    <a:pt x="26" y="28"/>
                  </a:lnTo>
                  <a:lnTo>
                    <a:pt x="25" y="22"/>
                  </a:lnTo>
                  <a:lnTo>
                    <a:pt x="25" y="19"/>
                  </a:lnTo>
                  <a:lnTo>
                    <a:pt x="25" y="15"/>
                  </a:lnTo>
                  <a:lnTo>
                    <a:pt x="23" y="12"/>
                  </a:lnTo>
                  <a:lnTo>
                    <a:pt x="21" y="11"/>
                  </a:lnTo>
                  <a:lnTo>
                    <a:pt x="20" y="9"/>
                  </a:lnTo>
                  <a:lnTo>
                    <a:pt x="18" y="9"/>
                  </a:lnTo>
                  <a:close/>
                </a:path>
              </a:pathLst>
            </a:custGeom>
            <a:noFill/>
            <a:ln w="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3366FF"/>
                  </a:solidFill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375431" name="Freeform 1671"/>
            <p:cNvSpPr>
              <a:spLocks noEditPoints="1"/>
            </p:cNvSpPr>
            <p:nvPr/>
          </p:nvSpPr>
          <p:spPr bwMode="auto">
            <a:xfrm>
              <a:off x="493" y="4544"/>
              <a:ext cx="12" cy="53"/>
            </a:xfrm>
            <a:custGeom>
              <a:avLst/>
              <a:gdLst>
                <a:gd name="T0" fmla="*/ 0 w 9"/>
                <a:gd name="T1" fmla="*/ 10 h 39"/>
                <a:gd name="T2" fmla="*/ 0 w 9"/>
                <a:gd name="T3" fmla="*/ 0 h 39"/>
                <a:gd name="T4" fmla="*/ 9 w 9"/>
                <a:gd name="T5" fmla="*/ 0 h 39"/>
                <a:gd name="T6" fmla="*/ 9 w 9"/>
                <a:gd name="T7" fmla="*/ 10 h 39"/>
                <a:gd name="T8" fmla="*/ 0 w 9"/>
                <a:gd name="T9" fmla="*/ 10 h 39"/>
                <a:gd name="T10" fmla="*/ 0 w 9"/>
                <a:gd name="T11" fmla="*/ 39 h 39"/>
                <a:gd name="T12" fmla="*/ 0 w 9"/>
                <a:gd name="T13" fmla="*/ 28 h 39"/>
                <a:gd name="T14" fmla="*/ 9 w 9"/>
                <a:gd name="T15" fmla="*/ 28 h 39"/>
                <a:gd name="T16" fmla="*/ 9 w 9"/>
                <a:gd name="T17" fmla="*/ 39 h 39"/>
                <a:gd name="T18" fmla="*/ 0 w 9"/>
                <a:gd name="T19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" h="39">
                  <a:moveTo>
                    <a:pt x="0" y="10"/>
                  </a:moveTo>
                  <a:lnTo>
                    <a:pt x="0" y="0"/>
                  </a:lnTo>
                  <a:lnTo>
                    <a:pt x="9" y="0"/>
                  </a:lnTo>
                  <a:lnTo>
                    <a:pt x="9" y="10"/>
                  </a:lnTo>
                  <a:lnTo>
                    <a:pt x="0" y="10"/>
                  </a:lnTo>
                  <a:close/>
                  <a:moveTo>
                    <a:pt x="0" y="39"/>
                  </a:moveTo>
                  <a:lnTo>
                    <a:pt x="0" y="28"/>
                  </a:lnTo>
                  <a:lnTo>
                    <a:pt x="9" y="28"/>
                  </a:lnTo>
                  <a:lnTo>
                    <a:pt x="9" y="39"/>
                  </a:lnTo>
                  <a:lnTo>
                    <a:pt x="0" y="39"/>
                  </a:lnTo>
                  <a:close/>
                </a:path>
              </a:pathLst>
            </a:custGeom>
            <a:noFill/>
            <a:ln w="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3366FF"/>
                  </a:solidFill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375432" name="Freeform 1672"/>
            <p:cNvSpPr>
              <a:spLocks noEditPoints="1"/>
            </p:cNvSpPr>
            <p:nvPr/>
          </p:nvSpPr>
          <p:spPr bwMode="auto">
            <a:xfrm>
              <a:off x="517" y="4526"/>
              <a:ext cx="50" cy="71"/>
            </a:xfrm>
            <a:custGeom>
              <a:avLst/>
              <a:gdLst>
                <a:gd name="T0" fmla="*/ 20 w 37"/>
                <a:gd name="T1" fmla="*/ 52 h 52"/>
                <a:gd name="T2" fmla="*/ 20 w 37"/>
                <a:gd name="T3" fmla="*/ 41 h 52"/>
                <a:gd name="T4" fmla="*/ 0 w 37"/>
                <a:gd name="T5" fmla="*/ 41 h 52"/>
                <a:gd name="T6" fmla="*/ 0 w 37"/>
                <a:gd name="T7" fmla="*/ 32 h 52"/>
                <a:gd name="T8" fmla="*/ 22 w 37"/>
                <a:gd name="T9" fmla="*/ 0 h 52"/>
                <a:gd name="T10" fmla="*/ 31 w 37"/>
                <a:gd name="T11" fmla="*/ 0 h 52"/>
                <a:gd name="T12" fmla="*/ 31 w 37"/>
                <a:gd name="T13" fmla="*/ 32 h 52"/>
                <a:gd name="T14" fmla="*/ 37 w 37"/>
                <a:gd name="T15" fmla="*/ 32 h 52"/>
                <a:gd name="T16" fmla="*/ 37 w 37"/>
                <a:gd name="T17" fmla="*/ 41 h 52"/>
                <a:gd name="T18" fmla="*/ 31 w 37"/>
                <a:gd name="T19" fmla="*/ 41 h 52"/>
                <a:gd name="T20" fmla="*/ 31 w 37"/>
                <a:gd name="T21" fmla="*/ 52 h 52"/>
                <a:gd name="T22" fmla="*/ 20 w 37"/>
                <a:gd name="T23" fmla="*/ 52 h 52"/>
                <a:gd name="T24" fmla="*/ 20 w 37"/>
                <a:gd name="T25" fmla="*/ 32 h 52"/>
                <a:gd name="T26" fmla="*/ 20 w 37"/>
                <a:gd name="T27" fmla="*/ 15 h 52"/>
                <a:gd name="T28" fmla="*/ 8 w 37"/>
                <a:gd name="T29" fmla="*/ 32 h 52"/>
                <a:gd name="T30" fmla="*/ 20 w 37"/>
                <a:gd name="T31" fmla="*/ 3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7" h="52">
                  <a:moveTo>
                    <a:pt x="20" y="52"/>
                  </a:moveTo>
                  <a:lnTo>
                    <a:pt x="20" y="41"/>
                  </a:lnTo>
                  <a:lnTo>
                    <a:pt x="0" y="41"/>
                  </a:lnTo>
                  <a:lnTo>
                    <a:pt x="0" y="32"/>
                  </a:lnTo>
                  <a:lnTo>
                    <a:pt x="22" y="0"/>
                  </a:lnTo>
                  <a:lnTo>
                    <a:pt x="31" y="0"/>
                  </a:lnTo>
                  <a:lnTo>
                    <a:pt x="31" y="32"/>
                  </a:lnTo>
                  <a:lnTo>
                    <a:pt x="37" y="32"/>
                  </a:lnTo>
                  <a:lnTo>
                    <a:pt x="37" y="41"/>
                  </a:lnTo>
                  <a:lnTo>
                    <a:pt x="31" y="41"/>
                  </a:lnTo>
                  <a:lnTo>
                    <a:pt x="31" y="52"/>
                  </a:lnTo>
                  <a:lnTo>
                    <a:pt x="20" y="52"/>
                  </a:lnTo>
                  <a:close/>
                  <a:moveTo>
                    <a:pt x="20" y="32"/>
                  </a:moveTo>
                  <a:lnTo>
                    <a:pt x="20" y="15"/>
                  </a:lnTo>
                  <a:lnTo>
                    <a:pt x="8" y="32"/>
                  </a:lnTo>
                  <a:lnTo>
                    <a:pt x="20" y="32"/>
                  </a:lnTo>
                  <a:close/>
                </a:path>
              </a:pathLst>
            </a:custGeom>
            <a:noFill/>
            <a:ln w="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3366FF"/>
                  </a:solidFill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375433" name="Freeform 1673"/>
            <p:cNvSpPr>
              <a:spLocks/>
            </p:cNvSpPr>
            <p:nvPr/>
          </p:nvSpPr>
          <p:spPr bwMode="auto">
            <a:xfrm>
              <a:off x="578" y="4523"/>
              <a:ext cx="31" cy="74"/>
            </a:xfrm>
            <a:custGeom>
              <a:avLst/>
              <a:gdLst>
                <a:gd name="T0" fmla="*/ 23 w 23"/>
                <a:gd name="T1" fmla="*/ 54 h 54"/>
                <a:gd name="T2" fmla="*/ 12 w 23"/>
                <a:gd name="T3" fmla="*/ 54 h 54"/>
                <a:gd name="T4" fmla="*/ 12 w 23"/>
                <a:gd name="T5" fmla="*/ 15 h 54"/>
                <a:gd name="T6" fmla="*/ 6 w 23"/>
                <a:gd name="T7" fmla="*/ 20 h 54"/>
                <a:gd name="T8" fmla="*/ 0 w 23"/>
                <a:gd name="T9" fmla="*/ 23 h 54"/>
                <a:gd name="T10" fmla="*/ 0 w 23"/>
                <a:gd name="T11" fmla="*/ 14 h 54"/>
                <a:gd name="T12" fmla="*/ 3 w 23"/>
                <a:gd name="T13" fmla="*/ 12 h 54"/>
                <a:gd name="T14" fmla="*/ 7 w 23"/>
                <a:gd name="T15" fmla="*/ 9 h 54"/>
                <a:gd name="T16" fmla="*/ 12 w 23"/>
                <a:gd name="T17" fmla="*/ 5 h 54"/>
                <a:gd name="T18" fmla="*/ 13 w 23"/>
                <a:gd name="T19" fmla="*/ 0 h 54"/>
                <a:gd name="T20" fmla="*/ 23 w 23"/>
                <a:gd name="T21" fmla="*/ 0 h 54"/>
                <a:gd name="T22" fmla="*/ 23 w 23"/>
                <a:gd name="T23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lnTo>
                    <a:pt x="12" y="54"/>
                  </a:lnTo>
                  <a:lnTo>
                    <a:pt x="12" y="15"/>
                  </a:lnTo>
                  <a:lnTo>
                    <a:pt x="6" y="20"/>
                  </a:lnTo>
                  <a:lnTo>
                    <a:pt x="0" y="23"/>
                  </a:lnTo>
                  <a:lnTo>
                    <a:pt x="0" y="14"/>
                  </a:lnTo>
                  <a:lnTo>
                    <a:pt x="3" y="12"/>
                  </a:lnTo>
                  <a:lnTo>
                    <a:pt x="7" y="9"/>
                  </a:lnTo>
                  <a:lnTo>
                    <a:pt x="12" y="5"/>
                  </a:lnTo>
                  <a:lnTo>
                    <a:pt x="13" y="0"/>
                  </a:lnTo>
                  <a:lnTo>
                    <a:pt x="23" y="0"/>
                  </a:lnTo>
                  <a:lnTo>
                    <a:pt x="23" y="54"/>
                  </a:lnTo>
                  <a:close/>
                </a:path>
              </a:pathLst>
            </a:custGeom>
            <a:noFill/>
            <a:ln w="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3366FF"/>
                  </a:solidFill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375434" name="Line 1674"/>
            <p:cNvSpPr>
              <a:spLocks noChangeShapeType="1"/>
            </p:cNvSpPr>
            <p:nvPr/>
          </p:nvSpPr>
          <p:spPr bwMode="auto">
            <a:xfrm flipH="1">
              <a:off x="4141" y="-237"/>
              <a:ext cx="154" cy="194"/>
            </a:xfrm>
            <a:prstGeom prst="line">
              <a:avLst/>
            </a:prstGeom>
            <a:noFill/>
            <a:ln w="4763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375435" name="Freeform 1675"/>
            <p:cNvSpPr>
              <a:spLocks/>
            </p:cNvSpPr>
            <p:nvPr/>
          </p:nvSpPr>
          <p:spPr bwMode="auto">
            <a:xfrm>
              <a:off x="4028" y="-43"/>
              <a:ext cx="119" cy="87"/>
            </a:xfrm>
            <a:custGeom>
              <a:avLst/>
              <a:gdLst>
                <a:gd name="T0" fmla="*/ 84 w 88"/>
                <a:gd name="T1" fmla="*/ 0 h 64"/>
                <a:gd name="T2" fmla="*/ 0 w 88"/>
                <a:gd name="T3" fmla="*/ 51 h 64"/>
                <a:gd name="T4" fmla="*/ 16 w 88"/>
                <a:gd name="T5" fmla="*/ 45 h 64"/>
                <a:gd name="T6" fmla="*/ 88 w 88"/>
                <a:gd name="T7" fmla="*/ 6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8" h="64">
                  <a:moveTo>
                    <a:pt x="84" y="0"/>
                  </a:moveTo>
                  <a:lnTo>
                    <a:pt x="0" y="51"/>
                  </a:lnTo>
                  <a:lnTo>
                    <a:pt x="16" y="45"/>
                  </a:lnTo>
                  <a:lnTo>
                    <a:pt x="88" y="64"/>
                  </a:lnTo>
                </a:path>
              </a:pathLst>
            </a:custGeom>
            <a:noFill/>
            <a:ln w="4763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3366FF"/>
                  </a:solidFill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375436" name="Line 1676"/>
            <p:cNvSpPr>
              <a:spLocks noChangeShapeType="1"/>
            </p:cNvSpPr>
            <p:nvPr/>
          </p:nvSpPr>
          <p:spPr bwMode="auto">
            <a:xfrm flipH="1" flipV="1">
              <a:off x="4147" y="44"/>
              <a:ext cx="148" cy="221"/>
            </a:xfrm>
            <a:prstGeom prst="line">
              <a:avLst/>
            </a:prstGeom>
            <a:noFill/>
            <a:ln w="4763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375437" name="Freeform 1677"/>
            <p:cNvSpPr>
              <a:spLocks/>
            </p:cNvSpPr>
            <p:nvPr/>
          </p:nvSpPr>
          <p:spPr bwMode="auto">
            <a:xfrm>
              <a:off x="1357" y="-228"/>
              <a:ext cx="120" cy="171"/>
            </a:xfrm>
            <a:custGeom>
              <a:avLst/>
              <a:gdLst>
                <a:gd name="T0" fmla="*/ 14 w 89"/>
                <a:gd name="T1" fmla="*/ 95 h 126"/>
                <a:gd name="T2" fmla="*/ 89 w 89"/>
                <a:gd name="T3" fmla="*/ 126 h 126"/>
                <a:gd name="T4" fmla="*/ 84 w 89"/>
                <a:gd name="T5" fmla="*/ 63 h 126"/>
                <a:gd name="T6" fmla="*/ 0 w 89"/>
                <a:gd name="T7" fmla="*/ 0 h 126"/>
                <a:gd name="T8" fmla="*/ 12 w 89"/>
                <a:gd name="T9" fmla="*/ 89 h 126"/>
                <a:gd name="T10" fmla="*/ 14 w 89"/>
                <a:gd name="T11" fmla="*/ 95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126">
                  <a:moveTo>
                    <a:pt x="14" y="95"/>
                  </a:moveTo>
                  <a:lnTo>
                    <a:pt x="89" y="126"/>
                  </a:lnTo>
                  <a:lnTo>
                    <a:pt x="84" y="63"/>
                  </a:lnTo>
                  <a:lnTo>
                    <a:pt x="0" y="0"/>
                  </a:lnTo>
                  <a:lnTo>
                    <a:pt x="12" y="89"/>
                  </a:lnTo>
                  <a:lnTo>
                    <a:pt x="14" y="95"/>
                  </a:lnTo>
                </a:path>
              </a:pathLst>
            </a:custGeom>
            <a:noFill/>
            <a:ln w="4763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3366FF"/>
                  </a:solidFill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375438" name="Freeform 1678"/>
            <p:cNvSpPr>
              <a:spLocks/>
            </p:cNvSpPr>
            <p:nvPr/>
          </p:nvSpPr>
          <p:spPr bwMode="auto">
            <a:xfrm>
              <a:off x="1579" y="-232"/>
              <a:ext cx="64" cy="65"/>
            </a:xfrm>
            <a:custGeom>
              <a:avLst/>
              <a:gdLst>
                <a:gd name="T0" fmla="*/ 0 w 47"/>
                <a:gd name="T1" fmla="*/ 48 h 48"/>
                <a:gd name="T2" fmla="*/ 47 w 47"/>
                <a:gd name="T3" fmla="*/ 46 h 48"/>
                <a:gd name="T4" fmla="*/ 17 w 47"/>
                <a:gd name="T5" fmla="*/ 0 h 48"/>
                <a:gd name="T6" fmla="*/ 0 w 47"/>
                <a:gd name="T7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48">
                  <a:moveTo>
                    <a:pt x="0" y="48"/>
                  </a:moveTo>
                  <a:lnTo>
                    <a:pt x="47" y="46"/>
                  </a:lnTo>
                  <a:lnTo>
                    <a:pt x="17" y="0"/>
                  </a:lnTo>
                  <a:lnTo>
                    <a:pt x="0" y="48"/>
                  </a:lnTo>
                </a:path>
              </a:pathLst>
            </a:custGeom>
            <a:noFill/>
            <a:ln w="4763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3366FF"/>
                  </a:solidFill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375439" name="Freeform 1679"/>
            <p:cNvSpPr>
              <a:spLocks/>
            </p:cNvSpPr>
            <p:nvPr/>
          </p:nvSpPr>
          <p:spPr bwMode="auto">
            <a:xfrm>
              <a:off x="1705" y="-619"/>
              <a:ext cx="104" cy="94"/>
            </a:xfrm>
            <a:custGeom>
              <a:avLst/>
              <a:gdLst>
                <a:gd name="T0" fmla="*/ 11 w 77"/>
                <a:gd name="T1" fmla="*/ 69 h 69"/>
                <a:gd name="T2" fmla="*/ 77 w 77"/>
                <a:gd name="T3" fmla="*/ 56 h 69"/>
                <a:gd name="T4" fmla="*/ 65 w 77"/>
                <a:gd name="T5" fmla="*/ 0 h 69"/>
                <a:gd name="T6" fmla="*/ 14 w 77"/>
                <a:gd name="T7" fmla="*/ 18 h 69"/>
                <a:gd name="T8" fmla="*/ 0 w 77"/>
                <a:gd name="T9" fmla="*/ 62 h 69"/>
                <a:gd name="T10" fmla="*/ 11 w 77"/>
                <a:gd name="T11" fmla="*/ 6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" h="69">
                  <a:moveTo>
                    <a:pt x="11" y="69"/>
                  </a:moveTo>
                  <a:lnTo>
                    <a:pt x="77" y="56"/>
                  </a:lnTo>
                  <a:lnTo>
                    <a:pt x="65" y="0"/>
                  </a:lnTo>
                  <a:lnTo>
                    <a:pt x="14" y="18"/>
                  </a:lnTo>
                  <a:lnTo>
                    <a:pt x="0" y="62"/>
                  </a:lnTo>
                  <a:lnTo>
                    <a:pt x="11" y="69"/>
                  </a:lnTo>
                </a:path>
              </a:pathLst>
            </a:custGeom>
            <a:noFill/>
            <a:ln w="4763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3366FF"/>
                  </a:solidFill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375440" name="Freeform 1680"/>
            <p:cNvSpPr>
              <a:spLocks/>
            </p:cNvSpPr>
            <p:nvPr/>
          </p:nvSpPr>
          <p:spPr bwMode="auto">
            <a:xfrm>
              <a:off x="1066" y="-103"/>
              <a:ext cx="66" cy="70"/>
            </a:xfrm>
            <a:custGeom>
              <a:avLst/>
              <a:gdLst>
                <a:gd name="T0" fmla="*/ 49 w 49"/>
                <a:gd name="T1" fmla="*/ 3 h 52"/>
                <a:gd name="T2" fmla="*/ 2 w 49"/>
                <a:gd name="T3" fmla="*/ 0 h 52"/>
                <a:gd name="T4" fmla="*/ 0 w 49"/>
                <a:gd name="T5" fmla="*/ 52 h 52"/>
                <a:gd name="T6" fmla="*/ 48 w 49"/>
                <a:gd name="T7" fmla="*/ 52 h 52"/>
                <a:gd name="T8" fmla="*/ 49 w 49"/>
                <a:gd name="T9" fmla="*/ 3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" h="52">
                  <a:moveTo>
                    <a:pt x="49" y="3"/>
                  </a:moveTo>
                  <a:lnTo>
                    <a:pt x="2" y="0"/>
                  </a:lnTo>
                  <a:lnTo>
                    <a:pt x="0" y="52"/>
                  </a:lnTo>
                  <a:lnTo>
                    <a:pt x="48" y="52"/>
                  </a:lnTo>
                  <a:lnTo>
                    <a:pt x="49" y="3"/>
                  </a:lnTo>
                </a:path>
              </a:pathLst>
            </a:custGeom>
            <a:noFill/>
            <a:ln w="4763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3366FF"/>
                  </a:solidFill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</p:grpSp>
      <p:sp>
        <p:nvSpPr>
          <p:cNvPr id="375441" name="Text Box 1681"/>
          <p:cNvSpPr txBox="1">
            <a:spLocks noChangeArrowheads="1"/>
          </p:cNvSpPr>
          <p:nvPr/>
        </p:nvSpPr>
        <p:spPr bwMode="auto">
          <a:xfrm>
            <a:off x="231775" y="-100013"/>
            <a:ext cx="8588375" cy="50482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nl-NL" altLang="nl-NL" sz="1800">
                <a:latin typeface="Arial" pitchFamily="34" charset="0"/>
                <a:cs typeface="Arial" pitchFamily="34" charset="0"/>
              </a:rPr>
              <a:t>ASCAT-A and ASCAT-B come together</a:t>
            </a:r>
          </a:p>
        </p:txBody>
      </p:sp>
      <p:sp>
        <p:nvSpPr>
          <p:cNvPr id="375442" name="Text Box 1682"/>
          <p:cNvSpPr txBox="1">
            <a:spLocks noChangeArrowheads="1"/>
          </p:cNvSpPr>
          <p:nvPr/>
        </p:nvSpPr>
        <p:spPr bwMode="auto">
          <a:xfrm>
            <a:off x="1476375" y="6438900"/>
            <a:ext cx="4391025" cy="6413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nl-NL" altLang="nl-NL" sz="1800">
                <a:latin typeface="Arial" pitchFamily="34" charset="0"/>
                <a:cs typeface="Arial" pitchFamily="34" charset="0"/>
              </a:rPr>
              <a:t>   </a:t>
            </a:r>
          </a:p>
          <a:p>
            <a:r>
              <a:rPr lang="nl-NL" altLang="nl-NL" sz="1800"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375443" name="Line 1683"/>
          <p:cNvSpPr>
            <a:spLocks noChangeShapeType="1"/>
          </p:cNvSpPr>
          <p:nvPr/>
        </p:nvSpPr>
        <p:spPr bwMode="auto">
          <a:xfrm flipH="1" flipV="1">
            <a:off x="5940425" y="3284538"/>
            <a:ext cx="1655763" cy="1439862"/>
          </a:xfrm>
          <a:prstGeom prst="line">
            <a:avLst/>
          </a:prstGeom>
          <a:noFill/>
          <a:ln w="7620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375444" name="Line 1684"/>
          <p:cNvSpPr>
            <a:spLocks noChangeShapeType="1"/>
          </p:cNvSpPr>
          <p:nvPr/>
        </p:nvSpPr>
        <p:spPr bwMode="auto">
          <a:xfrm flipH="1">
            <a:off x="5580063" y="4940300"/>
            <a:ext cx="2232025" cy="1009650"/>
          </a:xfrm>
          <a:prstGeom prst="line">
            <a:avLst/>
          </a:prstGeom>
          <a:noFill/>
          <a:ln w="7620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375445" name="Text Box 1685"/>
          <p:cNvSpPr txBox="1">
            <a:spLocks noChangeArrowheads="1"/>
          </p:cNvSpPr>
          <p:nvPr/>
        </p:nvSpPr>
        <p:spPr bwMode="auto">
          <a:xfrm>
            <a:off x="6948488" y="4508500"/>
            <a:ext cx="1693862" cy="739775"/>
          </a:xfrm>
          <a:prstGeom prst="rect">
            <a:avLst/>
          </a:prstGeom>
          <a:solidFill>
            <a:srgbClr val="9BBCFF"/>
          </a:solidFill>
          <a:ln w="3810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nl-NL" altLang="nl-NL" sz="2000">
                <a:solidFill>
                  <a:schemeClr val="accent2"/>
                </a:solidFill>
                <a:latin typeface="Verdana" pitchFamily="34" charset="0"/>
                <a:cs typeface="Arial" pitchFamily="34" charset="0"/>
              </a:rPr>
              <a:t>Convective</a:t>
            </a:r>
            <a:br>
              <a:rPr lang="nl-NL" altLang="nl-NL" sz="2000">
                <a:solidFill>
                  <a:schemeClr val="accent2"/>
                </a:solidFill>
                <a:latin typeface="Verdana" pitchFamily="34" charset="0"/>
                <a:cs typeface="Arial" pitchFamily="34" charset="0"/>
              </a:rPr>
            </a:br>
            <a:r>
              <a:rPr lang="nl-NL" altLang="nl-NL" sz="2000">
                <a:solidFill>
                  <a:schemeClr val="accent2"/>
                </a:solidFill>
                <a:latin typeface="Verdana" pitchFamily="34" charset="0"/>
                <a:cs typeface="Arial" pitchFamily="34" charset="0"/>
              </a:rPr>
              <a:t>downbursts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914" name="Tijdelijke aanduiding voor dianummer 3"/>
          <p:cNvSpPr txBox="1">
            <a:spLocks noGrp="1"/>
          </p:cNvSpPr>
          <p:nvPr/>
        </p:nvSpPr>
        <p:spPr bwMode="auto">
          <a:xfrm>
            <a:off x="8388350" y="6427788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EFC3286B-39B7-4B44-859A-17E8C6E90BCB}" type="slidenum">
              <a:rPr lang="en-US" altLang="nl-NL" sz="1400" b="1">
                <a:solidFill>
                  <a:schemeClr val="bg1"/>
                </a:solidFill>
              </a:rPr>
              <a:pPr algn="r" eaLnBrk="1" hangingPunct="1"/>
              <a:t>34</a:t>
            </a:fld>
            <a:endParaRPr lang="en-US" altLang="nl-NL" sz="1400" b="1">
              <a:solidFill>
                <a:schemeClr val="bg1"/>
              </a:solidFill>
            </a:endParaRPr>
          </a:p>
        </p:txBody>
      </p:sp>
      <p:sp>
        <p:nvSpPr>
          <p:cNvPr id="29491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260350"/>
            <a:ext cx="7772400" cy="1143000"/>
          </a:xfrm>
        </p:spPr>
        <p:txBody>
          <a:bodyPr/>
          <a:lstStyle/>
          <a:p>
            <a:r>
              <a:rPr lang="nl-NL" altLang="nl-NL"/>
              <a:t>Overview</a:t>
            </a:r>
          </a:p>
        </p:txBody>
      </p:sp>
      <p:sp>
        <p:nvSpPr>
          <p:cNvPr id="294916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85800" y="1700213"/>
            <a:ext cx="7772400" cy="4395787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nl-NL" altLang="nl-NL" dirty="0">
                <a:solidFill>
                  <a:schemeClr val="bg1"/>
                </a:solidFill>
              </a:rPr>
              <a:t>Context</a:t>
            </a:r>
          </a:p>
          <a:p>
            <a:pPr>
              <a:lnSpc>
                <a:spcPct val="90000"/>
              </a:lnSpc>
            </a:pPr>
            <a:r>
              <a:rPr lang="nl-NL" altLang="nl-NL" dirty="0" err="1"/>
              <a:t>Swath</a:t>
            </a:r>
            <a:r>
              <a:rPr lang="nl-NL" altLang="nl-NL" dirty="0"/>
              <a:t> </a:t>
            </a:r>
            <a:r>
              <a:rPr lang="nl-NL" altLang="nl-NL" dirty="0" err="1"/>
              <a:t>geometry</a:t>
            </a:r>
            <a:r>
              <a:rPr lang="nl-NL" altLang="nl-NL" dirty="0"/>
              <a:t>, </a:t>
            </a:r>
            <a:r>
              <a:rPr lang="nl-NL" altLang="nl-NL" dirty="0" err="1"/>
              <a:t>orbit</a:t>
            </a:r>
            <a:r>
              <a:rPr lang="nl-NL" altLang="nl-NL" dirty="0"/>
              <a:t> (ASCAT </a:t>
            </a:r>
            <a:r>
              <a:rPr lang="nl-NL" altLang="nl-NL" dirty="0" err="1"/>
              <a:t>example</a:t>
            </a:r>
            <a:r>
              <a:rPr lang="nl-NL" altLang="nl-NL" dirty="0"/>
              <a:t>)</a:t>
            </a:r>
          </a:p>
          <a:p>
            <a:pPr>
              <a:lnSpc>
                <a:spcPct val="90000"/>
              </a:lnSpc>
            </a:pPr>
            <a:r>
              <a:rPr lang="nl-NL" altLang="nl-NL" dirty="0" err="1">
                <a:solidFill>
                  <a:schemeClr val="bg1"/>
                </a:solidFill>
              </a:rPr>
              <a:t>Accuracy</a:t>
            </a:r>
            <a:r>
              <a:rPr lang="nl-NL" altLang="nl-NL" dirty="0">
                <a:solidFill>
                  <a:schemeClr val="bg1"/>
                </a:solidFill>
              </a:rPr>
              <a:t>, </a:t>
            </a:r>
            <a:r>
              <a:rPr lang="nl-NL" altLang="nl-NL" dirty="0" err="1">
                <a:solidFill>
                  <a:schemeClr val="bg1"/>
                </a:solidFill>
              </a:rPr>
              <a:t>resolution</a:t>
            </a:r>
            <a:endParaRPr lang="nl-NL" altLang="nl-NL" dirty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</a:pPr>
            <a:r>
              <a:rPr lang="nl-NL" altLang="nl-NL" dirty="0" err="1">
                <a:solidFill>
                  <a:schemeClr val="bg1"/>
                </a:solidFill>
              </a:rPr>
              <a:t>Some</a:t>
            </a:r>
            <a:r>
              <a:rPr lang="nl-NL" altLang="nl-NL" dirty="0">
                <a:solidFill>
                  <a:schemeClr val="bg1"/>
                </a:solidFill>
              </a:rPr>
              <a:t> </a:t>
            </a:r>
            <a:r>
              <a:rPr lang="nl-NL" altLang="nl-NL" dirty="0" err="1">
                <a:solidFill>
                  <a:schemeClr val="bg1"/>
                </a:solidFill>
              </a:rPr>
              <a:t>limitations</a:t>
            </a:r>
            <a:endParaRPr lang="nl-NL" altLang="nl-NL" dirty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</a:pPr>
            <a:r>
              <a:rPr lang="nl-NL" altLang="nl-NL" dirty="0">
                <a:solidFill>
                  <a:schemeClr val="bg1"/>
                </a:solidFill>
              </a:rPr>
              <a:t>Applications</a:t>
            </a:r>
          </a:p>
          <a:p>
            <a:pPr>
              <a:lnSpc>
                <a:spcPct val="90000"/>
              </a:lnSpc>
            </a:pPr>
            <a:endParaRPr lang="nl-NL" altLang="nl-NL" dirty="0"/>
          </a:p>
          <a:p>
            <a:pPr>
              <a:lnSpc>
                <a:spcPct val="90000"/>
              </a:lnSpc>
            </a:pPr>
            <a:endParaRPr lang="nl-NL" altLang="nl-NL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3" descr="ers_2b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647700"/>
            <a:ext cx="2395538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5961" name="Rectangle 9"/>
          <p:cNvSpPr>
            <a:spLocks noGrp="1" noRot="1" noChangeArrowheads="1"/>
          </p:cNvSpPr>
          <p:nvPr>
            <p:ph type="body" idx="1"/>
          </p:nvPr>
        </p:nvSpPr>
        <p:spPr>
          <a:xfrm>
            <a:off x="2916238" y="692150"/>
            <a:ext cx="3600450" cy="2881313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altLang="nl-NL" sz="2800" b="1" i="1">
                <a:effectLst/>
                <a:latin typeface="Arial" pitchFamily="34" charset="0"/>
              </a:rPr>
              <a:t>Fixed fan beam</a:t>
            </a:r>
          </a:p>
          <a:p>
            <a:pPr eaLnBrk="1" hangingPunct="1">
              <a:lnSpc>
                <a:spcPct val="80000"/>
              </a:lnSpc>
            </a:pPr>
            <a:r>
              <a:rPr lang="en-US" altLang="nl-NL" sz="2400">
                <a:effectLst/>
                <a:latin typeface="Arial" pitchFamily="34" charset="0"/>
              </a:rPr>
              <a:t>C-band (5 cm) </a:t>
            </a:r>
          </a:p>
          <a:p>
            <a:pPr eaLnBrk="1" hangingPunct="1">
              <a:lnSpc>
                <a:spcPct val="80000"/>
              </a:lnSpc>
            </a:pPr>
            <a:r>
              <a:rPr lang="en-US" altLang="nl-NL" sz="2400">
                <a:effectLst/>
                <a:latin typeface="Arial" pitchFamily="34" charset="0"/>
              </a:rPr>
              <a:t>VV-pol</a:t>
            </a:r>
          </a:p>
          <a:p>
            <a:pPr eaLnBrk="1" hangingPunct="1">
              <a:lnSpc>
                <a:spcPct val="80000"/>
              </a:lnSpc>
            </a:pPr>
            <a:r>
              <a:rPr lang="en-US" altLang="nl-NL" sz="2400">
                <a:effectLst/>
                <a:latin typeface="Arial" pitchFamily="34" charset="0"/>
              </a:rPr>
              <a:t>Sampling 12.5-25 km</a:t>
            </a:r>
          </a:p>
          <a:p>
            <a:pPr eaLnBrk="1" hangingPunct="1">
              <a:lnSpc>
                <a:spcPct val="80000"/>
              </a:lnSpc>
            </a:pPr>
            <a:r>
              <a:rPr lang="en-US" altLang="nl-NL" sz="2400">
                <a:effectLst/>
                <a:latin typeface="Arial" pitchFamily="34" charset="0"/>
              </a:rPr>
              <a:t>Static geometry</a:t>
            </a:r>
          </a:p>
          <a:p>
            <a:pPr eaLnBrk="1" hangingPunct="1">
              <a:lnSpc>
                <a:spcPct val="80000"/>
              </a:lnSpc>
            </a:pPr>
            <a:r>
              <a:rPr lang="en-US" altLang="nl-NL" sz="2400">
                <a:effectLst/>
                <a:latin typeface="Arial" pitchFamily="34" charset="0"/>
              </a:rPr>
              <a:t>ASCAT, double swath</a:t>
            </a:r>
          </a:p>
          <a:p>
            <a:pPr eaLnBrk="1" hangingPunct="1">
              <a:lnSpc>
                <a:spcPct val="80000"/>
              </a:lnSpc>
            </a:pPr>
            <a:r>
              <a:rPr lang="en-US" altLang="nl-NL" sz="2400">
                <a:solidFill>
                  <a:srgbClr val="7D7DA9"/>
                </a:solidFill>
                <a:effectLst/>
                <a:latin typeface="Arial" pitchFamily="34" charset="0"/>
              </a:rPr>
              <a:t>ERS2, single swath</a:t>
            </a:r>
          </a:p>
          <a:p>
            <a:pPr eaLnBrk="1" hangingPunct="1">
              <a:lnSpc>
                <a:spcPct val="80000"/>
              </a:lnSpc>
            </a:pPr>
            <a:endParaRPr lang="en-US" altLang="nl-NL" sz="2400">
              <a:latin typeface="Arial" pitchFamily="34" charset="0"/>
            </a:endParaRPr>
          </a:p>
        </p:txBody>
      </p:sp>
      <p:pic>
        <p:nvPicPr>
          <p:cNvPr id="56324" name="Picture 2" descr="QuikSCA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789363"/>
            <a:ext cx="2384425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5" name="Picture 4" descr="fig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16"/>
          <a:stretch>
            <a:fillRect/>
          </a:stretch>
        </p:blipFill>
        <p:spPr bwMode="auto">
          <a:xfrm>
            <a:off x="6521450" y="3573463"/>
            <a:ext cx="2659063" cy="331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6" name="Text Box 11"/>
          <p:cNvSpPr txBox="1">
            <a:spLocks noChangeArrowheads="1"/>
          </p:cNvSpPr>
          <p:nvPr/>
        </p:nvSpPr>
        <p:spPr bwMode="auto">
          <a:xfrm>
            <a:off x="179388" y="0"/>
            <a:ext cx="648017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nl-NL" sz="3200">
                <a:solidFill>
                  <a:srgbClr val="FFFFFF"/>
                </a:solidFill>
                <a:latin typeface="Arial" pitchFamily="34" charset="0"/>
              </a:rPr>
              <a:t>Current scatterometer instruments</a:t>
            </a:r>
          </a:p>
        </p:txBody>
      </p:sp>
      <p:sp>
        <p:nvSpPr>
          <p:cNvPr id="125965" name="Rectangle 13"/>
          <p:cNvSpPr>
            <a:spLocks noRot="1" noChangeArrowheads="1"/>
          </p:cNvSpPr>
          <p:nvPr/>
        </p:nvSpPr>
        <p:spPr bwMode="auto">
          <a:xfrm>
            <a:off x="2916238" y="3860800"/>
            <a:ext cx="3600450" cy="273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rgbClr val="FFCC00"/>
              </a:buClr>
              <a:buFont typeface="Wingdings" pitchFamily="2" charset="2"/>
              <a:buNone/>
            </a:pPr>
            <a:r>
              <a:rPr lang="en-US" altLang="nl-NL" b="1" i="1">
                <a:solidFill>
                  <a:srgbClr val="FFFFFF"/>
                </a:solidFill>
                <a:latin typeface="Arial" pitchFamily="34" charset="0"/>
              </a:rPr>
              <a:t>Rotating pencil beam</a:t>
            </a:r>
          </a:p>
          <a:p>
            <a:pPr eaLnBrk="1" hangingPunct="1">
              <a:spcBef>
                <a:spcPct val="20000"/>
              </a:spcBef>
              <a:buClr>
                <a:srgbClr val="FFCC00"/>
              </a:buClr>
              <a:buFont typeface="Wingdings" pitchFamily="2" charset="2"/>
              <a:buChar char="§"/>
            </a:pPr>
            <a:r>
              <a:rPr lang="en-US" altLang="nl-NL" sz="2000">
                <a:solidFill>
                  <a:srgbClr val="FFFFFF"/>
                </a:solidFill>
                <a:latin typeface="Arial" pitchFamily="34" charset="0"/>
              </a:rPr>
              <a:t>Ku-band </a:t>
            </a:r>
            <a:r>
              <a:rPr lang="en-US" altLang="nl-NL"/>
              <a:t>(2 cm)</a:t>
            </a:r>
            <a:endParaRPr lang="en-US" altLang="nl-NL" sz="2000">
              <a:solidFill>
                <a:srgbClr val="FFFFFF"/>
              </a:solidFill>
              <a:latin typeface="Arial" pitchFamily="34" charset="0"/>
            </a:endParaRPr>
          </a:p>
          <a:p>
            <a:pPr eaLnBrk="1" hangingPunct="1">
              <a:spcBef>
                <a:spcPct val="20000"/>
              </a:spcBef>
              <a:buClr>
                <a:srgbClr val="FFCC00"/>
              </a:buClr>
              <a:buFont typeface="Wingdings" pitchFamily="2" charset="2"/>
              <a:buChar char="§"/>
            </a:pPr>
            <a:r>
              <a:rPr lang="en-US" altLang="nl-NL" sz="2000">
                <a:solidFill>
                  <a:srgbClr val="FFFFFF"/>
                </a:solidFill>
                <a:latin typeface="Arial" pitchFamily="34" charset="0"/>
              </a:rPr>
              <a:t>Dual polarization</a:t>
            </a:r>
          </a:p>
          <a:p>
            <a:pPr eaLnBrk="1" hangingPunct="1">
              <a:spcBef>
                <a:spcPct val="20000"/>
              </a:spcBef>
              <a:buClr>
                <a:srgbClr val="FFCC00"/>
              </a:buClr>
              <a:buFont typeface="Wingdings" pitchFamily="2" charset="2"/>
              <a:buChar char="§"/>
            </a:pPr>
            <a:r>
              <a:rPr lang="en-US" altLang="nl-NL" sz="2000">
                <a:solidFill>
                  <a:srgbClr val="FFFFFF"/>
                </a:solidFill>
                <a:latin typeface="Arial" pitchFamily="34" charset="0"/>
              </a:rPr>
              <a:t>Sampling 25 km, 50 km</a:t>
            </a:r>
          </a:p>
          <a:p>
            <a:pPr eaLnBrk="1" hangingPunct="1">
              <a:spcBef>
                <a:spcPct val="20000"/>
              </a:spcBef>
              <a:buClr>
                <a:srgbClr val="FFCC00"/>
              </a:buClr>
              <a:buFont typeface="Wingdings" pitchFamily="2" charset="2"/>
              <a:buChar char="§"/>
            </a:pPr>
            <a:r>
              <a:rPr lang="en-US" altLang="nl-NL" sz="2000">
                <a:solidFill>
                  <a:srgbClr val="FFFFFF"/>
                </a:solidFill>
                <a:latin typeface="Arial" pitchFamily="34" charset="0"/>
              </a:rPr>
              <a:t>Rotating antenna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rgbClr val="FFCC00"/>
              </a:buClr>
              <a:buFont typeface="Wingdings" pitchFamily="2" charset="2"/>
              <a:buChar char="§"/>
            </a:pPr>
            <a:r>
              <a:rPr lang="en-US" altLang="nl-NL" sz="2000">
                <a:solidFill>
                  <a:srgbClr val="FFFFFF"/>
                </a:solidFill>
                <a:latin typeface="Arial" pitchFamily="34" charset="0"/>
              </a:rPr>
              <a:t>OSCAT, </a:t>
            </a:r>
            <a:r>
              <a:rPr lang="en-US" altLang="nl-NL" sz="2000">
                <a:solidFill>
                  <a:srgbClr val="7D7DA9"/>
                </a:solidFill>
                <a:latin typeface="Arial" pitchFamily="34" charset="0"/>
              </a:rPr>
              <a:t>QuikScat, HY2A</a:t>
            </a:r>
            <a:r>
              <a:rPr lang="en-US" altLang="nl-NL" sz="2000">
                <a:solidFill>
                  <a:srgbClr val="FFFFFF"/>
                </a:solidFill>
                <a:latin typeface="Arial" pitchFamily="34" charset="0"/>
              </a:rPr>
              <a:t> 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rgbClr val="FFCC00"/>
              </a:buClr>
              <a:buFont typeface="Wingdings" pitchFamily="2" charset="2"/>
              <a:buChar char="§"/>
            </a:pPr>
            <a:r>
              <a:rPr lang="en-US" altLang="nl-NL" sz="2000">
                <a:solidFill>
                  <a:srgbClr val="FF3300"/>
                </a:solidFill>
                <a:latin typeface="Arial" pitchFamily="34" charset="0"/>
              </a:rPr>
              <a:t>RAIN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rgbClr val="FFCC00"/>
              </a:buClr>
              <a:buFont typeface="Wingdings" pitchFamily="2" charset="2"/>
              <a:buChar char="§"/>
            </a:pPr>
            <a:endParaRPr lang="en-US" altLang="nl-NL">
              <a:solidFill>
                <a:srgbClr val="FF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</a:endParaRPr>
          </a:p>
        </p:txBody>
      </p:sp>
      <p:pic>
        <p:nvPicPr>
          <p:cNvPr id="56328" name="Picture 14" descr="fig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7475" y="44450"/>
            <a:ext cx="2713038" cy="345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jdelijke aanduiding voor dianummer 3"/>
          <p:cNvSpPr>
            <a:spLocks noGrp="1"/>
          </p:cNvSpPr>
          <p:nvPr>
            <p:ph type="sldNum" sz="quarter" idx="10"/>
          </p:nvPr>
        </p:nvSpPr>
        <p:spPr>
          <a:xfrm>
            <a:off x="8388350" y="6427788"/>
            <a:ext cx="6096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F7BBD94F-9D55-47B1-BF5E-F647FF9771A2}" type="slidenum">
              <a:rPr lang="en-US" altLang="nl-NL" sz="1400">
                <a:solidFill>
                  <a:schemeClr val="bg1"/>
                </a:solidFill>
              </a:rPr>
              <a:pPr eaLnBrk="1" hangingPunct="1"/>
              <a:t>36</a:t>
            </a:fld>
            <a:endParaRPr lang="en-US" altLang="nl-NL" sz="1400">
              <a:solidFill>
                <a:schemeClr val="bg1"/>
              </a:solidFill>
            </a:endParaRPr>
          </a:p>
        </p:txBody>
      </p:sp>
      <p:pic>
        <p:nvPicPr>
          <p:cNvPr id="57347" name="Picture 2" descr="1-07b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7788"/>
            <a:ext cx="9144000" cy="693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8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6227763" cy="1143000"/>
          </a:xfrm>
        </p:spPr>
        <p:txBody>
          <a:bodyPr/>
          <a:lstStyle/>
          <a:p>
            <a:pPr eaLnBrk="1" hangingPunct="1"/>
            <a:r>
              <a:rPr lang="en-GB" altLang="nl-NL"/>
              <a:t>ASCAT scatterometer</a:t>
            </a:r>
          </a:p>
        </p:txBody>
      </p:sp>
      <p:sp>
        <p:nvSpPr>
          <p:cNvPr id="57349" name="Line 4"/>
          <p:cNvSpPr>
            <a:spLocks noChangeShapeType="1"/>
          </p:cNvSpPr>
          <p:nvPr/>
        </p:nvSpPr>
        <p:spPr bwMode="auto">
          <a:xfrm flipV="1">
            <a:off x="2411413" y="4343400"/>
            <a:ext cx="179387" cy="1030288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57350" name="Line 5"/>
          <p:cNvSpPr>
            <a:spLocks noChangeShapeType="1"/>
          </p:cNvSpPr>
          <p:nvPr/>
        </p:nvSpPr>
        <p:spPr bwMode="auto">
          <a:xfrm flipV="1">
            <a:off x="2700338" y="3357563"/>
            <a:ext cx="1079500" cy="2016125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57351" name="Line 6"/>
          <p:cNvSpPr>
            <a:spLocks noChangeShapeType="1"/>
          </p:cNvSpPr>
          <p:nvPr/>
        </p:nvSpPr>
        <p:spPr bwMode="auto">
          <a:xfrm flipV="1">
            <a:off x="2987675" y="4365625"/>
            <a:ext cx="1079500" cy="1008063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57353" name="Text Box 9"/>
          <p:cNvSpPr txBox="1">
            <a:spLocks noChangeArrowheads="1"/>
          </p:cNvSpPr>
          <p:nvPr/>
        </p:nvSpPr>
        <p:spPr bwMode="auto">
          <a:xfrm>
            <a:off x="1239838" y="5373688"/>
            <a:ext cx="2667000" cy="850900"/>
          </a:xfrm>
          <a:prstGeom prst="rect">
            <a:avLst/>
          </a:prstGeom>
          <a:noFill/>
          <a:ln w="28575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nl-NL" altLang="nl-NL">
                <a:solidFill>
                  <a:schemeClr val="bg1"/>
                </a:solidFill>
              </a:rPr>
              <a:t>Three ASCAT arms</a:t>
            </a:r>
          </a:p>
          <a:p>
            <a:pPr eaLnBrk="1" hangingPunct="1"/>
            <a:r>
              <a:rPr lang="nl-NL" altLang="nl-NL">
                <a:solidFill>
                  <a:schemeClr val="bg1"/>
                </a:solidFill>
              </a:rPr>
              <a:t>Fan beams</a:t>
            </a:r>
          </a:p>
        </p:txBody>
      </p:sp>
      <p:pic>
        <p:nvPicPr>
          <p:cNvPr id="2" name="ascat_field_of_view_wmp_high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2" y="-171400"/>
            <a:ext cx="9372533" cy="7029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380312" y="6246393"/>
            <a:ext cx="18641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</a:rPr>
              <a:t>© EUMETSAT</a:t>
            </a:r>
            <a:endParaRPr lang="nl-NL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jdelijke aanduiding voor dianummer 1"/>
          <p:cNvSpPr>
            <a:spLocks noGrp="1"/>
          </p:cNvSpPr>
          <p:nvPr>
            <p:ph type="sldNum" sz="quarter" idx="10"/>
          </p:nvPr>
        </p:nvSpPr>
        <p:spPr>
          <a:xfrm>
            <a:off x="8388350" y="6427788"/>
            <a:ext cx="6096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57E39C9E-B5ED-47E2-B21C-21289C3ED242}" type="slidenum">
              <a:rPr lang="en-US" altLang="nl-NL" sz="1400">
                <a:solidFill>
                  <a:schemeClr val="bg1"/>
                </a:solidFill>
              </a:rPr>
              <a:pPr eaLnBrk="1" hangingPunct="1"/>
              <a:t>37</a:t>
            </a:fld>
            <a:endParaRPr lang="en-US" altLang="nl-NL" sz="1400">
              <a:solidFill>
                <a:schemeClr val="bg1"/>
              </a:solidFill>
            </a:endParaRPr>
          </a:p>
        </p:txBody>
      </p:sp>
      <p:sp>
        <p:nvSpPr>
          <p:cNvPr id="59395" name="Rectangle 38"/>
          <p:cNvSpPr>
            <a:spLocks noChangeArrowheads="1"/>
          </p:cNvSpPr>
          <p:nvPr/>
        </p:nvSpPr>
        <p:spPr bwMode="auto">
          <a:xfrm>
            <a:off x="900113" y="1870075"/>
            <a:ext cx="1336675" cy="4017963"/>
          </a:xfrm>
          <a:prstGeom prst="rect">
            <a:avLst/>
          </a:prstGeom>
          <a:solidFill>
            <a:srgbClr val="C0C0C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en-GB" altLang="nl-NL"/>
          </a:p>
        </p:txBody>
      </p:sp>
      <p:sp>
        <p:nvSpPr>
          <p:cNvPr id="59396" name="Line 39"/>
          <p:cNvSpPr>
            <a:spLocks noChangeShapeType="1"/>
          </p:cNvSpPr>
          <p:nvPr/>
        </p:nvSpPr>
        <p:spPr bwMode="auto">
          <a:xfrm flipH="1" flipV="1">
            <a:off x="2693988" y="1870075"/>
            <a:ext cx="3175" cy="398780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59397" name="Line 40"/>
          <p:cNvSpPr>
            <a:spLocks noChangeShapeType="1"/>
          </p:cNvSpPr>
          <p:nvPr/>
        </p:nvSpPr>
        <p:spPr bwMode="auto">
          <a:xfrm flipH="1" flipV="1">
            <a:off x="957263" y="2327275"/>
            <a:ext cx="1739900" cy="155257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59398" name="Line 41"/>
          <p:cNvSpPr>
            <a:spLocks noChangeShapeType="1"/>
          </p:cNvSpPr>
          <p:nvPr/>
        </p:nvSpPr>
        <p:spPr bwMode="auto">
          <a:xfrm flipH="1" flipV="1">
            <a:off x="957263" y="3876675"/>
            <a:ext cx="17526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59399" name="Line 42"/>
          <p:cNvSpPr>
            <a:spLocks noChangeShapeType="1"/>
          </p:cNvSpPr>
          <p:nvPr/>
        </p:nvSpPr>
        <p:spPr bwMode="auto">
          <a:xfrm flipH="1">
            <a:off x="957263" y="3876675"/>
            <a:ext cx="1739900" cy="15748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59400" name="Line 45"/>
          <p:cNvSpPr>
            <a:spLocks noChangeShapeType="1"/>
          </p:cNvSpPr>
          <p:nvPr/>
        </p:nvSpPr>
        <p:spPr bwMode="auto">
          <a:xfrm flipH="1" flipV="1">
            <a:off x="900113" y="5984875"/>
            <a:ext cx="1336675" cy="317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 type="triangl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59401" name="Text Box 46"/>
          <p:cNvSpPr txBox="1">
            <a:spLocks noChangeArrowheads="1"/>
          </p:cNvSpPr>
          <p:nvPr/>
        </p:nvSpPr>
        <p:spPr bwMode="auto">
          <a:xfrm flipH="1">
            <a:off x="603250" y="5984875"/>
            <a:ext cx="1344613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nl-NL" sz="1600"/>
              <a:t>         550 km</a:t>
            </a:r>
          </a:p>
        </p:txBody>
      </p:sp>
      <p:sp>
        <p:nvSpPr>
          <p:cNvPr id="59402" name="Text Box 48"/>
          <p:cNvSpPr txBox="1">
            <a:spLocks noChangeArrowheads="1"/>
          </p:cNvSpPr>
          <p:nvPr/>
        </p:nvSpPr>
        <p:spPr bwMode="auto">
          <a:xfrm flipH="1">
            <a:off x="179388" y="4079875"/>
            <a:ext cx="1947862" cy="27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nl-NL" altLang="nl-NL" sz="1400"/>
          </a:p>
        </p:txBody>
      </p:sp>
      <p:sp>
        <p:nvSpPr>
          <p:cNvPr id="59403" name="Text Box 49"/>
          <p:cNvSpPr txBox="1">
            <a:spLocks noChangeArrowheads="1"/>
          </p:cNvSpPr>
          <p:nvPr/>
        </p:nvSpPr>
        <p:spPr bwMode="auto">
          <a:xfrm flipH="1">
            <a:off x="2771775" y="2774950"/>
            <a:ext cx="763588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nl-NL" sz="1600">
                <a:solidFill>
                  <a:srgbClr val="FF3300"/>
                </a:solidFill>
              </a:rPr>
              <a:t>45</a:t>
            </a:r>
            <a:r>
              <a:rPr lang="en-US" altLang="nl-NL" sz="1600">
                <a:solidFill>
                  <a:srgbClr val="FF3300"/>
                </a:solidFill>
                <a:sym typeface="Symbol" pitchFamily="18" charset="2"/>
              </a:rPr>
              <a:t></a:t>
            </a:r>
            <a:endParaRPr lang="en-US" altLang="nl-NL" sz="1600">
              <a:solidFill>
                <a:srgbClr val="FF3300"/>
              </a:solidFill>
            </a:endParaRPr>
          </a:p>
        </p:txBody>
      </p:sp>
      <p:sp>
        <p:nvSpPr>
          <p:cNvPr id="59404" name="Line 57"/>
          <p:cNvSpPr>
            <a:spLocks noChangeShapeType="1"/>
          </p:cNvSpPr>
          <p:nvPr/>
        </p:nvSpPr>
        <p:spPr bwMode="auto">
          <a:xfrm flipH="1" flipV="1">
            <a:off x="1490663" y="1893888"/>
            <a:ext cx="3175" cy="4016375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59405" name="Line 58"/>
          <p:cNvSpPr>
            <a:spLocks noChangeShapeType="1"/>
          </p:cNvSpPr>
          <p:nvPr/>
        </p:nvSpPr>
        <p:spPr bwMode="auto">
          <a:xfrm flipH="1">
            <a:off x="1503363" y="2809875"/>
            <a:ext cx="3175" cy="317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oval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59406" name="Line 59"/>
          <p:cNvSpPr>
            <a:spLocks noChangeShapeType="1"/>
          </p:cNvSpPr>
          <p:nvPr/>
        </p:nvSpPr>
        <p:spPr bwMode="auto">
          <a:xfrm flipH="1">
            <a:off x="1490663" y="3876675"/>
            <a:ext cx="3175" cy="317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oval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59407" name="Line 60"/>
          <p:cNvSpPr>
            <a:spLocks noChangeShapeType="1"/>
          </p:cNvSpPr>
          <p:nvPr/>
        </p:nvSpPr>
        <p:spPr bwMode="auto">
          <a:xfrm flipH="1">
            <a:off x="1490663" y="4978400"/>
            <a:ext cx="3175" cy="317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oval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59408" name="Rectangle 93"/>
          <p:cNvSpPr>
            <a:spLocks noChangeArrowheads="1"/>
          </p:cNvSpPr>
          <p:nvPr/>
        </p:nvSpPr>
        <p:spPr bwMode="auto">
          <a:xfrm flipH="1">
            <a:off x="755650" y="1412875"/>
            <a:ext cx="15732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nl-NL">
                <a:latin typeface="Arial" pitchFamily="34" charset="0"/>
              </a:rPr>
              <a:t>Left swath</a:t>
            </a:r>
          </a:p>
        </p:txBody>
      </p:sp>
      <p:sp>
        <p:nvSpPr>
          <p:cNvPr id="59409" name="Oval 101"/>
          <p:cNvSpPr>
            <a:spLocks noChangeArrowheads="1"/>
          </p:cNvSpPr>
          <p:nvPr/>
        </p:nvSpPr>
        <p:spPr bwMode="auto">
          <a:xfrm flipH="1">
            <a:off x="819150" y="3775075"/>
            <a:ext cx="1498600" cy="228600"/>
          </a:xfrm>
          <a:prstGeom prst="ellipse">
            <a:avLst/>
          </a:prstGeom>
          <a:noFill/>
          <a:ln w="12700">
            <a:solidFill>
              <a:schemeClr val="bg2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en-GB" altLang="nl-NL"/>
          </a:p>
        </p:txBody>
      </p:sp>
      <p:sp>
        <p:nvSpPr>
          <p:cNvPr id="59410" name="Oval 103"/>
          <p:cNvSpPr>
            <a:spLocks noChangeArrowheads="1"/>
          </p:cNvSpPr>
          <p:nvPr/>
        </p:nvSpPr>
        <p:spPr bwMode="auto">
          <a:xfrm rot="2466725" flipH="1">
            <a:off x="546100" y="2733675"/>
            <a:ext cx="1981200" cy="228600"/>
          </a:xfrm>
          <a:prstGeom prst="ellipse">
            <a:avLst/>
          </a:prstGeom>
          <a:noFill/>
          <a:ln w="12700">
            <a:solidFill>
              <a:schemeClr val="bg2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en-GB" altLang="nl-NL"/>
          </a:p>
        </p:txBody>
      </p:sp>
      <p:sp>
        <p:nvSpPr>
          <p:cNvPr id="59411" name="Oval 104"/>
          <p:cNvSpPr>
            <a:spLocks noChangeArrowheads="1"/>
          </p:cNvSpPr>
          <p:nvPr/>
        </p:nvSpPr>
        <p:spPr bwMode="auto">
          <a:xfrm rot="-2515141" flipH="1" flipV="1">
            <a:off x="527050" y="4841875"/>
            <a:ext cx="1981200" cy="228600"/>
          </a:xfrm>
          <a:prstGeom prst="ellipse">
            <a:avLst/>
          </a:prstGeom>
          <a:noFill/>
          <a:ln w="12700">
            <a:solidFill>
              <a:schemeClr val="bg2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10800000"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en-GB" altLang="nl-NL"/>
          </a:p>
        </p:txBody>
      </p:sp>
      <p:sp>
        <p:nvSpPr>
          <p:cNvPr id="5941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258888" y="260350"/>
            <a:ext cx="7467600" cy="685800"/>
          </a:xfrm>
        </p:spPr>
        <p:txBody>
          <a:bodyPr lIns="92075" tIns="46038" rIns="92075" bIns="46038" anchor="b"/>
          <a:lstStyle/>
          <a:p>
            <a:pPr eaLnBrk="1" hangingPunct="1"/>
            <a:r>
              <a:rPr lang="en-US" altLang="nl-NL" sz="4300"/>
              <a:t>ASCAT observation geometry</a:t>
            </a:r>
          </a:p>
        </p:txBody>
      </p:sp>
      <p:sp>
        <p:nvSpPr>
          <p:cNvPr id="59414" name="Rectangle 38"/>
          <p:cNvSpPr>
            <a:spLocks noChangeArrowheads="1"/>
          </p:cNvSpPr>
          <p:nvPr/>
        </p:nvSpPr>
        <p:spPr bwMode="auto">
          <a:xfrm>
            <a:off x="3162300" y="1870075"/>
            <a:ext cx="1336675" cy="4017963"/>
          </a:xfrm>
          <a:prstGeom prst="rect">
            <a:avLst/>
          </a:prstGeom>
          <a:solidFill>
            <a:srgbClr val="C0C0C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en-GB" altLang="nl-NL"/>
          </a:p>
        </p:txBody>
      </p:sp>
      <p:sp>
        <p:nvSpPr>
          <p:cNvPr id="59415" name="Line 39"/>
          <p:cNvSpPr>
            <a:spLocks noChangeShapeType="1"/>
          </p:cNvSpPr>
          <p:nvPr/>
        </p:nvSpPr>
        <p:spPr bwMode="auto">
          <a:xfrm flipV="1">
            <a:off x="2701925" y="1870075"/>
            <a:ext cx="3175" cy="39878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59416" name="Line 40"/>
          <p:cNvSpPr>
            <a:spLocks noChangeShapeType="1"/>
          </p:cNvSpPr>
          <p:nvPr/>
        </p:nvSpPr>
        <p:spPr bwMode="auto">
          <a:xfrm flipV="1">
            <a:off x="2701925" y="2327275"/>
            <a:ext cx="1739900" cy="155257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59417" name="Line 41"/>
          <p:cNvSpPr>
            <a:spLocks noChangeShapeType="1"/>
          </p:cNvSpPr>
          <p:nvPr/>
        </p:nvSpPr>
        <p:spPr bwMode="auto">
          <a:xfrm flipV="1">
            <a:off x="2689225" y="3876675"/>
            <a:ext cx="17526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59418" name="Line 42"/>
          <p:cNvSpPr>
            <a:spLocks noChangeShapeType="1"/>
          </p:cNvSpPr>
          <p:nvPr/>
        </p:nvSpPr>
        <p:spPr bwMode="auto">
          <a:xfrm>
            <a:off x="2701925" y="3876675"/>
            <a:ext cx="1739900" cy="15748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59419" name="Line 45"/>
          <p:cNvSpPr>
            <a:spLocks noChangeShapeType="1"/>
          </p:cNvSpPr>
          <p:nvPr/>
        </p:nvSpPr>
        <p:spPr bwMode="auto">
          <a:xfrm flipV="1">
            <a:off x="3162300" y="5984875"/>
            <a:ext cx="1336675" cy="317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 type="triangl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59420" name="Text Box 46"/>
          <p:cNvSpPr txBox="1">
            <a:spLocks noChangeArrowheads="1"/>
          </p:cNvSpPr>
          <p:nvPr/>
        </p:nvSpPr>
        <p:spPr bwMode="auto">
          <a:xfrm>
            <a:off x="3451225" y="5984875"/>
            <a:ext cx="1344613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nl-NL" sz="1600"/>
              <a:t>550 km</a:t>
            </a:r>
          </a:p>
        </p:txBody>
      </p:sp>
      <p:sp>
        <p:nvSpPr>
          <p:cNvPr id="59421" name="Arc 52"/>
          <p:cNvSpPr>
            <a:spLocks/>
          </p:cNvSpPr>
          <p:nvPr/>
        </p:nvSpPr>
        <p:spPr bwMode="auto">
          <a:xfrm>
            <a:off x="2701925" y="3013075"/>
            <a:ext cx="696913" cy="915988"/>
          </a:xfrm>
          <a:custGeom>
            <a:avLst/>
            <a:gdLst>
              <a:gd name="T0" fmla="*/ 0 w 15827"/>
              <a:gd name="T1" fmla="*/ 0 h 21600"/>
              <a:gd name="T2" fmla="*/ 2147483647 w 15827"/>
              <a:gd name="T3" fmla="*/ 2147483647 h 21600"/>
              <a:gd name="T4" fmla="*/ 0 w 15827"/>
              <a:gd name="T5" fmla="*/ 2147483647 h 21600"/>
              <a:gd name="T6" fmla="*/ 0 60000 65536"/>
              <a:gd name="T7" fmla="*/ 0 60000 65536"/>
              <a:gd name="T8" fmla="*/ 0 60000 65536"/>
              <a:gd name="T9" fmla="*/ 0 w 15827"/>
              <a:gd name="T10" fmla="*/ 0 h 21600"/>
              <a:gd name="T11" fmla="*/ 15827 w 15827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827" h="21600" fill="none" extrusionOk="0">
                <a:moveTo>
                  <a:pt x="-1" y="0"/>
                </a:moveTo>
                <a:cubicBezTo>
                  <a:pt x="6005" y="0"/>
                  <a:pt x="11740" y="2500"/>
                  <a:pt x="15827" y="6900"/>
                </a:cubicBezTo>
              </a:path>
              <a:path w="15827" h="21600" stroke="0" extrusionOk="0">
                <a:moveTo>
                  <a:pt x="-1" y="0"/>
                </a:moveTo>
                <a:cubicBezTo>
                  <a:pt x="6005" y="0"/>
                  <a:pt x="11740" y="2500"/>
                  <a:pt x="15827" y="6900"/>
                </a:cubicBezTo>
                <a:lnTo>
                  <a:pt x="0" y="21600"/>
                </a:lnTo>
                <a:close/>
              </a:path>
            </a:pathLst>
          </a:cu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59422" name="Arc 53"/>
          <p:cNvSpPr>
            <a:spLocks/>
          </p:cNvSpPr>
          <p:nvPr/>
        </p:nvSpPr>
        <p:spPr bwMode="auto">
          <a:xfrm>
            <a:off x="2698750" y="3165475"/>
            <a:ext cx="768350" cy="730250"/>
          </a:xfrm>
          <a:custGeom>
            <a:avLst/>
            <a:gdLst>
              <a:gd name="T0" fmla="*/ 0 w 21583"/>
              <a:gd name="T1" fmla="*/ 0 h 21600"/>
              <a:gd name="T2" fmla="*/ 2147483647 w 21583"/>
              <a:gd name="T3" fmla="*/ 2147483647 h 21600"/>
              <a:gd name="T4" fmla="*/ 0 w 21583"/>
              <a:gd name="T5" fmla="*/ 2147483647 h 21600"/>
              <a:gd name="T6" fmla="*/ 0 60000 65536"/>
              <a:gd name="T7" fmla="*/ 0 60000 65536"/>
              <a:gd name="T8" fmla="*/ 0 60000 65536"/>
              <a:gd name="T9" fmla="*/ 0 w 21583"/>
              <a:gd name="T10" fmla="*/ 0 h 21600"/>
              <a:gd name="T11" fmla="*/ 21583 w 21583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583" h="21600" fill="none" extrusionOk="0">
                <a:moveTo>
                  <a:pt x="-1" y="0"/>
                </a:moveTo>
                <a:cubicBezTo>
                  <a:pt x="11592" y="0"/>
                  <a:pt x="21117" y="9150"/>
                  <a:pt x="21582" y="20733"/>
                </a:cubicBezTo>
              </a:path>
              <a:path w="21583" h="21600" stroke="0" extrusionOk="0">
                <a:moveTo>
                  <a:pt x="-1" y="0"/>
                </a:moveTo>
                <a:cubicBezTo>
                  <a:pt x="11592" y="0"/>
                  <a:pt x="21117" y="9150"/>
                  <a:pt x="21582" y="20733"/>
                </a:cubicBezTo>
                <a:lnTo>
                  <a:pt x="0" y="21600"/>
                </a:lnTo>
                <a:close/>
              </a:path>
            </a:pathLst>
          </a:cu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59423" name="Arc 54"/>
          <p:cNvSpPr>
            <a:spLocks/>
          </p:cNvSpPr>
          <p:nvPr/>
        </p:nvSpPr>
        <p:spPr bwMode="auto">
          <a:xfrm>
            <a:off x="2701925" y="3317875"/>
            <a:ext cx="571500" cy="890588"/>
          </a:xfrm>
          <a:custGeom>
            <a:avLst/>
            <a:gdLst>
              <a:gd name="T0" fmla="*/ 0 w 21600"/>
              <a:gd name="T1" fmla="*/ 0 h 37105"/>
              <a:gd name="T2" fmla="*/ 2147483647 w 21600"/>
              <a:gd name="T3" fmla="*/ 2147483647 h 37105"/>
              <a:gd name="T4" fmla="*/ 0 w 21600"/>
              <a:gd name="T5" fmla="*/ 2147483647 h 37105"/>
              <a:gd name="T6" fmla="*/ 0 60000 65536"/>
              <a:gd name="T7" fmla="*/ 0 60000 65536"/>
              <a:gd name="T8" fmla="*/ 0 60000 65536"/>
              <a:gd name="T9" fmla="*/ 0 w 21600"/>
              <a:gd name="T10" fmla="*/ 0 h 37105"/>
              <a:gd name="T11" fmla="*/ 21600 w 21600"/>
              <a:gd name="T12" fmla="*/ 37105 h 3710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37105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27442"/>
                  <a:pt x="19232" y="33036"/>
                  <a:pt x="15038" y="37104"/>
                </a:cubicBezTo>
              </a:path>
              <a:path w="21600" h="37105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27442"/>
                  <a:pt x="19232" y="33036"/>
                  <a:pt x="15038" y="37104"/>
                </a:cubicBezTo>
                <a:lnTo>
                  <a:pt x="0" y="21600"/>
                </a:lnTo>
                <a:close/>
              </a:path>
            </a:pathLst>
          </a:cu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59424" name="Line 57"/>
          <p:cNvSpPr>
            <a:spLocks noChangeShapeType="1"/>
          </p:cNvSpPr>
          <p:nvPr/>
        </p:nvSpPr>
        <p:spPr bwMode="auto">
          <a:xfrm flipV="1">
            <a:off x="3905250" y="1893888"/>
            <a:ext cx="3175" cy="4016375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59425" name="Line 58"/>
          <p:cNvSpPr>
            <a:spLocks noChangeShapeType="1"/>
          </p:cNvSpPr>
          <p:nvPr/>
        </p:nvSpPr>
        <p:spPr bwMode="auto">
          <a:xfrm>
            <a:off x="3892550" y="2809875"/>
            <a:ext cx="3175" cy="317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oval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59426" name="Line 59"/>
          <p:cNvSpPr>
            <a:spLocks noChangeShapeType="1"/>
          </p:cNvSpPr>
          <p:nvPr/>
        </p:nvSpPr>
        <p:spPr bwMode="auto">
          <a:xfrm>
            <a:off x="3905250" y="3876675"/>
            <a:ext cx="3175" cy="317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oval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59427" name="Line 60"/>
          <p:cNvSpPr>
            <a:spLocks noChangeShapeType="1"/>
          </p:cNvSpPr>
          <p:nvPr/>
        </p:nvSpPr>
        <p:spPr bwMode="auto">
          <a:xfrm>
            <a:off x="3905250" y="4978400"/>
            <a:ext cx="3175" cy="317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oval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59428" name="Rectangle 93"/>
          <p:cNvSpPr>
            <a:spLocks noChangeArrowheads="1"/>
          </p:cNvSpPr>
          <p:nvPr/>
        </p:nvSpPr>
        <p:spPr bwMode="auto">
          <a:xfrm>
            <a:off x="2916238" y="1412875"/>
            <a:ext cx="1778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nl-NL">
                <a:latin typeface="Arial" pitchFamily="34" charset="0"/>
              </a:rPr>
              <a:t>Right swath</a:t>
            </a:r>
          </a:p>
        </p:txBody>
      </p:sp>
      <p:sp>
        <p:nvSpPr>
          <p:cNvPr id="59429" name="Oval 101"/>
          <p:cNvSpPr>
            <a:spLocks noChangeArrowheads="1"/>
          </p:cNvSpPr>
          <p:nvPr/>
        </p:nvSpPr>
        <p:spPr bwMode="auto">
          <a:xfrm>
            <a:off x="3081338" y="3775075"/>
            <a:ext cx="1498600" cy="228600"/>
          </a:xfrm>
          <a:prstGeom prst="ellipse">
            <a:avLst/>
          </a:prstGeom>
          <a:noFill/>
          <a:ln w="12700">
            <a:solidFill>
              <a:schemeClr val="bg2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en-GB" altLang="nl-NL"/>
          </a:p>
        </p:txBody>
      </p:sp>
      <p:sp>
        <p:nvSpPr>
          <p:cNvPr id="59430" name="Oval 103"/>
          <p:cNvSpPr>
            <a:spLocks noChangeArrowheads="1"/>
          </p:cNvSpPr>
          <p:nvPr/>
        </p:nvSpPr>
        <p:spPr bwMode="auto">
          <a:xfrm rot="-2466725">
            <a:off x="2871788" y="2733675"/>
            <a:ext cx="1981200" cy="228600"/>
          </a:xfrm>
          <a:prstGeom prst="ellipse">
            <a:avLst/>
          </a:prstGeom>
          <a:noFill/>
          <a:ln w="12700">
            <a:solidFill>
              <a:schemeClr val="bg2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en-GB" altLang="nl-NL"/>
          </a:p>
        </p:txBody>
      </p:sp>
      <p:sp>
        <p:nvSpPr>
          <p:cNvPr id="59431" name="Oval 104"/>
          <p:cNvSpPr>
            <a:spLocks noChangeArrowheads="1"/>
          </p:cNvSpPr>
          <p:nvPr/>
        </p:nvSpPr>
        <p:spPr bwMode="auto">
          <a:xfrm rot="2515141" flipV="1">
            <a:off x="2890838" y="4841875"/>
            <a:ext cx="1981200" cy="228600"/>
          </a:xfrm>
          <a:prstGeom prst="ellipse">
            <a:avLst/>
          </a:prstGeom>
          <a:noFill/>
          <a:ln w="12700">
            <a:solidFill>
              <a:schemeClr val="bg2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10800000"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en-GB" altLang="nl-NL"/>
          </a:p>
        </p:txBody>
      </p:sp>
      <p:sp>
        <p:nvSpPr>
          <p:cNvPr id="59432" name="Text Box 50"/>
          <p:cNvSpPr txBox="1">
            <a:spLocks noChangeArrowheads="1"/>
          </p:cNvSpPr>
          <p:nvPr/>
        </p:nvSpPr>
        <p:spPr bwMode="auto">
          <a:xfrm flipH="1">
            <a:off x="3376613" y="3357563"/>
            <a:ext cx="763587" cy="43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nl-NL" sz="1600">
                <a:solidFill>
                  <a:srgbClr val="FF3300"/>
                </a:solidFill>
              </a:rPr>
              <a:t>90</a:t>
            </a:r>
            <a:r>
              <a:rPr lang="en-US" altLang="nl-NL" sz="1600">
                <a:solidFill>
                  <a:srgbClr val="FF3300"/>
                </a:solidFill>
                <a:sym typeface="Symbol" pitchFamily="18" charset="2"/>
              </a:rPr>
              <a:t></a:t>
            </a:r>
            <a:endParaRPr lang="en-US" altLang="nl-NL" sz="1600">
              <a:solidFill>
                <a:srgbClr val="FF3300"/>
              </a:solidFill>
            </a:endParaRPr>
          </a:p>
        </p:txBody>
      </p:sp>
      <p:sp>
        <p:nvSpPr>
          <p:cNvPr id="59433" name="Text Box 51"/>
          <p:cNvSpPr txBox="1">
            <a:spLocks noChangeArrowheads="1"/>
          </p:cNvSpPr>
          <p:nvPr/>
        </p:nvSpPr>
        <p:spPr bwMode="auto">
          <a:xfrm flipH="1">
            <a:off x="3132138" y="3962400"/>
            <a:ext cx="1236662" cy="47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nl-NL" sz="1600">
                <a:solidFill>
                  <a:srgbClr val="FF3300"/>
                </a:solidFill>
              </a:rPr>
              <a:t>135</a:t>
            </a:r>
            <a:r>
              <a:rPr lang="en-US" altLang="nl-NL" sz="1600">
                <a:solidFill>
                  <a:srgbClr val="FF3300"/>
                </a:solidFill>
                <a:sym typeface="Symbol" pitchFamily="18" charset="2"/>
              </a:rPr>
              <a:t></a:t>
            </a:r>
            <a:endParaRPr lang="en-US" altLang="nl-NL" sz="1600">
              <a:solidFill>
                <a:srgbClr val="FF3300"/>
              </a:solidFill>
            </a:endParaRPr>
          </a:p>
        </p:txBody>
      </p:sp>
      <p:sp>
        <p:nvSpPr>
          <p:cNvPr id="59434" name="Rectangle 80"/>
          <p:cNvSpPr>
            <a:spLocks noChangeArrowheads="1"/>
          </p:cNvSpPr>
          <p:nvPr/>
        </p:nvSpPr>
        <p:spPr bwMode="auto">
          <a:xfrm>
            <a:off x="4787900" y="1401763"/>
            <a:ext cx="4321175" cy="4906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GB" altLang="nl-NL" sz="2000">
                <a:solidFill>
                  <a:srgbClr val="FFFF00"/>
                </a:solidFill>
                <a:latin typeface="Trebuchet MS" pitchFamily="34" charset="0"/>
              </a:rPr>
              <a:t>Real aperture radar, 5.255 GHz (C-band), VV polarisation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GB" altLang="nl-NL" sz="2000">
                <a:solidFill>
                  <a:srgbClr val="FFFF00"/>
                </a:solidFill>
                <a:latin typeface="Trebuchet MS" pitchFamily="34" charset="0"/>
              </a:rPr>
              <a:t>All weather measuring capability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GB" altLang="nl-NL" sz="2000">
                <a:solidFill>
                  <a:srgbClr val="FFFF00"/>
                </a:solidFill>
                <a:latin typeface="Trebuchet MS" pitchFamily="34" charset="0"/>
              </a:rPr>
              <a:t>Measuring geometry: 3 fan-beam antennas, double swath, incidence angles between 25 and 65 deg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GB" altLang="nl-NL" sz="2000">
                <a:solidFill>
                  <a:srgbClr val="FFFF00"/>
                </a:solidFill>
                <a:latin typeface="Trebuchet MS" pitchFamily="34" charset="0"/>
              </a:rPr>
              <a:t>Measurement: normalised radar cross-section (NRCS, backscatter, </a:t>
            </a:r>
            <a:r>
              <a:rPr lang="en-GB" altLang="nl-NL" sz="2000">
                <a:solidFill>
                  <a:srgbClr val="FFFF00"/>
                </a:solidFill>
                <a:latin typeface="Trebuchet MS" pitchFamily="34" charset="0"/>
                <a:sym typeface="Symbol" pitchFamily="18" charset="2"/>
              </a:rPr>
              <a:t></a:t>
            </a:r>
            <a:r>
              <a:rPr lang="en-GB" altLang="nl-NL" sz="2000">
                <a:solidFill>
                  <a:srgbClr val="FFFF00"/>
                </a:solidFill>
                <a:latin typeface="Trebuchet MS" pitchFamily="34" charset="0"/>
              </a:rPr>
              <a:t>0)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GB" altLang="nl-NL" sz="2000">
                <a:solidFill>
                  <a:srgbClr val="FFFF00"/>
                </a:solidFill>
                <a:latin typeface="Trebuchet MS" pitchFamily="34" charset="0"/>
              </a:rPr>
              <a:t>Swath gridded into nodes (25 km and 12.5 km spacing), one triplet of averaged backscatter measurements per node 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ijdelijke aanduiding voor dianummer 1"/>
          <p:cNvSpPr>
            <a:spLocks noGrp="1"/>
          </p:cNvSpPr>
          <p:nvPr>
            <p:ph type="sldNum" sz="quarter" idx="10"/>
          </p:nvPr>
        </p:nvSpPr>
        <p:spPr>
          <a:xfrm>
            <a:off x="8388350" y="6427788"/>
            <a:ext cx="6096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FFE325A1-3C31-4DC9-A21B-116058928BD9}" type="slidenum">
              <a:rPr lang="en-US" altLang="nl-NL" sz="1400">
                <a:solidFill>
                  <a:schemeClr val="bg1"/>
                </a:solidFill>
              </a:rPr>
              <a:pPr eaLnBrk="1" hangingPunct="1"/>
              <a:t>38</a:t>
            </a:fld>
            <a:endParaRPr lang="en-US" altLang="nl-NL" sz="1400">
              <a:solidFill>
                <a:schemeClr val="bg1"/>
              </a:solidFill>
            </a:endParaRPr>
          </a:p>
        </p:txBody>
      </p:sp>
      <p:sp>
        <p:nvSpPr>
          <p:cNvPr id="60419" name="Line 39"/>
          <p:cNvSpPr>
            <a:spLocks noChangeShapeType="1"/>
          </p:cNvSpPr>
          <p:nvPr/>
        </p:nvSpPr>
        <p:spPr bwMode="auto">
          <a:xfrm flipH="1" flipV="1">
            <a:off x="2693988" y="1870075"/>
            <a:ext cx="3175" cy="398780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60420" name="Line 45"/>
          <p:cNvSpPr>
            <a:spLocks noChangeShapeType="1"/>
          </p:cNvSpPr>
          <p:nvPr/>
        </p:nvSpPr>
        <p:spPr bwMode="auto">
          <a:xfrm flipH="1" flipV="1">
            <a:off x="900113" y="5984875"/>
            <a:ext cx="1336675" cy="317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 type="triangl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60421" name="Text Box 46"/>
          <p:cNvSpPr txBox="1">
            <a:spLocks noChangeArrowheads="1"/>
          </p:cNvSpPr>
          <p:nvPr/>
        </p:nvSpPr>
        <p:spPr bwMode="auto">
          <a:xfrm flipH="1">
            <a:off x="603250" y="5984875"/>
            <a:ext cx="1344613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nl-NL" sz="1600"/>
              <a:t>         550 km</a:t>
            </a:r>
          </a:p>
        </p:txBody>
      </p:sp>
      <p:sp>
        <p:nvSpPr>
          <p:cNvPr id="60422" name="Text Box 48"/>
          <p:cNvSpPr txBox="1">
            <a:spLocks noChangeArrowheads="1"/>
          </p:cNvSpPr>
          <p:nvPr/>
        </p:nvSpPr>
        <p:spPr bwMode="auto">
          <a:xfrm flipH="1">
            <a:off x="179388" y="4079875"/>
            <a:ext cx="1947862" cy="27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nl-NL" altLang="nl-NL" sz="1400"/>
          </a:p>
        </p:txBody>
      </p:sp>
      <p:sp>
        <p:nvSpPr>
          <p:cNvPr id="60423" name="Line 60"/>
          <p:cNvSpPr>
            <a:spLocks noChangeShapeType="1"/>
          </p:cNvSpPr>
          <p:nvPr/>
        </p:nvSpPr>
        <p:spPr bwMode="auto">
          <a:xfrm flipH="1">
            <a:off x="1490663" y="4978400"/>
            <a:ext cx="3175" cy="317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oval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60424" name="Rectangle 93"/>
          <p:cNvSpPr>
            <a:spLocks noChangeArrowheads="1"/>
          </p:cNvSpPr>
          <p:nvPr/>
        </p:nvSpPr>
        <p:spPr bwMode="auto">
          <a:xfrm flipH="1">
            <a:off x="755650" y="1412875"/>
            <a:ext cx="15732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nl-NL">
                <a:latin typeface="Arial" pitchFamily="34" charset="0"/>
              </a:rPr>
              <a:t>Left swath</a:t>
            </a:r>
          </a:p>
        </p:txBody>
      </p:sp>
      <p:sp>
        <p:nvSpPr>
          <p:cNvPr id="6042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258888" y="260350"/>
            <a:ext cx="7467600" cy="685800"/>
          </a:xfrm>
        </p:spPr>
        <p:txBody>
          <a:bodyPr lIns="92075" tIns="46038" rIns="92075" bIns="46038" anchor="b"/>
          <a:lstStyle/>
          <a:p>
            <a:pPr eaLnBrk="1" hangingPunct="1"/>
            <a:r>
              <a:rPr lang="en-US" altLang="nl-NL" sz="4300"/>
              <a:t>ASCAT observation geometry</a:t>
            </a:r>
          </a:p>
        </p:txBody>
      </p:sp>
      <p:sp>
        <p:nvSpPr>
          <p:cNvPr id="60427" name="Line 39"/>
          <p:cNvSpPr>
            <a:spLocks noChangeShapeType="1"/>
          </p:cNvSpPr>
          <p:nvPr/>
        </p:nvSpPr>
        <p:spPr bwMode="auto">
          <a:xfrm flipV="1">
            <a:off x="2701925" y="1870075"/>
            <a:ext cx="3175" cy="39878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60428" name="Line 45"/>
          <p:cNvSpPr>
            <a:spLocks noChangeShapeType="1"/>
          </p:cNvSpPr>
          <p:nvPr/>
        </p:nvSpPr>
        <p:spPr bwMode="auto">
          <a:xfrm flipV="1">
            <a:off x="3162300" y="5984875"/>
            <a:ext cx="1336675" cy="317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 type="triangl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60429" name="Text Box 46"/>
          <p:cNvSpPr txBox="1">
            <a:spLocks noChangeArrowheads="1"/>
          </p:cNvSpPr>
          <p:nvPr/>
        </p:nvSpPr>
        <p:spPr bwMode="auto">
          <a:xfrm>
            <a:off x="3451225" y="5984875"/>
            <a:ext cx="1344613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nl-NL" sz="1600"/>
              <a:t>550 km</a:t>
            </a:r>
          </a:p>
        </p:txBody>
      </p:sp>
      <p:sp>
        <p:nvSpPr>
          <p:cNvPr id="60430" name="Line 59"/>
          <p:cNvSpPr>
            <a:spLocks noChangeShapeType="1"/>
          </p:cNvSpPr>
          <p:nvPr/>
        </p:nvSpPr>
        <p:spPr bwMode="auto">
          <a:xfrm>
            <a:off x="3905250" y="3876675"/>
            <a:ext cx="3175" cy="317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oval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60431" name="Line 60"/>
          <p:cNvSpPr>
            <a:spLocks noChangeShapeType="1"/>
          </p:cNvSpPr>
          <p:nvPr/>
        </p:nvSpPr>
        <p:spPr bwMode="auto">
          <a:xfrm>
            <a:off x="3905250" y="4978400"/>
            <a:ext cx="3175" cy="317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oval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60432" name="Rectangle 93"/>
          <p:cNvSpPr>
            <a:spLocks noChangeArrowheads="1"/>
          </p:cNvSpPr>
          <p:nvPr/>
        </p:nvSpPr>
        <p:spPr bwMode="auto">
          <a:xfrm>
            <a:off x="2916238" y="1412875"/>
            <a:ext cx="1778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nl-NL">
                <a:latin typeface="Arial" pitchFamily="34" charset="0"/>
              </a:rPr>
              <a:t>Right swath</a:t>
            </a:r>
          </a:p>
        </p:txBody>
      </p:sp>
      <p:sp>
        <p:nvSpPr>
          <p:cNvPr id="60433" name="Rectangle 41"/>
          <p:cNvSpPr>
            <a:spLocks noChangeArrowheads="1"/>
          </p:cNvSpPr>
          <p:nvPr/>
        </p:nvSpPr>
        <p:spPr bwMode="auto">
          <a:xfrm>
            <a:off x="4822825" y="2276475"/>
            <a:ext cx="4321175" cy="490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GB" altLang="nl-NL">
                <a:solidFill>
                  <a:srgbClr val="FFFF00"/>
                </a:solidFill>
              </a:rPr>
              <a:t>Each swath is divided into 21 Wind Vector Cells (WVCs) for the 25 km product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endParaRPr lang="en-GB" altLang="nl-NL">
              <a:solidFill>
                <a:srgbClr val="FFFF00"/>
              </a:solidFill>
            </a:endParaRP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GB" altLang="nl-NL">
                <a:solidFill>
                  <a:srgbClr val="FFFF00"/>
                </a:solidFill>
              </a:rPr>
              <a:t>For the 12.5-km product 43 WVCs exist on each side</a:t>
            </a:r>
          </a:p>
        </p:txBody>
      </p:sp>
      <p:sp>
        <p:nvSpPr>
          <p:cNvPr id="60434" name="Rectangle 38"/>
          <p:cNvSpPr>
            <a:spLocks noChangeArrowheads="1"/>
          </p:cNvSpPr>
          <p:nvPr/>
        </p:nvSpPr>
        <p:spPr bwMode="auto">
          <a:xfrm>
            <a:off x="900113" y="1870075"/>
            <a:ext cx="1336675" cy="4017963"/>
          </a:xfrm>
          <a:prstGeom prst="rect">
            <a:avLst/>
          </a:prstGeom>
          <a:pattFill prst="lgCheck">
            <a:fgClr>
              <a:srgbClr val="C0C0C0"/>
            </a:fgClr>
            <a:bgClr>
              <a:srgbClr val="FFFFFF"/>
            </a:bgClr>
          </a:patt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en-GB" altLang="nl-NL"/>
          </a:p>
        </p:txBody>
      </p:sp>
      <p:sp>
        <p:nvSpPr>
          <p:cNvPr id="60435" name="Rectangle 38" descr="Groot dambord"/>
          <p:cNvSpPr>
            <a:spLocks noChangeArrowheads="1"/>
          </p:cNvSpPr>
          <p:nvPr/>
        </p:nvSpPr>
        <p:spPr bwMode="auto">
          <a:xfrm>
            <a:off x="3162300" y="1870075"/>
            <a:ext cx="1336675" cy="4017963"/>
          </a:xfrm>
          <a:prstGeom prst="rect">
            <a:avLst/>
          </a:prstGeom>
          <a:pattFill prst="lgCheck">
            <a:fgClr>
              <a:srgbClr val="C0C0C0"/>
            </a:fgClr>
            <a:bgClr>
              <a:srgbClr val="FFFFFF"/>
            </a:bgClr>
          </a:patt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en-GB" altLang="nl-NL"/>
          </a:p>
        </p:txBody>
      </p:sp>
      <p:sp>
        <p:nvSpPr>
          <p:cNvPr id="60436" name="Line 40"/>
          <p:cNvSpPr>
            <a:spLocks noChangeShapeType="1"/>
          </p:cNvSpPr>
          <p:nvPr/>
        </p:nvSpPr>
        <p:spPr bwMode="auto">
          <a:xfrm flipH="1" flipV="1">
            <a:off x="684213" y="1844675"/>
            <a:ext cx="0" cy="403225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nl-NL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ijdelijke aanduiding voor dianummer 4"/>
          <p:cNvSpPr>
            <a:spLocks noGrp="1"/>
          </p:cNvSpPr>
          <p:nvPr>
            <p:ph type="sldNum" sz="quarter" idx="10"/>
          </p:nvPr>
        </p:nvSpPr>
        <p:spPr>
          <a:xfrm>
            <a:off x="8388350" y="6427788"/>
            <a:ext cx="6096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65DE85FC-3232-4DB3-A1D7-2176FBBDC660}" type="slidenum">
              <a:rPr lang="en-US" altLang="nl-NL" sz="1400">
                <a:solidFill>
                  <a:schemeClr val="bg1"/>
                </a:solidFill>
              </a:rPr>
              <a:pPr eaLnBrk="1" hangingPunct="1"/>
              <a:t>39</a:t>
            </a:fld>
            <a:endParaRPr lang="en-US" altLang="nl-NL" sz="1400">
              <a:solidFill>
                <a:schemeClr val="bg1"/>
              </a:solidFill>
            </a:endParaRPr>
          </a:p>
        </p:txBody>
      </p:sp>
      <p:sp>
        <p:nvSpPr>
          <p:cNvPr id="614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-171450"/>
            <a:ext cx="7772400" cy="1143000"/>
          </a:xfrm>
        </p:spPr>
        <p:txBody>
          <a:bodyPr/>
          <a:lstStyle/>
          <a:p>
            <a:pPr eaLnBrk="1" hangingPunct="1"/>
            <a:r>
              <a:rPr lang="nl-NL" altLang="nl-NL"/>
              <a:t>Spatial representation</a:t>
            </a:r>
          </a:p>
        </p:txBody>
      </p:sp>
      <p:sp>
        <p:nvSpPr>
          <p:cNvPr id="614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17488" y="3789363"/>
            <a:ext cx="8675687" cy="3068637"/>
          </a:xfrm>
        </p:spPr>
        <p:txBody>
          <a:bodyPr/>
          <a:lstStyle/>
          <a:p>
            <a:pPr eaLnBrk="1" hangingPunct="1"/>
            <a:r>
              <a:rPr lang="nl-NL" altLang="nl-NL" sz="2400"/>
              <a:t>We estimate area-mean (WVC) winds using the empirical GMFs</a:t>
            </a:r>
          </a:p>
          <a:p>
            <a:pPr eaLnBrk="1" hangingPunct="1"/>
            <a:r>
              <a:rPr lang="nl-NL" altLang="nl-NL" sz="2400"/>
              <a:t>25-km areal winds are less extreme than 10-minute sustained in situ winds (e.g., from buoys)</a:t>
            </a:r>
          </a:p>
          <a:p>
            <a:pPr eaLnBrk="1" hangingPunct="1"/>
            <a:r>
              <a:rPr lang="nl-NL" altLang="nl-NL" sz="2400"/>
              <a:t>So, extreme buoy winds should be higher than extreme scatterometer winds (allow for gustiness factor)</a:t>
            </a:r>
          </a:p>
          <a:p>
            <a:pPr eaLnBrk="1" hangingPunct="1"/>
            <a:r>
              <a:rPr lang="nl-NL" altLang="nl-NL" sz="2400"/>
              <a:t>Extreme NWP winds are again somewhat lower due to lacking resolution </a:t>
            </a:r>
          </a:p>
        </p:txBody>
      </p:sp>
      <p:graphicFrame>
        <p:nvGraphicFramePr>
          <p:cNvPr id="6146" name="Object 4"/>
          <p:cNvGraphicFramePr>
            <a:graphicFrameLocks noGrp="1" noChangeAspect="1"/>
          </p:cNvGraphicFramePr>
          <p:nvPr>
            <p:ph sz="half" idx="2"/>
          </p:nvPr>
        </p:nvGraphicFramePr>
        <p:xfrm>
          <a:off x="250825" y="981075"/>
          <a:ext cx="8713788" cy="2817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fiek" r:id="rId2" imgW="8248620" imgH="2666959" progId="Excel.Chart.8">
                  <p:embed/>
                </p:oleObj>
              </mc:Choice>
              <mc:Fallback>
                <p:oleObj name="Grafiek" r:id="rId2" imgW="8248620" imgH="2666959" progId="Excel.Chart.8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981075"/>
                        <a:ext cx="8713788" cy="28178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CC77CF-53B2-4963-94F6-3E3389F045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0"/>
            <a:ext cx="8724900" cy="1058863"/>
          </a:xfrm>
        </p:spPr>
        <p:txBody>
          <a:bodyPr/>
          <a:lstStyle/>
          <a:p>
            <a:r>
              <a:rPr lang="en-US" dirty="0"/>
              <a:t>North Atlantic Oscillation (NAO)</a:t>
            </a:r>
            <a:endParaRPr lang="en-NL" dirty="0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B1F0CFB7-418C-4F8B-AE7E-D87501B917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3928" y="3789040"/>
            <a:ext cx="5112568" cy="2370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>
                <a:solidFill>
                  <a:srgbClr val="000066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152400" indent="-1508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Blip>
                <a:blip r:embed="rId2"/>
              </a:buBlip>
              <a:defRPr sz="2800">
                <a:solidFill>
                  <a:srgbClr val="000066"/>
                </a:solidFill>
                <a:latin typeface="Calibri" panose="020F0502020204030204" pitchFamily="34" charset="0"/>
              </a:defRPr>
            </a:lvl2pPr>
            <a:lvl3pPr marL="406400" indent="-2524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Blip>
                <a:blip r:embed="rId3"/>
              </a:buBlip>
              <a:defRPr sz="2400">
                <a:solidFill>
                  <a:srgbClr val="000000"/>
                </a:solidFill>
                <a:latin typeface="Calibri" panose="020F0502020204030204" pitchFamily="34" charset="0"/>
              </a:defRPr>
            </a:lvl3pPr>
            <a:lvl4pPr marL="633413" indent="-22542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Blip>
                <a:blip r:embed="rId4"/>
              </a:buBlip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4pPr>
            <a:lvl5pPr marL="811213" indent="-1762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1268413" indent="-176213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1725613" indent="-176213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2182813" indent="-176213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2640013" indent="-176213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ts val="2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NL" altLang="en-NL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Positive: storms and </a:t>
            </a:r>
            <a:r>
              <a:rPr kumimoji="0" lang="en-US" altLang="en-NL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much </a:t>
            </a:r>
            <a:r>
              <a:rPr kumimoji="0" lang="en-NL" altLang="en-NL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rain in winter, wet summer (Western Europe) </a:t>
            </a:r>
            <a:endParaRPr kumimoji="0" lang="en-US" altLang="en-NL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ts val="2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NL" altLang="en-NL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Negative: cold</a:t>
            </a:r>
            <a:r>
              <a:rPr kumimoji="0" lang="en-US" altLang="en-NL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</a:t>
            </a:r>
            <a:r>
              <a:rPr kumimoji="0" lang="en-NL" altLang="en-NL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calm and dry winters, hot summers </a:t>
            </a:r>
            <a:endParaRPr kumimoji="0" lang="en-US" altLang="en-NL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ts val="2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NL" altLang="en-NL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In recent decades, variations in the NAO</a:t>
            </a:r>
            <a:r>
              <a:rPr kumimoji="0" lang="en-US" altLang="en-NL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NL" altLang="en-NL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have increased, which may be related to climate change (uncertain) </a:t>
            </a:r>
            <a:endParaRPr kumimoji="0" lang="en-US" altLang="en-NL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ts val="2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altLang="en-NL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Anyway, w</a:t>
            </a:r>
            <a:r>
              <a:rPr kumimoji="0" lang="en-NL" altLang="en-NL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et becomes wetter and dry becomes drier</a:t>
            </a:r>
            <a:r>
              <a:rPr kumimoji="0" lang="en-US" altLang="en-NL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in a warming climate</a:t>
            </a:r>
            <a:endParaRPr kumimoji="0" lang="en-NL" altLang="en-NL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ts val="2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nl-NL" altLang="nl-NL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nl-NL" altLang="nl-NL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E731529-999D-4261-9774-D327778BE39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080" t="13305" r="13015" b="28817"/>
          <a:stretch/>
        </p:blipFill>
        <p:spPr>
          <a:xfrm>
            <a:off x="-828601" y="3573016"/>
            <a:ext cx="4752529" cy="38884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D46155F-1EA4-DB5D-73B9-F7B59D216E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084455"/>
            <a:ext cx="8244408" cy="260214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78398DF-47A5-4007-9559-99CD0753E070}"/>
              </a:ext>
            </a:extLst>
          </p:cNvPr>
          <p:cNvSpPr txBox="1"/>
          <p:nvPr/>
        </p:nvSpPr>
        <p:spPr>
          <a:xfrm>
            <a:off x="2483768" y="6453336"/>
            <a:ext cx="633670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https://upload.wikimedia.org/wikipedia/commons/8/87/Winter-NAO-Index.svg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62FB7C7-6100-65C5-8EAB-AEB04A0BC19E}"/>
              </a:ext>
            </a:extLst>
          </p:cNvPr>
          <p:cNvSpPr txBox="1"/>
          <p:nvPr/>
        </p:nvSpPr>
        <p:spPr>
          <a:xfrm>
            <a:off x="8244408" y="1988840"/>
            <a:ext cx="53251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?</a:t>
            </a:r>
            <a:endParaRPr kumimoji="0" lang="en-NL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893E685-6EB8-57C5-5B0B-4675CE2689D4}"/>
              </a:ext>
            </a:extLst>
          </p:cNvPr>
          <p:cNvSpPr txBox="1"/>
          <p:nvPr/>
        </p:nvSpPr>
        <p:spPr>
          <a:xfrm>
            <a:off x="432048" y="3429000"/>
            <a:ext cx="824440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                    1959                           1969                           1979                           1989                           1999                           2009                            2019</a:t>
            </a:r>
            <a:endParaRPr kumimoji="0" lang="en-NL" sz="1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017101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5634" name="Group 2"/>
          <p:cNvGrpSpPr>
            <a:grpSpLocks noChangeAspect="1"/>
          </p:cNvGrpSpPr>
          <p:nvPr/>
        </p:nvGrpSpPr>
        <p:grpSpPr bwMode="auto">
          <a:xfrm>
            <a:off x="1042988" y="1773238"/>
            <a:ext cx="7056437" cy="4249737"/>
            <a:chOff x="2520" y="6045"/>
            <a:chExt cx="5701" cy="3433"/>
          </a:xfrm>
        </p:grpSpPr>
        <p:sp>
          <p:nvSpPr>
            <p:cNvPr id="325635" name="AutoShape 3"/>
            <p:cNvSpPr>
              <a:spLocks noChangeAspect="1" noChangeArrowheads="1"/>
            </p:cNvSpPr>
            <p:nvPr/>
          </p:nvSpPr>
          <p:spPr bwMode="auto">
            <a:xfrm>
              <a:off x="2520" y="6045"/>
              <a:ext cx="5701" cy="3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325636" name="Rectangle 4"/>
            <p:cNvSpPr>
              <a:spLocks noChangeArrowheads="1"/>
            </p:cNvSpPr>
            <p:nvPr/>
          </p:nvSpPr>
          <p:spPr bwMode="auto">
            <a:xfrm>
              <a:off x="2520" y="6045"/>
              <a:ext cx="1180" cy="566"/>
            </a:xfrm>
            <a:prstGeom prst="rect">
              <a:avLst/>
            </a:prstGeom>
            <a:solidFill>
              <a:srgbClr val="FFFF00"/>
            </a:solidFill>
            <a:ln w="9525" algn="ctr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r>
                <a:rPr lang="en-US" altLang="nl-NL" sz="1800">
                  <a:solidFill>
                    <a:schemeClr val="bg2"/>
                  </a:solidFill>
                  <a:latin typeface="Arial" pitchFamily="34" charset="0"/>
                </a:rPr>
                <a:t>Input</a:t>
              </a:r>
            </a:p>
            <a:p>
              <a:pPr algn="ctr"/>
              <a:r>
                <a:rPr lang="en-US" altLang="nl-NL" sz="1800">
                  <a:solidFill>
                    <a:schemeClr val="bg2"/>
                  </a:solidFill>
                  <a:latin typeface="Arial" pitchFamily="34" charset="0"/>
                </a:rPr>
                <a:t>(</a:t>
              </a:r>
              <a:r>
                <a:rPr lang="en-US" altLang="nl-NL" sz="1800">
                  <a:solidFill>
                    <a:schemeClr val="bg2"/>
                  </a:solidFill>
                  <a:latin typeface="Arial" pitchFamily="34" charset="0"/>
                  <a:sym typeface="Symbol" pitchFamily="18" charset="2"/>
                </a:rPr>
                <a:t></a:t>
              </a:r>
              <a:r>
                <a:rPr lang="en-US" altLang="nl-NL" sz="1800" baseline="-25000">
                  <a:solidFill>
                    <a:schemeClr val="bg2"/>
                  </a:solidFill>
                  <a:latin typeface="Arial" pitchFamily="34" charset="0"/>
                </a:rPr>
                <a:t>0</a:t>
              </a:r>
              <a:r>
                <a:rPr lang="en-US" altLang="nl-NL" sz="1800">
                  <a:solidFill>
                    <a:schemeClr val="bg2"/>
                  </a:solidFill>
                  <a:latin typeface="Arial" pitchFamily="34" charset="0"/>
                </a:rPr>
                <a:t> values)</a:t>
              </a:r>
              <a:endParaRPr lang="en-US" altLang="nl-NL" sz="1800">
                <a:solidFill>
                  <a:schemeClr val="bg2"/>
                </a:solidFill>
              </a:endParaRPr>
            </a:p>
          </p:txBody>
        </p:sp>
        <p:sp>
          <p:nvSpPr>
            <p:cNvPr id="325637" name="Oval 5"/>
            <p:cNvSpPr>
              <a:spLocks noChangeArrowheads="1"/>
            </p:cNvSpPr>
            <p:nvPr/>
          </p:nvSpPr>
          <p:spPr bwMode="auto">
            <a:xfrm>
              <a:off x="4172" y="6092"/>
              <a:ext cx="2361" cy="472"/>
            </a:xfrm>
            <a:prstGeom prst="ellipse">
              <a:avLst/>
            </a:prstGeom>
            <a:solidFill>
              <a:srgbClr val="CCFF33"/>
            </a:solidFill>
            <a:ln w="9525" algn="ctr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r>
                <a:rPr lang="en-US" altLang="nl-NL" sz="1600">
                  <a:latin typeface="Arial" pitchFamily="34" charset="0"/>
                </a:rPr>
                <a:t>Pre-processing</a:t>
              </a:r>
              <a:endParaRPr lang="en-US" altLang="nl-NL" sz="1600"/>
            </a:p>
          </p:txBody>
        </p:sp>
        <p:sp>
          <p:nvSpPr>
            <p:cNvPr id="325638" name="Oval 6"/>
            <p:cNvSpPr>
              <a:spLocks noChangeArrowheads="1"/>
            </p:cNvSpPr>
            <p:nvPr/>
          </p:nvSpPr>
          <p:spPr bwMode="auto">
            <a:xfrm>
              <a:off x="4172" y="6800"/>
              <a:ext cx="2361" cy="472"/>
            </a:xfrm>
            <a:prstGeom prst="ellipse">
              <a:avLst/>
            </a:prstGeom>
            <a:solidFill>
              <a:srgbClr val="99CC00"/>
            </a:solidFill>
            <a:ln w="9525" algn="ctr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r>
                <a:rPr lang="en-US" altLang="nl-NL" sz="1600">
                  <a:latin typeface="Arial" pitchFamily="34" charset="0"/>
                </a:rPr>
                <a:t>Inversion</a:t>
              </a:r>
              <a:endParaRPr lang="en-US" altLang="nl-NL" sz="1600"/>
            </a:p>
          </p:txBody>
        </p:sp>
        <p:sp>
          <p:nvSpPr>
            <p:cNvPr id="325639" name="Oval 7"/>
            <p:cNvSpPr>
              <a:spLocks noChangeArrowheads="1"/>
            </p:cNvSpPr>
            <p:nvPr/>
          </p:nvSpPr>
          <p:spPr bwMode="auto">
            <a:xfrm>
              <a:off x="4172" y="7508"/>
              <a:ext cx="2361" cy="472"/>
            </a:xfrm>
            <a:prstGeom prst="ellipse">
              <a:avLst/>
            </a:prstGeom>
            <a:solidFill>
              <a:srgbClr val="99CC00"/>
            </a:solidFill>
            <a:ln w="9525" algn="ctr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r>
                <a:rPr lang="en-US" altLang="nl-NL" sz="1600">
                  <a:latin typeface="Arial" pitchFamily="34" charset="0"/>
                </a:rPr>
                <a:t>Quality Control</a:t>
              </a:r>
              <a:endParaRPr lang="en-US" altLang="nl-NL" sz="1600"/>
            </a:p>
          </p:txBody>
        </p:sp>
        <p:sp>
          <p:nvSpPr>
            <p:cNvPr id="325640" name="Oval 8"/>
            <p:cNvSpPr>
              <a:spLocks noChangeArrowheads="1"/>
            </p:cNvSpPr>
            <p:nvPr/>
          </p:nvSpPr>
          <p:spPr bwMode="auto">
            <a:xfrm>
              <a:off x="4172" y="8216"/>
              <a:ext cx="2361" cy="472"/>
            </a:xfrm>
            <a:prstGeom prst="ellipse">
              <a:avLst/>
            </a:prstGeom>
            <a:solidFill>
              <a:srgbClr val="99CC00"/>
            </a:solidFill>
            <a:ln w="9525" algn="ctr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r>
                <a:rPr lang="en-US" altLang="nl-NL" sz="1600">
                  <a:latin typeface="Arial" pitchFamily="34" charset="0"/>
                </a:rPr>
                <a:t>Ambiguity Removal</a:t>
              </a:r>
              <a:endParaRPr lang="en-US" altLang="nl-NL" sz="1600"/>
            </a:p>
          </p:txBody>
        </p:sp>
        <p:sp>
          <p:nvSpPr>
            <p:cNvPr id="325641" name="Oval 9"/>
            <p:cNvSpPr>
              <a:spLocks noChangeArrowheads="1"/>
            </p:cNvSpPr>
            <p:nvPr/>
          </p:nvSpPr>
          <p:spPr bwMode="auto">
            <a:xfrm>
              <a:off x="4172" y="8924"/>
              <a:ext cx="2362" cy="473"/>
            </a:xfrm>
            <a:prstGeom prst="ellipse">
              <a:avLst/>
            </a:prstGeom>
            <a:solidFill>
              <a:srgbClr val="CCFF33"/>
            </a:solidFill>
            <a:ln w="9525" algn="ctr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r>
                <a:rPr lang="en-US" altLang="nl-NL" sz="1600">
                  <a:latin typeface="Arial" pitchFamily="34" charset="0"/>
                </a:rPr>
                <a:t>Quality Monitoring</a:t>
              </a:r>
              <a:endParaRPr lang="en-US" altLang="nl-NL" sz="1600"/>
            </a:p>
          </p:txBody>
        </p:sp>
        <p:sp>
          <p:nvSpPr>
            <p:cNvPr id="325642" name="Rectangle 10"/>
            <p:cNvSpPr>
              <a:spLocks noChangeArrowheads="1"/>
            </p:cNvSpPr>
            <p:nvPr/>
          </p:nvSpPr>
          <p:spPr bwMode="auto">
            <a:xfrm>
              <a:off x="7004" y="8877"/>
              <a:ext cx="1180" cy="566"/>
            </a:xfrm>
            <a:prstGeom prst="rect">
              <a:avLst/>
            </a:prstGeom>
            <a:solidFill>
              <a:srgbClr val="FFFF00"/>
            </a:solidFill>
            <a:ln w="9525" algn="ctr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r>
                <a:rPr lang="en-US" altLang="nl-NL" sz="1800">
                  <a:solidFill>
                    <a:schemeClr val="bg2"/>
                  </a:solidFill>
                  <a:latin typeface="Arial" pitchFamily="34" charset="0"/>
                </a:rPr>
                <a:t>Output</a:t>
              </a:r>
            </a:p>
            <a:p>
              <a:pPr algn="ctr"/>
              <a:r>
                <a:rPr lang="en-US" altLang="nl-NL" sz="1800">
                  <a:solidFill>
                    <a:schemeClr val="bg2"/>
                  </a:solidFill>
                  <a:latin typeface="Arial" pitchFamily="34" charset="0"/>
                </a:rPr>
                <a:t>wind field</a:t>
              </a:r>
              <a:endParaRPr lang="en-US" altLang="nl-NL" sz="1800">
                <a:solidFill>
                  <a:schemeClr val="bg2"/>
                </a:solidFill>
              </a:endParaRPr>
            </a:p>
          </p:txBody>
        </p:sp>
        <p:sp>
          <p:nvSpPr>
            <p:cNvPr id="325643" name="Oval 11"/>
            <p:cNvSpPr>
              <a:spLocks noChangeArrowheads="1"/>
            </p:cNvSpPr>
            <p:nvPr/>
          </p:nvSpPr>
          <p:spPr bwMode="auto">
            <a:xfrm>
              <a:off x="7004" y="7414"/>
              <a:ext cx="1180" cy="662"/>
            </a:xfrm>
            <a:prstGeom prst="ellipse">
              <a:avLst/>
            </a:prstGeom>
            <a:solidFill>
              <a:srgbClr val="FF9900"/>
            </a:solidFill>
            <a:ln w="9525" algn="ctr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r>
                <a:rPr lang="en-US" altLang="nl-NL" sz="1800">
                  <a:latin typeface="Arial" pitchFamily="34" charset="0"/>
                </a:rPr>
                <a:t>NWP</a:t>
              </a:r>
            </a:p>
            <a:p>
              <a:pPr algn="ctr"/>
              <a:r>
                <a:rPr lang="en-US" altLang="nl-NL" sz="1800">
                  <a:latin typeface="Arial" pitchFamily="34" charset="0"/>
                </a:rPr>
                <a:t>model</a:t>
              </a:r>
              <a:endParaRPr lang="en-US" altLang="nl-NL" sz="1800"/>
            </a:p>
          </p:txBody>
        </p:sp>
        <p:cxnSp>
          <p:nvCxnSpPr>
            <p:cNvPr id="325644" name="AutoShape 12"/>
            <p:cNvCxnSpPr>
              <a:cxnSpLocks noChangeShapeType="1"/>
              <a:stCxn id="325636" idx="3"/>
              <a:endCxn id="325637" idx="2"/>
            </p:cNvCxnSpPr>
            <p:nvPr/>
          </p:nvCxnSpPr>
          <p:spPr bwMode="auto">
            <a:xfrm>
              <a:off x="3700" y="6328"/>
              <a:ext cx="472" cy="1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325645" name="AutoShape 13"/>
            <p:cNvCxnSpPr>
              <a:cxnSpLocks noChangeShapeType="1"/>
              <a:stCxn id="325637" idx="4"/>
              <a:endCxn id="325638" idx="0"/>
            </p:cNvCxnSpPr>
            <p:nvPr/>
          </p:nvCxnSpPr>
          <p:spPr bwMode="auto">
            <a:xfrm>
              <a:off x="5353" y="6564"/>
              <a:ext cx="1" cy="236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325646" name="AutoShape 14"/>
            <p:cNvCxnSpPr>
              <a:cxnSpLocks noChangeShapeType="1"/>
              <a:stCxn id="325638" idx="4"/>
              <a:endCxn id="325639" idx="0"/>
            </p:cNvCxnSpPr>
            <p:nvPr/>
          </p:nvCxnSpPr>
          <p:spPr bwMode="auto">
            <a:xfrm>
              <a:off x="5353" y="7272"/>
              <a:ext cx="1" cy="236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325647" name="AutoShape 15"/>
            <p:cNvCxnSpPr>
              <a:cxnSpLocks noChangeShapeType="1"/>
              <a:stCxn id="325639" idx="4"/>
              <a:endCxn id="325640" idx="0"/>
            </p:cNvCxnSpPr>
            <p:nvPr/>
          </p:nvCxnSpPr>
          <p:spPr bwMode="auto">
            <a:xfrm>
              <a:off x="5353" y="7980"/>
              <a:ext cx="1" cy="236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325648" name="AutoShape 16"/>
            <p:cNvCxnSpPr>
              <a:cxnSpLocks noChangeShapeType="1"/>
              <a:stCxn id="325640" idx="4"/>
              <a:endCxn id="325641" idx="0"/>
            </p:cNvCxnSpPr>
            <p:nvPr/>
          </p:nvCxnSpPr>
          <p:spPr bwMode="auto">
            <a:xfrm>
              <a:off x="5353" y="8688"/>
              <a:ext cx="1" cy="236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325649" name="AutoShape 17"/>
            <p:cNvCxnSpPr>
              <a:cxnSpLocks noChangeShapeType="1"/>
              <a:stCxn id="325639" idx="6"/>
              <a:endCxn id="325643" idx="2"/>
            </p:cNvCxnSpPr>
            <p:nvPr/>
          </p:nvCxnSpPr>
          <p:spPr bwMode="auto">
            <a:xfrm>
              <a:off x="6533" y="7744"/>
              <a:ext cx="471" cy="1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325650" name="AutoShape 18"/>
            <p:cNvCxnSpPr>
              <a:cxnSpLocks noChangeShapeType="1"/>
              <a:stCxn id="325641" idx="6"/>
              <a:endCxn id="325642" idx="1"/>
            </p:cNvCxnSpPr>
            <p:nvPr/>
          </p:nvCxnSpPr>
          <p:spPr bwMode="auto">
            <a:xfrm flipV="1">
              <a:off x="6534" y="9160"/>
              <a:ext cx="470" cy="1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</p:grpSp>
      <p:sp>
        <p:nvSpPr>
          <p:cNvPr id="325651" name="Rectangle 19"/>
          <p:cNvSpPr>
            <a:spLocks noGrp="1" noChangeArrowheads="1"/>
          </p:cNvSpPr>
          <p:nvPr>
            <p:ph type="title"/>
          </p:nvPr>
        </p:nvSpPr>
        <p:spPr>
          <a:xfrm>
            <a:off x="901700" y="260350"/>
            <a:ext cx="7053263" cy="1008063"/>
          </a:xfrm>
        </p:spPr>
        <p:txBody>
          <a:bodyPr/>
          <a:lstStyle/>
          <a:p>
            <a:r>
              <a:rPr lang="en-US" altLang="nl-NL"/>
              <a:t>Generic Processing                        </a:t>
            </a:r>
            <a:r>
              <a:rPr lang="en-US" altLang="nl-NL" sz="2800"/>
              <a:t>ESCAT, SeaWinds, ASCAT, OSCAT</a:t>
            </a:r>
          </a:p>
        </p:txBody>
      </p:sp>
      <p:sp>
        <p:nvSpPr>
          <p:cNvPr id="325652" name="Rectangle 20"/>
          <p:cNvSpPr>
            <a:spLocks noChangeArrowheads="1"/>
          </p:cNvSpPr>
          <p:nvPr/>
        </p:nvSpPr>
        <p:spPr bwMode="auto">
          <a:xfrm>
            <a:off x="228600" y="1268413"/>
            <a:ext cx="8483600" cy="4446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/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rgbClr val="FFFF00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rgbClr val="FFFF00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FFFF00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FFFF00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FFFF00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00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00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00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00"/>
                </a:solidFill>
                <a:latin typeface="Times New Roman" pitchFamily="18" charset="0"/>
              </a:defRPr>
            </a:lvl9pPr>
          </a:lstStyle>
          <a:p>
            <a:pPr algn="ctr">
              <a:buFontTx/>
              <a:buNone/>
            </a:pPr>
            <a:endParaRPr lang="en-US" altLang="nl-NL" sz="2400"/>
          </a:p>
          <a:p>
            <a:pPr algn="ctr">
              <a:buFontTx/>
              <a:buNone/>
            </a:pPr>
            <a:endParaRPr lang="en-US" altLang="nl-NL" sz="2400"/>
          </a:p>
          <a:p>
            <a:pPr algn="ctr">
              <a:buFontTx/>
              <a:buNone/>
            </a:pPr>
            <a:endParaRPr lang="en-US" altLang="nl-NL"/>
          </a:p>
          <a:p>
            <a:pPr>
              <a:buFontTx/>
              <a:buNone/>
            </a:pPr>
            <a:r>
              <a:rPr lang="en-US" altLang="nl-NL" sz="2800"/>
              <a:t>       multiple                                                   &lt; 4 solutions</a:t>
            </a:r>
          </a:p>
          <a:p>
            <a:pPr>
              <a:buFontTx/>
              <a:buNone/>
            </a:pPr>
            <a:r>
              <a:rPr lang="en-US" altLang="nl-NL" sz="2800"/>
              <a:t>   </a:t>
            </a:r>
          </a:p>
          <a:p>
            <a:pPr>
              <a:buFontTx/>
              <a:buNone/>
            </a:pPr>
            <a:r>
              <a:rPr lang="en-US" altLang="nl-NL" sz="2800"/>
              <a:t>        2D Var AR</a:t>
            </a:r>
            <a:endParaRPr lang="nl-NL" altLang="nl-NL" sz="2800"/>
          </a:p>
        </p:txBody>
      </p:sp>
      <p:sp>
        <p:nvSpPr>
          <p:cNvPr id="325653" name="Rectangle 21"/>
          <p:cNvSpPr>
            <a:spLocks noChangeArrowheads="1"/>
          </p:cNvSpPr>
          <p:nvPr/>
        </p:nvSpPr>
        <p:spPr bwMode="auto">
          <a:xfrm>
            <a:off x="0" y="0"/>
            <a:ext cx="7848600" cy="72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 anchor="b"/>
          <a:lstStyle>
            <a:lvl1pPr algn="ctr" eaLnBrk="0" hangingPunct="0">
              <a:defRPr sz="4400">
                <a:solidFill>
                  <a:srgbClr val="FFFF66"/>
                </a:solidFill>
                <a:latin typeface="Times New Roman" pitchFamily="18" charset="0"/>
              </a:defRPr>
            </a:lvl1pPr>
            <a:lvl2pPr algn="ctr" eaLnBrk="0" hangingPunct="0">
              <a:defRPr sz="4400">
                <a:solidFill>
                  <a:srgbClr val="FFFF66"/>
                </a:solidFill>
                <a:latin typeface="Times New Roman" pitchFamily="18" charset="0"/>
              </a:defRPr>
            </a:lvl2pPr>
            <a:lvl3pPr algn="ctr" eaLnBrk="0" hangingPunct="0">
              <a:defRPr sz="4400">
                <a:solidFill>
                  <a:srgbClr val="FFFF66"/>
                </a:solidFill>
                <a:latin typeface="Times New Roman" pitchFamily="18" charset="0"/>
              </a:defRPr>
            </a:lvl3pPr>
            <a:lvl4pPr algn="ctr" eaLnBrk="0" hangingPunct="0">
              <a:defRPr sz="4400">
                <a:solidFill>
                  <a:srgbClr val="FFFF66"/>
                </a:solidFill>
                <a:latin typeface="Times New Roman" pitchFamily="18" charset="0"/>
              </a:defRPr>
            </a:lvl4pPr>
            <a:lvl5pPr algn="ctr" eaLnBrk="0" hangingPunct="0">
              <a:defRPr sz="4400">
                <a:solidFill>
                  <a:srgbClr val="FFFF66"/>
                </a:solidFill>
                <a:latin typeface="Times New Roman" pitchFamily="18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66"/>
                </a:solidFill>
                <a:latin typeface="Times New Roman" pitchFamily="18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66"/>
                </a:solidFill>
                <a:latin typeface="Times New Roman" pitchFamily="18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66"/>
                </a:solidFill>
                <a:latin typeface="Times New Roman" pitchFamily="18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66"/>
                </a:solidFill>
                <a:latin typeface="Times New Roman" pitchFamily="18" charset="0"/>
              </a:defRPr>
            </a:lvl9pPr>
          </a:lstStyle>
          <a:p>
            <a:endParaRPr lang="nl-NL" altLang="nl-NL" sz="600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938" name="Tijdelijke aanduiding voor dianummer 3"/>
          <p:cNvSpPr txBox="1">
            <a:spLocks noGrp="1"/>
          </p:cNvSpPr>
          <p:nvPr/>
        </p:nvSpPr>
        <p:spPr bwMode="auto">
          <a:xfrm>
            <a:off x="8388350" y="6427788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D3825F56-6811-4782-B9DB-FFC27F64CB93}" type="slidenum">
              <a:rPr lang="en-US" altLang="nl-NL" sz="1400" b="1">
                <a:solidFill>
                  <a:schemeClr val="bg1"/>
                </a:solidFill>
              </a:rPr>
              <a:pPr algn="r" eaLnBrk="1" hangingPunct="1"/>
              <a:t>41</a:t>
            </a:fld>
            <a:endParaRPr lang="en-US" altLang="nl-NL" sz="1400" b="1">
              <a:solidFill>
                <a:schemeClr val="bg1"/>
              </a:solidFill>
            </a:endParaRPr>
          </a:p>
        </p:txBody>
      </p:sp>
      <p:sp>
        <p:nvSpPr>
          <p:cNvPr id="29593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260350"/>
            <a:ext cx="7772400" cy="1143000"/>
          </a:xfrm>
        </p:spPr>
        <p:txBody>
          <a:bodyPr/>
          <a:lstStyle/>
          <a:p>
            <a:pPr eaLnBrk="1" hangingPunct="1"/>
            <a:r>
              <a:rPr lang="nl-NL" altLang="nl-NL"/>
              <a:t>Overview</a:t>
            </a:r>
          </a:p>
        </p:txBody>
      </p:sp>
      <p:sp>
        <p:nvSpPr>
          <p:cNvPr id="295940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85800" y="1700213"/>
            <a:ext cx="7772400" cy="4395787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nl-NL" altLang="nl-NL" dirty="0">
                <a:solidFill>
                  <a:schemeClr val="bg1"/>
                </a:solidFill>
              </a:rPr>
              <a:t>Context</a:t>
            </a:r>
          </a:p>
          <a:p>
            <a:pPr eaLnBrk="1" hangingPunct="1">
              <a:lnSpc>
                <a:spcPct val="90000"/>
              </a:lnSpc>
            </a:pPr>
            <a:r>
              <a:rPr lang="nl-NL" altLang="nl-NL" dirty="0" err="1">
                <a:solidFill>
                  <a:schemeClr val="bg1"/>
                </a:solidFill>
              </a:rPr>
              <a:t>Swath</a:t>
            </a:r>
            <a:r>
              <a:rPr lang="nl-NL" altLang="nl-NL" dirty="0">
                <a:solidFill>
                  <a:schemeClr val="bg1"/>
                </a:solidFill>
              </a:rPr>
              <a:t> </a:t>
            </a:r>
            <a:r>
              <a:rPr lang="nl-NL" altLang="nl-NL" dirty="0" err="1">
                <a:solidFill>
                  <a:schemeClr val="bg1"/>
                </a:solidFill>
              </a:rPr>
              <a:t>geometry</a:t>
            </a:r>
            <a:r>
              <a:rPr lang="nl-NL" altLang="nl-NL" dirty="0">
                <a:solidFill>
                  <a:schemeClr val="bg1"/>
                </a:solidFill>
              </a:rPr>
              <a:t>, </a:t>
            </a:r>
            <a:r>
              <a:rPr lang="nl-NL" altLang="nl-NL" dirty="0" err="1">
                <a:solidFill>
                  <a:schemeClr val="bg1"/>
                </a:solidFill>
              </a:rPr>
              <a:t>orbit</a:t>
            </a:r>
            <a:r>
              <a:rPr lang="nl-NL" altLang="nl-NL" dirty="0">
                <a:solidFill>
                  <a:schemeClr val="bg1"/>
                </a:solidFill>
              </a:rPr>
              <a:t> (ASCAT </a:t>
            </a:r>
            <a:r>
              <a:rPr lang="nl-NL" altLang="nl-NL" dirty="0" err="1">
                <a:solidFill>
                  <a:schemeClr val="bg1"/>
                </a:solidFill>
              </a:rPr>
              <a:t>example</a:t>
            </a:r>
            <a:r>
              <a:rPr lang="nl-NL" altLang="nl-NL" dirty="0">
                <a:solidFill>
                  <a:schemeClr val="bg1"/>
                </a:solidFill>
              </a:rPr>
              <a:t>)</a:t>
            </a:r>
          </a:p>
          <a:p>
            <a:pPr eaLnBrk="1" hangingPunct="1">
              <a:lnSpc>
                <a:spcPct val="90000"/>
              </a:lnSpc>
            </a:pPr>
            <a:r>
              <a:rPr lang="nl-NL" altLang="nl-NL" dirty="0" err="1"/>
              <a:t>Accuracy</a:t>
            </a:r>
            <a:r>
              <a:rPr lang="nl-NL" altLang="nl-NL" dirty="0"/>
              <a:t>, </a:t>
            </a:r>
            <a:r>
              <a:rPr lang="nl-NL" altLang="nl-NL" dirty="0" err="1"/>
              <a:t>resolution</a:t>
            </a:r>
            <a:endParaRPr lang="nl-NL" altLang="nl-NL" dirty="0"/>
          </a:p>
          <a:p>
            <a:pPr eaLnBrk="1" hangingPunct="1">
              <a:lnSpc>
                <a:spcPct val="90000"/>
              </a:lnSpc>
            </a:pPr>
            <a:r>
              <a:rPr lang="nl-NL" altLang="nl-NL" dirty="0" err="1">
                <a:solidFill>
                  <a:schemeClr val="bg1"/>
                </a:solidFill>
              </a:rPr>
              <a:t>Some</a:t>
            </a:r>
            <a:r>
              <a:rPr lang="nl-NL" altLang="nl-NL" dirty="0">
                <a:solidFill>
                  <a:schemeClr val="bg1"/>
                </a:solidFill>
              </a:rPr>
              <a:t> </a:t>
            </a:r>
            <a:r>
              <a:rPr lang="nl-NL" altLang="nl-NL" dirty="0" err="1">
                <a:solidFill>
                  <a:schemeClr val="bg1"/>
                </a:solidFill>
              </a:rPr>
              <a:t>limitations</a:t>
            </a:r>
            <a:endParaRPr lang="nl-NL" altLang="nl-NL" dirty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nl-NL" altLang="nl-NL" dirty="0">
                <a:solidFill>
                  <a:schemeClr val="bg1"/>
                </a:solidFill>
              </a:rPr>
              <a:t>Applications</a:t>
            </a:r>
          </a:p>
          <a:p>
            <a:pPr eaLnBrk="1" hangingPunct="1">
              <a:lnSpc>
                <a:spcPct val="90000"/>
              </a:lnSpc>
            </a:pPr>
            <a:endParaRPr lang="nl-NL" altLang="nl-NL" dirty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</a:pPr>
            <a:endParaRPr lang="nl-NL" altLang="nl-NL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ijdelijke aanduiding voor dianummer 2"/>
          <p:cNvSpPr>
            <a:spLocks noGrp="1"/>
          </p:cNvSpPr>
          <p:nvPr>
            <p:ph type="sldNum" sz="quarter" idx="10"/>
          </p:nvPr>
        </p:nvSpPr>
        <p:spPr>
          <a:xfrm>
            <a:off x="8388350" y="6427788"/>
            <a:ext cx="6096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4C88F70F-97F5-49A5-9AFD-6DC5AC1F5A72}" type="slidenum">
              <a:rPr lang="en-US" altLang="nl-NL" sz="1400">
                <a:solidFill>
                  <a:schemeClr val="bg1"/>
                </a:solidFill>
              </a:rPr>
              <a:pPr eaLnBrk="1" hangingPunct="1"/>
              <a:t>42</a:t>
            </a:fld>
            <a:endParaRPr lang="en-US" altLang="nl-NL" sz="1400">
              <a:solidFill>
                <a:schemeClr val="bg1"/>
              </a:solidFill>
            </a:endParaRPr>
          </a:p>
        </p:txBody>
      </p:sp>
      <p:sp>
        <p:nvSpPr>
          <p:cNvPr id="64515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0" y="304800"/>
            <a:ext cx="7467600" cy="685800"/>
          </a:xfrm>
        </p:spPr>
        <p:txBody>
          <a:bodyPr/>
          <a:lstStyle/>
          <a:p>
            <a:pPr eaLnBrk="1" hangingPunct="1"/>
            <a:r>
              <a:rPr lang="en-GB" altLang="nl-NL"/>
              <a:t>Buoy Verification</a:t>
            </a:r>
          </a:p>
        </p:txBody>
      </p:sp>
      <p:pic>
        <p:nvPicPr>
          <p:cNvPr id="64516" name="Picture 3" descr="4-01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425575"/>
            <a:ext cx="5943600" cy="459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252A26C-83C4-3CA5-0BBF-CFD87353197C}"/>
              </a:ext>
            </a:extLst>
          </p:cNvPr>
          <p:cNvSpPr txBox="1"/>
          <p:nvPr/>
        </p:nvSpPr>
        <p:spPr>
          <a:xfrm>
            <a:off x="899592" y="169260"/>
            <a:ext cx="8496944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Scatterometer winds are excellent quality</a:t>
            </a:r>
            <a:endParaRPr kumimoji="0" lang="en-NL" sz="33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5B72899-7AD8-3E83-4DA4-17F1E33004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1340768"/>
            <a:ext cx="6858000" cy="191742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745392B-2DE5-EB08-5610-91B07610A490}"/>
              </a:ext>
            </a:extLst>
          </p:cNvPr>
          <p:cNvSpPr txBox="1"/>
          <p:nvPr/>
        </p:nvSpPr>
        <p:spPr>
          <a:xfrm>
            <a:off x="2051720" y="6381328"/>
            <a:ext cx="63187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RWPalladioL-Bold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Jur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RWPalladioL-Bold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RWPalladioL-Bold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Vogelzang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RWPalladioL-Bold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and Ad Stoffelen, 2022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RWPalladioL-Bold"/>
                <a:ea typeface="+mn-ea"/>
                <a:cs typeface="+mn-cs"/>
              </a:rPr>
              <a:t>a,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RWPalladioL-Bold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2022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RWPalladioL-Bold"/>
                <a:ea typeface="+mn-ea"/>
                <a:cs typeface="+mn-cs"/>
              </a:rPr>
              <a:t>b,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RWPalladioL-Bold"/>
                <a:ea typeface="+mn-ea"/>
                <a:cs typeface="+mn-c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2021</a:t>
            </a:r>
            <a:endParaRPr kumimoji="0" lang="en-NL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69F1EE2-1E67-A86A-D042-0C65CBE1E000}"/>
              </a:ext>
            </a:extLst>
          </p:cNvPr>
          <p:cNvSpPr txBox="1"/>
          <p:nvPr/>
        </p:nvSpPr>
        <p:spPr>
          <a:xfrm>
            <a:off x="1143000" y="3302982"/>
            <a:ext cx="666936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marR="0" lvl="0" indent="-25717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324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Scatterometers winds and stresses are unbiased with respect to moored buoys and have the smallest random error among in-situ and NWP winds</a:t>
            </a:r>
          </a:p>
          <a:p>
            <a:pPr marL="257175" marR="0" lvl="0" indent="-25717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324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Consolidated several methodologies to solve multiple collocation error equations</a:t>
            </a:r>
          </a:p>
          <a:p>
            <a:pPr marL="257175" marR="0" lvl="0" indent="-25717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324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Added better ability to approximate the errors of the errors</a:t>
            </a:r>
          </a:p>
          <a:p>
            <a:pPr marL="257175" marR="0" lvl="0" indent="-25717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324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Confirms the excellent accuracy of scatterometer winds </a:t>
            </a:r>
          </a:p>
          <a:p>
            <a:pPr marL="257175" marR="0" lvl="0" indent="-25717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324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Stress-equivalent 10-m winds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75B0BB2-3BB1-0086-BBAA-1E847D7E2E66}"/>
              </a:ext>
            </a:extLst>
          </p:cNvPr>
          <p:cNvSpPr txBox="1"/>
          <p:nvPr/>
        </p:nvSpPr>
        <p:spPr>
          <a:xfrm>
            <a:off x="2432211" y="2317065"/>
            <a:ext cx="8258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(C-band)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(C-band)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(Ku-band)</a:t>
            </a:r>
            <a:endParaRPr kumimoji="0" lang="en-NL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952652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ijdelijke aanduiding voor dianummer 3"/>
          <p:cNvSpPr>
            <a:spLocks noGrp="1"/>
          </p:cNvSpPr>
          <p:nvPr>
            <p:ph type="sldNum" sz="quarter" idx="10"/>
          </p:nvPr>
        </p:nvSpPr>
        <p:spPr>
          <a:xfrm>
            <a:off x="8388350" y="6427788"/>
            <a:ext cx="6096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305BED15-8F40-4C40-879C-39BF4040790F}" type="slidenum">
              <a:rPr lang="en-US" altLang="nl-NL" sz="1400">
                <a:solidFill>
                  <a:schemeClr val="bg1"/>
                </a:solidFill>
              </a:rPr>
              <a:pPr eaLnBrk="1" hangingPunct="1"/>
              <a:t>44</a:t>
            </a:fld>
            <a:endParaRPr lang="en-US" altLang="nl-NL" sz="1400">
              <a:solidFill>
                <a:schemeClr val="bg1"/>
              </a:solidFill>
            </a:endParaRPr>
          </a:p>
        </p:txBody>
      </p:sp>
      <p:sp>
        <p:nvSpPr>
          <p:cNvPr id="69635" name="Rectangle 2"/>
          <p:cNvSpPr>
            <a:spLocks noGrp="1" noChangeArrowheads="1"/>
          </p:cNvSpPr>
          <p:nvPr>
            <p:ph type="title"/>
          </p:nvPr>
        </p:nvSpPr>
        <p:spPr>
          <a:xfrm>
            <a:off x="5943600" y="1752600"/>
            <a:ext cx="3200400" cy="1143000"/>
          </a:xfrm>
        </p:spPr>
        <p:txBody>
          <a:bodyPr/>
          <a:lstStyle/>
          <a:p>
            <a:pPr eaLnBrk="1" hangingPunct="1"/>
            <a:r>
              <a:rPr lang="nl-NL" altLang="nl-NL" sz="4000"/>
              <a:t>Operational 12.5-km product</a:t>
            </a:r>
          </a:p>
        </p:txBody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943600" y="3581400"/>
            <a:ext cx="3200400" cy="2743200"/>
          </a:xfrm>
        </p:spPr>
        <p:txBody>
          <a:bodyPr/>
          <a:lstStyle/>
          <a:p>
            <a:pPr lvl="1" eaLnBrk="1" hangingPunct="1">
              <a:buFont typeface="Wingdings" pitchFamily="2" charset="2"/>
              <a:buChar char="Ø"/>
            </a:pPr>
            <a:r>
              <a:rPr lang="nl-NL" altLang="nl-NL"/>
              <a:t>Convective systems</a:t>
            </a:r>
          </a:p>
          <a:p>
            <a:pPr lvl="1" eaLnBrk="1" hangingPunct="1">
              <a:buFont typeface="Wingdings" pitchFamily="2" charset="2"/>
              <a:buChar char="Ø"/>
            </a:pPr>
            <a:r>
              <a:rPr lang="nl-NL" altLang="nl-NL"/>
              <a:t>SST</a:t>
            </a:r>
          </a:p>
          <a:p>
            <a:pPr lvl="1" eaLnBrk="1" hangingPunct="1">
              <a:buFont typeface="Wingdings" pitchFamily="2" charset="2"/>
              <a:buChar char="Ø"/>
            </a:pPr>
            <a:r>
              <a:rPr lang="nl-NL" altLang="nl-NL"/>
              <a:t>Currents</a:t>
            </a:r>
          </a:p>
        </p:txBody>
      </p:sp>
      <p:pic>
        <p:nvPicPr>
          <p:cNvPr id="69637" name="Picture 4" descr="20080701_02_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33638" y="-4953000"/>
            <a:ext cx="8024813" cy="1133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7221" name="Picture 5" descr="20080701_02_8_de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14588" y="-4800600"/>
            <a:ext cx="8267701" cy="1175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ijdelijke aanduiding voor dianummer 3"/>
          <p:cNvSpPr>
            <a:spLocks noGrp="1"/>
          </p:cNvSpPr>
          <p:nvPr>
            <p:ph type="sldNum" sz="quarter" idx="10"/>
          </p:nvPr>
        </p:nvSpPr>
        <p:spPr>
          <a:xfrm>
            <a:off x="8388350" y="6427788"/>
            <a:ext cx="6096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C8C55833-FB7F-44BE-91DE-56F02F98D728}" type="slidenum">
              <a:rPr lang="en-US" altLang="nl-NL" sz="1400">
                <a:solidFill>
                  <a:schemeClr val="bg1"/>
                </a:solidFill>
              </a:rPr>
              <a:pPr eaLnBrk="1" hangingPunct="1"/>
              <a:t>45</a:t>
            </a:fld>
            <a:endParaRPr lang="en-US" altLang="nl-NL" sz="1400">
              <a:solidFill>
                <a:schemeClr val="bg1"/>
              </a:solidFill>
            </a:endParaRPr>
          </a:p>
        </p:txBody>
      </p:sp>
      <p:sp>
        <p:nvSpPr>
          <p:cNvPr id="7065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nl-NL" altLang="nl-NL"/>
          </a:p>
        </p:txBody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nl-NL" altLang="nl-NL"/>
          </a:p>
        </p:txBody>
      </p:sp>
      <p:pic>
        <p:nvPicPr>
          <p:cNvPr id="70661" name="Picture 4" descr="20081213_22_16_de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-6905625"/>
            <a:ext cx="9715500" cy="1381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2" name="Picture 5" descr="20081213_20_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0" y="0"/>
            <a:ext cx="50577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63" name="Text Box 6"/>
          <p:cNvSpPr txBox="1">
            <a:spLocks noChangeArrowheads="1"/>
          </p:cNvSpPr>
          <p:nvPr/>
        </p:nvSpPr>
        <p:spPr bwMode="auto">
          <a:xfrm>
            <a:off x="2651125" y="433388"/>
            <a:ext cx="1776413" cy="654050"/>
          </a:xfrm>
          <a:prstGeom prst="rect">
            <a:avLst/>
          </a:prstGeom>
          <a:solidFill>
            <a:srgbClr val="4558A9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nl-NL" altLang="nl-NL" sz="3600">
                <a:solidFill>
                  <a:schemeClr val="tx2"/>
                </a:solidFill>
                <a:latin typeface="Scala Sans" pitchFamily="34" charset="0"/>
              </a:rPr>
              <a:t>ASCAT</a:t>
            </a:r>
            <a:endParaRPr lang="nl-NL" altLang="nl-NL" sz="3600">
              <a:solidFill>
                <a:schemeClr val="tx2"/>
              </a:solidFill>
              <a:latin typeface="Comic Sans MS" pitchFamily="66" charset="0"/>
            </a:endParaRPr>
          </a:p>
        </p:txBody>
      </p:sp>
      <p:sp>
        <p:nvSpPr>
          <p:cNvPr id="70664" name="Text Box 7"/>
          <p:cNvSpPr txBox="1">
            <a:spLocks noChangeArrowheads="1"/>
          </p:cNvSpPr>
          <p:nvPr/>
        </p:nvSpPr>
        <p:spPr bwMode="auto">
          <a:xfrm>
            <a:off x="3108325" y="1641475"/>
            <a:ext cx="966788" cy="469900"/>
          </a:xfrm>
          <a:prstGeom prst="rect">
            <a:avLst/>
          </a:prstGeom>
          <a:solidFill>
            <a:srgbClr val="4558A9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nl-NL" altLang="nl-NL">
                <a:solidFill>
                  <a:srgbClr val="FFFF66"/>
                </a:solidFill>
              </a:rPr>
              <a:t>25 km</a:t>
            </a:r>
          </a:p>
        </p:txBody>
      </p:sp>
      <p:sp>
        <p:nvSpPr>
          <p:cNvPr id="70665" name="Text Box 8"/>
          <p:cNvSpPr txBox="1">
            <a:spLocks noChangeArrowheads="1"/>
          </p:cNvSpPr>
          <p:nvPr/>
        </p:nvSpPr>
        <p:spPr bwMode="auto">
          <a:xfrm>
            <a:off x="7924800" y="63500"/>
            <a:ext cx="1195388" cy="469900"/>
          </a:xfrm>
          <a:prstGeom prst="rect">
            <a:avLst/>
          </a:prstGeom>
          <a:solidFill>
            <a:srgbClr val="4558A9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nl-NL" altLang="nl-NL">
                <a:solidFill>
                  <a:srgbClr val="FFFF66"/>
                </a:solidFill>
              </a:rPr>
              <a:t>12.5 km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Rot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altLang="nl-NL">
                <a:effectLst>
                  <a:outerShdw blurRad="38100" dist="38100" dir="2700000" algn="tl">
                    <a:srgbClr val="C0C0C0"/>
                  </a:outerShdw>
                </a:effectLst>
              </a:rPr>
              <a:t>Quality Control (QC)</a:t>
            </a:r>
          </a:p>
        </p:txBody>
      </p:sp>
      <p:sp>
        <p:nvSpPr>
          <p:cNvPr id="115715" name="Rectangle 3"/>
          <p:cNvSpPr>
            <a:spLocks noGrp="1" noRot="1" noChangeArrowheads="1"/>
          </p:cNvSpPr>
          <p:nvPr>
            <p:ph type="body" idx="4294967295"/>
          </p:nvPr>
        </p:nvSpPr>
        <p:spPr>
          <a:xfrm>
            <a:off x="301625" y="2101850"/>
            <a:ext cx="8540750" cy="4422775"/>
          </a:xfrm>
        </p:spPr>
        <p:txBody>
          <a:bodyPr/>
          <a:lstStyle/>
          <a:p>
            <a:pPr eaLnBrk="1" hangingPunct="1"/>
            <a:r>
              <a:rPr lang="en-US" altLang="nl-NL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Scatterometers provide good quality sea surface winds except for:</a:t>
            </a:r>
          </a:p>
          <a:p>
            <a:pPr lvl="1" eaLnBrk="1" hangingPunct="1"/>
            <a:r>
              <a:rPr lang="en-US" altLang="nl-NL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Sea ice or land contamination</a:t>
            </a:r>
          </a:p>
          <a:p>
            <a:pPr lvl="1" eaLnBrk="1" hangingPunct="1"/>
            <a:r>
              <a:rPr lang="en-US" altLang="nl-NL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Large spatial wind variability (e.g., right at fronts and deep low-pressure </a:t>
            </a:r>
            <a:r>
              <a:rPr lang="en-US" altLang="nl-NL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centres</a:t>
            </a:r>
            <a:r>
              <a:rPr lang="en-US" altLang="nl-NL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)</a:t>
            </a:r>
          </a:p>
          <a:p>
            <a:pPr lvl="1" eaLnBrk="1" hangingPunct="1"/>
            <a:r>
              <a:rPr lang="en-US" altLang="nl-NL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Rain (in Ku-band systems, e.g., OSCAT, HSCAT)</a:t>
            </a:r>
          </a:p>
          <a:p>
            <a:pPr eaLnBrk="1" hangingPunct="1"/>
            <a:endParaRPr lang="en-US" altLang="nl-NL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/>
            <a:endParaRPr lang="es-ES" altLang="nl-NL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ijdelijke aanduiding voor dianummer 2"/>
          <p:cNvSpPr>
            <a:spLocks noGrp="1"/>
          </p:cNvSpPr>
          <p:nvPr>
            <p:ph type="sldNum" sz="quarter" idx="10"/>
          </p:nvPr>
        </p:nvSpPr>
        <p:spPr>
          <a:xfrm>
            <a:off x="8388350" y="6427788"/>
            <a:ext cx="6096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DA74DEFD-6A97-40E5-AE13-9DD00307DB20}" type="slidenum">
              <a:rPr lang="en-US" altLang="nl-NL" sz="1400">
                <a:solidFill>
                  <a:schemeClr val="bg1"/>
                </a:solidFill>
              </a:rPr>
              <a:pPr eaLnBrk="1" hangingPunct="1"/>
              <a:t>47</a:t>
            </a:fld>
            <a:endParaRPr lang="en-US" altLang="nl-NL" sz="1400">
              <a:solidFill>
                <a:schemeClr val="bg1"/>
              </a:solidFill>
            </a:endParaRPr>
          </a:p>
        </p:txBody>
      </p:sp>
      <p:sp>
        <p:nvSpPr>
          <p:cNvPr id="72707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0"/>
            <a:ext cx="8610600" cy="838200"/>
          </a:xfrm>
        </p:spPr>
        <p:txBody>
          <a:bodyPr/>
          <a:lstStyle/>
          <a:p>
            <a:pPr eaLnBrk="1" hangingPunct="1"/>
            <a:r>
              <a:rPr lang="nl-NL" altLang="nl-NL"/>
              <a:t>Discrimination of land, water and ice</a:t>
            </a:r>
          </a:p>
        </p:txBody>
      </p:sp>
      <p:pic>
        <p:nvPicPr>
          <p:cNvPr id="72708" name="Picture 3" descr="T_D06239_S1442_E1601_B3743637_PolynesiaRain-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57" t="4199" r="29657" b="62993"/>
          <a:stretch>
            <a:fillRect/>
          </a:stretch>
        </p:blipFill>
        <p:spPr bwMode="auto">
          <a:xfrm>
            <a:off x="0" y="914400"/>
            <a:ext cx="4176713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09" name="Picture 4" descr="T_D06017_S1625_E1854_B3427273_ijsschot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63" r="26422" b="22444"/>
          <a:stretch>
            <a:fillRect/>
          </a:stretch>
        </p:blipFill>
        <p:spPr bwMode="auto">
          <a:xfrm>
            <a:off x="4198938" y="914400"/>
            <a:ext cx="4945062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10" name="Text Box 5"/>
          <p:cNvSpPr txBox="1">
            <a:spLocks noChangeArrowheads="1"/>
          </p:cNvSpPr>
          <p:nvPr/>
        </p:nvSpPr>
        <p:spPr bwMode="auto">
          <a:xfrm>
            <a:off x="0" y="5410200"/>
            <a:ext cx="4953000" cy="1552575"/>
          </a:xfrm>
          <a:prstGeom prst="rect">
            <a:avLst/>
          </a:prstGeom>
          <a:solidFill>
            <a:srgbClr val="7D7DA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endParaRPr lang="nl-NL" altLang="nl-NL"/>
          </a:p>
          <a:p>
            <a:pPr algn="ctr" eaLnBrk="1" hangingPunct="1"/>
            <a:r>
              <a:rPr lang="nl-NL" altLang="nl-NL"/>
              <a:t>Detached sea ice field of  </a:t>
            </a:r>
          </a:p>
          <a:p>
            <a:pPr algn="ctr" eaLnBrk="1" hangingPunct="1"/>
            <a:r>
              <a:rPr lang="nl-NL" altLang="nl-NL"/>
              <a:t>400kmx400km at South Pole</a:t>
            </a:r>
          </a:p>
          <a:p>
            <a:pPr algn="ctr" eaLnBrk="1" hangingPunct="1"/>
            <a:endParaRPr lang="nl-NL" altLang="nl-NL"/>
          </a:p>
        </p:txBody>
      </p:sp>
      <p:sp>
        <p:nvSpPr>
          <p:cNvPr id="72711" name="Line 6"/>
          <p:cNvSpPr>
            <a:spLocks noChangeShapeType="1"/>
          </p:cNvSpPr>
          <p:nvPr/>
        </p:nvSpPr>
        <p:spPr bwMode="auto">
          <a:xfrm flipV="1">
            <a:off x="4724400" y="5029200"/>
            <a:ext cx="762000" cy="609600"/>
          </a:xfrm>
          <a:prstGeom prst="line">
            <a:avLst/>
          </a:prstGeom>
          <a:noFill/>
          <a:ln w="304800">
            <a:solidFill>
              <a:srgbClr val="7D7DA9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nl-NL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7E60BB6E-9065-4E47-9054-6D9CBB3DE4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wrap="square" lIns="91440" tIns="45720" rIns="0" bIns="45720" numCol="1" rtlCol="0" anchor="b" anchorCtr="0" compatLnSpc="1">
            <a:prstTxWarp prst="textNoShape">
              <a:avLst/>
            </a:prstTxWarp>
          </a:bodyPr>
          <a:lstStyle>
            <a:defPPr>
              <a:defRPr lang="nl-NL"/>
            </a:defPPr>
            <a:lvl1pPr marL="0" algn="r" defTabSz="914378" rtl="0" eaLnBrk="1" latinLnBrk="0" hangingPunct="1">
              <a:defRPr sz="105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89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8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2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7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83805-E1D0-453F-B2ED-9C7801F514BA}" type="slidenum">
              <a:rPr kumimoji="0" lang="en-GB" sz="1050" b="1" i="0" u="none" strike="noStrike" kern="1200" cap="all" spc="0" normalizeH="0" baseline="0" noProof="0" smtClean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pPr marL="0" marR="0" lvl="0" indent="0" algn="r" defTabSz="91437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GB" sz="1050" b="1" i="0" u="none" strike="noStrike" kern="1200" cap="all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005CCEC-E609-45F8-8053-E5D397B7D5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08" y="205177"/>
            <a:ext cx="6984776" cy="605669"/>
          </a:xfrm>
        </p:spPr>
        <p:txBody>
          <a:bodyPr>
            <a:noAutofit/>
          </a:bodyPr>
          <a:lstStyle/>
          <a:p>
            <a:r>
              <a:rPr lang="en-GB" sz="3600" dirty="0">
                <a:solidFill>
                  <a:srgbClr val="002060"/>
                </a:solidFill>
              </a:rPr>
              <a:t>Quality Control and ocean winds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D26BC4F-8821-4FFB-A32C-3B3A4C1E0899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07503" y="1124744"/>
            <a:ext cx="5545933" cy="3779838"/>
          </a:xfrm>
        </p:spPr>
        <p:txBody>
          <a:bodyPr>
            <a:noAutofit/>
          </a:bodyPr>
          <a:lstStyle/>
          <a:p>
            <a:r>
              <a:rPr lang="en-GB" sz="1600" dirty="0"/>
              <a:t>We continuously collaborate to improve quality control (QC)</a:t>
            </a:r>
          </a:p>
          <a:p>
            <a:r>
              <a:rPr lang="en-GB" sz="1600" dirty="0"/>
              <a:t>For Ku-band scatterometers we need to control rain (=&gt;)</a:t>
            </a:r>
          </a:p>
          <a:p>
            <a:r>
              <a:rPr lang="en-GB" sz="1600" dirty="0"/>
              <a:t>Develop algorithms to correct for remaining observational sampling biases</a:t>
            </a:r>
          </a:p>
          <a:p>
            <a:r>
              <a:rPr lang="en-GB" sz="1600" dirty="0"/>
              <a:t>We compare geographical biases between rain-</a:t>
            </a:r>
            <a:r>
              <a:rPr lang="en-GB" sz="1600" dirty="0" err="1"/>
              <a:t>insentitive</a:t>
            </a:r>
            <a:r>
              <a:rPr lang="en-GB" sz="1600" dirty="0"/>
              <a:t> (ASCAT) and rain-sensitive (Ku-band) scatterometers and collocated ECMWF winds</a:t>
            </a:r>
          </a:p>
          <a:p>
            <a:r>
              <a:rPr lang="en-GB" sz="1600" dirty="0"/>
              <a:t>Using ECMWF allows correction of satellite sampling biases</a:t>
            </a:r>
          </a:p>
          <a:p>
            <a:r>
              <a:rPr lang="en-GB" sz="1600" dirty="0"/>
              <a:t>It allows to estimate the bias due to the systematic removal of at maximum ~10% of the Ku-band winds in moist convection</a:t>
            </a:r>
          </a:p>
          <a:p>
            <a:r>
              <a:rPr lang="en-GB" sz="1600" dirty="0"/>
              <a:t>We work on Ku-band rain correction methods using Bayesian estimation</a:t>
            </a:r>
          </a:p>
          <a:p>
            <a:endParaRPr lang="en-GB" sz="1400" dirty="0"/>
          </a:p>
          <a:p>
            <a:pPr marL="0" indent="0" defTabSz="914378">
              <a:buNone/>
              <a:defRPr/>
            </a:pPr>
            <a:r>
              <a:rPr lang="en-GB" sz="1400" dirty="0">
                <a:hlinkClick r:id="rId2"/>
              </a:rPr>
              <a:t>Zhao et al., 2023</a:t>
            </a:r>
            <a:endParaRPr lang="en-GB" sz="1400" dirty="0"/>
          </a:p>
          <a:p>
            <a:pPr marL="0" indent="0">
              <a:buNone/>
            </a:pPr>
            <a:r>
              <a:rPr lang="en-GB" sz="1400" dirty="0">
                <a:hlinkClick r:id="rId3"/>
              </a:rPr>
              <a:t>King et al., 2022</a:t>
            </a:r>
            <a:endParaRPr lang="en-GB" sz="1400" dirty="0"/>
          </a:p>
          <a:p>
            <a:pPr marL="0" indent="0">
              <a:buNone/>
            </a:pPr>
            <a:r>
              <a:rPr lang="en-GB" sz="1400" dirty="0">
                <a:hlinkClick r:id="rId4"/>
              </a:rPr>
              <a:t>Xu and Stoffelen, 2021</a:t>
            </a:r>
            <a:r>
              <a:rPr lang="en-GB" sz="1400" dirty="0"/>
              <a:t>, </a:t>
            </a:r>
            <a:r>
              <a:rPr lang="en-GB" sz="1400" dirty="0">
                <a:hlinkClick r:id="rId5"/>
              </a:rPr>
              <a:t>2019</a:t>
            </a:r>
            <a:endParaRPr lang="en-GB" sz="1400" dirty="0"/>
          </a:p>
          <a:p>
            <a:pPr marL="0" indent="0">
              <a:buNone/>
            </a:pPr>
            <a:r>
              <a:rPr lang="en-GB" sz="1400" dirty="0">
                <a:hlinkClick r:id="rId6"/>
              </a:rPr>
              <a:t>Trindade et al., 2020</a:t>
            </a:r>
            <a:r>
              <a:rPr lang="en-GB" sz="1400" dirty="0"/>
              <a:t>, </a:t>
            </a:r>
            <a:r>
              <a:rPr lang="en-GB" sz="1400" dirty="0">
                <a:hlinkClick r:id="rId7"/>
              </a:rPr>
              <a:t>2023</a:t>
            </a:r>
            <a:endParaRPr lang="en-GB" sz="1400" dirty="0"/>
          </a:p>
          <a:p>
            <a:pPr marL="0" indent="0">
              <a:buNone/>
            </a:pPr>
            <a:r>
              <a:rPr lang="en-GB" sz="1400" dirty="0">
                <a:hlinkClick r:id="rId8"/>
              </a:rPr>
              <a:t>Belmonte and Stoffelen, 2019</a:t>
            </a:r>
            <a:endParaRPr lang="en-GB" sz="1400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64A570E6-E8A0-4C1D-BBEB-5EDAEFFE194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54489" y="1644537"/>
            <a:ext cx="3528665" cy="1956828"/>
          </a:xfrm>
          <a:prstGeom prst="rect">
            <a:avLst/>
          </a:prstGeom>
        </p:spPr>
      </p:pic>
      <p:pic>
        <p:nvPicPr>
          <p:cNvPr id="6" name="Afbeelding 13">
            <a:extLst>
              <a:ext uri="{FF2B5EF4-FFF2-40B4-BE49-F238E27FC236}">
                <a16:creationId xmlns:a16="http://schemas.microsoft.com/office/drawing/2014/main" id="{52F5C992-68F0-41A4-8F50-0F62C8B9FE4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54489" y="3601366"/>
            <a:ext cx="3528665" cy="183265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44F8064-6021-44FE-A97F-D55DDC2896EA}"/>
              </a:ext>
            </a:extLst>
          </p:cNvPr>
          <p:cNvSpPr txBox="1"/>
          <p:nvPr/>
        </p:nvSpPr>
        <p:spPr>
          <a:xfrm>
            <a:off x="5691227" y="3052354"/>
            <a:ext cx="55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Old</a:t>
            </a:r>
            <a:endParaRPr kumimoji="0" lang="en-NL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5D0197E-568F-4315-8D47-208B6C11140A}"/>
              </a:ext>
            </a:extLst>
          </p:cNvPr>
          <p:cNvSpPr txBox="1"/>
          <p:nvPr/>
        </p:nvSpPr>
        <p:spPr>
          <a:xfrm>
            <a:off x="5653437" y="4887249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New</a:t>
            </a:r>
            <a:endParaRPr kumimoji="0" lang="en-NL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9" name="Tijdelijke aanduiding voor inhoud 4">
            <a:extLst>
              <a:ext uri="{FF2B5EF4-FFF2-40B4-BE49-F238E27FC236}">
                <a16:creationId xmlns:a16="http://schemas.microsoft.com/office/drawing/2014/main" id="{EE7DFF4F-77D9-4109-912F-AA104C8A15F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61125" y="5140390"/>
            <a:ext cx="2010012" cy="810284"/>
          </a:xfrm>
          <a:prstGeom prst="rect">
            <a:avLst/>
          </a:prstGeom>
        </p:spPr>
      </p:pic>
      <p:pic>
        <p:nvPicPr>
          <p:cNvPr id="12" name="Image 10">
            <a:extLst>
              <a:ext uri="{FF2B5EF4-FFF2-40B4-BE49-F238E27FC236}">
                <a16:creationId xmlns:a16="http://schemas.microsoft.com/office/drawing/2014/main" id="{2E5697B8-B382-AAEC-F8DE-5FB5A0584547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6558" y="5140390"/>
            <a:ext cx="708420" cy="810284"/>
          </a:xfrm>
          <a:prstGeom prst="rect">
            <a:avLst/>
          </a:prstGeom>
          <a:solidFill>
            <a:schemeClr val="accent1"/>
          </a:solidFill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084B67C-6C14-9F57-F25F-8DBBE5FB853E}"/>
              </a:ext>
            </a:extLst>
          </p:cNvPr>
          <p:cNvSpPr txBox="1"/>
          <p:nvPr/>
        </p:nvSpPr>
        <p:spPr>
          <a:xfrm>
            <a:off x="6156176" y="1403484"/>
            <a:ext cx="219803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% rejections Ku-band</a:t>
            </a:r>
          </a:p>
        </p:txBody>
      </p:sp>
    </p:spTree>
    <p:extLst>
      <p:ext uri="{BB962C8B-B14F-4D97-AF65-F5344CB8AC3E}">
        <p14:creationId xmlns:p14="http://schemas.microsoft.com/office/powerpoint/2010/main" val="1703985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Afbeelding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1021" y="1068779"/>
            <a:ext cx="7150479" cy="5789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457200" y="227013"/>
            <a:ext cx="851902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0066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66"/>
                </a:solidFill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66"/>
                </a:solidFill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66"/>
                </a:solidFill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66"/>
                </a:solidFill>
                <a:latin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66"/>
                </a:solidFill>
                <a:latin typeface="Verdan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66"/>
                </a:solidFill>
                <a:latin typeface="Verdan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66"/>
                </a:solidFill>
                <a:latin typeface="Verdan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66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nl-NL" kern="0" dirty="0">
                <a:solidFill>
                  <a:srgbClr val="FFFF00"/>
                </a:solidFill>
              </a:rPr>
              <a:t>Wind </a:t>
            </a:r>
            <a:r>
              <a:rPr lang="nl-NL" kern="0" dirty="0" err="1">
                <a:solidFill>
                  <a:srgbClr val="FFFF00"/>
                </a:solidFill>
              </a:rPr>
              <a:t>variability</a:t>
            </a:r>
            <a:r>
              <a:rPr lang="nl-NL" kern="0" dirty="0">
                <a:solidFill>
                  <a:srgbClr val="FFFF00"/>
                </a:solidFill>
              </a:rPr>
              <a:t> </a:t>
            </a:r>
            <a:r>
              <a:rPr lang="nl-NL" kern="0" dirty="0" err="1">
                <a:solidFill>
                  <a:srgbClr val="FFFF00"/>
                </a:solidFill>
              </a:rPr>
              <a:t>from</a:t>
            </a:r>
            <a:r>
              <a:rPr lang="nl-NL" kern="0" dirty="0">
                <a:solidFill>
                  <a:srgbClr val="FFFF00"/>
                </a:solidFill>
              </a:rPr>
              <a:t> MLE</a:t>
            </a:r>
          </a:p>
        </p:txBody>
      </p:sp>
      <p:sp>
        <p:nvSpPr>
          <p:cNvPr id="4" name="Rectangle 12"/>
          <p:cNvSpPr>
            <a:spLocks noChangeArrowheads="1"/>
          </p:cNvSpPr>
          <p:nvPr/>
        </p:nvSpPr>
        <p:spPr bwMode="auto">
          <a:xfrm>
            <a:off x="0" y="1068779"/>
            <a:ext cx="2268538" cy="58166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/>
          <a:lstStyle>
            <a:lvl1pPr marL="342900" indent="-342900" eaLnBrk="0" hangingPunct="0">
              <a:spcBef>
                <a:spcPct val="20000"/>
              </a:spcBef>
              <a:buFont typeface="Wingdings" pitchFamily="2" charset="2"/>
              <a:buChar char="Ø"/>
              <a:defRPr sz="3200">
                <a:solidFill>
                  <a:schemeClr val="accent2"/>
                </a:solidFill>
                <a:latin typeface="Verdana" pitchFamily="34" charset="0"/>
              </a:defRPr>
            </a:lvl1pPr>
            <a:lvl2pPr marL="152400" indent="-150813" eaLnBrk="0" hangingPunct="0">
              <a:spcBef>
                <a:spcPct val="20000"/>
              </a:spcBef>
              <a:buChar char="–"/>
              <a:defRPr sz="2800">
                <a:solidFill>
                  <a:schemeClr val="accent2"/>
                </a:solidFill>
                <a:latin typeface="Verdana" pitchFamily="34" charset="0"/>
              </a:defRPr>
            </a:lvl2pPr>
            <a:lvl3pPr marL="406400" indent="-252413" eaLnBrk="0" hangingPunct="0">
              <a:spcBef>
                <a:spcPct val="20000"/>
              </a:spcBef>
              <a:buChar char="•"/>
              <a:defRPr sz="2400">
                <a:solidFill>
                  <a:schemeClr val="accent2"/>
                </a:solidFill>
                <a:latin typeface="Verdana" pitchFamily="34" charset="0"/>
              </a:defRPr>
            </a:lvl3pPr>
            <a:lvl4pPr marL="633413" indent="-225425" eaLnBrk="0" hangingPunct="0">
              <a:spcBef>
                <a:spcPct val="20000"/>
              </a:spcBef>
              <a:buChar char="–"/>
              <a:defRPr sz="2000">
                <a:solidFill>
                  <a:schemeClr val="accent2"/>
                </a:solidFill>
                <a:latin typeface="Verdana" pitchFamily="34" charset="0"/>
              </a:defRPr>
            </a:lvl4pPr>
            <a:lvl5pPr marL="811213" indent="-176213" eaLnBrk="0" hangingPunct="0">
              <a:spcBef>
                <a:spcPct val="20000"/>
              </a:spcBef>
              <a:buChar char="»"/>
              <a:defRPr sz="2000">
                <a:solidFill>
                  <a:schemeClr val="accent2"/>
                </a:solidFill>
                <a:latin typeface="Verdana" pitchFamily="34" charset="0"/>
              </a:defRPr>
            </a:lvl5pPr>
            <a:lvl6pPr marL="1268413" indent="-1762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Verdana" pitchFamily="34" charset="0"/>
              </a:defRPr>
            </a:lvl6pPr>
            <a:lvl7pPr marL="1725613" indent="-1762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Verdana" pitchFamily="34" charset="0"/>
              </a:defRPr>
            </a:lvl7pPr>
            <a:lvl8pPr marL="2182813" indent="-1762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Verdana" pitchFamily="34" charset="0"/>
              </a:defRPr>
            </a:lvl8pPr>
            <a:lvl9pPr marL="2640013" indent="-1762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Verdana" pitchFamily="34" charset="0"/>
              </a:defRPr>
            </a:lvl9pPr>
          </a:lstStyle>
          <a:p>
            <a:pPr eaLnBrk="1" hangingPunct="1"/>
            <a:endParaRPr lang="en-GB" altLang="nl-NL" sz="2000" dirty="0">
              <a:solidFill>
                <a:srgbClr val="000066"/>
              </a:solidFill>
              <a:latin typeface="Calibri" panose="020F0502020204030204" pitchFamily="34" charset="0"/>
            </a:endParaRPr>
          </a:p>
          <a:p>
            <a:pPr eaLnBrk="1" hangingPunct="1"/>
            <a:r>
              <a:rPr lang="en-GB" altLang="nl-NL" sz="2000" dirty="0">
                <a:solidFill>
                  <a:srgbClr val="000066"/>
                </a:solidFill>
                <a:latin typeface="Calibri" panose="020F0502020204030204" pitchFamily="34" charset="0"/>
              </a:rPr>
              <a:t>Wind inversion residual MLE</a:t>
            </a:r>
          </a:p>
          <a:p>
            <a:pPr eaLnBrk="1" hangingPunct="1"/>
            <a:endParaRPr lang="en-GB" altLang="nl-NL" sz="2000" dirty="0">
              <a:solidFill>
                <a:srgbClr val="000066"/>
              </a:solidFill>
              <a:latin typeface="Calibri" panose="020F0502020204030204" pitchFamily="34" charset="0"/>
            </a:endParaRPr>
          </a:p>
          <a:p>
            <a:pPr eaLnBrk="1" hangingPunct="1"/>
            <a:r>
              <a:rPr lang="en-GB" altLang="nl-NL" sz="2000" dirty="0">
                <a:solidFill>
                  <a:srgbClr val="000066"/>
                </a:solidFill>
                <a:latin typeface="Calibri" panose="020F0502020204030204" pitchFamily="34" charset="0"/>
              </a:rPr>
              <a:t>Use in </a:t>
            </a:r>
            <a:r>
              <a:rPr lang="en-GB" altLang="nl-NL" sz="2000" dirty="0" err="1">
                <a:solidFill>
                  <a:srgbClr val="000066"/>
                </a:solidFill>
                <a:latin typeface="Calibri" panose="020F0502020204030204" pitchFamily="34" charset="0"/>
              </a:rPr>
              <a:t>nowcasting</a:t>
            </a:r>
            <a:r>
              <a:rPr lang="en-GB" altLang="nl-NL" sz="2000" dirty="0">
                <a:solidFill>
                  <a:srgbClr val="000066"/>
                </a:solidFill>
                <a:latin typeface="Calibri" panose="020F0502020204030204" pitchFamily="34" charset="0"/>
              </a:rPr>
              <a:t> to detect lows, fronts, downbursts and aid AR</a:t>
            </a:r>
          </a:p>
          <a:p>
            <a:pPr eaLnBrk="1" hangingPunct="1"/>
            <a:endParaRPr lang="en-GB" altLang="nl-NL" sz="2000" dirty="0">
              <a:solidFill>
                <a:srgbClr val="000066"/>
              </a:solidFill>
              <a:latin typeface="Calibri" panose="020F0502020204030204" pitchFamily="34" charset="0"/>
            </a:endParaRPr>
          </a:p>
          <a:p>
            <a:pPr eaLnBrk="1" hangingPunct="1"/>
            <a:r>
              <a:rPr lang="en-GB" altLang="nl-NL" sz="2000" dirty="0">
                <a:solidFill>
                  <a:srgbClr val="000066"/>
                </a:solidFill>
                <a:latin typeface="Calibri" panose="020F0502020204030204" pitchFamily="34" charset="0"/>
              </a:rPr>
              <a:t>Proxy for NWP forecast error, as NWP errors are large in case of large wind variability</a:t>
            </a:r>
          </a:p>
          <a:p>
            <a:pPr eaLnBrk="1" hangingPunct="1"/>
            <a:endParaRPr lang="en-GB" altLang="nl-NL" sz="2000" dirty="0">
              <a:solidFill>
                <a:srgbClr val="000066"/>
              </a:solidFill>
              <a:latin typeface="Calibri" panose="020F0502020204030204" pitchFamily="34" charset="0"/>
            </a:endParaRPr>
          </a:p>
          <a:p>
            <a:pPr eaLnBrk="1" hangingPunct="1"/>
            <a:endParaRPr lang="en-GB" altLang="nl-NL" sz="2000" dirty="0">
              <a:solidFill>
                <a:srgbClr val="000066"/>
              </a:solidFill>
              <a:latin typeface="Calibri" panose="020F0502020204030204" pitchFamily="34" charset="0"/>
            </a:endParaRPr>
          </a:p>
          <a:p>
            <a:pPr eaLnBrk="1" hangingPunct="1"/>
            <a:endParaRPr lang="en-GB" altLang="nl-NL" sz="2000" dirty="0">
              <a:solidFill>
                <a:srgbClr val="000066"/>
              </a:solidFill>
              <a:latin typeface="Calibri" panose="020F0502020204030204" pitchFamily="34" charset="0"/>
            </a:endParaRPr>
          </a:p>
          <a:p>
            <a:pPr eaLnBrk="1" hangingPunct="1"/>
            <a:endParaRPr lang="en-GB" altLang="nl-NL" sz="2000" dirty="0">
              <a:solidFill>
                <a:srgbClr val="000066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70428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57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93663" y="231775"/>
            <a:ext cx="9050337" cy="571500"/>
          </a:xfrm>
        </p:spPr>
        <p:txBody>
          <a:bodyPr/>
          <a:lstStyle/>
          <a:p>
            <a:pPr eaLnBrk="1" hangingPunct="1"/>
            <a:r>
              <a:rPr lang="nl-NL" altLang="nl-NL" sz="4000" b="1" dirty="0" err="1"/>
              <a:t>Can</a:t>
            </a:r>
            <a:r>
              <a:rPr lang="nl-NL" altLang="nl-NL" sz="4000" b="1" dirty="0"/>
              <a:t> we </a:t>
            </a:r>
            <a:r>
              <a:rPr lang="nl-NL" altLang="nl-NL" sz="4000" b="1" dirty="0" err="1"/>
              <a:t>further</a:t>
            </a:r>
            <a:r>
              <a:rPr lang="nl-NL" altLang="nl-NL" sz="4000" b="1" dirty="0"/>
              <a:t> </a:t>
            </a:r>
            <a:r>
              <a:rPr lang="nl-NL" altLang="nl-NL" sz="4000" b="1" dirty="0" err="1"/>
              <a:t>improve</a:t>
            </a:r>
            <a:r>
              <a:rPr lang="nl-NL" altLang="nl-NL" sz="4000" b="1" dirty="0"/>
              <a:t> </a:t>
            </a:r>
            <a:r>
              <a:rPr lang="nl-NL" altLang="nl-NL" sz="4000" b="1" dirty="0" err="1"/>
              <a:t>meteorology</a:t>
            </a:r>
            <a:r>
              <a:rPr lang="nl-NL" altLang="nl-NL" sz="4000" b="1" dirty="0"/>
              <a:t>?</a:t>
            </a:r>
          </a:p>
        </p:txBody>
      </p:sp>
      <p:pic>
        <p:nvPicPr>
          <p:cNvPr id="40858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1" t="10667" r="4688" b="6631"/>
          <a:stretch>
            <a:fillRect/>
          </a:stretch>
        </p:blipFill>
        <p:spPr bwMode="auto">
          <a:xfrm>
            <a:off x="93663" y="1114425"/>
            <a:ext cx="9012237" cy="5087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8581" name="Text Box 5"/>
          <p:cNvSpPr txBox="1">
            <a:spLocks noChangeArrowheads="1"/>
          </p:cNvSpPr>
          <p:nvPr/>
        </p:nvSpPr>
        <p:spPr bwMode="auto">
          <a:xfrm>
            <a:off x="1331913" y="6381750"/>
            <a:ext cx="320198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nl-NL" altLang="nl-NL" sz="1600">
                <a:solidFill>
                  <a:srgbClr val="FFFFFF"/>
                </a:solidFill>
                <a:latin typeface="Verdana" pitchFamily="34" charset="0"/>
                <a:cs typeface="Arial" pitchFamily="34" charset="0"/>
              </a:rPr>
              <a:t>Greg.J. Tripoli, Un. Wisconsin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9730" name="Picture 2" descr="monitoring_week_timing_e_to_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447800"/>
            <a:ext cx="7086600" cy="497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973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nl-NL"/>
              <a:t>Monitoring of each product</a:t>
            </a:r>
          </a:p>
        </p:txBody>
      </p:sp>
      <p:sp>
        <p:nvSpPr>
          <p:cNvPr id="32973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52400" y="1600200"/>
            <a:ext cx="2286000" cy="452596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nl-NL" sz="2400"/>
              <a:t>1</a:t>
            </a:r>
            <a:r>
              <a:rPr lang="en-US" altLang="nl-NL" sz="2400" baseline="30000"/>
              <a:t>st</a:t>
            </a:r>
            <a:r>
              <a:rPr lang="en-US" altLang="nl-NL" sz="2400"/>
              <a:t> rank MLE</a:t>
            </a:r>
          </a:p>
          <a:p>
            <a:pPr>
              <a:lnSpc>
                <a:spcPct val="90000"/>
              </a:lnSpc>
            </a:pPr>
            <a:r>
              <a:rPr lang="en-US" altLang="nl-NL" sz="2400"/>
              <a:t>Speed bias</a:t>
            </a:r>
          </a:p>
          <a:p>
            <a:pPr>
              <a:lnSpc>
                <a:spcPct val="90000"/>
              </a:lnSpc>
            </a:pPr>
            <a:r>
              <a:rPr lang="en-US" altLang="nl-NL" sz="2400"/>
              <a:t>RMS u&amp;v scat - EC</a:t>
            </a:r>
          </a:p>
          <a:p>
            <a:pPr>
              <a:lnSpc>
                <a:spcPct val="90000"/>
              </a:lnSpc>
            </a:pPr>
            <a:r>
              <a:rPr lang="en-US" altLang="nl-NL" sz="2400"/>
              <a:t>Timeliness</a:t>
            </a:r>
          </a:p>
          <a:p>
            <a:pPr>
              <a:lnSpc>
                <a:spcPct val="90000"/>
              </a:lnSpc>
            </a:pPr>
            <a:endParaRPr lang="en-US" altLang="nl-NL" sz="2400"/>
          </a:p>
          <a:p>
            <a:pPr>
              <a:lnSpc>
                <a:spcPct val="90000"/>
              </a:lnSpc>
            </a:pPr>
            <a:r>
              <a:rPr lang="en-US" altLang="nl-NL" sz="2400"/>
              <a:t>NWP SAF integrated monitoring at </a:t>
            </a:r>
            <a:r>
              <a:rPr lang="en-US" altLang="nl-NL" sz="1400">
                <a:hlinkClick r:id="rId4"/>
              </a:rPr>
              <a:t>www.metoffice.gov.uk/research/interproj</a:t>
            </a:r>
            <a:br>
              <a:rPr lang="en-US" altLang="nl-NL" sz="1400">
                <a:hlinkClick r:id="rId4"/>
              </a:rPr>
            </a:br>
            <a:r>
              <a:rPr lang="en-US" altLang="nl-NL" sz="1400">
                <a:hlinkClick r:id="rId4"/>
              </a:rPr>
              <a:t>/nwpsaf/scatter_report</a:t>
            </a:r>
            <a:r>
              <a:rPr lang="en-US" altLang="nl-NL" sz="1400"/>
              <a:t>  </a:t>
            </a:r>
          </a:p>
        </p:txBody>
      </p:sp>
      <p:sp>
        <p:nvSpPr>
          <p:cNvPr id="329733" name="Text Box 5"/>
          <p:cNvSpPr txBox="1">
            <a:spLocks noChangeArrowheads="1"/>
          </p:cNvSpPr>
          <p:nvPr/>
        </p:nvSpPr>
        <p:spPr bwMode="auto">
          <a:xfrm>
            <a:off x="2895600" y="1905000"/>
            <a:ext cx="946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nl-NL" altLang="nl-NL" sz="1800">
                <a:latin typeface="Arial" pitchFamily="34" charset="0"/>
              </a:rPr>
              <a:t>ASCAT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986" name="Tijdelijke aanduiding voor dianummer 3"/>
          <p:cNvSpPr txBox="1">
            <a:spLocks noGrp="1"/>
          </p:cNvSpPr>
          <p:nvPr/>
        </p:nvSpPr>
        <p:spPr bwMode="auto">
          <a:xfrm>
            <a:off x="8388350" y="6427788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A15AA460-315C-4788-90B5-7BD91E2C62A7}" type="slidenum">
              <a:rPr lang="en-US" altLang="nl-NL" sz="1400" b="1">
                <a:solidFill>
                  <a:schemeClr val="bg1"/>
                </a:solidFill>
              </a:rPr>
              <a:pPr algn="r" eaLnBrk="1" hangingPunct="1"/>
              <a:t>51</a:t>
            </a:fld>
            <a:endParaRPr lang="en-US" altLang="nl-NL" sz="1400" b="1">
              <a:solidFill>
                <a:schemeClr val="bg1"/>
              </a:solidFill>
            </a:endParaRPr>
          </a:p>
        </p:txBody>
      </p:sp>
      <p:sp>
        <p:nvSpPr>
          <p:cNvPr id="29798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260350"/>
            <a:ext cx="7772400" cy="1143000"/>
          </a:xfrm>
        </p:spPr>
        <p:txBody>
          <a:bodyPr/>
          <a:lstStyle/>
          <a:p>
            <a:pPr eaLnBrk="1" hangingPunct="1"/>
            <a:r>
              <a:rPr lang="nl-NL" altLang="nl-NL"/>
              <a:t>Overview</a:t>
            </a:r>
          </a:p>
        </p:txBody>
      </p:sp>
      <p:sp>
        <p:nvSpPr>
          <p:cNvPr id="297988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85800" y="1700213"/>
            <a:ext cx="7772400" cy="4395787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nl-NL" altLang="nl-NL" dirty="0">
                <a:solidFill>
                  <a:schemeClr val="bg1"/>
                </a:solidFill>
              </a:rPr>
              <a:t>Context</a:t>
            </a:r>
          </a:p>
          <a:p>
            <a:pPr eaLnBrk="1" hangingPunct="1">
              <a:lnSpc>
                <a:spcPct val="90000"/>
              </a:lnSpc>
            </a:pPr>
            <a:r>
              <a:rPr lang="nl-NL" altLang="nl-NL" dirty="0">
                <a:solidFill>
                  <a:schemeClr val="bg1"/>
                </a:solidFill>
              </a:rPr>
              <a:t> </a:t>
            </a:r>
            <a:r>
              <a:rPr lang="nl-NL" altLang="nl-NL" i="1" dirty="0">
                <a:solidFill>
                  <a:schemeClr val="bg1"/>
                </a:solidFill>
                <a:latin typeface="Symbol" pitchFamily="18" charset="2"/>
              </a:rPr>
              <a:t>s</a:t>
            </a:r>
            <a:r>
              <a:rPr lang="nl-NL" altLang="nl-NL" baseline="30000" dirty="0">
                <a:solidFill>
                  <a:schemeClr val="bg1"/>
                </a:solidFill>
                <a:latin typeface="Symbol" pitchFamily="18" charset="2"/>
              </a:rPr>
              <a:t> </a:t>
            </a:r>
            <a:r>
              <a:rPr lang="nl-NL" altLang="nl-NL" baseline="30000" dirty="0">
                <a:solidFill>
                  <a:schemeClr val="bg1"/>
                </a:solidFill>
              </a:rPr>
              <a:t>0 </a:t>
            </a:r>
            <a:r>
              <a:rPr lang="nl-NL" altLang="nl-NL" dirty="0">
                <a:solidFill>
                  <a:schemeClr val="bg1"/>
                </a:solidFill>
              </a:rPr>
              <a:t>or </a:t>
            </a:r>
            <a:r>
              <a:rPr lang="nl-NL" altLang="nl-NL" dirty="0" err="1">
                <a:solidFill>
                  <a:schemeClr val="bg1"/>
                </a:solidFill>
              </a:rPr>
              <a:t>Normalised</a:t>
            </a:r>
            <a:r>
              <a:rPr lang="nl-NL" altLang="nl-NL" dirty="0">
                <a:solidFill>
                  <a:schemeClr val="bg1"/>
                </a:solidFill>
              </a:rPr>
              <a:t> Radar Cross </a:t>
            </a:r>
            <a:r>
              <a:rPr lang="nl-NL" altLang="nl-NL" dirty="0" err="1">
                <a:solidFill>
                  <a:schemeClr val="bg1"/>
                </a:solidFill>
              </a:rPr>
              <a:t>Section</a:t>
            </a:r>
            <a:endParaRPr lang="nl-NL" altLang="nl-NL" dirty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nl-NL" altLang="nl-NL" dirty="0" err="1">
                <a:solidFill>
                  <a:schemeClr val="bg1"/>
                </a:solidFill>
              </a:rPr>
              <a:t>Geophysics</a:t>
            </a:r>
            <a:r>
              <a:rPr lang="nl-NL" altLang="nl-NL" dirty="0">
                <a:solidFill>
                  <a:schemeClr val="bg1"/>
                </a:solidFill>
              </a:rPr>
              <a:t>, GMF</a:t>
            </a:r>
          </a:p>
          <a:p>
            <a:pPr eaLnBrk="1" hangingPunct="1">
              <a:lnSpc>
                <a:spcPct val="90000"/>
              </a:lnSpc>
            </a:pPr>
            <a:r>
              <a:rPr lang="nl-NL" altLang="nl-NL" dirty="0" err="1">
                <a:solidFill>
                  <a:schemeClr val="bg1"/>
                </a:solidFill>
              </a:rPr>
              <a:t>Swath</a:t>
            </a:r>
            <a:r>
              <a:rPr lang="nl-NL" altLang="nl-NL" dirty="0">
                <a:solidFill>
                  <a:schemeClr val="bg1"/>
                </a:solidFill>
              </a:rPr>
              <a:t> </a:t>
            </a:r>
            <a:r>
              <a:rPr lang="nl-NL" altLang="nl-NL" dirty="0" err="1">
                <a:solidFill>
                  <a:schemeClr val="bg1"/>
                </a:solidFill>
              </a:rPr>
              <a:t>geometry</a:t>
            </a:r>
            <a:r>
              <a:rPr lang="nl-NL" altLang="nl-NL" dirty="0">
                <a:solidFill>
                  <a:schemeClr val="bg1"/>
                </a:solidFill>
              </a:rPr>
              <a:t>, </a:t>
            </a:r>
            <a:r>
              <a:rPr lang="nl-NL" altLang="nl-NL" dirty="0" err="1">
                <a:solidFill>
                  <a:schemeClr val="bg1"/>
                </a:solidFill>
              </a:rPr>
              <a:t>orbit</a:t>
            </a:r>
            <a:r>
              <a:rPr lang="nl-NL" altLang="nl-NL" dirty="0">
                <a:solidFill>
                  <a:schemeClr val="bg1"/>
                </a:solidFill>
              </a:rPr>
              <a:t> (ASCAT </a:t>
            </a:r>
            <a:r>
              <a:rPr lang="nl-NL" altLang="nl-NL" dirty="0" err="1">
                <a:solidFill>
                  <a:schemeClr val="bg1"/>
                </a:solidFill>
              </a:rPr>
              <a:t>example</a:t>
            </a:r>
            <a:r>
              <a:rPr lang="nl-NL" altLang="nl-NL" dirty="0">
                <a:solidFill>
                  <a:schemeClr val="bg1"/>
                </a:solidFill>
              </a:rPr>
              <a:t>)</a:t>
            </a:r>
          </a:p>
          <a:p>
            <a:pPr eaLnBrk="1" hangingPunct="1">
              <a:lnSpc>
                <a:spcPct val="90000"/>
              </a:lnSpc>
            </a:pPr>
            <a:r>
              <a:rPr lang="nl-NL" altLang="nl-NL" dirty="0" err="1">
                <a:solidFill>
                  <a:schemeClr val="bg1"/>
                </a:solidFill>
              </a:rPr>
              <a:t>Accuracy</a:t>
            </a:r>
            <a:r>
              <a:rPr lang="nl-NL" altLang="nl-NL" dirty="0">
                <a:solidFill>
                  <a:schemeClr val="bg1"/>
                </a:solidFill>
              </a:rPr>
              <a:t>, </a:t>
            </a:r>
            <a:r>
              <a:rPr lang="nl-NL" altLang="nl-NL" dirty="0" err="1">
                <a:solidFill>
                  <a:schemeClr val="bg1"/>
                </a:solidFill>
              </a:rPr>
              <a:t>resolution</a:t>
            </a:r>
            <a:endParaRPr lang="nl-NL" altLang="nl-NL" dirty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nl-NL" altLang="nl-NL" dirty="0" err="1"/>
              <a:t>Some</a:t>
            </a:r>
            <a:r>
              <a:rPr lang="nl-NL" altLang="nl-NL" dirty="0"/>
              <a:t> </a:t>
            </a:r>
            <a:r>
              <a:rPr lang="nl-NL" altLang="nl-NL" dirty="0" err="1"/>
              <a:t>limitations</a:t>
            </a:r>
            <a:endParaRPr lang="nl-NL" altLang="nl-NL" dirty="0"/>
          </a:p>
          <a:p>
            <a:pPr eaLnBrk="1" hangingPunct="1">
              <a:lnSpc>
                <a:spcPct val="90000"/>
              </a:lnSpc>
            </a:pPr>
            <a:r>
              <a:rPr lang="nl-NL" altLang="nl-NL" dirty="0">
                <a:solidFill>
                  <a:schemeClr val="bg1"/>
                </a:solidFill>
              </a:rPr>
              <a:t>Applications</a:t>
            </a:r>
          </a:p>
          <a:p>
            <a:pPr eaLnBrk="1" hangingPunct="1">
              <a:lnSpc>
                <a:spcPct val="90000"/>
              </a:lnSpc>
            </a:pPr>
            <a:endParaRPr lang="nl-NL" altLang="nl-NL" dirty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</a:pPr>
            <a:endParaRPr lang="nl-NL" altLang="nl-NL" dirty="0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5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0041" y="771342"/>
            <a:ext cx="5330035" cy="5033922"/>
          </a:xfrm>
          <a:prstGeom prst="rect">
            <a:avLst/>
          </a:prstGeom>
        </p:spPr>
      </p:pic>
      <p:pic>
        <p:nvPicPr>
          <p:cNvPr id="3" name="2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4992" y="771342"/>
            <a:ext cx="5330035" cy="5033922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95288" y="-27384"/>
            <a:ext cx="8748712" cy="777875"/>
          </a:xfrm>
        </p:spPr>
        <p:txBody>
          <a:bodyPr/>
          <a:lstStyle/>
          <a:p>
            <a:pPr algn="ctr"/>
            <a:r>
              <a:rPr lang="es-ES" altLang="zh-CN" sz="36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Cyclone</a:t>
            </a:r>
            <a:r>
              <a:rPr lang="es-ES" altLang="zh-CN" sz="3600" b="1" dirty="0">
                <a:solidFill>
                  <a:srgbClr val="002060"/>
                </a:solidFill>
                <a:cs typeface="Times New Roman" panose="02020603050405020304" pitchFamily="18" charset="0"/>
              </a:rPr>
              <a:t> SH, </a:t>
            </a:r>
            <a:r>
              <a:rPr lang="es-ES" altLang="zh-CN" sz="36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selected</a:t>
            </a:r>
            <a:r>
              <a:rPr lang="es-ES" altLang="zh-CN" sz="36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s-ES" altLang="zh-CN" sz="36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solutions</a:t>
            </a:r>
            <a:endParaRPr lang="zh-CN" altLang="en-US" sz="3600" dirty="0">
              <a:solidFill>
                <a:srgbClr val="002060"/>
              </a:solidFill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767549" y="5674022"/>
            <a:ext cx="301236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altLang="zh-CN" sz="2600" b="1" dirty="0">
                <a:solidFill>
                  <a:srgbClr val="000000"/>
                </a:solidFill>
                <a:cs typeface="Times New Roman" panose="02020603050405020304" pitchFamily="18" charset="0"/>
              </a:rPr>
              <a:t>Default </a:t>
            </a:r>
            <a:r>
              <a:rPr lang="es-ES" altLang="zh-CN" sz="2600" b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setting</a:t>
            </a:r>
            <a:r>
              <a:rPr lang="es-ES" altLang="zh-CN" sz="2600" b="1" dirty="0">
                <a:solidFill>
                  <a:srgbClr val="000000"/>
                </a:solidFill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S" altLang="zh-CN" sz="26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Gaussian</a:t>
            </a:r>
            <a:r>
              <a:rPr lang="es-ES" altLang="zh-CN" sz="2600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s-ES" altLang="zh-CN" sz="26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structure</a:t>
            </a:r>
            <a:r>
              <a:rPr lang="es-ES" altLang="zh-CN" sz="2600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s-ES" altLang="zh-CN" sz="26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function</a:t>
            </a:r>
            <a:endParaRPr lang="es-ES" altLang="zh-CN" sz="2600" dirty="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S" altLang="zh-CN" sz="26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Fixed</a:t>
            </a:r>
            <a:r>
              <a:rPr lang="es-ES" altLang="zh-CN" sz="2600" dirty="0">
                <a:solidFill>
                  <a:srgbClr val="000000"/>
                </a:solidFill>
                <a:cs typeface="Times New Roman" panose="02020603050405020304" pitchFamily="18" charset="0"/>
              </a:rPr>
              <a:t> O/B </a:t>
            </a:r>
            <a:r>
              <a:rPr lang="es-ES" altLang="zh-CN" sz="26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errors</a:t>
            </a:r>
            <a:endParaRPr lang="zh-CN" altLang="en-US" sz="2600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4815773" y="5674022"/>
            <a:ext cx="307648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altLang="zh-CN" sz="2600" b="1" dirty="0">
                <a:solidFill>
                  <a:srgbClr val="000000"/>
                </a:solidFill>
                <a:cs typeface="Times New Roman" panose="02020603050405020304" pitchFamily="18" charset="0"/>
              </a:rPr>
              <a:t>New </a:t>
            </a:r>
            <a:r>
              <a:rPr lang="es-ES" altLang="zh-CN" sz="2600" b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setting</a:t>
            </a:r>
            <a:r>
              <a:rPr lang="es-ES" altLang="zh-CN" sz="2600" b="1" dirty="0">
                <a:solidFill>
                  <a:srgbClr val="000000"/>
                </a:solidFill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S" altLang="zh-CN" sz="26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Empirical</a:t>
            </a:r>
            <a:r>
              <a:rPr lang="es-ES" altLang="zh-CN" sz="2600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s-ES" altLang="zh-CN" sz="26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structure</a:t>
            </a:r>
            <a:r>
              <a:rPr lang="es-ES" altLang="zh-CN" sz="2600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s-ES" altLang="zh-CN" sz="26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function</a:t>
            </a:r>
            <a:endParaRPr lang="es-ES" altLang="zh-CN" sz="2600" dirty="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S" altLang="zh-CN" sz="2600" dirty="0">
                <a:solidFill>
                  <a:srgbClr val="000000"/>
                </a:solidFill>
                <a:cs typeface="Times New Roman" panose="02020603050405020304" pitchFamily="18" charset="0"/>
              </a:rPr>
              <a:t>Flexible O/B </a:t>
            </a:r>
            <a:r>
              <a:rPr lang="es-ES" altLang="zh-CN" sz="26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errors</a:t>
            </a:r>
            <a:endParaRPr lang="zh-CN" altLang="en-US" sz="2600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532440" y="548680"/>
            <a:ext cx="65274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MLE</a:t>
            </a:r>
            <a:endParaRPr lang="nl-NL" sz="2600" dirty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cxnSp>
        <p:nvCxnSpPr>
          <p:cNvPr id="11" name="Straight Arrow Connector 10"/>
          <p:cNvCxnSpPr/>
          <p:nvPr/>
        </p:nvCxnSpPr>
        <p:spPr bwMode="auto">
          <a:xfrm flipH="1">
            <a:off x="2545228" y="2348880"/>
            <a:ext cx="586612" cy="1224136"/>
          </a:xfrm>
          <a:prstGeom prst="straightConnector1">
            <a:avLst/>
          </a:prstGeom>
          <a:solidFill>
            <a:srgbClr val="00B8FF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Straight Arrow Connector 11"/>
          <p:cNvCxnSpPr/>
          <p:nvPr/>
        </p:nvCxnSpPr>
        <p:spPr bwMode="auto">
          <a:xfrm flipH="1">
            <a:off x="1692180" y="1484784"/>
            <a:ext cx="576064" cy="1152128"/>
          </a:xfrm>
          <a:prstGeom prst="straightConnector1">
            <a:avLst/>
          </a:prstGeom>
          <a:solidFill>
            <a:srgbClr val="00B8FF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Straight Arrow Connector 12"/>
          <p:cNvCxnSpPr/>
          <p:nvPr/>
        </p:nvCxnSpPr>
        <p:spPr bwMode="auto">
          <a:xfrm flipH="1">
            <a:off x="6012160" y="1412776"/>
            <a:ext cx="586612" cy="1224136"/>
          </a:xfrm>
          <a:prstGeom prst="straightConnector1">
            <a:avLst/>
          </a:prstGeom>
          <a:solidFill>
            <a:srgbClr val="00B8FF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" name="Straight Arrow Connector 13"/>
          <p:cNvCxnSpPr/>
          <p:nvPr/>
        </p:nvCxnSpPr>
        <p:spPr bwMode="auto">
          <a:xfrm flipH="1">
            <a:off x="6937716" y="2348880"/>
            <a:ext cx="586612" cy="1224136"/>
          </a:xfrm>
          <a:prstGeom prst="straightConnector1">
            <a:avLst/>
          </a:prstGeom>
          <a:solidFill>
            <a:srgbClr val="00B8FF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" name="Oval 4"/>
          <p:cNvSpPr/>
          <p:nvPr/>
        </p:nvSpPr>
        <p:spPr bwMode="auto">
          <a:xfrm>
            <a:off x="1763688" y="2492896"/>
            <a:ext cx="637524" cy="936104"/>
          </a:xfrm>
          <a:prstGeom prst="ellips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449263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nl-NL" sz="1800">
              <a:solidFill>
                <a:srgbClr val="FFFFFF"/>
              </a:solidFill>
              <a:latin typeface="Calibri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648860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9F3D83-16B6-47FF-8261-C495746D06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ASCAT, ECMWF and SAR speed scale</a:t>
            </a:r>
            <a:endParaRPr lang="en-NL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94742F-7308-20B7-68F2-A97A538D01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1052736"/>
            <a:ext cx="9091613" cy="4948238"/>
          </a:xfrm>
        </p:spPr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Triple speed collocation ASCAT,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SAR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, ECMWF for matching </a:t>
            </a:r>
            <a:endParaRPr lang="en-NL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EF59D10-6488-129A-FFA8-37238E3C9E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1632679"/>
            <a:ext cx="8064896" cy="467460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0C2085A-E5F9-48E2-538B-AAC0AB7A8F88}"/>
              </a:ext>
            </a:extLst>
          </p:cNvPr>
          <p:cNvSpPr txBox="1"/>
          <p:nvPr/>
        </p:nvSpPr>
        <p:spPr>
          <a:xfrm>
            <a:off x="251520" y="6413266"/>
            <a:ext cx="99180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Ni et al., 2022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: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SAR and ASCAT Tropical Cyclone Wind Speed Reconciliation</a:t>
            </a:r>
            <a:endParaRPr kumimoji="0" lang="en-NL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67394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9F3D83-16B6-47FF-8261-C495746D06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ASCAT, ECMWF and SAR speed scale</a:t>
            </a:r>
            <a:endParaRPr lang="en-NL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94742F-7308-20B7-68F2-A97A538D01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1052736"/>
            <a:ext cx="9091613" cy="4948238"/>
          </a:xfrm>
        </p:spPr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Triple speed collocation ASCAT,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SAR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, ECMWF for matching </a:t>
            </a:r>
            <a:endParaRPr lang="en-NL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EF59D10-6488-129A-FFA8-37238E3C9E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1632679"/>
            <a:ext cx="8064896" cy="467460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0C2085A-E5F9-48E2-538B-AAC0AB7A8F88}"/>
              </a:ext>
            </a:extLst>
          </p:cNvPr>
          <p:cNvSpPr txBox="1"/>
          <p:nvPr/>
        </p:nvSpPr>
        <p:spPr>
          <a:xfrm>
            <a:off x="251520" y="6413266"/>
            <a:ext cx="99180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Ni et al., 2022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: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SAR and ASCAT Tropical Cyclone Wind Speed Reconciliation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endParaRPr kumimoji="0" lang="en-NL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8EA2184-9E3F-4E21-4174-55FD124BB751}"/>
              </a:ext>
            </a:extLst>
          </p:cNvPr>
          <p:cNvSpPr txBox="1">
            <a:spLocks/>
          </p:cNvSpPr>
          <p:nvPr/>
        </p:nvSpPr>
        <p:spPr bwMode="auto">
          <a:xfrm>
            <a:off x="1259632" y="4869160"/>
            <a:ext cx="6797575" cy="1944216"/>
          </a:xfrm>
          <a:prstGeom prst="rect">
            <a:avLst/>
          </a:prstGeom>
          <a:solidFill>
            <a:schemeClr val="bg1"/>
          </a:solidFill>
          <a:ln w="76200">
            <a:solidFill>
              <a:srgbClr val="002060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800">
                <a:solidFill>
                  <a:srgbClr val="000066"/>
                </a:solidFill>
                <a:latin typeface="+mn-lt"/>
                <a:ea typeface="+mn-ea"/>
                <a:cs typeface="+mn-cs"/>
              </a:defRPr>
            </a:lvl1pPr>
            <a:lvl2pPr marL="152400" indent="-150813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Blip>
                <a:blip r:embed="rId5"/>
              </a:buBlip>
              <a:defRPr sz="2400">
                <a:solidFill>
                  <a:srgbClr val="000066"/>
                </a:solidFill>
                <a:latin typeface="+mn-lt"/>
              </a:defRPr>
            </a:lvl2pPr>
            <a:lvl3pPr marL="406400" indent="-252413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Blip>
                <a:blip r:embed="rId6"/>
              </a:buBlip>
              <a:defRPr sz="2000">
                <a:solidFill>
                  <a:srgbClr val="000000"/>
                </a:solidFill>
                <a:latin typeface="+mn-lt"/>
              </a:defRPr>
            </a:lvl3pPr>
            <a:lvl4pPr marL="633413" indent="-225425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Blip>
                <a:blip r:embed="rId7"/>
              </a:buBlip>
              <a:defRPr sz="1800">
                <a:solidFill>
                  <a:srgbClr val="000000"/>
                </a:solidFill>
                <a:latin typeface="+mn-lt"/>
              </a:defRPr>
            </a:lvl4pPr>
            <a:lvl5pPr marL="811213" indent="-176213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800">
                <a:solidFill>
                  <a:schemeClr val="tx1"/>
                </a:solidFill>
                <a:latin typeface="+mn-lt"/>
              </a:defRPr>
            </a:lvl5pPr>
            <a:lvl6pPr marL="1268413" indent="-176213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800">
                <a:solidFill>
                  <a:schemeClr val="tx1"/>
                </a:solidFill>
                <a:latin typeface="+mn-lt"/>
              </a:defRPr>
            </a:lvl6pPr>
            <a:lvl7pPr marL="1725613" indent="-176213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800">
                <a:solidFill>
                  <a:schemeClr val="tx1"/>
                </a:solidFill>
                <a:latin typeface="+mn-lt"/>
              </a:defRPr>
            </a:lvl7pPr>
            <a:lvl8pPr marL="2182813" indent="-176213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800">
                <a:solidFill>
                  <a:schemeClr val="tx1"/>
                </a:solidFill>
                <a:latin typeface="+mn-lt"/>
              </a:defRPr>
            </a:lvl8pPr>
            <a:lvl9pPr marL="2640013" indent="-176213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800">
                <a:solidFill>
                  <a:schemeClr val="tx1"/>
                </a:solidFill>
                <a:latin typeface="+mn-lt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Mean wind speed is reference for accurate binning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Biases are small after scaling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ASCAT error smallest at ~10%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SAR has more speed structure, but no direction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ECMWF is smooth</a:t>
            </a:r>
            <a:endParaRPr kumimoji="0" lang="en-NL" sz="2000" b="0" i="0" u="none" strike="noStrike" kern="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263345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082" name="Tijdelijke aanduiding voor dianummer 3"/>
          <p:cNvSpPr txBox="1">
            <a:spLocks noGrp="1"/>
          </p:cNvSpPr>
          <p:nvPr/>
        </p:nvSpPr>
        <p:spPr bwMode="auto">
          <a:xfrm>
            <a:off x="8388350" y="6427788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14007C8C-7D74-4C13-9A7A-48A6C0F1C85D}" type="slidenum">
              <a:rPr lang="en-US" altLang="nl-NL" sz="1400" b="1">
                <a:solidFill>
                  <a:schemeClr val="bg1"/>
                </a:solidFill>
              </a:rPr>
              <a:pPr algn="r" eaLnBrk="1" hangingPunct="1"/>
              <a:t>55</a:t>
            </a:fld>
            <a:endParaRPr lang="en-US" altLang="nl-NL" sz="1400" b="1">
              <a:solidFill>
                <a:schemeClr val="bg1"/>
              </a:solidFill>
            </a:endParaRPr>
          </a:p>
        </p:txBody>
      </p:sp>
      <p:sp>
        <p:nvSpPr>
          <p:cNvPr id="30208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260350"/>
            <a:ext cx="7772400" cy="1143000"/>
          </a:xfrm>
        </p:spPr>
        <p:txBody>
          <a:bodyPr/>
          <a:lstStyle/>
          <a:p>
            <a:pPr eaLnBrk="1" hangingPunct="1"/>
            <a:r>
              <a:rPr lang="nl-NL" altLang="nl-NL"/>
              <a:t>Overview</a:t>
            </a:r>
          </a:p>
        </p:txBody>
      </p:sp>
      <p:sp>
        <p:nvSpPr>
          <p:cNvPr id="302084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85800" y="1700213"/>
            <a:ext cx="7772400" cy="4395787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nl-NL" altLang="nl-NL" dirty="0">
                <a:solidFill>
                  <a:schemeClr val="bg1"/>
                </a:solidFill>
              </a:rPr>
              <a:t>Context</a:t>
            </a:r>
          </a:p>
          <a:p>
            <a:pPr eaLnBrk="1" hangingPunct="1">
              <a:lnSpc>
                <a:spcPct val="90000"/>
              </a:lnSpc>
            </a:pPr>
            <a:r>
              <a:rPr lang="nl-NL" altLang="nl-NL" dirty="0">
                <a:solidFill>
                  <a:schemeClr val="bg1"/>
                </a:solidFill>
              </a:rPr>
              <a:t> </a:t>
            </a:r>
            <a:r>
              <a:rPr lang="nl-NL" altLang="nl-NL" i="1" dirty="0">
                <a:solidFill>
                  <a:schemeClr val="bg1"/>
                </a:solidFill>
                <a:latin typeface="Symbol" pitchFamily="18" charset="2"/>
              </a:rPr>
              <a:t>s</a:t>
            </a:r>
            <a:r>
              <a:rPr lang="nl-NL" altLang="nl-NL" baseline="30000" dirty="0">
                <a:solidFill>
                  <a:schemeClr val="bg1"/>
                </a:solidFill>
                <a:latin typeface="Symbol" pitchFamily="18" charset="2"/>
              </a:rPr>
              <a:t> </a:t>
            </a:r>
            <a:r>
              <a:rPr lang="nl-NL" altLang="nl-NL" baseline="30000" dirty="0">
                <a:solidFill>
                  <a:schemeClr val="bg1"/>
                </a:solidFill>
              </a:rPr>
              <a:t>0 </a:t>
            </a:r>
            <a:r>
              <a:rPr lang="nl-NL" altLang="nl-NL" dirty="0">
                <a:solidFill>
                  <a:schemeClr val="bg1"/>
                </a:solidFill>
              </a:rPr>
              <a:t>or </a:t>
            </a:r>
            <a:r>
              <a:rPr lang="nl-NL" altLang="nl-NL" dirty="0" err="1">
                <a:solidFill>
                  <a:schemeClr val="bg1"/>
                </a:solidFill>
              </a:rPr>
              <a:t>Normalised</a:t>
            </a:r>
            <a:r>
              <a:rPr lang="nl-NL" altLang="nl-NL" dirty="0">
                <a:solidFill>
                  <a:schemeClr val="bg1"/>
                </a:solidFill>
              </a:rPr>
              <a:t> Radar Cross </a:t>
            </a:r>
            <a:r>
              <a:rPr lang="nl-NL" altLang="nl-NL" dirty="0" err="1">
                <a:solidFill>
                  <a:schemeClr val="bg1"/>
                </a:solidFill>
              </a:rPr>
              <a:t>Section</a:t>
            </a:r>
            <a:endParaRPr lang="nl-NL" altLang="nl-NL" dirty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nl-NL" altLang="nl-NL" dirty="0" err="1">
                <a:solidFill>
                  <a:schemeClr val="bg1"/>
                </a:solidFill>
              </a:rPr>
              <a:t>Geophysics</a:t>
            </a:r>
            <a:r>
              <a:rPr lang="nl-NL" altLang="nl-NL" dirty="0">
                <a:solidFill>
                  <a:schemeClr val="bg1"/>
                </a:solidFill>
              </a:rPr>
              <a:t>, GMF</a:t>
            </a:r>
          </a:p>
          <a:p>
            <a:pPr eaLnBrk="1" hangingPunct="1">
              <a:lnSpc>
                <a:spcPct val="90000"/>
              </a:lnSpc>
            </a:pPr>
            <a:r>
              <a:rPr lang="nl-NL" altLang="nl-NL" dirty="0" err="1">
                <a:solidFill>
                  <a:schemeClr val="bg1"/>
                </a:solidFill>
              </a:rPr>
              <a:t>Swath</a:t>
            </a:r>
            <a:r>
              <a:rPr lang="nl-NL" altLang="nl-NL" dirty="0">
                <a:solidFill>
                  <a:schemeClr val="bg1"/>
                </a:solidFill>
              </a:rPr>
              <a:t> </a:t>
            </a:r>
            <a:r>
              <a:rPr lang="nl-NL" altLang="nl-NL" dirty="0" err="1">
                <a:solidFill>
                  <a:schemeClr val="bg1"/>
                </a:solidFill>
              </a:rPr>
              <a:t>geometry</a:t>
            </a:r>
            <a:r>
              <a:rPr lang="nl-NL" altLang="nl-NL" dirty="0">
                <a:solidFill>
                  <a:schemeClr val="bg1"/>
                </a:solidFill>
              </a:rPr>
              <a:t>, </a:t>
            </a:r>
            <a:r>
              <a:rPr lang="nl-NL" altLang="nl-NL" dirty="0" err="1">
                <a:solidFill>
                  <a:schemeClr val="bg1"/>
                </a:solidFill>
              </a:rPr>
              <a:t>orbit</a:t>
            </a:r>
            <a:r>
              <a:rPr lang="nl-NL" altLang="nl-NL" dirty="0">
                <a:solidFill>
                  <a:schemeClr val="bg1"/>
                </a:solidFill>
              </a:rPr>
              <a:t> (ASCAT </a:t>
            </a:r>
            <a:r>
              <a:rPr lang="nl-NL" altLang="nl-NL" dirty="0" err="1">
                <a:solidFill>
                  <a:schemeClr val="bg1"/>
                </a:solidFill>
              </a:rPr>
              <a:t>example</a:t>
            </a:r>
            <a:r>
              <a:rPr lang="nl-NL" altLang="nl-NL" dirty="0">
                <a:solidFill>
                  <a:schemeClr val="bg1"/>
                </a:solidFill>
              </a:rPr>
              <a:t>)</a:t>
            </a:r>
          </a:p>
          <a:p>
            <a:pPr eaLnBrk="1" hangingPunct="1">
              <a:lnSpc>
                <a:spcPct val="90000"/>
              </a:lnSpc>
            </a:pPr>
            <a:r>
              <a:rPr lang="nl-NL" altLang="nl-NL" dirty="0" err="1">
                <a:solidFill>
                  <a:schemeClr val="bg1"/>
                </a:solidFill>
              </a:rPr>
              <a:t>Accuracy</a:t>
            </a:r>
            <a:r>
              <a:rPr lang="nl-NL" altLang="nl-NL" dirty="0">
                <a:solidFill>
                  <a:schemeClr val="bg1"/>
                </a:solidFill>
              </a:rPr>
              <a:t>, </a:t>
            </a:r>
            <a:r>
              <a:rPr lang="nl-NL" altLang="nl-NL" dirty="0" err="1">
                <a:solidFill>
                  <a:schemeClr val="bg1"/>
                </a:solidFill>
              </a:rPr>
              <a:t>resolution</a:t>
            </a:r>
            <a:endParaRPr lang="nl-NL" altLang="nl-NL" dirty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nl-NL" altLang="nl-NL" dirty="0" err="1">
                <a:solidFill>
                  <a:schemeClr val="bg1"/>
                </a:solidFill>
              </a:rPr>
              <a:t>Some</a:t>
            </a:r>
            <a:r>
              <a:rPr lang="nl-NL" altLang="nl-NL" dirty="0">
                <a:solidFill>
                  <a:schemeClr val="bg1"/>
                </a:solidFill>
              </a:rPr>
              <a:t> </a:t>
            </a:r>
            <a:r>
              <a:rPr lang="nl-NL" altLang="nl-NL" dirty="0" err="1">
                <a:solidFill>
                  <a:schemeClr val="bg1"/>
                </a:solidFill>
              </a:rPr>
              <a:t>limitations</a:t>
            </a:r>
            <a:endParaRPr lang="nl-NL" altLang="nl-NL" dirty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nl-NL" altLang="nl-NL" dirty="0"/>
              <a:t>Applications</a:t>
            </a:r>
          </a:p>
          <a:p>
            <a:pPr eaLnBrk="1" hangingPunct="1">
              <a:lnSpc>
                <a:spcPct val="90000"/>
              </a:lnSpc>
            </a:pPr>
            <a:endParaRPr lang="nl-NL" altLang="nl-NL" dirty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</a:pPr>
            <a:endParaRPr lang="nl-NL" altLang="nl-NL" dirty="0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nl-NL" altLang="nl-NL"/>
          </a:p>
        </p:txBody>
      </p:sp>
      <p:sp>
        <p:nvSpPr>
          <p:cNvPr id="288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nl-NL" altLang="nl-NL"/>
          </a:p>
        </p:txBody>
      </p:sp>
      <p:pic>
        <p:nvPicPr>
          <p:cNvPr id="28877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60700" y="-1900238"/>
            <a:ext cx="14633575" cy="9145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kstvak 1"/>
          <p:cNvSpPr txBox="1"/>
          <p:nvPr/>
        </p:nvSpPr>
        <p:spPr>
          <a:xfrm>
            <a:off x="1259632" y="5949280"/>
            <a:ext cx="6839116" cy="461665"/>
          </a:xfrm>
          <a:prstGeom prst="rect">
            <a:avLst/>
          </a:prstGeom>
          <a:solidFill>
            <a:srgbClr val="0070C0"/>
          </a:solidFill>
          <a:ln>
            <a:solidFill>
              <a:srgbClr val="00B0F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Observations correct models in </a:t>
            </a:r>
            <a:r>
              <a:rPr lang="en-US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nowcasting</a:t>
            </a:r>
            <a:endParaRPr lang="nl-NL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32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066800"/>
          </a:xfrm>
        </p:spPr>
        <p:txBody>
          <a:bodyPr/>
          <a:lstStyle/>
          <a:p>
            <a:r>
              <a:rPr lang="en-GB" altLang="nl-NL"/>
              <a:t>NWP Impact @ 100 km</a:t>
            </a:r>
          </a:p>
        </p:txBody>
      </p:sp>
      <p:sp>
        <p:nvSpPr>
          <p:cNvPr id="312323" name="Text Box 3"/>
          <p:cNvSpPr txBox="1">
            <a:spLocks noChangeArrowheads="1"/>
          </p:cNvSpPr>
          <p:nvPr/>
        </p:nvSpPr>
        <p:spPr bwMode="auto">
          <a:xfrm>
            <a:off x="6384925" y="2120900"/>
            <a:ext cx="2620963" cy="3565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nl-NL" sz="3600">
                <a:solidFill>
                  <a:srgbClr val="FF0000"/>
                </a:solidFill>
                <a:latin typeface="Scala Sans" pitchFamily="34" charset="0"/>
              </a:rPr>
              <a:t>Storm near</a:t>
            </a:r>
          </a:p>
          <a:p>
            <a:endParaRPr lang="en-GB" altLang="nl-NL" sz="3200">
              <a:latin typeface="Scala Sans" pitchFamily="34" charset="0"/>
            </a:endParaRPr>
          </a:p>
          <a:p>
            <a:r>
              <a:rPr lang="en-GB" altLang="nl-NL" sz="3200">
                <a:solidFill>
                  <a:srgbClr val="FFFF66"/>
                </a:solidFill>
                <a:latin typeface="Scala Sans" pitchFamily="34" charset="0"/>
              </a:rPr>
              <a:t>HIRLAM </a:t>
            </a:r>
          </a:p>
          <a:p>
            <a:r>
              <a:rPr lang="en-GB" altLang="nl-NL" sz="3200">
                <a:solidFill>
                  <a:srgbClr val="FFFF66"/>
                </a:solidFill>
                <a:latin typeface="Scala Sans" pitchFamily="34" charset="0"/>
              </a:rPr>
              <a:t>misses wave;</a:t>
            </a:r>
          </a:p>
          <a:p>
            <a:r>
              <a:rPr lang="en-GB" altLang="nl-NL" sz="3200">
                <a:solidFill>
                  <a:srgbClr val="FFFF66"/>
                </a:solidFill>
                <a:latin typeface="Scala Sans" pitchFamily="34" charset="0"/>
              </a:rPr>
              <a:t>SeaWinds </a:t>
            </a:r>
          </a:p>
          <a:p>
            <a:r>
              <a:rPr lang="en-GB" altLang="nl-NL" sz="3200">
                <a:solidFill>
                  <a:srgbClr val="FFFF66"/>
                </a:solidFill>
                <a:latin typeface="Scala Sans" pitchFamily="34" charset="0"/>
              </a:rPr>
              <a:t>should be</a:t>
            </a:r>
          </a:p>
          <a:p>
            <a:r>
              <a:rPr lang="en-GB" altLang="nl-NL" sz="3200">
                <a:solidFill>
                  <a:srgbClr val="FFFF66"/>
                </a:solidFill>
                <a:latin typeface="Scala Sans" pitchFamily="34" charset="0"/>
              </a:rPr>
              <a:t>beneficial!</a:t>
            </a:r>
          </a:p>
        </p:txBody>
      </p:sp>
      <p:pic>
        <p:nvPicPr>
          <p:cNvPr id="312324" name="Picture 4" descr="qscat_demo20001008"/>
          <p:cNvPicPr>
            <a:picLocks noGrp="1" noChangeAspect="1" noChangeArrowheads="1"/>
          </p:cNvPicPr>
          <p:nvPr>
            <p:ph type="body"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2" t="46030" r="33398" b="23613"/>
          <a:stretch>
            <a:fillRect/>
          </a:stretch>
        </p:blipFill>
        <p:spPr>
          <a:xfrm>
            <a:off x="0" y="1676400"/>
            <a:ext cx="6324600" cy="4632325"/>
          </a:xfrm>
          <a:noFill/>
          <a:ln/>
        </p:spPr>
      </p:pic>
      <p:sp>
        <p:nvSpPr>
          <p:cNvPr id="312325" name="Text Box 5"/>
          <p:cNvSpPr txBox="1">
            <a:spLocks noChangeArrowheads="1"/>
          </p:cNvSpPr>
          <p:nvPr/>
        </p:nvSpPr>
        <p:spPr bwMode="auto">
          <a:xfrm>
            <a:off x="0" y="1066800"/>
            <a:ext cx="224155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 anchor="b">
            <a:spAutoFit/>
          </a:bodyPr>
          <a:lstStyle/>
          <a:p>
            <a:pPr eaLnBrk="0" hangingPunct="0"/>
            <a:r>
              <a:rPr lang="en-GB" altLang="nl-NL" sz="3200">
                <a:solidFill>
                  <a:srgbClr val="333399"/>
                </a:solidFill>
                <a:latin typeface="Scala Sans" pitchFamily="34" charset="0"/>
              </a:rPr>
              <a:t>29 10 2002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9208" y="262195"/>
            <a:ext cx="5909016" cy="571504"/>
          </a:xfrm>
        </p:spPr>
        <p:txBody>
          <a:bodyPr/>
          <a:lstStyle/>
          <a:p>
            <a:r>
              <a:rPr lang="en-US" dirty="0"/>
              <a:t>Venice during my visit!</a:t>
            </a:r>
            <a:endParaRPr lang="nl-NL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3910" y="2462739"/>
            <a:ext cx="4143606" cy="345300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1976846"/>
            <a:ext cx="5909016" cy="49241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81"/>
          <a:stretch/>
        </p:blipFill>
        <p:spPr>
          <a:xfrm>
            <a:off x="-334888" y="2048846"/>
            <a:ext cx="5350836" cy="480915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2"/>
          <a:stretch/>
        </p:blipFill>
        <p:spPr>
          <a:xfrm rot="5400000">
            <a:off x="6165136" y="423088"/>
            <a:ext cx="3401952" cy="255577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99133" y="1355443"/>
            <a:ext cx="53078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First peak flood underestimated by 20 cm</a:t>
            </a:r>
            <a:endParaRPr lang="nl-NL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977025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42" name="Rectangle 2"/>
          <p:cNvSpPr>
            <a:spLocks noGrp="1" noChangeArrowheads="1"/>
          </p:cNvSpPr>
          <p:nvPr>
            <p:ph type="title"/>
          </p:nvPr>
        </p:nvSpPr>
        <p:spPr>
          <a:xfrm>
            <a:off x="5410200" y="152400"/>
            <a:ext cx="3733800" cy="2743200"/>
          </a:xfrm>
        </p:spPr>
        <p:txBody>
          <a:bodyPr/>
          <a:lstStyle/>
          <a:p>
            <a:r>
              <a:rPr lang="nl-NL" altLang="nl-NL"/>
              <a:t>Missed  wave train in QuikScat</a:t>
            </a:r>
          </a:p>
        </p:txBody>
      </p:sp>
      <p:pic>
        <p:nvPicPr>
          <p:cNvPr id="317443" name="Picture 3" descr="D06165_S0713_E0827_B3637677_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57" t="41995" r="5931"/>
          <a:stretch>
            <a:fillRect/>
          </a:stretch>
        </p:blipFill>
        <p:spPr bwMode="auto">
          <a:xfrm>
            <a:off x="0" y="0"/>
            <a:ext cx="53911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69E144F0-95D9-D05C-37C5-3877665232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0340" name="Text Box 4"/>
          <p:cNvSpPr txBox="1">
            <a:spLocks noChangeArrowheads="1"/>
          </p:cNvSpPr>
          <p:nvPr/>
        </p:nvSpPr>
        <p:spPr bwMode="auto">
          <a:xfrm>
            <a:off x="250827" y="188917"/>
            <a:ext cx="2746265" cy="83099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3333CC"/>
              </a:buClr>
              <a:buSzTx/>
              <a:buFont typeface="Times New Roman" pitchFamily="18" charset="0"/>
              <a:buChar char="+"/>
              <a:tabLst/>
              <a:defRPr/>
            </a:pPr>
            <a:r>
              <a:rPr kumimoji="0" lang="nl-NL" altLang="nl-NL" sz="24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nl-NL" altLang="nl-NL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Above</a:t>
            </a:r>
            <a:r>
              <a:rPr kumimoji="0" lang="nl-NL" altLang="nl-NL" sz="2400" b="0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nl-NL" altLang="nl-NL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sea</a:t>
            </a:r>
            <a:endParaRPr kumimoji="0" lang="nl-NL" altLang="nl-NL" sz="2400" b="0" i="0" u="none" strike="noStrike" kern="1200" cap="none" spc="0" normalizeH="0" baseline="0" noProof="0" dirty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CC0000"/>
              </a:buClr>
              <a:buSzTx/>
              <a:buFont typeface="Times New Roman" pitchFamily="18" charset="0"/>
              <a:buChar char="–"/>
              <a:tabLst/>
              <a:defRPr/>
            </a:pPr>
            <a:r>
              <a:rPr kumimoji="0" lang="nl-NL" altLang="nl-NL" sz="24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nl-NL" altLang="nl-NL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Only</a:t>
            </a:r>
            <a:r>
              <a:rPr kumimoji="0" lang="nl-NL" altLang="nl-NL" sz="24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at the </a:t>
            </a:r>
            <a:r>
              <a:rPr kumimoji="0" lang="nl-NL" altLang="nl-NL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surface</a:t>
            </a:r>
            <a:endParaRPr kumimoji="0" lang="nl-NL" altLang="nl-NL" sz="2400" b="0" i="0" u="none" strike="noStrike" kern="1200" cap="none" spc="0" normalizeH="0" baseline="0" noProof="0" dirty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5497" y="5982379"/>
            <a:ext cx="9073007" cy="830997"/>
          </a:xfrm>
          <a:prstGeom prst="rect">
            <a:avLst/>
          </a:prstGeom>
          <a:solidFill>
            <a:schemeClr val="bg1"/>
          </a:solidFill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Due to abundance and quality, mainly moored buoys used for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cal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/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val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None in the Baltic??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41DE704-AC1D-D98F-C164-D2FA90A3C90E}"/>
              </a:ext>
            </a:extLst>
          </p:cNvPr>
          <p:cNvSpPr txBox="1"/>
          <p:nvPr/>
        </p:nvSpPr>
        <p:spPr>
          <a:xfrm>
            <a:off x="3978900" y="44624"/>
            <a:ext cx="11733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ECMWF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nl-NL"/>
              <a:t>Gebruik van scatterometers</a:t>
            </a:r>
          </a:p>
        </p:txBody>
      </p:sp>
      <p:sp>
        <p:nvSpPr>
          <p:cNvPr id="31949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nl-NL" altLang="nl-NL"/>
          </a:p>
        </p:txBody>
      </p:sp>
      <p:pic>
        <p:nvPicPr>
          <p:cNvPr id="319492" name="Picture 4" descr="hans_sdd_since20060901_1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7" t="8577"/>
          <a:stretch>
            <a:fillRect/>
          </a:stretch>
        </p:blipFill>
        <p:spPr>
          <a:xfrm>
            <a:off x="0" y="460375"/>
            <a:ext cx="9144000" cy="64563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19493" name="Text Box 5"/>
          <p:cNvSpPr txBox="1">
            <a:spLocks noChangeArrowheads="1"/>
          </p:cNvSpPr>
          <p:nvPr/>
        </p:nvSpPr>
        <p:spPr bwMode="auto">
          <a:xfrm>
            <a:off x="157163" y="238125"/>
            <a:ext cx="5822950" cy="1506538"/>
          </a:xfrm>
          <a:prstGeom prst="rect">
            <a:avLst/>
          </a:prstGeom>
          <a:solidFill>
            <a:srgbClr val="3366FF"/>
          </a:solidFill>
          <a:ln w="12700">
            <a:solidFill>
              <a:schemeClr val="bg2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nl-NL" sz="2000">
                <a:latin typeface="Scala Sans" pitchFamily="34" charset="0"/>
              </a:rPr>
              <a:t>Assimilation ASCAT winds ECMWF from 12/6/’07</a:t>
            </a:r>
          </a:p>
          <a:p>
            <a:r>
              <a:rPr lang="en-US" altLang="nl-NL" sz="2000">
                <a:latin typeface="Scala Sans" pitchFamily="34" charset="0"/>
              </a:rPr>
              <a:t>Beneficial for U10 analysis</a:t>
            </a:r>
          </a:p>
          <a:p>
            <a:pPr>
              <a:spcBef>
                <a:spcPct val="10000"/>
              </a:spcBef>
            </a:pPr>
            <a:r>
              <a:rPr lang="en-US" altLang="nl-NL" sz="2000">
                <a:latin typeface="Scala Sans" pitchFamily="34" charset="0"/>
              </a:rPr>
              <a:t>Operational okt/nov 2007 (added to QuikScat&amp;ERS)</a:t>
            </a:r>
          </a:p>
          <a:p>
            <a:pPr>
              <a:spcBef>
                <a:spcPct val="50000"/>
              </a:spcBef>
            </a:pPr>
            <a:r>
              <a:rPr lang="en-US" altLang="nl-NL" sz="2000" i="1">
                <a:solidFill>
                  <a:srgbClr val="CCFF66"/>
                </a:solidFill>
                <a:latin typeface="Scala Sans" pitchFamily="34" charset="0"/>
              </a:rPr>
              <a:t>Hans Hersbach &amp; Saleh Abdalla, ECMWF</a:t>
            </a:r>
          </a:p>
        </p:txBody>
      </p:sp>
      <p:sp>
        <p:nvSpPr>
          <p:cNvPr id="319494" name="Text Box 6"/>
          <p:cNvSpPr txBox="1">
            <a:spLocks noChangeArrowheads="1"/>
          </p:cNvSpPr>
          <p:nvPr/>
        </p:nvSpPr>
        <p:spPr bwMode="auto">
          <a:xfrm>
            <a:off x="1042988" y="4797425"/>
            <a:ext cx="5113337" cy="409575"/>
          </a:xfrm>
          <a:prstGeom prst="rect">
            <a:avLst/>
          </a:prstGeom>
          <a:solidFill>
            <a:srgbClr val="D1E8FF"/>
          </a:solidFill>
          <a:ln w="12700">
            <a:solidFill>
              <a:schemeClr val="bg2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nl-NL" sz="2000">
                <a:solidFill>
                  <a:schemeClr val="bg2"/>
                </a:solidFill>
                <a:latin typeface="Scala Sans" pitchFamily="34" charset="0"/>
              </a:rPr>
              <a:t>ECMWF analysis vs ENVISAT altimeter wind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0210" name="Picture 9" descr="ops_10May_00z_cross_incr_thet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4213" y="806450"/>
            <a:ext cx="3606800" cy="255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0211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493713" y="188913"/>
            <a:ext cx="8113712" cy="708025"/>
          </a:xfrm>
        </p:spPr>
        <p:txBody>
          <a:bodyPr/>
          <a:lstStyle/>
          <a:p>
            <a:pPr algn="ctr"/>
            <a:r>
              <a:rPr lang="en-GB" altLang="es-ES" sz="2400"/>
              <a:t>10 May 2001 00 UTC, East of Boston </a:t>
            </a:r>
          </a:p>
        </p:txBody>
      </p:sp>
      <p:pic>
        <p:nvPicPr>
          <p:cNvPr id="350212" name="Picture 7" descr="e6dr_10May_00z_cross_incr_UV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238" y="3332163"/>
            <a:ext cx="3598862" cy="2544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0213" name="Picture 8" descr="e6dr_10May_00z_cross_incr_thet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4213" y="3325813"/>
            <a:ext cx="3606800" cy="255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0214" name="Picture 10" descr="ops_10May_00z_cross_incr_UV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806450"/>
            <a:ext cx="3606800" cy="255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0215" name="Text Box 11"/>
          <p:cNvSpPr txBox="1">
            <a:spLocks noChangeArrowheads="1"/>
          </p:cNvSpPr>
          <p:nvPr/>
        </p:nvSpPr>
        <p:spPr bwMode="auto">
          <a:xfrm>
            <a:off x="704850" y="5870575"/>
            <a:ext cx="76073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GB" altLang="es-ES" sz="1800" b="1">
                <a:solidFill>
                  <a:srgbClr val="0000FF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Surface wind Information from QuikSCAT propagates into the troposphere</a:t>
            </a:r>
          </a:p>
        </p:txBody>
      </p:sp>
    </p:spTree>
    <p:extLst>
      <p:ext uri="{BB962C8B-B14F-4D97-AF65-F5344CB8AC3E}">
        <p14:creationId xmlns:p14="http://schemas.microsoft.com/office/powerpoint/2010/main" val="328389076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85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76200"/>
            <a:ext cx="8077200" cy="457200"/>
          </a:xfrm>
        </p:spPr>
        <p:txBody>
          <a:bodyPr/>
          <a:lstStyle/>
          <a:p>
            <a:r>
              <a:rPr lang="en-GB" altLang="nl-NL" b="1"/>
              <a:t>Lack of cross-isobar flow in NWP</a:t>
            </a:r>
          </a:p>
        </p:txBody>
      </p:sp>
      <p:pic>
        <p:nvPicPr>
          <p:cNvPr id="334851" name="Picture 3" descr="Figure_EC_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658813"/>
            <a:ext cx="4681538" cy="558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4852" name="Text Box 4"/>
          <p:cNvSpPr txBox="1">
            <a:spLocks noChangeArrowheads="1"/>
          </p:cNvSpPr>
          <p:nvPr/>
        </p:nvSpPr>
        <p:spPr bwMode="auto">
          <a:xfrm>
            <a:off x="5562600" y="914400"/>
            <a:ext cx="335280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GB" altLang="nl-NL" sz="1800" b="1">
                <a:solidFill>
                  <a:srgbClr val="0000FF"/>
                </a:solidFill>
                <a:latin typeface="Times" pitchFamily="18" charset="0"/>
              </a:rPr>
              <a:t>QuikSCAT </a:t>
            </a:r>
            <a:r>
              <a:rPr lang="en-GB" altLang="nl-NL" sz="1800" b="1">
                <a:solidFill>
                  <a:srgbClr val="000000"/>
                </a:solidFill>
                <a:latin typeface="Times" pitchFamily="18" charset="0"/>
              </a:rPr>
              <a:t>vs model wind dir</a:t>
            </a:r>
            <a:endParaRPr lang="en-GB" altLang="nl-NL" sz="1600" b="1">
              <a:solidFill>
                <a:srgbClr val="000000"/>
              </a:solidFill>
              <a:latin typeface="Times" pitchFamily="18" charset="0"/>
            </a:endParaRPr>
          </a:p>
          <a:p>
            <a:r>
              <a:rPr lang="en-GB" altLang="nl-NL" sz="1800" b="1">
                <a:solidFill>
                  <a:srgbClr val="000000"/>
                </a:solidFill>
                <a:latin typeface="Times" pitchFamily="18" charset="0"/>
              </a:rPr>
              <a:t>Stratify w.r.t. Northerly, Southerly wind direction.</a:t>
            </a:r>
          </a:p>
          <a:p>
            <a:r>
              <a:rPr lang="en-GB" altLang="nl-NL" sz="1800" b="1">
                <a:solidFill>
                  <a:srgbClr val="000000"/>
                </a:solidFill>
                <a:latin typeface="Times" pitchFamily="18" charset="0"/>
              </a:rPr>
              <a:t>(Dec 2000 – Feb 2001)</a:t>
            </a:r>
          </a:p>
        </p:txBody>
      </p:sp>
      <p:sp>
        <p:nvSpPr>
          <p:cNvPr id="334853" name="Line 5"/>
          <p:cNvSpPr>
            <a:spLocks noChangeShapeType="1"/>
          </p:cNvSpPr>
          <p:nvPr/>
        </p:nvSpPr>
        <p:spPr bwMode="auto">
          <a:xfrm flipV="1">
            <a:off x="304800" y="1066800"/>
            <a:ext cx="0" cy="182880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endParaRPr lang="nl-NL"/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381000" y="685800"/>
            <a:ext cx="8534400" cy="5334000"/>
            <a:chOff x="240" y="432"/>
            <a:chExt cx="5376" cy="3360"/>
          </a:xfrm>
        </p:grpSpPr>
        <p:grpSp>
          <p:nvGrpSpPr>
            <p:cNvPr id="334855" name="Group 7"/>
            <p:cNvGrpSpPr>
              <a:grpSpLocks/>
            </p:cNvGrpSpPr>
            <p:nvPr/>
          </p:nvGrpSpPr>
          <p:grpSpPr bwMode="auto">
            <a:xfrm>
              <a:off x="240" y="432"/>
              <a:ext cx="2736" cy="3360"/>
              <a:chOff x="240" y="432"/>
              <a:chExt cx="2736" cy="3360"/>
            </a:xfrm>
          </p:grpSpPr>
          <p:grpSp>
            <p:nvGrpSpPr>
              <p:cNvPr id="334856" name="Group 8"/>
              <p:cNvGrpSpPr>
                <a:grpSpLocks/>
              </p:cNvGrpSpPr>
              <p:nvPr/>
            </p:nvGrpSpPr>
            <p:grpSpPr bwMode="auto">
              <a:xfrm>
                <a:off x="240" y="432"/>
                <a:ext cx="1776" cy="3360"/>
                <a:chOff x="240" y="432"/>
                <a:chExt cx="1776" cy="3360"/>
              </a:xfrm>
            </p:grpSpPr>
            <p:sp>
              <p:nvSpPr>
                <p:cNvPr id="334857" name="Line 9"/>
                <p:cNvSpPr>
                  <a:spLocks noChangeShapeType="1"/>
                </p:cNvSpPr>
                <p:nvPr/>
              </p:nvSpPr>
              <p:spPr bwMode="auto">
                <a:xfrm flipV="1">
                  <a:off x="240" y="3264"/>
                  <a:ext cx="0" cy="528"/>
                </a:xfrm>
                <a:prstGeom prst="line">
                  <a:avLst/>
                </a:prstGeom>
                <a:noFill/>
                <a:ln w="38100">
                  <a:solidFill>
                    <a:schemeClr val="hlink"/>
                  </a:solidFill>
                  <a:round/>
                  <a:headEnd type="triangle" w="med" len="med"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lIns="90487" tIns="44450" rIns="90487" bIns="44450">
                  <a:spAutoFit/>
                </a:bodyPr>
                <a:lstStyle/>
                <a:p>
                  <a:endParaRPr lang="nl-NL"/>
                </a:p>
              </p:txBody>
            </p:sp>
            <p:grpSp>
              <p:nvGrpSpPr>
                <p:cNvPr id="334858" name="Group 10"/>
                <p:cNvGrpSpPr>
                  <a:grpSpLocks/>
                </p:cNvGrpSpPr>
                <p:nvPr/>
              </p:nvGrpSpPr>
              <p:grpSpPr bwMode="auto">
                <a:xfrm>
                  <a:off x="240" y="432"/>
                  <a:ext cx="1776" cy="768"/>
                  <a:chOff x="240" y="432"/>
                  <a:chExt cx="1776" cy="768"/>
                </a:xfrm>
              </p:grpSpPr>
              <p:sp>
                <p:nvSpPr>
                  <p:cNvPr id="334859" name="Line 1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40" y="672"/>
                    <a:ext cx="0" cy="528"/>
                  </a:xfrm>
                  <a:prstGeom prst="line">
                    <a:avLst/>
                  </a:prstGeom>
                  <a:noFill/>
                  <a:ln w="38100">
                    <a:solidFill>
                      <a:schemeClr val="hlink"/>
                    </a:solidFill>
                    <a:round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lIns="90487" tIns="44450" rIns="90487" bIns="44450">
                    <a:spAutoFit/>
                  </a:bodyPr>
                  <a:lstStyle/>
                  <a:p>
                    <a:endParaRPr lang="nl-NL"/>
                  </a:p>
                </p:txBody>
              </p:sp>
              <p:sp>
                <p:nvSpPr>
                  <p:cNvPr id="334860" name="Oval 12"/>
                  <p:cNvSpPr>
                    <a:spLocks noChangeArrowheads="1"/>
                  </p:cNvSpPr>
                  <p:nvPr/>
                </p:nvSpPr>
                <p:spPr bwMode="auto">
                  <a:xfrm>
                    <a:off x="1488" y="432"/>
                    <a:ext cx="528" cy="240"/>
                  </a:xfrm>
                  <a:prstGeom prst="ellipse">
                    <a:avLst/>
                  </a:prstGeom>
                  <a:noFill/>
                  <a:ln w="3810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lIns="90487" tIns="44450" rIns="90487" bIns="44450" anchor="ctr">
                    <a:spAutoFit/>
                  </a:bodyPr>
                  <a:lstStyle>
                    <a:lvl1pPr eaLnBrk="0" hangingPunct="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1pPr>
                    <a:lvl2pPr marL="742950" indent="-285750" eaLnBrk="0" hangingPunct="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2pPr>
                    <a:lvl3pPr marL="1143000" indent="-228600" eaLnBrk="0" hangingPunct="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3pPr>
                    <a:lvl4pPr marL="1600200" indent="-228600" eaLnBrk="0" hangingPunct="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4pPr>
                    <a:lvl5pPr marL="2057400" indent="-228600" eaLnBrk="0" hangingPunct="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9pPr>
                  </a:lstStyle>
                  <a:p>
                    <a:pPr eaLnBrk="1" hangingPunct="1"/>
                    <a:endParaRPr lang="nl-NL" altLang="nl-NL" sz="1800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</p:grpSp>
          </p:grpSp>
          <p:sp>
            <p:nvSpPr>
              <p:cNvPr id="334861" name="Oval 13"/>
              <p:cNvSpPr>
                <a:spLocks noChangeArrowheads="1"/>
              </p:cNvSpPr>
              <p:nvPr/>
            </p:nvSpPr>
            <p:spPr bwMode="auto">
              <a:xfrm>
                <a:off x="2448" y="2352"/>
                <a:ext cx="528" cy="240"/>
              </a:xfrm>
              <a:prstGeom prst="ellips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90487" tIns="44450" rIns="90487" bIns="44450" anchor="ctr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endParaRPr lang="nl-NL" altLang="nl-NL" sz="1800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</p:grpSp>
        <p:sp>
          <p:nvSpPr>
            <p:cNvPr id="334862" name="Text Box 14"/>
            <p:cNvSpPr txBox="1">
              <a:spLocks noChangeArrowheads="1"/>
            </p:cNvSpPr>
            <p:nvPr/>
          </p:nvSpPr>
          <p:spPr bwMode="auto">
            <a:xfrm>
              <a:off x="3504" y="1441"/>
              <a:ext cx="211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buClr>
                  <a:srgbClr val="FC0128"/>
                </a:buClr>
                <a:buFontTx/>
                <a:buChar char="•"/>
              </a:pPr>
              <a:r>
                <a:rPr lang="en-GB" altLang="nl-NL" sz="1800" b="1">
                  <a:solidFill>
                    <a:srgbClr val="000000"/>
                  </a:solidFill>
                  <a:latin typeface="Times" pitchFamily="18" charset="0"/>
                </a:rPr>
                <a:t>Large effect </a:t>
              </a:r>
              <a:r>
                <a:rPr lang="en-GB" altLang="nl-NL" sz="1800" b="1">
                  <a:solidFill>
                    <a:srgbClr val="FC0128"/>
                  </a:solidFill>
                  <a:latin typeface="Times" pitchFamily="18" charset="0"/>
                </a:rPr>
                <a:t>warm</a:t>
              </a:r>
              <a:r>
                <a:rPr lang="en-GB" altLang="nl-NL" sz="1800" b="1">
                  <a:solidFill>
                    <a:srgbClr val="000000"/>
                  </a:solidFill>
                  <a:latin typeface="Times" pitchFamily="18" charset="0"/>
                </a:rPr>
                <a:t> advection</a:t>
              </a:r>
            </a:p>
          </p:txBody>
        </p:sp>
      </p:grpSp>
      <p:grpSp>
        <p:nvGrpSpPr>
          <p:cNvPr id="6" name="Group 15"/>
          <p:cNvGrpSpPr>
            <a:grpSpLocks/>
          </p:cNvGrpSpPr>
          <p:nvPr/>
        </p:nvGrpSpPr>
        <p:grpSpPr bwMode="auto">
          <a:xfrm>
            <a:off x="381000" y="685800"/>
            <a:ext cx="8534400" cy="4343400"/>
            <a:chOff x="240" y="432"/>
            <a:chExt cx="5376" cy="2736"/>
          </a:xfrm>
        </p:grpSpPr>
        <p:grpSp>
          <p:nvGrpSpPr>
            <p:cNvPr id="334864" name="Group 16"/>
            <p:cNvGrpSpPr>
              <a:grpSpLocks/>
            </p:cNvGrpSpPr>
            <p:nvPr/>
          </p:nvGrpSpPr>
          <p:grpSpPr bwMode="auto">
            <a:xfrm>
              <a:off x="240" y="432"/>
              <a:ext cx="2784" cy="2736"/>
              <a:chOff x="240" y="432"/>
              <a:chExt cx="2784" cy="2736"/>
            </a:xfrm>
          </p:grpSpPr>
          <p:sp>
            <p:nvSpPr>
              <p:cNvPr id="334865" name="Line 17"/>
              <p:cNvSpPr>
                <a:spLocks noChangeShapeType="1"/>
              </p:cNvSpPr>
              <p:nvPr/>
            </p:nvSpPr>
            <p:spPr bwMode="auto">
              <a:xfrm flipV="1">
                <a:off x="240" y="1344"/>
                <a:ext cx="0" cy="528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endParaRPr lang="nl-NL"/>
              </a:p>
            </p:txBody>
          </p:sp>
          <p:sp>
            <p:nvSpPr>
              <p:cNvPr id="334866" name="Line 18"/>
              <p:cNvSpPr>
                <a:spLocks noChangeShapeType="1"/>
              </p:cNvSpPr>
              <p:nvPr/>
            </p:nvSpPr>
            <p:spPr bwMode="auto">
              <a:xfrm flipV="1">
                <a:off x="240" y="2640"/>
                <a:ext cx="0" cy="528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endParaRPr lang="nl-NL"/>
              </a:p>
            </p:txBody>
          </p:sp>
          <p:sp>
            <p:nvSpPr>
              <p:cNvPr id="334867" name="Oval 19"/>
              <p:cNvSpPr>
                <a:spLocks noChangeArrowheads="1"/>
              </p:cNvSpPr>
              <p:nvPr/>
            </p:nvSpPr>
            <p:spPr bwMode="auto">
              <a:xfrm>
                <a:off x="2496" y="432"/>
                <a:ext cx="528" cy="240"/>
              </a:xfrm>
              <a:prstGeom prst="ellips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90487" tIns="44450" rIns="90487" bIns="44450" anchor="ctr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endParaRPr lang="nl-NL" altLang="nl-NL" sz="1800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334868" name="Oval 20"/>
              <p:cNvSpPr>
                <a:spLocks noChangeArrowheads="1"/>
              </p:cNvSpPr>
              <p:nvPr/>
            </p:nvSpPr>
            <p:spPr bwMode="auto">
              <a:xfrm>
                <a:off x="1488" y="2352"/>
                <a:ext cx="528" cy="240"/>
              </a:xfrm>
              <a:prstGeom prst="ellips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90487" tIns="44450" rIns="90487" bIns="44450" anchor="ctr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endParaRPr lang="nl-NL" altLang="nl-NL" sz="1800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</p:grpSp>
        <p:sp>
          <p:nvSpPr>
            <p:cNvPr id="334869" name="Text Box 21"/>
            <p:cNvSpPr txBox="1">
              <a:spLocks noChangeArrowheads="1"/>
            </p:cNvSpPr>
            <p:nvPr/>
          </p:nvSpPr>
          <p:spPr bwMode="auto">
            <a:xfrm>
              <a:off x="3504" y="1737"/>
              <a:ext cx="211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buClr>
                  <a:srgbClr val="FC0128"/>
                </a:buClr>
                <a:buFontTx/>
                <a:buChar char="•"/>
              </a:pPr>
              <a:r>
                <a:rPr lang="en-GB" altLang="nl-NL" sz="1800" b="1">
                  <a:solidFill>
                    <a:srgbClr val="000000"/>
                  </a:solidFill>
                  <a:latin typeface="Times" pitchFamily="18" charset="0"/>
                </a:rPr>
                <a:t>Small effect </a:t>
              </a:r>
              <a:r>
                <a:rPr lang="en-GB" altLang="nl-NL" sz="1800" b="1">
                  <a:solidFill>
                    <a:srgbClr val="0000FF"/>
                  </a:solidFill>
                  <a:latin typeface="Times" pitchFamily="18" charset="0"/>
                </a:rPr>
                <a:t>cold</a:t>
              </a:r>
              <a:r>
                <a:rPr lang="en-GB" altLang="nl-NL" sz="1800" b="1">
                  <a:solidFill>
                    <a:srgbClr val="000000"/>
                  </a:solidFill>
                  <a:latin typeface="Times" pitchFamily="18" charset="0"/>
                </a:rPr>
                <a:t> advection</a:t>
              </a:r>
            </a:p>
          </p:txBody>
        </p:sp>
      </p:grpSp>
      <p:sp>
        <p:nvSpPr>
          <p:cNvPr id="452630" name="Text Box 22"/>
          <p:cNvSpPr txBox="1">
            <a:spLocks noChangeArrowheads="1"/>
          </p:cNvSpPr>
          <p:nvPr/>
        </p:nvSpPr>
        <p:spPr bwMode="auto">
          <a:xfrm>
            <a:off x="5562600" y="3290888"/>
            <a:ext cx="33528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buClr>
                <a:srgbClr val="FC0128"/>
              </a:buClr>
              <a:buFontTx/>
              <a:buChar char="•"/>
            </a:pPr>
            <a:r>
              <a:rPr lang="en-GB" altLang="nl-NL" sz="1800" b="1">
                <a:solidFill>
                  <a:srgbClr val="000000"/>
                </a:solidFill>
                <a:latin typeface="Times" pitchFamily="18" charset="0"/>
              </a:rPr>
              <a:t>Similar results for NCEP</a:t>
            </a:r>
          </a:p>
        </p:txBody>
      </p:sp>
      <p:sp>
        <p:nvSpPr>
          <p:cNvPr id="334871" name="Text Box 23"/>
          <p:cNvSpPr txBox="1">
            <a:spLocks noChangeArrowheads="1"/>
          </p:cNvSpPr>
          <p:nvPr/>
        </p:nvSpPr>
        <p:spPr bwMode="auto">
          <a:xfrm>
            <a:off x="5410200" y="5867400"/>
            <a:ext cx="3733800" cy="77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800100" indent="-3429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257300" indent="-3429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714500" indent="-3429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171700" indent="-3429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AutoNum type="alphaUcPeriod"/>
            </a:pPr>
            <a:r>
              <a:rPr lang="en-US" altLang="nl-NL" sz="1800" b="1" i="1" dirty="0">
                <a:solidFill>
                  <a:srgbClr val="00EA06"/>
                </a:solidFill>
                <a:latin typeface="Arial" pitchFamily="34" charset="0"/>
              </a:rPr>
              <a:t>Brown et al., 2005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nl-NL" sz="1800" b="1" i="1" dirty="0">
                <a:solidFill>
                  <a:srgbClr val="00EA06"/>
                </a:solidFill>
                <a:latin typeface="Arial" pitchFamily="34" charset="0"/>
              </a:rPr>
              <a:t>I. </a:t>
            </a:r>
            <a:r>
              <a:rPr lang="en-US" altLang="nl-NL" sz="1800" b="1" i="1" dirty="0" err="1">
                <a:solidFill>
                  <a:srgbClr val="00EA06"/>
                </a:solidFill>
                <a:latin typeface="Arial" pitchFamily="34" charset="0"/>
              </a:rPr>
              <a:t>Sandu</a:t>
            </a:r>
            <a:r>
              <a:rPr lang="en-US" altLang="nl-NL" sz="1800" b="1" i="1" dirty="0">
                <a:solidFill>
                  <a:srgbClr val="00EA06"/>
                </a:solidFill>
                <a:latin typeface="Arial" pitchFamily="34" charset="0"/>
              </a:rPr>
              <a:t> et al., ECMWF (2013)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2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2630" grpId="0" autoUpdateAnimBg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15416"/>
            <a:ext cx="9211228" cy="7653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601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-219406"/>
            <a:ext cx="9180512" cy="7557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952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ijdelijke aanduiding voor dianummer 3"/>
          <p:cNvSpPr>
            <a:spLocks noGrp="1"/>
          </p:cNvSpPr>
          <p:nvPr>
            <p:ph type="sldNum" sz="quarter" idx="10"/>
          </p:nvPr>
        </p:nvSpPr>
        <p:spPr>
          <a:xfrm>
            <a:off x="8388350" y="6427788"/>
            <a:ext cx="6096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D90217F9-DB03-48CE-B95C-F47346B0392F}" type="slidenum">
              <a:rPr lang="en-US" altLang="nl-NL" sz="1400">
                <a:solidFill>
                  <a:schemeClr val="bg1"/>
                </a:solidFill>
              </a:rPr>
              <a:pPr eaLnBrk="1" hangingPunct="1"/>
              <a:t>65</a:t>
            </a:fld>
            <a:endParaRPr lang="en-US" altLang="nl-NL" sz="1400">
              <a:solidFill>
                <a:schemeClr val="bg1"/>
              </a:solidFill>
            </a:endParaRPr>
          </a:p>
        </p:txBody>
      </p:sp>
      <p:pic>
        <p:nvPicPr>
          <p:cNvPr id="74755" name="Picture 2" descr="ascat_N200804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52963" cy="6858000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756" name="Picture 3" descr="ascat_N200810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0263" y="-6350"/>
            <a:ext cx="4657725" cy="6864350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757" name="Text Box 4"/>
          <p:cNvSpPr txBox="1">
            <a:spLocks noChangeArrowheads="1"/>
          </p:cNvSpPr>
          <p:nvPr/>
        </p:nvSpPr>
        <p:spPr bwMode="auto">
          <a:xfrm>
            <a:off x="228600" y="304800"/>
            <a:ext cx="8763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nl-NL" sz="1800">
                <a:solidFill>
                  <a:srgbClr val="FFFFCC"/>
                </a:solidFill>
                <a:latin typeface="Verdana" pitchFamily="34" charset="0"/>
                <a:cs typeface="Arial" pitchFamily="34" charset="0"/>
              </a:rPr>
              <a:t>April 2008                                         October 2008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898" name="Tijdelijke aanduiding voor voettekst 2"/>
          <p:cNvSpPr txBox="1">
            <a:spLocks noGrp="1"/>
          </p:cNvSpPr>
          <p:nvPr/>
        </p:nvSpPr>
        <p:spPr bwMode="auto">
          <a:xfrm>
            <a:off x="741363" y="6583363"/>
            <a:ext cx="6526212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0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GB" altLang="nl-NL" sz="800">
                <a:latin typeface="Verdana" pitchFamily="34" charset="0"/>
              </a:rPr>
              <a:t>EPS Talkshow, 15 June 2005</a:t>
            </a:r>
          </a:p>
        </p:txBody>
      </p:sp>
      <p:sp>
        <p:nvSpPr>
          <p:cNvPr id="336899" name="Tijdelijke aanduiding voor dianummer 3"/>
          <p:cNvSpPr txBox="1">
            <a:spLocks noGrp="1"/>
          </p:cNvSpPr>
          <p:nvPr/>
        </p:nvSpPr>
        <p:spPr bwMode="auto">
          <a:xfrm>
            <a:off x="7451725" y="6400800"/>
            <a:ext cx="838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1A3FA873-A4C7-4061-81A9-D19E849534C2}" type="slidenum">
              <a:rPr lang="en-GB" altLang="nl-NL" sz="1800">
                <a:latin typeface="Verdana" pitchFamily="34" charset="0"/>
              </a:rPr>
              <a:pPr eaLnBrk="1" hangingPunct="1"/>
              <a:t>66</a:t>
            </a:fld>
            <a:endParaRPr lang="en-GB" altLang="nl-NL" sz="1800">
              <a:latin typeface="Verdana" pitchFamily="34" charset="0"/>
            </a:endParaRPr>
          </a:p>
        </p:txBody>
      </p:sp>
      <p:sp>
        <p:nvSpPr>
          <p:cNvPr id="33690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447800" y="144463"/>
            <a:ext cx="8208963" cy="701675"/>
          </a:xfrm>
        </p:spPr>
        <p:txBody>
          <a:bodyPr/>
          <a:lstStyle/>
          <a:p>
            <a:r>
              <a:rPr lang="nl-NL" altLang="nl-NL" sz="4000"/>
              <a:t>Soil Water Index</a:t>
            </a:r>
          </a:p>
        </p:txBody>
      </p:sp>
      <p:pic>
        <p:nvPicPr>
          <p:cNvPr id="595971" name="Picture 3" descr="E:\00001_2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975" y="962025"/>
            <a:ext cx="9505950" cy="493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kstvak 1"/>
          <p:cNvSpPr txBox="1"/>
          <p:nvPr/>
        </p:nvSpPr>
        <p:spPr>
          <a:xfrm>
            <a:off x="1547664" y="6165304"/>
            <a:ext cx="30439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Vegetation and rain too</a:t>
            </a:r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959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959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ijdelijke aanduiding voor dianummer 3"/>
          <p:cNvSpPr>
            <a:spLocks noGrp="1"/>
          </p:cNvSpPr>
          <p:nvPr>
            <p:ph type="sldNum" sz="quarter" idx="10"/>
          </p:nvPr>
        </p:nvSpPr>
        <p:spPr>
          <a:xfrm>
            <a:off x="8388350" y="6427788"/>
            <a:ext cx="6096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E0D5F799-62FE-4751-B4C0-0B0CF162F08D}" type="slidenum">
              <a:rPr lang="en-US" altLang="nl-NL" sz="1400">
                <a:solidFill>
                  <a:schemeClr val="bg1"/>
                </a:solidFill>
              </a:rPr>
              <a:pPr eaLnBrk="1" hangingPunct="1"/>
              <a:t>67</a:t>
            </a:fld>
            <a:endParaRPr lang="en-US" altLang="nl-NL" sz="1400">
              <a:solidFill>
                <a:schemeClr val="bg1"/>
              </a:solidFill>
            </a:endParaRPr>
          </a:p>
        </p:txBody>
      </p:sp>
      <p:sp>
        <p:nvSpPr>
          <p:cNvPr id="78851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4450"/>
            <a:ext cx="7772400" cy="1143000"/>
          </a:xfrm>
        </p:spPr>
        <p:txBody>
          <a:bodyPr/>
          <a:lstStyle/>
          <a:p>
            <a:pPr eaLnBrk="1" hangingPunct="1"/>
            <a:r>
              <a:rPr lang="nl-NL" altLang="nl-NL"/>
              <a:t>Scatterometer winds</a:t>
            </a:r>
          </a:p>
        </p:txBody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268413"/>
            <a:ext cx="7772400" cy="5329237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nl-NL" altLang="nl-NL" sz="2800" dirty="0" err="1"/>
              <a:t>Represent</a:t>
            </a:r>
            <a:r>
              <a:rPr lang="nl-NL" altLang="nl-NL" sz="2800" dirty="0"/>
              <a:t> the </a:t>
            </a:r>
            <a:r>
              <a:rPr lang="nl-NL" altLang="nl-NL" sz="2800" dirty="0" err="1"/>
              <a:t>mean</a:t>
            </a:r>
            <a:r>
              <a:rPr lang="nl-NL" altLang="nl-NL" sz="2800" dirty="0"/>
              <a:t> WVC wind</a:t>
            </a:r>
          </a:p>
          <a:p>
            <a:pPr eaLnBrk="1" hangingPunct="1">
              <a:lnSpc>
                <a:spcPct val="80000"/>
              </a:lnSpc>
            </a:pPr>
            <a:r>
              <a:rPr lang="nl-NL" altLang="nl-NL" sz="2800" dirty="0"/>
              <a:t>Are </a:t>
            </a:r>
            <a:r>
              <a:rPr lang="nl-NL" altLang="nl-NL" sz="2800" dirty="0" err="1"/>
              <a:t>provided</a:t>
            </a:r>
            <a:r>
              <a:rPr lang="nl-NL" altLang="nl-NL" sz="2800" dirty="0"/>
              <a:t> as stress-equivalent (</a:t>
            </a:r>
            <a:r>
              <a:rPr lang="nl-NL" altLang="nl-NL" sz="2800" dirty="0" err="1"/>
              <a:t>neutral</a:t>
            </a:r>
            <a:r>
              <a:rPr lang="nl-NL" altLang="nl-NL" sz="2800" dirty="0"/>
              <a:t>) winds</a:t>
            </a:r>
          </a:p>
          <a:p>
            <a:pPr eaLnBrk="1" hangingPunct="1">
              <a:lnSpc>
                <a:spcPct val="80000"/>
              </a:lnSpc>
            </a:pPr>
            <a:r>
              <a:rPr lang="nl-NL" altLang="nl-NL" sz="2800" dirty="0" err="1"/>
              <a:t>Verify</a:t>
            </a:r>
            <a:r>
              <a:rPr lang="nl-NL" altLang="nl-NL" sz="2800" dirty="0"/>
              <a:t> </a:t>
            </a:r>
            <a:r>
              <a:rPr lang="nl-NL" altLang="nl-NL" sz="2800" dirty="0" err="1"/>
              <a:t>very</a:t>
            </a:r>
            <a:r>
              <a:rPr lang="nl-NL" altLang="nl-NL" sz="2800" dirty="0"/>
              <a:t> well </a:t>
            </a:r>
            <a:r>
              <a:rPr lang="nl-NL" altLang="nl-NL" sz="2800" dirty="0" err="1"/>
              <a:t>with</a:t>
            </a:r>
            <a:r>
              <a:rPr lang="nl-NL" altLang="nl-NL" sz="2800" dirty="0"/>
              <a:t> NWP model</a:t>
            </a:r>
          </a:p>
          <a:p>
            <a:pPr eaLnBrk="1" hangingPunct="1">
              <a:lnSpc>
                <a:spcPct val="80000"/>
              </a:lnSpc>
            </a:pPr>
            <a:r>
              <a:rPr lang="nl-NL" altLang="nl-NL" sz="2800" dirty="0" err="1"/>
              <a:t>Verify</a:t>
            </a:r>
            <a:r>
              <a:rPr lang="nl-NL" altLang="nl-NL" sz="2800" dirty="0"/>
              <a:t> </a:t>
            </a:r>
            <a:r>
              <a:rPr lang="nl-NL" altLang="nl-NL" sz="2800" dirty="0" err="1"/>
              <a:t>very</a:t>
            </a:r>
            <a:r>
              <a:rPr lang="nl-NL" altLang="nl-NL" sz="2800" dirty="0"/>
              <a:t> well </a:t>
            </a:r>
            <a:r>
              <a:rPr lang="nl-NL" altLang="nl-NL" sz="2800" dirty="0" err="1"/>
              <a:t>with</a:t>
            </a:r>
            <a:r>
              <a:rPr lang="nl-NL" altLang="nl-NL" sz="2800" dirty="0"/>
              <a:t> </a:t>
            </a:r>
            <a:r>
              <a:rPr lang="nl-NL" altLang="nl-NL" sz="2800" dirty="0" err="1"/>
              <a:t>buoys</a:t>
            </a:r>
            <a:endParaRPr lang="nl-NL" altLang="nl-NL" sz="2800" dirty="0"/>
          </a:p>
          <a:p>
            <a:pPr eaLnBrk="1" hangingPunct="1">
              <a:lnSpc>
                <a:spcPct val="80000"/>
              </a:lnSpc>
            </a:pPr>
            <a:r>
              <a:rPr lang="nl-NL" altLang="nl-NL" sz="2800" dirty="0"/>
              <a:t>Show spectra close </a:t>
            </a:r>
            <a:r>
              <a:rPr lang="nl-NL" altLang="nl-NL" sz="2800" dirty="0" err="1"/>
              <a:t>to</a:t>
            </a:r>
            <a:r>
              <a:rPr lang="nl-NL" altLang="nl-NL" sz="2800" dirty="0"/>
              <a:t> </a:t>
            </a:r>
            <a:r>
              <a:rPr lang="nl-NL" altLang="nl-NL" sz="2800" dirty="0" err="1"/>
              <a:t>that</a:t>
            </a:r>
            <a:r>
              <a:rPr lang="nl-NL" altLang="nl-NL" sz="2800" dirty="0"/>
              <a:t> </a:t>
            </a:r>
            <a:r>
              <a:rPr lang="nl-NL" altLang="nl-NL" sz="2800" dirty="0" err="1"/>
              <a:t>expected</a:t>
            </a:r>
            <a:r>
              <a:rPr lang="nl-NL" altLang="nl-NL" sz="2800" dirty="0"/>
              <a:t> </a:t>
            </a:r>
            <a:r>
              <a:rPr lang="nl-NL" altLang="nl-NL" sz="2800" dirty="0" err="1"/>
              <a:t>for</a:t>
            </a:r>
            <a:r>
              <a:rPr lang="nl-NL" altLang="nl-NL" sz="2800" dirty="0"/>
              <a:t> 3D </a:t>
            </a:r>
            <a:r>
              <a:rPr lang="nl-NL" altLang="nl-NL" sz="2800" dirty="0" err="1"/>
              <a:t>turbulence</a:t>
            </a:r>
            <a:r>
              <a:rPr lang="nl-NL" altLang="nl-NL" sz="2800" dirty="0"/>
              <a:t> </a:t>
            </a:r>
            <a:r>
              <a:rPr lang="nl-NL" altLang="nl-NL" sz="2800" dirty="0" err="1"/>
              <a:t>for</a:t>
            </a:r>
            <a:r>
              <a:rPr lang="nl-NL" altLang="nl-NL" sz="2800" dirty="0"/>
              <a:t> </a:t>
            </a:r>
            <a:r>
              <a:rPr lang="nl-NL" altLang="nl-NL" sz="2800" dirty="0" err="1"/>
              <a:t>scales</a:t>
            </a:r>
            <a:r>
              <a:rPr lang="nl-NL" altLang="nl-NL" sz="2800" dirty="0"/>
              <a:t> &lt; 500 km</a:t>
            </a:r>
          </a:p>
          <a:p>
            <a:pPr eaLnBrk="1" hangingPunct="1">
              <a:lnSpc>
                <a:spcPct val="80000"/>
              </a:lnSpc>
            </a:pPr>
            <a:r>
              <a:rPr lang="nl-NL" altLang="nl-NL" sz="2800" dirty="0" err="1"/>
              <a:t>Spatial</a:t>
            </a:r>
            <a:r>
              <a:rPr lang="nl-NL" altLang="nl-NL" sz="2800" dirty="0"/>
              <a:t> plots show small-</a:t>
            </a:r>
            <a:r>
              <a:rPr lang="nl-NL" altLang="nl-NL" sz="2800" dirty="0" err="1"/>
              <a:t>scale</a:t>
            </a:r>
            <a:r>
              <a:rPr lang="nl-NL" altLang="nl-NL" sz="2800" dirty="0"/>
              <a:t> features in line </a:t>
            </a:r>
            <a:r>
              <a:rPr lang="nl-NL" altLang="nl-NL" sz="2800" dirty="0" err="1"/>
              <a:t>with</a:t>
            </a:r>
            <a:r>
              <a:rPr lang="nl-NL" altLang="nl-NL" sz="2800" dirty="0"/>
              <a:t> these </a:t>
            </a:r>
            <a:r>
              <a:rPr lang="nl-NL" altLang="nl-NL" sz="2800" dirty="0" err="1"/>
              <a:t>three</a:t>
            </a:r>
            <a:r>
              <a:rPr lang="nl-NL" altLang="nl-NL" sz="2800" dirty="0"/>
              <a:t> features: PBL </a:t>
            </a:r>
            <a:r>
              <a:rPr lang="nl-NL" altLang="nl-NL" sz="2800" dirty="0" err="1"/>
              <a:t>rolls</a:t>
            </a:r>
            <a:r>
              <a:rPr lang="nl-NL" altLang="nl-NL" sz="2800" dirty="0"/>
              <a:t>, </a:t>
            </a:r>
            <a:r>
              <a:rPr lang="nl-NL" altLang="nl-NL" sz="2800" dirty="0" err="1"/>
              <a:t>moist</a:t>
            </a:r>
            <a:r>
              <a:rPr lang="nl-NL" altLang="nl-NL" sz="2800" dirty="0"/>
              <a:t> </a:t>
            </a:r>
            <a:r>
              <a:rPr lang="nl-NL" altLang="nl-NL" sz="2800" dirty="0" err="1"/>
              <a:t>and</a:t>
            </a:r>
            <a:r>
              <a:rPr lang="nl-NL" altLang="nl-NL" sz="2800" dirty="0"/>
              <a:t> dry </a:t>
            </a:r>
            <a:r>
              <a:rPr lang="nl-NL" altLang="nl-NL" sz="2800" dirty="0" err="1"/>
              <a:t>convection</a:t>
            </a:r>
            <a:r>
              <a:rPr lang="nl-NL" altLang="nl-NL" sz="2800" dirty="0"/>
              <a:t>, </a:t>
            </a:r>
            <a:r>
              <a:rPr lang="nl-NL" altLang="nl-NL" sz="2800" dirty="0" err="1"/>
              <a:t>subsidence</a:t>
            </a:r>
            <a:r>
              <a:rPr lang="nl-NL" altLang="nl-NL" sz="2800" dirty="0"/>
              <a:t>, air-</a:t>
            </a:r>
            <a:r>
              <a:rPr lang="nl-NL" altLang="nl-NL" sz="2800" dirty="0" err="1"/>
              <a:t>sea</a:t>
            </a:r>
            <a:r>
              <a:rPr lang="nl-NL" altLang="nl-NL" sz="2800" dirty="0"/>
              <a:t> </a:t>
            </a:r>
            <a:r>
              <a:rPr lang="nl-NL" altLang="nl-NL" sz="2800" dirty="0" err="1"/>
              <a:t>interaction</a:t>
            </a:r>
            <a:endParaRPr lang="nl-NL" altLang="nl-NL" sz="2800" dirty="0"/>
          </a:p>
          <a:p>
            <a:pPr eaLnBrk="1" hangingPunct="1">
              <a:lnSpc>
                <a:spcPct val="80000"/>
              </a:lnSpc>
            </a:pPr>
            <a:endParaRPr lang="nl-NL" altLang="nl-NL" sz="2800" dirty="0"/>
          </a:p>
          <a:p>
            <a:pPr eaLnBrk="1" hangingPunct="1">
              <a:lnSpc>
                <a:spcPct val="80000"/>
              </a:lnSpc>
            </a:pPr>
            <a:r>
              <a:rPr lang="nl-NL" altLang="nl-NL" sz="2800" dirty="0" err="1"/>
              <a:t>Can</a:t>
            </a:r>
            <a:r>
              <a:rPr lang="nl-NL" altLang="nl-NL" sz="2800" dirty="0"/>
              <a:t> </a:t>
            </a:r>
            <a:r>
              <a:rPr lang="nl-NL" altLang="nl-NL" sz="2800" dirty="0" err="1"/>
              <a:t>be</a:t>
            </a:r>
            <a:r>
              <a:rPr lang="nl-NL" altLang="nl-NL" sz="2800" dirty="0"/>
              <a:t> </a:t>
            </a:r>
            <a:r>
              <a:rPr lang="nl-NL" altLang="nl-NL" sz="2800" dirty="0" err="1"/>
              <a:t>contaminated</a:t>
            </a:r>
            <a:r>
              <a:rPr lang="nl-NL" altLang="nl-NL" sz="2800" dirty="0"/>
              <a:t> </a:t>
            </a:r>
            <a:r>
              <a:rPr lang="nl-NL" altLang="nl-NL" sz="2800" dirty="0" err="1"/>
              <a:t>by</a:t>
            </a:r>
            <a:r>
              <a:rPr lang="nl-NL" altLang="nl-NL" sz="2800" dirty="0"/>
              <a:t> land, </a:t>
            </a:r>
            <a:r>
              <a:rPr lang="nl-NL" altLang="nl-NL" sz="2800" dirty="0" err="1"/>
              <a:t>sea</a:t>
            </a:r>
            <a:r>
              <a:rPr lang="nl-NL" altLang="nl-NL" sz="2800" dirty="0"/>
              <a:t> ice and </a:t>
            </a:r>
            <a:r>
              <a:rPr lang="nl-NL" altLang="nl-NL" sz="2800" dirty="0" err="1"/>
              <a:t>rain</a:t>
            </a:r>
            <a:endParaRPr lang="nl-NL" altLang="nl-NL" sz="2800" dirty="0"/>
          </a:p>
          <a:p>
            <a:pPr eaLnBrk="1" hangingPunct="1">
              <a:lnSpc>
                <a:spcPct val="80000"/>
              </a:lnSpc>
            </a:pPr>
            <a:r>
              <a:rPr lang="nl-NL" altLang="nl-NL" sz="2800" dirty="0"/>
              <a:t>Winds &gt; 30 m/s are </a:t>
            </a:r>
            <a:r>
              <a:rPr lang="nl-NL" altLang="nl-NL" sz="2800" dirty="0" err="1"/>
              <a:t>difficult</a:t>
            </a:r>
            <a:r>
              <a:rPr lang="nl-NL" altLang="nl-NL" sz="2800" dirty="0"/>
              <a:t> </a:t>
            </a:r>
            <a:r>
              <a:rPr lang="nl-NL" altLang="nl-NL" sz="2800" dirty="0" err="1"/>
              <a:t>to</a:t>
            </a:r>
            <a:r>
              <a:rPr lang="nl-NL" altLang="nl-NL" sz="2800" dirty="0"/>
              <a:t> </a:t>
            </a:r>
            <a:r>
              <a:rPr lang="nl-NL" altLang="nl-NL" sz="2800" dirty="0" err="1"/>
              <a:t>measure</a:t>
            </a:r>
            <a:r>
              <a:rPr lang="nl-NL" altLang="nl-NL" sz="2800" dirty="0"/>
              <a:t>/</a:t>
            </a:r>
            <a:r>
              <a:rPr lang="nl-NL" altLang="nl-NL" sz="2800" dirty="0" err="1"/>
              <a:t>calibrate</a:t>
            </a:r>
            <a:endParaRPr lang="nl-NL" altLang="nl-NL" sz="2800" dirty="0"/>
          </a:p>
          <a:p>
            <a:pPr eaLnBrk="1" hangingPunct="1">
              <a:lnSpc>
                <a:spcPct val="80000"/>
              </a:lnSpc>
            </a:pPr>
            <a:r>
              <a:rPr lang="nl-NL" altLang="nl-NL" sz="2800" dirty="0"/>
              <a:t>Are </a:t>
            </a:r>
            <a:r>
              <a:rPr lang="nl-NL" altLang="nl-NL" sz="2800" dirty="0" err="1"/>
              <a:t>ambiguous</a:t>
            </a:r>
            <a:endParaRPr lang="nl-NL" altLang="nl-NL" sz="2800" dirty="0"/>
          </a:p>
          <a:p>
            <a:pPr eaLnBrk="1" hangingPunct="1">
              <a:lnSpc>
                <a:spcPct val="80000"/>
              </a:lnSpc>
            </a:pPr>
            <a:endParaRPr lang="nl-NL" altLang="nl-NL" sz="2800" dirty="0"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ijdelijke aanduiding voor dianummer 3"/>
          <p:cNvSpPr>
            <a:spLocks noGrp="1"/>
          </p:cNvSpPr>
          <p:nvPr>
            <p:ph type="sldNum" sz="quarter" idx="10"/>
          </p:nvPr>
        </p:nvSpPr>
        <p:spPr>
          <a:xfrm>
            <a:off x="8388350" y="6427788"/>
            <a:ext cx="6096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E0D5F799-62FE-4751-B4C0-0B0CF162F08D}" type="slidenum">
              <a:rPr lang="en-US" altLang="nl-NL" sz="1400">
                <a:solidFill>
                  <a:schemeClr val="bg1"/>
                </a:solidFill>
              </a:rPr>
              <a:pPr eaLnBrk="1" hangingPunct="1"/>
              <a:t>68</a:t>
            </a:fld>
            <a:endParaRPr lang="en-US" altLang="nl-NL" sz="1400">
              <a:solidFill>
                <a:schemeClr val="bg1"/>
              </a:solidFill>
            </a:endParaRPr>
          </a:p>
        </p:txBody>
      </p:sp>
      <p:sp>
        <p:nvSpPr>
          <p:cNvPr id="78851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-99392"/>
            <a:ext cx="7772400" cy="1143000"/>
          </a:xfrm>
        </p:spPr>
        <p:txBody>
          <a:bodyPr/>
          <a:lstStyle/>
          <a:p>
            <a:pPr eaLnBrk="1" hangingPunct="1"/>
            <a:r>
              <a:rPr lang="nl-NL" altLang="nl-NL" dirty="0"/>
              <a:t>Model </a:t>
            </a:r>
            <a:r>
              <a:rPr lang="nl-NL" altLang="nl-NL" dirty="0" err="1"/>
              <a:t>winds</a:t>
            </a:r>
            <a:endParaRPr lang="nl-NL" altLang="nl-NL" dirty="0"/>
          </a:p>
        </p:txBody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052736"/>
            <a:ext cx="7772400" cy="5329237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nl-NL" altLang="nl-NL" sz="2800" dirty="0"/>
              <a:t>Are </a:t>
            </a:r>
            <a:r>
              <a:rPr lang="nl-NL" altLang="nl-NL" sz="2800" dirty="0" err="1"/>
              <a:t>initialized</a:t>
            </a:r>
            <a:r>
              <a:rPr lang="nl-NL" altLang="nl-NL" sz="2800" dirty="0"/>
              <a:t> </a:t>
            </a:r>
            <a:r>
              <a:rPr lang="nl-NL" altLang="nl-NL" sz="2800" dirty="0" err="1"/>
              <a:t>from</a:t>
            </a:r>
            <a:r>
              <a:rPr lang="nl-NL" altLang="nl-NL" sz="2800" dirty="0"/>
              <a:t> </a:t>
            </a:r>
            <a:r>
              <a:rPr lang="nl-NL" altLang="nl-NL" sz="2800" dirty="0" err="1"/>
              <a:t>observations</a:t>
            </a:r>
            <a:r>
              <a:rPr lang="nl-NL" altLang="nl-NL" sz="2800" dirty="0"/>
              <a:t> in a DAS</a:t>
            </a:r>
          </a:p>
          <a:p>
            <a:pPr eaLnBrk="1" hangingPunct="1">
              <a:lnSpc>
                <a:spcPct val="80000"/>
              </a:lnSpc>
            </a:pPr>
            <a:r>
              <a:rPr lang="en-US" altLang="nl-NL" sz="2800" dirty="0"/>
              <a:t>Are improving and the forecasters’ reference</a:t>
            </a:r>
            <a:endParaRPr lang="nl-NL" altLang="nl-NL" sz="2800" dirty="0"/>
          </a:p>
          <a:p>
            <a:pPr eaLnBrk="1" hangingPunct="1">
              <a:lnSpc>
                <a:spcPct val="80000"/>
              </a:lnSpc>
            </a:pPr>
            <a:r>
              <a:rPr lang="en-US" altLang="nl-NL" sz="2800" dirty="0"/>
              <a:t>New observations are not used in models </a:t>
            </a:r>
            <a:br>
              <a:rPr lang="en-US" altLang="nl-NL" sz="2800" dirty="0"/>
            </a:br>
            <a:r>
              <a:rPr lang="en-US" altLang="nl-NL" sz="2800" dirty="0"/>
              <a:t>(~12 hour lag)</a:t>
            </a:r>
          </a:p>
          <a:p>
            <a:pPr eaLnBrk="1" hangingPunct="1">
              <a:lnSpc>
                <a:spcPct val="80000"/>
              </a:lnSpc>
            </a:pPr>
            <a:r>
              <a:rPr lang="en-US" altLang="nl-NL" sz="2800" dirty="0"/>
              <a:t>A lot can happen in 12 hours on the mesoscale</a:t>
            </a:r>
          </a:p>
          <a:p>
            <a:pPr eaLnBrk="1" hangingPunct="1">
              <a:lnSpc>
                <a:spcPct val="80000"/>
              </a:lnSpc>
            </a:pPr>
            <a:r>
              <a:rPr lang="en-US" altLang="nl-NL" sz="2800" dirty="0"/>
              <a:t>Differences between new and timely observations and short-range model forecasts affect the forecasters warnings</a:t>
            </a:r>
          </a:p>
          <a:p>
            <a:pPr eaLnBrk="1" hangingPunct="1">
              <a:lnSpc>
                <a:spcPct val="80000"/>
              </a:lnSpc>
            </a:pPr>
            <a:r>
              <a:rPr lang="en-US" altLang="nl-NL" sz="2800" dirty="0"/>
              <a:t>Lack deterministic mesoscale variability</a:t>
            </a:r>
          </a:p>
          <a:p>
            <a:pPr eaLnBrk="1" hangingPunct="1">
              <a:lnSpc>
                <a:spcPct val="80000"/>
              </a:lnSpc>
            </a:pPr>
            <a:r>
              <a:rPr lang="en-US" altLang="nl-NL" sz="2800" dirty="0"/>
              <a:t>Are not so good in the tropics or elsewhere near convection (e.g., polar lows)</a:t>
            </a:r>
          </a:p>
          <a:p>
            <a:pPr eaLnBrk="1" hangingPunct="1">
              <a:lnSpc>
                <a:spcPct val="80000"/>
              </a:lnSpc>
            </a:pPr>
            <a:r>
              <a:rPr lang="en-US" altLang="nl-NL" sz="2800" dirty="0"/>
              <a:t>Have some systematic wind biases (in stable air, currents, moist convection, diurnal cycle, .. )</a:t>
            </a:r>
          </a:p>
          <a:p>
            <a:pPr eaLnBrk="1" hangingPunct="1">
              <a:lnSpc>
                <a:spcPct val="80000"/>
              </a:lnSpc>
            </a:pPr>
            <a:endParaRPr lang="nl-NL" altLang="nl-NL" sz="2800" dirty="0"/>
          </a:p>
          <a:p>
            <a:pPr eaLnBrk="1" hangingPunct="1">
              <a:lnSpc>
                <a:spcPct val="80000"/>
              </a:lnSpc>
            </a:pPr>
            <a:endParaRPr lang="nl-NL" altLang="nl-NL" sz="2800" dirty="0"/>
          </a:p>
        </p:txBody>
      </p:sp>
    </p:spTree>
    <p:extLst>
      <p:ext uri="{BB962C8B-B14F-4D97-AF65-F5344CB8AC3E}">
        <p14:creationId xmlns:p14="http://schemas.microsoft.com/office/powerpoint/2010/main" val="250041852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Rectangle 2"/>
          <p:cNvSpPr>
            <a:spLocks noGrp="1" noChangeArrowheads="1"/>
          </p:cNvSpPr>
          <p:nvPr>
            <p:ph type="title"/>
          </p:nvPr>
        </p:nvSpPr>
        <p:spPr>
          <a:xfrm>
            <a:off x="3635896" y="-26988"/>
            <a:ext cx="4747692" cy="1143001"/>
          </a:xfrm>
        </p:spPr>
        <p:txBody>
          <a:bodyPr/>
          <a:lstStyle/>
          <a:p>
            <a:r>
              <a:rPr lang="nl-NL" altLang="nl-NL" dirty="0" err="1"/>
              <a:t>Further</a:t>
            </a:r>
            <a:r>
              <a:rPr lang="nl-NL" altLang="nl-NL" dirty="0"/>
              <a:t> </a:t>
            </a:r>
            <a:r>
              <a:rPr lang="nl-NL" altLang="nl-NL" dirty="0" err="1"/>
              <a:t>references</a:t>
            </a:r>
            <a:endParaRPr lang="nl-NL" altLang="nl-NL" dirty="0"/>
          </a:p>
        </p:txBody>
      </p:sp>
      <p:sp>
        <p:nvSpPr>
          <p:cNvPr id="2129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548680"/>
            <a:ext cx="8748712" cy="5689600"/>
          </a:xfrm>
        </p:spPr>
        <p:txBody>
          <a:bodyPr/>
          <a:lstStyle/>
          <a:p>
            <a:r>
              <a:rPr lang="nl-NL" altLang="nl-NL" sz="2800" dirty="0">
                <a:hlinkClick r:id="rId2"/>
              </a:rPr>
              <a:t>scat@knmi.nl</a:t>
            </a:r>
            <a:endParaRPr lang="nl-NL" altLang="nl-NL" sz="2800" dirty="0"/>
          </a:p>
          <a:p>
            <a:pPr lvl="1"/>
            <a:r>
              <a:rPr lang="nl-NL" altLang="nl-NL" sz="2400" dirty="0" err="1"/>
              <a:t>Registration</a:t>
            </a:r>
            <a:r>
              <a:rPr lang="nl-NL" altLang="nl-NL" sz="2400" dirty="0"/>
              <a:t> </a:t>
            </a:r>
            <a:r>
              <a:rPr lang="nl-NL" altLang="nl-NL" sz="2400" dirty="0" err="1"/>
              <a:t>for</a:t>
            </a:r>
            <a:r>
              <a:rPr lang="nl-NL" altLang="nl-NL" sz="2400" dirty="0"/>
              <a:t> data, software, service </a:t>
            </a:r>
            <a:r>
              <a:rPr lang="nl-NL" altLang="nl-NL" sz="2400" dirty="0" err="1"/>
              <a:t>messages</a:t>
            </a:r>
            <a:endParaRPr lang="nl-NL" altLang="nl-NL" sz="2400" dirty="0"/>
          </a:p>
          <a:p>
            <a:pPr lvl="1"/>
            <a:r>
              <a:rPr lang="nl-NL" altLang="nl-NL" sz="2400" dirty="0"/>
              <a:t>Help desk</a:t>
            </a:r>
          </a:p>
          <a:p>
            <a:r>
              <a:rPr lang="nl-NL" altLang="nl-NL" sz="2800" dirty="0"/>
              <a:t>EUMETCAST, RMDCN, KNMI FTP</a:t>
            </a:r>
          </a:p>
          <a:p>
            <a:r>
              <a:rPr lang="nl-NL" altLang="nl-NL" sz="2800" dirty="0">
                <a:hlinkClick r:id="rId3"/>
              </a:rPr>
              <a:t>Scatterometer.knmi.nl</a:t>
            </a:r>
            <a:endParaRPr lang="nl-NL" altLang="nl-NL" sz="2800" dirty="0"/>
          </a:p>
          <a:p>
            <a:pPr lvl="1"/>
            <a:r>
              <a:rPr lang="nl-NL" altLang="nl-NL" sz="2400" dirty="0"/>
              <a:t>Multiplatform viewer, </a:t>
            </a:r>
            <a:r>
              <a:rPr lang="nl-NL" altLang="nl-NL" sz="2400" dirty="0" err="1"/>
              <a:t>tiles</a:t>
            </a:r>
            <a:r>
              <a:rPr lang="nl-NL" altLang="nl-NL" sz="2400" dirty="0"/>
              <a:t>!</a:t>
            </a:r>
          </a:p>
          <a:p>
            <a:pPr lvl="1"/>
            <a:r>
              <a:rPr lang="nl-NL" altLang="nl-NL" sz="2400" dirty="0"/>
              <a:t>Status, monitoring, </a:t>
            </a:r>
            <a:r>
              <a:rPr lang="nl-NL" altLang="nl-NL" sz="2400" dirty="0" err="1"/>
              <a:t>validation</a:t>
            </a:r>
            <a:endParaRPr lang="nl-NL" altLang="nl-NL" sz="2400" dirty="0"/>
          </a:p>
          <a:p>
            <a:pPr lvl="1"/>
            <a:r>
              <a:rPr lang="nl-NL" altLang="nl-NL" sz="2400" dirty="0"/>
              <a:t>User Manual</a:t>
            </a:r>
          </a:p>
          <a:p>
            <a:r>
              <a:rPr lang="nl-NL" altLang="nl-NL" sz="2800" dirty="0"/>
              <a:t>NWP  SAF monitoring  </a:t>
            </a:r>
            <a:r>
              <a:rPr lang="nl-NL" altLang="nl-NL" sz="2800" dirty="0">
                <a:hlinkClick r:id="rId4"/>
              </a:rPr>
              <a:t>www.metoffice.gov.uk/research</a:t>
            </a:r>
            <a:br>
              <a:rPr lang="nl-NL" altLang="nl-NL" sz="2800" dirty="0">
                <a:hlinkClick r:id="rId4"/>
              </a:rPr>
            </a:br>
            <a:r>
              <a:rPr lang="nl-NL" altLang="nl-NL" sz="2800" dirty="0">
                <a:hlinkClick r:id="rId4"/>
              </a:rPr>
              <a:t>/</a:t>
            </a:r>
            <a:r>
              <a:rPr lang="nl-NL" altLang="nl-NL" sz="2800" dirty="0" err="1">
                <a:hlinkClick r:id="rId4"/>
              </a:rPr>
              <a:t>interproj</a:t>
            </a:r>
            <a:r>
              <a:rPr lang="nl-NL" altLang="nl-NL" sz="2800" dirty="0">
                <a:hlinkClick r:id="rId4"/>
              </a:rPr>
              <a:t>/</a:t>
            </a:r>
            <a:r>
              <a:rPr lang="nl-NL" altLang="nl-NL" sz="2800" dirty="0" err="1">
                <a:hlinkClick r:id="rId4"/>
              </a:rPr>
              <a:t>nwpsaf</a:t>
            </a:r>
            <a:r>
              <a:rPr lang="nl-NL" altLang="nl-NL" sz="2800" dirty="0">
                <a:hlinkClick r:id="rId4"/>
              </a:rPr>
              <a:t>/monitoring.html</a:t>
            </a:r>
            <a:r>
              <a:rPr lang="nl-NL" altLang="nl-NL" sz="2800" dirty="0"/>
              <a:t> </a:t>
            </a:r>
          </a:p>
          <a:p>
            <a:r>
              <a:rPr lang="nl-NL" altLang="nl-NL" sz="2800" dirty="0"/>
              <a:t>Copernicus Marine Environment Monitoring Service </a:t>
            </a:r>
            <a:r>
              <a:rPr lang="nl-NL" altLang="nl-NL" sz="2800" dirty="0">
                <a:hlinkClick r:id="rId5" action="ppaction://hlinkfile"/>
              </a:rPr>
              <a:t>marine.copernicus.eu/ </a:t>
            </a:r>
            <a:endParaRPr lang="nl-NL" altLang="nl-NL" sz="2800" dirty="0"/>
          </a:p>
          <a:p>
            <a:endParaRPr lang="nl-NL" altLang="nl-NL" sz="28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459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38088" y="100030"/>
            <a:ext cx="4842500" cy="1566752"/>
          </a:xfrm>
        </p:spPr>
        <p:txBody>
          <a:bodyPr wrap="square" lIns="90360" tIns="44280" rIns="90360" bIns="44280">
            <a:spAutoFit/>
          </a:bodyPr>
          <a:lstStyle/>
          <a:p>
            <a:pPr>
              <a:tabLst>
                <a:tab pos="0" algn="l"/>
                <a:tab pos="760413" algn="l"/>
                <a:tab pos="1522413" algn="l"/>
                <a:tab pos="2286000" algn="l"/>
                <a:tab pos="3046413" algn="l"/>
                <a:tab pos="3808413" algn="l"/>
                <a:tab pos="4572000" algn="l"/>
                <a:tab pos="5332413" algn="l"/>
                <a:tab pos="6094413" algn="l"/>
                <a:tab pos="6858000" algn="l"/>
                <a:tab pos="7618413" algn="l"/>
                <a:tab pos="8380413" algn="l"/>
                <a:tab pos="9144000" algn="l"/>
                <a:tab pos="9904413" algn="l"/>
                <a:tab pos="10666413" algn="l"/>
              </a:tabLst>
            </a:pPr>
            <a:r>
              <a:rPr lang="en-GB" altLang="nl-NL" dirty="0">
                <a:latin typeface="Calibri" panose="020F0502020204030204" pitchFamily="34" charset="0"/>
              </a:rPr>
              <a:t>ECMWF uses ~100 different satellite instruments in near-real time</a:t>
            </a:r>
          </a:p>
        </p:txBody>
      </p:sp>
      <p:sp>
        <p:nvSpPr>
          <p:cNvPr id="403460" name="Rectangle 13"/>
          <p:cNvSpPr>
            <a:spLocks noChangeArrowheads="1"/>
          </p:cNvSpPr>
          <p:nvPr/>
        </p:nvSpPr>
        <p:spPr bwMode="auto">
          <a:xfrm>
            <a:off x="4788024" y="883406"/>
            <a:ext cx="4355976" cy="9614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90000" tIns="46800" rIns="90000" bIns="46800">
            <a:spAutoFit/>
          </a:bodyPr>
          <a:lstStyle>
            <a:lvl1pPr marL="376238" indent="-376238" defTabSz="457200"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457200"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457200"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457200"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457200"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ts val="450"/>
              </a:spcBef>
              <a:buClr>
                <a:srgbClr val="FF0066"/>
              </a:buClr>
              <a:buSzPct val="125000"/>
              <a:buFont typeface="Wingdings" pitchFamily="2" charset="2"/>
              <a:buChar char="Ø"/>
            </a:pPr>
            <a:r>
              <a:rPr lang="en-GB" altLang="nl-NL" sz="2000" dirty="0">
                <a:solidFill>
                  <a:srgbClr val="333399"/>
                </a:solidFill>
                <a:latin typeface="Calibri" panose="020F0502020204030204" pitchFamily="34" charset="0"/>
              </a:rPr>
              <a:t>Forecasts are increasingly better</a:t>
            </a:r>
          </a:p>
          <a:p>
            <a:pPr eaLnBrk="1" hangingPunct="1">
              <a:lnSpc>
                <a:spcPct val="80000"/>
              </a:lnSpc>
              <a:spcBef>
                <a:spcPts val="450"/>
              </a:spcBef>
              <a:buClr>
                <a:srgbClr val="FF0066"/>
              </a:buClr>
              <a:buSzPct val="125000"/>
              <a:buFont typeface="Wingdings" pitchFamily="2" charset="2"/>
              <a:buChar char="Ø"/>
            </a:pPr>
            <a:r>
              <a:rPr lang="en-GB" altLang="nl-NL" sz="2000" dirty="0">
                <a:solidFill>
                  <a:srgbClr val="333399"/>
                </a:solidFill>
                <a:latin typeface="Calibri" panose="020F0502020204030204" pitchFamily="34" charset="0"/>
              </a:rPr>
              <a:t>Are more observations needed?</a:t>
            </a:r>
          </a:p>
          <a:p>
            <a:pPr eaLnBrk="1" hangingPunct="1">
              <a:lnSpc>
                <a:spcPct val="80000"/>
              </a:lnSpc>
              <a:spcBef>
                <a:spcPts val="450"/>
              </a:spcBef>
              <a:buClr>
                <a:srgbClr val="FF0066"/>
              </a:buClr>
              <a:buSzPct val="125000"/>
              <a:buFont typeface="Wingdings" pitchFamily="2" charset="2"/>
              <a:buChar char="Ø"/>
            </a:pPr>
            <a:r>
              <a:rPr lang="en-GB" altLang="nl-NL" sz="2000" dirty="0">
                <a:solidFill>
                  <a:srgbClr val="333399"/>
                </a:solidFill>
                <a:latin typeface="Calibri" panose="020F0502020204030204" pitchFamily="34" charset="0"/>
              </a:rPr>
              <a:t>Can </a:t>
            </a:r>
            <a:r>
              <a:rPr lang="en-GB" altLang="nl-NL" sz="2000" dirty="0" err="1">
                <a:solidFill>
                  <a:srgbClr val="333399"/>
                </a:solidFill>
                <a:latin typeface="Calibri" panose="020F0502020204030204" pitchFamily="34" charset="0"/>
              </a:rPr>
              <a:t>nowcasters</a:t>
            </a:r>
            <a:r>
              <a:rPr lang="en-GB" altLang="nl-NL" sz="2000" dirty="0">
                <a:solidFill>
                  <a:srgbClr val="333399"/>
                </a:solidFill>
                <a:latin typeface="Calibri" panose="020F0502020204030204" pitchFamily="34" charset="0"/>
              </a:rPr>
              <a:t> track all this?</a:t>
            </a:r>
          </a:p>
        </p:txBody>
      </p:sp>
      <p:sp>
        <p:nvSpPr>
          <p:cNvPr id="403461" name="Text Box 14"/>
          <p:cNvSpPr txBox="1">
            <a:spLocks noChangeArrowheads="1"/>
          </p:cNvSpPr>
          <p:nvPr/>
        </p:nvSpPr>
        <p:spPr bwMode="auto">
          <a:xfrm>
            <a:off x="3453432" y="6520667"/>
            <a:ext cx="1622624" cy="2927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lnSpc>
                <a:spcPct val="93000"/>
              </a:lnSpc>
              <a:buClr>
                <a:srgbClr val="000000"/>
              </a:buClr>
              <a:buFont typeface="Times New Roman" pitchFamily="18" charset="0"/>
              <a:buNone/>
            </a:pPr>
            <a:r>
              <a:rPr lang="nl-NL" altLang="nl-NL" sz="1400" dirty="0">
                <a:solidFill>
                  <a:srgbClr val="333399"/>
                </a:solidFill>
                <a:latin typeface="Verdana" pitchFamily="34" charset="0"/>
                <a:hlinkClick r:id="rId3"/>
              </a:rPr>
              <a:t>www.ecmwf.int</a:t>
            </a:r>
            <a:r>
              <a:rPr lang="nl-NL" altLang="nl-NL" sz="1400" dirty="0">
                <a:solidFill>
                  <a:srgbClr val="333399"/>
                </a:solidFill>
                <a:latin typeface="Verdana" pitchFamily="34" charset="0"/>
              </a:rPr>
              <a:t> </a:t>
            </a:r>
            <a:endParaRPr lang="en-US" altLang="nl-NL" sz="1400" dirty="0">
              <a:solidFill>
                <a:srgbClr val="333399"/>
              </a:solidFill>
              <a:latin typeface="Verdana" pitchFamily="34" charset="0"/>
            </a:endParaRPr>
          </a:p>
        </p:txBody>
      </p:sp>
      <p:pic>
        <p:nvPicPr>
          <p:cNvPr id="403477" name="Picture 2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32" y="1844824"/>
            <a:ext cx="9126468" cy="467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62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 Altimeters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030" y="2211717"/>
            <a:ext cx="8088923" cy="2778205"/>
          </a:xfrm>
        </p:spPr>
        <p:txBody>
          <a:bodyPr/>
          <a:lstStyle/>
          <a:p>
            <a:r>
              <a:rPr lang="en-GB" dirty="0"/>
              <a:t>	    		</a:t>
            </a:r>
            <a:endParaRPr lang="en-GB" b="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14" y="1674702"/>
            <a:ext cx="6958037" cy="4298038"/>
          </a:xfrm>
          <a:prstGeom prst="rect">
            <a:avLst/>
          </a:prstGeom>
        </p:spPr>
      </p:pic>
      <p:sp>
        <p:nvSpPr>
          <p:cNvPr id="6" name="Tijdelijke aanduiding voor inhoud 2"/>
          <p:cNvSpPr txBox="1">
            <a:spLocks/>
          </p:cNvSpPr>
          <p:nvPr/>
        </p:nvSpPr>
        <p:spPr bwMode="auto">
          <a:xfrm>
            <a:off x="6944929" y="1754818"/>
            <a:ext cx="2974111" cy="3711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8" tIns="45719" rIns="91438" bIns="45719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>
                <a:solidFill>
                  <a:srgbClr val="000066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152400" indent="-1508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Blip>
                <a:blip r:embed="rId4"/>
              </a:buBlip>
              <a:defRPr sz="2800">
                <a:solidFill>
                  <a:srgbClr val="000066"/>
                </a:solidFill>
                <a:latin typeface="Calibri" panose="020F0502020204030204" pitchFamily="34" charset="0"/>
              </a:defRPr>
            </a:lvl2pPr>
            <a:lvl3pPr marL="406400" indent="-2524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Blip>
                <a:blip r:embed="rId5"/>
              </a:buBlip>
              <a:defRPr sz="2400">
                <a:solidFill>
                  <a:srgbClr val="000000"/>
                </a:solidFill>
                <a:latin typeface="Calibri" panose="020F0502020204030204" pitchFamily="34" charset="0"/>
              </a:defRPr>
            </a:lvl3pPr>
            <a:lvl4pPr marL="633413" indent="-22542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Blip>
                <a:blip r:embed="rId6"/>
              </a:buBlip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4pPr>
            <a:lvl5pPr marL="811213" indent="-1762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1268413" indent="-176213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1725613" indent="-176213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2182813" indent="-176213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2640013" indent="-176213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defTabSz="914378">
              <a:buFont typeface="Calibri" panose="020F0502020204030204" pitchFamily="34" charset="0"/>
              <a:buChar char="+"/>
            </a:pPr>
            <a:r>
              <a:rPr lang="en-US" kern="0" dirty="0"/>
              <a:t>Sea level</a:t>
            </a:r>
          </a:p>
          <a:p>
            <a:pPr defTabSz="914378">
              <a:buFont typeface="Calibri" panose="020F0502020204030204" pitchFamily="34" charset="0"/>
              <a:buChar char="+"/>
            </a:pPr>
            <a:r>
              <a:rPr lang="en-US" kern="0" dirty="0"/>
              <a:t>Waves</a:t>
            </a:r>
          </a:p>
          <a:p>
            <a:pPr defTabSz="914378">
              <a:buFont typeface="Calibri" panose="020F0502020204030204" pitchFamily="34" charset="0"/>
              <a:buChar char="+"/>
            </a:pPr>
            <a:r>
              <a:rPr lang="en-US" kern="0" dirty="0"/>
              <a:t>Storm surge</a:t>
            </a:r>
          </a:p>
          <a:p>
            <a:pPr defTabSz="914378">
              <a:buFont typeface="Calibri" panose="020F0502020204030204" pitchFamily="34" charset="0"/>
              <a:buChar char="+"/>
            </a:pPr>
            <a:r>
              <a:rPr lang="en-US" kern="0" dirty="0"/>
              <a:t>Bathymetry</a:t>
            </a:r>
          </a:p>
          <a:p>
            <a:pPr defTabSz="914378">
              <a:buFont typeface="Calibri" panose="020F0502020204030204" pitchFamily="34" charset="0"/>
              <a:buChar char="+"/>
            </a:pPr>
            <a:r>
              <a:rPr lang="en-US" kern="0" dirty="0"/>
              <a:t>Wind</a:t>
            </a:r>
          </a:p>
          <a:p>
            <a:pPr defTabSz="914378"/>
            <a:endParaRPr lang="en-US" kern="0" dirty="0"/>
          </a:p>
          <a:p>
            <a:pPr defTabSz="914378">
              <a:buFont typeface="Calibri" panose="020F0502020204030204" pitchFamily="34" charset="0"/>
              <a:buChar char="-"/>
            </a:pPr>
            <a:r>
              <a:rPr lang="en-US" kern="0" dirty="0"/>
              <a:t>Narrow track</a:t>
            </a:r>
          </a:p>
          <a:p>
            <a:pPr defTabSz="914378"/>
            <a:endParaRPr lang="en-US" kern="0" dirty="0"/>
          </a:p>
          <a:p>
            <a:pPr defTabSz="914378"/>
            <a:endParaRPr lang="nl-NL" kern="0" dirty="0"/>
          </a:p>
        </p:txBody>
      </p:sp>
    </p:spTree>
    <p:extLst>
      <p:ext uri="{BB962C8B-B14F-4D97-AF65-F5344CB8AC3E}">
        <p14:creationId xmlns:p14="http://schemas.microsoft.com/office/powerpoint/2010/main" val="133700548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Sea level rise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104" y="836712"/>
            <a:ext cx="942504" cy="8901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8" name="Picture 2" descr="https://www.aviso.altimetry.fr/fileadmin/images/data/Products/indic/msl/MSL_Map_MERGED_Global_AVISO_NoGIA_Adjust_sm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1700810"/>
            <a:ext cx="9036496" cy="4299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452518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61"/>
          <a:stretch/>
        </p:blipFill>
        <p:spPr bwMode="auto">
          <a:xfrm>
            <a:off x="-36511" y="836712"/>
            <a:ext cx="9413053" cy="516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112" b="17465"/>
          <a:stretch/>
        </p:blipFill>
        <p:spPr bwMode="auto">
          <a:xfrm>
            <a:off x="395540" y="3212977"/>
            <a:ext cx="2903903" cy="2520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Rechte verbindingslijn 4"/>
          <p:cNvCxnSpPr/>
          <p:nvPr/>
        </p:nvCxnSpPr>
        <p:spPr>
          <a:xfrm>
            <a:off x="1763688" y="3050958"/>
            <a:ext cx="2520280" cy="1134126"/>
          </a:xfrm>
          <a:prstGeom prst="line">
            <a:avLst/>
          </a:prstGeom>
          <a:ln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Rechte verbindingslijn 9"/>
          <p:cNvCxnSpPr/>
          <p:nvPr/>
        </p:nvCxnSpPr>
        <p:spPr>
          <a:xfrm>
            <a:off x="971600" y="3050958"/>
            <a:ext cx="2808312" cy="1350150"/>
          </a:xfrm>
          <a:prstGeom prst="line">
            <a:avLst/>
          </a:prstGeom>
          <a:ln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kstvak 3"/>
          <p:cNvSpPr txBox="1"/>
          <p:nvPr/>
        </p:nvSpPr>
        <p:spPr>
          <a:xfrm>
            <a:off x="7007919" y="5535235"/>
            <a:ext cx="1380502" cy="369330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pPr defTabSz="914378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latin typeface="Verdana"/>
              </a:rPr>
              <a:t>Sentinel-3</a:t>
            </a:r>
            <a:endParaRPr lang="nl-NL" sz="1800" dirty="0">
              <a:solidFill>
                <a:srgbClr val="000000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5703199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8471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39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8472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92238"/>
            <a:ext cx="4900613" cy="321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8473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98988"/>
            <a:ext cx="4919663" cy="2259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8475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7438" y="1392238"/>
            <a:ext cx="4246562" cy="666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8474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4263" y="1933575"/>
            <a:ext cx="4249737" cy="4914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505633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8" y="262195"/>
            <a:ext cx="8460431" cy="571504"/>
          </a:xfrm>
        </p:spPr>
        <p:txBody>
          <a:bodyPr/>
          <a:lstStyle/>
          <a:p>
            <a:r>
              <a:rPr lang="en-US" dirty="0"/>
              <a:t>Coastal winds from ASCAT and NWP</a:t>
            </a:r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9858" y="5085184"/>
            <a:ext cx="8522622" cy="1772816"/>
          </a:xfrm>
        </p:spPr>
        <p:txBody>
          <a:bodyPr>
            <a:norm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dirty="0"/>
              <a:t>New ASCAT land contribution flag to get 50% closer to the coast (~10 km)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dirty="0"/>
              <a:t>Also in development for other scatterometers for coastal wind monitoring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dirty="0"/>
              <a:t>Use more sporadic SAR for local variability studies, e.g., S-1</a:t>
            </a:r>
            <a:endParaRPr lang="nl-NL" dirty="0"/>
          </a:p>
          <a:p>
            <a:endParaRPr lang="nl-NL" sz="1400" dirty="0"/>
          </a:p>
          <a:p>
            <a:r>
              <a:rPr lang="nl-NL" sz="1800" b="1" dirty="0" err="1">
                <a:solidFill>
                  <a:schemeClr val="bg1"/>
                </a:solidFill>
              </a:rPr>
              <a:t>Portabella</a:t>
            </a:r>
            <a:r>
              <a:rPr lang="nl-NL" sz="1800" b="1" dirty="0">
                <a:solidFill>
                  <a:schemeClr val="bg1"/>
                </a:solidFill>
              </a:rPr>
              <a:t>, Johannessen, Stoffelen, 2002</a:t>
            </a:r>
            <a:endParaRPr lang="en-US" sz="1800" b="1" dirty="0">
              <a:solidFill>
                <a:schemeClr val="bg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0FBF2DA-4660-C890-548B-3301D93EFB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201" b="33200"/>
          <a:stretch/>
        </p:blipFill>
        <p:spPr>
          <a:xfrm>
            <a:off x="107504" y="1399413"/>
            <a:ext cx="9040115" cy="318171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8A43CD5-AF06-20D7-9763-9EF34B6AA79F}"/>
              </a:ext>
            </a:extLst>
          </p:cNvPr>
          <p:cNvSpPr txBox="1"/>
          <p:nvPr/>
        </p:nvSpPr>
        <p:spPr>
          <a:xfrm>
            <a:off x="179512" y="1124744"/>
            <a:ext cx="83260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COSMO NWP wind      ASCAT wind               Relative difference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9506D88-63BF-95D8-26D1-EFCCCC0D907F}"/>
              </a:ext>
            </a:extLst>
          </p:cNvPr>
          <p:cNvSpPr txBox="1"/>
          <p:nvPr/>
        </p:nvSpPr>
        <p:spPr>
          <a:xfrm>
            <a:off x="2339752" y="4437112"/>
            <a:ext cx="33089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Neirynck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et al., in review</a:t>
            </a:r>
          </a:p>
        </p:txBody>
      </p:sp>
    </p:spTree>
    <p:extLst>
      <p:ext uri="{BB962C8B-B14F-4D97-AF65-F5344CB8AC3E}">
        <p14:creationId xmlns:p14="http://schemas.microsoft.com/office/powerpoint/2010/main" val="787896371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2_Standaardontwerp">
  <a:themeElements>
    <a:clrScheme name="">
      <a:dk1>
        <a:srgbClr val="000000"/>
      </a:dk1>
      <a:lt1>
        <a:srgbClr val="FFFFFF"/>
      </a:lt1>
      <a:dk2>
        <a:srgbClr val="9ACCD4"/>
      </a:dk2>
      <a:lt2>
        <a:srgbClr val="EEECE1"/>
      </a:lt2>
      <a:accent1>
        <a:srgbClr val="9ACCD4"/>
      </a:accent1>
      <a:accent2>
        <a:srgbClr val="6ED9AD"/>
      </a:accent2>
      <a:accent3>
        <a:srgbClr val="FFFFFF"/>
      </a:accent3>
      <a:accent4>
        <a:srgbClr val="000000"/>
      </a:accent4>
      <a:accent5>
        <a:srgbClr val="CAE2E6"/>
      </a:accent5>
      <a:accent6>
        <a:srgbClr val="63C49C"/>
      </a:accent6>
      <a:hlink>
        <a:srgbClr val="4E9625"/>
      </a:hlink>
      <a:folHlink>
        <a:srgbClr val="60652A"/>
      </a:folHlink>
    </a:clrScheme>
    <a:fontScheme name="2_Standaardontwerp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Standaardontwerp 1">
        <a:dk1>
          <a:srgbClr val="000000"/>
        </a:dk1>
        <a:lt1>
          <a:srgbClr val="FFFFFF"/>
        </a:lt1>
        <a:dk2>
          <a:srgbClr val="529D26"/>
        </a:dk2>
        <a:lt2>
          <a:srgbClr val="EEECE1"/>
        </a:lt2>
        <a:accent1>
          <a:srgbClr val="529D26"/>
        </a:accent1>
        <a:accent2>
          <a:srgbClr val="24C2B0"/>
        </a:accent2>
        <a:accent3>
          <a:srgbClr val="FFFFFF"/>
        </a:accent3>
        <a:accent4>
          <a:srgbClr val="000000"/>
        </a:accent4>
        <a:accent5>
          <a:srgbClr val="B3CCAC"/>
        </a:accent5>
        <a:accent6>
          <a:srgbClr val="20B09F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tandaardontwerp 2">
        <a:dk1>
          <a:srgbClr val="000000"/>
        </a:dk1>
        <a:lt1>
          <a:srgbClr val="FFFFFF"/>
        </a:lt1>
        <a:dk2>
          <a:srgbClr val="529D26"/>
        </a:dk2>
        <a:lt2>
          <a:srgbClr val="EEECE1"/>
        </a:lt2>
        <a:accent1>
          <a:srgbClr val="58AE8B"/>
        </a:accent1>
        <a:accent2>
          <a:srgbClr val="2494C5"/>
        </a:accent2>
        <a:accent3>
          <a:srgbClr val="FFFFFF"/>
        </a:accent3>
        <a:accent4>
          <a:srgbClr val="000000"/>
        </a:accent4>
        <a:accent5>
          <a:srgbClr val="B4D3C4"/>
        </a:accent5>
        <a:accent6>
          <a:srgbClr val="2086B2"/>
        </a:accent6>
        <a:hlink>
          <a:srgbClr val="9ACCD4"/>
        </a:hlink>
        <a:folHlink>
          <a:srgbClr val="A1008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tandaardontwerp 3">
        <a:dk1>
          <a:srgbClr val="000000"/>
        </a:dk1>
        <a:lt1>
          <a:srgbClr val="FFFFFF"/>
        </a:lt1>
        <a:dk2>
          <a:srgbClr val="529D26"/>
        </a:dk2>
        <a:lt2>
          <a:srgbClr val="EEECE1"/>
        </a:lt2>
        <a:accent1>
          <a:srgbClr val="529D26"/>
        </a:accent1>
        <a:accent2>
          <a:srgbClr val="58AE8B"/>
        </a:accent2>
        <a:accent3>
          <a:srgbClr val="FFFFFF"/>
        </a:accent3>
        <a:accent4>
          <a:srgbClr val="000000"/>
        </a:accent4>
        <a:accent5>
          <a:srgbClr val="B3CCAC"/>
        </a:accent5>
        <a:accent6>
          <a:srgbClr val="4F9D7D"/>
        </a:accent6>
        <a:hlink>
          <a:srgbClr val="2494C5"/>
        </a:hlink>
        <a:folHlink>
          <a:srgbClr val="9ACCD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3_Aangepast ontwerp">
  <a:themeElements>
    <a:clrScheme name="3_Aangepast ontwerp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Aangepast ontwerp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Aangepast ontwerp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Aangepast ontwerp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Aangepast ontwerp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Aangepast ontwerp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Aangepast ontwerp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Aangepast ontwerp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Aangepast ontwerp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Aangepast ontwerp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Aangepast ontwerp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Aangepast ontwerp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Aangepast ontwerp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Aangepast ontwerp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3_AGS_Custom Design">
  <a:themeElements>
    <a:clrScheme name="3_AGS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AGS_Custom Desig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AGS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AGS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AGS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AGS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AGS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AGS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AGS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AGS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AGS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AGS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AGS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AGS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3_Nubes">
  <a:themeElements>
    <a:clrScheme name="Nubes 1">
      <a:dk1>
        <a:srgbClr val="4D4D4D"/>
      </a:dk1>
      <a:lt1>
        <a:srgbClr val="FFFFFF"/>
      </a:lt1>
      <a:dk2>
        <a:srgbClr val="0000A4"/>
      </a:dk2>
      <a:lt2>
        <a:srgbClr val="B7E7FF"/>
      </a:lt2>
      <a:accent1>
        <a:srgbClr val="0099CC"/>
      </a:accent1>
      <a:accent2>
        <a:srgbClr val="00CC99"/>
      </a:accent2>
      <a:accent3>
        <a:srgbClr val="AAAACF"/>
      </a:accent3>
      <a:accent4>
        <a:srgbClr val="DADADA"/>
      </a:accent4>
      <a:accent5>
        <a:srgbClr val="AACAE2"/>
      </a:accent5>
      <a:accent6>
        <a:srgbClr val="00B98A"/>
      </a:accent6>
      <a:hlink>
        <a:srgbClr val="FFCC00"/>
      </a:hlink>
      <a:folHlink>
        <a:srgbClr val="EE941C"/>
      </a:folHlink>
    </a:clrScheme>
    <a:fontScheme name="3_Nubes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Nubes 1">
        <a:dk1>
          <a:srgbClr val="4D4D4D"/>
        </a:dk1>
        <a:lt1>
          <a:srgbClr val="FFFFFF"/>
        </a:lt1>
        <a:dk2>
          <a:srgbClr val="0000A4"/>
        </a:dk2>
        <a:lt2>
          <a:srgbClr val="B7E7FF"/>
        </a:lt2>
        <a:accent1>
          <a:srgbClr val="0099CC"/>
        </a:accent1>
        <a:accent2>
          <a:srgbClr val="00CC99"/>
        </a:accent2>
        <a:accent3>
          <a:srgbClr val="AAAACF"/>
        </a:accent3>
        <a:accent4>
          <a:srgbClr val="DADADA"/>
        </a:accent4>
        <a:accent5>
          <a:srgbClr val="AACAE2"/>
        </a:accent5>
        <a:accent6>
          <a:srgbClr val="00B98A"/>
        </a:accent6>
        <a:hlink>
          <a:srgbClr val="FFCC00"/>
        </a:hlink>
        <a:folHlink>
          <a:srgbClr val="EE941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ubes 2">
        <a:dk1>
          <a:srgbClr val="000066"/>
        </a:dk1>
        <a:lt1>
          <a:srgbClr val="FFFFFF"/>
        </a:lt1>
        <a:dk2>
          <a:srgbClr val="00A2DC"/>
        </a:dk2>
        <a:lt2>
          <a:srgbClr val="FFFFFF"/>
        </a:lt2>
        <a:accent1>
          <a:srgbClr val="0079A4"/>
        </a:accent1>
        <a:accent2>
          <a:srgbClr val="33CCCC"/>
        </a:accent2>
        <a:accent3>
          <a:srgbClr val="AACEEB"/>
        </a:accent3>
        <a:accent4>
          <a:srgbClr val="DADADA"/>
        </a:accent4>
        <a:accent5>
          <a:srgbClr val="AABECF"/>
        </a:accent5>
        <a:accent6>
          <a:srgbClr val="2DB9B9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ubes 3">
        <a:dk1>
          <a:srgbClr val="010199"/>
        </a:dk1>
        <a:lt1>
          <a:srgbClr val="FFFFFF"/>
        </a:lt1>
        <a:dk2>
          <a:srgbClr val="000092"/>
        </a:dk2>
        <a:lt2>
          <a:srgbClr val="CCFFFF"/>
        </a:lt2>
        <a:accent1>
          <a:srgbClr val="66CCFF"/>
        </a:accent1>
        <a:accent2>
          <a:srgbClr val="2EBDBA"/>
        </a:accent2>
        <a:accent3>
          <a:srgbClr val="AAAAC7"/>
        </a:accent3>
        <a:accent4>
          <a:srgbClr val="DADADA"/>
        </a:accent4>
        <a:accent5>
          <a:srgbClr val="B8E2FF"/>
        </a:accent5>
        <a:accent6>
          <a:srgbClr val="29ABA8"/>
        </a:accent6>
        <a:hlink>
          <a:srgbClr val="66FFFF"/>
        </a:hlink>
        <a:folHlink>
          <a:srgbClr val="CC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ubes 4">
        <a:dk1>
          <a:srgbClr val="000000"/>
        </a:dk1>
        <a:lt1>
          <a:srgbClr val="FFFFFF"/>
        </a:lt1>
        <a:dk2>
          <a:srgbClr val="006A67"/>
        </a:dk2>
        <a:lt2>
          <a:srgbClr val="FFFFCC"/>
        </a:lt2>
        <a:accent1>
          <a:srgbClr val="33CCCC"/>
        </a:accent1>
        <a:accent2>
          <a:srgbClr val="6D6FC7"/>
        </a:accent2>
        <a:accent3>
          <a:srgbClr val="AAB9B8"/>
        </a:accent3>
        <a:accent4>
          <a:srgbClr val="DADADA"/>
        </a:accent4>
        <a:accent5>
          <a:srgbClr val="ADE2E2"/>
        </a:accent5>
        <a:accent6>
          <a:srgbClr val="6264B4"/>
        </a:accent6>
        <a:hlink>
          <a:srgbClr val="00FFFF"/>
        </a:hlink>
        <a:folHlink>
          <a:srgbClr val="00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ubes 5">
        <a:dk1>
          <a:srgbClr val="4D4D4D"/>
        </a:dk1>
        <a:lt1>
          <a:srgbClr val="FFFFFF"/>
        </a:lt1>
        <a:dk2>
          <a:srgbClr val="650BB7"/>
        </a:dk2>
        <a:lt2>
          <a:srgbClr val="FFFFFF"/>
        </a:lt2>
        <a:accent1>
          <a:srgbClr val="FF66FF"/>
        </a:accent1>
        <a:accent2>
          <a:srgbClr val="666699"/>
        </a:accent2>
        <a:accent3>
          <a:srgbClr val="B8AAD8"/>
        </a:accent3>
        <a:accent4>
          <a:srgbClr val="DADADA"/>
        </a:accent4>
        <a:accent5>
          <a:srgbClr val="FFB8FF"/>
        </a:accent5>
        <a:accent6>
          <a:srgbClr val="5C5C8A"/>
        </a:accent6>
        <a:hlink>
          <a:srgbClr val="E9E9FF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ubes 6">
        <a:dk1>
          <a:srgbClr val="FFFFFF"/>
        </a:dk1>
        <a:lt1>
          <a:srgbClr val="FFFFFF"/>
        </a:lt1>
        <a:dk2>
          <a:srgbClr val="005000"/>
        </a:dk2>
        <a:lt2>
          <a:srgbClr val="DCEAAE"/>
        </a:lt2>
        <a:accent1>
          <a:srgbClr val="99CC00"/>
        </a:accent1>
        <a:accent2>
          <a:srgbClr val="6F801A"/>
        </a:accent2>
        <a:accent3>
          <a:srgbClr val="AAB3AA"/>
        </a:accent3>
        <a:accent4>
          <a:srgbClr val="DADADA"/>
        </a:accent4>
        <a:accent5>
          <a:srgbClr val="CAE2AA"/>
        </a:accent5>
        <a:accent6>
          <a:srgbClr val="647316"/>
        </a:accent6>
        <a:hlink>
          <a:srgbClr val="FFFFCC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ubes 7">
        <a:dk1>
          <a:srgbClr val="4F4F77"/>
        </a:dk1>
        <a:lt1>
          <a:srgbClr val="FFFFFF"/>
        </a:lt1>
        <a:dk2>
          <a:srgbClr val="7979A5"/>
        </a:dk2>
        <a:lt2>
          <a:srgbClr val="F3F3FF"/>
        </a:lt2>
        <a:accent1>
          <a:srgbClr val="5D5D8B"/>
        </a:accent1>
        <a:accent2>
          <a:srgbClr val="66CCFF"/>
        </a:accent2>
        <a:accent3>
          <a:srgbClr val="BEBECF"/>
        </a:accent3>
        <a:accent4>
          <a:srgbClr val="DADADA"/>
        </a:accent4>
        <a:accent5>
          <a:srgbClr val="B6B6C4"/>
        </a:accent5>
        <a:accent6>
          <a:srgbClr val="5CB9E7"/>
        </a:accent6>
        <a:hlink>
          <a:srgbClr val="CCECFF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ubes 8">
        <a:dk1>
          <a:srgbClr val="000000"/>
        </a:dk1>
        <a:lt1>
          <a:srgbClr val="B9B9B9"/>
        </a:lt1>
        <a:dk2>
          <a:srgbClr val="8A8472"/>
        </a:dk2>
        <a:lt2>
          <a:srgbClr val="4D4D4D"/>
        </a:lt2>
        <a:accent1>
          <a:srgbClr val="EDEEE2"/>
        </a:accent1>
        <a:accent2>
          <a:srgbClr val="7FAA7E"/>
        </a:accent2>
        <a:accent3>
          <a:srgbClr val="D9D9D9"/>
        </a:accent3>
        <a:accent4>
          <a:srgbClr val="000000"/>
        </a:accent4>
        <a:accent5>
          <a:srgbClr val="F4F5EE"/>
        </a:accent5>
        <a:accent6>
          <a:srgbClr val="729A72"/>
        </a:accent6>
        <a:hlink>
          <a:srgbClr val="008000"/>
        </a:hlink>
        <a:folHlink>
          <a:srgbClr val="9894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ubes 9">
        <a:dk1>
          <a:srgbClr val="000000"/>
        </a:dk1>
        <a:lt1>
          <a:srgbClr val="FEA24E"/>
        </a:lt1>
        <a:dk2>
          <a:srgbClr val="CC6600"/>
        </a:dk2>
        <a:lt2>
          <a:srgbClr val="808080"/>
        </a:lt2>
        <a:accent1>
          <a:srgbClr val="FBEECD"/>
        </a:accent1>
        <a:accent2>
          <a:srgbClr val="ECD044"/>
        </a:accent2>
        <a:accent3>
          <a:srgbClr val="FECEB2"/>
        </a:accent3>
        <a:accent4>
          <a:srgbClr val="000000"/>
        </a:accent4>
        <a:accent5>
          <a:srgbClr val="FDF5E3"/>
        </a:accent5>
        <a:accent6>
          <a:srgbClr val="D6BC3D"/>
        </a:accent6>
        <a:hlink>
          <a:srgbClr val="E42B00"/>
        </a:hlink>
        <a:folHlink>
          <a:srgbClr val="99663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9_Aangepast ontwerp">
  <a:themeElements>
    <a:clrScheme name="4_Aangepast ontwerp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4_Aangepast ontwerp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4_Aangepast ontwerp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Aangepast ontwerp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Aangepast ontwerp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Aangepast ontwerp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Aangepast ontwerp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Aangepast ontwerp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Aangepast ontwerp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Aangepast ontwerp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Aangepast ontwerp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Aangepast ontwerp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Aangepast ontwerp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Aangepast ontwerp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10_Standaardontwerp">
  <a:themeElements>
    <a:clrScheme name="">
      <a:dk1>
        <a:srgbClr val="000000"/>
      </a:dk1>
      <a:lt1>
        <a:srgbClr val="FFFFFF"/>
      </a:lt1>
      <a:dk2>
        <a:srgbClr val="9ACCD4"/>
      </a:dk2>
      <a:lt2>
        <a:srgbClr val="EEECE1"/>
      </a:lt2>
      <a:accent1>
        <a:srgbClr val="9ACCD4"/>
      </a:accent1>
      <a:accent2>
        <a:srgbClr val="6ED9AD"/>
      </a:accent2>
      <a:accent3>
        <a:srgbClr val="FFFFFF"/>
      </a:accent3>
      <a:accent4>
        <a:srgbClr val="000000"/>
      </a:accent4>
      <a:accent5>
        <a:srgbClr val="CAE2E6"/>
      </a:accent5>
      <a:accent6>
        <a:srgbClr val="63C49C"/>
      </a:accent6>
      <a:hlink>
        <a:srgbClr val="4E9625"/>
      </a:hlink>
      <a:folHlink>
        <a:srgbClr val="60652A"/>
      </a:folHlink>
    </a:clrScheme>
    <a:fontScheme name="4_Standaardontwerp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 kolommen 1">
        <a:dk1>
          <a:srgbClr val="000000"/>
        </a:dk1>
        <a:lt1>
          <a:srgbClr val="FFFFFF"/>
        </a:lt1>
        <a:dk2>
          <a:srgbClr val="529D26"/>
        </a:dk2>
        <a:lt2>
          <a:srgbClr val="EEECE1"/>
        </a:lt2>
        <a:accent1>
          <a:srgbClr val="529D26"/>
        </a:accent1>
        <a:accent2>
          <a:srgbClr val="24C2B0"/>
        </a:accent2>
        <a:accent3>
          <a:srgbClr val="FFFFFF"/>
        </a:accent3>
        <a:accent4>
          <a:srgbClr val="000000"/>
        </a:accent4>
        <a:accent5>
          <a:srgbClr val="B3CCAC"/>
        </a:accent5>
        <a:accent6>
          <a:srgbClr val="20B09F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 kolommen 2">
        <a:dk1>
          <a:srgbClr val="000000"/>
        </a:dk1>
        <a:lt1>
          <a:srgbClr val="FFFFFF"/>
        </a:lt1>
        <a:dk2>
          <a:srgbClr val="529D26"/>
        </a:dk2>
        <a:lt2>
          <a:srgbClr val="EEECE1"/>
        </a:lt2>
        <a:accent1>
          <a:srgbClr val="58AE8B"/>
        </a:accent1>
        <a:accent2>
          <a:srgbClr val="2494C5"/>
        </a:accent2>
        <a:accent3>
          <a:srgbClr val="FFFFFF"/>
        </a:accent3>
        <a:accent4>
          <a:srgbClr val="000000"/>
        </a:accent4>
        <a:accent5>
          <a:srgbClr val="B4D3C4"/>
        </a:accent5>
        <a:accent6>
          <a:srgbClr val="2086B2"/>
        </a:accent6>
        <a:hlink>
          <a:srgbClr val="9ACCD4"/>
        </a:hlink>
        <a:folHlink>
          <a:srgbClr val="A1008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 kolommen 3">
        <a:dk1>
          <a:srgbClr val="000000"/>
        </a:dk1>
        <a:lt1>
          <a:srgbClr val="FFFFFF"/>
        </a:lt1>
        <a:dk2>
          <a:srgbClr val="529D26"/>
        </a:dk2>
        <a:lt2>
          <a:srgbClr val="EEECE1"/>
        </a:lt2>
        <a:accent1>
          <a:srgbClr val="529D26"/>
        </a:accent1>
        <a:accent2>
          <a:srgbClr val="58AE8B"/>
        </a:accent2>
        <a:accent3>
          <a:srgbClr val="FFFFFF"/>
        </a:accent3>
        <a:accent4>
          <a:srgbClr val="000000"/>
        </a:accent4>
        <a:accent5>
          <a:srgbClr val="B3CCAC"/>
        </a:accent5>
        <a:accent6>
          <a:srgbClr val="4F9D7D"/>
        </a:accent6>
        <a:hlink>
          <a:srgbClr val="2494C5"/>
        </a:hlink>
        <a:folHlink>
          <a:srgbClr val="9ACCD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Office Them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4_Aangepast ontwerp">
  <a:themeElements>
    <a:clrScheme name="Aangepast ontwerp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Aangepast ontwerp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Aangepast ontwerp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angepast ontwerp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angepast ontwerp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angepast ontwerp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angepast ontwerp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angepast ontwerp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angepast ontwerp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angepast ontwerp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angepast ontwerp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angepast ontwerp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angepast ontwerp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angepast ontwerp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12_Aangepast ontwerp">
  <a:themeElements>
    <a:clrScheme name="4_Aangepast ontwerp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4_Aangepast ontwerp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4_Aangepast ontwerp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Aangepast ontwerp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Aangepast ontwerp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Aangepast ontwerp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Aangepast ontwerp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Aangepast ontwerp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Aangepast ontwerp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Aangepast ontwerp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Aangepast ontwerp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Aangepast ontwerp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Aangepast ontwerp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Aangepast ontwerp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2_Aangepast ontwerp">
  <a:themeElements>
    <a:clrScheme name="Aangepast ontwerp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Aangepast ontwerp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Aangepast ontwerp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angepast ontwerp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angepast ontwerp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angepast ontwerp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angepast ontwerp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angepast ontwerp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angepast ontwerp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angepast ontwerp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angepast ontwerp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angepast ontwerp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angepast ontwerp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angepast ontwerp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AGS_Custom Design">
  <a:themeElements>
    <a:clrScheme name="2_AGS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AGS_Custom Design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AGS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AGS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AGS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AGS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AGS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AGS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AGS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AGS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AGS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AGS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AGS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AGS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3_Standaardontwerp">
  <a:themeElements>
    <a:clrScheme name="">
      <a:dk1>
        <a:srgbClr val="000000"/>
      </a:dk1>
      <a:lt1>
        <a:srgbClr val="FFFFFF"/>
      </a:lt1>
      <a:dk2>
        <a:srgbClr val="9ACCD4"/>
      </a:dk2>
      <a:lt2>
        <a:srgbClr val="EEECE1"/>
      </a:lt2>
      <a:accent1>
        <a:srgbClr val="9ACCD4"/>
      </a:accent1>
      <a:accent2>
        <a:srgbClr val="6ED9AD"/>
      </a:accent2>
      <a:accent3>
        <a:srgbClr val="FFFFFF"/>
      </a:accent3>
      <a:accent4>
        <a:srgbClr val="000000"/>
      </a:accent4>
      <a:accent5>
        <a:srgbClr val="CAE2E6"/>
      </a:accent5>
      <a:accent6>
        <a:srgbClr val="63C49C"/>
      </a:accent6>
      <a:hlink>
        <a:srgbClr val="4E9625"/>
      </a:hlink>
      <a:folHlink>
        <a:srgbClr val="60652A"/>
      </a:folHlink>
    </a:clrScheme>
    <a:fontScheme name="3_Standaardontwerp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Standaardontwerp 1">
        <a:dk1>
          <a:srgbClr val="000000"/>
        </a:dk1>
        <a:lt1>
          <a:srgbClr val="FFFFFF"/>
        </a:lt1>
        <a:dk2>
          <a:srgbClr val="529D26"/>
        </a:dk2>
        <a:lt2>
          <a:srgbClr val="EEECE1"/>
        </a:lt2>
        <a:accent1>
          <a:srgbClr val="529D26"/>
        </a:accent1>
        <a:accent2>
          <a:srgbClr val="24C2B0"/>
        </a:accent2>
        <a:accent3>
          <a:srgbClr val="FFFFFF"/>
        </a:accent3>
        <a:accent4>
          <a:srgbClr val="000000"/>
        </a:accent4>
        <a:accent5>
          <a:srgbClr val="B3CCAC"/>
        </a:accent5>
        <a:accent6>
          <a:srgbClr val="20B09F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Standaardontwerp 2">
        <a:dk1>
          <a:srgbClr val="000000"/>
        </a:dk1>
        <a:lt1>
          <a:srgbClr val="FFFFFF"/>
        </a:lt1>
        <a:dk2>
          <a:srgbClr val="529D26"/>
        </a:dk2>
        <a:lt2>
          <a:srgbClr val="EEECE1"/>
        </a:lt2>
        <a:accent1>
          <a:srgbClr val="58AE8B"/>
        </a:accent1>
        <a:accent2>
          <a:srgbClr val="2494C5"/>
        </a:accent2>
        <a:accent3>
          <a:srgbClr val="FFFFFF"/>
        </a:accent3>
        <a:accent4>
          <a:srgbClr val="000000"/>
        </a:accent4>
        <a:accent5>
          <a:srgbClr val="B4D3C4"/>
        </a:accent5>
        <a:accent6>
          <a:srgbClr val="2086B2"/>
        </a:accent6>
        <a:hlink>
          <a:srgbClr val="9ACCD4"/>
        </a:hlink>
        <a:folHlink>
          <a:srgbClr val="A1008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Standaardontwerp 3">
        <a:dk1>
          <a:srgbClr val="000000"/>
        </a:dk1>
        <a:lt1>
          <a:srgbClr val="FFFFFF"/>
        </a:lt1>
        <a:dk2>
          <a:srgbClr val="529D26"/>
        </a:dk2>
        <a:lt2>
          <a:srgbClr val="EEECE1"/>
        </a:lt2>
        <a:accent1>
          <a:srgbClr val="529D26"/>
        </a:accent1>
        <a:accent2>
          <a:srgbClr val="58AE8B"/>
        </a:accent2>
        <a:accent3>
          <a:srgbClr val="FFFFFF"/>
        </a:accent3>
        <a:accent4>
          <a:srgbClr val="000000"/>
        </a:accent4>
        <a:accent5>
          <a:srgbClr val="B3CCAC"/>
        </a:accent5>
        <a:accent6>
          <a:srgbClr val="4F9D7D"/>
        </a:accent6>
        <a:hlink>
          <a:srgbClr val="2494C5"/>
        </a:hlink>
        <a:folHlink>
          <a:srgbClr val="9ACCD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1_Standaardontwerp">
  <a:themeElements>
    <a:clrScheme name="">
      <a:dk1>
        <a:srgbClr val="000000"/>
      </a:dk1>
      <a:lt1>
        <a:srgbClr val="FFFFFF"/>
      </a:lt1>
      <a:dk2>
        <a:srgbClr val="9ACCD4"/>
      </a:dk2>
      <a:lt2>
        <a:srgbClr val="EEECE1"/>
      </a:lt2>
      <a:accent1>
        <a:srgbClr val="9ACCD4"/>
      </a:accent1>
      <a:accent2>
        <a:srgbClr val="6ED9AD"/>
      </a:accent2>
      <a:accent3>
        <a:srgbClr val="FFFFFF"/>
      </a:accent3>
      <a:accent4>
        <a:srgbClr val="000000"/>
      </a:accent4>
      <a:accent5>
        <a:srgbClr val="CAE2E6"/>
      </a:accent5>
      <a:accent6>
        <a:srgbClr val="63C49C"/>
      </a:accent6>
      <a:hlink>
        <a:srgbClr val="4E9625"/>
      </a:hlink>
      <a:folHlink>
        <a:srgbClr val="60652A"/>
      </a:folHlink>
    </a:clrScheme>
    <a:fontScheme name="1_Standaardontwerp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Standaardontwerp 1">
        <a:dk1>
          <a:srgbClr val="000000"/>
        </a:dk1>
        <a:lt1>
          <a:srgbClr val="FFFFFF"/>
        </a:lt1>
        <a:dk2>
          <a:srgbClr val="529D26"/>
        </a:dk2>
        <a:lt2>
          <a:srgbClr val="EEECE1"/>
        </a:lt2>
        <a:accent1>
          <a:srgbClr val="529D26"/>
        </a:accent1>
        <a:accent2>
          <a:srgbClr val="24C2B0"/>
        </a:accent2>
        <a:accent3>
          <a:srgbClr val="FFFFFF"/>
        </a:accent3>
        <a:accent4>
          <a:srgbClr val="000000"/>
        </a:accent4>
        <a:accent5>
          <a:srgbClr val="B3CCAC"/>
        </a:accent5>
        <a:accent6>
          <a:srgbClr val="20B09F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ardontwerp 2">
        <a:dk1>
          <a:srgbClr val="000000"/>
        </a:dk1>
        <a:lt1>
          <a:srgbClr val="FFFFFF"/>
        </a:lt1>
        <a:dk2>
          <a:srgbClr val="529D26"/>
        </a:dk2>
        <a:lt2>
          <a:srgbClr val="EEECE1"/>
        </a:lt2>
        <a:accent1>
          <a:srgbClr val="58AE8B"/>
        </a:accent1>
        <a:accent2>
          <a:srgbClr val="2494C5"/>
        </a:accent2>
        <a:accent3>
          <a:srgbClr val="FFFFFF"/>
        </a:accent3>
        <a:accent4>
          <a:srgbClr val="000000"/>
        </a:accent4>
        <a:accent5>
          <a:srgbClr val="B4D3C4"/>
        </a:accent5>
        <a:accent6>
          <a:srgbClr val="2086B2"/>
        </a:accent6>
        <a:hlink>
          <a:srgbClr val="9ACCD4"/>
        </a:hlink>
        <a:folHlink>
          <a:srgbClr val="A1008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ardontwerp 3">
        <a:dk1>
          <a:srgbClr val="000000"/>
        </a:dk1>
        <a:lt1>
          <a:srgbClr val="FFFFFF"/>
        </a:lt1>
        <a:dk2>
          <a:srgbClr val="529D26"/>
        </a:dk2>
        <a:lt2>
          <a:srgbClr val="EEECE1"/>
        </a:lt2>
        <a:accent1>
          <a:srgbClr val="529D26"/>
        </a:accent1>
        <a:accent2>
          <a:srgbClr val="58AE8B"/>
        </a:accent2>
        <a:accent3>
          <a:srgbClr val="FFFFFF"/>
        </a:accent3>
        <a:accent4>
          <a:srgbClr val="000000"/>
        </a:accent4>
        <a:accent5>
          <a:srgbClr val="B3CCAC"/>
        </a:accent5>
        <a:accent6>
          <a:srgbClr val="4F9D7D"/>
        </a:accent6>
        <a:hlink>
          <a:srgbClr val="2494C5"/>
        </a:hlink>
        <a:folHlink>
          <a:srgbClr val="9ACCD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11_Aangepast ontwerp">
  <a:themeElements>
    <a:clrScheme name="4_Aangepast ontwerp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4_Aangepast ontwerp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4_Aangepast ontwerp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Aangepast ontwerp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Aangepast ontwerp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Aangepast ontwerp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Aangepast ontwerp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Aangepast ontwerp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Aangepast ontwerp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Aangepast ontwerp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Aangepast ontwerp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Aangepast ontwerp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Aangepast ontwerp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Aangepast ontwerp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3.xml><?xml version="1.0" encoding="utf-8"?>
<a:theme xmlns:a="http://schemas.openxmlformats.org/drawingml/2006/main" name="11_Standaardontwerp">
  <a:themeElements>
    <a:clrScheme name="">
      <a:dk1>
        <a:srgbClr val="000000"/>
      </a:dk1>
      <a:lt1>
        <a:srgbClr val="FFFFFF"/>
      </a:lt1>
      <a:dk2>
        <a:srgbClr val="9ACCD4"/>
      </a:dk2>
      <a:lt2>
        <a:srgbClr val="EEECE1"/>
      </a:lt2>
      <a:accent1>
        <a:srgbClr val="9ACCD4"/>
      </a:accent1>
      <a:accent2>
        <a:srgbClr val="6ED9AD"/>
      </a:accent2>
      <a:accent3>
        <a:srgbClr val="FFFFFF"/>
      </a:accent3>
      <a:accent4>
        <a:srgbClr val="000000"/>
      </a:accent4>
      <a:accent5>
        <a:srgbClr val="CAE2E6"/>
      </a:accent5>
      <a:accent6>
        <a:srgbClr val="63C49C"/>
      </a:accent6>
      <a:hlink>
        <a:srgbClr val="4E9625"/>
      </a:hlink>
      <a:folHlink>
        <a:srgbClr val="60652A"/>
      </a:folHlink>
    </a:clrScheme>
    <a:fontScheme name="4_Standaardontwerp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 kolommen 1">
        <a:dk1>
          <a:srgbClr val="000000"/>
        </a:dk1>
        <a:lt1>
          <a:srgbClr val="FFFFFF"/>
        </a:lt1>
        <a:dk2>
          <a:srgbClr val="529D26"/>
        </a:dk2>
        <a:lt2>
          <a:srgbClr val="EEECE1"/>
        </a:lt2>
        <a:accent1>
          <a:srgbClr val="529D26"/>
        </a:accent1>
        <a:accent2>
          <a:srgbClr val="24C2B0"/>
        </a:accent2>
        <a:accent3>
          <a:srgbClr val="FFFFFF"/>
        </a:accent3>
        <a:accent4>
          <a:srgbClr val="000000"/>
        </a:accent4>
        <a:accent5>
          <a:srgbClr val="B3CCAC"/>
        </a:accent5>
        <a:accent6>
          <a:srgbClr val="20B09F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 kolommen 2">
        <a:dk1>
          <a:srgbClr val="000000"/>
        </a:dk1>
        <a:lt1>
          <a:srgbClr val="FFFFFF"/>
        </a:lt1>
        <a:dk2>
          <a:srgbClr val="529D26"/>
        </a:dk2>
        <a:lt2>
          <a:srgbClr val="EEECE1"/>
        </a:lt2>
        <a:accent1>
          <a:srgbClr val="58AE8B"/>
        </a:accent1>
        <a:accent2>
          <a:srgbClr val="2494C5"/>
        </a:accent2>
        <a:accent3>
          <a:srgbClr val="FFFFFF"/>
        </a:accent3>
        <a:accent4>
          <a:srgbClr val="000000"/>
        </a:accent4>
        <a:accent5>
          <a:srgbClr val="B4D3C4"/>
        </a:accent5>
        <a:accent6>
          <a:srgbClr val="2086B2"/>
        </a:accent6>
        <a:hlink>
          <a:srgbClr val="9ACCD4"/>
        </a:hlink>
        <a:folHlink>
          <a:srgbClr val="A1008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 kolommen 3">
        <a:dk1>
          <a:srgbClr val="000000"/>
        </a:dk1>
        <a:lt1>
          <a:srgbClr val="FFFFFF"/>
        </a:lt1>
        <a:dk2>
          <a:srgbClr val="529D26"/>
        </a:dk2>
        <a:lt2>
          <a:srgbClr val="EEECE1"/>
        </a:lt2>
        <a:accent1>
          <a:srgbClr val="529D26"/>
        </a:accent1>
        <a:accent2>
          <a:srgbClr val="58AE8B"/>
        </a:accent2>
        <a:accent3>
          <a:srgbClr val="FFFFFF"/>
        </a:accent3>
        <a:accent4>
          <a:srgbClr val="000000"/>
        </a:accent4>
        <a:accent5>
          <a:srgbClr val="B3CCAC"/>
        </a:accent5>
        <a:accent6>
          <a:srgbClr val="4F9D7D"/>
        </a:accent6>
        <a:hlink>
          <a:srgbClr val="2494C5"/>
        </a:hlink>
        <a:folHlink>
          <a:srgbClr val="9ACCD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4.xml><?xml version="1.0" encoding="utf-8"?>
<a:theme xmlns:a="http://schemas.openxmlformats.org/drawingml/2006/main" name="4_Standaardontwerp">
  <a:themeElements>
    <a:clrScheme name="">
      <a:dk1>
        <a:srgbClr val="000000"/>
      </a:dk1>
      <a:lt1>
        <a:srgbClr val="FFFFFF"/>
      </a:lt1>
      <a:dk2>
        <a:srgbClr val="9ACCD4"/>
      </a:dk2>
      <a:lt2>
        <a:srgbClr val="EEECE1"/>
      </a:lt2>
      <a:accent1>
        <a:srgbClr val="9ACCD4"/>
      </a:accent1>
      <a:accent2>
        <a:srgbClr val="6ED9AD"/>
      </a:accent2>
      <a:accent3>
        <a:srgbClr val="FFFFFF"/>
      </a:accent3>
      <a:accent4>
        <a:srgbClr val="000000"/>
      </a:accent4>
      <a:accent5>
        <a:srgbClr val="CAE2E6"/>
      </a:accent5>
      <a:accent6>
        <a:srgbClr val="63C49C"/>
      </a:accent6>
      <a:hlink>
        <a:srgbClr val="4E9625"/>
      </a:hlink>
      <a:folHlink>
        <a:srgbClr val="60652A"/>
      </a:folHlink>
    </a:clrScheme>
    <a:fontScheme name="3_Standaardontwerp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Standaardontwerp 1">
        <a:dk1>
          <a:srgbClr val="000000"/>
        </a:dk1>
        <a:lt1>
          <a:srgbClr val="FFFFFF"/>
        </a:lt1>
        <a:dk2>
          <a:srgbClr val="529D26"/>
        </a:dk2>
        <a:lt2>
          <a:srgbClr val="EEECE1"/>
        </a:lt2>
        <a:accent1>
          <a:srgbClr val="529D26"/>
        </a:accent1>
        <a:accent2>
          <a:srgbClr val="24C2B0"/>
        </a:accent2>
        <a:accent3>
          <a:srgbClr val="FFFFFF"/>
        </a:accent3>
        <a:accent4>
          <a:srgbClr val="000000"/>
        </a:accent4>
        <a:accent5>
          <a:srgbClr val="B3CCAC"/>
        </a:accent5>
        <a:accent6>
          <a:srgbClr val="20B09F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Standaardontwerp 2">
        <a:dk1>
          <a:srgbClr val="000000"/>
        </a:dk1>
        <a:lt1>
          <a:srgbClr val="FFFFFF"/>
        </a:lt1>
        <a:dk2>
          <a:srgbClr val="529D26"/>
        </a:dk2>
        <a:lt2>
          <a:srgbClr val="EEECE1"/>
        </a:lt2>
        <a:accent1>
          <a:srgbClr val="58AE8B"/>
        </a:accent1>
        <a:accent2>
          <a:srgbClr val="2494C5"/>
        </a:accent2>
        <a:accent3>
          <a:srgbClr val="FFFFFF"/>
        </a:accent3>
        <a:accent4>
          <a:srgbClr val="000000"/>
        </a:accent4>
        <a:accent5>
          <a:srgbClr val="B4D3C4"/>
        </a:accent5>
        <a:accent6>
          <a:srgbClr val="2086B2"/>
        </a:accent6>
        <a:hlink>
          <a:srgbClr val="9ACCD4"/>
        </a:hlink>
        <a:folHlink>
          <a:srgbClr val="A1008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Standaardontwerp 3">
        <a:dk1>
          <a:srgbClr val="000000"/>
        </a:dk1>
        <a:lt1>
          <a:srgbClr val="FFFFFF"/>
        </a:lt1>
        <a:dk2>
          <a:srgbClr val="529D26"/>
        </a:dk2>
        <a:lt2>
          <a:srgbClr val="EEECE1"/>
        </a:lt2>
        <a:accent1>
          <a:srgbClr val="529D26"/>
        </a:accent1>
        <a:accent2>
          <a:srgbClr val="58AE8B"/>
        </a:accent2>
        <a:accent3>
          <a:srgbClr val="FFFFFF"/>
        </a:accent3>
        <a:accent4>
          <a:srgbClr val="000000"/>
        </a:accent4>
        <a:accent5>
          <a:srgbClr val="B3CCAC"/>
        </a:accent5>
        <a:accent6>
          <a:srgbClr val="4F9D7D"/>
        </a:accent6>
        <a:hlink>
          <a:srgbClr val="2494C5"/>
        </a:hlink>
        <a:folHlink>
          <a:srgbClr val="9ACCD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5.xml><?xml version="1.0" encoding="utf-8"?>
<a:theme xmlns:a="http://schemas.openxmlformats.org/drawingml/2006/main" name="5_Standaardontwerp">
  <a:themeElements>
    <a:clrScheme name="">
      <a:dk1>
        <a:srgbClr val="000000"/>
      </a:dk1>
      <a:lt1>
        <a:srgbClr val="FFFFFF"/>
      </a:lt1>
      <a:dk2>
        <a:srgbClr val="9ACCD4"/>
      </a:dk2>
      <a:lt2>
        <a:srgbClr val="EEECE1"/>
      </a:lt2>
      <a:accent1>
        <a:srgbClr val="9ACCD4"/>
      </a:accent1>
      <a:accent2>
        <a:srgbClr val="6ED9AD"/>
      </a:accent2>
      <a:accent3>
        <a:srgbClr val="FFFFFF"/>
      </a:accent3>
      <a:accent4>
        <a:srgbClr val="000000"/>
      </a:accent4>
      <a:accent5>
        <a:srgbClr val="CAE2E6"/>
      </a:accent5>
      <a:accent6>
        <a:srgbClr val="63C49C"/>
      </a:accent6>
      <a:hlink>
        <a:srgbClr val="4E9625"/>
      </a:hlink>
      <a:folHlink>
        <a:srgbClr val="60652A"/>
      </a:folHlink>
    </a:clrScheme>
    <a:fontScheme name="3_Standaardontwerp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Standaardontwerp 1">
        <a:dk1>
          <a:srgbClr val="000000"/>
        </a:dk1>
        <a:lt1>
          <a:srgbClr val="FFFFFF"/>
        </a:lt1>
        <a:dk2>
          <a:srgbClr val="529D26"/>
        </a:dk2>
        <a:lt2>
          <a:srgbClr val="EEECE1"/>
        </a:lt2>
        <a:accent1>
          <a:srgbClr val="529D26"/>
        </a:accent1>
        <a:accent2>
          <a:srgbClr val="24C2B0"/>
        </a:accent2>
        <a:accent3>
          <a:srgbClr val="FFFFFF"/>
        </a:accent3>
        <a:accent4>
          <a:srgbClr val="000000"/>
        </a:accent4>
        <a:accent5>
          <a:srgbClr val="B3CCAC"/>
        </a:accent5>
        <a:accent6>
          <a:srgbClr val="20B09F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Standaardontwerp 2">
        <a:dk1>
          <a:srgbClr val="000000"/>
        </a:dk1>
        <a:lt1>
          <a:srgbClr val="FFFFFF"/>
        </a:lt1>
        <a:dk2>
          <a:srgbClr val="529D26"/>
        </a:dk2>
        <a:lt2>
          <a:srgbClr val="EEECE1"/>
        </a:lt2>
        <a:accent1>
          <a:srgbClr val="58AE8B"/>
        </a:accent1>
        <a:accent2>
          <a:srgbClr val="2494C5"/>
        </a:accent2>
        <a:accent3>
          <a:srgbClr val="FFFFFF"/>
        </a:accent3>
        <a:accent4>
          <a:srgbClr val="000000"/>
        </a:accent4>
        <a:accent5>
          <a:srgbClr val="B4D3C4"/>
        </a:accent5>
        <a:accent6>
          <a:srgbClr val="2086B2"/>
        </a:accent6>
        <a:hlink>
          <a:srgbClr val="9ACCD4"/>
        </a:hlink>
        <a:folHlink>
          <a:srgbClr val="A1008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Standaardontwerp 3">
        <a:dk1>
          <a:srgbClr val="000000"/>
        </a:dk1>
        <a:lt1>
          <a:srgbClr val="FFFFFF"/>
        </a:lt1>
        <a:dk2>
          <a:srgbClr val="529D26"/>
        </a:dk2>
        <a:lt2>
          <a:srgbClr val="EEECE1"/>
        </a:lt2>
        <a:accent1>
          <a:srgbClr val="529D26"/>
        </a:accent1>
        <a:accent2>
          <a:srgbClr val="58AE8B"/>
        </a:accent2>
        <a:accent3>
          <a:srgbClr val="FFFFFF"/>
        </a:accent3>
        <a:accent4>
          <a:srgbClr val="000000"/>
        </a:accent4>
        <a:accent5>
          <a:srgbClr val="B3CCAC"/>
        </a:accent5>
        <a:accent6>
          <a:srgbClr val="4F9D7D"/>
        </a:accent6>
        <a:hlink>
          <a:srgbClr val="2494C5"/>
        </a:hlink>
        <a:folHlink>
          <a:srgbClr val="9ACCD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6.xml><?xml version="1.0" encoding="utf-8"?>
<a:theme xmlns:a="http://schemas.openxmlformats.org/drawingml/2006/main" name="1_Office Theme">
  <a:themeElements>
    <a:clrScheme name="Office Them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Office Them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7.xml><?xml version="1.0" encoding="utf-8"?>
<a:theme xmlns:a="http://schemas.openxmlformats.org/drawingml/2006/main" name="1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8.xml><?xml version="1.0" encoding="utf-8"?>
<a:theme xmlns:a="http://schemas.openxmlformats.org/drawingml/2006/main" name="6_Standaardontwerp">
  <a:themeElements>
    <a:clrScheme name="">
      <a:dk1>
        <a:srgbClr val="000000"/>
      </a:dk1>
      <a:lt1>
        <a:srgbClr val="FFFFFF"/>
      </a:lt1>
      <a:dk2>
        <a:srgbClr val="9ACCD4"/>
      </a:dk2>
      <a:lt2>
        <a:srgbClr val="EEECE1"/>
      </a:lt2>
      <a:accent1>
        <a:srgbClr val="9ACCD4"/>
      </a:accent1>
      <a:accent2>
        <a:srgbClr val="6ED9AD"/>
      </a:accent2>
      <a:accent3>
        <a:srgbClr val="FFFFFF"/>
      </a:accent3>
      <a:accent4>
        <a:srgbClr val="000000"/>
      </a:accent4>
      <a:accent5>
        <a:srgbClr val="CAE2E6"/>
      </a:accent5>
      <a:accent6>
        <a:srgbClr val="63C49C"/>
      </a:accent6>
      <a:hlink>
        <a:srgbClr val="4E9625"/>
      </a:hlink>
      <a:folHlink>
        <a:srgbClr val="60652A"/>
      </a:folHlink>
    </a:clrScheme>
    <a:fontScheme name="3_Standaardontwerp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Standaardontwerp 1">
        <a:dk1>
          <a:srgbClr val="000000"/>
        </a:dk1>
        <a:lt1>
          <a:srgbClr val="FFFFFF"/>
        </a:lt1>
        <a:dk2>
          <a:srgbClr val="529D26"/>
        </a:dk2>
        <a:lt2>
          <a:srgbClr val="EEECE1"/>
        </a:lt2>
        <a:accent1>
          <a:srgbClr val="529D26"/>
        </a:accent1>
        <a:accent2>
          <a:srgbClr val="24C2B0"/>
        </a:accent2>
        <a:accent3>
          <a:srgbClr val="FFFFFF"/>
        </a:accent3>
        <a:accent4>
          <a:srgbClr val="000000"/>
        </a:accent4>
        <a:accent5>
          <a:srgbClr val="B3CCAC"/>
        </a:accent5>
        <a:accent6>
          <a:srgbClr val="20B09F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Standaardontwerp 2">
        <a:dk1>
          <a:srgbClr val="000000"/>
        </a:dk1>
        <a:lt1>
          <a:srgbClr val="FFFFFF"/>
        </a:lt1>
        <a:dk2>
          <a:srgbClr val="529D26"/>
        </a:dk2>
        <a:lt2>
          <a:srgbClr val="EEECE1"/>
        </a:lt2>
        <a:accent1>
          <a:srgbClr val="58AE8B"/>
        </a:accent1>
        <a:accent2>
          <a:srgbClr val="2494C5"/>
        </a:accent2>
        <a:accent3>
          <a:srgbClr val="FFFFFF"/>
        </a:accent3>
        <a:accent4>
          <a:srgbClr val="000000"/>
        </a:accent4>
        <a:accent5>
          <a:srgbClr val="B4D3C4"/>
        </a:accent5>
        <a:accent6>
          <a:srgbClr val="2086B2"/>
        </a:accent6>
        <a:hlink>
          <a:srgbClr val="9ACCD4"/>
        </a:hlink>
        <a:folHlink>
          <a:srgbClr val="A1008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Standaardontwerp 3">
        <a:dk1>
          <a:srgbClr val="000000"/>
        </a:dk1>
        <a:lt1>
          <a:srgbClr val="FFFFFF"/>
        </a:lt1>
        <a:dk2>
          <a:srgbClr val="529D26"/>
        </a:dk2>
        <a:lt2>
          <a:srgbClr val="EEECE1"/>
        </a:lt2>
        <a:accent1>
          <a:srgbClr val="529D26"/>
        </a:accent1>
        <a:accent2>
          <a:srgbClr val="58AE8B"/>
        </a:accent2>
        <a:accent3>
          <a:srgbClr val="FFFFFF"/>
        </a:accent3>
        <a:accent4>
          <a:srgbClr val="000000"/>
        </a:accent4>
        <a:accent5>
          <a:srgbClr val="B3CCAC"/>
        </a:accent5>
        <a:accent6>
          <a:srgbClr val="4F9D7D"/>
        </a:accent6>
        <a:hlink>
          <a:srgbClr val="2494C5"/>
        </a:hlink>
        <a:folHlink>
          <a:srgbClr val="9ACCD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9.xml><?xml version="1.0" encoding="utf-8"?>
<a:theme xmlns:a="http://schemas.openxmlformats.org/drawingml/2006/main" name="Office-th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Default Design">
  <a:themeElements>
    <a:clrScheme name="2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2_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Default Design">
  <a:themeElements>
    <a:clrScheme name="3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3_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Default Design">
  <a:themeElements>
    <a:clrScheme name="4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4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4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6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6_Default Design">
      <a:majorFont>
        <a:latin typeface="Arial Black"/>
        <a:ea typeface=""/>
        <a:cs typeface="Arial"/>
      </a:majorFont>
      <a:minorFont>
        <a:latin typeface="Arial"/>
        <a:ea typeface=""/>
        <a:cs typeface="Arial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6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7_ESA Presentation">
  <a:themeElements>
    <a:clrScheme name="7_ESA Presentation 7">
      <a:dk1>
        <a:srgbClr val="000000"/>
      </a:dk1>
      <a:lt1>
        <a:srgbClr val="FFFFFF"/>
      </a:lt1>
      <a:dk2>
        <a:srgbClr val="747678"/>
      </a:dk2>
      <a:lt2>
        <a:srgbClr val="4D4F53"/>
      </a:lt2>
      <a:accent1>
        <a:srgbClr val="0098DB"/>
      </a:accent1>
      <a:accent2>
        <a:srgbClr val="D5D6D2"/>
      </a:accent2>
      <a:accent3>
        <a:srgbClr val="FFFFFF"/>
      </a:accent3>
      <a:accent4>
        <a:srgbClr val="000000"/>
      </a:accent4>
      <a:accent5>
        <a:srgbClr val="AACAEA"/>
      </a:accent5>
      <a:accent6>
        <a:srgbClr val="C1C2BE"/>
      </a:accent6>
      <a:hlink>
        <a:srgbClr val="8B8D8E"/>
      </a:hlink>
      <a:folHlink>
        <a:srgbClr val="9A9B9C"/>
      </a:folHlink>
    </a:clrScheme>
    <a:fontScheme name="7_ESA Pre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7_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3_Office Theme">
  <a:themeElements>
    <a:clrScheme name="3_Office Them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3_Office Them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Aangepast ontwerp">
  <a:themeElements>
    <a:clrScheme name="Aangepast ontwerp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Aangepast ontwerp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Aangepast ontwerp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angepast ontwerp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angepast ontwerp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angepast ontwerp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angepast ontwerp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angepast ontwerp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angepast ontwerp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angepast ontwerp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angepast ontwerp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angepast ontwerp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angepast ontwerp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angepast ontwerp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6476</TotalTime>
  <Words>2815</Words>
  <Application>Microsoft Office PowerPoint</Application>
  <PresentationFormat>On-screen Show (4:3)</PresentationFormat>
  <Paragraphs>499</Paragraphs>
  <Slides>73</Slides>
  <Notes>12</Notes>
  <HiddenSlides>0</HiddenSlides>
  <MMClips>1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28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73</vt:i4>
      </vt:variant>
    </vt:vector>
  </HeadingPairs>
  <TitlesOfParts>
    <vt:vector size="115" baseType="lpstr">
      <vt:lpstr>Arial</vt:lpstr>
      <vt:lpstr>Arial Black</vt:lpstr>
      <vt:lpstr>Calibri</vt:lpstr>
      <vt:lpstr>Comic Sans MS</vt:lpstr>
      <vt:lpstr>Scala Sans</vt:lpstr>
      <vt:lpstr>Symbol</vt:lpstr>
      <vt:lpstr>Times</vt:lpstr>
      <vt:lpstr>Times New Roman</vt:lpstr>
      <vt:lpstr>Trebuchet MS</vt:lpstr>
      <vt:lpstr>URWPalladioL-Bold</vt:lpstr>
      <vt:lpstr>Verdana</vt:lpstr>
      <vt:lpstr>Wingdings</vt:lpstr>
      <vt:lpstr>Default Design</vt:lpstr>
      <vt:lpstr>2_AGS_Custom Design</vt:lpstr>
      <vt:lpstr>2_Default Design</vt:lpstr>
      <vt:lpstr>3_Default Design</vt:lpstr>
      <vt:lpstr>4_Default Design</vt:lpstr>
      <vt:lpstr>6_Default Design</vt:lpstr>
      <vt:lpstr>7_ESA Presentation</vt:lpstr>
      <vt:lpstr>3_Office Theme</vt:lpstr>
      <vt:lpstr>Aangepast ontwerp</vt:lpstr>
      <vt:lpstr>2_Standaardontwerp</vt:lpstr>
      <vt:lpstr>3_Aangepast ontwerp</vt:lpstr>
      <vt:lpstr>3_AGS_Custom Design</vt:lpstr>
      <vt:lpstr>3_Nubes</vt:lpstr>
      <vt:lpstr>9_Aangepast ontwerp</vt:lpstr>
      <vt:lpstr>10_Standaardontwerp</vt:lpstr>
      <vt:lpstr>Office Theme</vt:lpstr>
      <vt:lpstr>4_Aangepast ontwerp</vt:lpstr>
      <vt:lpstr>12_Aangepast ontwerp</vt:lpstr>
      <vt:lpstr>2_Aangepast ontwerp</vt:lpstr>
      <vt:lpstr>3_Standaardontwerp</vt:lpstr>
      <vt:lpstr>1_Standaardontwerp</vt:lpstr>
      <vt:lpstr>11_Aangepast ontwerp</vt:lpstr>
      <vt:lpstr>11_Standaardontwerp</vt:lpstr>
      <vt:lpstr>4_Standaardontwerp</vt:lpstr>
      <vt:lpstr>5_Standaardontwerp</vt:lpstr>
      <vt:lpstr>1_Office Theme</vt:lpstr>
      <vt:lpstr>1_Default Design</vt:lpstr>
      <vt:lpstr>6_Standaardontwerp</vt:lpstr>
      <vt:lpstr>Chart</vt:lpstr>
      <vt:lpstr>Grafiek</vt:lpstr>
      <vt:lpstr>PowerPoint Presentation</vt:lpstr>
      <vt:lpstr>Overview</vt:lpstr>
      <vt:lpstr>PowerPoint Presentation</vt:lpstr>
      <vt:lpstr>North Atlantic Oscillation (NAO)</vt:lpstr>
      <vt:lpstr>Can we further improve meteorology?</vt:lpstr>
      <vt:lpstr>PowerPoint Presentation</vt:lpstr>
      <vt:lpstr>ECMWF uses ~100 different satellite instruments in near-real time</vt:lpstr>
      <vt:lpstr>PowerPoint Presentation</vt:lpstr>
      <vt:lpstr>Coastal winds from ASCAT and NWP</vt:lpstr>
      <vt:lpstr>Observations and Models</vt:lpstr>
      <vt:lpstr>Satellite Wind Services</vt:lpstr>
      <vt:lpstr>Ocean backscatter, NRCS at q &gt; 20o</vt:lpstr>
      <vt:lpstr>Off-shore wind park effects</vt:lpstr>
      <vt:lpstr>Golden age of Scatterometry (WMO OSCAR)</vt:lpstr>
      <vt:lpstr>PowerPoint Presentation</vt:lpstr>
      <vt:lpstr>PowerPoint Presentation</vt:lpstr>
      <vt:lpstr>Baltic view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Overview</vt:lpstr>
      <vt:lpstr>PowerPoint Presentation</vt:lpstr>
      <vt:lpstr>ASCAT scatterometer</vt:lpstr>
      <vt:lpstr>ASCAT observation geometry</vt:lpstr>
      <vt:lpstr>ASCAT observation geometry</vt:lpstr>
      <vt:lpstr>Spatial representation</vt:lpstr>
      <vt:lpstr>Generic Processing                        ESCAT, SeaWinds, ASCAT, OSCAT</vt:lpstr>
      <vt:lpstr>Overview</vt:lpstr>
      <vt:lpstr>Buoy Verification</vt:lpstr>
      <vt:lpstr>PowerPoint Presentation</vt:lpstr>
      <vt:lpstr>Operational 12.5-km product</vt:lpstr>
      <vt:lpstr>PowerPoint Presentation</vt:lpstr>
      <vt:lpstr>Quality Control (QC)</vt:lpstr>
      <vt:lpstr>Discrimination of land, water and ice</vt:lpstr>
      <vt:lpstr>Quality Control and ocean winds</vt:lpstr>
      <vt:lpstr>PowerPoint Presentation</vt:lpstr>
      <vt:lpstr>Monitoring of each product</vt:lpstr>
      <vt:lpstr>Overview</vt:lpstr>
      <vt:lpstr>Cyclone SH, selected solutions</vt:lpstr>
      <vt:lpstr>ASCAT, ECMWF and SAR speed scale</vt:lpstr>
      <vt:lpstr>ASCAT, ECMWF and SAR speed scale</vt:lpstr>
      <vt:lpstr>Overview</vt:lpstr>
      <vt:lpstr>PowerPoint Presentation</vt:lpstr>
      <vt:lpstr>NWP Impact @ 100 km</vt:lpstr>
      <vt:lpstr>Venice during my visit!</vt:lpstr>
      <vt:lpstr>Missed  wave train in QuikScat</vt:lpstr>
      <vt:lpstr>Gebruik van scatterometers</vt:lpstr>
      <vt:lpstr>10 May 2001 00 UTC, East of Boston </vt:lpstr>
      <vt:lpstr>Lack of cross-isobar flow in NWP</vt:lpstr>
      <vt:lpstr>PowerPoint Presentation</vt:lpstr>
      <vt:lpstr>PowerPoint Presentation</vt:lpstr>
      <vt:lpstr>PowerPoint Presentation</vt:lpstr>
      <vt:lpstr>Soil Water Index</vt:lpstr>
      <vt:lpstr>Scatterometer winds</vt:lpstr>
      <vt:lpstr>Model winds</vt:lpstr>
      <vt:lpstr>Further references</vt:lpstr>
      <vt:lpstr>PowerPoint Presentation</vt:lpstr>
      <vt:lpstr> Altimeters</vt:lpstr>
      <vt:lpstr>Sea level rise</vt:lpstr>
      <vt:lpstr>PowerPoint Presentation</vt:lpstr>
    </vt:vector>
  </TitlesOfParts>
  <Company>NCEP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Ncep User</dc:creator>
  <cp:lastModifiedBy>Stoffelen, Ad (KNMI)</cp:lastModifiedBy>
  <cp:revision>112</cp:revision>
  <dcterms:created xsi:type="dcterms:W3CDTF">2005-02-02T02:41:48Z</dcterms:created>
  <dcterms:modified xsi:type="dcterms:W3CDTF">2023-10-15T22:07:13Z</dcterms:modified>
</cp:coreProperties>
</file>