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2"/>
  </p:notesMasterIdLst>
  <p:sldIdLst>
    <p:sldId id="258" r:id="rId3"/>
    <p:sldId id="256" r:id="rId4"/>
    <p:sldId id="257" r:id="rId5"/>
    <p:sldId id="288" r:id="rId6"/>
    <p:sldId id="283" r:id="rId7"/>
    <p:sldId id="284" r:id="rId8"/>
    <p:sldId id="260" r:id="rId9"/>
    <p:sldId id="261" r:id="rId10"/>
    <p:sldId id="262" r:id="rId11"/>
    <p:sldId id="263" r:id="rId12"/>
    <p:sldId id="285" r:id="rId13"/>
    <p:sldId id="289" r:id="rId14"/>
    <p:sldId id="265" r:id="rId15"/>
    <p:sldId id="290" r:id="rId16"/>
    <p:sldId id="286" r:id="rId17"/>
    <p:sldId id="267" r:id="rId18"/>
    <p:sldId id="268" r:id="rId19"/>
    <p:sldId id="287" r:id="rId20"/>
    <p:sldId id="270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85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5707D-FD2C-4A9A-B19D-C404A61439E4}" type="datetimeFigureOut">
              <a:rPr lang="en-ZA" smtClean="0"/>
              <a:t>2025/08/21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5A0A23-BD14-42AA-9509-D29F4EBDA5B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66656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43D71-AA78-5D41-39E3-916CFC04BA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E33C3A-64B5-FD95-29F2-0C6C42116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C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8182C-A983-1B64-A7EF-D27E1ECF43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170AF-011E-7646-0ECF-3251D6EC4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1263C-C3B6-55EE-2358-EA80D8EC2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582750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0A37DB-A3F0-C6A1-44FC-0E51C80D0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014D97-838D-6F29-45CA-B5147932FE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2878B-6BD8-7DF4-404F-DFB04FD3C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72BE3-B243-45F0-25E1-931F8A609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10851-B93E-DCFD-5D4E-7CD9A5640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3521522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nch - Ver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52C7357-7361-AB19-2B02-141FB169A8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" y="1"/>
            <a:ext cx="12192003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CBE0B3-1403-BD76-A0B7-DEB2FCAE0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" b="125"/>
          <a:stretch/>
        </p:blipFill>
        <p:spPr>
          <a:xfrm>
            <a:off x="1600200" y="1027906"/>
            <a:ext cx="2743201" cy="5051695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8B264462-9C67-C87A-E579-1FD481EDD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76621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masis MT Pro Black" panose="02040A040500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r-CD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CACABEF-0040-9CB9-23D4-7E7B9EB22A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87" y="82912"/>
            <a:ext cx="6284928" cy="835134"/>
          </a:xfrm>
          <a:prstGeom prst="rect">
            <a:avLst/>
          </a:prstGeom>
          <a:noFill/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47165CA1-4495-0391-2489-6AFF61D1846C}"/>
              </a:ext>
            </a:extLst>
          </p:cNvPr>
          <p:cNvSpPr/>
          <p:nvPr userDrawn="1"/>
        </p:nvSpPr>
        <p:spPr>
          <a:xfrm>
            <a:off x="0" y="6042833"/>
            <a:ext cx="12192000" cy="587725"/>
          </a:xfrm>
          <a:prstGeom prst="rect">
            <a:avLst/>
          </a:prstGeom>
          <a:solidFill>
            <a:schemeClr val="tx2">
              <a:lumMod val="10000"/>
              <a:lumOff val="9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D"/>
          </a:p>
        </p:txBody>
      </p:sp>
      <p:pic>
        <p:nvPicPr>
          <p:cNvPr id="42" name="Picture 41" descr="A logo with blue text&#10;&#10;AI-generated content may be incorrect.">
            <a:extLst>
              <a:ext uri="{FF2B5EF4-FFF2-40B4-BE49-F238E27FC236}">
                <a16:creationId xmlns:a16="http://schemas.microsoft.com/office/drawing/2014/main" id="{A263FD73-DBC1-F40D-C7F4-5E6C39AD0B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68" y="6082603"/>
            <a:ext cx="676652" cy="50722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3FDB9C4-053C-2BC7-9D7F-8087548F414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283" y="6228863"/>
            <a:ext cx="1362935" cy="226299"/>
          </a:xfrm>
          <a:prstGeom prst="rect">
            <a:avLst/>
          </a:prstGeom>
        </p:spPr>
      </p:pic>
      <p:pic>
        <p:nvPicPr>
          <p:cNvPr id="44" name="Picture 43" descr="A close-up of a logo&#10;&#10;AI-generated content may be incorrect.">
            <a:extLst>
              <a:ext uri="{FF2B5EF4-FFF2-40B4-BE49-F238E27FC236}">
                <a16:creationId xmlns:a16="http://schemas.microsoft.com/office/drawing/2014/main" id="{2F212BA2-BC59-5FBB-5F68-06A1FCCE667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15" y="6077159"/>
            <a:ext cx="1084157" cy="464639"/>
          </a:xfrm>
          <a:prstGeom prst="rect">
            <a:avLst/>
          </a:prstGeom>
        </p:spPr>
      </p:pic>
      <p:pic>
        <p:nvPicPr>
          <p:cNvPr id="45" name="Picture 44" descr="A green and black logo&#10;&#10;AI-generated content may be incorrect.">
            <a:extLst>
              <a:ext uri="{FF2B5EF4-FFF2-40B4-BE49-F238E27FC236}">
                <a16:creationId xmlns:a16="http://schemas.microsoft.com/office/drawing/2014/main" id="{65A1C96E-2931-11CA-31D5-AC28B321FC3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5" y="6173268"/>
            <a:ext cx="850067" cy="346442"/>
          </a:xfrm>
          <a:prstGeom prst="rect">
            <a:avLst/>
          </a:prstGeom>
          <a:effectLst/>
        </p:spPr>
      </p:pic>
      <p:pic>
        <p:nvPicPr>
          <p:cNvPr id="46" name="Picture 45" descr="A logo with a map and leaves&#10;&#10;AI-generated content may be incorrect.">
            <a:extLst>
              <a:ext uri="{FF2B5EF4-FFF2-40B4-BE49-F238E27FC236}">
                <a16:creationId xmlns:a16="http://schemas.microsoft.com/office/drawing/2014/main" id="{E11C2E4A-982A-7897-74D2-C2C46CCCD48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072" y="6082257"/>
            <a:ext cx="1104664" cy="532565"/>
          </a:xfrm>
          <a:prstGeom prst="rect">
            <a:avLst/>
          </a:prstGeom>
        </p:spPr>
      </p:pic>
      <p:pic>
        <p:nvPicPr>
          <p:cNvPr id="47" name="Picture 46" descr="A blue and black logo">
            <a:extLst>
              <a:ext uri="{FF2B5EF4-FFF2-40B4-BE49-F238E27FC236}">
                <a16:creationId xmlns:a16="http://schemas.microsoft.com/office/drawing/2014/main" id="{E2D988C8-B439-2A63-86F2-2FF3FBE3B85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0" t="-1" r="32455" b="21204"/>
          <a:stretch>
            <a:fillRect/>
          </a:stretch>
        </p:blipFill>
        <p:spPr>
          <a:xfrm>
            <a:off x="11147962" y="6024572"/>
            <a:ext cx="401277" cy="614012"/>
          </a:xfrm>
          <a:prstGeom prst="rect">
            <a:avLst/>
          </a:prstGeom>
        </p:spPr>
      </p:pic>
      <p:pic>
        <p:nvPicPr>
          <p:cNvPr id="48" name="Picture 47" descr="A lion holding a spear and shield&#10;&#10;AI-generated content may be incorrect.">
            <a:extLst>
              <a:ext uri="{FF2B5EF4-FFF2-40B4-BE49-F238E27FC236}">
                <a16:creationId xmlns:a16="http://schemas.microsoft.com/office/drawing/2014/main" id="{4BB6A784-E9D1-DF51-EF6A-2F29D3DEFFE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869" y="5924572"/>
            <a:ext cx="1132740" cy="67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42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ench - Intercallai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net earth with clouds and water&#10;&#10;AI-generated content may be incorrect.">
            <a:extLst>
              <a:ext uri="{FF2B5EF4-FFF2-40B4-BE49-F238E27FC236}">
                <a16:creationId xmlns:a16="http://schemas.microsoft.com/office/drawing/2014/main" id="{E09E01B7-3745-152A-B486-21DE198E37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582" y="271267"/>
            <a:ext cx="6161266" cy="6315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CBE0B3-1403-BD76-A0B7-DEB2FCAE0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" b="125"/>
          <a:stretch/>
        </p:blipFill>
        <p:spPr>
          <a:xfrm>
            <a:off x="1600200" y="1027906"/>
            <a:ext cx="2743201" cy="5051695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8B264462-9C67-C87A-E579-1FD481EDD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76621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masis MT Pro Black" panose="02040A040500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r-CD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CACABEF-0040-9CB9-23D4-7E7B9EB22A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87" y="82912"/>
            <a:ext cx="6284928" cy="83513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C5B718-28B6-403D-BA5E-B0EAA4F0953D}"/>
              </a:ext>
            </a:extLst>
          </p:cNvPr>
          <p:cNvSpPr/>
          <p:nvPr userDrawn="1"/>
        </p:nvSpPr>
        <p:spPr>
          <a:xfrm>
            <a:off x="0" y="6042833"/>
            <a:ext cx="12192000" cy="587725"/>
          </a:xfrm>
          <a:prstGeom prst="rect">
            <a:avLst/>
          </a:prstGeom>
          <a:solidFill>
            <a:schemeClr val="tx2">
              <a:lumMod val="10000"/>
              <a:lumOff val="9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D"/>
          </a:p>
        </p:txBody>
      </p:sp>
      <p:pic>
        <p:nvPicPr>
          <p:cNvPr id="13" name="Picture 12" descr="A logo with blue text&#10;&#10;AI-generated content may be incorrect.">
            <a:extLst>
              <a:ext uri="{FF2B5EF4-FFF2-40B4-BE49-F238E27FC236}">
                <a16:creationId xmlns:a16="http://schemas.microsoft.com/office/drawing/2014/main" id="{40957370-9E8D-9B51-5C76-4EDD2A7EA94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68" y="6082603"/>
            <a:ext cx="676652" cy="5072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043A01-EA55-D0FC-3940-4614D3FE2C3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283" y="6228863"/>
            <a:ext cx="1362935" cy="226299"/>
          </a:xfrm>
          <a:prstGeom prst="rect">
            <a:avLst/>
          </a:prstGeom>
        </p:spPr>
      </p:pic>
      <p:pic>
        <p:nvPicPr>
          <p:cNvPr id="15" name="Picture 14" descr="A close-up of a logo&#10;&#10;AI-generated content may be incorrect.">
            <a:extLst>
              <a:ext uri="{FF2B5EF4-FFF2-40B4-BE49-F238E27FC236}">
                <a16:creationId xmlns:a16="http://schemas.microsoft.com/office/drawing/2014/main" id="{631CCE93-BA00-5212-15B8-2944E441780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15" y="6077159"/>
            <a:ext cx="1084157" cy="464639"/>
          </a:xfrm>
          <a:prstGeom prst="rect">
            <a:avLst/>
          </a:prstGeom>
        </p:spPr>
      </p:pic>
      <p:pic>
        <p:nvPicPr>
          <p:cNvPr id="16" name="Picture 15" descr="A green and black logo&#10;&#10;AI-generated content may be incorrect.">
            <a:extLst>
              <a:ext uri="{FF2B5EF4-FFF2-40B4-BE49-F238E27FC236}">
                <a16:creationId xmlns:a16="http://schemas.microsoft.com/office/drawing/2014/main" id="{02C4EA32-CC07-1D88-4111-0C37245768C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5" y="6173268"/>
            <a:ext cx="850067" cy="346442"/>
          </a:xfrm>
          <a:prstGeom prst="rect">
            <a:avLst/>
          </a:prstGeom>
          <a:effectLst/>
        </p:spPr>
      </p:pic>
      <p:pic>
        <p:nvPicPr>
          <p:cNvPr id="17" name="Picture 16" descr="A logo with a map and leaves&#10;&#10;AI-generated content may be incorrect.">
            <a:extLst>
              <a:ext uri="{FF2B5EF4-FFF2-40B4-BE49-F238E27FC236}">
                <a16:creationId xmlns:a16="http://schemas.microsoft.com/office/drawing/2014/main" id="{BBCAB22B-8EA5-48EB-A5F7-AFA6F81C367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072" y="6082257"/>
            <a:ext cx="1104664" cy="532565"/>
          </a:xfrm>
          <a:prstGeom prst="rect">
            <a:avLst/>
          </a:prstGeom>
        </p:spPr>
      </p:pic>
      <p:pic>
        <p:nvPicPr>
          <p:cNvPr id="18" name="Picture 17" descr="A blue and black logo">
            <a:extLst>
              <a:ext uri="{FF2B5EF4-FFF2-40B4-BE49-F238E27FC236}">
                <a16:creationId xmlns:a16="http://schemas.microsoft.com/office/drawing/2014/main" id="{33ACFCD8-D320-FF71-16AF-149A6C38C82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0" t="-1" r="32455" b="21204"/>
          <a:stretch>
            <a:fillRect/>
          </a:stretch>
        </p:blipFill>
        <p:spPr>
          <a:xfrm>
            <a:off x="11147962" y="6024572"/>
            <a:ext cx="401277" cy="614012"/>
          </a:xfrm>
          <a:prstGeom prst="rect">
            <a:avLst/>
          </a:prstGeom>
        </p:spPr>
      </p:pic>
      <p:pic>
        <p:nvPicPr>
          <p:cNvPr id="20" name="Picture 19" descr="A lion holding a spear and shield&#10;&#10;AI-generated content may be incorrect.">
            <a:extLst>
              <a:ext uri="{FF2B5EF4-FFF2-40B4-BE49-F238E27FC236}">
                <a16:creationId xmlns:a16="http://schemas.microsoft.com/office/drawing/2014/main" id="{81F4FDC8-E5DA-D8AA-64C9-B0C51FC5E79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869" y="5924572"/>
            <a:ext cx="1132740" cy="67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45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lish ver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52C7357-7361-AB19-2B02-141FB169A8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" y="1"/>
            <a:ext cx="12192003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CBE0B3-1403-BD76-A0B7-DEB2FCAE0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" b="125"/>
          <a:stretch/>
        </p:blipFill>
        <p:spPr>
          <a:xfrm>
            <a:off x="1600200" y="1027906"/>
            <a:ext cx="2743201" cy="5051695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8B264462-9C67-C87A-E579-1FD481EDD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76621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masis MT Pro Black" panose="02040A040500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r-CD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F9A2FC4-BE87-96BF-AA76-C2497B5C6C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97" y="75920"/>
            <a:ext cx="6272038" cy="833423"/>
          </a:xfrm>
          <a:prstGeom prst="rect">
            <a:avLst/>
          </a:prstGeom>
          <a:noFill/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BC95F5C-59BF-C027-66E3-BD92DF01A5BD}"/>
              </a:ext>
            </a:extLst>
          </p:cNvPr>
          <p:cNvSpPr/>
          <p:nvPr userDrawn="1"/>
        </p:nvSpPr>
        <p:spPr>
          <a:xfrm>
            <a:off x="0" y="6042833"/>
            <a:ext cx="12192000" cy="587725"/>
          </a:xfrm>
          <a:prstGeom prst="rect">
            <a:avLst/>
          </a:prstGeom>
          <a:solidFill>
            <a:schemeClr val="tx2">
              <a:lumMod val="10000"/>
              <a:lumOff val="9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D"/>
          </a:p>
        </p:txBody>
      </p:sp>
      <p:pic>
        <p:nvPicPr>
          <p:cNvPr id="32" name="Picture 31" descr="A logo with blue text&#10;&#10;AI-generated content may be incorrect.">
            <a:extLst>
              <a:ext uri="{FF2B5EF4-FFF2-40B4-BE49-F238E27FC236}">
                <a16:creationId xmlns:a16="http://schemas.microsoft.com/office/drawing/2014/main" id="{4D1FBC95-C95F-88E5-9817-88AA6B3C652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68" y="6082603"/>
            <a:ext cx="676652" cy="5072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02808E8-2775-0E05-A467-5088EC839FC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283" y="6228863"/>
            <a:ext cx="1362935" cy="226299"/>
          </a:xfrm>
          <a:prstGeom prst="rect">
            <a:avLst/>
          </a:prstGeom>
        </p:spPr>
      </p:pic>
      <p:pic>
        <p:nvPicPr>
          <p:cNvPr id="34" name="Picture 33" descr="A close-up of a logo&#10;&#10;AI-generated content may be incorrect.">
            <a:extLst>
              <a:ext uri="{FF2B5EF4-FFF2-40B4-BE49-F238E27FC236}">
                <a16:creationId xmlns:a16="http://schemas.microsoft.com/office/drawing/2014/main" id="{BC8ADE8C-1232-2DE9-2A4A-6A257D996BE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15" y="6077159"/>
            <a:ext cx="1084157" cy="464639"/>
          </a:xfrm>
          <a:prstGeom prst="rect">
            <a:avLst/>
          </a:prstGeom>
        </p:spPr>
      </p:pic>
      <p:pic>
        <p:nvPicPr>
          <p:cNvPr id="35" name="Picture 34" descr="A green and black logo&#10;&#10;AI-generated content may be incorrect.">
            <a:extLst>
              <a:ext uri="{FF2B5EF4-FFF2-40B4-BE49-F238E27FC236}">
                <a16:creationId xmlns:a16="http://schemas.microsoft.com/office/drawing/2014/main" id="{DB08A5AB-FDB4-8B3A-A920-31692C309D7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5" y="6173268"/>
            <a:ext cx="850067" cy="346442"/>
          </a:xfrm>
          <a:prstGeom prst="rect">
            <a:avLst/>
          </a:prstGeom>
          <a:effectLst/>
        </p:spPr>
      </p:pic>
      <p:pic>
        <p:nvPicPr>
          <p:cNvPr id="36" name="Picture 35" descr="A logo with a map and leaves&#10;&#10;AI-generated content may be incorrect.">
            <a:extLst>
              <a:ext uri="{FF2B5EF4-FFF2-40B4-BE49-F238E27FC236}">
                <a16:creationId xmlns:a16="http://schemas.microsoft.com/office/drawing/2014/main" id="{DD29C92A-2382-8623-A3A2-4D46DB9C466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072" y="6082257"/>
            <a:ext cx="1104664" cy="532565"/>
          </a:xfrm>
          <a:prstGeom prst="rect">
            <a:avLst/>
          </a:prstGeom>
        </p:spPr>
      </p:pic>
      <p:pic>
        <p:nvPicPr>
          <p:cNvPr id="37" name="Picture 36" descr="A blue and black logo">
            <a:extLst>
              <a:ext uri="{FF2B5EF4-FFF2-40B4-BE49-F238E27FC236}">
                <a16:creationId xmlns:a16="http://schemas.microsoft.com/office/drawing/2014/main" id="{37696B2E-C842-FF7C-F829-575AA2C690C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0" t="-1" r="32455" b="21204"/>
          <a:stretch>
            <a:fillRect/>
          </a:stretch>
        </p:blipFill>
        <p:spPr>
          <a:xfrm>
            <a:off x="11147962" y="6024572"/>
            <a:ext cx="401277" cy="614012"/>
          </a:xfrm>
          <a:prstGeom prst="rect">
            <a:avLst/>
          </a:prstGeom>
        </p:spPr>
      </p:pic>
      <p:pic>
        <p:nvPicPr>
          <p:cNvPr id="38" name="Picture 37" descr="A lion holding a spear and shield&#10;&#10;AI-generated content may be incorrect.">
            <a:extLst>
              <a:ext uri="{FF2B5EF4-FFF2-40B4-BE49-F238E27FC236}">
                <a16:creationId xmlns:a16="http://schemas.microsoft.com/office/drawing/2014/main" id="{74CBFBB5-C005-CB8F-608E-8518BBBF587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869" y="5924572"/>
            <a:ext cx="1132740" cy="67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23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lish - Inter lap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net earth with clouds and water&#10;&#10;AI-generated content may be incorrect.">
            <a:extLst>
              <a:ext uri="{FF2B5EF4-FFF2-40B4-BE49-F238E27FC236}">
                <a16:creationId xmlns:a16="http://schemas.microsoft.com/office/drawing/2014/main" id="{E09E01B7-3745-152A-B486-21DE198E37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582" y="271267"/>
            <a:ext cx="6161266" cy="6315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CBE0B3-1403-BD76-A0B7-DEB2FCAE0C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" b="125"/>
          <a:stretch/>
        </p:blipFill>
        <p:spPr>
          <a:xfrm>
            <a:off x="1600200" y="1027906"/>
            <a:ext cx="2743201" cy="5051695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8B264462-9C67-C87A-E579-1FD481EDD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76621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masis MT Pro Black" panose="02040A040500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r-CD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66D3BFF-FA61-BEE9-76A6-94B87148CA75}"/>
              </a:ext>
            </a:extLst>
          </p:cNvPr>
          <p:cNvSpPr/>
          <p:nvPr userDrawn="1"/>
        </p:nvSpPr>
        <p:spPr>
          <a:xfrm>
            <a:off x="0" y="6042833"/>
            <a:ext cx="12192000" cy="587725"/>
          </a:xfrm>
          <a:prstGeom prst="rect">
            <a:avLst/>
          </a:prstGeom>
          <a:solidFill>
            <a:schemeClr val="tx2">
              <a:lumMod val="10000"/>
              <a:lumOff val="9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D"/>
          </a:p>
        </p:txBody>
      </p:sp>
      <p:pic>
        <p:nvPicPr>
          <p:cNvPr id="26" name="Picture 25" descr="A logo with blue text&#10;&#10;AI-generated content may be incorrect.">
            <a:extLst>
              <a:ext uri="{FF2B5EF4-FFF2-40B4-BE49-F238E27FC236}">
                <a16:creationId xmlns:a16="http://schemas.microsoft.com/office/drawing/2014/main" id="{211F7896-B1AC-141E-F9F9-3993B6C160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68" y="6082603"/>
            <a:ext cx="676652" cy="5072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34F483-F21F-5D43-03EE-EF4BBE8E51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283" y="6228863"/>
            <a:ext cx="1362935" cy="226299"/>
          </a:xfrm>
          <a:prstGeom prst="rect">
            <a:avLst/>
          </a:prstGeom>
        </p:spPr>
      </p:pic>
      <p:pic>
        <p:nvPicPr>
          <p:cNvPr id="28" name="Picture 27" descr="A close-up of a logo&#10;&#10;AI-generated content may be incorrect.">
            <a:extLst>
              <a:ext uri="{FF2B5EF4-FFF2-40B4-BE49-F238E27FC236}">
                <a16:creationId xmlns:a16="http://schemas.microsoft.com/office/drawing/2014/main" id="{5FB8D8C7-F7D1-E711-6FB1-F96CC49BE5C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15" y="6077159"/>
            <a:ext cx="1084157" cy="4646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CACABEF-0040-9CB9-23D4-7E7B9EB22A2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91" y="82912"/>
            <a:ext cx="6284919" cy="835134"/>
          </a:xfrm>
          <a:prstGeom prst="rect">
            <a:avLst/>
          </a:prstGeom>
          <a:noFill/>
        </p:spPr>
      </p:pic>
      <p:pic>
        <p:nvPicPr>
          <p:cNvPr id="2" name="Picture 1" descr="A green and black logo&#10;&#10;AI-generated content may be incorrect.">
            <a:extLst>
              <a:ext uri="{FF2B5EF4-FFF2-40B4-BE49-F238E27FC236}">
                <a16:creationId xmlns:a16="http://schemas.microsoft.com/office/drawing/2014/main" id="{054D6B6D-DD03-3C27-FCBB-B64A548F484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5" y="6173268"/>
            <a:ext cx="850067" cy="346442"/>
          </a:xfrm>
          <a:prstGeom prst="rect">
            <a:avLst/>
          </a:prstGeom>
          <a:effectLst/>
        </p:spPr>
      </p:pic>
      <p:pic>
        <p:nvPicPr>
          <p:cNvPr id="5" name="Picture 4" descr="A logo with a map and leaves&#10;&#10;AI-generated content may be incorrect.">
            <a:extLst>
              <a:ext uri="{FF2B5EF4-FFF2-40B4-BE49-F238E27FC236}">
                <a16:creationId xmlns:a16="http://schemas.microsoft.com/office/drawing/2014/main" id="{D6E3F5BF-F955-8B23-1D92-F5ADF71F1FD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072" y="6082257"/>
            <a:ext cx="1104664" cy="532565"/>
          </a:xfrm>
          <a:prstGeom prst="rect">
            <a:avLst/>
          </a:prstGeom>
        </p:spPr>
      </p:pic>
      <p:pic>
        <p:nvPicPr>
          <p:cNvPr id="6" name="Picture 5" descr="A blue and black logo">
            <a:extLst>
              <a:ext uri="{FF2B5EF4-FFF2-40B4-BE49-F238E27FC236}">
                <a16:creationId xmlns:a16="http://schemas.microsoft.com/office/drawing/2014/main" id="{3DEBB8BD-DE3D-FB6B-F978-6BFE95CD407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0" t="-1" r="32455" b="21204"/>
          <a:stretch>
            <a:fillRect/>
          </a:stretch>
        </p:blipFill>
        <p:spPr>
          <a:xfrm>
            <a:off x="11147962" y="6024572"/>
            <a:ext cx="401277" cy="614012"/>
          </a:xfrm>
          <a:prstGeom prst="rect">
            <a:avLst/>
          </a:prstGeom>
        </p:spPr>
      </p:pic>
      <p:pic>
        <p:nvPicPr>
          <p:cNvPr id="8" name="Picture 7" descr="A lion holding a spear and shield&#10;&#10;AI-generated content may be incorrect.">
            <a:extLst>
              <a:ext uri="{FF2B5EF4-FFF2-40B4-BE49-F238E27FC236}">
                <a16:creationId xmlns:a16="http://schemas.microsoft.com/office/drawing/2014/main" id="{47D377D8-7FBD-13D5-7F54-635A1E28F11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869" y="5924572"/>
            <a:ext cx="1132740" cy="67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74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4FA2C-A8C4-83B8-CE7D-FEB901E6E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C719F2-FAAB-3E74-8E49-E4E1B71864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C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697DC-0597-7908-2D8C-A15A0B496A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ACEEB-CFD5-4B2A-81B9-010C5A41AD6C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14E59-2617-4457-8ECC-4D473976A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D460B-F454-A00A-CC5B-DAD7559FE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2376C8-F71B-49C3-8EF5-152C8CBC6335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283981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B44D0-550C-C265-0731-05A5400E5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FF8F4-7719-2E8E-3469-CD63E9AE8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29DF86-F505-4CAF-CCAD-F012B71B4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92288A-CE57-EBE0-A115-66AF2F06E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81C11-E62F-AF78-5A29-67E551A1B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2700913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F5D17-3796-A19F-5A10-EDB971120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A6C68A-1B68-378A-63B1-ACA8F8E0F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70371-EEA1-513E-241A-D75700C98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97DB3-D74E-2E4F-055E-DCA64C161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0ECDD-C13D-ECB2-2989-15853A44B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619366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38675-8CCB-4925-F8C3-576EF8EF9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AD7E9-D346-04A2-0242-89DBE64A08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4C780F-3389-72C4-4A17-E56AF569A2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54AF9F-9F85-C2C2-0279-E2D563FDED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2529E3-FFEE-1B0A-2286-840908D5C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81988B-BE1E-0CDA-96A4-668620E1B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437227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0FF13-E459-0C9F-5532-913D2BDDC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68FB9-628B-7F9E-BB14-65DDAB650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47E0FE-0E37-F2D7-DF59-F5DF6542D9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283C8B-F50C-18BE-1116-0A15E1952F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F1C5A7-FD0B-C5EE-42C0-528FFCA486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C5655B-63E2-51F3-A9E9-B28ECAED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059C97-EB4B-728B-1110-1C5C45B25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9B90F3-29C1-4F92-1D00-22E6C3E81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868191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79A417-A5C7-A6F6-E17F-64558526CF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165173-F4D3-E11A-A83B-4F7286CF2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B09E7D-8749-9C2B-95EF-AF71E13E9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341985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AB23C-1F2B-08A6-E716-58A75B49D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BF882-437D-2F74-015F-9C8E3B4FF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1184A-6BA1-32E4-397F-795C4A851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2EF41-7074-C2C0-FC82-435ECA39E7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B99F0F-D9A2-FBC7-6540-9F5F0E0CE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DA59FD-C903-5106-6AEB-5D4882B0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410400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B3598-1095-6281-7932-62E484D64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7BE484-3AAC-C377-6BEC-A357A32CA3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722042-16EF-5957-FBB2-C6B9650121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860C3-5BFA-EEE1-77FC-7599D6A8F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66E655-69C3-6498-53C7-050D5E584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FA4C18-B5CC-2A65-DA82-CACA204E1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1952400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5D7DC-7E06-FF40-5484-CEA400CAE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73F308-BE44-612F-210F-274D91933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3A931-5114-714B-D5D7-499515C7AE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D9D6A5-78F5-461D-8F21-87C3BDB24871}" type="datetimeFigureOut">
              <a:rPr lang="fr-CD" smtClean="0"/>
              <a:t>21/08/2025</a:t>
            </a:fld>
            <a:endParaRPr lang="fr-C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81DDA-2377-707F-CE7B-E5F4EF7D2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6D2F8-19D3-1822-521A-90597995C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5EA4E-C9C0-4748-B87E-A208D08AE6A3}" type="slidenum">
              <a:rPr lang="fr-CD" smtClean="0"/>
              <a:t>‹#›</a:t>
            </a:fld>
            <a:endParaRPr lang="fr-CD"/>
          </a:p>
        </p:txBody>
      </p:sp>
    </p:spTree>
    <p:extLst>
      <p:ext uri="{BB962C8B-B14F-4D97-AF65-F5344CB8AC3E}">
        <p14:creationId xmlns:p14="http://schemas.microsoft.com/office/powerpoint/2010/main" val="837153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microsoft.com/office/2007/relationships/hdphoto" Target="../media/hdphoto4.wdp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24" Type="http://schemas.openxmlformats.org/officeDocument/2006/relationships/image" Target="../media/image9.png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23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9" Type="http://schemas.microsoft.com/office/2007/relationships/hdphoto" Target="../media/hdphoto3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Relationship Id="rId22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ogo of a globe&#10;&#10;AI-generated content may be incorrect.">
            <a:extLst>
              <a:ext uri="{FF2B5EF4-FFF2-40B4-BE49-F238E27FC236}">
                <a16:creationId xmlns:a16="http://schemas.microsoft.com/office/drawing/2014/main" id="{B39CC0FE-384E-3CA8-5F99-AEA92ED3C61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306" y="222943"/>
            <a:ext cx="5577388" cy="5742088"/>
          </a:xfrm>
          <a:prstGeom prst="rect">
            <a:avLst/>
          </a:prstGeom>
        </p:spPr>
      </p:pic>
      <p:pic>
        <p:nvPicPr>
          <p:cNvPr id="15" name="Picture 14" descr="A logo with text overlay&#10;&#10;AI-generated content may be incorrect.">
            <a:extLst>
              <a:ext uri="{FF2B5EF4-FFF2-40B4-BE49-F238E27FC236}">
                <a16:creationId xmlns:a16="http://schemas.microsoft.com/office/drawing/2014/main" id="{9851846A-25BB-752D-23E4-9855241EC6E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7"/>
          <a:stretch>
            <a:fillRect/>
          </a:stretch>
        </p:blipFill>
        <p:spPr>
          <a:xfrm>
            <a:off x="122829" y="109440"/>
            <a:ext cx="586854" cy="511370"/>
          </a:xfrm>
          <a:prstGeom prst="rect">
            <a:avLst/>
          </a:prstGeom>
        </p:spPr>
      </p:pic>
      <p:sp>
        <p:nvSpPr>
          <p:cNvPr id="20" name="Title Placeholder 19">
            <a:extLst>
              <a:ext uri="{FF2B5EF4-FFF2-40B4-BE49-F238E27FC236}">
                <a16:creationId xmlns:a16="http://schemas.microsoft.com/office/drawing/2014/main" id="{9F325A58-0F35-4106-3963-B751F4369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fr-CD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48124C3-EDC7-D4D7-9FFB-C2D2303FB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D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5CE560D7-E990-4A2B-D54F-2DEEE09ED3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6363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D17766-CECD-47FB-B5B8-47E2875954AC}" type="slidenum">
              <a:rPr lang="fr-CD" smtClean="0"/>
              <a:t>‹#›</a:t>
            </a:fld>
            <a:endParaRPr lang="fr-C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59C0772-53F8-5481-8A4A-6CF355A1B775}"/>
              </a:ext>
            </a:extLst>
          </p:cNvPr>
          <p:cNvSpPr/>
          <p:nvPr userDrawn="1"/>
        </p:nvSpPr>
        <p:spPr>
          <a:xfrm>
            <a:off x="0" y="6042833"/>
            <a:ext cx="12192000" cy="587725"/>
          </a:xfrm>
          <a:prstGeom prst="rect">
            <a:avLst/>
          </a:prstGeom>
          <a:solidFill>
            <a:schemeClr val="tx2">
              <a:lumMod val="10000"/>
              <a:lumOff val="9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D"/>
          </a:p>
        </p:txBody>
      </p:sp>
      <p:pic>
        <p:nvPicPr>
          <p:cNvPr id="40" name="Picture 39" descr="A logo with blue text&#10;&#10;AI-generated content may be incorrect.">
            <a:extLst>
              <a:ext uri="{FF2B5EF4-FFF2-40B4-BE49-F238E27FC236}">
                <a16:creationId xmlns:a16="http://schemas.microsoft.com/office/drawing/2014/main" id="{DCDB111B-1904-A11E-6423-D41E4DC3053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68" y="6082603"/>
            <a:ext cx="676652" cy="5072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B3E66A0-B822-F9C5-553C-B3ECC7221A6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283" y="6228863"/>
            <a:ext cx="1362935" cy="226299"/>
          </a:xfrm>
          <a:prstGeom prst="rect">
            <a:avLst/>
          </a:prstGeom>
        </p:spPr>
      </p:pic>
      <p:pic>
        <p:nvPicPr>
          <p:cNvPr id="42" name="Picture 41" descr="A close-up of a logo&#10;&#10;AI-generated content may be incorrect.">
            <a:extLst>
              <a:ext uri="{FF2B5EF4-FFF2-40B4-BE49-F238E27FC236}">
                <a16:creationId xmlns:a16="http://schemas.microsoft.com/office/drawing/2014/main" id="{F642DD62-A48C-22FF-7320-18F92169F234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15" y="6077159"/>
            <a:ext cx="1084157" cy="464639"/>
          </a:xfrm>
          <a:prstGeom prst="rect">
            <a:avLst/>
          </a:prstGeom>
        </p:spPr>
      </p:pic>
      <p:pic>
        <p:nvPicPr>
          <p:cNvPr id="43" name="Picture 42" descr="A green and black logo&#10;&#10;AI-generated content may be incorrect.">
            <a:extLst>
              <a:ext uri="{FF2B5EF4-FFF2-40B4-BE49-F238E27FC236}">
                <a16:creationId xmlns:a16="http://schemas.microsoft.com/office/drawing/2014/main" id="{89D96D27-3F23-EBBA-038F-684292DBFCB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5" y="6173268"/>
            <a:ext cx="850067" cy="346442"/>
          </a:xfrm>
          <a:prstGeom prst="rect">
            <a:avLst/>
          </a:prstGeom>
          <a:effectLst/>
        </p:spPr>
      </p:pic>
      <p:pic>
        <p:nvPicPr>
          <p:cNvPr id="44" name="Picture 43" descr="A logo with a map and leaves&#10;&#10;AI-generated content may be incorrect.">
            <a:extLst>
              <a:ext uri="{FF2B5EF4-FFF2-40B4-BE49-F238E27FC236}">
                <a16:creationId xmlns:a16="http://schemas.microsoft.com/office/drawing/2014/main" id="{675A9591-DE91-332C-A902-3D9E374F891C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072" y="6082257"/>
            <a:ext cx="1104664" cy="532565"/>
          </a:xfrm>
          <a:prstGeom prst="rect">
            <a:avLst/>
          </a:prstGeom>
        </p:spPr>
      </p:pic>
      <p:pic>
        <p:nvPicPr>
          <p:cNvPr id="45" name="Picture 44" descr="A blue and black logo">
            <a:extLst>
              <a:ext uri="{FF2B5EF4-FFF2-40B4-BE49-F238E27FC236}">
                <a16:creationId xmlns:a16="http://schemas.microsoft.com/office/drawing/2014/main" id="{FF3837A0-0BAC-B451-4DD8-FD825AC1C672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0" t="-1" r="32455" b="21204"/>
          <a:stretch>
            <a:fillRect/>
          </a:stretch>
        </p:blipFill>
        <p:spPr>
          <a:xfrm>
            <a:off x="11147962" y="6024572"/>
            <a:ext cx="401277" cy="614012"/>
          </a:xfrm>
          <a:prstGeom prst="rect">
            <a:avLst/>
          </a:prstGeom>
        </p:spPr>
      </p:pic>
      <p:pic>
        <p:nvPicPr>
          <p:cNvPr id="46" name="Picture 45" descr="A lion holding a spear and shield&#10;&#10;AI-generated content may be incorrect.">
            <a:extLst>
              <a:ext uri="{FF2B5EF4-FFF2-40B4-BE49-F238E27FC236}">
                <a16:creationId xmlns:a16="http://schemas.microsoft.com/office/drawing/2014/main" id="{BE8797B2-DEB4-2457-2B8D-AFEAF571C6A4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869" y="5924572"/>
            <a:ext cx="1132740" cy="67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4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2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520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3" r:id="rId2"/>
    <p:sldLayoutId id="2147483660" r:id="rId3"/>
    <p:sldLayoutId id="2147483664" r:id="rId4"/>
    <p:sldLayoutId id="214748366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163EB5-37F2-508B-5F10-2462B0EBD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noProof="0" dirty="0"/>
              <a:t>Displaying Datasets in PUMA-2025</a:t>
            </a:r>
          </a:p>
        </p:txBody>
      </p:sp>
    </p:spTree>
    <p:extLst>
      <p:ext uri="{BB962C8B-B14F-4D97-AF65-F5344CB8AC3E}">
        <p14:creationId xmlns:p14="http://schemas.microsoft.com/office/powerpoint/2010/main" val="3421618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478" y="1690303"/>
            <a:ext cx="5476241" cy="3206817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0" name="Google Shape;17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84040" y="2402106"/>
            <a:ext cx="4925291" cy="3332313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1" name="Google Shape;171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74853" y="100504"/>
            <a:ext cx="3324187" cy="332849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72" name="Google Shape;172;p8"/>
          <p:cNvCxnSpPr/>
          <p:nvPr/>
        </p:nvCxnSpPr>
        <p:spPr>
          <a:xfrm rot="10800000" flipH="1">
            <a:off x="4769963" y="2328421"/>
            <a:ext cx="2281286" cy="1611983"/>
          </a:xfrm>
          <a:prstGeom prst="straightConnector1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73" name="Google Shape;173;p8"/>
          <p:cNvCxnSpPr/>
          <p:nvPr/>
        </p:nvCxnSpPr>
        <p:spPr>
          <a:xfrm flipH="1">
            <a:off x="7296346" y="2988297"/>
            <a:ext cx="18854" cy="549517"/>
          </a:xfrm>
          <a:prstGeom prst="straightConnector1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74" name="Google Shape;174;p8"/>
          <p:cNvSpPr/>
          <p:nvPr/>
        </p:nvSpPr>
        <p:spPr>
          <a:xfrm>
            <a:off x="3873566" y="1033190"/>
            <a:ext cx="2659418" cy="338514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Step 3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: Set time range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175" name="Google Shape;175;p8"/>
          <p:cNvCxnSpPr>
            <a:cxnSpLocks/>
            <a:stCxn id="174" idx="2"/>
          </p:cNvCxnSpPr>
          <p:nvPr/>
        </p:nvCxnSpPr>
        <p:spPr>
          <a:xfrm flipH="1">
            <a:off x="4349968" y="1371704"/>
            <a:ext cx="853307" cy="1224696"/>
          </a:xfrm>
          <a:prstGeom prst="straightConnector1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" name="Google Shape;84;p1">
            <a:extLst>
              <a:ext uri="{FF2B5EF4-FFF2-40B4-BE49-F238E27FC236}">
                <a16:creationId xmlns:a16="http://schemas.microsoft.com/office/drawing/2014/main" id="{BFD224BF-C3F9-37FB-9043-8CB041A093F3}"/>
              </a:ext>
            </a:extLst>
          </p:cNvPr>
          <p:cNvSpPr txBox="1">
            <a:spLocks/>
          </p:cNvSpPr>
          <p:nvPr/>
        </p:nvSpPr>
        <p:spPr>
          <a:xfrm>
            <a:off x="838200" y="96730"/>
            <a:ext cx="9626600" cy="6102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000"/>
              <a:buFont typeface="Calibri"/>
              <a:buNone/>
            </a:pPr>
            <a:r>
              <a:rPr lang="en-ZA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Animate your Imagery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DCA706-91BA-E66D-731D-FBE0A6EAA28A}"/>
              </a:ext>
            </a:extLst>
          </p:cNvPr>
          <p:cNvSpPr txBox="1"/>
          <p:nvPr/>
        </p:nvSpPr>
        <p:spPr>
          <a:xfrm>
            <a:off x="538479" y="802640"/>
            <a:ext cx="318017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sz="1600" b="1" dirty="0"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: Open a new queue</a:t>
            </a:r>
          </a:p>
          <a:p>
            <a:r>
              <a:rPr lang="en-ZA" sz="1600" b="1" dirty="0"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: Choose your MTG RGB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8A94C6C-CD04-F397-A33E-7C8758CA63E5}"/>
              </a:ext>
            </a:extLst>
          </p:cNvPr>
          <p:cNvCxnSpPr/>
          <p:nvPr/>
        </p:nvCxnSpPr>
        <p:spPr>
          <a:xfrm>
            <a:off x="1910080" y="1410562"/>
            <a:ext cx="152400" cy="13935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6B029AB-FB0E-AE20-3A48-753151211007}"/>
              </a:ext>
            </a:extLst>
          </p:cNvPr>
          <p:cNvCxnSpPr>
            <a:cxnSpLocks/>
          </p:cNvCxnSpPr>
          <p:nvPr/>
        </p:nvCxnSpPr>
        <p:spPr>
          <a:xfrm>
            <a:off x="4655782" y="1345082"/>
            <a:ext cx="191796" cy="11542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C974242-F4CF-8D0D-C459-BEB368B621EF}"/>
              </a:ext>
            </a:extLst>
          </p:cNvPr>
          <p:cNvSpPr/>
          <p:nvPr/>
        </p:nvSpPr>
        <p:spPr>
          <a:xfrm>
            <a:off x="5496560" y="4439920"/>
            <a:ext cx="518159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3110AE9-05FC-1F06-30FB-B043FF4C5E3F}"/>
              </a:ext>
            </a:extLst>
          </p:cNvPr>
          <p:cNvCxnSpPr>
            <a:cxnSpLocks/>
            <a:stCxn id="15" idx="7"/>
          </p:cNvCxnSpPr>
          <p:nvPr/>
        </p:nvCxnSpPr>
        <p:spPr>
          <a:xfrm flipV="1">
            <a:off x="5938836" y="2988297"/>
            <a:ext cx="1020764" cy="15185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Google Shape;174;p8">
            <a:extLst>
              <a:ext uri="{FF2B5EF4-FFF2-40B4-BE49-F238E27FC236}">
                <a16:creationId xmlns:a16="http://schemas.microsoft.com/office/drawing/2014/main" id="{F9F475B8-5448-03AD-ECEB-C8B43F886572}"/>
              </a:ext>
            </a:extLst>
          </p:cNvPr>
          <p:cNvSpPr/>
          <p:nvPr/>
        </p:nvSpPr>
        <p:spPr>
          <a:xfrm>
            <a:off x="3259486" y="5565162"/>
            <a:ext cx="3020951" cy="338514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Step 4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: Use the control buttons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014E80F-4FA5-C18D-8342-D134EC4E1339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6280437" y="5561859"/>
            <a:ext cx="803603" cy="1725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"/>
          <p:cNvSpPr txBox="1">
            <a:spLocks noGrp="1"/>
          </p:cNvSpPr>
          <p:nvPr>
            <p:ph type="body" idx="1"/>
          </p:nvPr>
        </p:nvSpPr>
        <p:spPr>
          <a:xfrm>
            <a:off x="718127" y="1754909"/>
            <a:ext cx="10515600" cy="4015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None/>
            </a:pP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</a:t>
            </a: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effects (zooming, Animation, tiles) applied to the</a:t>
            </a: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None/>
            </a:pP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RGBs can also be applied to single channels by</a:t>
            </a: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None/>
            </a:pP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following the process laid out above</a:t>
            </a:r>
            <a:endParaRPr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7E273-449F-51BC-901B-B731300C4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F281F8-0DE1-3E7E-80E8-16B14C4DE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6138"/>
            <a:ext cx="10515600" cy="2852737"/>
          </a:xfrm>
        </p:spPr>
        <p:txBody>
          <a:bodyPr/>
          <a:lstStyle/>
          <a:p>
            <a:pPr algn="ctr"/>
            <a:r>
              <a:rPr lang="en-ZA" dirty="0"/>
              <a:t>NWP Data</a:t>
            </a:r>
          </a:p>
        </p:txBody>
      </p:sp>
    </p:spTree>
    <p:extLst>
      <p:ext uri="{BB962C8B-B14F-4D97-AF65-F5344CB8AC3E}">
        <p14:creationId xmlns:p14="http://schemas.microsoft.com/office/powerpoint/2010/main" val="2931994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860" y="748325"/>
            <a:ext cx="5124295" cy="3189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860" y="3368994"/>
            <a:ext cx="5124295" cy="2598774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0" name="Google Shape;190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79731" y="1721761"/>
            <a:ext cx="3871876" cy="407539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95" name="Google Shape;195;p10"/>
          <p:cNvCxnSpPr>
            <a:cxnSpLocks/>
          </p:cNvCxnSpPr>
          <p:nvPr/>
        </p:nvCxnSpPr>
        <p:spPr>
          <a:xfrm flipH="1" flipV="1">
            <a:off x="3718560" y="937363"/>
            <a:ext cx="2101441" cy="761363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" name="Google Shape;84;p1">
            <a:extLst>
              <a:ext uri="{FF2B5EF4-FFF2-40B4-BE49-F238E27FC236}">
                <a16:creationId xmlns:a16="http://schemas.microsoft.com/office/drawing/2014/main" id="{DB6DE272-307A-8E24-D832-3CFBA7EE4E96}"/>
              </a:ext>
            </a:extLst>
          </p:cNvPr>
          <p:cNvSpPr txBox="1">
            <a:spLocks/>
          </p:cNvSpPr>
          <p:nvPr/>
        </p:nvSpPr>
        <p:spPr>
          <a:xfrm>
            <a:off x="838200" y="96730"/>
            <a:ext cx="9626600" cy="6102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000"/>
              <a:buFont typeface="Calibri"/>
              <a:buNone/>
            </a:pPr>
            <a:r>
              <a:rPr lang="en-ZA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Displaying NWP Products (Model Selection)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AF303F-6B74-0EA5-5805-2ECB5C732AFA}"/>
              </a:ext>
            </a:extLst>
          </p:cNvPr>
          <p:cNvSpPr txBox="1"/>
          <p:nvPr/>
        </p:nvSpPr>
        <p:spPr>
          <a:xfrm>
            <a:off x="5760718" y="1554481"/>
            <a:ext cx="231741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sz="1400" b="1" dirty="0"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: Open a new queue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776DBC-E37F-2796-7329-DA8497462338}"/>
              </a:ext>
            </a:extLst>
          </p:cNvPr>
          <p:cNvSpPr txBox="1"/>
          <p:nvPr/>
        </p:nvSpPr>
        <p:spPr>
          <a:xfrm>
            <a:off x="5760718" y="3093614"/>
            <a:ext cx="231741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sz="1400" b="1" dirty="0">
                <a:latin typeface="Arial" panose="020B0604020202020204" pitchFamily="34" charset="0"/>
                <a:cs typeface="Arial" panose="020B0604020202020204" pitchFamily="34" charset="0"/>
              </a:rPr>
              <a:t>Step 4</a:t>
            </a: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: Select the location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A74B04-3584-BAA2-52FB-F536252F0EB5}"/>
              </a:ext>
            </a:extLst>
          </p:cNvPr>
          <p:cNvSpPr txBox="1"/>
          <p:nvPr/>
        </p:nvSpPr>
        <p:spPr>
          <a:xfrm>
            <a:off x="5746099" y="4514492"/>
            <a:ext cx="231741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sz="1400" b="1" dirty="0">
                <a:latin typeface="Arial" panose="020B0604020202020204" pitchFamily="34" charset="0"/>
                <a:cs typeface="Arial" panose="020B0604020202020204" pitchFamily="34" charset="0"/>
              </a:rPr>
              <a:t>Step 5</a:t>
            </a: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: Select model Field</a:t>
            </a:r>
          </a:p>
        </p:txBody>
      </p:sp>
      <p:cxnSp>
        <p:nvCxnSpPr>
          <p:cNvPr id="15" name="Google Shape;195;p10">
            <a:extLst>
              <a:ext uri="{FF2B5EF4-FFF2-40B4-BE49-F238E27FC236}">
                <a16:creationId xmlns:a16="http://schemas.microsoft.com/office/drawing/2014/main" id="{720BB736-E9DC-68A6-56DE-2F24FC30FA79}"/>
              </a:ext>
            </a:extLst>
          </p:cNvPr>
          <p:cNvCxnSpPr>
            <a:cxnSpLocks/>
          </p:cNvCxnSpPr>
          <p:nvPr/>
        </p:nvCxnSpPr>
        <p:spPr>
          <a:xfrm flipH="1">
            <a:off x="1278237" y="3222577"/>
            <a:ext cx="205123" cy="147761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7" name="Google Shape;195;p10">
            <a:extLst>
              <a:ext uri="{FF2B5EF4-FFF2-40B4-BE49-F238E27FC236}">
                <a16:creationId xmlns:a16="http://schemas.microsoft.com/office/drawing/2014/main" id="{38767E58-77B6-7CB2-CF4C-5534A343745F}"/>
              </a:ext>
            </a:extLst>
          </p:cNvPr>
          <p:cNvCxnSpPr>
            <a:cxnSpLocks/>
          </p:cNvCxnSpPr>
          <p:nvPr/>
        </p:nvCxnSpPr>
        <p:spPr>
          <a:xfrm flipH="1">
            <a:off x="2991502" y="3222577"/>
            <a:ext cx="483218" cy="71502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CDEEE13-0900-642A-C79F-66243F2EC1AD}"/>
              </a:ext>
            </a:extLst>
          </p:cNvPr>
          <p:cNvSpPr txBox="1"/>
          <p:nvPr/>
        </p:nvSpPr>
        <p:spPr>
          <a:xfrm>
            <a:off x="674092" y="2904709"/>
            <a:ext cx="231741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sz="1400" b="1" dirty="0"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: Select model</a:t>
            </a:r>
          </a:p>
        </p:txBody>
      </p:sp>
      <p:cxnSp>
        <p:nvCxnSpPr>
          <p:cNvPr id="21" name="Google Shape;195;p10">
            <a:extLst>
              <a:ext uri="{FF2B5EF4-FFF2-40B4-BE49-F238E27FC236}">
                <a16:creationId xmlns:a16="http://schemas.microsoft.com/office/drawing/2014/main" id="{FC1C6255-08D7-3908-0EA6-B8C414D653BC}"/>
              </a:ext>
            </a:extLst>
          </p:cNvPr>
          <p:cNvCxnSpPr>
            <a:cxnSpLocks/>
          </p:cNvCxnSpPr>
          <p:nvPr/>
        </p:nvCxnSpPr>
        <p:spPr>
          <a:xfrm flipH="1">
            <a:off x="2209737" y="3368994"/>
            <a:ext cx="3668977" cy="1641603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3" name="Google Shape;195;p10">
            <a:extLst>
              <a:ext uri="{FF2B5EF4-FFF2-40B4-BE49-F238E27FC236}">
                <a16:creationId xmlns:a16="http://schemas.microsoft.com/office/drawing/2014/main" id="{F231FB0E-6112-0C99-B16E-0C2FE7A8F874}"/>
              </a:ext>
            </a:extLst>
          </p:cNvPr>
          <p:cNvCxnSpPr>
            <a:cxnSpLocks/>
          </p:cNvCxnSpPr>
          <p:nvPr/>
        </p:nvCxnSpPr>
        <p:spPr>
          <a:xfrm flipH="1" flipV="1">
            <a:off x="4307840" y="4514492"/>
            <a:ext cx="1512161" cy="24927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3D9D1C6-C717-B5B9-9F5D-B7BE715B1988}"/>
              </a:ext>
            </a:extLst>
          </p:cNvPr>
          <p:cNvSpPr txBox="1"/>
          <p:nvPr/>
        </p:nvSpPr>
        <p:spPr>
          <a:xfrm>
            <a:off x="3297785" y="2914800"/>
            <a:ext cx="231741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ZA" sz="1400" b="1" dirty="0">
                <a:latin typeface="Arial" panose="020B0604020202020204" pitchFamily="34" charset="0"/>
                <a:cs typeface="Arial" panose="020B0604020202020204" pitchFamily="34" charset="0"/>
              </a:rPr>
              <a:t>Step 3</a:t>
            </a: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: Select runtime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3CD3385-6F35-88E9-AEDE-1812E99A0508}"/>
              </a:ext>
            </a:extLst>
          </p:cNvPr>
          <p:cNvSpPr/>
          <p:nvPr/>
        </p:nvSpPr>
        <p:spPr>
          <a:xfrm>
            <a:off x="5171440" y="5547360"/>
            <a:ext cx="504715" cy="4204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32" name="Google Shape;195;p10">
            <a:extLst>
              <a:ext uri="{FF2B5EF4-FFF2-40B4-BE49-F238E27FC236}">
                <a16:creationId xmlns:a16="http://schemas.microsoft.com/office/drawing/2014/main" id="{C5A41A95-86B2-DF44-CBB2-D1E9E216ACC5}"/>
              </a:ext>
            </a:extLst>
          </p:cNvPr>
          <p:cNvCxnSpPr>
            <a:cxnSpLocks/>
          </p:cNvCxnSpPr>
          <p:nvPr/>
        </p:nvCxnSpPr>
        <p:spPr>
          <a:xfrm flipV="1">
            <a:off x="5651500" y="5389052"/>
            <a:ext cx="2528231" cy="24927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C845D-0C0C-6378-70C8-F22D6B8C1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D4FD5C-1C40-4909-8A66-9FEA136BA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6138"/>
            <a:ext cx="10515600" cy="2852737"/>
          </a:xfrm>
        </p:spPr>
        <p:txBody>
          <a:bodyPr/>
          <a:lstStyle/>
          <a:p>
            <a:pPr algn="ctr"/>
            <a:r>
              <a:rPr lang="en-ZA" dirty="0"/>
              <a:t>Meteorological Data Dissemination (MDD)</a:t>
            </a:r>
          </a:p>
        </p:txBody>
      </p:sp>
    </p:spTree>
    <p:extLst>
      <p:ext uri="{BB962C8B-B14F-4D97-AF65-F5344CB8AC3E}">
        <p14:creationId xmlns:p14="http://schemas.microsoft.com/office/powerpoint/2010/main" val="2447068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232" y="972431"/>
            <a:ext cx="4105759" cy="3152529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203" name="Google Shape;203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1063" y="3801212"/>
            <a:ext cx="4071651" cy="208435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204" name="Google Shape;204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89138" y="968697"/>
            <a:ext cx="5392132" cy="287085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10" name="Google Shape;210;p11"/>
          <p:cNvCxnSpPr/>
          <p:nvPr/>
        </p:nvCxnSpPr>
        <p:spPr>
          <a:xfrm>
            <a:off x="5181600" y="1256145"/>
            <a:ext cx="849178" cy="1025237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211" name="Google Shape;211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13899" y="968697"/>
            <a:ext cx="1822839" cy="34744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84;p1">
            <a:extLst>
              <a:ext uri="{FF2B5EF4-FFF2-40B4-BE49-F238E27FC236}">
                <a16:creationId xmlns:a16="http://schemas.microsoft.com/office/drawing/2014/main" id="{41814771-4604-1BB6-0042-D4D84D3C8FC4}"/>
              </a:ext>
            </a:extLst>
          </p:cNvPr>
          <p:cNvSpPr txBox="1">
            <a:spLocks/>
          </p:cNvSpPr>
          <p:nvPr/>
        </p:nvSpPr>
        <p:spPr>
          <a:xfrm>
            <a:off x="838200" y="96730"/>
            <a:ext cx="11120120" cy="6102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000"/>
              <a:buFont typeface="Calibri"/>
              <a:buNone/>
            </a:pPr>
            <a:r>
              <a:rPr lang="en-ZA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Displaying Meteorological Data Dissemination (MDD)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9F9FD2-62D5-21F0-EC4A-A7612EA7DF22}"/>
              </a:ext>
            </a:extLst>
          </p:cNvPr>
          <p:cNvSpPr txBox="1"/>
          <p:nvPr/>
        </p:nvSpPr>
        <p:spPr>
          <a:xfrm>
            <a:off x="2841822" y="1694496"/>
            <a:ext cx="1580892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sz="1400" b="1" dirty="0"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: Open a new queue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603623-6809-C3A8-DD8D-1E7BE2C82488}"/>
              </a:ext>
            </a:extLst>
          </p:cNvPr>
          <p:cNvSpPr txBox="1"/>
          <p:nvPr/>
        </p:nvSpPr>
        <p:spPr>
          <a:xfrm>
            <a:off x="2022025" y="2594720"/>
            <a:ext cx="2400689" cy="73866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sz="1400" b="1" dirty="0"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: Under the “mdd” section select “Metar-Taf” and the dataset you need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30A02F6-D4CD-64FB-CCA4-A1A52426F339}"/>
              </a:ext>
            </a:extLst>
          </p:cNvPr>
          <p:cNvCxnSpPr/>
          <p:nvPr/>
        </p:nvCxnSpPr>
        <p:spPr>
          <a:xfrm flipV="1">
            <a:off x="3632268" y="1087120"/>
            <a:ext cx="76132" cy="5283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C4012F8-69C5-4216-1F57-8AB430A45684}"/>
              </a:ext>
            </a:extLst>
          </p:cNvPr>
          <p:cNvCxnSpPr>
            <a:cxnSpLocks/>
          </p:cNvCxnSpPr>
          <p:nvPr/>
        </p:nvCxnSpPr>
        <p:spPr>
          <a:xfrm flipH="1">
            <a:off x="777571" y="2964052"/>
            <a:ext cx="1261270" cy="22331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FC58216-E015-F9E7-6B26-035BA99514C3}"/>
              </a:ext>
            </a:extLst>
          </p:cNvPr>
          <p:cNvCxnSpPr>
            <a:cxnSpLocks/>
          </p:cNvCxnSpPr>
          <p:nvPr/>
        </p:nvCxnSpPr>
        <p:spPr>
          <a:xfrm>
            <a:off x="2057141" y="3333384"/>
            <a:ext cx="0" cy="8473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CF88347-A05E-DC0E-4FCE-2D2B44A3E54C}"/>
              </a:ext>
            </a:extLst>
          </p:cNvPr>
          <p:cNvSpPr txBox="1"/>
          <p:nvPr/>
        </p:nvSpPr>
        <p:spPr>
          <a:xfrm>
            <a:off x="4713899" y="4577232"/>
            <a:ext cx="1822839" cy="13849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sz="1400" b="1" dirty="0">
                <a:latin typeface="Arial" panose="020B0604020202020204" pitchFamily="34" charset="0"/>
                <a:cs typeface="Arial" panose="020B0604020202020204" pitchFamily="34" charset="0"/>
              </a:rPr>
              <a:t>Step 3</a:t>
            </a: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: Make sure you are in edit mode. Your METARs should be displayed on the map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5A0DDA-99E1-81C5-C8A3-4E74409A89A5}"/>
              </a:ext>
            </a:extLst>
          </p:cNvPr>
          <p:cNvSpPr txBox="1"/>
          <p:nvPr/>
        </p:nvSpPr>
        <p:spPr>
          <a:xfrm>
            <a:off x="6689139" y="3993091"/>
            <a:ext cx="2658062" cy="30777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sz="1400" b="1" dirty="0">
                <a:latin typeface="Arial" panose="020B0604020202020204" pitchFamily="34" charset="0"/>
                <a:cs typeface="Arial" panose="020B0604020202020204" pitchFamily="34" charset="0"/>
              </a:rPr>
              <a:t>Step 4</a:t>
            </a: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: Open the mdd settings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589AC18-40EF-F2A3-60FD-2F1E676EF74D}"/>
              </a:ext>
            </a:extLst>
          </p:cNvPr>
          <p:cNvSpPr/>
          <p:nvPr/>
        </p:nvSpPr>
        <p:spPr>
          <a:xfrm>
            <a:off x="9946640" y="1808480"/>
            <a:ext cx="132080" cy="193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DBCF83-6B6C-747E-F57E-A8EC1851960F}"/>
              </a:ext>
            </a:extLst>
          </p:cNvPr>
          <p:cNvSpPr txBox="1"/>
          <p:nvPr/>
        </p:nvSpPr>
        <p:spPr>
          <a:xfrm>
            <a:off x="9423208" y="3993091"/>
            <a:ext cx="2658062" cy="73866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sz="1400" b="1" dirty="0">
                <a:latin typeface="Arial" panose="020B0604020202020204" pitchFamily="34" charset="0"/>
                <a:cs typeface="Arial" panose="020B0604020202020204" pitchFamily="34" charset="0"/>
              </a:rPr>
              <a:t>Step 5</a:t>
            </a: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: Toggle either Metar, Taf, Synop or Sigmet “on” to visualize the dataset you need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29C0AC2-8277-FD3B-1048-898802E60C84}"/>
              </a:ext>
            </a:extLst>
          </p:cNvPr>
          <p:cNvCxnSpPr>
            <a:cxnSpLocks/>
          </p:cNvCxnSpPr>
          <p:nvPr/>
        </p:nvCxnSpPr>
        <p:spPr>
          <a:xfrm flipH="1" flipV="1">
            <a:off x="4943612" y="1256145"/>
            <a:ext cx="707888" cy="33704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637212A-7549-E295-C7CA-DEA904368C5F}"/>
              </a:ext>
            </a:extLst>
          </p:cNvPr>
          <p:cNvCxnSpPr>
            <a:cxnSpLocks/>
          </p:cNvCxnSpPr>
          <p:nvPr/>
        </p:nvCxnSpPr>
        <p:spPr>
          <a:xfrm flipV="1">
            <a:off x="8002454" y="2001520"/>
            <a:ext cx="1944186" cy="19915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C7272CA-B0A1-6482-86CE-D63C64AC9D65}"/>
              </a:ext>
            </a:extLst>
          </p:cNvPr>
          <p:cNvCxnSpPr>
            <a:cxnSpLocks/>
          </p:cNvCxnSpPr>
          <p:nvPr/>
        </p:nvCxnSpPr>
        <p:spPr>
          <a:xfrm flipH="1" flipV="1">
            <a:off x="10556240" y="2404124"/>
            <a:ext cx="1402080" cy="15889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E32DF0A-A309-4378-1BD1-0797F0A069AE}"/>
              </a:ext>
            </a:extLst>
          </p:cNvPr>
          <p:cNvSpPr txBox="1"/>
          <p:nvPr/>
        </p:nvSpPr>
        <p:spPr>
          <a:xfrm>
            <a:off x="6689138" y="4938653"/>
            <a:ext cx="5269182" cy="646331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dirty="0"/>
              <a:t>Follow the same process to display the TAF, Synop or SIGMET plots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109" y="808138"/>
            <a:ext cx="4851291" cy="2614454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9" name="Google Shape;21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109" y="3579183"/>
            <a:ext cx="4851291" cy="2294054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0" name="Google Shape;220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0960" y="1855045"/>
            <a:ext cx="4429973" cy="4018192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25" name="Google Shape;225;p12"/>
          <p:cNvCxnSpPr/>
          <p:nvPr/>
        </p:nvCxnSpPr>
        <p:spPr>
          <a:xfrm>
            <a:off x="4738255" y="2780145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26" name="Google Shape;226;p12"/>
          <p:cNvCxnSpPr>
            <a:cxnSpLocks/>
          </p:cNvCxnSpPr>
          <p:nvPr/>
        </p:nvCxnSpPr>
        <p:spPr>
          <a:xfrm flipH="1">
            <a:off x="2164080" y="984763"/>
            <a:ext cx="3214629" cy="101675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" name="Google Shape;84;p1">
            <a:extLst>
              <a:ext uri="{FF2B5EF4-FFF2-40B4-BE49-F238E27FC236}">
                <a16:creationId xmlns:a16="http://schemas.microsoft.com/office/drawing/2014/main" id="{2E035190-4945-86DD-9DFD-959B42695A05}"/>
              </a:ext>
            </a:extLst>
          </p:cNvPr>
          <p:cNvSpPr txBox="1">
            <a:spLocks/>
          </p:cNvSpPr>
          <p:nvPr/>
        </p:nvSpPr>
        <p:spPr>
          <a:xfrm>
            <a:off x="838200" y="96730"/>
            <a:ext cx="11120120" cy="6102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000"/>
              <a:buFont typeface="Calibri"/>
              <a:buNone/>
            </a:pPr>
            <a:r>
              <a:rPr lang="en-ZA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Displaying Expanded MDD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04A0EA-F598-B382-CA0C-E128BC9A17B3}"/>
              </a:ext>
            </a:extLst>
          </p:cNvPr>
          <p:cNvSpPr txBox="1"/>
          <p:nvPr/>
        </p:nvSpPr>
        <p:spPr>
          <a:xfrm>
            <a:off x="5378709" y="771196"/>
            <a:ext cx="2109211" cy="73866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sz="1400" b="1" dirty="0"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: Ensure that you are displaying METAR data</a:t>
            </a:r>
          </a:p>
        </p:txBody>
      </p:sp>
      <p:cxnSp>
        <p:nvCxnSpPr>
          <p:cNvPr id="7" name="Google Shape;226;p12">
            <a:extLst>
              <a:ext uri="{FF2B5EF4-FFF2-40B4-BE49-F238E27FC236}">
                <a16:creationId xmlns:a16="http://schemas.microsoft.com/office/drawing/2014/main" id="{B75D70A8-C111-3995-EAEF-B48432287649}"/>
              </a:ext>
            </a:extLst>
          </p:cNvPr>
          <p:cNvCxnSpPr>
            <a:cxnSpLocks/>
          </p:cNvCxnSpPr>
          <p:nvPr/>
        </p:nvCxnSpPr>
        <p:spPr>
          <a:xfrm flipH="1">
            <a:off x="3877088" y="1001481"/>
            <a:ext cx="1468919" cy="870282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2951338-2F5D-EAC5-4FB5-5C1DBDB7D3C7}"/>
              </a:ext>
            </a:extLst>
          </p:cNvPr>
          <p:cNvSpPr txBox="1"/>
          <p:nvPr/>
        </p:nvSpPr>
        <p:spPr>
          <a:xfrm>
            <a:off x="5378709" y="2029239"/>
            <a:ext cx="2109211" cy="116955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sz="1400" b="1" dirty="0"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: Click on any of the plotted stations. A pop-up window should appear with station information</a:t>
            </a:r>
          </a:p>
        </p:txBody>
      </p:sp>
      <p:cxnSp>
        <p:nvCxnSpPr>
          <p:cNvPr id="10" name="Google Shape;226;p12">
            <a:extLst>
              <a:ext uri="{FF2B5EF4-FFF2-40B4-BE49-F238E27FC236}">
                <a16:creationId xmlns:a16="http://schemas.microsoft.com/office/drawing/2014/main" id="{E7F57304-025B-222C-B5A3-28EE55610F7B}"/>
              </a:ext>
            </a:extLst>
          </p:cNvPr>
          <p:cNvCxnSpPr>
            <a:cxnSpLocks/>
          </p:cNvCxnSpPr>
          <p:nvPr/>
        </p:nvCxnSpPr>
        <p:spPr>
          <a:xfrm flipH="1" flipV="1">
            <a:off x="1869440" y="2215087"/>
            <a:ext cx="3476567" cy="48173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" name="Google Shape;226;p12">
            <a:extLst>
              <a:ext uri="{FF2B5EF4-FFF2-40B4-BE49-F238E27FC236}">
                <a16:creationId xmlns:a16="http://schemas.microsoft.com/office/drawing/2014/main" id="{A911ABA9-FFC1-C25C-AD9C-AA045BE22900}"/>
              </a:ext>
            </a:extLst>
          </p:cNvPr>
          <p:cNvCxnSpPr>
            <a:cxnSpLocks/>
          </p:cNvCxnSpPr>
          <p:nvPr/>
        </p:nvCxnSpPr>
        <p:spPr>
          <a:xfrm flipH="1">
            <a:off x="3241040" y="2706700"/>
            <a:ext cx="2128247" cy="1085812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95D6393-1BB6-9777-8AF9-FCFD2A6560C1}"/>
              </a:ext>
            </a:extLst>
          </p:cNvPr>
          <p:cNvSpPr txBox="1"/>
          <p:nvPr/>
        </p:nvSpPr>
        <p:spPr>
          <a:xfrm>
            <a:off x="5346007" y="3718169"/>
            <a:ext cx="2109211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sz="1400" b="1" dirty="0">
                <a:latin typeface="Arial" panose="020B0604020202020204" pitchFamily="34" charset="0"/>
                <a:cs typeface="Arial" panose="020B0604020202020204" pitchFamily="34" charset="0"/>
              </a:rPr>
              <a:t>Step 3</a:t>
            </a: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: Click on “more” to display METARs at your chosen station for a set time period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CAE4E6F-4CCA-A2E8-C445-E4B1AE22CD97}"/>
              </a:ext>
            </a:extLst>
          </p:cNvPr>
          <p:cNvSpPr/>
          <p:nvPr/>
        </p:nvSpPr>
        <p:spPr>
          <a:xfrm>
            <a:off x="4627898" y="4257040"/>
            <a:ext cx="604502" cy="2406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17" name="Google Shape;226;p12">
            <a:extLst>
              <a:ext uri="{FF2B5EF4-FFF2-40B4-BE49-F238E27FC236}">
                <a16:creationId xmlns:a16="http://schemas.microsoft.com/office/drawing/2014/main" id="{50395600-3029-F433-9E80-A2632FC70D19}"/>
              </a:ext>
            </a:extLst>
          </p:cNvPr>
          <p:cNvCxnSpPr>
            <a:cxnSpLocks/>
          </p:cNvCxnSpPr>
          <p:nvPr/>
        </p:nvCxnSpPr>
        <p:spPr>
          <a:xfrm flipH="1">
            <a:off x="5093491" y="3949103"/>
            <a:ext cx="275796" cy="30793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" name="Google Shape;226;p12">
            <a:extLst>
              <a:ext uri="{FF2B5EF4-FFF2-40B4-BE49-F238E27FC236}">
                <a16:creationId xmlns:a16="http://schemas.microsoft.com/office/drawing/2014/main" id="{DCD1DAF4-9353-8FF1-BBF9-BE34B9C55E07}"/>
              </a:ext>
            </a:extLst>
          </p:cNvPr>
          <p:cNvCxnSpPr>
            <a:cxnSpLocks/>
          </p:cNvCxnSpPr>
          <p:nvPr/>
        </p:nvCxnSpPr>
        <p:spPr>
          <a:xfrm>
            <a:off x="7439657" y="3949103"/>
            <a:ext cx="342903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289" y="856429"/>
            <a:ext cx="4856603" cy="2572571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4" name="Google Shape;23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4289" y="3549831"/>
            <a:ext cx="4856603" cy="231240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5" name="Google Shape;23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37680" y="3429000"/>
            <a:ext cx="5242560" cy="2502163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39" name="Google Shape;239;p13"/>
          <p:cNvCxnSpPr>
            <a:cxnSpLocks/>
          </p:cNvCxnSpPr>
          <p:nvPr/>
        </p:nvCxnSpPr>
        <p:spPr>
          <a:xfrm flipH="1">
            <a:off x="3627120" y="1051203"/>
            <a:ext cx="1612789" cy="90967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" name="Google Shape;84;p1">
            <a:extLst>
              <a:ext uri="{FF2B5EF4-FFF2-40B4-BE49-F238E27FC236}">
                <a16:creationId xmlns:a16="http://schemas.microsoft.com/office/drawing/2014/main" id="{AC92418F-80CE-8CA0-A866-F58B54CB13FB}"/>
              </a:ext>
            </a:extLst>
          </p:cNvPr>
          <p:cNvSpPr txBox="1">
            <a:spLocks/>
          </p:cNvSpPr>
          <p:nvPr/>
        </p:nvSpPr>
        <p:spPr>
          <a:xfrm>
            <a:off x="838200" y="96730"/>
            <a:ext cx="11120120" cy="6102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000"/>
              <a:buFont typeface="Calibri"/>
              <a:buNone/>
            </a:pPr>
            <a:r>
              <a:rPr lang="en-ZA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Displaying TAF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E79301-9143-BD84-8E86-7A4D481441A1}"/>
              </a:ext>
            </a:extLst>
          </p:cNvPr>
          <p:cNvSpPr txBox="1"/>
          <p:nvPr/>
        </p:nvSpPr>
        <p:spPr>
          <a:xfrm>
            <a:off x="5246629" y="862636"/>
            <a:ext cx="2109211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sz="1400" b="1" dirty="0"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: Ensure that you are displaying TAF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3DC204-3658-AC6B-0362-BF22F01FFE99}"/>
              </a:ext>
            </a:extLst>
          </p:cNvPr>
          <p:cNvSpPr txBox="1"/>
          <p:nvPr/>
        </p:nvSpPr>
        <p:spPr>
          <a:xfrm>
            <a:off x="5256789" y="2120679"/>
            <a:ext cx="2109211" cy="73866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sz="1400" b="1" dirty="0"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: Click on any of the plotted stations. Select your time period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26BD6A-4024-BF86-FF0A-7679055BE2F9}"/>
              </a:ext>
            </a:extLst>
          </p:cNvPr>
          <p:cNvSpPr txBox="1"/>
          <p:nvPr/>
        </p:nvSpPr>
        <p:spPr>
          <a:xfrm>
            <a:off x="7977037" y="2401968"/>
            <a:ext cx="2109211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sz="1400" b="1" dirty="0">
                <a:latin typeface="Arial" panose="020B0604020202020204" pitchFamily="34" charset="0"/>
                <a:cs typeface="Arial" panose="020B0604020202020204" pitchFamily="34" charset="0"/>
              </a:rPr>
              <a:t>Step 3</a:t>
            </a: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: Click on “more” to display TAFs at your chosen station for a set time period</a:t>
            </a:r>
          </a:p>
        </p:txBody>
      </p:sp>
      <p:cxnSp>
        <p:nvCxnSpPr>
          <p:cNvPr id="10" name="Google Shape;239;p13">
            <a:extLst>
              <a:ext uri="{FF2B5EF4-FFF2-40B4-BE49-F238E27FC236}">
                <a16:creationId xmlns:a16="http://schemas.microsoft.com/office/drawing/2014/main" id="{A7CFC64F-2A99-930A-CEC5-DB5DB1430957}"/>
              </a:ext>
            </a:extLst>
          </p:cNvPr>
          <p:cNvCxnSpPr>
            <a:cxnSpLocks/>
          </p:cNvCxnSpPr>
          <p:nvPr/>
        </p:nvCxnSpPr>
        <p:spPr>
          <a:xfrm flipH="1" flipV="1">
            <a:off x="1666240" y="2032000"/>
            <a:ext cx="3602931" cy="16665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" name="Google Shape;239;p13">
            <a:extLst>
              <a:ext uri="{FF2B5EF4-FFF2-40B4-BE49-F238E27FC236}">
                <a16:creationId xmlns:a16="http://schemas.microsoft.com/office/drawing/2014/main" id="{7B79B386-E20A-9ED7-3712-AEFF5493928F}"/>
              </a:ext>
            </a:extLst>
          </p:cNvPr>
          <p:cNvCxnSpPr>
            <a:cxnSpLocks/>
            <a:stCxn id="7" idx="1"/>
            <a:endCxn id="13" idx="0"/>
          </p:cNvCxnSpPr>
          <p:nvPr/>
        </p:nvCxnSpPr>
        <p:spPr>
          <a:xfrm flipH="1">
            <a:off x="4864520" y="2879022"/>
            <a:ext cx="3112517" cy="1362472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D16C45A8-EDD5-F614-8CC9-8BD1F4CC0598}"/>
              </a:ext>
            </a:extLst>
          </p:cNvPr>
          <p:cNvSpPr/>
          <p:nvPr/>
        </p:nvSpPr>
        <p:spPr>
          <a:xfrm>
            <a:off x="4562269" y="4241494"/>
            <a:ext cx="604502" cy="2406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15" name="Google Shape;239;p13">
            <a:extLst>
              <a:ext uri="{FF2B5EF4-FFF2-40B4-BE49-F238E27FC236}">
                <a16:creationId xmlns:a16="http://schemas.microsoft.com/office/drawing/2014/main" id="{E47F7F5E-86FD-E4E0-01CF-9836760B88D6}"/>
              </a:ext>
            </a:extLst>
          </p:cNvPr>
          <p:cNvCxnSpPr>
            <a:cxnSpLocks/>
          </p:cNvCxnSpPr>
          <p:nvPr/>
        </p:nvCxnSpPr>
        <p:spPr>
          <a:xfrm flipH="1">
            <a:off x="4236720" y="2215097"/>
            <a:ext cx="1003189" cy="16453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0" name="Google Shape;239;p13">
            <a:extLst>
              <a:ext uri="{FF2B5EF4-FFF2-40B4-BE49-F238E27FC236}">
                <a16:creationId xmlns:a16="http://schemas.microsoft.com/office/drawing/2014/main" id="{D9C15E24-27B2-E1CD-F3DD-60D57B868FFF}"/>
              </a:ext>
            </a:extLst>
          </p:cNvPr>
          <p:cNvCxnSpPr>
            <a:cxnSpLocks/>
          </p:cNvCxnSpPr>
          <p:nvPr/>
        </p:nvCxnSpPr>
        <p:spPr>
          <a:xfrm>
            <a:off x="9949502" y="3275108"/>
            <a:ext cx="0" cy="788892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259" y="806843"/>
            <a:ext cx="5488982" cy="317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1259" y="4206240"/>
            <a:ext cx="6423701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84;p1">
            <a:extLst>
              <a:ext uri="{FF2B5EF4-FFF2-40B4-BE49-F238E27FC236}">
                <a16:creationId xmlns:a16="http://schemas.microsoft.com/office/drawing/2014/main" id="{F95C9399-E0AA-6E7F-32E7-2B9CA6FA1799}"/>
              </a:ext>
            </a:extLst>
          </p:cNvPr>
          <p:cNvSpPr txBox="1">
            <a:spLocks/>
          </p:cNvSpPr>
          <p:nvPr/>
        </p:nvSpPr>
        <p:spPr>
          <a:xfrm>
            <a:off x="838200" y="96730"/>
            <a:ext cx="11120120" cy="6102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000"/>
              <a:buFont typeface="Calibri"/>
              <a:buNone/>
            </a:pPr>
            <a:r>
              <a:rPr lang="en-ZA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Displaying Synop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DDE29-4A66-0B22-DF39-06705FEDDCF5}"/>
              </a:ext>
            </a:extLst>
          </p:cNvPr>
          <p:cNvSpPr txBox="1"/>
          <p:nvPr/>
        </p:nvSpPr>
        <p:spPr>
          <a:xfrm>
            <a:off x="6096000" y="1228396"/>
            <a:ext cx="2109211" cy="73866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sz="1400" b="1" dirty="0"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: Ensure that you are displaying Synop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BA7636-57C6-85B6-305E-13E111EA2A60}"/>
              </a:ext>
            </a:extLst>
          </p:cNvPr>
          <p:cNvSpPr txBox="1"/>
          <p:nvPr/>
        </p:nvSpPr>
        <p:spPr>
          <a:xfrm>
            <a:off x="6016142" y="2833856"/>
            <a:ext cx="2109211" cy="73866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sz="1400" b="1" dirty="0"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: Click on any of the plotted stations. Select your time period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79453FA-0BED-4543-08EC-C981DFEFAB84}"/>
              </a:ext>
            </a:extLst>
          </p:cNvPr>
          <p:cNvSpPr/>
          <p:nvPr/>
        </p:nvSpPr>
        <p:spPr>
          <a:xfrm>
            <a:off x="6060753" y="5560078"/>
            <a:ext cx="604502" cy="2406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8" name="Google Shape;239;p13">
            <a:extLst>
              <a:ext uri="{FF2B5EF4-FFF2-40B4-BE49-F238E27FC236}">
                <a16:creationId xmlns:a16="http://schemas.microsoft.com/office/drawing/2014/main" id="{3FAEF54B-69E5-AC23-2650-E3FE4034C3A6}"/>
              </a:ext>
            </a:extLst>
          </p:cNvPr>
          <p:cNvCxnSpPr>
            <a:cxnSpLocks/>
          </p:cNvCxnSpPr>
          <p:nvPr/>
        </p:nvCxnSpPr>
        <p:spPr>
          <a:xfrm flipH="1">
            <a:off x="4117452" y="1422400"/>
            <a:ext cx="1978548" cy="85190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" name="Google Shape;239;p13">
            <a:extLst>
              <a:ext uri="{FF2B5EF4-FFF2-40B4-BE49-F238E27FC236}">
                <a16:creationId xmlns:a16="http://schemas.microsoft.com/office/drawing/2014/main" id="{094EB6BA-7DC9-97CA-4226-BF7B170F50D6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1442720" y="2296144"/>
            <a:ext cx="4573422" cy="90704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" name="Google Shape;239;p13">
            <a:extLst>
              <a:ext uri="{FF2B5EF4-FFF2-40B4-BE49-F238E27FC236}">
                <a16:creationId xmlns:a16="http://schemas.microsoft.com/office/drawing/2014/main" id="{AFF47233-9A98-3CEE-63A4-74EE47FC3026}"/>
              </a:ext>
            </a:extLst>
          </p:cNvPr>
          <p:cNvCxnSpPr>
            <a:cxnSpLocks/>
          </p:cNvCxnSpPr>
          <p:nvPr/>
        </p:nvCxnSpPr>
        <p:spPr>
          <a:xfrm flipH="1" flipV="1">
            <a:off x="4724400" y="2675319"/>
            <a:ext cx="1291742" cy="44993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378711D-FECE-C624-3DB4-90A35B64B079}"/>
              </a:ext>
            </a:extLst>
          </p:cNvPr>
          <p:cNvSpPr txBox="1"/>
          <p:nvPr/>
        </p:nvSpPr>
        <p:spPr>
          <a:xfrm>
            <a:off x="7150605" y="4675497"/>
            <a:ext cx="2109211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sz="1400" b="1" dirty="0">
                <a:latin typeface="Arial" panose="020B0604020202020204" pitchFamily="34" charset="0"/>
                <a:cs typeface="Arial" panose="020B0604020202020204" pitchFamily="34" charset="0"/>
              </a:rPr>
              <a:t>Step 3</a:t>
            </a: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: Click on “more” to display </a:t>
            </a:r>
            <a:r>
              <a:rPr lang="en-ZA" sz="1400" dirty="0" err="1">
                <a:latin typeface="Arial" panose="020B0604020202020204" pitchFamily="34" charset="0"/>
                <a:cs typeface="Arial" panose="020B0604020202020204" pitchFamily="34" charset="0"/>
              </a:rPr>
              <a:t>Synops</a:t>
            </a: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 at your chosen station for a set time period</a:t>
            </a:r>
          </a:p>
        </p:txBody>
      </p:sp>
      <p:cxnSp>
        <p:nvCxnSpPr>
          <p:cNvPr id="16" name="Google Shape;239;p13">
            <a:extLst>
              <a:ext uri="{FF2B5EF4-FFF2-40B4-BE49-F238E27FC236}">
                <a16:creationId xmlns:a16="http://schemas.microsoft.com/office/drawing/2014/main" id="{1FB6E7DE-4C1C-28F8-791D-003D66784F4F}"/>
              </a:ext>
            </a:extLst>
          </p:cNvPr>
          <p:cNvCxnSpPr>
            <a:cxnSpLocks/>
          </p:cNvCxnSpPr>
          <p:nvPr/>
        </p:nvCxnSpPr>
        <p:spPr>
          <a:xfrm flipH="1">
            <a:off x="6664960" y="5091878"/>
            <a:ext cx="485350" cy="468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163" y="804351"/>
            <a:ext cx="6616198" cy="3645729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DB87AB-C348-56B2-D0FC-565B40524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9760" y="1373117"/>
            <a:ext cx="6015620" cy="42845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5A6A81-B47C-13A3-88D6-F9C239F527EC}"/>
              </a:ext>
            </a:extLst>
          </p:cNvPr>
          <p:cNvSpPr txBox="1"/>
          <p:nvPr/>
        </p:nvSpPr>
        <p:spPr>
          <a:xfrm>
            <a:off x="2983655" y="3495973"/>
            <a:ext cx="2109211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sz="1400" b="1" dirty="0"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: Ensure that you are displaying SIGMET data and choose a time period</a:t>
            </a:r>
          </a:p>
        </p:txBody>
      </p:sp>
      <p:cxnSp>
        <p:nvCxnSpPr>
          <p:cNvPr id="8" name="Google Shape;239;p13">
            <a:extLst>
              <a:ext uri="{FF2B5EF4-FFF2-40B4-BE49-F238E27FC236}">
                <a16:creationId xmlns:a16="http://schemas.microsoft.com/office/drawing/2014/main" id="{85A3A530-F879-BEB8-7762-2C707D3F2E4D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4038261" y="1870812"/>
            <a:ext cx="625179" cy="162516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7887F88-16CE-D436-868C-2C9F6D0051DD}"/>
              </a:ext>
            </a:extLst>
          </p:cNvPr>
          <p:cNvSpPr txBox="1"/>
          <p:nvPr/>
        </p:nvSpPr>
        <p:spPr>
          <a:xfrm>
            <a:off x="1615101" y="4684543"/>
            <a:ext cx="3477765" cy="73866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sz="1400" b="1" dirty="0"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: Immediately after selecting “Sigmet” the latest Sigmet areas should appear on your map</a:t>
            </a:r>
          </a:p>
        </p:txBody>
      </p:sp>
      <p:cxnSp>
        <p:nvCxnSpPr>
          <p:cNvPr id="12" name="Google Shape;239;p13">
            <a:extLst>
              <a:ext uri="{FF2B5EF4-FFF2-40B4-BE49-F238E27FC236}">
                <a16:creationId xmlns:a16="http://schemas.microsoft.com/office/drawing/2014/main" id="{5EF2EAD6-494A-D687-84D0-31BA6E2506BC}"/>
              </a:ext>
            </a:extLst>
          </p:cNvPr>
          <p:cNvCxnSpPr>
            <a:cxnSpLocks/>
          </p:cNvCxnSpPr>
          <p:nvPr/>
        </p:nvCxnSpPr>
        <p:spPr>
          <a:xfrm flipV="1">
            <a:off x="5119951" y="4917440"/>
            <a:ext cx="1278309" cy="13643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" name="Google Shape;84;p1">
            <a:extLst>
              <a:ext uri="{FF2B5EF4-FFF2-40B4-BE49-F238E27FC236}">
                <a16:creationId xmlns:a16="http://schemas.microsoft.com/office/drawing/2014/main" id="{EC9172CB-B22A-4F04-E3D0-99AB32B68538}"/>
              </a:ext>
            </a:extLst>
          </p:cNvPr>
          <p:cNvSpPr txBox="1">
            <a:spLocks/>
          </p:cNvSpPr>
          <p:nvPr/>
        </p:nvSpPr>
        <p:spPr>
          <a:xfrm>
            <a:off x="838200" y="96730"/>
            <a:ext cx="11120120" cy="6102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000"/>
              <a:buFont typeface="Calibri"/>
              <a:buNone/>
            </a:pPr>
            <a:r>
              <a:rPr lang="en-ZA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Displaying SIGMETs</a:t>
            </a:r>
          </a:p>
        </p:txBody>
      </p:sp>
      <p:sp>
        <p:nvSpPr>
          <p:cNvPr id="259" name="Google Shape;259;p15"/>
          <p:cNvSpPr/>
          <p:nvPr/>
        </p:nvSpPr>
        <p:spPr>
          <a:xfrm>
            <a:off x="6308223" y="65707"/>
            <a:ext cx="5407157" cy="147728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Note: </a:t>
            </a:r>
            <a:r>
              <a:rPr lang="en-US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</a:t>
            </a:r>
            <a:r>
              <a:rPr lang="en-US" b="0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SIGMET will be displayed </a:t>
            </a: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when hazardous weather conditions are observed or forecast to affect aircraft safety, these conditions are considered significant enough to warrant a special warning.</a:t>
            </a:r>
            <a:endParaRPr b="0" cap="none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title"/>
          </p:nvPr>
        </p:nvSpPr>
        <p:spPr>
          <a:xfrm>
            <a:off x="838200" y="70802"/>
            <a:ext cx="10515600" cy="610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ZA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Goals</a:t>
            </a:r>
            <a:endParaRPr sz="3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idx="1"/>
          </p:nvPr>
        </p:nvSpPr>
        <p:spPr>
          <a:xfrm>
            <a:off x="919480" y="93154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Display various data sets, (selecting data sets, area, time, zoom)</a:t>
            </a:r>
          </a:p>
          <a:p>
            <a:pPr lvl="0"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Adjusting display time </a:t>
            </a:r>
          </a:p>
          <a:p>
            <a:pPr lvl="0"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Animations </a:t>
            </a:r>
          </a:p>
          <a:p>
            <a:pPr lvl="0"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Tiles (different resolution)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>
            <a:spLocks noGrp="1"/>
          </p:cNvSpPr>
          <p:nvPr>
            <p:ph type="body" idx="1"/>
          </p:nvPr>
        </p:nvSpPr>
        <p:spPr>
          <a:xfrm>
            <a:off x="929640" y="93154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Satellite data 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Single channels (changing color pallets)</a:t>
            </a: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RGBs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2.   NWP data(selecting the model, run time, data type and level)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0" indent="-5143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 startAt="3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Displaying METAR, SYNOP, TAF, SIGMET (Meteorological</a:t>
            </a: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Dissemination Data (MDD)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50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84;p1">
            <a:extLst>
              <a:ext uri="{FF2B5EF4-FFF2-40B4-BE49-F238E27FC236}">
                <a16:creationId xmlns:a16="http://schemas.microsoft.com/office/drawing/2014/main" id="{60F59C0B-8EA9-4E66-BDF6-9F97AEF0A8F8}"/>
              </a:ext>
            </a:extLst>
          </p:cNvPr>
          <p:cNvSpPr txBox="1">
            <a:spLocks/>
          </p:cNvSpPr>
          <p:nvPr/>
        </p:nvSpPr>
        <p:spPr>
          <a:xfrm>
            <a:off x="838200" y="70802"/>
            <a:ext cx="10515600" cy="6102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000"/>
              <a:buFont typeface="Calibri"/>
              <a:buNone/>
            </a:pPr>
            <a:r>
              <a:rPr lang="en-ZA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Outline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84F18E-E403-2F1E-8A40-74ADA23AB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6138"/>
            <a:ext cx="10515600" cy="2852737"/>
          </a:xfrm>
        </p:spPr>
        <p:txBody>
          <a:bodyPr/>
          <a:lstStyle/>
          <a:p>
            <a:pPr algn="ctr"/>
            <a:r>
              <a:rPr lang="en-ZA" dirty="0"/>
              <a:t>Satellite Data</a:t>
            </a:r>
          </a:p>
        </p:txBody>
      </p:sp>
    </p:spTree>
    <p:extLst>
      <p:ext uri="{BB962C8B-B14F-4D97-AF65-F5344CB8AC3E}">
        <p14:creationId xmlns:p14="http://schemas.microsoft.com/office/powerpoint/2010/main" val="3854493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374" y="3755543"/>
            <a:ext cx="5249143" cy="225614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0" name="Google Shape;10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374" y="865146"/>
            <a:ext cx="5259306" cy="2862083"/>
          </a:xfrm>
          <a:prstGeom prst="rect">
            <a:avLst/>
          </a:prstGeom>
          <a:solidFill>
            <a:srgbClr val="C00000"/>
          </a:solidFill>
          <a:ln>
            <a:noFill/>
          </a:ln>
        </p:spPr>
      </p:pic>
      <p:cxnSp>
        <p:nvCxnSpPr>
          <p:cNvPr id="101" name="Google Shape;101;p3"/>
          <p:cNvCxnSpPr>
            <a:cxnSpLocks/>
          </p:cNvCxnSpPr>
          <p:nvPr/>
        </p:nvCxnSpPr>
        <p:spPr>
          <a:xfrm flipH="1">
            <a:off x="838200" y="2330963"/>
            <a:ext cx="2086725" cy="225614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03" name="Google Shape;103;p3"/>
          <p:cNvSpPr/>
          <p:nvPr/>
        </p:nvSpPr>
        <p:spPr>
          <a:xfrm>
            <a:off x="2927090" y="3314734"/>
            <a:ext cx="2376428" cy="338514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Step 4</a:t>
            </a:r>
            <a:r>
              <a:rPr lang="en-US" sz="16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: Set time</a:t>
            </a:r>
            <a:endParaRPr sz="16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4" name="Google Shape;104;p3"/>
          <p:cNvCxnSpPr>
            <a:cxnSpLocks/>
          </p:cNvCxnSpPr>
          <p:nvPr/>
        </p:nvCxnSpPr>
        <p:spPr>
          <a:xfrm>
            <a:off x="3529511" y="3653248"/>
            <a:ext cx="0" cy="1144995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05" name="Google Shape;105;p3"/>
          <p:cNvSpPr/>
          <p:nvPr/>
        </p:nvSpPr>
        <p:spPr>
          <a:xfrm>
            <a:off x="2928594" y="2098312"/>
            <a:ext cx="2385085" cy="584735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16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ep 2</a:t>
            </a:r>
            <a:r>
              <a:rPr lang="en-US" sz="16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: Select “mtg” and your channel of choice</a:t>
            </a:r>
            <a:endParaRPr sz="16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6" name="Google Shape;106;p3"/>
          <p:cNvCxnSpPr>
            <a:cxnSpLocks/>
          </p:cNvCxnSpPr>
          <p:nvPr/>
        </p:nvCxnSpPr>
        <p:spPr>
          <a:xfrm flipH="1">
            <a:off x="1717040" y="3193300"/>
            <a:ext cx="1330960" cy="205942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" name="Google Shape;84;p1">
            <a:extLst>
              <a:ext uri="{FF2B5EF4-FFF2-40B4-BE49-F238E27FC236}">
                <a16:creationId xmlns:a16="http://schemas.microsoft.com/office/drawing/2014/main" id="{B1E3F755-86E5-CEBA-59C9-04684827C449}"/>
              </a:ext>
            </a:extLst>
          </p:cNvPr>
          <p:cNvSpPr txBox="1">
            <a:spLocks/>
          </p:cNvSpPr>
          <p:nvPr/>
        </p:nvSpPr>
        <p:spPr>
          <a:xfrm>
            <a:off x="838200" y="96730"/>
            <a:ext cx="9626600" cy="6102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000"/>
              <a:buFont typeface="Calibri"/>
              <a:buNone/>
            </a:pPr>
            <a:r>
              <a:rPr lang="en-ZA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Displaying Single Satellite Channels</a:t>
            </a:r>
          </a:p>
        </p:txBody>
      </p:sp>
      <p:cxnSp>
        <p:nvCxnSpPr>
          <p:cNvPr id="8" name="Google Shape;101;p3">
            <a:extLst>
              <a:ext uri="{FF2B5EF4-FFF2-40B4-BE49-F238E27FC236}">
                <a16:creationId xmlns:a16="http://schemas.microsoft.com/office/drawing/2014/main" id="{E768D4D0-9DB7-9066-CD0B-D02CF8503A90}"/>
              </a:ext>
            </a:extLst>
          </p:cNvPr>
          <p:cNvCxnSpPr>
            <a:cxnSpLocks/>
          </p:cNvCxnSpPr>
          <p:nvPr/>
        </p:nvCxnSpPr>
        <p:spPr>
          <a:xfrm flipV="1">
            <a:off x="1090258" y="4588578"/>
            <a:ext cx="426720" cy="45668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8" name="Google Shape;103;p3">
            <a:extLst>
              <a:ext uri="{FF2B5EF4-FFF2-40B4-BE49-F238E27FC236}">
                <a16:creationId xmlns:a16="http://schemas.microsoft.com/office/drawing/2014/main" id="{B26B31BF-C7CF-F1F4-1B23-FB0D166ADB39}"/>
              </a:ext>
            </a:extLst>
          </p:cNvPr>
          <p:cNvSpPr/>
          <p:nvPr/>
        </p:nvSpPr>
        <p:spPr>
          <a:xfrm>
            <a:off x="2924926" y="1729103"/>
            <a:ext cx="2378591" cy="338514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Step 1</a:t>
            </a:r>
            <a:r>
              <a:rPr lang="en-US" sz="16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: Open Queue</a:t>
            </a:r>
            <a:endParaRPr sz="16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05;p3">
            <a:extLst>
              <a:ext uri="{FF2B5EF4-FFF2-40B4-BE49-F238E27FC236}">
                <a16:creationId xmlns:a16="http://schemas.microsoft.com/office/drawing/2014/main" id="{305817F6-0696-FFB0-0BA8-2C1EC8034F70}"/>
              </a:ext>
            </a:extLst>
          </p:cNvPr>
          <p:cNvSpPr/>
          <p:nvPr/>
        </p:nvSpPr>
        <p:spPr>
          <a:xfrm>
            <a:off x="2927089" y="2704842"/>
            <a:ext cx="2426794" cy="584735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16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ep 3</a:t>
            </a:r>
            <a:r>
              <a:rPr lang="en-US" sz="16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: Choose area of interest</a:t>
            </a:r>
            <a:endParaRPr sz="16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27A9171-5040-DBA1-4459-B6F9DA559F27}"/>
              </a:ext>
            </a:extLst>
          </p:cNvPr>
          <p:cNvGrpSpPr/>
          <p:nvPr/>
        </p:nvGrpSpPr>
        <p:grpSpPr>
          <a:xfrm>
            <a:off x="6065083" y="580184"/>
            <a:ext cx="4988955" cy="5418785"/>
            <a:chOff x="7183120" y="714332"/>
            <a:chExt cx="4842746" cy="5200804"/>
          </a:xfrm>
        </p:grpSpPr>
        <p:pic>
          <p:nvPicPr>
            <p:cNvPr id="99" name="Google Shape;99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183120" y="714332"/>
              <a:ext cx="4842746" cy="5200804"/>
            </a:xfrm>
            <a:prstGeom prst="rect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19AEF93-B5A4-0916-977C-5223AECD7BD1}"/>
                </a:ext>
              </a:extLst>
            </p:cNvPr>
            <p:cNvSpPr/>
            <p:nvPr/>
          </p:nvSpPr>
          <p:spPr>
            <a:xfrm>
              <a:off x="7183120" y="714332"/>
              <a:ext cx="4842746" cy="228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4BDDFC4B-8E66-40DD-D998-325E00064180}"/>
              </a:ext>
            </a:extLst>
          </p:cNvPr>
          <p:cNvSpPr/>
          <p:nvPr/>
        </p:nvSpPr>
        <p:spPr>
          <a:xfrm>
            <a:off x="4714239" y="5689600"/>
            <a:ext cx="629919" cy="3503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C13FF16-9D55-5052-5BD7-AC1CF4AE3F61}"/>
              </a:ext>
            </a:extLst>
          </p:cNvPr>
          <p:cNvCxnSpPr>
            <a:cxnSpLocks/>
            <a:stCxn id="27" idx="7"/>
          </p:cNvCxnSpPr>
          <p:nvPr/>
        </p:nvCxnSpPr>
        <p:spPr>
          <a:xfrm flipV="1">
            <a:off x="5251908" y="5151120"/>
            <a:ext cx="884732" cy="5897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oogle Shape;104;p3">
            <a:extLst>
              <a:ext uri="{FF2B5EF4-FFF2-40B4-BE49-F238E27FC236}">
                <a16:creationId xmlns:a16="http://schemas.microsoft.com/office/drawing/2014/main" id="{9C7EAABB-307A-D055-EB9A-4EDF63523526}"/>
              </a:ext>
            </a:extLst>
          </p:cNvPr>
          <p:cNvCxnSpPr>
            <a:cxnSpLocks/>
          </p:cNvCxnSpPr>
          <p:nvPr/>
        </p:nvCxnSpPr>
        <p:spPr>
          <a:xfrm flipV="1">
            <a:off x="3048000" y="1046480"/>
            <a:ext cx="0" cy="749943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278" y="808086"/>
            <a:ext cx="6313961" cy="306352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114" name="Google Shape;11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04000" y="808086"/>
            <a:ext cx="4730217" cy="306352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115" name="Google Shape;115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70239" y="3871614"/>
            <a:ext cx="3063977" cy="198054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116" name="Google Shape;116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69919" y="3123835"/>
            <a:ext cx="3322320" cy="2926079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17" name="Google Shape;117;p4"/>
          <p:cNvCxnSpPr>
            <a:cxnSpLocks/>
            <a:stCxn id="7" idx="5"/>
          </p:cNvCxnSpPr>
          <p:nvPr/>
        </p:nvCxnSpPr>
        <p:spPr>
          <a:xfrm>
            <a:off x="6563827" y="1265748"/>
            <a:ext cx="1706413" cy="121445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18" name="Google Shape;118;p4"/>
          <p:cNvCxnSpPr>
            <a:cxnSpLocks/>
          </p:cNvCxnSpPr>
          <p:nvPr/>
        </p:nvCxnSpPr>
        <p:spPr>
          <a:xfrm>
            <a:off x="8961120" y="2480207"/>
            <a:ext cx="471445" cy="1634593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19" name="Google Shape;119;p4"/>
          <p:cNvCxnSpPr/>
          <p:nvPr/>
        </p:nvCxnSpPr>
        <p:spPr>
          <a:xfrm rot="10800000">
            <a:off x="6287730" y="4744547"/>
            <a:ext cx="2187019" cy="5184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" name="Google Shape;84;p1">
            <a:extLst>
              <a:ext uri="{FF2B5EF4-FFF2-40B4-BE49-F238E27FC236}">
                <a16:creationId xmlns:a16="http://schemas.microsoft.com/office/drawing/2014/main" id="{3A626136-F855-F95E-63CD-346CD57FCF29}"/>
              </a:ext>
            </a:extLst>
          </p:cNvPr>
          <p:cNvSpPr txBox="1">
            <a:spLocks/>
          </p:cNvSpPr>
          <p:nvPr/>
        </p:nvSpPr>
        <p:spPr>
          <a:xfrm>
            <a:off x="838200" y="96730"/>
            <a:ext cx="11242040" cy="6102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000"/>
              <a:buFont typeface="Calibri"/>
              <a:buNone/>
            </a:pPr>
            <a:r>
              <a:rPr lang="en-ZA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Adjusting Colour Pallets for Single Satellite Channels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5CEF77B-B081-86E3-841D-C353189F63F5}"/>
              </a:ext>
            </a:extLst>
          </p:cNvPr>
          <p:cNvSpPr/>
          <p:nvPr/>
        </p:nvSpPr>
        <p:spPr>
          <a:xfrm>
            <a:off x="6329680" y="944880"/>
            <a:ext cx="274320" cy="3759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907E26-908D-FA29-76A2-089CC13560F3}"/>
              </a:ext>
            </a:extLst>
          </p:cNvPr>
          <p:cNvSpPr txBox="1"/>
          <p:nvPr/>
        </p:nvSpPr>
        <p:spPr>
          <a:xfrm>
            <a:off x="2570480" y="1320800"/>
            <a:ext cx="2377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Open an mtg IR 10.5 image</a:t>
            </a:r>
            <a:endParaRPr lang="en-ZA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9" name="Google Shape;129;p5"/>
          <p:cNvCxnSpPr/>
          <p:nvPr/>
        </p:nvCxnSpPr>
        <p:spPr>
          <a:xfrm rot="10800000">
            <a:off x="7316795" y="2219090"/>
            <a:ext cx="3354347" cy="2682848"/>
          </a:xfrm>
          <a:prstGeom prst="straightConnector1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0" name="Google Shape;130;p5"/>
          <p:cNvSpPr/>
          <p:nvPr/>
        </p:nvSpPr>
        <p:spPr>
          <a:xfrm>
            <a:off x="7493232" y="4951794"/>
            <a:ext cx="2803460" cy="33851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Time display window</a:t>
            </a:r>
            <a:endParaRPr sz="1600" b="0" i="0" u="none" strike="noStrike" cap="none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131" name="Google Shape;131;p5"/>
          <p:cNvCxnSpPr>
            <a:cxnSpLocks/>
          </p:cNvCxnSpPr>
          <p:nvPr/>
        </p:nvCxnSpPr>
        <p:spPr>
          <a:xfrm flipH="1">
            <a:off x="7413584" y="5290308"/>
            <a:ext cx="548029" cy="29638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" name="Google Shape;84;p1">
            <a:extLst>
              <a:ext uri="{FF2B5EF4-FFF2-40B4-BE49-F238E27FC236}">
                <a16:creationId xmlns:a16="http://schemas.microsoft.com/office/drawing/2014/main" id="{7E1BA4D1-3E10-DCE2-B011-E457C14A5119}"/>
              </a:ext>
            </a:extLst>
          </p:cNvPr>
          <p:cNvSpPr txBox="1">
            <a:spLocks/>
          </p:cNvSpPr>
          <p:nvPr/>
        </p:nvSpPr>
        <p:spPr>
          <a:xfrm>
            <a:off x="609600" y="96730"/>
            <a:ext cx="11633200" cy="6102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000"/>
              <a:buFont typeface="Calibri"/>
              <a:buNone/>
            </a:pPr>
            <a:r>
              <a:rPr lang="en-ZA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Adjusting the Display Time on Single Satellite Channels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63F85C2-8999-323B-0290-F9F2E0D87532}"/>
              </a:ext>
            </a:extLst>
          </p:cNvPr>
          <p:cNvGrpSpPr/>
          <p:nvPr/>
        </p:nvGrpSpPr>
        <p:grpSpPr>
          <a:xfrm>
            <a:off x="269030" y="2169234"/>
            <a:ext cx="7169685" cy="3707364"/>
            <a:chOff x="147110" y="1017036"/>
            <a:chExt cx="7169685" cy="3707364"/>
          </a:xfrm>
        </p:grpSpPr>
        <p:pic>
          <p:nvPicPr>
            <p:cNvPr id="126" name="Google Shape;126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7110" y="1017036"/>
              <a:ext cx="7169685" cy="3707364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  <p:cxnSp>
          <p:nvCxnSpPr>
            <p:cNvPr id="128" name="Google Shape;128;p5"/>
            <p:cNvCxnSpPr>
              <a:cxnSpLocks/>
            </p:cNvCxnSpPr>
            <p:nvPr/>
          </p:nvCxnSpPr>
          <p:spPr>
            <a:xfrm flipH="1" flipV="1">
              <a:off x="1228628" y="1075511"/>
              <a:ext cx="4222929" cy="3415209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217EF95-FD4C-368D-442E-BE3E57E95314}"/>
                </a:ext>
              </a:extLst>
            </p:cNvPr>
            <p:cNvSpPr/>
            <p:nvPr/>
          </p:nvSpPr>
          <p:spPr>
            <a:xfrm>
              <a:off x="5451557" y="4490720"/>
              <a:ext cx="1401730" cy="23368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pic>
        <p:nvPicPr>
          <p:cNvPr id="127" name="Google Shape;12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7131" y="756821"/>
            <a:ext cx="6508869" cy="370736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FA0ADE-A9E0-8754-BCF4-AEF2F286375D}"/>
              </a:ext>
            </a:extLst>
          </p:cNvPr>
          <p:cNvSpPr/>
          <p:nvPr/>
        </p:nvSpPr>
        <p:spPr>
          <a:xfrm>
            <a:off x="9469120" y="3973060"/>
            <a:ext cx="1706880" cy="2230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132" name="Google Shape;132;p5"/>
          <p:cNvCxnSpPr>
            <a:cxnSpLocks/>
          </p:cNvCxnSpPr>
          <p:nvPr/>
        </p:nvCxnSpPr>
        <p:spPr>
          <a:xfrm flipH="1" flipV="1">
            <a:off x="5697875" y="809431"/>
            <a:ext cx="3802598" cy="3181615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221B847-8600-89D6-D203-16FAE8C117D6}"/>
              </a:ext>
            </a:extLst>
          </p:cNvPr>
          <p:cNvSpPr/>
          <p:nvPr/>
        </p:nvSpPr>
        <p:spPr>
          <a:xfrm>
            <a:off x="4632960" y="659609"/>
            <a:ext cx="1136035" cy="2201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97B6B8-A543-6E78-B808-A9C9E41A3823}"/>
              </a:ext>
            </a:extLst>
          </p:cNvPr>
          <p:cNvSpPr/>
          <p:nvPr/>
        </p:nvSpPr>
        <p:spPr>
          <a:xfrm>
            <a:off x="244993" y="2117612"/>
            <a:ext cx="1136035" cy="2201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17" name="Google Shape;131;p5">
            <a:extLst>
              <a:ext uri="{FF2B5EF4-FFF2-40B4-BE49-F238E27FC236}">
                <a16:creationId xmlns:a16="http://schemas.microsoft.com/office/drawing/2014/main" id="{2032CD73-9004-212D-14F5-FBB01DB62694}"/>
              </a:ext>
            </a:extLst>
          </p:cNvPr>
          <p:cNvCxnSpPr>
            <a:cxnSpLocks/>
          </p:cNvCxnSpPr>
          <p:nvPr/>
        </p:nvCxnSpPr>
        <p:spPr>
          <a:xfrm flipV="1">
            <a:off x="9826851" y="4464185"/>
            <a:ext cx="251869" cy="558012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FD2DC81-87A4-7EDA-25ED-7A7C370D0E49}"/>
              </a:ext>
            </a:extLst>
          </p:cNvPr>
          <p:cNvSpPr txBox="1"/>
          <p:nvPr/>
        </p:nvSpPr>
        <p:spPr>
          <a:xfrm>
            <a:off x="244993" y="982837"/>
            <a:ext cx="4282213" cy="92333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You can adjust the time by selecting from the options in the time display window on the bottom righthand side</a:t>
            </a:r>
            <a:endParaRPr lang="en-ZA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4881" y="758035"/>
            <a:ext cx="5250358" cy="285703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1" name="Google Shape;14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4882" y="3615070"/>
            <a:ext cx="5250357" cy="2318427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2" name="Google Shape;142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97266" y="539748"/>
            <a:ext cx="5677705" cy="537195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43" name="Google Shape;143;p6"/>
          <p:cNvCxnSpPr/>
          <p:nvPr/>
        </p:nvCxnSpPr>
        <p:spPr>
          <a:xfrm>
            <a:off x="4102064" y="2050473"/>
            <a:ext cx="2650873" cy="661496"/>
          </a:xfrm>
          <a:prstGeom prst="straightConnector1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4" name="Google Shape;144;p6"/>
          <p:cNvCxnSpPr/>
          <p:nvPr/>
        </p:nvCxnSpPr>
        <p:spPr>
          <a:xfrm>
            <a:off x="8358909" y="2271027"/>
            <a:ext cx="129309" cy="2781264"/>
          </a:xfrm>
          <a:prstGeom prst="straightConnector1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5" name="Google Shape;145;p6"/>
          <p:cNvCxnSpPr>
            <a:cxnSpLocks/>
            <a:endCxn id="142" idx="3"/>
          </p:cNvCxnSpPr>
          <p:nvPr/>
        </p:nvCxnSpPr>
        <p:spPr>
          <a:xfrm flipH="1" flipV="1">
            <a:off x="12074971" y="3225725"/>
            <a:ext cx="5608650" cy="566051"/>
          </a:xfrm>
          <a:prstGeom prst="straightConnector1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" name="Google Shape;84;p1">
            <a:extLst>
              <a:ext uri="{FF2B5EF4-FFF2-40B4-BE49-F238E27FC236}">
                <a16:creationId xmlns:a16="http://schemas.microsoft.com/office/drawing/2014/main" id="{880C777A-73B3-2E3E-8E4D-B8B55D45B92E}"/>
              </a:ext>
            </a:extLst>
          </p:cNvPr>
          <p:cNvSpPr txBox="1">
            <a:spLocks/>
          </p:cNvSpPr>
          <p:nvPr/>
        </p:nvSpPr>
        <p:spPr>
          <a:xfrm>
            <a:off x="838200" y="96730"/>
            <a:ext cx="9626600" cy="6102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000"/>
              <a:buFont typeface="Calibri"/>
              <a:buNone/>
            </a:pPr>
            <a:r>
              <a:rPr lang="en-ZA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Displaying RGB Products</a:t>
            </a:r>
          </a:p>
        </p:txBody>
      </p:sp>
      <p:sp>
        <p:nvSpPr>
          <p:cNvPr id="10" name="Google Shape;103;p3">
            <a:extLst>
              <a:ext uri="{FF2B5EF4-FFF2-40B4-BE49-F238E27FC236}">
                <a16:creationId xmlns:a16="http://schemas.microsoft.com/office/drawing/2014/main" id="{D0739357-FF42-3792-7D80-5862848DDC51}"/>
              </a:ext>
            </a:extLst>
          </p:cNvPr>
          <p:cNvSpPr/>
          <p:nvPr/>
        </p:nvSpPr>
        <p:spPr>
          <a:xfrm>
            <a:off x="4275273" y="1899231"/>
            <a:ext cx="1820727" cy="307736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Step 1</a:t>
            </a:r>
            <a:r>
              <a:rPr lang="en-US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: Open Queue</a:t>
            </a:r>
            <a:endParaRPr sz="14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05;p3">
            <a:extLst>
              <a:ext uri="{FF2B5EF4-FFF2-40B4-BE49-F238E27FC236}">
                <a16:creationId xmlns:a16="http://schemas.microsoft.com/office/drawing/2014/main" id="{B25CE237-5AED-37BB-5D4B-37A2E21368E5}"/>
              </a:ext>
            </a:extLst>
          </p:cNvPr>
          <p:cNvSpPr/>
          <p:nvPr/>
        </p:nvSpPr>
        <p:spPr>
          <a:xfrm>
            <a:off x="4277433" y="2736741"/>
            <a:ext cx="1917806" cy="52318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14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ep 3</a:t>
            </a:r>
            <a:r>
              <a:rPr lang="en-US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: Choose area of interest</a:t>
            </a:r>
            <a:endParaRPr sz="14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05;p3">
            <a:extLst>
              <a:ext uri="{FF2B5EF4-FFF2-40B4-BE49-F238E27FC236}">
                <a16:creationId xmlns:a16="http://schemas.microsoft.com/office/drawing/2014/main" id="{01EAA82F-2EF8-77EC-E35B-6E125C7F1123}"/>
              </a:ext>
            </a:extLst>
          </p:cNvPr>
          <p:cNvSpPr/>
          <p:nvPr/>
        </p:nvSpPr>
        <p:spPr>
          <a:xfrm>
            <a:off x="4261213" y="2250712"/>
            <a:ext cx="1917807" cy="52318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14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ep 2</a:t>
            </a:r>
            <a:r>
              <a:rPr lang="en-US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: Select “mtg” and your RGB of choice</a:t>
            </a:r>
            <a:endParaRPr sz="14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03;p3">
            <a:extLst>
              <a:ext uri="{FF2B5EF4-FFF2-40B4-BE49-F238E27FC236}">
                <a16:creationId xmlns:a16="http://schemas.microsoft.com/office/drawing/2014/main" id="{917A1411-159E-6D31-00CA-795BB9209514}"/>
              </a:ext>
            </a:extLst>
          </p:cNvPr>
          <p:cNvSpPr/>
          <p:nvPr/>
        </p:nvSpPr>
        <p:spPr>
          <a:xfrm>
            <a:off x="4269035" y="3297294"/>
            <a:ext cx="1917806" cy="307736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Step 4</a:t>
            </a:r>
            <a:r>
              <a:rPr lang="en-US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: Set time</a:t>
            </a:r>
            <a:endParaRPr sz="14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7E43252-4575-CA09-5BF7-CC492D3287E0}"/>
              </a:ext>
            </a:extLst>
          </p:cNvPr>
          <p:cNvCxnSpPr>
            <a:cxnSpLocks/>
          </p:cNvCxnSpPr>
          <p:nvPr/>
        </p:nvCxnSpPr>
        <p:spPr>
          <a:xfrm flipH="1" flipV="1">
            <a:off x="4102064" y="967563"/>
            <a:ext cx="264078" cy="9719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24357BA-C04B-79EE-CB52-A51CFE281C63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2351234" y="2512302"/>
            <a:ext cx="1909979" cy="19191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5860A6A-51F9-1388-BAD3-222FFB55F10B}"/>
              </a:ext>
            </a:extLst>
          </p:cNvPr>
          <p:cNvCxnSpPr>
            <a:cxnSpLocks/>
          </p:cNvCxnSpPr>
          <p:nvPr/>
        </p:nvCxnSpPr>
        <p:spPr>
          <a:xfrm flipH="1">
            <a:off x="2558407" y="2929497"/>
            <a:ext cx="1807735" cy="21227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A2F9140-F042-0687-CE52-5E5D7CFFF712}"/>
              </a:ext>
            </a:extLst>
          </p:cNvPr>
          <p:cNvCxnSpPr>
            <a:cxnSpLocks/>
          </p:cNvCxnSpPr>
          <p:nvPr/>
        </p:nvCxnSpPr>
        <p:spPr>
          <a:xfrm>
            <a:off x="4573315" y="3578692"/>
            <a:ext cx="94378" cy="9494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2ADE8A9C-8CA4-AD80-891F-8F0EC19C2D53}"/>
              </a:ext>
            </a:extLst>
          </p:cNvPr>
          <p:cNvSpPr/>
          <p:nvPr/>
        </p:nvSpPr>
        <p:spPr>
          <a:xfrm>
            <a:off x="5651500" y="5582093"/>
            <a:ext cx="642978" cy="373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3993477-90C3-00EC-315D-633D374B1372}"/>
              </a:ext>
            </a:extLst>
          </p:cNvPr>
          <p:cNvCxnSpPr>
            <a:cxnSpLocks/>
          </p:cNvCxnSpPr>
          <p:nvPr/>
        </p:nvCxnSpPr>
        <p:spPr>
          <a:xfrm flipV="1">
            <a:off x="6195239" y="5305647"/>
            <a:ext cx="428845" cy="3241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1759" y="595130"/>
            <a:ext cx="7599042" cy="3742441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3" name="Google Shape;15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470" y="1953964"/>
            <a:ext cx="3854559" cy="2383607"/>
          </a:xfrm>
          <a:prstGeom prst="rect">
            <a:avLst/>
          </a:prstGeom>
          <a:noFill/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4" name="Google Shape;154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01106" y="353860"/>
            <a:ext cx="3657369" cy="2500970"/>
          </a:xfrm>
          <a:prstGeom prst="rect">
            <a:avLst/>
          </a:prstGeom>
          <a:noFill/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5" name="Google Shape;155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33712" y="3644167"/>
            <a:ext cx="3552083" cy="2383607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56" name="Google Shape;156;p7"/>
          <p:cNvCxnSpPr>
            <a:cxnSpLocks/>
          </p:cNvCxnSpPr>
          <p:nvPr/>
        </p:nvCxnSpPr>
        <p:spPr>
          <a:xfrm flipH="1" flipV="1">
            <a:off x="3810000" y="2584077"/>
            <a:ext cx="4362592" cy="1081486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57" name="Google Shape;157;p7"/>
          <p:cNvCxnSpPr>
            <a:cxnSpLocks/>
          </p:cNvCxnSpPr>
          <p:nvPr/>
        </p:nvCxnSpPr>
        <p:spPr>
          <a:xfrm flipH="1">
            <a:off x="7896314" y="3808252"/>
            <a:ext cx="809515" cy="56919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58" name="Google Shape;158;p7"/>
          <p:cNvCxnSpPr>
            <a:cxnSpLocks/>
          </p:cNvCxnSpPr>
          <p:nvPr/>
        </p:nvCxnSpPr>
        <p:spPr>
          <a:xfrm flipV="1">
            <a:off x="8935304" y="2846498"/>
            <a:ext cx="420807" cy="91976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60" name="Google Shape;160;p7"/>
          <p:cNvSpPr/>
          <p:nvPr/>
        </p:nvSpPr>
        <p:spPr>
          <a:xfrm>
            <a:off x="1493245" y="1953964"/>
            <a:ext cx="1195007" cy="338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Zoom in</a:t>
            </a:r>
            <a:endParaRPr sz="1600" b="0" i="0" u="none" strike="noStrike" cap="none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1" name="Google Shape;161;p7"/>
          <p:cNvSpPr/>
          <p:nvPr/>
        </p:nvSpPr>
        <p:spPr>
          <a:xfrm>
            <a:off x="8935304" y="349625"/>
            <a:ext cx="1388971" cy="338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Zoom out</a:t>
            </a:r>
            <a:endParaRPr sz="1600" b="0" i="0" u="none" strike="noStrike" cap="none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2" name="Google Shape;162;p7"/>
          <p:cNvSpPr/>
          <p:nvPr/>
        </p:nvSpPr>
        <p:spPr>
          <a:xfrm>
            <a:off x="5609947" y="3644751"/>
            <a:ext cx="1336858" cy="3385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</a:t>
            </a:r>
            <a:r>
              <a:rPr lang="en-US" sz="1600" b="0" i="0" u="none" strike="noStrike" cap="none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agnify</a:t>
            </a:r>
            <a:endParaRPr sz="1600" b="0" i="0" u="none" strike="noStrike" cap="none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6" name="Google Shape;84;p1">
            <a:extLst>
              <a:ext uri="{FF2B5EF4-FFF2-40B4-BE49-F238E27FC236}">
                <a16:creationId xmlns:a16="http://schemas.microsoft.com/office/drawing/2014/main" id="{B71B0562-F689-F554-8716-68DCE1D131B7}"/>
              </a:ext>
            </a:extLst>
          </p:cNvPr>
          <p:cNvSpPr txBox="1">
            <a:spLocks/>
          </p:cNvSpPr>
          <p:nvPr/>
        </p:nvSpPr>
        <p:spPr>
          <a:xfrm>
            <a:off x="838200" y="96730"/>
            <a:ext cx="9626600" cy="6102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000"/>
              <a:buFont typeface="Calibri"/>
              <a:buNone/>
            </a:pPr>
            <a:r>
              <a:rPr lang="en-ZA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Zooming Functions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sentatio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Landing page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defa4170-0d19-0005-0004-bc88714345d2}" enabled="1" method="Standard" siteId="{fd2550a8-84b7-42d4-9ec6-c1aef2c7519a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1719</TotalTime>
  <Words>609</Words>
  <Application>Microsoft Office PowerPoint</Application>
  <PresentationFormat>Widescreen</PresentationFormat>
  <Paragraphs>72</Paragraphs>
  <Slides>19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Amasis MT Pro Black</vt:lpstr>
      <vt:lpstr>Aptos</vt:lpstr>
      <vt:lpstr>Aptos Display</vt:lpstr>
      <vt:lpstr>Arial</vt:lpstr>
      <vt:lpstr>Calibri</vt:lpstr>
      <vt:lpstr>Presentations</vt:lpstr>
      <vt:lpstr>Landing page design</vt:lpstr>
      <vt:lpstr>Displaying Datasets in PUMA-2025</vt:lpstr>
      <vt:lpstr>Session Goals</vt:lpstr>
      <vt:lpstr>PowerPoint Presentation</vt:lpstr>
      <vt:lpstr>Satellite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NWP Data</vt:lpstr>
      <vt:lpstr>PowerPoint Presentation</vt:lpstr>
      <vt:lpstr>Meteorological Data Dissemination (MDD)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Freddy Heritier Falanga</dc:creator>
  <cp:lastModifiedBy>Lee-Ann Simpson</cp:lastModifiedBy>
  <cp:revision>37</cp:revision>
  <dcterms:created xsi:type="dcterms:W3CDTF">2025-08-14T09:20:11Z</dcterms:created>
  <dcterms:modified xsi:type="dcterms:W3CDTF">2025-08-21T13:08:32Z</dcterms:modified>
</cp:coreProperties>
</file>