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339" r:id="rId3"/>
    <p:sldId id="284" r:id="rId4"/>
    <p:sldId id="340" r:id="rId5"/>
    <p:sldId id="325" r:id="rId6"/>
    <p:sldId id="314" r:id="rId7"/>
    <p:sldId id="322" r:id="rId8"/>
    <p:sldId id="327" r:id="rId9"/>
    <p:sldId id="335" r:id="rId10"/>
    <p:sldId id="341" r:id="rId11"/>
  </p:sldIdLst>
  <p:sldSz cx="9144000" cy="6858000" type="screen4x3"/>
  <p:notesSz cx="6834188" cy="99790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FFFF00"/>
    <a:srgbClr val="0070C0"/>
    <a:srgbClr val="005696"/>
    <a:srgbClr val="4F81BD"/>
    <a:srgbClr val="AB221F"/>
    <a:srgbClr val="9BFFC8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2" autoAdjust="0"/>
    <p:restoredTop sz="96242" autoAdjust="0"/>
  </p:normalViewPr>
  <p:slideViewPr>
    <p:cSldViewPr>
      <p:cViewPr varScale="1">
        <p:scale>
          <a:sx n="109" d="100"/>
          <a:sy n="109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F4741-71D0-48D2-8498-CE8BAF71FB84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A2A0D9-C520-46ED-93E1-D26BFDD99CC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13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14007A6-9DDE-4BD6-8076-2D95D370A13D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D0EA9-7F14-41FE-94E5-486A46B26D0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From a learner’s perspective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22580D-0A1F-490E-A241-84656C37F5C7}" type="slidenum">
              <a:rPr lang="en-AU"/>
              <a:pPr eaLnBrk="1" hangingPunct="1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7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This</a:t>
            </a:r>
            <a:r>
              <a:rPr lang="en-AU" baseline="0" dirty="0" smtClean="0"/>
              <a:t> slide was duplicated so that I could add some extra narration</a:t>
            </a:r>
            <a:endParaRPr lang="en-AU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22580D-0A1F-490E-A241-84656C37F5C7}" type="slidenum">
              <a:rPr lang="en-AU"/>
              <a:pPr eaLnBrk="1" hangingPunct="1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87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D2984B-E4C9-405C-B48A-9DF876E41B0D}" type="slidenum">
              <a:rPr lang="en-AU"/>
              <a:pPr eaLnBrk="1" hangingPunct="1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7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CB7E-1242-40A5-AB4D-EC91CB4E7B29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18AA4-C9A6-4E53-952D-76BCD309F5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0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1245-3D6E-4888-B0A9-2D993A9BC9AD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474CA-1E94-4A5C-893F-E0F27831EDC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2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89C-1AC1-43C7-A68F-B3D5CAEAEC27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03D7-2E7D-464D-BBA9-7BF1E93A59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5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8B4E-C066-4B79-9CAB-193727F584AE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E76A-6420-4B3A-AEA9-E3A2129DF61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4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EE1B-9BA4-40F3-9B88-644FBCF7E317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7F52-4F6D-4F74-ABC5-6D55A6FD337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009A-7460-4371-84FD-64B6D9A64C8F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C3044-72EF-436D-BBD8-71540BCA9F0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9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6F05-1917-4042-8FD7-F5C29358A0A6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6754-2FB0-47FE-BAC3-5386E1B1030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5DD7-4011-4730-B83D-F941B4922860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9806-28EA-44A1-BF86-84E4B6DDE9D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0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FB30-B19D-41E4-83D4-9FBF297B12C3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072B-77DA-48F9-9D6E-F722F7F35DF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3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B939-A158-4475-AC1D-1F8278139B41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DD73D-B9F1-4969-AB20-F230B0A36F5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30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0F60-62ED-42F2-AF00-DC0302C11466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3C08-252A-4960-83A3-9A07E03091A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1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594E3-7940-4AAC-989C-F84560DD2F61}" type="datetimeFigureOut">
              <a:rPr lang="en-AU"/>
              <a:pPr>
                <a:defRPr/>
              </a:pPr>
              <a:t>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3A4C84E-8956-4AA7-ACAD-9348D86FE36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mailto:iandbell@fastmail.fm" TargetMode="Externa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5.pn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9961" y="6765210"/>
            <a:ext cx="360039" cy="99392"/>
          </a:xfrm>
          <a:prstGeom prst="rect">
            <a:avLst/>
          </a:prstGeom>
          <a:solidFill>
            <a:srgbClr val="AB2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272807" cy="2160910"/>
          </a:xfrm>
        </p:spPr>
        <p:txBody>
          <a:bodyPr/>
          <a:lstStyle/>
          <a:p>
            <a:pPr algn="l"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It’s all about</a:t>
            </a:r>
            <a:b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itchFamily="34" charset="0"/>
              </a:rPr>
              <a:t>Performance</a:t>
            </a:r>
            <a:endParaRPr lang="en-AU" sz="7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011316" y="4754852"/>
            <a:ext cx="2513012" cy="769938"/>
          </a:xfrm>
        </p:spPr>
        <p:txBody>
          <a:bodyPr/>
          <a:lstStyle/>
          <a:p>
            <a:pPr algn="r"/>
            <a:r>
              <a:rPr lang="en-AU" sz="5400" b="1" dirty="0" smtClean="0">
                <a:solidFill>
                  <a:schemeClr val="tx1"/>
                </a:solidFill>
              </a:rPr>
              <a:t>Ian Bell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5148064" y="6587603"/>
            <a:ext cx="2513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AU" sz="1200" dirty="0">
                <a:solidFill>
                  <a:srgbClr val="00B050"/>
                </a:solidFill>
                <a:hlinkClick r:id="rId5"/>
              </a:rPr>
              <a:t>iandbell@fastmail.fm</a:t>
            </a:r>
            <a:r>
              <a:rPr lang="en-A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-36512" y="6587603"/>
            <a:ext cx="2314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 dirty="0" smtClean="0"/>
              <a:t>2 </a:t>
            </a:r>
            <a:r>
              <a:rPr lang="en-AU" sz="1200" dirty="0" smtClean="0"/>
              <a:t>November 2012</a:t>
            </a:r>
            <a:endParaRPr lang="en-AU" sz="1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13" y="4827264"/>
            <a:ext cx="1651762" cy="21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802" y="137072"/>
            <a:ext cx="71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Biondi" panose="02000505030000020004" pitchFamily="2" charset="0"/>
              </a:rPr>
              <a:t>Tools for Trainers</a:t>
            </a:r>
            <a:endParaRPr lang="en-AU" dirty="0">
              <a:latin typeface="Biondi" panose="02000505030000020004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936794" y="2798945"/>
            <a:ext cx="5939462" cy="136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600" b="1" dirty="0" smtClean="0">
                <a:solidFill>
                  <a:schemeClr val="tx1"/>
                </a:solidFill>
              </a:rPr>
              <a:t>Part 2: Learning and training environments</a:t>
            </a:r>
            <a:endParaRPr lang="en-AU" sz="3600" b="1" dirty="0" smtClean="0">
              <a:solidFill>
                <a:schemeClr val="tx1"/>
              </a:solidFill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25"/>
    </mc:Choice>
    <mc:Fallback xmlns="">
      <p:transition spd="slow" advTm="56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16632"/>
            <a:ext cx="889248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2800" dirty="0" smtClean="0">
                <a:solidFill>
                  <a:srgbClr val="FF0000"/>
                </a:solidFill>
                <a:latin typeface="Arial Rounded MT Bold" pitchFamily="34" charset="0"/>
              </a:rPr>
              <a:t>Focus on performance</a:t>
            </a:r>
            <a:endParaRPr lang="en-AU" sz="28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" y="980728"/>
            <a:ext cx="3995936" cy="29969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579533" y="980728"/>
            <a:ext cx="4257153" cy="5455497"/>
            <a:chOff x="1907704" y="188640"/>
            <a:chExt cx="5193257" cy="66551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0" b="12839"/>
            <a:stretch>
              <a:fillRect/>
            </a:stretch>
          </p:blipFill>
          <p:spPr bwMode="auto">
            <a:xfrm>
              <a:off x="2054459" y="3680157"/>
              <a:ext cx="5046502" cy="31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907704" y="188640"/>
              <a:ext cx="5193256" cy="3816424"/>
              <a:chOff x="1907704" y="188640"/>
              <a:chExt cx="5193256" cy="38164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755" y="259792"/>
                <a:ext cx="5040205" cy="3745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07704" y="188640"/>
                <a:ext cx="144016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9" name="Rounded Rectangle 8"/>
          <p:cNvSpPr/>
          <p:nvPr/>
        </p:nvSpPr>
        <p:spPr>
          <a:xfrm>
            <a:off x="1682971" y="2314789"/>
            <a:ext cx="890099" cy="1177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932040" y="96604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Learner’s perspective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334733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Trainer’s perspective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9835" y="966046"/>
            <a:ext cx="4136850" cy="570724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19" y="4581129"/>
            <a:ext cx="4328013" cy="17536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AU" sz="2800" dirty="0" smtClean="0">
                <a:solidFill>
                  <a:srgbClr val="FF0000"/>
                </a:solidFill>
                <a:latin typeface="Arial Rounded MT Bold" pitchFamily="34" charset="0"/>
              </a:rPr>
              <a:t>Consider the learning environment from learner’s and trainer’s perspectives</a:t>
            </a:r>
            <a:endParaRPr lang="en-AU" sz="28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2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07"/>
    </mc:Choice>
    <mc:Fallback>
      <p:transition spd="slow" advTm="6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33375"/>
            <a:ext cx="8248650" cy="61912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40428" y="1483791"/>
            <a:ext cx="7272807" cy="28813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A </a:t>
            </a:r>
            <a:br>
              <a:rPr lang="en-A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Learner’s</a:t>
            </a:r>
          </a:p>
          <a:p>
            <a:pPr>
              <a:defRPr/>
            </a:pPr>
            <a:r>
              <a:rPr lang="en-A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perspective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0992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9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5"/>
    </mc:Choice>
    <mc:Fallback xmlns="">
      <p:transition spd="slow" advTm="10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lock Arc 67"/>
          <p:cNvSpPr/>
          <p:nvPr/>
        </p:nvSpPr>
        <p:spPr>
          <a:xfrm>
            <a:off x="280" y="1412244"/>
            <a:ext cx="9134504" cy="9145548"/>
          </a:xfrm>
          <a:prstGeom prst="blockArc">
            <a:avLst>
              <a:gd name="adj1" fmla="val 10777871"/>
              <a:gd name="adj2" fmla="val 45180"/>
              <a:gd name="adj3" fmla="val 2774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7" name="Block Arc 76"/>
          <p:cNvSpPr/>
          <p:nvPr/>
        </p:nvSpPr>
        <p:spPr>
          <a:xfrm>
            <a:off x="481013" y="1892300"/>
            <a:ext cx="8194675" cy="8158163"/>
          </a:xfrm>
          <a:prstGeom prst="blockArc">
            <a:avLst>
              <a:gd name="adj1" fmla="val 10745782"/>
              <a:gd name="adj2" fmla="val 49539"/>
              <a:gd name="adj3" fmla="val 1968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5" name="TextBox 13"/>
          <p:cNvSpPr txBox="1">
            <a:spLocks noChangeArrowheads="1"/>
          </p:cNvSpPr>
          <p:nvPr/>
        </p:nvSpPr>
        <p:spPr bwMode="auto">
          <a:xfrm>
            <a:off x="3131840" y="3413090"/>
            <a:ext cx="2880319" cy="12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600" dirty="0" smtClean="0">
                <a:solidFill>
                  <a:srgbClr val="0070C0"/>
                </a:solidFill>
              </a:rPr>
              <a:t>Personal learning environment</a:t>
            </a:r>
          </a:p>
        </p:txBody>
      </p:sp>
      <p:sp>
        <p:nvSpPr>
          <p:cNvPr id="66" name="Block Arc 65"/>
          <p:cNvSpPr/>
          <p:nvPr/>
        </p:nvSpPr>
        <p:spPr>
          <a:xfrm>
            <a:off x="2090451" y="3495324"/>
            <a:ext cx="4956084" cy="4902228"/>
          </a:xfrm>
          <a:prstGeom prst="blockArc">
            <a:avLst>
              <a:gd name="adj1" fmla="val 10792156"/>
              <a:gd name="adj2" fmla="val 43317"/>
              <a:gd name="adj3" fmla="val 960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3275857" y="1757958"/>
            <a:ext cx="2592286" cy="4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736029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Required performance</a:t>
            </a: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 rot="17700000">
            <a:off x="-438726" y="3873541"/>
            <a:ext cx="3182730" cy="9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541611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600" dirty="0" smtClean="0"/>
              <a:t>Competencies – performance criteria</a:t>
            </a:r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 rot="3900000">
            <a:off x="6426239" y="3873541"/>
            <a:ext cx="3182730" cy="9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541611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600" dirty="0" smtClean="0"/>
              <a:t>Competencies – performance criteria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3275857" y="3823366"/>
            <a:ext cx="2592286" cy="118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1525112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Current performance</a:t>
            </a:r>
          </a:p>
        </p:txBody>
      </p:sp>
      <p:sp>
        <p:nvSpPr>
          <p:cNvPr id="2" name="Chord 1"/>
          <p:cNvSpPr/>
          <p:nvPr/>
        </p:nvSpPr>
        <p:spPr>
          <a:xfrm>
            <a:off x="2862263" y="4287089"/>
            <a:ext cx="3435350" cy="3435350"/>
          </a:xfrm>
          <a:prstGeom prst="chord">
            <a:avLst>
              <a:gd name="adj1" fmla="val 10972993"/>
              <a:gd name="adj2" fmla="val 21440362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61" name="TextBox 13"/>
          <p:cNvSpPr txBox="1">
            <a:spLocks noChangeArrowheads="1"/>
          </p:cNvSpPr>
          <p:nvPr/>
        </p:nvSpPr>
        <p:spPr bwMode="auto">
          <a:xfrm>
            <a:off x="4003675" y="4421188"/>
            <a:ext cx="1360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b="1"/>
              <a:t>Learner</a:t>
            </a:r>
            <a:endParaRPr lang="en-AU" sz="2000"/>
          </a:p>
        </p:txBody>
      </p:sp>
      <p:sp>
        <p:nvSpPr>
          <p:cNvPr id="6162" name="TextBox 13"/>
          <p:cNvSpPr txBox="1">
            <a:spLocks noChangeArrowheads="1"/>
          </p:cNvSpPr>
          <p:nvPr/>
        </p:nvSpPr>
        <p:spPr bwMode="auto">
          <a:xfrm>
            <a:off x="3873500" y="4421188"/>
            <a:ext cx="5080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" panose="05000000000000000000" pitchFamily="2" charset="2"/>
              </a:rPr>
              <a:t></a:t>
            </a:r>
            <a:endParaRPr lang="en-AU" sz="2400"/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3131840" y="2136236"/>
            <a:ext cx="2880319" cy="8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Learning experiences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520" y="5952661"/>
            <a:ext cx="9358352" cy="2922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514350" y="5853113"/>
            <a:ext cx="155575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3"/>
          <p:cNvSpPr txBox="1">
            <a:spLocks noChangeArrowheads="1"/>
          </p:cNvSpPr>
          <p:nvPr/>
        </p:nvSpPr>
        <p:spPr bwMode="auto">
          <a:xfrm>
            <a:off x="388938" y="597376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Performance gap</a:t>
            </a:r>
          </a:p>
        </p:txBody>
      </p:sp>
      <p:sp>
        <p:nvSpPr>
          <p:cNvPr id="84" name="TextBox 13"/>
          <p:cNvSpPr txBox="1">
            <a:spLocks noChangeArrowheads="1"/>
          </p:cNvSpPr>
          <p:nvPr/>
        </p:nvSpPr>
        <p:spPr bwMode="auto">
          <a:xfrm>
            <a:off x="388938" y="55737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Learning needs</a:t>
            </a:r>
          </a:p>
        </p:txBody>
      </p:sp>
      <p:sp>
        <p:nvSpPr>
          <p:cNvPr id="85" name="TextBox 13"/>
          <p:cNvSpPr txBox="1">
            <a:spLocks noChangeArrowheads="1"/>
          </p:cNvSpPr>
          <p:nvPr/>
        </p:nvSpPr>
        <p:spPr bwMode="auto">
          <a:xfrm>
            <a:off x="6953250" y="55737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Learning needs</a:t>
            </a: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6953250" y="597376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Performance gap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7081838" y="5853113"/>
            <a:ext cx="15494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3"/>
          <p:cNvSpPr txBox="1">
            <a:spLocks noChangeArrowheads="1"/>
          </p:cNvSpPr>
          <p:nvPr/>
        </p:nvSpPr>
        <p:spPr bwMode="auto">
          <a:xfrm>
            <a:off x="4464050" y="4724400"/>
            <a:ext cx="18303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  <a:defRPr/>
            </a:pPr>
            <a:r>
              <a:rPr lang="en-AU" sz="1600" dirty="0"/>
              <a:t>Habits</a:t>
            </a:r>
          </a:p>
          <a:p>
            <a:pPr eaLnBrk="1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1600" dirty="0" smtClean="0"/>
              <a:t>History</a:t>
            </a:r>
            <a:r>
              <a:rPr lang="en-AU" sz="1600" dirty="0"/>
              <a:t>: </a:t>
            </a:r>
          </a:p>
          <a:p>
            <a:pPr marL="85725" indent="-85725" eaLnBrk="1" hangingPunct="1">
              <a:lnSpc>
                <a:spcPct val="70000"/>
              </a:lnSpc>
              <a:spcAft>
                <a:spcPts val="400"/>
              </a:spcAft>
              <a:defRPr/>
            </a:pPr>
            <a:r>
              <a:rPr lang="en-AU" sz="1400" dirty="0" smtClean="0"/>
              <a:t>- </a:t>
            </a:r>
            <a:r>
              <a:rPr lang="en-AU" sz="1400" dirty="0"/>
              <a:t>knowledge, </a:t>
            </a:r>
            <a:r>
              <a:rPr lang="en-AU" sz="1400" dirty="0" smtClean="0"/>
              <a:t>skills, experiences</a:t>
            </a:r>
          </a:p>
          <a:p>
            <a:pPr marL="85725" indent="-85725" eaLnBrk="1" hangingPunct="1">
              <a:lnSpc>
                <a:spcPct val="60000"/>
              </a:lnSpc>
              <a:spcAft>
                <a:spcPts val="400"/>
              </a:spcAft>
              <a:defRPr/>
            </a:pPr>
            <a:r>
              <a:rPr lang="en-AU" sz="1600" dirty="0" smtClean="0"/>
              <a:t>Culture </a:t>
            </a:r>
            <a:endParaRPr lang="en-AU" sz="1600" dirty="0"/>
          </a:p>
          <a:p>
            <a:pPr eaLnBrk="1" hangingPunct="1">
              <a:lnSpc>
                <a:spcPct val="60000"/>
              </a:lnSpc>
              <a:spcAft>
                <a:spcPts val="400"/>
              </a:spcAft>
              <a:defRPr/>
            </a:pPr>
            <a:r>
              <a:rPr lang="en-AU" sz="1600" dirty="0"/>
              <a:t>Self awareness</a:t>
            </a:r>
          </a:p>
        </p:txBody>
      </p:sp>
      <p:sp>
        <p:nvSpPr>
          <p:cNvPr id="89" name="TextBox 13"/>
          <p:cNvSpPr txBox="1">
            <a:spLocks noChangeArrowheads="1"/>
          </p:cNvSpPr>
          <p:nvPr/>
        </p:nvSpPr>
        <p:spPr bwMode="auto">
          <a:xfrm>
            <a:off x="3073400" y="5413375"/>
            <a:ext cx="508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Symbol" panose="05050102010706020507" pitchFamily="18" charset="2"/>
              </a:rPr>
              <a:t></a:t>
            </a:r>
            <a:endParaRPr lang="en-AU" sz="2400"/>
          </a:p>
        </p:txBody>
      </p:sp>
      <p:sp>
        <p:nvSpPr>
          <p:cNvPr id="90" name="TextBox 13"/>
          <p:cNvSpPr txBox="1">
            <a:spLocks noChangeArrowheads="1"/>
          </p:cNvSpPr>
          <p:nvPr/>
        </p:nvSpPr>
        <p:spPr bwMode="auto">
          <a:xfrm>
            <a:off x="3348038" y="4743450"/>
            <a:ext cx="11763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Needs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Motivation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Preferences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Health 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Personality </a:t>
            </a:r>
          </a:p>
        </p:txBody>
      </p:sp>
      <p:sp>
        <p:nvSpPr>
          <p:cNvPr id="6" name="Up Arrow 5"/>
          <p:cNvSpPr/>
          <p:nvPr/>
        </p:nvSpPr>
        <p:spPr>
          <a:xfrm>
            <a:off x="4283968" y="240497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1" name="Up Arrow 90"/>
          <p:cNvSpPr/>
          <p:nvPr/>
        </p:nvSpPr>
        <p:spPr>
          <a:xfrm rot="18900000">
            <a:off x="1879748" y="32998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7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2" name="Up Arrow 91"/>
          <p:cNvSpPr/>
          <p:nvPr/>
        </p:nvSpPr>
        <p:spPr>
          <a:xfrm rot="2700000">
            <a:off x="6685708" y="32998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3" name="Up Arrow 92"/>
          <p:cNvSpPr/>
          <p:nvPr/>
        </p:nvSpPr>
        <p:spPr>
          <a:xfrm rot="16200000">
            <a:off x="894274" y="49193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10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4" name="Up Arrow 93"/>
          <p:cNvSpPr/>
          <p:nvPr/>
        </p:nvSpPr>
        <p:spPr>
          <a:xfrm rot="5400000">
            <a:off x="7663026" y="4914075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6" name="TextBox 13"/>
          <p:cNvSpPr txBox="1">
            <a:spLocks noChangeArrowheads="1"/>
          </p:cNvSpPr>
          <p:nvPr/>
        </p:nvSpPr>
        <p:spPr bwMode="auto">
          <a:xfrm>
            <a:off x="2705100" y="2620963"/>
            <a:ext cx="1362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Experts</a:t>
            </a:r>
          </a:p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Colleagues </a:t>
            </a:r>
          </a:p>
        </p:txBody>
      </p:sp>
      <p:sp>
        <p:nvSpPr>
          <p:cNvPr id="97" name="TextBox 13"/>
          <p:cNvSpPr txBox="1">
            <a:spLocks noChangeArrowheads="1"/>
          </p:cNvSpPr>
          <p:nvPr/>
        </p:nvSpPr>
        <p:spPr bwMode="auto">
          <a:xfrm>
            <a:off x="1049338" y="4014788"/>
            <a:ext cx="1362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Infrastructure</a:t>
            </a:r>
          </a:p>
        </p:txBody>
      </p:sp>
      <p:grpSp>
        <p:nvGrpSpPr>
          <p:cNvPr id="99" name="Group 31"/>
          <p:cNvGrpSpPr>
            <a:grpSpLocks/>
          </p:cNvGrpSpPr>
          <p:nvPr/>
        </p:nvGrpSpPr>
        <p:grpSpPr bwMode="auto">
          <a:xfrm>
            <a:off x="2535238" y="2625725"/>
            <a:ext cx="222250" cy="414338"/>
            <a:chOff x="745138" y="2287902"/>
            <a:chExt cx="298470" cy="582369"/>
          </a:xfrm>
        </p:grpSpPr>
        <p:sp>
          <p:nvSpPr>
            <p:cNvPr id="100" name="Oval 99"/>
            <p:cNvSpPr/>
            <p:nvPr/>
          </p:nvSpPr>
          <p:spPr>
            <a:xfrm>
              <a:off x="809096" y="2287902"/>
              <a:ext cx="127916" cy="1740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60262" y="2457481"/>
              <a:ext cx="66089" cy="406096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>
            <a:xfrm flipV="1">
              <a:off x="755797" y="2457481"/>
              <a:ext cx="136443" cy="203049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92240" y="2475331"/>
              <a:ext cx="151368" cy="160653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45138" y="2714080"/>
              <a:ext cx="108728" cy="15619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5" name="Group 57"/>
          <p:cNvGrpSpPr>
            <a:grpSpLocks/>
          </p:cNvGrpSpPr>
          <p:nvPr/>
        </p:nvGrpSpPr>
        <p:grpSpPr bwMode="auto">
          <a:xfrm>
            <a:off x="2843213" y="3125788"/>
            <a:ext cx="223837" cy="412750"/>
            <a:chOff x="745138" y="2287902"/>
            <a:chExt cx="298470" cy="582369"/>
          </a:xfrm>
        </p:grpSpPr>
        <p:sp>
          <p:nvSpPr>
            <p:cNvPr id="106" name="Oval 105"/>
            <p:cNvSpPr/>
            <p:nvPr/>
          </p:nvSpPr>
          <p:spPr>
            <a:xfrm>
              <a:off x="810759" y="2287902"/>
              <a:ext cx="127009" cy="1724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59446" y="2455892"/>
              <a:ext cx="65621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08" name="Straight Connector 107"/>
            <p:cNvCxnSpPr>
              <a:endCxn id="107" idx="0"/>
            </p:cNvCxnSpPr>
            <p:nvPr/>
          </p:nvCxnSpPr>
          <p:spPr>
            <a:xfrm flipV="1">
              <a:off x="755721" y="2455892"/>
              <a:ext cx="137594" cy="20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93315" y="2476052"/>
              <a:ext cx="150293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745138" y="2715719"/>
              <a:ext cx="107957" cy="15455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1" name="Group 67"/>
          <p:cNvGrpSpPr>
            <a:grpSpLocks/>
          </p:cNvGrpSpPr>
          <p:nvPr/>
        </p:nvGrpSpPr>
        <p:grpSpPr bwMode="auto">
          <a:xfrm flipH="1">
            <a:off x="3021013" y="3146425"/>
            <a:ext cx="222250" cy="412750"/>
            <a:chOff x="745138" y="2287902"/>
            <a:chExt cx="298470" cy="582369"/>
          </a:xfrm>
        </p:grpSpPr>
        <p:sp>
          <p:nvSpPr>
            <p:cNvPr id="112" name="Oval 111"/>
            <p:cNvSpPr/>
            <p:nvPr/>
          </p:nvSpPr>
          <p:spPr>
            <a:xfrm>
              <a:off x="809096" y="2287902"/>
              <a:ext cx="127916" cy="1724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60262" y="2455894"/>
              <a:ext cx="66090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14" name="Straight Connector 113"/>
            <p:cNvCxnSpPr>
              <a:endCxn id="113" idx="0"/>
            </p:cNvCxnSpPr>
            <p:nvPr/>
          </p:nvCxnSpPr>
          <p:spPr>
            <a:xfrm flipV="1">
              <a:off x="755798" y="2455894"/>
              <a:ext cx="136443" cy="20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92242" y="2476052"/>
              <a:ext cx="151366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745138" y="2715720"/>
              <a:ext cx="108729" cy="15455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7" name="TextBox 13"/>
          <p:cNvSpPr txBox="1">
            <a:spLocks noChangeArrowheads="1"/>
          </p:cNvSpPr>
          <p:nvPr/>
        </p:nvSpPr>
        <p:spPr bwMode="auto">
          <a:xfrm>
            <a:off x="1751013" y="4238625"/>
            <a:ext cx="67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3600">
                <a:sym typeface="Wingdings" panose="05000000000000000000" pitchFamily="2" charset="2"/>
              </a:rPr>
              <a:t></a:t>
            </a:r>
            <a:endParaRPr lang="en-AU" sz="3600"/>
          </a:p>
        </p:txBody>
      </p:sp>
      <p:sp>
        <p:nvSpPr>
          <p:cNvPr id="118" name="TextBox 13"/>
          <p:cNvSpPr txBox="1">
            <a:spLocks noChangeArrowheads="1"/>
          </p:cNvSpPr>
          <p:nvPr/>
        </p:nvSpPr>
        <p:spPr bwMode="auto">
          <a:xfrm>
            <a:off x="1066800" y="4205288"/>
            <a:ext cx="981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Course 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Systems </a:t>
            </a:r>
          </a:p>
        </p:txBody>
      </p:sp>
      <p:sp>
        <p:nvSpPr>
          <p:cNvPr id="119" name="TextBox 13"/>
          <p:cNvSpPr txBox="1">
            <a:spLocks noChangeArrowheads="1"/>
          </p:cNvSpPr>
          <p:nvPr/>
        </p:nvSpPr>
        <p:spPr bwMode="auto">
          <a:xfrm>
            <a:off x="2705100" y="2405063"/>
            <a:ext cx="10017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People </a:t>
            </a:r>
          </a:p>
        </p:txBody>
      </p:sp>
      <p:sp>
        <p:nvSpPr>
          <p:cNvPr id="120" name="TextBox 13"/>
          <p:cNvSpPr txBox="1">
            <a:spLocks noChangeArrowheads="1"/>
          </p:cNvSpPr>
          <p:nvPr/>
        </p:nvSpPr>
        <p:spPr bwMode="auto">
          <a:xfrm>
            <a:off x="5175250" y="2335213"/>
            <a:ext cx="11557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121" name="TextBox 13"/>
          <p:cNvSpPr txBox="1">
            <a:spLocks noChangeArrowheads="1"/>
          </p:cNvSpPr>
          <p:nvPr/>
        </p:nvSpPr>
        <p:spPr bwMode="auto">
          <a:xfrm>
            <a:off x="5106988" y="2586038"/>
            <a:ext cx="1360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800">
                <a:sym typeface="Wingdings" panose="05000000000000000000" pitchFamily="2" charset="2"/>
              </a:rPr>
              <a:t></a:t>
            </a:r>
            <a:r>
              <a:rPr lang="en-AU" sz="2800">
                <a:sym typeface="Wingdings 2" panose="05020102010507070707" pitchFamily="18" charset="2"/>
              </a:rPr>
              <a:t></a:t>
            </a:r>
            <a:r>
              <a:rPr lang="en-AU" sz="2800">
                <a:sym typeface="Wingdings" panose="05000000000000000000" pitchFamily="2" charset="2"/>
              </a:rPr>
              <a:t></a:t>
            </a:r>
            <a:endParaRPr lang="en-AU" sz="2800"/>
          </a:p>
        </p:txBody>
      </p:sp>
      <p:sp>
        <p:nvSpPr>
          <p:cNvPr id="122" name="TextBox 13"/>
          <p:cNvSpPr txBox="1">
            <a:spLocks noChangeArrowheads="1"/>
          </p:cNvSpPr>
          <p:nvPr/>
        </p:nvSpPr>
        <p:spPr bwMode="auto">
          <a:xfrm>
            <a:off x="5719763" y="3155950"/>
            <a:ext cx="1155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Activities</a:t>
            </a:r>
          </a:p>
        </p:txBody>
      </p:sp>
      <p:sp>
        <p:nvSpPr>
          <p:cNvPr id="123" name="TextBox 13"/>
          <p:cNvSpPr txBox="1">
            <a:spLocks noChangeArrowheads="1"/>
          </p:cNvSpPr>
          <p:nvPr/>
        </p:nvSpPr>
        <p:spPr bwMode="auto">
          <a:xfrm>
            <a:off x="7038975" y="4575175"/>
            <a:ext cx="1268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Assessment</a:t>
            </a:r>
          </a:p>
        </p:txBody>
      </p:sp>
      <p:sp>
        <p:nvSpPr>
          <p:cNvPr id="124" name="TextBox 13"/>
          <p:cNvSpPr txBox="1">
            <a:spLocks noChangeArrowheads="1"/>
          </p:cNvSpPr>
          <p:nvPr/>
        </p:nvSpPr>
        <p:spPr bwMode="auto">
          <a:xfrm>
            <a:off x="5859463" y="3359150"/>
            <a:ext cx="90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</a:t>
            </a:r>
            <a:r>
              <a:rPr lang="en-AU" sz="2000">
                <a:sym typeface="Wingdings 2" panose="05020102010507070707" pitchFamily="18" charset="2"/>
              </a:rPr>
              <a:t></a:t>
            </a:r>
            <a:r>
              <a:rPr lang="en-AU" sz="2000">
                <a:sym typeface="Wingdings" panose="05000000000000000000" pitchFamily="2" charset="2"/>
              </a:rPr>
              <a:t></a:t>
            </a:r>
            <a:endParaRPr lang="en-AU" sz="2000"/>
          </a:p>
        </p:txBody>
      </p:sp>
      <p:sp>
        <p:nvSpPr>
          <p:cNvPr id="125" name="TextBox 13"/>
          <p:cNvSpPr txBox="1">
            <a:spLocks noChangeArrowheads="1"/>
          </p:cNvSpPr>
          <p:nvPr/>
        </p:nvSpPr>
        <p:spPr bwMode="auto">
          <a:xfrm>
            <a:off x="6770688" y="4549775"/>
            <a:ext cx="4524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 2" panose="05020102010507070707" pitchFamily="18" charset="2"/>
              </a:rPr>
              <a:t></a:t>
            </a:r>
            <a:endParaRPr lang="en-AU" sz="2400"/>
          </a:p>
        </p:txBody>
      </p:sp>
      <p:sp>
        <p:nvSpPr>
          <p:cNvPr id="60" name="TextBox 59"/>
          <p:cNvSpPr txBox="1"/>
          <p:nvPr/>
        </p:nvSpPr>
        <p:spPr>
          <a:xfrm>
            <a:off x="98425" y="130175"/>
            <a:ext cx="1949450" cy="4905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AU" sz="1600" dirty="0">
                <a:solidFill>
                  <a:srgbClr val="0070C0"/>
                </a:solidFill>
                <a:cs typeface="Arial" charset="0"/>
              </a:rPr>
              <a:t>Student Centred Learning Framework</a:t>
            </a:r>
            <a:endParaRPr lang="en-AU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6516688" y="4003675"/>
            <a:ext cx="16462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Learning strategy</a:t>
            </a:r>
          </a:p>
        </p:txBody>
      </p:sp>
      <p:sp>
        <p:nvSpPr>
          <p:cNvPr id="62" name="TextBox 13"/>
          <p:cNvSpPr txBox="1">
            <a:spLocks noChangeArrowheads="1"/>
          </p:cNvSpPr>
          <p:nvPr/>
        </p:nvSpPr>
        <p:spPr bwMode="auto">
          <a:xfrm>
            <a:off x="361950" y="10525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Stakeholders </a:t>
            </a:r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3706813" y="469900"/>
            <a:ext cx="17351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Trainers </a:t>
            </a: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7054850" y="1265238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Workplace </a:t>
            </a:r>
          </a:p>
        </p:txBody>
      </p:sp>
      <p:sp>
        <p:nvSpPr>
          <p:cNvPr id="2115" name="TextBox 13"/>
          <p:cNvSpPr txBox="1">
            <a:spLocks noChangeArrowheads="1"/>
          </p:cNvSpPr>
          <p:nvPr/>
        </p:nvSpPr>
        <p:spPr bwMode="auto">
          <a:xfrm>
            <a:off x="3848100" y="463550"/>
            <a:ext cx="508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</a:t>
            </a:r>
            <a:endParaRPr lang="en-AU" sz="2000"/>
          </a:p>
        </p:txBody>
      </p:sp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319088" y="1069975"/>
            <a:ext cx="508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</a:t>
            </a:r>
            <a:endParaRPr lang="en-AU" sz="2000"/>
          </a:p>
        </p:txBody>
      </p:sp>
      <p:sp>
        <p:nvSpPr>
          <p:cNvPr id="67" name="TextBox 13"/>
          <p:cNvSpPr txBox="1">
            <a:spLocks noChangeArrowheads="1"/>
          </p:cNvSpPr>
          <p:nvPr/>
        </p:nvSpPr>
        <p:spPr bwMode="auto">
          <a:xfrm>
            <a:off x="6732588" y="4292600"/>
            <a:ext cx="10763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Practice </a:t>
            </a: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6948488" y="6448425"/>
            <a:ext cx="180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Evaluate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3869" y="601668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19"/>
    </mc:Choice>
    <mc:Fallback xmlns="">
      <p:transition spd="slow" advTm="4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3" grpId="0"/>
      <p:bldP spid="84" grpId="0"/>
      <p:bldP spid="85" grpId="0"/>
      <p:bldP spid="86" grpId="0"/>
      <p:bldP spid="88" grpId="0"/>
      <p:bldP spid="89" grpId="0"/>
      <p:bldP spid="90" grpId="0"/>
      <p:bldP spid="96" grpId="0"/>
      <p:bldP spid="97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61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lock Arc 67"/>
          <p:cNvSpPr/>
          <p:nvPr/>
        </p:nvSpPr>
        <p:spPr>
          <a:xfrm>
            <a:off x="280" y="1412244"/>
            <a:ext cx="9134504" cy="9145548"/>
          </a:xfrm>
          <a:prstGeom prst="blockArc">
            <a:avLst>
              <a:gd name="adj1" fmla="val 10777871"/>
              <a:gd name="adj2" fmla="val 45180"/>
              <a:gd name="adj3" fmla="val 2774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7" name="Block Arc 76"/>
          <p:cNvSpPr/>
          <p:nvPr/>
        </p:nvSpPr>
        <p:spPr>
          <a:xfrm>
            <a:off x="481013" y="1892300"/>
            <a:ext cx="8194675" cy="8158163"/>
          </a:xfrm>
          <a:prstGeom prst="blockArc">
            <a:avLst>
              <a:gd name="adj1" fmla="val 10745782"/>
              <a:gd name="adj2" fmla="val 49539"/>
              <a:gd name="adj3" fmla="val 1968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5" name="TextBox 13"/>
          <p:cNvSpPr txBox="1">
            <a:spLocks noChangeArrowheads="1"/>
          </p:cNvSpPr>
          <p:nvPr/>
        </p:nvSpPr>
        <p:spPr bwMode="auto">
          <a:xfrm>
            <a:off x="3131840" y="3413090"/>
            <a:ext cx="2880319" cy="12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600" dirty="0" smtClean="0">
                <a:solidFill>
                  <a:srgbClr val="0070C0"/>
                </a:solidFill>
              </a:rPr>
              <a:t>Personal learning environment</a:t>
            </a:r>
          </a:p>
        </p:txBody>
      </p:sp>
      <p:sp>
        <p:nvSpPr>
          <p:cNvPr id="66" name="Block Arc 65"/>
          <p:cNvSpPr/>
          <p:nvPr/>
        </p:nvSpPr>
        <p:spPr>
          <a:xfrm>
            <a:off x="2090451" y="3495324"/>
            <a:ext cx="4956084" cy="4902228"/>
          </a:xfrm>
          <a:prstGeom prst="blockArc">
            <a:avLst>
              <a:gd name="adj1" fmla="val 10792156"/>
              <a:gd name="adj2" fmla="val 43317"/>
              <a:gd name="adj3" fmla="val 960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3275857" y="1757958"/>
            <a:ext cx="2592286" cy="4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736029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Required performance</a:t>
            </a: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 rot="17700000">
            <a:off x="-438726" y="3873541"/>
            <a:ext cx="3182730" cy="9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541611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600" dirty="0" smtClean="0"/>
              <a:t>Competencies – performance criteria</a:t>
            </a:r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 rot="3900000">
            <a:off x="6426239" y="3873541"/>
            <a:ext cx="3182730" cy="9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2541611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600" dirty="0" smtClean="0"/>
              <a:t>Competencies – performance criteria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3275857" y="3823366"/>
            <a:ext cx="2592286" cy="118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1525112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Current performance</a:t>
            </a:r>
          </a:p>
        </p:txBody>
      </p:sp>
      <p:sp>
        <p:nvSpPr>
          <p:cNvPr id="2" name="Chord 1"/>
          <p:cNvSpPr/>
          <p:nvPr/>
        </p:nvSpPr>
        <p:spPr>
          <a:xfrm>
            <a:off x="2862263" y="4287089"/>
            <a:ext cx="3435350" cy="3435350"/>
          </a:xfrm>
          <a:prstGeom prst="chord">
            <a:avLst>
              <a:gd name="adj1" fmla="val 10972993"/>
              <a:gd name="adj2" fmla="val 21440362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61" name="TextBox 13"/>
          <p:cNvSpPr txBox="1">
            <a:spLocks noChangeArrowheads="1"/>
          </p:cNvSpPr>
          <p:nvPr/>
        </p:nvSpPr>
        <p:spPr bwMode="auto">
          <a:xfrm>
            <a:off x="4003675" y="4421188"/>
            <a:ext cx="1360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b="1"/>
              <a:t>Learner</a:t>
            </a:r>
            <a:endParaRPr lang="en-AU" sz="2000"/>
          </a:p>
        </p:txBody>
      </p:sp>
      <p:sp>
        <p:nvSpPr>
          <p:cNvPr id="6162" name="TextBox 13"/>
          <p:cNvSpPr txBox="1">
            <a:spLocks noChangeArrowheads="1"/>
          </p:cNvSpPr>
          <p:nvPr/>
        </p:nvSpPr>
        <p:spPr bwMode="auto">
          <a:xfrm>
            <a:off x="3873500" y="4421188"/>
            <a:ext cx="5080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" panose="05000000000000000000" pitchFamily="2" charset="2"/>
              </a:rPr>
              <a:t></a:t>
            </a:r>
            <a:endParaRPr lang="en-AU" sz="2400"/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3131840" y="2136236"/>
            <a:ext cx="2880319" cy="8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Learning experiences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520" y="5952661"/>
            <a:ext cx="9358352" cy="2922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514350" y="5853113"/>
            <a:ext cx="155575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3"/>
          <p:cNvSpPr txBox="1">
            <a:spLocks noChangeArrowheads="1"/>
          </p:cNvSpPr>
          <p:nvPr/>
        </p:nvSpPr>
        <p:spPr bwMode="auto">
          <a:xfrm>
            <a:off x="388938" y="597376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Performance gap</a:t>
            </a:r>
          </a:p>
        </p:txBody>
      </p:sp>
      <p:sp>
        <p:nvSpPr>
          <p:cNvPr id="84" name="TextBox 13"/>
          <p:cNvSpPr txBox="1">
            <a:spLocks noChangeArrowheads="1"/>
          </p:cNvSpPr>
          <p:nvPr/>
        </p:nvSpPr>
        <p:spPr bwMode="auto">
          <a:xfrm>
            <a:off x="388938" y="55737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Learning needs</a:t>
            </a:r>
          </a:p>
        </p:txBody>
      </p:sp>
      <p:sp>
        <p:nvSpPr>
          <p:cNvPr id="85" name="TextBox 13"/>
          <p:cNvSpPr txBox="1">
            <a:spLocks noChangeArrowheads="1"/>
          </p:cNvSpPr>
          <p:nvPr/>
        </p:nvSpPr>
        <p:spPr bwMode="auto">
          <a:xfrm>
            <a:off x="6953250" y="55737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Learning needs</a:t>
            </a: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6953250" y="597376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Performance gap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7081838" y="5853113"/>
            <a:ext cx="15494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3"/>
          <p:cNvSpPr txBox="1">
            <a:spLocks noChangeArrowheads="1"/>
          </p:cNvSpPr>
          <p:nvPr/>
        </p:nvSpPr>
        <p:spPr bwMode="auto">
          <a:xfrm>
            <a:off x="4464050" y="4724400"/>
            <a:ext cx="18303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  <a:defRPr/>
            </a:pPr>
            <a:r>
              <a:rPr lang="en-AU" sz="1600" dirty="0"/>
              <a:t>Habits</a:t>
            </a:r>
          </a:p>
          <a:p>
            <a:pPr eaLnBrk="1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1600" dirty="0" smtClean="0"/>
              <a:t>History</a:t>
            </a:r>
            <a:r>
              <a:rPr lang="en-AU" sz="1600" dirty="0"/>
              <a:t>: </a:t>
            </a:r>
          </a:p>
          <a:p>
            <a:pPr marL="85725" indent="-85725" eaLnBrk="1" hangingPunct="1">
              <a:lnSpc>
                <a:spcPct val="70000"/>
              </a:lnSpc>
              <a:spcAft>
                <a:spcPts val="400"/>
              </a:spcAft>
              <a:defRPr/>
            </a:pPr>
            <a:r>
              <a:rPr lang="en-AU" sz="1400" dirty="0" smtClean="0"/>
              <a:t>- </a:t>
            </a:r>
            <a:r>
              <a:rPr lang="en-AU" sz="1400" dirty="0"/>
              <a:t>knowledge, </a:t>
            </a:r>
            <a:r>
              <a:rPr lang="en-AU" sz="1400" dirty="0" smtClean="0"/>
              <a:t>skills, experiences</a:t>
            </a:r>
          </a:p>
          <a:p>
            <a:pPr marL="85725" indent="-85725" eaLnBrk="1" hangingPunct="1">
              <a:lnSpc>
                <a:spcPct val="60000"/>
              </a:lnSpc>
              <a:spcAft>
                <a:spcPts val="400"/>
              </a:spcAft>
              <a:defRPr/>
            </a:pPr>
            <a:r>
              <a:rPr lang="en-AU" sz="1600" dirty="0" smtClean="0"/>
              <a:t>Culture </a:t>
            </a:r>
            <a:endParaRPr lang="en-AU" sz="1600" dirty="0"/>
          </a:p>
          <a:p>
            <a:pPr eaLnBrk="1" hangingPunct="1">
              <a:lnSpc>
                <a:spcPct val="60000"/>
              </a:lnSpc>
              <a:spcAft>
                <a:spcPts val="400"/>
              </a:spcAft>
              <a:defRPr/>
            </a:pPr>
            <a:r>
              <a:rPr lang="en-AU" sz="1600" dirty="0"/>
              <a:t>Self awareness</a:t>
            </a:r>
          </a:p>
        </p:txBody>
      </p:sp>
      <p:sp>
        <p:nvSpPr>
          <p:cNvPr id="89" name="TextBox 13"/>
          <p:cNvSpPr txBox="1">
            <a:spLocks noChangeArrowheads="1"/>
          </p:cNvSpPr>
          <p:nvPr/>
        </p:nvSpPr>
        <p:spPr bwMode="auto">
          <a:xfrm>
            <a:off x="3073400" y="5341143"/>
            <a:ext cx="508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 dirty="0">
                <a:sym typeface="Symbol" panose="05050102010706020507" pitchFamily="18" charset="2"/>
              </a:rPr>
              <a:t></a:t>
            </a:r>
            <a:endParaRPr lang="en-AU" sz="2400" dirty="0"/>
          </a:p>
        </p:txBody>
      </p:sp>
      <p:sp>
        <p:nvSpPr>
          <p:cNvPr id="90" name="TextBox 13"/>
          <p:cNvSpPr txBox="1">
            <a:spLocks noChangeArrowheads="1"/>
          </p:cNvSpPr>
          <p:nvPr/>
        </p:nvSpPr>
        <p:spPr bwMode="auto">
          <a:xfrm>
            <a:off x="3348038" y="4743450"/>
            <a:ext cx="11763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Needs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Motivation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Preferences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Health 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Personality </a:t>
            </a:r>
          </a:p>
        </p:txBody>
      </p:sp>
      <p:sp>
        <p:nvSpPr>
          <p:cNvPr id="6" name="Up Arrow 5"/>
          <p:cNvSpPr/>
          <p:nvPr/>
        </p:nvSpPr>
        <p:spPr>
          <a:xfrm>
            <a:off x="4283968" y="240497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1" name="Up Arrow 90"/>
          <p:cNvSpPr/>
          <p:nvPr/>
        </p:nvSpPr>
        <p:spPr>
          <a:xfrm rot="18900000">
            <a:off x="1879748" y="32998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7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2" name="Up Arrow 91"/>
          <p:cNvSpPr/>
          <p:nvPr/>
        </p:nvSpPr>
        <p:spPr>
          <a:xfrm rot="2700000">
            <a:off x="6685708" y="32998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3" name="Up Arrow 92"/>
          <p:cNvSpPr/>
          <p:nvPr/>
        </p:nvSpPr>
        <p:spPr>
          <a:xfrm rot="16200000">
            <a:off x="894274" y="4919368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10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4" name="Up Arrow 93"/>
          <p:cNvSpPr/>
          <p:nvPr/>
        </p:nvSpPr>
        <p:spPr>
          <a:xfrm rot="5400000">
            <a:off x="7663026" y="4914075"/>
            <a:ext cx="578544" cy="567908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6" name="TextBox 13"/>
          <p:cNvSpPr txBox="1">
            <a:spLocks noChangeArrowheads="1"/>
          </p:cNvSpPr>
          <p:nvPr/>
        </p:nvSpPr>
        <p:spPr bwMode="auto">
          <a:xfrm>
            <a:off x="2705100" y="2620963"/>
            <a:ext cx="1362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Experts</a:t>
            </a:r>
          </a:p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Colleagues </a:t>
            </a:r>
          </a:p>
        </p:txBody>
      </p:sp>
      <p:sp>
        <p:nvSpPr>
          <p:cNvPr id="97" name="TextBox 13"/>
          <p:cNvSpPr txBox="1">
            <a:spLocks noChangeArrowheads="1"/>
          </p:cNvSpPr>
          <p:nvPr/>
        </p:nvSpPr>
        <p:spPr bwMode="auto">
          <a:xfrm>
            <a:off x="1049338" y="4014788"/>
            <a:ext cx="1362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Infrastructure</a:t>
            </a:r>
          </a:p>
        </p:txBody>
      </p:sp>
      <p:grpSp>
        <p:nvGrpSpPr>
          <p:cNvPr id="99" name="Group 31"/>
          <p:cNvGrpSpPr>
            <a:grpSpLocks/>
          </p:cNvGrpSpPr>
          <p:nvPr/>
        </p:nvGrpSpPr>
        <p:grpSpPr bwMode="auto">
          <a:xfrm>
            <a:off x="2535238" y="2625725"/>
            <a:ext cx="222250" cy="414338"/>
            <a:chOff x="745138" y="2287902"/>
            <a:chExt cx="298470" cy="582369"/>
          </a:xfrm>
        </p:grpSpPr>
        <p:sp>
          <p:nvSpPr>
            <p:cNvPr id="100" name="Oval 99"/>
            <p:cNvSpPr/>
            <p:nvPr/>
          </p:nvSpPr>
          <p:spPr>
            <a:xfrm>
              <a:off x="809096" y="2287902"/>
              <a:ext cx="127916" cy="1740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60262" y="2457481"/>
              <a:ext cx="66089" cy="406096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>
            <a:xfrm flipV="1">
              <a:off x="755797" y="2457481"/>
              <a:ext cx="136443" cy="203049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92240" y="2475331"/>
              <a:ext cx="151368" cy="160653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45138" y="2714080"/>
              <a:ext cx="108728" cy="15619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5" name="Group 57"/>
          <p:cNvGrpSpPr>
            <a:grpSpLocks/>
          </p:cNvGrpSpPr>
          <p:nvPr/>
        </p:nvGrpSpPr>
        <p:grpSpPr bwMode="auto">
          <a:xfrm>
            <a:off x="2843213" y="3125788"/>
            <a:ext cx="223837" cy="412750"/>
            <a:chOff x="745138" y="2287902"/>
            <a:chExt cx="298470" cy="582369"/>
          </a:xfrm>
        </p:grpSpPr>
        <p:sp>
          <p:nvSpPr>
            <p:cNvPr id="106" name="Oval 105"/>
            <p:cNvSpPr/>
            <p:nvPr/>
          </p:nvSpPr>
          <p:spPr>
            <a:xfrm>
              <a:off x="810759" y="2287902"/>
              <a:ext cx="127009" cy="1724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59446" y="2455892"/>
              <a:ext cx="65621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08" name="Straight Connector 107"/>
            <p:cNvCxnSpPr>
              <a:endCxn id="107" idx="0"/>
            </p:cNvCxnSpPr>
            <p:nvPr/>
          </p:nvCxnSpPr>
          <p:spPr>
            <a:xfrm flipV="1">
              <a:off x="755721" y="2455892"/>
              <a:ext cx="137594" cy="20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93315" y="2476052"/>
              <a:ext cx="150293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745138" y="2715719"/>
              <a:ext cx="107957" cy="15455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1" name="Group 67"/>
          <p:cNvGrpSpPr>
            <a:grpSpLocks/>
          </p:cNvGrpSpPr>
          <p:nvPr/>
        </p:nvGrpSpPr>
        <p:grpSpPr bwMode="auto">
          <a:xfrm flipH="1">
            <a:off x="3021013" y="3146425"/>
            <a:ext cx="222250" cy="412750"/>
            <a:chOff x="745138" y="2287902"/>
            <a:chExt cx="298470" cy="582369"/>
          </a:xfrm>
        </p:grpSpPr>
        <p:sp>
          <p:nvSpPr>
            <p:cNvPr id="112" name="Oval 111"/>
            <p:cNvSpPr/>
            <p:nvPr/>
          </p:nvSpPr>
          <p:spPr>
            <a:xfrm>
              <a:off x="809096" y="2287902"/>
              <a:ext cx="127916" cy="1724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60262" y="2455894"/>
              <a:ext cx="66090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14" name="Straight Connector 113"/>
            <p:cNvCxnSpPr>
              <a:endCxn id="113" idx="0"/>
            </p:cNvCxnSpPr>
            <p:nvPr/>
          </p:nvCxnSpPr>
          <p:spPr>
            <a:xfrm flipV="1">
              <a:off x="755798" y="2455894"/>
              <a:ext cx="136443" cy="20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92242" y="2476052"/>
              <a:ext cx="151366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745138" y="2715720"/>
              <a:ext cx="108729" cy="15455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7" name="TextBox 13"/>
          <p:cNvSpPr txBox="1">
            <a:spLocks noChangeArrowheads="1"/>
          </p:cNvSpPr>
          <p:nvPr/>
        </p:nvSpPr>
        <p:spPr bwMode="auto">
          <a:xfrm>
            <a:off x="1751013" y="4238625"/>
            <a:ext cx="67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3600">
                <a:sym typeface="Wingdings" panose="05000000000000000000" pitchFamily="2" charset="2"/>
              </a:rPr>
              <a:t></a:t>
            </a:r>
            <a:endParaRPr lang="en-AU" sz="3600"/>
          </a:p>
        </p:txBody>
      </p:sp>
      <p:sp>
        <p:nvSpPr>
          <p:cNvPr id="118" name="TextBox 13"/>
          <p:cNvSpPr txBox="1">
            <a:spLocks noChangeArrowheads="1"/>
          </p:cNvSpPr>
          <p:nvPr/>
        </p:nvSpPr>
        <p:spPr bwMode="auto">
          <a:xfrm>
            <a:off x="1066800" y="4205288"/>
            <a:ext cx="981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Course 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Systems </a:t>
            </a:r>
          </a:p>
        </p:txBody>
      </p:sp>
      <p:sp>
        <p:nvSpPr>
          <p:cNvPr id="119" name="TextBox 13"/>
          <p:cNvSpPr txBox="1">
            <a:spLocks noChangeArrowheads="1"/>
          </p:cNvSpPr>
          <p:nvPr/>
        </p:nvSpPr>
        <p:spPr bwMode="auto">
          <a:xfrm>
            <a:off x="2705100" y="2405063"/>
            <a:ext cx="10017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People </a:t>
            </a:r>
          </a:p>
        </p:txBody>
      </p:sp>
      <p:sp>
        <p:nvSpPr>
          <p:cNvPr id="120" name="TextBox 13"/>
          <p:cNvSpPr txBox="1">
            <a:spLocks noChangeArrowheads="1"/>
          </p:cNvSpPr>
          <p:nvPr/>
        </p:nvSpPr>
        <p:spPr bwMode="auto">
          <a:xfrm>
            <a:off x="5175250" y="2335213"/>
            <a:ext cx="11557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121" name="TextBox 13"/>
          <p:cNvSpPr txBox="1">
            <a:spLocks noChangeArrowheads="1"/>
          </p:cNvSpPr>
          <p:nvPr/>
        </p:nvSpPr>
        <p:spPr bwMode="auto">
          <a:xfrm>
            <a:off x="5106988" y="2586038"/>
            <a:ext cx="1360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800">
                <a:sym typeface="Wingdings" panose="05000000000000000000" pitchFamily="2" charset="2"/>
              </a:rPr>
              <a:t></a:t>
            </a:r>
            <a:r>
              <a:rPr lang="en-AU" sz="2800">
                <a:sym typeface="Wingdings 2" panose="05020102010507070707" pitchFamily="18" charset="2"/>
              </a:rPr>
              <a:t></a:t>
            </a:r>
            <a:r>
              <a:rPr lang="en-AU" sz="2800">
                <a:sym typeface="Wingdings" panose="05000000000000000000" pitchFamily="2" charset="2"/>
              </a:rPr>
              <a:t></a:t>
            </a:r>
            <a:endParaRPr lang="en-AU" sz="2800"/>
          </a:p>
        </p:txBody>
      </p:sp>
      <p:sp>
        <p:nvSpPr>
          <p:cNvPr id="122" name="TextBox 13"/>
          <p:cNvSpPr txBox="1">
            <a:spLocks noChangeArrowheads="1"/>
          </p:cNvSpPr>
          <p:nvPr/>
        </p:nvSpPr>
        <p:spPr bwMode="auto">
          <a:xfrm>
            <a:off x="5719763" y="3155950"/>
            <a:ext cx="1155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Activities</a:t>
            </a:r>
          </a:p>
        </p:txBody>
      </p:sp>
      <p:sp>
        <p:nvSpPr>
          <p:cNvPr id="123" name="TextBox 13"/>
          <p:cNvSpPr txBox="1">
            <a:spLocks noChangeArrowheads="1"/>
          </p:cNvSpPr>
          <p:nvPr/>
        </p:nvSpPr>
        <p:spPr bwMode="auto">
          <a:xfrm>
            <a:off x="7038975" y="4575175"/>
            <a:ext cx="1268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Assessment</a:t>
            </a:r>
          </a:p>
        </p:txBody>
      </p:sp>
      <p:sp>
        <p:nvSpPr>
          <p:cNvPr id="124" name="TextBox 13"/>
          <p:cNvSpPr txBox="1">
            <a:spLocks noChangeArrowheads="1"/>
          </p:cNvSpPr>
          <p:nvPr/>
        </p:nvSpPr>
        <p:spPr bwMode="auto">
          <a:xfrm>
            <a:off x="5859463" y="3359150"/>
            <a:ext cx="90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</a:t>
            </a:r>
            <a:r>
              <a:rPr lang="en-AU" sz="2000">
                <a:sym typeface="Wingdings 2" panose="05020102010507070707" pitchFamily="18" charset="2"/>
              </a:rPr>
              <a:t></a:t>
            </a:r>
            <a:r>
              <a:rPr lang="en-AU" sz="2000">
                <a:sym typeface="Wingdings" panose="05000000000000000000" pitchFamily="2" charset="2"/>
              </a:rPr>
              <a:t></a:t>
            </a:r>
            <a:endParaRPr lang="en-AU" sz="2000"/>
          </a:p>
        </p:txBody>
      </p:sp>
      <p:sp>
        <p:nvSpPr>
          <p:cNvPr id="125" name="TextBox 13"/>
          <p:cNvSpPr txBox="1">
            <a:spLocks noChangeArrowheads="1"/>
          </p:cNvSpPr>
          <p:nvPr/>
        </p:nvSpPr>
        <p:spPr bwMode="auto">
          <a:xfrm>
            <a:off x="6770688" y="4549775"/>
            <a:ext cx="4524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 2" panose="05020102010507070707" pitchFamily="18" charset="2"/>
              </a:rPr>
              <a:t></a:t>
            </a:r>
            <a:endParaRPr lang="en-AU" sz="2400"/>
          </a:p>
        </p:txBody>
      </p:sp>
      <p:sp>
        <p:nvSpPr>
          <p:cNvPr id="60" name="TextBox 59"/>
          <p:cNvSpPr txBox="1"/>
          <p:nvPr/>
        </p:nvSpPr>
        <p:spPr>
          <a:xfrm>
            <a:off x="98425" y="130175"/>
            <a:ext cx="1949450" cy="4905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AU" sz="1600" dirty="0">
                <a:solidFill>
                  <a:srgbClr val="0070C0"/>
                </a:solidFill>
                <a:cs typeface="Arial" charset="0"/>
              </a:rPr>
              <a:t>Student Centred Learning Framework</a:t>
            </a:r>
            <a:endParaRPr lang="en-AU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6516688" y="4003675"/>
            <a:ext cx="16462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Learning strategy</a:t>
            </a:r>
          </a:p>
        </p:txBody>
      </p:sp>
      <p:sp>
        <p:nvSpPr>
          <p:cNvPr id="62" name="TextBox 13"/>
          <p:cNvSpPr txBox="1">
            <a:spLocks noChangeArrowheads="1"/>
          </p:cNvSpPr>
          <p:nvPr/>
        </p:nvSpPr>
        <p:spPr bwMode="auto">
          <a:xfrm>
            <a:off x="361950" y="1052513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Stakeholders </a:t>
            </a:r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3706813" y="469900"/>
            <a:ext cx="17351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Trainers </a:t>
            </a: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7054850" y="1265238"/>
            <a:ext cx="180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Workplace </a:t>
            </a:r>
          </a:p>
        </p:txBody>
      </p:sp>
      <p:sp>
        <p:nvSpPr>
          <p:cNvPr id="2115" name="TextBox 13"/>
          <p:cNvSpPr txBox="1">
            <a:spLocks noChangeArrowheads="1"/>
          </p:cNvSpPr>
          <p:nvPr/>
        </p:nvSpPr>
        <p:spPr bwMode="auto">
          <a:xfrm>
            <a:off x="3848100" y="463550"/>
            <a:ext cx="508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</a:t>
            </a:r>
            <a:endParaRPr lang="en-AU" sz="2000"/>
          </a:p>
        </p:txBody>
      </p:sp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319088" y="1069975"/>
            <a:ext cx="508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</a:t>
            </a:r>
            <a:endParaRPr lang="en-AU" sz="2000"/>
          </a:p>
        </p:txBody>
      </p:sp>
      <p:sp>
        <p:nvSpPr>
          <p:cNvPr id="67" name="TextBox 13"/>
          <p:cNvSpPr txBox="1">
            <a:spLocks noChangeArrowheads="1"/>
          </p:cNvSpPr>
          <p:nvPr/>
        </p:nvSpPr>
        <p:spPr bwMode="auto">
          <a:xfrm>
            <a:off x="6732588" y="4292600"/>
            <a:ext cx="10763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70C0"/>
                </a:solidFill>
              </a:rPr>
              <a:t>Practice </a:t>
            </a: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6948488" y="6448425"/>
            <a:ext cx="180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Evaluate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8915" y="60980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0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6"/>
    </mc:Choice>
    <mc:Fallback xmlns="">
      <p:transition spd="slow" advTm="4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0428" y="908050"/>
            <a:ext cx="7272807" cy="4321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 </a:t>
            </a:r>
            <a:b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itchFamily="34" charset="0"/>
              </a:rPr>
              <a:t>Instructor</a:t>
            </a:r>
          </a:p>
          <a:p>
            <a:pPr marL="266700" algn="l"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</a:t>
            </a: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itchFamily="34" charset="0"/>
              </a:rPr>
              <a:t> Trainer’s </a:t>
            </a:r>
            <a:endParaRPr lang="en-A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perspective</a:t>
            </a:r>
            <a:endParaRPr lang="en-A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"/>
    </mc:Choice>
    <mc:Fallback xmlns="">
      <p:transition spd="slow" advTm="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hord 38"/>
          <p:cNvSpPr/>
          <p:nvPr/>
        </p:nvSpPr>
        <p:spPr>
          <a:xfrm flipV="1">
            <a:off x="917641" y="-2407854"/>
            <a:ext cx="7296878" cy="7296878"/>
          </a:xfrm>
          <a:prstGeom prst="chord">
            <a:avLst>
              <a:gd name="adj1" fmla="val 10771723"/>
              <a:gd name="adj2" fmla="val 2159106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0" name="Chord 39"/>
          <p:cNvSpPr/>
          <p:nvPr/>
        </p:nvSpPr>
        <p:spPr>
          <a:xfrm flipV="1">
            <a:off x="1277938" y="-2046288"/>
            <a:ext cx="6575425" cy="6573838"/>
          </a:xfrm>
          <a:prstGeom prst="chord">
            <a:avLst>
              <a:gd name="adj1" fmla="val 10771723"/>
              <a:gd name="adj2" fmla="val 2159106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" name="Chord 30"/>
          <p:cNvSpPr/>
          <p:nvPr/>
        </p:nvSpPr>
        <p:spPr>
          <a:xfrm flipV="1">
            <a:off x="1646238" y="-1679575"/>
            <a:ext cx="5851525" cy="5853113"/>
          </a:xfrm>
          <a:prstGeom prst="chord">
            <a:avLst>
              <a:gd name="adj1" fmla="val 10771723"/>
              <a:gd name="adj2" fmla="val 2159106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" name="Chord 31"/>
          <p:cNvSpPr/>
          <p:nvPr/>
        </p:nvSpPr>
        <p:spPr>
          <a:xfrm flipV="1">
            <a:off x="2012950" y="-1312863"/>
            <a:ext cx="5118100" cy="5118101"/>
          </a:xfrm>
          <a:prstGeom prst="chord">
            <a:avLst>
              <a:gd name="adj1" fmla="val 10771723"/>
              <a:gd name="adj2" fmla="val 21591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Chord 21"/>
          <p:cNvSpPr/>
          <p:nvPr/>
        </p:nvSpPr>
        <p:spPr>
          <a:xfrm flipV="1">
            <a:off x="2378075" y="-947738"/>
            <a:ext cx="4387850" cy="4387851"/>
          </a:xfrm>
          <a:prstGeom prst="chord">
            <a:avLst>
              <a:gd name="adj1" fmla="val 10771723"/>
              <a:gd name="adj2" fmla="val 2159106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" name="Chord 22"/>
          <p:cNvSpPr/>
          <p:nvPr/>
        </p:nvSpPr>
        <p:spPr>
          <a:xfrm flipV="1">
            <a:off x="2740025" y="-585788"/>
            <a:ext cx="3663950" cy="3663951"/>
          </a:xfrm>
          <a:prstGeom prst="chord">
            <a:avLst>
              <a:gd name="adj1" fmla="val 10771723"/>
              <a:gd name="adj2" fmla="val 21591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" name="Chord 18"/>
          <p:cNvSpPr/>
          <p:nvPr/>
        </p:nvSpPr>
        <p:spPr>
          <a:xfrm flipV="1">
            <a:off x="3109585" y="-215910"/>
            <a:ext cx="2924830" cy="2924830"/>
          </a:xfrm>
          <a:prstGeom prst="chord">
            <a:avLst>
              <a:gd name="adj1" fmla="val 10771723"/>
              <a:gd name="adj2" fmla="val 2159106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Chord 20"/>
          <p:cNvSpPr/>
          <p:nvPr/>
        </p:nvSpPr>
        <p:spPr>
          <a:xfrm flipV="1">
            <a:off x="3433763" y="127000"/>
            <a:ext cx="2276475" cy="2276475"/>
          </a:xfrm>
          <a:prstGeom prst="chord">
            <a:avLst>
              <a:gd name="adj1" fmla="val 10771599"/>
              <a:gd name="adj2" fmla="val 1391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166385"/>
            <a:ext cx="9144000" cy="10801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209" name="TextBox 13"/>
          <p:cNvSpPr txBox="1">
            <a:spLocks noChangeArrowheads="1"/>
          </p:cNvSpPr>
          <p:nvPr/>
        </p:nvSpPr>
        <p:spPr bwMode="auto">
          <a:xfrm rot="-2997412">
            <a:off x="5856287" y="566738"/>
            <a:ext cx="1368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1400"/>
              <a:t>Analyse</a:t>
            </a:r>
          </a:p>
        </p:txBody>
      </p:sp>
      <p:sp>
        <p:nvSpPr>
          <p:cNvPr id="8210" name="TextBox 14"/>
          <p:cNvSpPr txBox="1">
            <a:spLocks noChangeArrowheads="1"/>
          </p:cNvSpPr>
          <p:nvPr/>
        </p:nvSpPr>
        <p:spPr bwMode="auto">
          <a:xfrm rot="-2997412">
            <a:off x="6233319" y="565944"/>
            <a:ext cx="13684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1400"/>
              <a:t>Plan, organise</a:t>
            </a:r>
          </a:p>
        </p:txBody>
      </p:sp>
      <p:sp>
        <p:nvSpPr>
          <p:cNvPr id="8211" name="TextBox 15"/>
          <p:cNvSpPr txBox="1">
            <a:spLocks noChangeArrowheads="1"/>
          </p:cNvSpPr>
          <p:nvPr/>
        </p:nvSpPr>
        <p:spPr bwMode="auto">
          <a:xfrm rot="-2997412">
            <a:off x="6612731" y="565944"/>
            <a:ext cx="13684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1400"/>
              <a:t>Create or select</a:t>
            </a:r>
          </a:p>
        </p:txBody>
      </p:sp>
      <p:sp>
        <p:nvSpPr>
          <p:cNvPr id="8212" name="TextBox 16"/>
          <p:cNvSpPr txBox="1">
            <a:spLocks noChangeArrowheads="1"/>
          </p:cNvSpPr>
          <p:nvPr/>
        </p:nvSpPr>
        <p:spPr bwMode="auto">
          <a:xfrm rot="-2997412">
            <a:off x="6989762" y="566738"/>
            <a:ext cx="1368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1400"/>
              <a:t>Deliver</a:t>
            </a:r>
          </a:p>
        </p:txBody>
      </p:sp>
      <p:sp>
        <p:nvSpPr>
          <p:cNvPr id="8213" name="TextBox 17"/>
          <p:cNvSpPr txBox="1">
            <a:spLocks noChangeArrowheads="1"/>
          </p:cNvSpPr>
          <p:nvPr/>
        </p:nvSpPr>
        <p:spPr bwMode="auto">
          <a:xfrm rot="-2997412">
            <a:off x="7368381" y="565944"/>
            <a:ext cx="13684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1400"/>
              <a:t>Evaluate</a:t>
            </a:r>
          </a:p>
        </p:txBody>
      </p:sp>
      <p:sp>
        <p:nvSpPr>
          <p:cNvPr id="35" name="Chord 34"/>
          <p:cNvSpPr/>
          <p:nvPr/>
        </p:nvSpPr>
        <p:spPr>
          <a:xfrm flipV="1">
            <a:off x="3707904" y="396673"/>
            <a:ext cx="1728192" cy="1728192"/>
          </a:xfrm>
          <a:prstGeom prst="chord">
            <a:avLst>
              <a:gd name="adj1" fmla="val 10740367"/>
              <a:gd name="adj2" fmla="val 2159106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3763963" y="1246188"/>
            <a:ext cx="1600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b="1"/>
              <a:t>Training team</a:t>
            </a:r>
            <a:endParaRPr lang="en-AU" sz="2000"/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4279900" y="1749425"/>
            <a:ext cx="584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>
                <a:sym typeface="Wingdings" panose="05000000000000000000" pitchFamily="2" charset="2"/>
              </a:rPr>
              <a:t></a:t>
            </a:r>
            <a:endParaRPr lang="en-AU" sz="1600"/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3943350" y="1533525"/>
            <a:ext cx="12684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AU" sz="1100"/>
              <a:t>1 or more people</a:t>
            </a: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131840" y="693342"/>
            <a:ext cx="2880319" cy="22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600" dirty="0" smtClean="0">
                <a:solidFill>
                  <a:srgbClr val="00B050"/>
                </a:solidFill>
              </a:rPr>
              <a:t>Corporate learning environment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3275856" y="4108604"/>
            <a:ext cx="25922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Required performance</a:t>
            </a: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3131841" y="3683278"/>
            <a:ext cx="2880319" cy="75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Training activities</a:t>
            </a: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1277938" y="996950"/>
            <a:ext cx="18208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Performance gap 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Training needs</a:t>
            </a: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3275857" y="158502"/>
            <a:ext cx="2592286" cy="245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b="1" dirty="0" smtClean="0"/>
              <a:t>Current performance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9863" y="339725"/>
            <a:ext cx="3033712" cy="288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AU" sz="1600" dirty="0">
                <a:solidFill>
                  <a:srgbClr val="00B050"/>
                </a:solidFill>
                <a:cs typeface="Arial" charset="0"/>
              </a:rPr>
              <a:t>Trainer’s Role Supporting Learning</a:t>
            </a:r>
            <a:endParaRPr lang="en-AU" sz="1400" dirty="0">
              <a:solidFill>
                <a:srgbClr val="00B050"/>
              </a:solidFill>
              <a:cs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331913" y="1482725"/>
            <a:ext cx="1773237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7" name="Group 57"/>
          <p:cNvGrpSpPr>
            <a:grpSpLocks/>
          </p:cNvGrpSpPr>
          <p:nvPr/>
        </p:nvGrpSpPr>
        <p:grpSpPr bwMode="auto">
          <a:xfrm>
            <a:off x="3000375" y="4181475"/>
            <a:ext cx="223838" cy="412750"/>
            <a:chOff x="745138" y="2287902"/>
            <a:chExt cx="298470" cy="582369"/>
          </a:xfrm>
        </p:grpSpPr>
        <p:sp>
          <p:nvSpPr>
            <p:cNvPr id="54" name="Oval 53"/>
            <p:cNvSpPr/>
            <p:nvPr/>
          </p:nvSpPr>
          <p:spPr>
            <a:xfrm>
              <a:off x="810760" y="2287902"/>
              <a:ext cx="127008" cy="1724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59445" y="2455894"/>
              <a:ext cx="65622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56" name="Straight Connector 55"/>
            <p:cNvCxnSpPr>
              <a:endCxn id="55" idx="0"/>
            </p:cNvCxnSpPr>
            <p:nvPr/>
          </p:nvCxnSpPr>
          <p:spPr>
            <a:xfrm flipV="1">
              <a:off x="755723" y="2455894"/>
              <a:ext cx="137592" cy="20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93314" y="2476052"/>
              <a:ext cx="150294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45138" y="2715720"/>
              <a:ext cx="107958" cy="15455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28" name="Group 67"/>
          <p:cNvGrpSpPr>
            <a:grpSpLocks/>
          </p:cNvGrpSpPr>
          <p:nvPr/>
        </p:nvGrpSpPr>
        <p:grpSpPr bwMode="auto">
          <a:xfrm flipH="1">
            <a:off x="3178175" y="4273550"/>
            <a:ext cx="222250" cy="412750"/>
            <a:chOff x="745138" y="2287902"/>
            <a:chExt cx="298470" cy="582369"/>
          </a:xfrm>
        </p:grpSpPr>
        <p:sp>
          <p:nvSpPr>
            <p:cNvPr id="60" name="Oval 59"/>
            <p:cNvSpPr/>
            <p:nvPr/>
          </p:nvSpPr>
          <p:spPr>
            <a:xfrm>
              <a:off x="809096" y="2287902"/>
              <a:ext cx="127916" cy="1724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60262" y="2455894"/>
              <a:ext cx="66089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62" name="Straight Connector 61"/>
            <p:cNvCxnSpPr>
              <a:endCxn id="61" idx="0"/>
            </p:cNvCxnSpPr>
            <p:nvPr/>
          </p:nvCxnSpPr>
          <p:spPr>
            <a:xfrm flipV="1">
              <a:off x="755797" y="2455894"/>
              <a:ext cx="136443" cy="20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92240" y="2476052"/>
              <a:ext cx="151368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45138" y="2715720"/>
              <a:ext cx="108728" cy="15455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29" name="Group 57"/>
          <p:cNvGrpSpPr>
            <a:grpSpLocks/>
          </p:cNvGrpSpPr>
          <p:nvPr/>
        </p:nvGrpSpPr>
        <p:grpSpPr bwMode="auto">
          <a:xfrm>
            <a:off x="5722938" y="4252913"/>
            <a:ext cx="223837" cy="412750"/>
            <a:chOff x="745138" y="2287902"/>
            <a:chExt cx="298470" cy="582369"/>
          </a:xfrm>
        </p:grpSpPr>
        <p:sp>
          <p:nvSpPr>
            <p:cNvPr id="66" name="Oval 65"/>
            <p:cNvSpPr/>
            <p:nvPr/>
          </p:nvSpPr>
          <p:spPr>
            <a:xfrm>
              <a:off x="810759" y="2287902"/>
              <a:ext cx="127009" cy="1724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9446" y="2455892"/>
              <a:ext cx="65621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68" name="Straight Connector 67"/>
            <p:cNvCxnSpPr>
              <a:endCxn id="67" idx="0"/>
            </p:cNvCxnSpPr>
            <p:nvPr/>
          </p:nvCxnSpPr>
          <p:spPr>
            <a:xfrm flipV="1">
              <a:off x="755721" y="2455892"/>
              <a:ext cx="137594" cy="20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93315" y="2476052"/>
              <a:ext cx="150293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45138" y="2715719"/>
              <a:ext cx="107957" cy="15455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30" name="Group 67"/>
          <p:cNvGrpSpPr>
            <a:grpSpLocks/>
          </p:cNvGrpSpPr>
          <p:nvPr/>
        </p:nvGrpSpPr>
        <p:grpSpPr bwMode="auto">
          <a:xfrm flipH="1">
            <a:off x="5900738" y="4202113"/>
            <a:ext cx="222250" cy="412750"/>
            <a:chOff x="745138" y="2287902"/>
            <a:chExt cx="298470" cy="582369"/>
          </a:xfrm>
        </p:grpSpPr>
        <p:sp>
          <p:nvSpPr>
            <p:cNvPr id="72" name="Oval 71"/>
            <p:cNvSpPr/>
            <p:nvPr/>
          </p:nvSpPr>
          <p:spPr>
            <a:xfrm>
              <a:off x="809096" y="2287902"/>
              <a:ext cx="127916" cy="1724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60262" y="2455892"/>
              <a:ext cx="66090" cy="407658"/>
            </a:xfrm>
            <a:custGeom>
              <a:avLst/>
              <a:gdLst>
                <a:gd name="connsiteX0" fmla="*/ 33050 w 66101"/>
                <a:gd name="connsiteY0" fmla="*/ 0 h 407625"/>
                <a:gd name="connsiteX1" fmla="*/ 33050 w 66101"/>
                <a:gd name="connsiteY1" fmla="*/ 165253 h 407625"/>
                <a:gd name="connsiteX2" fmla="*/ 11017 w 66101"/>
                <a:gd name="connsiteY2" fmla="*/ 198304 h 407625"/>
                <a:gd name="connsiteX3" fmla="*/ 0 w 66101"/>
                <a:gd name="connsiteY3" fmla="*/ 231355 h 407625"/>
                <a:gd name="connsiteX4" fmla="*/ 55084 w 66101"/>
                <a:gd name="connsiteY4" fmla="*/ 407625 h 407625"/>
                <a:gd name="connsiteX5" fmla="*/ 66101 w 66101"/>
                <a:gd name="connsiteY5" fmla="*/ 407625 h 4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01" h="407625">
                  <a:moveTo>
                    <a:pt x="33050" y="0"/>
                  </a:moveTo>
                  <a:cubicBezTo>
                    <a:pt x="43181" y="70918"/>
                    <a:pt x="53072" y="91839"/>
                    <a:pt x="33050" y="165253"/>
                  </a:cubicBezTo>
                  <a:cubicBezTo>
                    <a:pt x="29566" y="178027"/>
                    <a:pt x="16938" y="186461"/>
                    <a:pt x="11017" y="198304"/>
                  </a:cubicBezTo>
                  <a:cubicBezTo>
                    <a:pt x="5824" y="208691"/>
                    <a:pt x="3672" y="220338"/>
                    <a:pt x="0" y="231355"/>
                  </a:cubicBezTo>
                  <a:cubicBezTo>
                    <a:pt x="160" y="232954"/>
                    <a:pt x="227" y="407625"/>
                    <a:pt x="55084" y="407625"/>
                  </a:cubicBezTo>
                  <a:lnTo>
                    <a:pt x="66101" y="40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74" name="Straight Connector 73"/>
            <p:cNvCxnSpPr>
              <a:endCxn id="73" idx="0"/>
            </p:cNvCxnSpPr>
            <p:nvPr/>
          </p:nvCxnSpPr>
          <p:spPr>
            <a:xfrm flipV="1">
              <a:off x="755798" y="2455892"/>
              <a:ext cx="136443" cy="20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2242" y="2476052"/>
              <a:ext cx="151366" cy="16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745138" y="2715719"/>
              <a:ext cx="108729" cy="15455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9" name="Up Arrow 78"/>
          <p:cNvSpPr/>
          <p:nvPr/>
        </p:nvSpPr>
        <p:spPr>
          <a:xfrm rot="13613812">
            <a:off x="2367435" y="2391262"/>
            <a:ext cx="578544" cy="823932"/>
          </a:xfrm>
          <a:prstGeom prst="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" name="Up Arrow 79"/>
          <p:cNvSpPr/>
          <p:nvPr/>
        </p:nvSpPr>
        <p:spPr>
          <a:xfrm rot="7739757">
            <a:off x="6101357" y="2365693"/>
            <a:ext cx="578544" cy="827269"/>
          </a:xfrm>
          <a:prstGeom prst="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Up Arrow 80"/>
          <p:cNvSpPr/>
          <p:nvPr/>
        </p:nvSpPr>
        <p:spPr>
          <a:xfrm rot="10800000">
            <a:off x="4274791" y="3295933"/>
            <a:ext cx="578544" cy="836611"/>
          </a:xfrm>
          <a:prstGeom prst="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blurRad="76200" dist="76200" dir="16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240" name="TextBox 13"/>
          <p:cNvSpPr txBox="1">
            <a:spLocks noChangeArrowheads="1"/>
          </p:cNvSpPr>
          <p:nvPr/>
        </p:nvSpPr>
        <p:spPr bwMode="auto">
          <a:xfrm>
            <a:off x="1535113" y="1636713"/>
            <a:ext cx="1362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Infrastructure</a:t>
            </a:r>
          </a:p>
        </p:txBody>
      </p:sp>
      <p:grpSp>
        <p:nvGrpSpPr>
          <p:cNvPr id="8241" name="Group 7"/>
          <p:cNvGrpSpPr>
            <a:grpSpLocks/>
          </p:cNvGrpSpPr>
          <p:nvPr/>
        </p:nvGrpSpPr>
        <p:grpSpPr bwMode="auto">
          <a:xfrm>
            <a:off x="3708400" y="3571875"/>
            <a:ext cx="400050" cy="433388"/>
            <a:chOff x="3276352" y="3573661"/>
            <a:chExt cx="400050" cy="433387"/>
          </a:xfrm>
        </p:grpSpPr>
        <p:grpSp>
          <p:nvGrpSpPr>
            <p:cNvPr id="8266" name="Group 57"/>
            <p:cNvGrpSpPr>
              <a:grpSpLocks/>
            </p:cNvGrpSpPr>
            <p:nvPr/>
          </p:nvGrpSpPr>
          <p:grpSpPr bwMode="auto">
            <a:xfrm>
              <a:off x="3276352" y="3573661"/>
              <a:ext cx="223838" cy="412750"/>
              <a:chOff x="745138" y="2287902"/>
              <a:chExt cx="298470" cy="582369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810760" y="2287902"/>
                <a:ext cx="127008" cy="17247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859445" y="2455893"/>
                <a:ext cx="65622" cy="407657"/>
              </a:xfrm>
              <a:custGeom>
                <a:avLst/>
                <a:gdLst>
                  <a:gd name="connsiteX0" fmla="*/ 33050 w 66101"/>
                  <a:gd name="connsiteY0" fmla="*/ 0 h 407625"/>
                  <a:gd name="connsiteX1" fmla="*/ 33050 w 66101"/>
                  <a:gd name="connsiteY1" fmla="*/ 165253 h 407625"/>
                  <a:gd name="connsiteX2" fmla="*/ 11017 w 66101"/>
                  <a:gd name="connsiteY2" fmla="*/ 198304 h 407625"/>
                  <a:gd name="connsiteX3" fmla="*/ 0 w 66101"/>
                  <a:gd name="connsiteY3" fmla="*/ 231355 h 407625"/>
                  <a:gd name="connsiteX4" fmla="*/ 55084 w 66101"/>
                  <a:gd name="connsiteY4" fmla="*/ 407625 h 407625"/>
                  <a:gd name="connsiteX5" fmla="*/ 66101 w 66101"/>
                  <a:gd name="connsiteY5" fmla="*/ 407625 h 40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01" h="407625">
                    <a:moveTo>
                      <a:pt x="33050" y="0"/>
                    </a:moveTo>
                    <a:cubicBezTo>
                      <a:pt x="43181" y="70918"/>
                      <a:pt x="53072" y="91839"/>
                      <a:pt x="33050" y="165253"/>
                    </a:cubicBezTo>
                    <a:cubicBezTo>
                      <a:pt x="29566" y="178027"/>
                      <a:pt x="16938" y="186461"/>
                      <a:pt x="11017" y="198304"/>
                    </a:cubicBezTo>
                    <a:cubicBezTo>
                      <a:pt x="5824" y="208691"/>
                      <a:pt x="3672" y="220338"/>
                      <a:pt x="0" y="231355"/>
                    </a:cubicBezTo>
                    <a:cubicBezTo>
                      <a:pt x="160" y="232954"/>
                      <a:pt x="227" y="407625"/>
                      <a:pt x="55084" y="407625"/>
                    </a:cubicBezTo>
                    <a:lnTo>
                      <a:pt x="66101" y="4076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cxnSp>
            <p:nvCxnSpPr>
              <p:cNvPr id="96" name="Straight Connector 95"/>
              <p:cNvCxnSpPr>
                <a:endCxn id="95" idx="0"/>
              </p:cNvCxnSpPr>
              <p:nvPr/>
            </p:nvCxnSpPr>
            <p:spPr>
              <a:xfrm flipV="1">
                <a:off x="755723" y="2455893"/>
                <a:ext cx="137592" cy="20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93314" y="2476052"/>
                <a:ext cx="150294" cy="16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745138" y="2715719"/>
                <a:ext cx="107958" cy="154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67" name="Group 67"/>
            <p:cNvGrpSpPr>
              <a:grpSpLocks/>
            </p:cNvGrpSpPr>
            <p:nvPr/>
          </p:nvGrpSpPr>
          <p:grpSpPr bwMode="auto">
            <a:xfrm flipH="1">
              <a:off x="3454152" y="3594298"/>
              <a:ext cx="222250" cy="412750"/>
              <a:chOff x="745138" y="2287902"/>
              <a:chExt cx="298470" cy="582369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809096" y="2287903"/>
                <a:ext cx="127916" cy="1724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860262" y="2455893"/>
                <a:ext cx="66089" cy="407657"/>
              </a:xfrm>
              <a:custGeom>
                <a:avLst/>
                <a:gdLst>
                  <a:gd name="connsiteX0" fmla="*/ 33050 w 66101"/>
                  <a:gd name="connsiteY0" fmla="*/ 0 h 407625"/>
                  <a:gd name="connsiteX1" fmla="*/ 33050 w 66101"/>
                  <a:gd name="connsiteY1" fmla="*/ 165253 h 407625"/>
                  <a:gd name="connsiteX2" fmla="*/ 11017 w 66101"/>
                  <a:gd name="connsiteY2" fmla="*/ 198304 h 407625"/>
                  <a:gd name="connsiteX3" fmla="*/ 0 w 66101"/>
                  <a:gd name="connsiteY3" fmla="*/ 231355 h 407625"/>
                  <a:gd name="connsiteX4" fmla="*/ 55084 w 66101"/>
                  <a:gd name="connsiteY4" fmla="*/ 407625 h 407625"/>
                  <a:gd name="connsiteX5" fmla="*/ 66101 w 66101"/>
                  <a:gd name="connsiteY5" fmla="*/ 407625 h 40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01" h="407625">
                    <a:moveTo>
                      <a:pt x="33050" y="0"/>
                    </a:moveTo>
                    <a:cubicBezTo>
                      <a:pt x="43181" y="70918"/>
                      <a:pt x="53072" y="91839"/>
                      <a:pt x="33050" y="165253"/>
                    </a:cubicBezTo>
                    <a:cubicBezTo>
                      <a:pt x="29566" y="178027"/>
                      <a:pt x="16938" y="186461"/>
                      <a:pt x="11017" y="198304"/>
                    </a:cubicBezTo>
                    <a:cubicBezTo>
                      <a:pt x="5824" y="208691"/>
                      <a:pt x="3672" y="220338"/>
                      <a:pt x="0" y="231355"/>
                    </a:cubicBezTo>
                    <a:cubicBezTo>
                      <a:pt x="160" y="232954"/>
                      <a:pt x="227" y="407625"/>
                      <a:pt x="55084" y="407625"/>
                    </a:cubicBezTo>
                    <a:lnTo>
                      <a:pt x="66101" y="4076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cxnSp>
            <p:nvCxnSpPr>
              <p:cNvPr id="102" name="Straight Connector 101"/>
              <p:cNvCxnSpPr>
                <a:endCxn id="101" idx="0"/>
              </p:cNvCxnSpPr>
              <p:nvPr/>
            </p:nvCxnSpPr>
            <p:spPr>
              <a:xfrm flipV="1">
                <a:off x="755797" y="2455893"/>
                <a:ext cx="136443" cy="2038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92240" y="2476053"/>
                <a:ext cx="151368" cy="16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745138" y="2715719"/>
                <a:ext cx="108728" cy="154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8242" name="TextBox 13"/>
          <p:cNvSpPr txBox="1">
            <a:spLocks noChangeArrowheads="1"/>
          </p:cNvSpPr>
          <p:nvPr/>
        </p:nvSpPr>
        <p:spPr bwMode="auto">
          <a:xfrm>
            <a:off x="2236788" y="1860550"/>
            <a:ext cx="67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3600">
                <a:sym typeface="Wingdings" panose="05000000000000000000" pitchFamily="2" charset="2"/>
              </a:rPr>
              <a:t></a:t>
            </a:r>
            <a:endParaRPr lang="en-AU" sz="3600"/>
          </a:p>
        </p:txBody>
      </p:sp>
      <p:sp>
        <p:nvSpPr>
          <p:cNvPr id="8243" name="TextBox 13"/>
          <p:cNvSpPr txBox="1">
            <a:spLocks noChangeArrowheads="1"/>
          </p:cNvSpPr>
          <p:nvPr/>
        </p:nvSpPr>
        <p:spPr bwMode="auto">
          <a:xfrm>
            <a:off x="1552575" y="1827213"/>
            <a:ext cx="981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Course </a:t>
            </a:r>
          </a:p>
          <a:p>
            <a:pPr eaLnBrk="1" hangingPunct="1">
              <a:lnSpc>
                <a:spcPct val="70000"/>
              </a:lnSpc>
              <a:spcAft>
                <a:spcPts val="400"/>
              </a:spcAft>
            </a:pPr>
            <a:r>
              <a:rPr lang="en-AU" sz="1600"/>
              <a:t>Systems </a:t>
            </a:r>
          </a:p>
        </p:txBody>
      </p:sp>
      <p:grpSp>
        <p:nvGrpSpPr>
          <p:cNvPr id="8244" name="Group 9"/>
          <p:cNvGrpSpPr>
            <a:grpSpLocks/>
          </p:cNvGrpSpPr>
          <p:nvPr/>
        </p:nvGrpSpPr>
        <p:grpSpPr bwMode="auto">
          <a:xfrm>
            <a:off x="2794000" y="3225800"/>
            <a:ext cx="977900" cy="669925"/>
            <a:chOff x="3131840" y="2894052"/>
            <a:chExt cx="1126907" cy="669436"/>
          </a:xfrm>
        </p:grpSpPr>
        <p:sp>
          <p:nvSpPr>
            <p:cNvPr id="8264" name="TextBox 13"/>
            <p:cNvSpPr txBox="1">
              <a:spLocks noChangeArrowheads="1"/>
            </p:cNvSpPr>
            <p:nvPr/>
          </p:nvSpPr>
          <p:spPr bwMode="auto">
            <a:xfrm>
              <a:off x="3131840" y="3072535"/>
              <a:ext cx="1126907" cy="49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AU" sz="1600"/>
                <a:t>Learners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AU" sz="1600"/>
                <a:t>Trainers </a:t>
              </a:r>
            </a:p>
          </p:txBody>
        </p:sp>
        <p:sp>
          <p:nvSpPr>
            <p:cNvPr id="8265" name="TextBox 13"/>
            <p:cNvSpPr txBox="1">
              <a:spLocks noChangeArrowheads="1"/>
            </p:cNvSpPr>
            <p:nvPr/>
          </p:nvSpPr>
          <p:spPr bwMode="auto">
            <a:xfrm>
              <a:off x="3138240" y="2894052"/>
              <a:ext cx="1001712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ts val="400"/>
                </a:spcAft>
              </a:pPr>
              <a:r>
                <a:rPr lang="en-AU" sz="1600" b="1">
                  <a:solidFill>
                    <a:srgbClr val="00B050"/>
                  </a:solidFill>
                </a:rPr>
                <a:t>People </a:t>
              </a:r>
            </a:p>
          </p:txBody>
        </p:sp>
      </p:grpSp>
      <p:sp>
        <p:nvSpPr>
          <p:cNvPr id="8245" name="TextBox 13"/>
          <p:cNvSpPr txBox="1">
            <a:spLocks noChangeArrowheads="1"/>
          </p:cNvSpPr>
          <p:nvPr/>
        </p:nvSpPr>
        <p:spPr bwMode="auto">
          <a:xfrm>
            <a:off x="2916238" y="2917825"/>
            <a:ext cx="10398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Resources</a:t>
            </a:r>
          </a:p>
        </p:txBody>
      </p:sp>
      <p:sp>
        <p:nvSpPr>
          <p:cNvPr id="8246" name="TextBox 13"/>
          <p:cNvSpPr txBox="1">
            <a:spLocks noChangeArrowheads="1"/>
          </p:cNvSpPr>
          <p:nvPr/>
        </p:nvSpPr>
        <p:spPr bwMode="auto">
          <a:xfrm>
            <a:off x="3419475" y="3184525"/>
            <a:ext cx="9810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" panose="05000000000000000000" pitchFamily="2" charset="2"/>
              </a:rPr>
              <a:t></a:t>
            </a:r>
            <a:endParaRPr lang="en-AU" sz="2400"/>
          </a:p>
        </p:txBody>
      </p:sp>
      <p:sp>
        <p:nvSpPr>
          <p:cNvPr id="8247" name="TextBox 13"/>
          <p:cNvSpPr txBox="1">
            <a:spLocks noChangeArrowheads="1"/>
          </p:cNvSpPr>
          <p:nvPr/>
        </p:nvSpPr>
        <p:spPr bwMode="auto">
          <a:xfrm>
            <a:off x="5019675" y="3459163"/>
            <a:ext cx="1155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Activities</a:t>
            </a:r>
          </a:p>
        </p:txBody>
      </p:sp>
      <p:sp>
        <p:nvSpPr>
          <p:cNvPr id="8248" name="TextBox 13"/>
          <p:cNvSpPr txBox="1">
            <a:spLocks noChangeArrowheads="1"/>
          </p:cNvSpPr>
          <p:nvPr/>
        </p:nvSpPr>
        <p:spPr bwMode="auto">
          <a:xfrm>
            <a:off x="6497638" y="1549400"/>
            <a:ext cx="126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8249" name="TextBox 13"/>
          <p:cNvSpPr txBox="1">
            <a:spLocks noChangeArrowheads="1"/>
          </p:cNvSpPr>
          <p:nvPr/>
        </p:nvSpPr>
        <p:spPr bwMode="auto">
          <a:xfrm>
            <a:off x="5159375" y="3662363"/>
            <a:ext cx="9032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000">
                <a:sym typeface="Wingdings" panose="05000000000000000000" pitchFamily="2" charset="2"/>
              </a:rPr>
              <a:t></a:t>
            </a:r>
            <a:r>
              <a:rPr lang="en-AU" sz="2000">
                <a:sym typeface="Wingdings 2" panose="05020102010507070707" pitchFamily="18" charset="2"/>
              </a:rPr>
              <a:t></a:t>
            </a:r>
            <a:r>
              <a:rPr lang="en-AU" sz="2000">
                <a:sym typeface="Wingdings" panose="05000000000000000000" pitchFamily="2" charset="2"/>
              </a:rPr>
              <a:t></a:t>
            </a:r>
            <a:endParaRPr lang="en-AU" sz="2000"/>
          </a:p>
        </p:txBody>
      </p:sp>
      <p:sp>
        <p:nvSpPr>
          <p:cNvPr id="8250" name="TextBox 13"/>
          <p:cNvSpPr txBox="1">
            <a:spLocks noChangeArrowheads="1"/>
          </p:cNvSpPr>
          <p:nvPr/>
        </p:nvSpPr>
        <p:spPr bwMode="auto">
          <a:xfrm>
            <a:off x="6227763" y="1524000"/>
            <a:ext cx="454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2400">
                <a:sym typeface="Wingdings 2" panose="05020102010507070707" pitchFamily="18" charset="2"/>
              </a:rPr>
              <a:t></a:t>
            </a:r>
            <a:endParaRPr lang="en-AU" sz="2400"/>
          </a:p>
        </p:txBody>
      </p:sp>
      <p:sp>
        <p:nvSpPr>
          <p:cNvPr id="8251" name="TextBox 13"/>
          <p:cNvSpPr txBox="1">
            <a:spLocks noChangeArrowheads="1"/>
          </p:cNvSpPr>
          <p:nvPr/>
        </p:nvSpPr>
        <p:spPr bwMode="auto">
          <a:xfrm>
            <a:off x="4654550" y="3054350"/>
            <a:ext cx="16462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Learning</a:t>
            </a:r>
            <a:r>
              <a:rPr lang="en-AU" sz="1600" b="1">
                <a:solidFill>
                  <a:srgbClr val="0070C0"/>
                </a:solidFill>
              </a:rPr>
              <a:t> </a:t>
            </a:r>
            <a:r>
              <a:rPr lang="en-AU" sz="1600" b="1">
                <a:solidFill>
                  <a:srgbClr val="00B050"/>
                </a:solidFill>
              </a:rPr>
              <a:t>model</a:t>
            </a:r>
          </a:p>
        </p:txBody>
      </p:sp>
      <p:sp>
        <p:nvSpPr>
          <p:cNvPr id="8252" name="TextBox 13"/>
          <p:cNvSpPr txBox="1">
            <a:spLocks noChangeArrowheads="1"/>
          </p:cNvSpPr>
          <p:nvPr/>
        </p:nvSpPr>
        <p:spPr bwMode="auto">
          <a:xfrm>
            <a:off x="6343650" y="1978025"/>
            <a:ext cx="10763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b="1">
                <a:solidFill>
                  <a:srgbClr val="00B050"/>
                </a:solidFill>
              </a:rPr>
              <a:t>Practice </a:t>
            </a:r>
          </a:p>
        </p:txBody>
      </p:sp>
      <p:sp>
        <p:nvSpPr>
          <p:cNvPr id="108" name="TextBox 13"/>
          <p:cNvSpPr txBox="1">
            <a:spLocks noChangeArrowheads="1"/>
          </p:cNvSpPr>
          <p:nvPr/>
        </p:nvSpPr>
        <p:spPr bwMode="auto">
          <a:xfrm>
            <a:off x="3127375" y="5583238"/>
            <a:ext cx="28781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 dirty="0"/>
              <a:t>On-the-job performance</a:t>
            </a:r>
          </a:p>
        </p:txBody>
      </p:sp>
      <p:grpSp>
        <p:nvGrpSpPr>
          <p:cNvPr id="8254" name="Group 10"/>
          <p:cNvGrpSpPr>
            <a:grpSpLocks/>
          </p:cNvGrpSpPr>
          <p:nvPr/>
        </p:nvGrpSpPr>
        <p:grpSpPr bwMode="auto">
          <a:xfrm>
            <a:off x="347663" y="4594225"/>
            <a:ext cx="1854200" cy="342900"/>
            <a:chOff x="348387" y="4593776"/>
            <a:chExt cx="1853724" cy="342900"/>
          </a:xfrm>
        </p:grpSpPr>
        <p:sp>
          <p:nvSpPr>
            <p:cNvPr id="8262" name="TextBox 13"/>
            <p:cNvSpPr txBox="1">
              <a:spLocks noChangeArrowheads="1"/>
            </p:cNvSpPr>
            <p:nvPr/>
          </p:nvSpPr>
          <p:spPr bwMode="auto">
            <a:xfrm>
              <a:off x="395536" y="4609832"/>
              <a:ext cx="1806575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ts val="400"/>
                </a:spcAft>
              </a:pPr>
              <a:r>
                <a:rPr lang="en-AU" sz="1600"/>
                <a:t>Stakeholders </a:t>
              </a:r>
            </a:p>
          </p:txBody>
        </p:sp>
        <p:sp>
          <p:nvSpPr>
            <p:cNvPr id="8263" name="TextBox 13"/>
            <p:cNvSpPr txBox="1">
              <a:spLocks noChangeArrowheads="1"/>
            </p:cNvSpPr>
            <p:nvPr/>
          </p:nvSpPr>
          <p:spPr bwMode="auto">
            <a:xfrm>
              <a:off x="348387" y="4593776"/>
              <a:ext cx="508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ts val="400"/>
                </a:spcAft>
              </a:pPr>
              <a:r>
                <a:rPr lang="en-AU" sz="2000">
                  <a:sym typeface="Wingdings" panose="05000000000000000000" pitchFamily="2" charset="2"/>
                </a:rPr>
                <a:t></a:t>
              </a:r>
              <a:endParaRPr lang="en-AU" sz="2000"/>
            </a:p>
          </p:txBody>
        </p:sp>
      </p:grpSp>
      <p:grpSp>
        <p:nvGrpSpPr>
          <p:cNvPr id="8255" name="Group 11"/>
          <p:cNvGrpSpPr>
            <a:grpSpLocks/>
          </p:cNvGrpSpPr>
          <p:nvPr/>
        </p:nvGrpSpPr>
        <p:grpSpPr bwMode="auto">
          <a:xfrm>
            <a:off x="6881813" y="4598988"/>
            <a:ext cx="1544637" cy="342900"/>
            <a:chOff x="6680995" y="5089076"/>
            <a:chExt cx="1545154" cy="342900"/>
          </a:xfrm>
        </p:grpSpPr>
        <p:sp>
          <p:nvSpPr>
            <p:cNvPr id="8260" name="TextBox 13"/>
            <p:cNvSpPr txBox="1">
              <a:spLocks noChangeArrowheads="1"/>
            </p:cNvSpPr>
            <p:nvPr/>
          </p:nvSpPr>
          <p:spPr bwMode="auto">
            <a:xfrm>
              <a:off x="6680995" y="5106757"/>
              <a:ext cx="1545154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ts val="400"/>
                </a:spcAft>
              </a:pPr>
              <a:r>
                <a:rPr lang="en-AU" sz="1600"/>
                <a:t>Learners</a:t>
              </a:r>
            </a:p>
          </p:txBody>
        </p:sp>
        <p:sp>
          <p:nvSpPr>
            <p:cNvPr id="8261" name="TextBox 13"/>
            <p:cNvSpPr txBox="1">
              <a:spLocks noChangeArrowheads="1"/>
            </p:cNvSpPr>
            <p:nvPr/>
          </p:nvSpPr>
          <p:spPr bwMode="auto">
            <a:xfrm>
              <a:off x="6696553" y="5089076"/>
              <a:ext cx="508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ts val="400"/>
                </a:spcAft>
              </a:pPr>
              <a:r>
                <a:rPr lang="en-AU" sz="2000">
                  <a:sym typeface="Wingdings" panose="05000000000000000000" pitchFamily="2" charset="2"/>
                </a:rPr>
                <a:t></a:t>
              </a:r>
              <a:endParaRPr lang="en-AU" sz="2000"/>
            </a:p>
          </p:txBody>
        </p:sp>
      </p:grpSp>
      <p:sp>
        <p:nvSpPr>
          <p:cNvPr id="112" name="TextBox 13"/>
          <p:cNvSpPr txBox="1">
            <a:spLocks noChangeArrowheads="1"/>
          </p:cNvSpPr>
          <p:nvPr/>
        </p:nvSpPr>
        <p:spPr bwMode="auto">
          <a:xfrm>
            <a:off x="6048375" y="1285875"/>
            <a:ext cx="19081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400" spc="500" dirty="0" smtClean="0"/>
              <a:t>A  D  </a:t>
            </a:r>
            <a:r>
              <a:rPr lang="en-AU" sz="1400" spc="500" dirty="0" err="1" smtClean="0"/>
              <a:t>D</a:t>
            </a:r>
            <a:r>
              <a:rPr lang="en-AU" sz="1400" spc="500" dirty="0" smtClean="0"/>
              <a:t>  I  </a:t>
            </a:r>
            <a:r>
              <a:rPr lang="en-AU" sz="1400" spc="300" dirty="0" smtClean="0"/>
              <a:t>E*</a:t>
            </a:r>
          </a:p>
        </p:txBody>
      </p:sp>
      <p:sp>
        <p:nvSpPr>
          <p:cNvPr id="113" name="TextBox 13"/>
          <p:cNvSpPr txBox="1">
            <a:spLocks noChangeArrowheads="1"/>
          </p:cNvSpPr>
          <p:nvPr/>
        </p:nvSpPr>
        <p:spPr bwMode="auto">
          <a:xfrm>
            <a:off x="5611813" y="6581775"/>
            <a:ext cx="34242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100" dirty="0"/>
              <a:t>*ADDIE – Analyse, Design, Develop, Implement, Evaluate</a:t>
            </a:r>
          </a:p>
        </p:txBody>
      </p:sp>
      <p:sp>
        <p:nvSpPr>
          <p:cNvPr id="114" name="TextBox 13"/>
          <p:cNvSpPr txBox="1">
            <a:spLocks noChangeArrowheads="1"/>
          </p:cNvSpPr>
          <p:nvPr/>
        </p:nvSpPr>
        <p:spPr bwMode="auto">
          <a:xfrm rot="3490588">
            <a:off x="569442" y="2067400"/>
            <a:ext cx="3182730" cy="13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400" dirty="0" smtClean="0"/>
              <a:t>Competency-based training objectives</a:t>
            </a:r>
          </a:p>
        </p:txBody>
      </p:sp>
      <p:sp>
        <p:nvSpPr>
          <p:cNvPr id="115" name="TextBox 13"/>
          <p:cNvSpPr txBox="1">
            <a:spLocks noChangeArrowheads="1"/>
          </p:cNvSpPr>
          <p:nvPr/>
        </p:nvSpPr>
        <p:spPr bwMode="auto">
          <a:xfrm rot="18108136">
            <a:off x="5387797" y="2197973"/>
            <a:ext cx="3182730" cy="12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1400" dirty="0" smtClean="0"/>
              <a:t>Competency-based training objectives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599922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18"/>
    </mc:Choice>
    <mc:Fallback xmlns="">
      <p:transition spd="slow" advTm="352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209" grpId="0"/>
      <p:bldP spid="8210" grpId="0"/>
      <p:bldP spid="8211" grpId="0"/>
      <p:bldP spid="8212" grpId="0"/>
      <p:bldP spid="8213" grpId="0"/>
      <p:bldP spid="8223" grpId="0"/>
      <p:bldP spid="8240" grpId="0"/>
      <p:bldP spid="8242" grpId="0"/>
      <p:bldP spid="8243" grpId="0"/>
      <p:bldP spid="8245" grpId="0"/>
      <p:bldP spid="8246" grpId="0"/>
      <p:bldP spid="8247" grpId="0"/>
      <p:bldP spid="8248" grpId="0"/>
      <p:bldP spid="8249" grpId="0"/>
      <p:bldP spid="8250" grpId="0"/>
      <p:bldP spid="8251" grpId="0"/>
      <p:bldP spid="8252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12839"/>
          <a:stretch>
            <a:fillRect/>
          </a:stretch>
        </p:blipFill>
        <p:spPr bwMode="auto">
          <a:xfrm>
            <a:off x="2054459" y="3680157"/>
            <a:ext cx="5046502" cy="31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07704" y="188640"/>
            <a:ext cx="5193256" cy="3816424"/>
            <a:chOff x="1907704" y="188640"/>
            <a:chExt cx="5193256" cy="38164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755" y="259792"/>
              <a:ext cx="5040205" cy="374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7704" y="188640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The trainer’s role is to support the learners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8"/>
    </mc:Choice>
    <mc:Fallback xmlns="">
      <p:transition spd="slow" advTm="24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12839"/>
          <a:stretch>
            <a:fillRect/>
          </a:stretch>
        </p:blipFill>
        <p:spPr bwMode="auto">
          <a:xfrm>
            <a:off x="2054459" y="3680157"/>
            <a:ext cx="5046502" cy="31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8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43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8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43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9032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7" y="669032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-268597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520" y="116632"/>
            <a:ext cx="889248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All learners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0"/>
    </mc:Choice>
    <mc:Fallback xmlns="">
      <p:transition spd="slow" advTm="11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12839"/>
          <a:stretch>
            <a:fillRect/>
          </a:stretch>
        </p:blipFill>
        <p:spPr bwMode="auto">
          <a:xfrm>
            <a:off x="2054459" y="3680157"/>
            <a:ext cx="5046502" cy="31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8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43" y="2588568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8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43" y="1628800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9032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7" y="669032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-268597"/>
            <a:ext cx="1777502" cy="13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520" y="116632"/>
            <a:ext cx="889248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All learners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3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9"/>
    </mc:Choice>
    <mc:Fallback xmlns="">
      <p:transition spd="slow" advTm="1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417 0.1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67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13298 0.1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9965 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6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-0.02639 0.2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1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3472 0.37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e2fcf64dfa14efc3612aeede03b2caa569bf5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4.1|8.2|15.9|6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4.1|8.2|15.9|6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31.1|4.3|6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34579</TotalTime>
  <Words>291</Words>
  <Application>Microsoft Office PowerPoint</Application>
  <PresentationFormat>On-screen Show (4:3)</PresentationFormat>
  <Paragraphs>154</Paragraphs>
  <Slides>10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Biondi</vt:lpstr>
      <vt:lpstr>Calibri</vt:lpstr>
      <vt:lpstr>Symbol</vt:lpstr>
      <vt:lpstr>Wingdings</vt:lpstr>
      <vt:lpstr>Wingdings 2</vt:lpstr>
      <vt:lpstr>Office Theme</vt:lpstr>
      <vt:lpstr>It’s all about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Bell</dc:creator>
  <cp:lastModifiedBy>Ian Bell</cp:lastModifiedBy>
  <cp:revision>859</cp:revision>
  <cp:lastPrinted>2012-10-31T05:17:54Z</cp:lastPrinted>
  <dcterms:created xsi:type="dcterms:W3CDTF">2011-12-20T07:33:56Z</dcterms:created>
  <dcterms:modified xsi:type="dcterms:W3CDTF">2012-11-02T04:05:53Z</dcterms:modified>
</cp:coreProperties>
</file>