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Lst>
  <p:notesMasterIdLst>
    <p:notesMasterId r:id="rId14"/>
  </p:notesMasterIdLst>
  <p:sldIdLst>
    <p:sldId id="256" r:id="rId3"/>
    <p:sldId id="257" r:id="rId4"/>
    <p:sldId id="258" r:id="rId5"/>
    <p:sldId id="266" r:id="rId6"/>
    <p:sldId id="260" r:id="rId7"/>
    <p:sldId id="261" r:id="rId8"/>
    <p:sldId id="262" r:id="rId9"/>
    <p:sldId id="267" r:id="rId10"/>
    <p:sldId id="264" r:id="rId11"/>
    <p:sldId id="265" r:id="rId12"/>
    <p:sldId id="268" r:id="rId13"/>
  </p:sldIdLst>
  <p:sldSz cx="12192000" cy="6858000"/>
  <p:notesSz cx="6858000" cy="9144000"/>
  <p:embeddedFontLst>
    <p:embeddedFont>
      <p:font typeface="Play" panose="020B0604020202020204" charset="0"/>
      <p:regular r:id="rId15"/>
      <p:bold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 roundtripDataSignature="AMtx7mhdeR9mK56nPekMQ+LvQsMMQx0G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customschemas.google.com/relationships/presentationmetadata" Target="meta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648180de2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3648180de2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g3648180de2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r-F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648180de2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3648180de2f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g3648180de2f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r-F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758980718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758980718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7589807189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7589807189_0_1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g37589807189_0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fr-FR"/>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7589807189_0_10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g37589807189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648180de2f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648180de2f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648180de2f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648180de2f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rench - Version">
  <p:cSld name="French - Version">
    <p:bg>
      <p:bgPr>
        <a:solidFill>
          <a:schemeClr val="dk1"/>
        </a:solidFill>
        <a:effectLst/>
      </p:bgPr>
    </p:bg>
    <p:spTree>
      <p:nvGrpSpPr>
        <p:cNvPr id="1" name="Shape 6"/>
        <p:cNvGrpSpPr/>
        <p:nvPr/>
      </p:nvGrpSpPr>
      <p:grpSpPr>
        <a:xfrm>
          <a:off x="0" y="0"/>
          <a:ext cx="0" cy="0"/>
          <a:chOff x="0" y="0"/>
          <a:chExt cx="0" cy="0"/>
        </a:xfrm>
      </p:grpSpPr>
      <p:pic>
        <p:nvPicPr>
          <p:cNvPr id="7" name="Google Shape;7;p9"/>
          <p:cNvPicPr preferRelativeResize="0"/>
          <p:nvPr/>
        </p:nvPicPr>
        <p:blipFill rotWithShape="1">
          <a:blip r:embed="rId2">
            <a:alphaModFix amt="35000"/>
          </a:blip>
          <a:srcRect/>
          <a:stretch/>
        </p:blipFill>
        <p:spPr>
          <a:xfrm>
            <a:off x="-3" y="1"/>
            <a:ext cx="12192003" cy="6858000"/>
          </a:xfrm>
          <a:prstGeom prst="rect">
            <a:avLst/>
          </a:prstGeom>
          <a:noFill/>
          <a:ln>
            <a:noFill/>
          </a:ln>
        </p:spPr>
      </p:pic>
      <p:pic>
        <p:nvPicPr>
          <p:cNvPr id="8" name="Google Shape;8;p9"/>
          <p:cNvPicPr preferRelativeResize="0"/>
          <p:nvPr/>
        </p:nvPicPr>
        <p:blipFill rotWithShape="1">
          <a:blip r:embed="rId3">
            <a:alphaModFix amt="35000"/>
          </a:blip>
          <a:srcRect t="124" b="125"/>
          <a:stretch/>
        </p:blipFill>
        <p:spPr>
          <a:xfrm>
            <a:off x="1600200" y="1027906"/>
            <a:ext cx="2743201" cy="5051695"/>
          </a:xfrm>
          <a:prstGeom prst="rect">
            <a:avLst/>
          </a:prstGeom>
          <a:noFill/>
          <a:ln>
            <a:noFill/>
          </a:ln>
        </p:spPr>
      </p:pic>
      <p:sp>
        <p:nvSpPr>
          <p:cNvPr id="9" name="Google Shape;9;p9"/>
          <p:cNvSpPr txBox="1">
            <a:spLocks noGrp="1"/>
          </p:cNvSpPr>
          <p:nvPr>
            <p:ph type="title"/>
          </p:nvPr>
        </p:nvSpPr>
        <p:spPr>
          <a:xfrm>
            <a:off x="838198" y="2766218"/>
            <a:ext cx="10515600" cy="1325563"/>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 name="Google Shape;10;p9"/>
          <p:cNvPicPr preferRelativeResize="0"/>
          <p:nvPr/>
        </p:nvPicPr>
        <p:blipFill rotWithShape="1">
          <a:blip r:embed="rId4">
            <a:alphaModFix/>
          </a:blip>
          <a:srcRect/>
          <a:stretch/>
        </p:blipFill>
        <p:spPr>
          <a:xfrm>
            <a:off x="88087" y="82912"/>
            <a:ext cx="6284928" cy="835134"/>
          </a:xfrm>
          <a:prstGeom prst="rect">
            <a:avLst/>
          </a:prstGeom>
          <a:noFill/>
          <a:ln>
            <a:noFill/>
          </a:ln>
        </p:spPr>
      </p:pic>
      <p:sp>
        <p:nvSpPr>
          <p:cNvPr id="11" name="Google Shape;11;p9"/>
          <p:cNvSpPr/>
          <p:nvPr/>
        </p:nvSpPr>
        <p:spPr>
          <a:xfrm>
            <a:off x="0" y="6042833"/>
            <a:ext cx="12192000" cy="587725"/>
          </a:xfrm>
          <a:prstGeom prst="rect">
            <a:avLst/>
          </a:prstGeom>
          <a:solidFill>
            <a:srgbClr val="FCFCFC">
              <a:alpha val="6156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 name="Google Shape;12;p9" descr="A logo with blue text&#10;&#10;AI-generated content may be incorrect."/>
          <p:cNvPicPr preferRelativeResize="0"/>
          <p:nvPr/>
        </p:nvPicPr>
        <p:blipFill rotWithShape="1">
          <a:blip r:embed="rId5">
            <a:alphaModFix/>
          </a:blip>
          <a:srcRect/>
          <a:stretch/>
        </p:blipFill>
        <p:spPr>
          <a:xfrm>
            <a:off x="3873568" y="6082603"/>
            <a:ext cx="676652" cy="507225"/>
          </a:xfrm>
          <a:prstGeom prst="rect">
            <a:avLst/>
          </a:prstGeom>
          <a:noFill/>
          <a:ln>
            <a:noFill/>
          </a:ln>
        </p:spPr>
      </p:pic>
      <p:pic>
        <p:nvPicPr>
          <p:cNvPr id="13" name="Google Shape;13;p9"/>
          <p:cNvPicPr preferRelativeResize="0"/>
          <p:nvPr/>
        </p:nvPicPr>
        <p:blipFill rotWithShape="1">
          <a:blip r:embed="rId6">
            <a:alphaModFix/>
          </a:blip>
          <a:srcRect/>
          <a:stretch/>
        </p:blipFill>
        <p:spPr>
          <a:xfrm>
            <a:off x="5564283" y="6228863"/>
            <a:ext cx="1362935" cy="226299"/>
          </a:xfrm>
          <a:prstGeom prst="rect">
            <a:avLst/>
          </a:prstGeom>
          <a:noFill/>
          <a:ln>
            <a:noFill/>
          </a:ln>
        </p:spPr>
      </p:pic>
      <p:pic>
        <p:nvPicPr>
          <p:cNvPr id="14" name="Google Shape;14;p9" descr="A close-up of a logo&#10;&#10;AI-generated content may be incorrect."/>
          <p:cNvPicPr preferRelativeResize="0"/>
          <p:nvPr/>
        </p:nvPicPr>
        <p:blipFill rotWithShape="1">
          <a:blip r:embed="rId7">
            <a:alphaModFix/>
          </a:blip>
          <a:srcRect/>
          <a:stretch/>
        </p:blipFill>
        <p:spPr>
          <a:xfrm>
            <a:off x="1724215" y="6077159"/>
            <a:ext cx="1084157" cy="464639"/>
          </a:xfrm>
          <a:prstGeom prst="rect">
            <a:avLst/>
          </a:prstGeom>
          <a:noFill/>
          <a:ln>
            <a:noFill/>
          </a:ln>
        </p:spPr>
      </p:pic>
      <p:pic>
        <p:nvPicPr>
          <p:cNvPr id="15" name="Google Shape;15;p9" descr="A green and black logo&#10;&#10;AI-generated content may be incorrect."/>
          <p:cNvPicPr preferRelativeResize="0"/>
          <p:nvPr/>
        </p:nvPicPr>
        <p:blipFill rotWithShape="1">
          <a:blip r:embed="rId8">
            <a:alphaModFix/>
          </a:blip>
          <a:srcRect/>
          <a:stretch/>
        </p:blipFill>
        <p:spPr>
          <a:xfrm>
            <a:off x="145445" y="6173268"/>
            <a:ext cx="850067" cy="346442"/>
          </a:xfrm>
          <a:prstGeom prst="rect">
            <a:avLst/>
          </a:prstGeom>
          <a:noFill/>
          <a:ln>
            <a:noFill/>
          </a:ln>
        </p:spPr>
      </p:pic>
      <p:pic>
        <p:nvPicPr>
          <p:cNvPr id="16" name="Google Shape;16;p9" descr="A logo with a map and leaves&#10;&#10;AI-generated content may be incorrect."/>
          <p:cNvPicPr preferRelativeResize="0"/>
          <p:nvPr/>
        </p:nvPicPr>
        <p:blipFill rotWithShape="1">
          <a:blip r:embed="rId9">
            <a:alphaModFix/>
          </a:blip>
          <a:srcRect/>
          <a:stretch/>
        </p:blipFill>
        <p:spPr>
          <a:xfrm>
            <a:off x="9401072" y="6082257"/>
            <a:ext cx="1104664" cy="532565"/>
          </a:xfrm>
          <a:prstGeom prst="rect">
            <a:avLst/>
          </a:prstGeom>
          <a:noFill/>
          <a:ln>
            <a:noFill/>
          </a:ln>
        </p:spPr>
      </p:pic>
      <p:pic>
        <p:nvPicPr>
          <p:cNvPr id="17" name="Google Shape;17;p9" descr="A blue and black logo"/>
          <p:cNvPicPr preferRelativeResize="0"/>
          <p:nvPr/>
        </p:nvPicPr>
        <p:blipFill rotWithShape="1">
          <a:blip r:embed="rId10">
            <a:alphaModFix/>
          </a:blip>
          <a:srcRect l="32520" t="-1" r="32455" b="21202"/>
          <a:stretch/>
        </p:blipFill>
        <p:spPr>
          <a:xfrm>
            <a:off x="11147962" y="6024572"/>
            <a:ext cx="401277" cy="614012"/>
          </a:xfrm>
          <a:prstGeom prst="rect">
            <a:avLst/>
          </a:prstGeom>
          <a:noFill/>
          <a:ln>
            <a:noFill/>
          </a:ln>
        </p:spPr>
      </p:pic>
      <p:pic>
        <p:nvPicPr>
          <p:cNvPr id="18" name="Google Shape;18;p9" descr="A lion holding a spear and shield&#10;&#10;AI-generated content may be incorrect."/>
          <p:cNvPicPr preferRelativeResize="0"/>
          <p:nvPr/>
        </p:nvPicPr>
        <p:blipFill rotWithShape="1">
          <a:blip r:embed="rId11">
            <a:alphaModFix/>
          </a:blip>
          <a:srcRect/>
          <a:stretch/>
        </p:blipFill>
        <p:spPr>
          <a:xfrm>
            <a:off x="7867869" y="5924572"/>
            <a:ext cx="1132740" cy="67964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1"/>
        <p:cNvGrpSpPr/>
        <p:nvPr/>
      </p:nvGrpSpPr>
      <p:grpSpPr>
        <a:xfrm>
          <a:off x="0" y="0"/>
          <a:ext cx="0" cy="0"/>
          <a:chOff x="0" y="0"/>
          <a:chExt cx="0" cy="0"/>
        </a:xfrm>
      </p:grpSpPr>
      <p:sp>
        <p:nvSpPr>
          <p:cNvPr id="92" name="Google Shape;92;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2"/>
          <p:cNvSpPr>
            <a:spLocks noGrp="1"/>
          </p:cNvSpPr>
          <p:nvPr>
            <p:ph type="pic" idx="2"/>
          </p:nvPr>
        </p:nvSpPr>
        <p:spPr>
          <a:xfrm>
            <a:off x="5183188" y="987425"/>
            <a:ext cx="6172200" cy="4873625"/>
          </a:xfrm>
          <a:prstGeom prst="rect">
            <a:avLst/>
          </a:prstGeom>
          <a:noFill/>
          <a:ln>
            <a:noFill/>
          </a:ln>
        </p:spPr>
      </p:sp>
      <p:sp>
        <p:nvSpPr>
          <p:cNvPr id="94" name="Google Shape;94;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Font typeface="Arial"/>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5" name="Google Shape;9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6" name="Google Shape;9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7" name="Google Shape;9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8"/>
        <p:cNvGrpSpPr/>
        <p:nvPr/>
      </p:nvGrpSpPr>
      <p:grpSpPr>
        <a:xfrm>
          <a:off x="0" y="0"/>
          <a:ext cx="0" cy="0"/>
          <a:chOff x="0" y="0"/>
          <a:chExt cx="0" cy="0"/>
        </a:xfrm>
      </p:grpSpPr>
      <p:sp>
        <p:nvSpPr>
          <p:cNvPr id="99" name="Google Shape;9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2" name="Google Shape;10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3" name="Google Shape;10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4"/>
        <p:cNvGrpSpPr/>
        <p:nvPr/>
      </p:nvGrpSpPr>
      <p:grpSpPr>
        <a:xfrm>
          <a:off x="0" y="0"/>
          <a:ext cx="0" cy="0"/>
          <a:chOff x="0" y="0"/>
          <a:chExt cx="0" cy="0"/>
        </a:xfrm>
      </p:grpSpPr>
      <p:sp>
        <p:nvSpPr>
          <p:cNvPr id="105" name="Google Shape;105;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8" name="Google Shape;10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9" name="Google Shape;10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glish version">
  <p:cSld name="English version">
    <p:bg>
      <p:bgPr>
        <a:solidFill>
          <a:schemeClr val="dk1"/>
        </a:solidFill>
        <a:effectLst/>
      </p:bgPr>
    </p:bg>
    <p:spTree>
      <p:nvGrpSpPr>
        <p:cNvPr id="1" name="Shape 19"/>
        <p:cNvGrpSpPr/>
        <p:nvPr/>
      </p:nvGrpSpPr>
      <p:grpSpPr>
        <a:xfrm>
          <a:off x="0" y="0"/>
          <a:ext cx="0" cy="0"/>
          <a:chOff x="0" y="0"/>
          <a:chExt cx="0" cy="0"/>
        </a:xfrm>
      </p:grpSpPr>
      <p:pic>
        <p:nvPicPr>
          <p:cNvPr id="20" name="Google Shape;20;p11"/>
          <p:cNvPicPr preferRelativeResize="0"/>
          <p:nvPr/>
        </p:nvPicPr>
        <p:blipFill rotWithShape="1">
          <a:blip r:embed="rId2">
            <a:alphaModFix amt="35000"/>
          </a:blip>
          <a:srcRect/>
          <a:stretch/>
        </p:blipFill>
        <p:spPr>
          <a:xfrm>
            <a:off x="-3" y="1"/>
            <a:ext cx="12192003" cy="6858000"/>
          </a:xfrm>
          <a:prstGeom prst="rect">
            <a:avLst/>
          </a:prstGeom>
          <a:noFill/>
          <a:ln>
            <a:noFill/>
          </a:ln>
        </p:spPr>
      </p:pic>
      <p:pic>
        <p:nvPicPr>
          <p:cNvPr id="21" name="Google Shape;21;p11"/>
          <p:cNvPicPr preferRelativeResize="0"/>
          <p:nvPr/>
        </p:nvPicPr>
        <p:blipFill rotWithShape="1">
          <a:blip r:embed="rId3">
            <a:alphaModFix amt="35000"/>
          </a:blip>
          <a:srcRect t="124" b="125"/>
          <a:stretch/>
        </p:blipFill>
        <p:spPr>
          <a:xfrm>
            <a:off x="1600200" y="1027906"/>
            <a:ext cx="2743201" cy="5051695"/>
          </a:xfrm>
          <a:prstGeom prst="rect">
            <a:avLst/>
          </a:prstGeom>
          <a:noFill/>
          <a:ln>
            <a:noFill/>
          </a:ln>
        </p:spPr>
      </p:pic>
      <p:sp>
        <p:nvSpPr>
          <p:cNvPr id="22" name="Google Shape;22;p11"/>
          <p:cNvSpPr txBox="1">
            <a:spLocks noGrp="1"/>
          </p:cNvSpPr>
          <p:nvPr>
            <p:ph type="title"/>
          </p:nvPr>
        </p:nvSpPr>
        <p:spPr>
          <a:xfrm>
            <a:off x="838198" y="2766218"/>
            <a:ext cx="10515600" cy="1325563"/>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3" name="Google Shape;23;p11"/>
          <p:cNvPicPr preferRelativeResize="0"/>
          <p:nvPr/>
        </p:nvPicPr>
        <p:blipFill rotWithShape="1">
          <a:blip r:embed="rId4">
            <a:alphaModFix/>
          </a:blip>
          <a:srcRect/>
          <a:stretch/>
        </p:blipFill>
        <p:spPr>
          <a:xfrm>
            <a:off x="65197" y="75920"/>
            <a:ext cx="6272038" cy="833423"/>
          </a:xfrm>
          <a:prstGeom prst="rect">
            <a:avLst/>
          </a:prstGeom>
          <a:noFill/>
          <a:ln>
            <a:noFill/>
          </a:ln>
        </p:spPr>
      </p:pic>
      <p:sp>
        <p:nvSpPr>
          <p:cNvPr id="24" name="Google Shape;24;p11"/>
          <p:cNvSpPr/>
          <p:nvPr/>
        </p:nvSpPr>
        <p:spPr>
          <a:xfrm>
            <a:off x="0" y="6042833"/>
            <a:ext cx="12192000" cy="587725"/>
          </a:xfrm>
          <a:prstGeom prst="rect">
            <a:avLst/>
          </a:prstGeom>
          <a:solidFill>
            <a:srgbClr val="FCFCFC">
              <a:alpha val="6156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5" name="Google Shape;25;p11" descr="A logo with blue text&#10;&#10;AI-generated content may be incorrect."/>
          <p:cNvPicPr preferRelativeResize="0"/>
          <p:nvPr/>
        </p:nvPicPr>
        <p:blipFill rotWithShape="1">
          <a:blip r:embed="rId5">
            <a:alphaModFix/>
          </a:blip>
          <a:srcRect/>
          <a:stretch/>
        </p:blipFill>
        <p:spPr>
          <a:xfrm>
            <a:off x="3873568" y="6082603"/>
            <a:ext cx="676652" cy="507225"/>
          </a:xfrm>
          <a:prstGeom prst="rect">
            <a:avLst/>
          </a:prstGeom>
          <a:noFill/>
          <a:ln>
            <a:noFill/>
          </a:ln>
        </p:spPr>
      </p:pic>
      <p:pic>
        <p:nvPicPr>
          <p:cNvPr id="26" name="Google Shape;26;p11"/>
          <p:cNvPicPr preferRelativeResize="0"/>
          <p:nvPr/>
        </p:nvPicPr>
        <p:blipFill rotWithShape="1">
          <a:blip r:embed="rId6">
            <a:alphaModFix/>
          </a:blip>
          <a:srcRect/>
          <a:stretch/>
        </p:blipFill>
        <p:spPr>
          <a:xfrm>
            <a:off x="5564283" y="6228863"/>
            <a:ext cx="1362935" cy="226299"/>
          </a:xfrm>
          <a:prstGeom prst="rect">
            <a:avLst/>
          </a:prstGeom>
          <a:noFill/>
          <a:ln>
            <a:noFill/>
          </a:ln>
        </p:spPr>
      </p:pic>
      <p:pic>
        <p:nvPicPr>
          <p:cNvPr id="27" name="Google Shape;27;p11" descr="A close-up of a logo&#10;&#10;AI-generated content may be incorrect."/>
          <p:cNvPicPr preferRelativeResize="0"/>
          <p:nvPr/>
        </p:nvPicPr>
        <p:blipFill rotWithShape="1">
          <a:blip r:embed="rId7">
            <a:alphaModFix/>
          </a:blip>
          <a:srcRect/>
          <a:stretch/>
        </p:blipFill>
        <p:spPr>
          <a:xfrm>
            <a:off x="1724215" y="6077159"/>
            <a:ext cx="1084157" cy="464639"/>
          </a:xfrm>
          <a:prstGeom prst="rect">
            <a:avLst/>
          </a:prstGeom>
          <a:noFill/>
          <a:ln>
            <a:noFill/>
          </a:ln>
        </p:spPr>
      </p:pic>
      <p:pic>
        <p:nvPicPr>
          <p:cNvPr id="28" name="Google Shape;28;p11" descr="A green and black logo&#10;&#10;AI-generated content may be incorrect."/>
          <p:cNvPicPr preferRelativeResize="0"/>
          <p:nvPr/>
        </p:nvPicPr>
        <p:blipFill rotWithShape="1">
          <a:blip r:embed="rId8">
            <a:alphaModFix/>
          </a:blip>
          <a:srcRect/>
          <a:stretch/>
        </p:blipFill>
        <p:spPr>
          <a:xfrm>
            <a:off x="145445" y="6173268"/>
            <a:ext cx="850067" cy="346442"/>
          </a:xfrm>
          <a:prstGeom prst="rect">
            <a:avLst/>
          </a:prstGeom>
          <a:noFill/>
          <a:ln>
            <a:noFill/>
          </a:ln>
        </p:spPr>
      </p:pic>
      <p:pic>
        <p:nvPicPr>
          <p:cNvPr id="29" name="Google Shape;29;p11" descr="A logo with a map and leaves&#10;&#10;AI-generated content may be incorrect."/>
          <p:cNvPicPr preferRelativeResize="0"/>
          <p:nvPr/>
        </p:nvPicPr>
        <p:blipFill rotWithShape="1">
          <a:blip r:embed="rId9">
            <a:alphaModFix/>
          </a:blip>
          <a:srcRect/>
          <a:stretch/>
        </p:blipFill>
        <p:spPr>
          <a:xfrm>
            <a:off x="9401072" y="6082257"/>
            <a:ext cx="1104664" cy="532565"/>
          </a:xfrm>
          <a:prstGeom prst="rect">
            <a:avLst/>
          </a:prstGeom>
          <a:noFill/>
          <a:ln>
            <a:noFill/>
          </a:ln>
        </p:spPr>
      </p:pic>
      <p:pic>
        <p:nvPicPr>
          <p:cNvPr id="30" name="Google Shape;30;p11" descr="A blue and black logo"/>
          <p:cNvPicPr preferRelativeResize="0"/>
          <p:nvPr/>
        </p:nvPicPr>
        <p:blipFill rotWithShape="1">
          <a:blip r:embed="rId10">
            <a:alphaModFix/>
          </a:blip>
          <a:srcRect l="32520" t="-1" r="32455" b="21202"/>
          <a:stretch/>
        </p:blipFill>
        <p:spPr>
          <a:xfrm>
            <a:off x="11147962" y="6024572"/>
            <a:ext cx="401277" cy="614012"/>
          </a:xfrm>
          <a:prstGeom prst="rect">
            <a:avLst/>
          </a:prstGeom>
          <a:noFill/>
          <a:ln>
            <a:noFill/>
          </a:ln>
        </p:spPr>
      </p:pic>
      <p:pic>
        <p:nvPicPr>
          <p:cNvPr id="31" name="Google Shape;31;p11" descr="A lion holding a spear and shield&#10;&#10;AI-generated content may be incorrect."/>
          <p:cNvPicPr preferRelativeResize="0"/>
          <p:nvPr/>
        </p:nvPicPr>
        <p:blipFill rotWithShape="1">
          <a:blip r:embed="rId11">
            <a:alphaModFix/>
          </a:blip>
          <a:srcRect/>
          <a:stretch/>
        </p:blipFill>
        <p:spPr>
          <a:xfrm>
            <a:off x="7867869" y="5924572"/>
            <a:ext cx="1132740" cy="67964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8" name="Google Shape;4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9" name="Google Shape;4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0"/>
        <p:cNvGrpSpPr/>
        <p:nvPr/>
      </p:nvGrpSpPr>
      <p:grpSpPr>
        <a:xfrm>
          <a:off x="0" y="0"/>
          <a:ext cx="0" cy="0"/>
          <a:chOff x="0" y="0"/>
          <a:chExt cx="0" cy="0"/>
        </a:xfrm>
      </p:grpSpPr>
      <p:sp>
        <p:nvSpPr>
          <p:cNvPr id="51" name="Google Shape;5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Font typeface="Arial"/>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3" name="Google Shape;5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4" name="Google Shape;5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5" name="Google Shape;5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0" name="Google Shape;6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1" name="Google Shape;6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Font typeface="Arial"/>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65" name="Google Shape;6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6" name="Google Shape;6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7" name="Google Shape;6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3" name="Google Shape;7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4" name="Google Shape;7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Font typeface="Arial"/>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 name="Google Shape;78;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Font typeface="Arial"/>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0" name="Google Shape;80;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2" name="Google Shape;8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3" name="Google Shape;8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4"/>
        <p:cNvGrpSpPr/>
        <p:nvPr/>
      </p:nvGrpSpPr>
      <p:grpSpPr>
        <a:xfrm>
          <a:off x="0" y="0"/>
          <a:ext cx="0" cy="0"/>
          <a:chOff x="0" y="0"/>
          <a:chExt cx="0" cy="0"/>
        </a:xfrm>
      </p:grpSpPr>
      <p:sp>
        <p:nvSpPr>
          <p:cNvPr id="85" name="Google Shape;85;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Font typeface="Arial"/>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7" name="Google Shape;87;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Font typeface="Arial"/>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8" name="Google Shape;8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9" name="Google Shape;8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0" name="Google Shape;9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3.png"/><Relationship Id="rId18"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12.png"/><Relationship Id="rId17" Type="http://schemas.openxmlformats.org/officeDocument/2006/relationships/image" Target="../media/image7.png"/><Relationship Id="rId2" Type="http://schemas.openxmlformats.org/officeDocument/2006/relationships/slideLayout" Target="../slideLayouts/slideLayout4.xml"/><Relationship Id="rId16" Type="http://schemas.openxmlformats.org/officeDocument/2006/relationships/image" Target="../media/image6.png"/><Relationship Id="rId20"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5" Type="http://schemas.openxmlformats.org/officeDocument/2006/relationships/image" Target="../media/image5.png"/><Relationship Id="rId10" Type="http://schemas.openxmlformats.org/officeDocument/2006/relationships/slideLayout" Target="../slideLayouts/slideLayout12.xml"/><Relationship Id="rId19" Type="http://schemas.openxmlformats.org/officeDocument/2006/relationships/image" Target="../media/image9.pn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
        <p:cNvGrpSpPr/>
        <p:nvPr/>
      </p:nvGrpSpPr>
      <p:grpSpPr>
        <a:xfrm>
          <a:off x="0" y="0"/>
          <a:ext cx="0" cy="0"/>
          <a:chOff x="0" y="0"/>
          <a:chExt cx="0" cy="0"/>
        </a:xfrm>
      </p:grpSpPr>
      <p:pic>
        <p:nvPicPr>
          <p:cNvPr id="33" name="Google Shape;33;p12" descr="A logo of a globe&#10;&#10;AI-generated content may be incorrect."/>
          <p:cNvPicPr preferRelativeResize="0"/>
          <p:nvPr/>
        </p:nvPicPr>
        <p:blipFill rotWithShape="1">
          <a:blip r:embed="rId12">
            <a:alphaModFix amt="5000"/>
          </a:blip>
          <a:srcRect/>
          <a:stretch/>
        </p:blipFill>
        <p:spPr>
          <a:xfrm>
            <a:off x="3307306" y="222943"/>
            <a:ext cx="5577388" cy="5742088"/>
          </a:xfrm>
          <a:prstGeom prst="rect">
            <a:avLst/>
          </a:prstGeom>
          <a:noFill/>
          <a:ln>
            <a:noFill/>
          </a:ln>
        </p:spPr>
      </p:pic>
      <p:pic>
        <p:nvPicPr>
          <p:cNvPr id="34" name="Google Shape;34;p12" descr="A logo with text overlay&#10;&#10;AI-generated content may be incorrect."/>
          <p:cNvPicPr preferRelativeResize="0"/>
          <p:nvPr/>
        </p:nvPicPr>
        <p:blipFill rotWithShape="1">
          <a:blip r:embed="rId13">
            <a:alphaModFix/>
          </a:blip>
          <a:srcRect l="60617"/>
          <a:stretch/>
        </p:blipFill>
        <p:spPr>
          <a:xfrm>
            <a:off x="122829" y="109440"/>
            <a:ext cx="586854" cy="511370"/>
          </a:xfrm>
          <a:prstGeom prst="rect">
            <a:avLst/>
          </a:prstGeom>
          <a:noFill/>
          <a:ln>
            <a:noFill/>
          </a:ln>
        </p:spPr>
      </p:pic>
      <p:sp>
        <p:nvSpPr>
          <p:cNvPr id="35" name="Google Shape;35;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1"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Google Shape;37;p12"/>
          <p:cNvSpPr txBox="1">
            <a:spLocks noGrp="1"/>
          </p:cNvSpPr>
          <p:nvPr>
            <p:ph type="sldNum" idx="12"/>
          </p:nvPr>
        </p:nvSpPr>
        <p:spPr>
          <a:xfrm>
            <a:off x="9363637"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
        <p:nvSpPr>
          <p:cNvPr id="38" name="Google Shape;38;p12"/>
          <p:cNvSpPr/>
          <p:nvPr/>
        </p:nvSpPr>
        <p:spPr>
          <a:xfrm>
            <a:off x="0" y="6042833"/>
            <a:ext cx="12192000" cy="587725"/>
          </a:xfrm>
          <a:prstGeom prst="rect">
            <a:avLst/>
          </a:prstGeom>
          <a:solidFill>
            <a:srgbClr val="D9E5F8">
              <a:alpha val="6156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9" name="Google Shape;39;p12" descr="A logo with blue text&#10;&#10;AI-generated content may be incorrect."/>
          <p:cNvPicPr preferRelativeResize="0"/>
          <p:nvPr/>
        </p:nvPicPr>
        <p:blipFill rotWithShape="1">
          <a:blip r:embed="rId14">
            <a:alphaModFix/>
          </a:blip>
          <a:srcRect/>
          <a:stretch/>
        </p:blipFill>
        <p:spPr>
          <a:xfrm>
            <a:off x="3873568" y="6082603"/>
            <a:ext cx="676652" cy="507225"/>
          </a:xfrm>
          <a:prstGeom prst="rect">
            <a:avLst/>
          </a:prstGeom>
          <a:noFill/>
          <a:ln>
            <a:noFill/>
          </a:ln>
        </p:spPr>
      </p:pic>
      <p:pic>
        <p:nvPicPr>
          <p:cNvPr id="40" name="Google Shape;40;p12"/>
          <p:cNvPicPr preferRelativeResize="0"/>
          <p:nvPr/>
        </p:nvPicPr>
        <p:blipFill rotWithShape="1">
          <a:blip r:embed="rId15">
            <a:alphaModFix/>
          </a:blip>
          <a:srcRect/>
          <a:stretch/>
        </p:blipFill>
        <p:spPr>
          <a:xfrm>
            <a:off x="5564283" y="6228863"/>
            <a:ext cx="1362935" cy="226299"/>
          </a:xfrm>
          <a:prstGeom prst="rect">
            <a:avLst/>
          </a:prstGeom>
          <a:noFill/>
          <a:ln>
            <a:noFill/>
          </a:ln>
        </p:spPr>
      </p:pic>
      <p:pic>
        <p:nvPicPr>
          <p:cNvPr id="41" name="Google Shape;41;p12" descr="A close-up of a logo&#10;&#10;AI-generated content may be incorrect."/>
          <p:cNvPicPr preferRelativeResize="0"/>
          <p:nvPr/>
        </p:nvPicPr>
        <p:blipFill rotWithShape="1">
          <a:blip r:embed="rId16">
            <a:alphaModFix/>
          </a:blip>
          <a:srcRect/>
          <a:stretch/>
        </p:blipFill>
        <p:spPr>
          <a:xfrm>
            <a:off x="1724215" y="6077159"/>
            <a:ext cx="1084157" cy="464639"/>
          </a:xfrm>
          <a:prstGeom prst="rect">
            <a:avLst/>
          </a:prstGeom>
          <a:noFill/>
          <a:ln>
            <a:noFill/>
          </a:ln>
        </p:spPr>
      </p:pic>
      <p:pic>
        <p:nvPicPr>
          <p:cNvPr id="42" name="Google Shape;42;p12" descr="A green and black logo&#10;&#10;AI-generated content may be incorrect."/>
          <p:cNvPicPr preferRelativeResize="0"/>
          <p:nvPr/>
        </p:nvPicPr>
        <p:blipFill rotWithShape="1">
          <a:blip r:embed="rId17">
            <a:alphaModFix/>
          </a:blip>
          <a:srcRect/>
          <a:stretch/>
        </p:blipFill>
        <p:spPr>
          <a:xfrm>
            <a:off x="145445" y="6173268"/>
            <a:ext cx="850067" cy="346442"/>
          </a:xfrm>
          <a:prstGeom prst="rect">
            <a:avLst/>
          </a:prstGeom>
          <a:noFill/>
          <a:ln>
            <a:noFill/>
          </a:ln>
        </p:spPr>
      </p:pic>
      <p:pic>
        <p:nvPicPr>
          <p:cNvPr id="43" name="Google Shape;43;p12" descr="A logo with a map and leaves&#10;&#10;AI-generated content may be incorrect."/>
          <p:cNvPicPr preferRelativeResize="0"/>
          <p:nvPr/>
        </p:nvPicPr>
        <p:blipFill rotWithShape="1">
          <a:blip r:embed="rId18">
            <a:alphaModFix/>
          </a:blip>
          <a:srcRect/>
          <a:stretch/>
        </p:blipFill>
        <p:spPr>
          <a:xfrm>
            <a:off x="9401072" y="6082257"/>
            <a:ext cx="1104664" cy="532565"/>
          </a:xfrm>
          <a:prstGeom prst="rect">
            <a:avLst/>
          </a:prstGeom>
          <a:noFill/>
          <a:ln>
            <a:noFill/>
          </a:ln>
        </p:spPr>
      </p:pic>
      <p:pic>
        <p:nvPicPr>
          <p:cNvPr id="44" name="Google Shape;44;p12" descr="A blue and black logo"/>
          <p:cNvPicPr preferRelativeResize="0"/>
          <p:nvPr/>
        </p:nvPicPr>
        <p:blipFill rotWithShape="1">
          <a:blip r:embed="rId19">
            <a:alphaModFix/>
          </a:blip>
          <a:srcRect l="32520" t="-1" r="32455" b="21202"/>
          <a:stretch/>
        </p:blipFill>
        <p:spPr>
          <a:xfrm>
            <a:off x="11147962" y="6024572"/>
            <a:ext cx="401277" cy="614012"/>
          </a:xfrm>
          <a:prstGeom prst="rect">
            <a:avLst/>
          </a:prstGeom>
          <a:noFill/>
          <a:ln>
            <a:noFill/>
          </a:ln>
        </p:spPr>
      </p:pic>
      <p:pic>
        <p:nvPicPr>
          <p:cNvPr id="45" name="Google Shape;45;p12" descr="A lion holding a spear and shield&#10;&#10;AI-generated content may be incorrect."/>
          <p:cNvPicPr preferRelativeResize="0"/>
          <p:nvPr/>
        </p:nvPicPr>
        <p:blipFill rotWithShape="1">
          <a:blip r:embed="rId20">
            <a:alphaModFix/>
          </a:blip>
          <a:srcRect/>
          <a:stretch/>
        </p:blipFill>
        <p:spPr>
          <a:xfrm>
            <a:off x="7867869" y="5924572"/>
            <a:ext cx="1132740" cy="67964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eumetrain.org/sites/default/files/2023-01/CloudPhaseRGB.pdf"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
          <p:cNvSpPr txBox="1">
            <a:spLocks noGrp="1"/>
          </p:cNvSpPr>
          <p:nvPr>
            <p:ph type="title"/>
          </p:nvPr>
        </p:nvSpPr>
        <p:spPr>
          <a:xfrm>
            <a:off x="838198" y="2766218"/>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400"/>
              <a:buFont typeface="Arial"/>
              <a:buNone/>
            </a:pPr>
            <a:r>
              <a:rPr lang="fr-FR"/>
              <a:t>Interpreting the Cloud Phase RGB</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g3648180de2f_0_121"/>
          <p:cNvPicPr preferRelativeResize="0"/>
          <p:nvPr/>
        </p:nvPicPr>
        <p:blipFill>
          <a:blip r:embed="rId3">
            <a:alphaModFix/>
          </a:blip>
          <a:stretch>
            <a:fillRect/>
          </a:stretch>
        </p:blipFill>
        <p:spPr>
          <a:xfrm>
            <a:off x="973899" y="685800"/>
            <a:ext cx="5081825" cy="3818500"/>
          </a:xfrm>
          <a:prstGeom prst="rect">
            <a:avLst/>
          </a:prstGeom>
          <a:noFill/>
          <a:ln>
            <a:noFill/>
          </a:ln>
        </p:spPr>
      </p:pic>
      <p:pic>
        <p:nvPicPr>
          <p:cNvPr id="211" name="Google Shape;211;g3648180de2f_0_121"/>
          <p:cNvPicPr preferRelativeResize="0"/>
          <p:nvPr/>
        </p:nvPicPr>
        <p:blipFill>
          <a:blip r:embed="rId4">
            <a:alphaModFix/>
          </a:blip>
          <a:stretch>
            <a:fillRect/>
          </a:stretch>
        </p:blipFill>
        <p:spPr>
          <a:xfrm>
            <a:off x="6125225" y="685800"/>
            <a:ext cx="5081824" cy="3811363"/>
          </a:xfrm>
          <a:prstGeom prst="rect">
            <a:avLst/>
          </a:prstGeom>
          <a:noFill/>
          <a:ln>
            <a:noFill/>
          </a:ln>
        </p:spPr>
      </p:pic>
      <p:sp>
        <p:nvSpPr>
          <p:cNvPr id="212" name="Google Shape;212;g3648180de2f_0_121"/>
          <p:cNvSpPr/>
          <p:nvPr/>
        </p:nvSpPr>
        <p:spPr>
          <a:xfrm>
            <a:off x="990600" y="685800"/>
            <a:ext cx="2848800" cy="433200"/>
          </a:xfrm>
          <a:prstGeom prst="rect">
            <a:avLst/>
          </a:prstGeom>
          <a:solidFill>
            <a:srgbClr val="E8E8E8"/>
          </a:solidFill>
          <a:ln w="9525" cap="flat" cmpd="sng">
            <a:solidFill>
              <a:srgbClr val="E8E8E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2000"/>
              <a:t>2025-06-19 12:00 UTC</a:t>
            </a:r>
            <a:endParaRPr sz="2000" i="0" u="none" strike="noStrike" cap="none">
              <a:solidFill>
                <a:srgbClr val="000000"/>
              </a:solidFill>
            </a:endParaRPr>
          </a:p>
        </p:txBody>
      </p:sp>
      <p:sp>
        <p:nvSpPr>
          <p:cNvPr id="213" name="Google Shape;213;g3648180de2f_0_121"/>
          <p:cNvSpPr/>
          <p:nvPr/>
        </p:nvSpPr>
        <p:spPr>
          <a:xfrm>
            <a:off x="6104350" y="685800"/>
            <a:ext cx="2848800" cy="433200"/>
          </a:xfrm>
          <a:prstGeom prst="rect">
            <a:avLst/>
          </a:prstGeom>
          <a:solidFill>
            <a:srgbClr val="E8E8E8"/>
          </a:solidFill>
          <a:ln w="9525" cap="flat" cmpd="sng">
            <a:solidFill>
              <a:srgbClr val="E8E8E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2000"/>
              <a:t>2025-06-19 12:00 UTC</a:t>
            </a:r>
            <a:endParaRPr sz="2000" i="0" u="none" strike="noStrike" cap="none">
              <a:solidFill>
                <a:srgbClr val="000000"/>
              </a:solidFill>
            </a:endParaRPr>
          </a:p>
        </p:txBody>
      </p:sp>
      <p:sp>
        <p:nvSpPr>
          <p:cNvPr id="214" name="Google Shape;214;g3648180de2f_0_121"/>
          <p:cNvSpPr/>
          <p:nvPr/>
        </p:nvSpPr>
        <p:spPr>
          <a:xfrm>
            <a:off x="6293275" y="1368475"/>
            <a:ext cx="955200" cy="7047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5" name="Google Shape;215;g3648180de2f_0_121"/>
          <p:cNvSpPr txBox="1"/>
          <p:nvPr/>
        </p:nvSpPr>
        <p:spPr>
          <a:xfrm>
            <a:off x="6936275" y="1294350"/>
            <a:ext cx="344400" cy="43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800">
                <a:solidFill>
                  <a:schemeClr val="lt1"/>
                </a:solidFill>
              </a:rPr>
              <a:t>1</a:t>
            </a:r>
            <a:endParaRPr sz="2800">
              <a:solidFill>
                <a:schemeClr val="lt1"/>
              </a:solidFill>
            </a:endParaRPr>
          </a:p>
        </p:txBody>
      </p:sp>
      <p:grpSp>
        <p:nvGrpSpPr>
          <p:cNvPr id="216" name="Google Shape;216;g3648180de2f_0_121"/>
          <p:cNvGrpSpPr/>
          <p:nvPr/>
        </p:nvGrpSpPr>
        <p:grpSpPr>
          <a:xfrm>
            <a:off x="1114825" y="1294350"/>
            <a:ext cx="984250" cy="778825"/>
            <a:chOff x="1114825" y="1294350"/>
            <a:chExt cx="984250" cy="778825"/>
          </a:xfrm>
        </p:grpSpPr>
        <p:sp>
          <p:nvSpPr>
            <p:cNvPr id="217" name="Google Shape;217;g3648180de2f_0_121"/>
            <p:cNvSpPr/>
            <p:nvPr/>
          </p:nvSpPr>
          <p:spPr>
            <a:xfrm>
              <a:off x="1114825" y="1368475"/>
              <a:ext cx="955200" cy="7047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8" name="Google Shape;218;g3648180de2f_0_121"/>
            <p:cNvSpPr txBox="1"/>
            <p:nvPr/>
          </p:nvSpPr>
          <p:spPr>
            <a:xfrm>
              <a:off x="1754675" y="1294350"/>
              <a:ext cx="344400" cy="43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800">
                  <a:solidFill>
                    <a:schemeClr val="lt1"/>
                  </a:solidFill>
                </a:rPr>
                <a:t>1</a:t>
              </a:r>
              <a:endParaRPr sz="2800">
                <a:solidFill>
                  <a:schemeClr val="lt1"/>
                </a:solidFill>
              </a:endParaRPr>
            </a:p>
          </p:txBody>
        </p:sp>
      </p:grpSp>
      <p:sp>
        <p:nvSpPr>
          <p:cNvPr id="219" name="Google Shape;219;g3648180de2f_0_121"/>
          <p:cNvSpPr txBox="1"/>
          <p:nvPr/>
        </p:nvSpPr>
        <p:spPr>
          <a:xfrm>
            <a:off x="1020875" y="4658650"/>
            <a:ext cx="10186200" cy="1268400"/>
          </a:xfrm>
          <a:prstGeom prst="rect">
            <a:avLst/>
          </a:prstGeom>
          <a:solidFill>
            <a:srgbClr val="C9DAF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900">
                <a:solidFill>
                  <a:schemeClr val="dk1"/>
                </a:solidFill>
              </a:rPr>
              <a:t>Using the Cloud Type and Cloud Phase RGBs together, the following analysis can be made:</a:t>
            </a:r>
            <a:endParaRPr sz="1900">
              <a:solidFill>
                <a:schemeClr val="dk1"/>
              </a:solidFill>
            </a:endParaRPr>
          </a:p>
          <a:p>
            <a:pPr marL="0" lvl="0" indent="0" algn="l" rtl="0">
              <a:spcBef>
                <a:spcPts val="0"/>
              </a:spcBef>
              <a:spcAft>
                <a:spcPts val="0"/>
              </a:spcAft>
              <a:buNone/>
            </a:pPr>
            <a:endParaRPr sz="1900">
              <a:solidFill>
                <a:schemeClr val="dk1"/>
              </a:solidFill>
            </a:endParaRPr>
          </a:p>
          <a:p>
            <a:pPr marL="0" lvl="0" indent="0" algn="l" rtl="0">
              <a:spcBef>
                <a:spcPts val="0"/>
              </a:spcBef>
              <a:spcAft>
                <a:spcPts val="0"/>
              </a:spcAft>
              <a:buNone/>
            </a:pPr>
            <a:r>
              <a:rPr lang="fr-FR" sz="1900">
                <a:solidFill>
                  <a:schemeClr val="dk1"/>
                </a:solidFill>
              </a:rPr>
              <a:t>1 = Low-mid level thick water clouds with large droplets (possibly stratocumulus)</a:t>
            </a:r>
            <a:endParaRPr sz="1900">
              <a:solidFill>
                <a:schemeClr val="dk1"/>
              </a:solidFill>
            </a:endParaRPr>
          </a:p>
          <a:p>
            <a:pPr marL="0" lvl="0" indent="0" algn="l" rtl="0">
              <a:spcBef>
                <a:spcPts val="0"/>
              </a:spcBef>
              <a:spcAft>
                <a:spcPts val="0"/>
              </a:spcAft>
              <a:buNone/>
            </a:pPr>
            <a:r>
              <a:rPr lang="fr-FR" sz="1900">
                <a:solidFill>
                  <a:schemeClr val="dk1"/>
                </a:solidFill>
              </a:rPr>
              <a:t>2 = Thick ice clouds with small particles (growing cumulonimbus cloud)</a:t>
            </a:r>
            <a:endParaRPr sz="1900">
              <a:solidFill>
                <a:schemeClr val="dk1"/>
              </a:solidFill>
            </a:endParaRPr>
          </a:p>
          <a:p>
            <a:pPr marL="0" lvl="0" indent="0" algn="l" rtl="0">
              <a:spcBef>
                <a:spcPts val="0"/>
              </a:spcBef>
              <a:spcAft>
                <a:spcPts val="0"/>
              </a:spcAft>
              <a:buNone/>
            </a:pPr>
            <a:r>
              <a:rPr lang="fr-FR" sz="1900">
                <a:solidFill>
                  <a:schemeClr val="dk1"/>
                </a:solidFill>
              </a:rPr>
              <a:t> </a:t>
            </a:r>
            <a:endParaRPr sz="1900">
              <a:solidFill>
                <a:schemeClr val="dk1"/>
              </a:solidFill>
            </a:endParaRPr>
          </a:p>
        </p:txBody>
      </p:sp>
      <p:grpSp>
        <p:nvGrpSpPr>
          <p:cNvPr id="220" name="Google Shape;220;g3648180de2f_0_121"/>
          <p:cNvGrpSpPr/>
          <p:nvPr/>
        </p:nvGrpSpPr>
        <p:grpSpPr>
          <a:xfrm>
            <a:off x="3240075" y="1838175"/>
            <a:ext cx="984250" cy="778825"/>
            <a:chOff x="1114825" y="1294350"/>
            <a:chExt cx="984250" cy="778825"/>
          </a:xfrm>
        </p:grpSpPr>
        <p:sp>
          <p:nvSpPr>
            <p:cNvPr id="221" name="Google Shape;221;g3648180de2f_0_121"/>
            <p:cNvSpPr/>
            <p:nvPr/>
          </p:nvSpPr>
          <p:spPr>
            <a:xfrm>
              <a:off x="1114825" y="1368475"/>
              <a:ext cx="955200" cy="7047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2" name="Google Shape;222;g3648180de2f_0_121"/>
            <p:cNvSpPr txBox="1"/>
            <p:nvPr/>
          </p:nvSpPr>
          <p:spPr>
            <a:xfrm>
              <a:off x="1754675" y="1294350"/>
              <a:ext cx="344400" cy="43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800">
                  <a:solidFill>
                    <a:schemeClr val="lt1"/>
                  </a:solidFill>
                </a:rPr>
                <a:t>2</a:t>
              </a:r>
              <a:endParaRPr sz="2800">
                <a:solidFill>
                  <a:schemeClr val="lt1"/>
                </a:solidFill>
              </a:endParaRPr>
            </a:p>
          </p:txBody>
        </p:sp>
      </p:grpSp>
      <p:grpSp>
        <p:nvGrpSpPr>
          <p:cNvPr id="223" name="Google Shape;223;g3648180de2f_0_121"/>
          <p:cNvGrpSpPr/>
          <p:nvPr/>
        </p:nvGrpSpPr>
        <p:grpSpPr>
          <a:xfrm>
            <a:off x="8277625" y="1838175"/>
            <a:ext cx="984250" cy="778825"/>
            <a:chOff x="1114825" y="1294350"/>
            <a:chExt cx="984250" cy="778825"/>
          </a:xfrm>
        </p:grpSpPr>
        <p:sp>
          <p:nvSpPr>
            <p:cNvPr id="224" name="Google Shape;224;g3648180de2f_0_121"/>
            <p:cNvSpPr/>
            <p:nvPr/>
          </p:nvSpPr>
          <p:spPr>
            <a:xfrm>
              <a:off x="1114825" y="1368475"/>
              <a:ext cx="955200" cy="7047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5" name="Google Shape;225;g3648180de2f_0_121"/>
            <p:cNvSpPr txBox="1"/>
            <p:nvPr/>
          </p:nvSpPr>
          <p:spPr>
            <a:xfrm>
              <a:off x="1754675" y="1294350"/>
              <a:ext cx="344400" cy="43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800">
                  <a:solidFill>
                    <a:schemeClr val="lt1"/>
                  </a:solidFill>
                </a:rPr>
                <a:t>2</a:t>
              </a:r>
              <a:endParaRPr sz="2800">
                <a:solidFill>
                  <a:schemeClr val="lt1"/>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58ACE-D398-30C0-B4C4-3CCE4947EE67}"/>
              </a:ext>
            </a:extLst>
          </p:cNvPr>
          <p:cNvSpPr>
            <a:spLocks noGrp="1"/>
          </p:cNvSpPr>
          <p:nvPr>
            <p:ph type="ctrTitle"/>
          </p:nvPr>
        </p:nvSpPr>
        <p:spPr>
          <a:xfrm>
            <a:off x="1524000" y="2235200"/>
            <a:ext cx="9144000" cy="2387600"/>
          </a:xfrm>
        </p:spPr>
        <p:txBody>
          <a:bodyPr>
            <a:normAutofit fontScale="90000"/>
          </a:bodyPr>
          <a:lstStyle/>
          <a:p>
            <a:r>
              <a:rPr lang="en-ZA" dirty="0">
                <a:latin typeface="+mn-lt"/>
              </a:rPr>
              <a:t>Practice applying your new knowledge by answering the questions on the Moodle page</a:t>
            </a:r>
          </a:p>
        </p:txBody>
      </p:sp>
    </p:spTree>
    <p:extLst>
      <p:ext uri="{BB962C8B-B14F-4D97-AF65-F5344CB8AC3E}">
        <p14:creationId xmlns:p14="http://schemas.microsoft.com/office/powerpoint/2010/main" val="3564761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3648180de2f_0_0"/>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fr-FR" sz="3400">
                <a:solidFill>
                  <a:schemeClr val="dk2"/>
                </a:solidFill>
              </a:rPr>
              <a:t>Product Benefits</a:t>
            </a:r>
            <a:endParaRPr sz="3400">
              <a:solidFill>
                <a:schemeClr val="dk2"/>
              </a:solidFill>
            </a:endParaRPr>
          </a:p>
        </p:txBody>
      </p:sp>
      <p:sp>
        <p:nvSpPr>
          <p:cNvPr id="134" name="Google Shape;134;g3648180de2f_0_0"/>
          <p:cNvSpPr txBox="1">
            <a:spLocks noGrp="1"/>
          </p:cNvSpPr>
          <p:nvPr>
            <p:ph type="body" idx="1"/>
          </p:nvPr>
        </p:nvSpPr>
        <p:spPr>
          <a:xfrm>
            <a:off x="838200" y="1292225"/>
            <a:ext cx="10515600" cy="4726500"/>
          </a:xfrm>
          <a:prstGeom prst="rect">
            <a:avLst/>
          </a:prstGeom>
        </p:spPr>
        <p:txBody>
          <a:bodyPr spcFirstLastPara="1" wrap="square" lIns="91425" tIns="45700" rIns="91425" bIns="45700" anchor="t" anchorCtr="0">
            <a:noAutofit/>
          </a:bodyPr>
          <a:lstStyle/>
          <a:p>
            <a:pPr marL="457200" lvl="0" indent="-361950" algn="l" rtl="0">
              <a:lnSpc>
                <a:spcPct val="115000"/>
              </a:lnSpc>
              <a:spcBef>
                <a:spcPts val="0"/>
              </a:spcBef>
              <a:spcAft>
                <a:spcPts val="0"/>
              </a:spcAft>
              <a:buClr>
                <a:srgbClr val="212529"/>
              </a:buClr>
              <a:buSzPts val="2100"/>
              <a:buFont typeface="Arial"/>
              <a:buChar char="●"/>
            </a:pPr>
            <a:r>
              <a:rPr lang="fr-FR" sz="2100">
                <a:solidFill>
                  <a:srgbClr val="212529"/>
                </a:solidFill>
                <a:highlight>
                  <a:srgbClr val="FFFFFF"/>
                </a:highlight>
              </a:rPr>
              <a:t>It provides more reliable separation between ice and water clouds than the present SEVIRI RGBs, unless the cloud is too thin. </a:t>
            </a:r>
            <a:endParaRPr sz="2100">
              <a:solidFill>
                <a:srgbClr val="212529"/>
              </a:solidFill>
              <a:highlight>
                <a:srgbClr val="FFFFFF"/>
              </a:highlight>
            </a:endParaRPr>
          </a:p>
          <a:p>
            <a:pPr marL="457200" lvl="0" indent="-361950" algn="l" rtl="0">
              <a:lnSpc>
                <a:spcPct val="115000"/>
              </a:lnSpc>
              <a:spcBef>
                <a:spcPts val="0"/>
              </a:spcBef>
              <a:spcAft>
                <a:spcPts val="0"/>
              </a:spcAft>
              <a:buClr>
                <a:srgbClr val="212529"/>
              </a:buClr>
              <a:buSzPts val="2100"/>
              <a:buFont typeface="Arial"/>
              <a:buChar char="●"/>
            </a:pPr>
            <a:r>
              <a:rPr lang="fr-FR" sz="2100">
                <a:solidFill>
                  <a:srgbClr val="212529"/>
                </a:solidFill>
                <a:highlight>
                  <a:srgbClr val="FFFFFF"/>
                </a:highlight>
              </a:rPr>
              <a:t>In the case of thick ice and thick water clouds it provides better separation between smaller and larger particles on top of the clouds. Thus, the colour contrast of thick ice clouds is higher than in the Day Microphysics RGB. </a:t>
            </a:r>
            <a:endParaRPr sz="2100">
              <a:solidFill>
                <a:srgbClr val="212529"/>
              </a:solidFill>
              <a:highlight>
                <a:srgbClr val="FFFFFF"/>
              </a:highlight>
            </a:endParaRPr>
          </a:p>
          <a:p>
            <a:pPr marL="457200" lvl="0" indent="-361950" algn="l" rtl="0">
              <a:lnSpc>
                <a:spcPct val="115000"/>
              </a:lnSpc>
              <a:spcBef>
                <a:spcPts val="0"/>
              </a:spcBef>
              <a:spcAft>
                <a:spcPts val="0"/>
              </a:spcAft>
              <a:buClr>
                <a:srgbClr val="212529"/>
              </a:buClr>
              <a:buSzPts val="2100"/>
              <a:buFont typeface="Arial"/>
              <a:buChar char="●"/>
            </a:pPr>
            <a:r>
              <a:rPr lang="fr-FR" sz="2100">
                <a:solidFill>
                  <a:srgbClr val="212529"/>
                </a:solidFill>
                <a:highlight>
                  <a:srgbClr val="FFFFFF"/>
                </a:highlight>
              </a:rPr>
              <a:t>The Cloud Phase RGB is useful for convection monitoring: </a:t>
            </a:r>
            <a:endParaRPr sz="2100">
              <a:solidFill>
                <a:srgbClr val="212529"/>
              </a:solidFill>
              <a:highlight>
                <a:srgbClr val="FFFFFF"/>
              </a:highlight>
            </a:endParaRPr>
          </a:p>
          <a:p>
            <a:pPr marL="914400" lvl="1" indent="-361950" algn="l" rtl="0">
              <a:lnSpc>
                <a:spcPct val="115000"/>
              </a:lnSpc>
              <a:spcBef>
                <a:spcPts val="0"/>
              </a:spcBef>
              <a:spcAft>
                <a:spcPts val="0"/>
              </a:spcAft>
              <a:buSzPts val="2100"/>
              <a:buFont typeface="Arial"/>
              <a:buAutoNum type="alphaLcPeriod"/>
            </a:pPr>
            <a:r>
              <a:rPr lang="fr-FR" sz="2100">
                <a:solidFill>
                  <a:srgbClr val="212529"/>
                </a:solidFill>
                <a:highlight>
                  <a:srgbClr val="FFFFFF"/>
                </a:highlight>
              </a:rPr>
              <a:t>Cloud top glaciation is well seen in the developing phase. </a:t>
            </a:r>
            <a:endParaRPr sz="2100">
              <a:solidFill>
                <a:srgbClr val="212529"/>
              </a:solidFill>
              <a:highlight>
                <a:srgbClr val="FFFFFF"/>
              </a:highlight>
            </a:endParaRPr>
          </a:p>
          <a:p>
            <a:pPr marL="914400" lvl="1" indent="-361950" algn="l" rtl="0">
              <a:lnSpc>
                <a:spcPct val="115000"/>
              </a:lnSpc>
              <a:spcBef>
                <a:spcPts val="0"/>
              </a:spcBef>
              <a:spcAft>
                <a:spcPts val="0"/>
              </a:spcAft>
              <a:buSzPts val="2100"/>
              <a:buFont typeface="Arial"/>
              <a:buAutoNum type="alphaLcPeriod"/>
            </a:pPr>
            <a:r>
              <a:rPr lang="fr-FR" sz="2100">
                <a:solidFill>
                  <a:srgbClr val="212529"/>
                </a:solidFill>
                <a:highlight>
                  <a:srgbClr val="FFFFFF"/>
                </a:highlight>
              </a:rPr>
              <a:t>The presence of small particles on (or above) mature mid-latitude, continental thunderstorm tops is an indicator of updraft intensity, thus possible severity. </a:t>
            </a:r>
            <a:endParaRPr sz="2100">
              <a:solidFill>
                <a:srgbClr val="212529"/>
              </a:solidFill>
              <a:highlight>
                <a:srgbClr val="FFFFFF"/>
              </a:highlight>
            </a:endParaRPr>
          </a:p>
          <a:p>
            <a:pPr marL="457200" lvl="0" indent="-361950" algn="l" rtl="0">
              <a:lnSpc>
                <a:spcPct val="115000"/>
              </a:lnSpc>
              <a:spcBef>
                <a:spcPts val="0"/>
              </a:spcBef>
              <a:spcAft>
                <a:spcPts val="0"/>
              </a:spcAft>
              <a:buClr>
                <a:srgbClr val="212529"/>
              </a:buClr>
              <a:buSzPts val="2100"/>
              <a:buFont typeface="Arial"/>
              <a:buChar char="●"/>
            </a:pPr>
            <a:r>
              <a:rPr lang="fr-FR" sz="2100">
                <a:solidFill>
                  <a:srgbClr val="212529"/>
                </a:solidFill>
                <a:highlight>
                  <a:srgbClr val="FFFFFF"/>
                </a:highlight>
              </a:rPr>
              <a:t> Less thin clouds have a good colour contrast versus the (snow free) surface features. Although the snow-covered surface and the ice clouds covered by large particles have similar colours (dark and medium blue), the snow is usually darker.</a:t>
            </a:r>
            <a:endParaRPr sz="2100">
              <a:solidFill>
                <a:srgbClr val="212529"/>
              </a:solidFill>
              <a:highlight>
                <a:srgbClr val="FFFFFF"/>
              </a:highlight>
            </a:endParaRPr>
          </a:p>
          <a:p>
            <a:pPr marL="0" lvl="0" indent="0" algn="l" rtl="0">
              <a:spcBef>
                <a:spcPts val="1200"/>
              </a:spcBef>
              <a:spcAft>
                <a:spcPts val="0"/>
              </a:spcAft>
              <a:buNone/>
            </a:pPr>
            <a:endParaRPr sz="2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3648180de2f_0_6"/>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fr-FR" sz="3400">
                <a:solidFill>
                  <a:schemeClr val="dk2"/>
                </a:solidFill>
              </a:rPr>
              <a:t>Product Limitations</a:t>
            </a:r>
            <a:endParaRPr sz="3400">
              <a:solidFill>
                <a:schemeClr val="dk2"/>
              </a:solidFill>
            </a:endParaRPr>
          </a:p>
        </p:txBody>
      </p:sp>
      <p:sp>
        <p:nvSpPr>
          <p:cNvPr id="141" name="Google Shape;141;g3648180de2f_0_6"/>
          <p:cNvSpPr txBox="1">
            <a:spLocks noGrp="1"/>
          </p:cNvSpPr>
          <p:nvPr>
            <p:ph type="body" idx="1"/>
          </p:nvPr>
        </p:nvSpPr>
        <p:spPr>
          <a:xfrm>
            <a:off x="838200" y="1292225"/>
            <a:ext cx="10515600" cy="4351200"/>
          </a:xfrm>
          <a:prstGeom prst="rect">
            <a:avLst/>
          </a:prstGeom>
        </p:spPr>
        <p:txBody>
          <a:bodyPr spcFirstLastPara="1" wrap="square" lIns="91425" tIns="45700" rIns="91425" bIns="45700" anchor="t" anchorCtr="0">
            <a:normAutofit lnSpcReduction="10000"/>
          </a:bodyPr>
          <a:lstStyle/>
          <a:p>
            <a:pPr marL="457200" lvl="0" indent="-419100" algn="l" rtl="0">
              <a:lnSpc>
                <a:spcPct val="115000"/>
              </a:lnSpc>
              <a:spcBef>
                <a:spcPts val="0"/>
              </a:spcBef>
              <a:spcAft>
                <a:spcPts val="0"/>
              </a:spcAft>
              <a:buClr>
                <a:srgbClr val="212529"/>
              </a:buClr>
              <a:buSzPts val="3000"/>
              <a:buFont typeface="Arial"/>
              <a:buChar char="●"/>
            </a:pPr>
            <a:r>
              <a:rPr lang="fr-FR" sz="3000">
                <a:solidFill>
                  <a:srgbClr val="212529"/>
                </a:solidFill>
              </a:rPr>
              <a:t>Limited to daytime applications. </a:t>
            </a:r>
            <a:endParaRPr sz="3000">
              <a:solidFill>
                <a:srgbClr val="212529"/>
              </a:solidFill>
            </a:endParaRPr>
          </a:p>
          <a:p>
            <a:pPr marL="457200" lvl="0" indent="-419100" algn="l" rtl="0">
              <a:lnSpc>
                <a:spcPct val="115000"/>
              </a:lnSpc>
              <a:spcBef>
                <a:spcPts val="0"/>
              </a:spcBef>
              <a:spcAft>
                <a:spcPts val="0"/>
              </a:spcAft>
              <a:buClr>
                <a:srgbClr val="212529"/>
              </a:buClr>
              <a:buSzPts val="3000"/>
              <a:buFont typeface="Arial"/>
              <a:buChar char="●"/>
            </a:pPr>
            <a:r>
              <a:rPr lang="fr-FR" sz="3000">
                <a:solidFill>
                  <a:srgbClr val="212529"/>
                </a:solidFill>
              </a:rPr>
              <a:t>Separation of very thin water and ice clouds is problematic in some cases. </a:t>
            </a:r>
            <a:endParaRPr sz="3000">
              <a:solidFill>
                <a:srgbClr val="212529"/>
              </a:solidFill>
            </a:endParaRPr>
          </a:p>
          <a:p>
            <a:pPr marL="457200" lvl="0" indent="-419100" algn="l" rtl="0">
              <a:lnSpc>
                <a:spcPct val="115000"/>
              </a:lnSpc>
              <a:spcBef>
                <a:spcPts val="0"/>
              </a:spcBef>
              <a:spcAft>
                <a:spcPts val="0"/>
              </a:spcAft>
              <a:buClr>
                <a:srgbClr val="212529"/>
              </a:buClr>
              <a:buSzPts val="3000"/>
              <a:buFont typeface="Arial"/>
              <a:buChar char="●"/>
            </a:pPr>
            <a:r>
              <a:rPr lang="fr-FR" sz="3000">
                <a:solidFill>
                  <a:srgbClr val="212529"/>
                </a:solidFill>
              </a:rPr>
              <a:t>It does not contain temperature information. </a:t>
            </a:r>
            <a:endParaRPr sz="3000">
              <a:solidFill>
                <a:srgbClr val="212529"/>
              </a:solidFill>
            </a:endParaRPr>
          </a:p>
          <a:p>
            <a:pPr marL="457200" lvl="0" indent="-419100" algn="l" rtl="0">
              <a:lnSpc>
                <a:spcPct val="115000"/>
              </a:lnSpc>
              <a:spcBef>
                <a:spcPts val="0"/>
              </a:spcBef>
              <a:spcAft>
                <a:spcPts val="0"/>
              </a:spcAft>
              <a:buClr>
                <a:srgbClr val="212529"/>
              </a:buClr>
              <a:buSzPts val="3000"/>
              <a:buFont typeface="Arial"/>
              <a:buChar char="●"/>
            </a:pPr>
            <a:r>
              <a:rPr lang="fr-FR" sz="3000">
                <a:solidFill>
                  <a:srgbClr val="212529"/>
                </a:solidFill>
              </a:rPr>
              <a:t>The snow-covered surface and the ice clouds covered by large particles have similar colours (dark and medium blue).</a:t>
            </a:r>
            <a:endParaRPr sz="3000">
              <a:solidFill>
                <a:srgbClr val="212529"/>
              </a:solidFill>
            </a:endParaRPr>
          </a:p>
          <a:p>
            <a:pPr marL="0" lvl="0" indent="0" algn="l" rtl="0">
              <a:lnSpc>
                <a:spcPct val="115000"/>
              </a:lnSpc>
              <a:spcBef>
                <a:spcPts val="1200"/>
              </a:spcBef>
              <a:spcAft>
                <a:spcPts val="1200"/>
              </a:spcAft>
              <a:buNone/>
            </a:pPr>
            <a:r>
              <a:rPr lang="fr-FR" sz="2400">
                <a:solidFill>
                  <a:srgbClr val="212529"/>
                </a:solidFill>
              </a:rPr>
              <a:t>Ref: </a:t>
            </a:r>
            <a:r>
              <a:rPr lang="fr-FR" sz="2400" u="sng">
                <a:solidFill>
                  <a:schemeClr val="hlink"/>
                </a:solidFill>
                <a:hlinkClick r:id="rId3"/>
              </a:rPr>
              <a:t>https://eumetrain.org/sites/default/files/2023-01/CloudPhaseRGB.pdf</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A22B9B-18C7-E1F9-0F8B-37928E01B790}"/>
              </a:ext>
            </a:extLst>
          </p:cNvPr>
          <p:cNvSpPr>
            <a:spLocks noGrp="1"/>
          </p:cNvSpPr>
          <p:nvPr>
            <p:ph type="ctrTitle"/>
          </p:nvPr>
        </p:nvSpPr>
        <p:spPr/>
        <p:txBody>
          <a:bodyPr/>
          <a:lstStyle/>
          <a:p>
            <a:r>
              <a:rPr lang="en-ZA" dirty="0">
                <a:solidFill>
                  <a:schemeClr val="bg2"/>
                </a:solidFill>
                <a:latin typeface="+mn-lt"/>
              </a:rPr>
              <a:t>Quick Guide</a:t>
            </a:r>
          </a:p>
        </p:txBody>
      </p:sp>
    </p:spTree>
    <p:extLst>
      <p:ext uri="{BB962C8B-B14F-4D97-AF65-F5344CB8AC3E}">
        <p14:creationId xmlns:p14="http://schemas.microsoft.com/office/powerpoint/2010/main" val="2683505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g37589807189_0_99" title="Cloud Phase RGB.jpg"/>
          <p:cNvPicPr preferRelativeResize="0"/>
          <p:nvPr/>
        </p:nvPicPr>
        <p:blipFill>
          <a:blip r:embed="rId3">
            <a:alphaModFix/>
          </a:blip>
          <a:stretch>
            <a:fillRect/>
          </a:stretch>
        </p:blipFill>
        <p:spPr>
          <a:xfrm>
            <a:off x="914400" y="152400"/>
            <a:ext cx="10289899" cy="5788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82ACE53E-7636-7479-ECA9-9795AC18FB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560" y="721360"/>
            <a:ext cx="11866880" cy="51917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grpSp>
        <p:nvGrpSpPr>
          <p:cNvPr id="162" name="Google Shape;162;g37589807189_0_109"/>
          <p:cNvGrpSpPr/>
          <p:nvPr/>
        </p:nvGrpSpPr>
        <p:grpSpPr>
          <a:xfrm>
            <a:off x="690950" y="719687"/>
            <a:ext cx="10810083" cy="5086504"/>
            <a:chOff x="-691600" y="638710"/>
            <a:chExt cx="12955517" cy="6096002"/>
          </a:xfrm>
        </p:grpSpPr>
        <p:grpSp>
          <p:nvGrpSpPr>
            <p:cNvPr id="163" name="Google Shape;163;g37589807189_0_109"/>
            <p:cNvGrpSpPr/>
            <p:nvPr/>
          </p:nvGrpSpPr>
          <p:grpSpPr>
            <a:xfrm>
              <a:off x="-691600" y="638710"/>
              <a:ext cx="12955517" cy="6096002"/>
              <a:chOff x="-691600" y="638710"/>
              <a:chExt cx="12955517" cy="6096002"/>
            </a:xfrm>
          </p:grpSpPr>
          <p:grpSp>
            <p:nvGrpSpPr>
              <p:cNvPr id="164" name="Google Shape;164;g37589807189_0_109"/>
              <p:cNvGrpSpPr/>
              <p:nvPr/>
            </p:nvGrpSpPr>
            <p:grpSpPr>
              <a:xfrm>
                <a:off x="-691600" y="638710"/>
                <a:ext cx="12955517" cy="6096002"/>
                <a:chOff x="-444968" y="618161"/>
                <a:chExt cx="12955517" cy="6096002"/>
              </a:xfrm>
            </p:grpSpPr>
            <p:pic>
              <p:nvPicPr>
                <p:cNvPr id="165" name="Google Shape;165;g37589807189_0_109"/>
                <p:cNvPicPr preferRelativeResize="0"/>
                <p:nvPr/>
              </p:nvPicPr>
              <p:blipFill rotWithShape="1">
                <a:blip r:embed="rId3">
                  <a:alphaModFix/>
                </a:blip>
                <a:srcRect/>
                <a:stretch/>
              </p:blipFill>
              <p:spPr>
                <a:xfrm>
                  <a:off x="-444968" y="618161"/>
                  <a:ext cx="12955517" cy="6096002"/>
                </a:xfrm>
                <a:prstGeom prst="rect">
                  <a:avLst/>
                </a:prstGeom>
                <a:noFill/>
                <a:ln>
                  <a:noFill/>
                </a:ln>
              </p:spPr>
            </p:pic>
            <p:sp>
              <p:nvSpPr>
                <p:cNvPr id="166" name="Google Shape;166;g37589807189_0_109"/>
                <p:cNvSpPr txBox="1"/>
                <p:nvPr/>
              </p:nvSpPr>
              <p:spPr>
                <a:xfrm>
                  <a:off x="6351639" y="904568"/>
                  <a:ext cx="2467800" cy="523200"/>
                </a:xfrm>
                <a:prstGeom prst="rect">
                  <a:avLst/>
                </a:prstGeom>
                <a:noFill/>
                <a:ln>
                  <a:noFill/>
                </a:ln>
              </p:spPr>
              <p:txBody>
                <a:bodyPr spcFirstLastPara="1" wrap="square" lIns="76300" tIns="38125" rIns="76300" bIns="38125" anchor="t" anchorCtr="0">
                  <a:spAutoFit/>
                </a:bodyPr>
                <a:lstStyle/>
                <a:p>
                  <a:pPr marL="0" marR="0" lvl="0" indent="0" algn="l" rtl="0">
                    <a:lnSpc>
                      <a:spcPct val="100000"/>
                    </a:lnSpc>
                    <a:spcBef>
                      <a:spcPts val="0"/>
                    </a:spcBef>
                    <a:spcAft>
                      <a:spcPts val="0"/>
                    </a:spcAft>
                    <a:buNone/>
                  </a:pPr>
                  <a:r>
                    <a:rPr lang="fr-FR" sz="1168" b="1" i="0" u="none" strike="noStrike" cap="none">
                      <a:solidFill>
                        <a:schemeClr val="lt1"/>
                      </a:solidFill>
                      <a:latin typeface="Arial"/>
                      <a:ea typeface="Arial"/>
                      <a:cs typeface="Arial"/>
                      <a:sym typeface="Arial"/>
                    </a:rPr>
                    <a:t>Thick ice clouds with small particles</a:t>
                  </a:r>
                  <a:endParaRPr sz="1168" b="1" i="0" u="none" strike="noStrike" cap="none">
                    <a:solidFill>
                      <a:schemeClr val="lt1"/>
                    </a:solidFill>
                    <a:latin typeface="Arial"/>
                    <a:ea typeface="Arial"/>
                    <a:cs typeface="Arial"/>
                    <a:sym typeface="Arial"/>
                  </a:endParaRPr>
                </a:p>
              </p:txBody>
            </p:sp>
            <p:cxnSp>
              <p:nvCxnSpPr>
                <p:cNvPr id="167" name="Google Shape;167;g37589807189_0_109"/>
                <p:cNvCxnSpPr/>
                <p:nvPr/>
              </p:nvCxnSpPr>
              <p:spPr>
                <a:xfrm flipH="1">
                  <a:off x="6292638" y="1427788"/>
                  <a:ext cx="252000" cy="764700"/>
                </a:xfrm>
                <a:prstGeom prst="straightConnector1">
                  <a:avLst/>
                </a:prstGeom>
                <a:noFill/>
                <a:ln w="31800" cap="flat" cmpd="sng">
                  <a:solidFill>
                    <a:schemeClr val="dk1"/>
                  </a:solidFill>
                  <a:prstDash val="solid"/>
                  <a:round/>
                  <a:headEnd type="none" w="sm" len="sm"/>
                  <a:tailEnd type="triangle" w="med" len="med"/>
                </a:ln>
              </p:spPr>
            </p:cxnSp>
            <p:cxnSp>
              <p:nvCxnSpPr>
                <p:cNvPr id="168" name="Google Shape;168;g37589807189_0_109"/>
                <p:cNvCxnSpPr/>
                <p:nvPr/>
              </p:nvCxnSpPr>
              <p:spPr>
                <a:xfrm flipH="1">
                  <a:off x="7443634" y="4006921"/>
                  <a:ext cx="375000" cy="391200"/>
                </a:xfrm>
                <a:prstGeom prst="straightConnector1">
                  <a:avLst/>
                </a:prstGeom>
                <a:noFill/>
                <a:ln w="31800" cap="flat" cmpd="sng">
                  <a:solidFill>
                    <a:schemeClr val="dk1"/>
                  </a:solidFill>
                  <a:prstDash val="solid"/>
                  <a:round/>
                  <a:headEnd type="none" w="sm" len="sm"/>
                  <a:tailEnd type="triangle" w="med" len="med"/>
                </a:ln>
              </p:spPr>
            </p:cxnSp>
            <p:sp>
              <p:nvSpPr>
                <p:cNvPr id="169" name="Google Shape;169;g37589807189_0_109"/>
                <p:cNvSpPr txBox="1"/>
                <p:nvPr/>
              </p:nvSpPr>
              <p:spPr>
                <a:xfrm>
                  <a:off x="7721029" y="3582803"/>
                  <a:ext cx="1340700" cy="738900"/>
                </a:xfrm>
                <a:prstGeom prst="rect">
                  <a:avLst/>
                </a:prstGeom>
                <a:noFill/>
                <a:ln>
                  <a:noFill/>
                </a:ln>
              </p:spPr>
              <p:txBody>
                <a:bodyPr spcFirstLastPara="1" wrap="square" lIns="76300" tIns="38125" rIns="76300" bIns="38125" anchor="t" anchorCtr="0">
                  <a:spAutoFit/>
                </a:bodyPr>
                <a:lstStyle/>
                <a:p>
                  <a:pPr marL="0" marR="0" lvl="0" indent="0" algn="l" rtl="0">
                    <a:lnSpc>
                      <a:spcPct val="100000"/>
                    </a:lnSpc>
                    <a:spcBef>
                      <a:spcPts val="0"/>
                    </a:spcBef>
                    <a:spcAft>
                      <a:spcPts val="0"/>
                    </a:spcAft>
                    <a:buNone/>
                  </a:pPr>
                  <a:r>
                    <a:rPr lang="fr-FR" sz="1168" b="1" i="0" u="none" strike="noStrike" cap="none">
                      <a:solidFill>
                        <a:srgbClr val="000000"/>
                      </a:solidFill>
                      <a:latin typeface="Arial"/>
                      <a:ea typeface="Arial"/>
                      <a:cs typeface="Arial"/>
                      <a:sym typeface="Arial"/>
                    </a:rPr>
                    <a:t>Thick water clouds, large droplets</a:t>
                  </a:r>
                  <a:endParaRPr sz="1168" b="1" i="0" u="none" strike="noStrike" cap="none">
                    <a:solidFill>
                      <a:srgbClr val="000000"/>
                    </a:solidFill>
                    <a:latin typeface="Arial"/>
                    <a:ea typeface="Arial"/>
                    <a:cs typeface="Arial"/>
                    <a:sym typeface="Arial"/>
                  </a:endParaRPr>
                </a:p>
              </p:txBody>
            </p:sp>
            <p:sp>
              <p:nvSpPr>
                <p:cNvPr id="170" name="Google Shape;170;g37589807189_0_109"/>
                <p:cNvSpPr txBox="1"/>
                <p:nvPr/>
              </p:nvSpPr>
              <p:spPr>
                <a:xfrm>
                  <a:off x="2558266" y="904568"/>
                  <a:ext cx="2095800" cy="615600"/>
                </a:xfrm>
                <a:prstGeom prst="rect">
                  <a:avLst/>
                </a:prstGeom>
                <a:noFill/>
                <a:ln>
                  <a:noFill/>
                </a:ln>
              </p:spPr>
              <p:txBody>
                <a:bodyPr spcFirstLastPara="1" wrap="square" lIns="76300" tIns="38125" rIns="76300" bIns="38125" anchor="t" anchorCtr="0">
                  <a:spAutoFit/>
                </a:bodyPr>
                <a:lstStyle/>
                <a:p>
                  <a:pPr marL="0" marR="0" lvl="0" indent="0" algn="l" rtl="0">
                    <a:lnSpc>
                      <a:spcPct val="100000"/>
                    </a:lnSpc>
                    <a:spcBef>
                      <a:spcPts val="0"/>
                    </a:spcBef>
                    <a:spcAft>
                      <a:spcPts val="0"/>
                    </a:spcAft>
                    <a:buNone/>
                  </a:pPr>
                  <a:r>
                    <a:rPr lang="fr-FR" sz="1418" b="1" i="0" u="none" strike="noStrike" cap="none">
                      <a:solidFill>
                        <a:schemeClr val="lt1"/>
                      </a:solidFill>
                      <a:latin typeface="Arial"/>
                      <a:ea typeface="Arial"/>
                      <a:cs typeface="Arial"/>
                      <a:sym typeface="Arial"/>
                    </a:rPr>
                    <a:t>Thick ice clouds</a:t>
                  </a:r>
                  <a:endParaRPr sz="1168"/>
                </a:p>
                <a:p>
                  <a:pPr marL="0" marR="0" lvl="0" indent="0" algn="l" rtl="0">
                    <a:lnSpc>
                      <a:spcPct val="100000"/>
                    </a:lnSpc>
                    <a:spcBef>
                      <a:spcPts val="0"/>
                    </a:spcBef>
                    <a:spcAft>
                      <a:spcPts val="0"/>
                    </a:spcAft>
                    <a:buNone/>
                  </a:pPr>
                  <a:r>
                    <a:rPr lang="fr-FR" sz="1418" b="1" i="0" u="none" strike="noStrike" cap="none">
                      <a:solidFill>
                        <a:schemeClr val="lt1"/>
                      </a:solidFill>
                      <a:latin typeface="Arial"/>
                      <a:ea typeface="Arial"/>
                      <a:cs typeface="Arial"/>
                      <a:sym typeface="Arial"/>
                    </a:rPr>
                    <a:t>Large particles</a:t>
                  </a:r>
                  <a:endParaRPr sz="1418" b="1" i="0" u="none" strike="noStrike" cap="none">
                    <a:solidFill>
                      <a:schemeClr val="lt1"/>
                    </a:solidFill>
                    <a:latin typeface="Arial"/>
                    <a:ea typeface="Arial"/>
                    <a:cs typeface="Arial"/>
                    <a:sym typeface="Arial"/>
                  </a:endParaRPr>
                </a:p>
              </p:txBody>
            </p:sp>
            <p:cxnSp>
              <p:nvCxnSpPr>
                <p:cNvPr id="171" name="Google Shape;171;g37589807189_0_109"/>
                <p:cNvCxnSpPr/>
                <p:nvPr/>
              </p:nvCxnSpPr>
              <p:spPr>
                <a:xfrm>
                  <a:off x="4017196" y="1427788"/>
                  <a:ext cx="1058100" cy="764700"/>
                </a:xfrm>
                <a:prstGeom prst="straightConnector1">
                  <a:avLst/>
                </a:prstGeom>
                <a:noFill/>
                <a:ln w="31800" cap="flat" cmpd="sng">
                  <a:solidFill>
                    <a:schemeClr val="dk1"/>
                  </a:solidFill>
                  <a:prstDash val="solid"/>
                  <a:round/>
                  <a:headEnd type="none" w="sm" len="sm"/>
                  <a:tailEnd type="triangle" w="med" len="med"/>
                </a:ln>
              </p:spPr>
            </p:cxnSp>
            <p:sp>
              <p:nvSpPr>
                <p:cNvPr id="172" name="Google Shape;172;g37589807189_0_109"/>
                <p:cNvSpPr txBox="1"/>
                <p:nvPr/>
              </p:nvSpPr>
              <p:spPr>
                <a:xfrm>
                  <a:off x="7397392" y="2630184"/>
                  <a:ext cx="1849200" cy="738900"/>
                </a:xfrm>
                <a:prstGeom prst="rect">
                  <a:avLst/>
                </a:prstGeom>
                <a:noFill/>
                <a:ln>
                  <a:noFill/>
                </a:ln>
              </p:spPr>
              <p:txBody>
                <a:bodyPr spcFirstLastPara="1" wrap="square" lIns="76300" tIns="38125" rIns="76300" bIns="38125" anchor="t" anchorCtr="0">
                  <a:spAutoFit/>
                </a:bodyPr>
                <a:lstStyle/>
                <a:p>
                  <a:pPr marL="0" marR="0" lvl="0" indent="0" algn="l" rtl="0">
                    <a:lnSpc>
                      <a:spcPct val="100000"/>
                    </a:lnSpc>
                    <a:spcBef>
                      <a:spcPts val="0"/>
                    </a:spcBef>
                    <a:spcAft>
                      <a:spcPts val="0"/>
                    </a:spcAft>
                    <a:buNone/>
                  </a:pPr>
                  <a:r>
                    <a:rPr lang="fr-FR" sz="1168" b="1" i="0" u="none" strike="noStrike" cap="none">
                      <a:solidFill>
                        <a:schemeClr val="lt1"/>
                      </a:solidFill>
                      <a:latin typeface="Arial"/>
                      <a:ea typeface="Arial"/>
                      <a:cs typeface="Arial"/>
                      <a:sym typeface="Arial"/>
                    </a:rPr>
                    <a:t>Thick </a:t>
                  </a:r>
                  <a:r>
                    <a:rPr lang="fr-FR" sz="1168" b="1">
                      <a:solidFill>
                        <a:schemeClr val="lt1"/>
                      </a:solidFill>
                    </a:rPr>
                    <a:t>water </a:t>
                  </a:r>
                  <a:r>
                    <a:rPr lang="fr-FR" sz="1168" b="1" i="0" u="none" strike="noStrike" cap="none">
                      <a:solidFill>
                        <a:schemeClr val="lt1"/>
                      </a:solidFill>
                      <a:latin typeface="Arial"/>
                      <a:ea typeface="Arial"/>
                      <a:cs typeface="Arial"/>
                      <a:sym typeface="Arial"/>
                    </a:rPr>
                    <a:t>clouds, extremely large droplets</a:t>
                  </a:r>
                  <a:endParaRPr sz="1168" b="1" i="0" u="none" strike="noStrike" cap="none">
                    <a:solidFill>
                      <a:schemeClr val="lt1"/>
                    </a:solidFill>
                    <a:latin typeface="Arial"/>
                    <a:ea typeface="Arial"/>
                    <a:cs typeface="Arial"/>
                    <a:sym typeface="Arial"/>
                  </a:endParaRPr>
                </a:p>
              </p:txBody>
            </p:sp>
            <p:cxnSp>
              <p:nvCxnSpPr>
                <p:cNvPr id="173" name="Google Shape;173;g37589807189_0_109"/>
                <p:cNvCxnSpPr/>
                <p:nvPr/>
              </p:nvCxnSpPr>
              <p:spPr>
                <a:xfrm flipH="1">
                  <a:off x="6351657" y="2979506"/>
                  <a:ext cx="1179300" cy="603300"/>
                </a:xfrm>
                <a:prstGeom prst="straightConnector1">
                  <a:avLst/>
                </a:prstGeom>
                <a:noFill/>
                <a:ln w="31800" cap="flat" cmpd="sng">
                  <a:solidFill>
                    <a:schemeClr val="dk1"/>
                  </a:solidFill>
                  <a:prstDash val="solid"/>
                  <a:round/>
                  <a:headEnd type="none" w="sm" len="sm"/>
                  <a:tailEnd type="triangle" w="med" len="med"/>
                </a:ln>
              </p:spPr>
            </p:cxnSp>
            <p:cxnSp>
              <p:nvCxnSpPr>
                <p:cNvPr id="174" name="Google Shape;174;g37589807189_0_109"/>
                <p:cNvCxnSpPr/>
                <p:nvPr/>
              </p:nvCxnSpPr>
              <p:spPr>
                <a:xfrm flipH="1">
                  <a:off x="6863228" y="3236360"/>
                  <a:ext cx="719100" cy="1458900"/>
                </a:xfrm>
                <a:prstGeom prst="straightConnector1">
                  <a:avLst/>
                </a:prstGeom>
                <a:noFill/>
                <a:ln w="31800" cap="flat" cmpd="sng">
                  <a:solidFill>
                    <a:schemeClr val="dk1"/>
                  </a:solidFill>
                  <a:prstDash val="solid"/>
                  <a:round/>
                  <a:headEnd type="none" w="sm" len="sm"/>
                  <a:tailEnd type="triangle" w="med" len="med"/>
                </a:ln>
              </p:spPr>
            </p:cxnSp>
            <p:cxnSp>
              <p:nvCxnSpPr>
                <p:cNvPr id="175" name="Google Shape;175;g37589807189_0_109"/>
                <p:cNvCxnSpPr/>
                <p:nvPr/>
              </p:nvCxnSpPr>
              <p:spPr>
                <a:xfrm rot="10800000">
                  <a:off x="6729528" y="2256349"/>
                  <a:ext cx="991500" cy="433500"/>
                </a:xfrm>
                <a:prstGeom prst="straightConnector1">
                  <a:avLst/>
                </a:prstGeom>
                <a:noFill/>
                <a:ln w="31800" cap="flat" cmpd="sng">
                  <a:solidFill>
                    <a:schemeClr val="dk1"/>
                  </a:solidFill>
                  <a:prstDash val="solid"/>
                  <a:round/>
                  <a:headEnd type="none" w="sm" len="sm"/>
                  <a:tailEnd type="triangle" w="med" len="med"/>
                </a:ln>
              </p:spPr>
            </p:cxnSp>
            <p:cxnSp>
              <p:nvCxnSpPr>
                <p:cNvPr id="176" name="Google Shape;176;g37589807189_0_109"/>
                <p:cNvCxnSpPr/>
                <p:nvPr/>
              </p:nvCxnSpPr>
              <p:spPr>
                <a:xfrm flipH="1">
                  <a:off x="4805334" y="2898210"/>
                  <a:ext cx="2674200" cy="338100"/>
                </a:xfrm>
                <a:prstGeom prst="straightConnector1">
                  <a:avLst/>
                </a:prstGeom>
                <a:noFill/>
                <a:ln w="31800" cap="flat" cmpd="sng">
                  <a:solidFill>
                    <a:schemeClr val="dk1"/>
                  </a:solidFill>
                  <a:prstDash val="solid"/>
                  <a:round/>
                  <a:headEnd type="none" w="sm" len="sm"/>
                  <a:tailEnd type="triangle" w="med" len="med"/>
                </a:ln>
              </p:spPr>
            </p:cxnSp>
            <p:sp>
              <p:nvSpPr>
                <p:cNvPr id="177" name="Google Shape;177;g37589807189_0_109"/>
                <p:cNvSpPr txBox="1"/>
                <p:nvPr/>
              </p:nvSpPr>
              <p:spPr>
                <a:xfrm>
                  <a:off x="2106202" y="4695290"/>
                  <a:ext cx="2208900" cy="523200"/>
                </a:xfrm>
                <a:prstGeom prst="rect">
                  <a:avLst/>
                </a:prstGeom>
                <a:noFill/>
                <a:ln>
                  <a:noFill/>
                </a:ln>
              </p:spPr>
              <p:txBody>
                <a:bodyPr spcFirstLastPara="1" wrap="square" lIns="76300" tIns="38125" rIns="76300" bIns="38125" anchor="t" anchorCtr="0">
                  <a:spAutoFit/>
                </a:bodyPr>
                <a:lstStyle/>
                <a:p>
                  <a:pPr marL="0" marR="0" lvl="0" indent="0" algn="l" rtl="0">
                    <a:lnSpc>
                      <a:spcPct val="100000"/>
                    </a:lnSpc>
                    <a:spcBef>
                      <a:spcPts val="0"/>
                    </a:spcBef>
                    <a:spcAft>
                      <a:spcPts val="0"/>
                    </a:spcAft>
                    <a:buNone/>
                  </a:pPr>
                  <a:r>
                    <a:rPr lang="fr-FR" sz="1168" b="1" i="0" u="none" strike="noStrike" cap="none">
                      <a:solidFill>
                        <a:schemeClr val="dk1"/>
                      </a:solidFill>
                      <a:latin typeface="Arial"/>
                      <a:ea typeface="Arial"/>
                      <a:cs typeface="Arial"/>
                      <a:sym typeface="Arial"/>
                    </a:rPr>
                    <a:t>Thick water clouds, small droplets</a:t>
                  </a:r>
                  <a:endParaRPr sz="1168" b="1" i="0" u="none" strike="noStrike" cap="none">
                    <a:solidFill>
                      <a:schemeClr val="dk1"/>
                    </a:solidFill>
                    <a:latin typeface="Arial"/>
                    <a:ea typeface="Arial"/>
                    <a:cs typeface="Arial"/>
                    <a:sym typeface="Arial"/>
                  </a:endParaRPr>
                </a:p>
              </p:txBody>
            </p:sp>
          </p:grpSp>
          <p:cxnSp>
            <p:nvCxnSpPr>
              <p:cNvPr id="178" name="Google Shape;178;g37589807189_0_109"/>
              <p:cNvCxnSpPr/>
              <p:nvPr/>
            </p:nvCxnSpPr>
            <p:spPr>
              <a:xfrm rot="10800000" flipH="1">
                <a:off x="3770564" y="4839202"/>
                <a:ext cx="955500" cy="10200"/>
              </a:xfrm>
              <a:prstGeom prst="straightConnector1">
                <a:avLst/>
              </a:prstGeom>
              <a:noFill/>
              <a:ln w="31800" cap="flat" cmpd="sng">
                <a:solidFill>
                  <a:schemeClr val="dk1"/>
                </a:solidFill>
                <a:prstDash val="solid"/>
                <a:round/>
                <a:headEnd type="none" w="sm" len="sm"/>
                <a:tailEnd type="triangle" w="med" len="med"/>
              </a:ln>
            </p:spPr>
          </p:cxnSp>
          <p:cxnSp>
            <p:nvCxnSpPr>
              <p:cNvPr id="179" name="Google Shape;179;g37589807189_0_109"/>
              <p:cNvCxnSpPr/>
              <p:nvPr/>
            </p:nvCxnSpPr>
            <p:spPr>
              <a:xfrm rot="10800000">
                <a:off x="3272356" y="3739811"/>
                <a:ext cx="5100" cy="937500"/>
              </a:xfrm>
              <a:prstGeom prst="straightConnector1">
                <a:avLst/>
              </a:prstGeom>
              <a:noFill/>
              <a:ln w="31800" cap="flat" cmpd="sng">
                <a:solidFill>
                  <a:schemeClr val="dk1"/>
                </a:solidFill>
                <a:prstDash val="solid"/>
                <a:round/>
                <a:headEnd type="none" w="sm" len="sm"/>
                <a:tailEnd type="triangle" w="med" len="med"/>
              </a:ln>
            </p:spPr>
          </p:cxnSp>
          <p:cxnSp>
            <p:nvCxnSpPr>
              <p:cNvPr id="180" name="Google Shape;180;g37589807189_0_109"/>
              <p:cNvCxnSpPr/>
              <p:nvPr/>
            </p:nvCxnSpPr>
            <p:spPr>
              <a:xfrm>
                <a:off x="2732926" y="5239059"/>
                <a:ext cx="113100" cy="378600"/>
              </a:xfrm>
              <a:prstGeom prst="straightConnector1">
                <a:avLst/>
              </a:prstGeom>
              <a:noFill/>
              <a:ln w="31800" cap="flat" cmpd="sng">
                <a:solidFill>
                  <a:schemeClr val="dk1"/>
                </a:solidFill>
                <a:prstDash val="solid"/>
                <a:round/>
                <a:headEnd type="none" w="sm" len="sm"/>
                <a:tailEnd type="triangle" w="med" len="med"/>
              </a:ln>
            </p:spPr>
          </p:cxnSp>
          <p:cxnSp>
            <p:nvCxnSpPr>
              <p:cNvPr id="181" name="Google Shape;181;g37589807189_0_109"/>
              <p:cNvCxnSpPr/>
              <p:nvPr/>
            </p:nvCxnSpPr>
            <p:spPr>
              <a:xfrm rot="10800000">
                <a:off x="2486329" y="4507339"/>
                <a:ext cx="205500" cy="208500"/>
              </a:xfrm>
              <a:prstGeom prst="straightConnector1">
                <a:avLst/>
              </a:prstGeom>
              <a:noFill/>
              <a:ln w="31800" cap="flat" cmpd="sng">
                <a:solidFill>
                  <a:schemeClr val="dk1"/>
                </a:solidFill>
                <a:prstDash val="solid"/>
                <a:round/>
                <a:headEnd type="none" w="sm" len="sm"/>
                <a:tailEnd type="triangle" w="med" len="med"/>
              </a:ln>
            </p:spPr>
          </p:cxnSp>
          <p:sp>
            <p:nvSpPr>
              <p:cNvPr id="182" name="Google Shape;182;g37589807189_0_109"/>
              <p:cNvSpPr txBox="1"/>
              <p:nvPr/>
            </p:nvSpPr>
            <p:spPr>
              <a:xfrm>
                <a:off x="106237" y="1962364"/>
                <a:ext cx="1496400" cy="307800"/>
              </a:xfrm>
              <a:prstGeom prst="rect">
                <a:avLst/>
              </a:prstGeom>
              <a:noFill/>
              <a:ln>
                <a:noFill/>
              </a:ln>
            </p:spPr>
            <p:txBody>
              <a:bodyPr spcFirstLastPara="1" wrap="square" lIns="76300" tIns="38125" rIns="76300" bIns="38125" anchor="t" anchorCtr="0">
                <a:spAutoFit/>
              </a:bodyPr>
              <a:lstStyle/>
              <a:p>
                <a:pPr marL="0" marR="0" lvl="0" indent="0" algn="l" rtl="0">
                  <a:lnSpc>
                    <a:spcPct val="100000"/>
                  </a:lnSpc>
                  <a:spcBef>
                    <a:spcPts val="0"/>
                  </a:spcBef>
                  <a:spcAft>
                    <a:spcPts val="0"/>
                  </a:spcAft>
                  <a:buNone/>
                </a:pPr>
                <a:r>
                  <a:rPr lang="fr-FR" sz="1168" b="0" i="0" u="none" strike="noStrike" cap="none">
                    <a:solidFill>
                      <a:schemeClr val="lt1"/>
                    </a:solidFill>
                    <a:latin typeface="Arial"/>
                    <a:ea typeface="Arial"/>
                    <a:cs typeface="Arial"/>
                    <a:sym typeface="Arial"/>
                  </a:rPr>
                  <a:t>Thin ice clouds</a:t>
                </a:r>
                <a:endParaRPr sz="1168" b="0" i="0" u="none" strike="noStrike" cap="none">
                  <a:solidFill>
                    <a:schemeClr val="lt1"/>
                  </a:solidFill>
                  <a:latin typeface="Arial"/>
                  <a:ea typeface="Arial"/>
                  <a:cs typeface="Arial"/>
                  <a:sym typeface="Arial"/>
                </a:endParaRPr>
              </a:p>
            </p:txBody>
          </p:sp>
          <p:cxnSp>
            <p:nvCxnSpPr>
              <p:cNvPr id="183" name="Google Shape;183;g37589807189_0_109"/>
              <p:cNvCxnSpPr/>
              <p:nvPr/>
            </p:nvCxnSpPr>
            <p:spPr>
              <a:xfrm>
                <a:off x="647272" y="2276911"/>
                <a:ext cx="369900" cy="610200"/>
              </a:xfrm>
              <a:prstGeom prst="straightConnector1">
                <a:avLst/>
              </a:prstGeom>
              <a:noFill/>
              <a:ln w="10575" cap="flat" cmpd="sng">
                <a:solidFill>
                  <a:schemeClr val="lt1"/>
                </a:solidFill>
                <a:prstDash val="solid"/>
                <a:round/>
                <a:headEnd type="none" w="sm" len="sm"/>
                <a:tailEnd type="triangle" w="med" len="med"/>
              </a:ln>
            </p:spPr>
          </p:cxnSp>
          <p:cxnSp>
            <p:nvCxnSpPr>
              <p:cNvPr id="184" name="Google Shape;184;g37589807189_0_109"/>
              <p:cNvCxnSpPr/>
              <p:nvPr/>
            </p:nvCxnSpPr>
            <p:spPr>
              <a:xfrm rot="10800000" flipH="1">
                <a:off x="1160980" y="1448390"/>
                <a:ext cx="411000" cy="503700"/>
              </a:xfrm>
              <a:prstGeom prst="straightConnector1">
                <a:avLst/>
              </a:prstGeom>
              <a:noFill/>
              <a:ln w="10575" cap="flat" cmpd="sng">
                <a:solidFill>
                  <a:schemeClr val="lt1"/>
                </a:solidFill>
                <a:prstDash val="solid"/>
                <a:round/>
                <a:headEnd type="none" w="sm" len="sm"/>
                <a:tailEnd type="triangle" w="med" len="med"/>
              </a:ln>
            </p:spPr>
          </p:cxnSp>
          <p:cxnSp>
            <p:nvCxnSpPr>
              <p:cNvPr id="185" name="Google Shape;185;g37589807189_0_109"/>
              <p:cNvCxnSpPr/>
              <p:nvPr/>
            </p:nvCxnSpPr>
            <p:spPr>
              <a:xfrm flipH="1">
                <a:off x="79696" y="2213143"/>
                <a:ext cx="279900" cy="786900"/>
              </a:xfrm>
              <a:prstGeom prst="straightConnector1">
                <a:avLst/>
              </a:prstGeom>
              <a:noFill/>
              <a:ln w="7950" cap="flat" cmpd="sng">
                <a:solidFill>
                  <a:schemeClr val="lt1"/>
                </a:solidFill>
                <a:prstDash val="solid"/>
                <a:round/>
                <a:headEnd type="none" w="sm" len="sm"/>
                <a:tailEnd type="triangle" w="med" len="med"/>
              </a:ln>
            </p:spPr>
          </p:cxnSp>
          <p:cxnSp>
            <p:nvCxnSpPr>
              <p:cNvPr id="186" name="Google Shape;186;g37589807189_0_109"/>
              <p:cNvCxnSpPr/>
              <p:nvPr/>
            </p:nvCxnSpPr>
            <p:spPr>
              <a:xfrm>
                <a:off x="1256490" y="2276911"/>
                <a:ext cx="664800" cy="980100"/>
              </a:xfrm>
              <a:prstGeom prst="straightConnector1">
                <a:avLst/>
              </a:prstGeom>
              <a:noFill/>
              <a:ln w="10575" cap="flat" cmpd="sng">
                <a:solidFill>
                  <a:schemeClr val="lt1"/>
                </a:solidFill>
                <a:prstDash val="solid"/>
                <a:round/>
                <a:headEnd type="none" w="sm" len="sm"/>
                <a:tailEnd type="triangle" w="med" len="med"/>
              </a:ln>
            </p:spPr>
          </p:cxnSp>
        </p:grpSp>
        <p:sp>
          <p:nvSpPr>
            <p:cNvPr id="187" name="Google Shape;187;g37589807189_0_109"/>
            <p:cNvSpPr txBox="1"/>
            <p:nvPr/>
          </p:nvSpPr>
          <p:spPr>
            <a:xfrm>
              <a:off x="0" y="4507205"/>
              <a:ext cx="1256400" cy="523200"/>
            </a:xfrm>
            <a:prstGeom prst="rect">
              <a:avLst/>
            </a:prstGeom>
            <a:noFill/>
            <a:ln>
              <a:noFill/>
            </a:ln>
          </p:spPr>
          <p:txBody>
            <a:bodyPr spcFirstLastPara="1" wrap="square" lIns="76300" tIns="38125" rIns="76300" bIns="38125" anchor="t" anchorCtr="0">
              <a:spAutoFit/>
            </a:bodyPr>
            <a:lstStyle/>
            <a:p>
              <a:pPr marL="0" marR="0" lvl="0" indent="0" algn="l" rtl="0">
                <a:lnSpc>
                  <a:spcPct val="100000"/>
                </a:lnSpc>
                <a:spcBef>
                  <a:spcPts val="0"/>
                </a:spcBef>
                <a:spcAft>
                  <a:spcPts val="0"/>
                </a:spcAft>
                <a:buNone/>
              </a:pPr>
              <a:r>
                <a:rPr lang="fr-FR" sz="1168" b="0" i="0" u="none" strike="noStrike" cap="none">
                  <a:solidFill>
                    <a:schemeClr val="lt1"/>
                  </a:solidFill>
                  <a:latin typeface="Arial"/>
                  <a:ea typeface="Arial"/>
                  <a:cs typeface="Arial"/>
                  <a:sym typeface="Arial"/>
                </a:rPr>
                <a:t>Vegetated Land</a:t>
              </a:r>
              <a:endParaRPr sz="1168" b="0" i="0" u="none" strike="noStrike" cap="none">
                <a:solidFill>
                  <a:schemeClr val="lt1"/>
                </a:solidFill>
                <a:latin typeface="Arial"/>
                <a:ea typeface="Arial"/>
                <a:cs typeface="Arial"/>
                <a:sym typeface="Arial"/>
              </a:endParaRPr>
            </a:p>
          </p:txBody>
        </p:sp>
        <p:sp>
          <p:nvSpPr>
            <p:cNvPr id="188" name="Google Shape;188;g37589807189_0_109"/>
            <p:cNvSpPr txBox="1"/>
            <p:nvPr/>
          </p:nvSpPr>
          <p:spPr>
            <a:xfrm>
              <a:off x="10489915" y="3739793"/>
              <a:ext cx="1479600" cy="307800"/>
            </a:xfrm>
            <a:prstGeom prst="rect">
              <a:avLst/>
            </a:prstGeom>
            <a:noFill/>
            <a:ln>
              <a:noFill/>
            </a:ln>
          </p:spPr>
          <p:txBody>
            <a:bodyPr spcFirstLastPara="1" wrap="square" lIns="76300" tIns="38125" rIns="76300" bIns="38125" anchor="t" anchorCtr="0">
              <a:spAutoFit/>
            </a:bodyPr>
            <a:lstStyle/>
            <a:p>
              <a:pPr marL="0" marR="0" lvl="0" indent="0" algn="l" rtl="0">
                <a:lnSpc>
                  <a:spcPct val="100000"/>
                </a:lnSpc>
                <a:spcBef>
                  <a:spcPts val="0"/>
                </a:spcBef>
                <a:spcAft>
                  <a:spcPts val="0"/>
                </a:spcAft>
                <a:buNone/>
              </a:pPr>
              <a:r>
                <a:rPr lang="fr-FR" sz="1168" b="0" i="0" u="none" strike="noStrike" cap="none">
                  <a:solidFill>
                    <a:schemeClr val="lt1"/>
                  </a:solidFill>
                  <a:latin typeface="Arial"/>
                  <a:ea typeface="Arial"/>
                  <a:cs typeface="Arial"/>
                  <a:sym typeface="Arial"/>
                </a:rPr>
                <a:t>Ocean/sea </a:t>
              </a:r>
              <a:endParaRPr sz="1168" b="0" i="0" u="none" strike="noStrike" cap="none">
                <a:solidFill>
                  <a:schemeClr val="lt1"/>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AF6A6-ED38-9F81-44C0-DCF65B67E2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3FDBDD-1B28-D84F-9E3B-9E7F73A0F008}"/>
              </a:ext>
            </a:extLst>
          </p:cNvPr>
          <p:cNvSpPr>
            <a:spLocks noGrp="1"/>
          </p:cNvSpPr>
          <p:nvPr>
            <p:ph type="ctrTitle"/>
          </p:nvPr>
        </p:nvSpPr>
        <p:spPr/>
        <p:txBody>
          <a:bodyPr/>
          <a:lstStyle/>
          <a:p>
            <a:r>
              <a:rPr lang="en-ZA" dirty="0">
                <a:solidFill>
                  <a:schemeClr val="bg2"/>
                </a:solidFill>
                <a:latin typeface="+mn-lt"/>
              </a:rPr>
              <a:t>Image Comparison</a:t>
            </a:r>
          </a:p>
        </p:txBody>
      </p:sp>
    </p:spTree>
    <p:extLst>
      <p:ext uri="{BB962C8B-B14F-4D97-AF65-F5344CB8AC3E}">
        <p14:creationId xmlns:p14="http://schemas.microsoft.com/office/powerpoint/2010/main" val="4064670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g3648180de2f_0_143"/>
          <p:cNvPicPr preferRelativeResize="0"/>
          <p:nvPr/>
        </p:nvPicPr>
        <p:blipFill>
          <a:blip r:embed="rId3">
            <a:alphaModFix/>
          </a:blip>
          <a:stretch>
            <a:fillRect/>
          </a:stretch>
        </p:blipFill>
        <p:spPr>
          <a:xfrm>
            <a:off x="304800" y="653450"/>
            <a:ext cx="5612700" cy="3890700"/>
          </a:xfrm>
          <a:prstGeom prst="rect">
            <a:avLst/>
          </a:prstGeom>
          <a:noFill/>
          <a:ln>
            <a:noFill/>
          </a:ln>
        </p:spPr>
      </p:pic>
      <p:pic>
        <p:nvPicPr>
          <p:cNvPr id="199" name="Google Shape;199;g3648180de2f_0_143"/>
          <p:cNvPicPr preferRelativeResize="0"/>
          <p:nvPr/>
        </p:nvPicPr>
        <p:blipFill>
          <a:blip r:embed="rId4">
            <a:alphaModFix/>
          </a:blip>
          <a:stretch>
            <a:fillRect/>
          </a:stretch>
        </p:blipFill>
        <p:spPr>
          <a:xfrm>
            <a:off x="6027100" y="655550"/>
            <a:ext cx="5612701" cy="3892956"/>
          </a:xfrm>
          <a:prstGeom prst="rect">
            <a:avLst/>
          </a:prstGeom>
          <a:noFill/>
          <a:ln>
            <a:noFill/>
          </a:ln>
        </p:spPr>
      </p:pic>
      <p:sp>
        <p:nvSpPr>
          <p:cNvPr id="200" name="Google Shape;200;g3648180de2f_0_143"/>
          <p:cNvSpPr/>
          <p:nvPr/>
        </p:nvSpPr>
        <p:spPr>
          <a:xfrm>
            <a:off x="304800" y="4110950"/>
            <a:ext cx="1091700" cy="433200"/>
          </a:xfrm>
          <a:prstGeom prst="rect">
            <a:avLst/>
          </a:prstGeom>
          <a:solidFill>
            <a:srgbClr val="E8E8E8"/>
          </a:solidFill>
          <a:ln w="9525" cap="flat" cmpd="sng">
            <a:solidFill>
              <a:srgbClr val="E8E8E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2000"/>
              <a:t>VIS 0.6</a:t>
            </a:r>
            <a:endParaRPr sz="2000" i="0" u="none" strike="noStrike" cap="none">
              <a:solidFill>
                <a:srgbClr val="000000"/>
              </a:solidFill>
            </a:endParaRPr>
          </a:p>
        </p:txBody>
      </p:sp>
      <p:sp>
        <p:nvSpPr>
          <p:cNvPr id="201" name="Google Shape;201;g3648180de2f_0_143"/>
          <p:cNvSpPr/>
          <p:nvPr/>
        </p:nvSpPr>
        <p:spPr>
          <a:xfrm>
            <a:off x="6027100" y="4110950"/>
            <a:ext cx="2352900" cy="433200"/>
          </a:xfrm>
          <a:prstGeom prst="rect">
            <a:avLst/>
          </a:prstGeom>
          <a:solidFill>
            <a:srgbClr val="E8E8E8"/>
          </a:solidFill>
          <a:ln w="9525" cap="flat" cmpd="sng">
            <a:solidFill>
              <a:srgbClr val="E8E8E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2000"/>
              <a:t>Cloud Phase RGB</a:t>
            </a:r>
            <a:endParaRPr sz="2000" i="0" u="none" strike="noStrike" cap="none">
              <a:solidFill>
                <a:srgbClr val="000000"/>
              </a:solidFill>
            </a:endParaRPr>
          </a:p>
        </p:txBody>
      </p:sp>
      <p:sp>
        <p:nvSpPr>
          <p:cNvPr id="202" name="Google Shape;202;g3648180de2f_0_143"/>
          <p:cNvSpPr/>
          <p:nvPr/>
        </p:nvSpPr>
        <p:spPr>
          <a:xfrm>
            <a:off x="304800" y="655550"/>
            <a:ext cx="2848800" cy="433200"/>
          </a:xfrm>
          <a:prstGeom prst="rect">
            <a:avLst/>
          </a:prstGeom>
          <a:solidFill>
            <a:srgbClr val="E8E8E8"/>
          </a:solidFill>
          <a:ln w="9525" cap="flat" cmpd="sng">
            <a:solidFill>
              <a:srgbClr val="E8E8E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2000"/>
              <a:t>2025-03-10 11:00 UTC</a:t>
            </a:r>
            <a:endParaRPr sz="2000" i="0" u="none" strike="noStrike" cap="none">
              <a:solidFill>
                <a:srgbClr val="000000"/>
              </a:solidFill>
            </a:endParaRPr>
          </a:p>
        </p:txBody>
      </p:sp>
      <p:sp>
        <p:nvSpPr>
          <p:cNvPr id="203" name="Google Shape;203;g3648180de2f_0_143"/>
          <p:cNvSpPr/>
          <p:nvPr/>
        </p:nvSpPr>
        <p:spPr>
          <a:xfrm>
            <a:off x="6027100" y="655550"/>
            <a:ext cx="2848800" cy="433200"/>
          </a:xfrm>
          <a:prstGeom prst="rect">
            <a:avLst/>
          </a:prstGeom>
          <a:solidFill>
            <a:srgbClr val="E8E8E8"/>
          </a:solidFill>
          <a:ln w="9525" cap="flat" cmpd="sng">
            <a:solidFill>
              <a:srgbClr val="E8E8E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2000"/>
              <a:t>2025-03-10 11:00 UTC</a:t>
            </a:r>
            <a:endParaRPr sz="2000" i="0" u="none" strike="noStrike" cap="none">
              <a:solidFill>
                <a:srgbClr val="000000"/>
              </a:solidFill>
            </a:endParaRPr>
          </a:p>
        </p:txBody>
      </p:sp>
      <p:pic>
        <p:nvPicPr>
          <p:cNvPr id="204" name="Google Shape;204;g3648180de2f_0_143"/>
          <p:cNvPicPr preferRelativeResize="0"/>
          <p:nvPr/>
        </p:nvPicPr>
        <p:blipFill>
          <a:blip r:embed="rId5">
            <a:alphaModFix/>
          </a:blip>
          <a:stretch>
            <a:fillRect/>
          </a:stretch>
        </p:blipFill>
        <p:spPr>
          <a:xfrm>
            <a:off x="9146075" y="655550"/>
            <a:ext cx="2493725" cy="784750"/>
          </a:xfrm>
          <a:prstGeom prst="rect">
            <a:avLst/>
          </a:prstGeom>
          <a:noFill/>
          <a:ln>
            <a:noFill/>
          </a:ln>
        </p:spPr>
      </p:pic>
      <p:sp>
        <p:nvSpPr>
          <p:cNvPr id="205" name="Google Shape;205;g3648180de2f_0_143"/>
          <p:cNvSpPr txBox="1"/>
          <p:nvPr/>
        </p:nvSpPr>
        <p:spPr>
          <a:xfrm>
            <a:off x="331950" y="4781800"/>
            <a:ext cx="11148300" cy="923700"/>
          </a:xfrm>
          <a:prstGeom prst="rect">
            <a:avLst/>
          </a:prstGeom>
          <a:solidFill>
            <a:srgbClr val="C9DAF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500">
                <a:solidFill>
                  <a:schemeClr val="dk1"/>
                </a:solidFill>
              </a:rPr>
              <a:t>Compared to the VIS 0.6 channel, the Cloud Phase RGB can distinguish between particle sizes in the rain bands associated with this Tropical Cyclone</a:t>
            </a:r>
            <a:endParaRPr sz="2500">
              <a:solidFill>
                <a:schemeClr val="dk1"/>
              </a:solidFill>
            </a:endParaRPr>
          </a:p>
        </p:txBody>
      </p:sp>
    </p:spTree>
  </p:cSld>
  <p:clrMapOvr>
    <a:masterClrMapping/>
  </p:clrMapOvr>
</p:sld>
</file>

<file path=ppt/theme/theme1.xml><?xml version="1.0" encoding="utf-8"?>
<a:theme xmlns:a="http://schemas.openxmlformats.org/drawingml/2006/main" name="Landing page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s">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TotalTime>
  <Words>382</Words>
  <Application>Microsoft Office PowerPoint</Application>
  <PresentationFormat>Widescreen</PresentationFormat>
  <Paragraphs>45</Paragraphs>
  <Slides>11</Slides>
  <Notes>8</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11</vt:i4>
      </vt:variant>
    </vt:vector>
  </HeadingPairs>
  <TitlesOfParts>
    <vt:vector size="15" baseType="lpstr">
      <vt:lpstr>Arial</vt:lpstr>
      <vt:lpstr>Play</vt:lpstr>
      <vt:lpstr>Landing page design</vt:lpstr>
      <vt:lpstr>Presentations</vt:lpstr>
      <vt:lpstr>Interpreting the Cloud Phase RGB</vt:lpstr>
      <vt:lpstr>Product Benefits</vt:lpstr>
      <vt:lpstr>Product Limitations</vt:lpstr>
      <vt:lpstr>Quick Guide</vt:lpstr>
      <vt:lpstr>PowerPoint Presentation</vt:lpstr>
      <vt:lpstr>PowerPoint Presentation</vt:lpstr>
      <vt:lpstr>PowerPoint Presentation</vt:lpstr>
      <vt:lpstr>Image Comparison</vt:lpstr>
      <vt:lpstr>PowerPoint Presentation</vt:lpstr>
      <vt:lpstr>PowerPoint Presentation</vt:lpstr>
      <vt:lpstr>Practice applying your new knowledge by answering the questions on the Moodle page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Freddy Heritier Falanga</dc:creator>
  <cp:lastModifiedBy>Lee-Ann Simpson</cp:lastModifiedBy>
  <cp:revision>3</cp:revision>
  <dcterms:created xsi:type="dcterms:W3CDTF">2025-08-14T09:20:11Z</dcterms:created>
  <dcterms:modified xsi:type="dcterms:W3CDTF">2025-08-20T14:33:01Z</dcterms:modified>
</cp:coreProperties>
</file>