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10"/>
  </p:notesMasterIdLst>
  <p:sldIdLst>
    <p:sldId id="256" r:id="rId3"/>
    <p:sldId id="270" r:id="rId4"/>
    <p:sldId id="258" r:id="rId5"/>
    <p:sldId id="272" r:id="rId6"/>
    <p:sldId id="271" r:id="rId7"/>
    <p:sldId id="273" r:id="rId8"/>
    <p:sldId id="275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  <a:srgbClr val="E46C0A"/>
    <a:srgbClr val="006600"/>
    <a:srgbClr val="66FF33"/>
    <a:srgbClr val="33CC33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227" autoAdjust="0"/>
  </p:normalViewPr>
  <p:slideViewPr>
    <p:cSldViewPr snapToGrid="0">
      <p:cViewPr varScale="1">
        <p:scale>
          <a:sx n="82" d="100"/>
          <a:sy n="82" d="100"/>
        </p:scale>
        <p:origin x="17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8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E6545-432A-411E-AD3B-507FBE37B494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8E415-12D1-493B-8DFA-647BB01260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275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372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567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669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0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0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94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45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2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01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47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94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41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28650" y="1293993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8216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583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75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638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506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306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560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350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7BE5-E8F5-4D65-9F3B-C22ADBE97CA5}" type="datetimeFigureOut">
              <a:rPr lang="pt-PT" smtClean="0"/>
              <a:t>06/07/2018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E213-DFE2-4383-9AE9-C9C1584B04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777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3EF884C2-D1ED-4E79-817E-A19A6857D8B1}"/>
              </a:ext>
            </a:extLst>
          </p:cNvPr>
          <p:cNvCxnSpPr/>
          <p:nvPr userDrawn="1"/>
        </p:nvCxnSpPr>
        <p:spPr>
          <a:xfrm>
            <a:off x="26622" y="838200"/>
            <a:ext cx="3347610" cy="0"/>
          </a:xfrm>
          <a:prstGeom prst="line">
            <a:avLst/>
          </a:prstGeom>
          <a:ln w="50800">
            <a:solidFill>
              <a:srgbClr val="E46C0A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Imagem 4">
            <a:extLst>
              <a:ext uri="{FF2B5EF4-FFF2-40B4-BE49-F238E27FC236}">
                <a16:creationId xmlns:a16="http://schemas.microsoft.com/office/drawing/2014/main" id="{8D406C5C-7DA7-464F-9274-CA7541996121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" y="52393"/>
            <a:ext cx="1661004" cy="6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F76D8D9-3610-4B2D-8647-E470F7217919}"/>
              </a:ext>
            </a:extLst>
          </p:cNvPr>
          <p:cNvCxnSpPr/>
          <p:nvPr userDrawn="1"/>
        </p:nvCxnSpPr>
        <p:spPr>
          <a:xfrm>
            <a:off x="4901244" y="6453336"/>
            <a:ext cx="4131078" cy="0"/>
          </a:xfrm>
          <a:prstGeom prst="line">
            <a:avLst/>
          </a:prstGeom>
          <a:ln w="57150">
            <a:solidFill>
              <a:srgbClr val="001746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C0582322-7DDD-4BC3-8134-028573654D56}"/>
              </a:ext>
            </a:extLst>
          </p:cNvPr>
          <p:cNvCxnSpPr>
            <a:cxnSpLocks/>
          </p:cNvCxnSpPr>
          <p:nvPr userDrawn="1"/>
        </p:nvCxnSpPr>
        <p:spPr>
          <a:xfrm>
            <a:off x="26622" y="764704"/>
            <a:ext cx="4131000" cy="0"/>
          </a:xfrm>
          <a:prstGeom prst="line">
            <a:avLst/>
          </a:prstGeom>
          <a:ln w="50800">
            <a:solidFill>
              <a:srgbClr val="E46C0A"/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E622B046-2483-4D14-9828-C794C3435138}"/>
              </a:ext>
            </a:extLst>
          </p:cNvPr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" y="6356351"/>
            <a:ext cx="1229820" cy="4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://lsa-saf.eumetsat.int/" TargetMode="External"/><Relationship Id="rId4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openxmlformats.org/officeDocument/2006/relationships/image" Target="../media/image13.png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hyperlink" Target="http://lsa-saf.eumetsat.int/" TargetMode="External"/><Relationship Id="rId4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9505" y="1899138"/>
            <a:ext cx="7548995" cy="3940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3000" dirty="0">
                <a:solidFill>
                  <a:srgbClr val="00153E"/>
                </a:solidFill>
              </a:rPr>
              <a:t/>
            </a:r>
            <a:br>
              <a:rPr lang="pt-PT" sz="3000" dirty="0">
                <a:solidFill>
                  <a:srgbClr val="00153E"/>
                </a:solidFill>
              </a:rPr>
            </a:br>
            <a:r>
              <a:rPr lang="pt-PT" sz="3000" b="1" dirty="0" smtClean="0">
                <a:solidFill>
                  <a:srgbClr val="00153E"/>
                </a:solidFill>
              </a:rPr>
              <a:t>LSA </a:t>
            </a:r>
            <a:r>
              <a:rPr lang="pt-PT" sz="3000" b="1" dirty="0" smtClean="0">
                <a:solidFill>
                  <a:srgbClr val="00153E"/>
                </a:solidFill>
              </a:rPr>
              <a:t>SAF</a:t>
            </a: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3000" b="1" dirty="0" err="1" smtClean="0">
                <a:solidFill>
                  <a:srgbClr val="00153E"/>
                </a:solidFill>
              </a:rPr>
              <a:t>Satellite</a:t>
            </a:r>
            <a:r>
              <a:rPr lang="pt-PT" sz="3000" b="1" dirty="0" smtClean="0">
                <a:solidFill>
                  <a:srgbClr val="00153E"/>
                </a:solidFill>
              </a:rPr>
              <a:t> </a:t>
            </a:r>
            <a:r>
              <a:rPr lang="pt-PT" sz="3000" b="1" dirty="0" err="1" smtClean="0">
                <a:solidFill>
                  <a:srgbClr val="00153E"/>
                </a:solidFill>
              </a:rPr>
              <a:t>Application</a:t>
            </a:r>
            <a:r>
              <a:rPr lang="pt-PT" sz="3000" b="1" dirty="0" smtClean="0">
                <a:solidFill>
                  <a:srgbClr val="00153E"/>
                </a:solidFill>
              </a:rPr>
              <a:t> </a:t>
            </a:r>
            <a:r>
              <a:rPr lang="pt-PT" sz="3000" b="1" dirty="0" err="1" smtClean="0">
                <a:solidFill>
                  <a:srgbClr val="00153E"/>
                </a:solidFill>
              </a:rPr>
              <a:t>Facility</a:t>
            </a:r>
            <a:r>
              <a:rPr lang="pt-PT" sz="3000" b="1" dirty="0" smtClean="0">
                <a:solidFill>
                  <a:srgbClr val="00153E"/>
                </a:solidFill>
              </a:rPr>
              <a:t/>
            </a:r>
            <a:br>
              <a:rPr lang="pt-PT" sz="3000" b="1" dirty="0" smtClean="0">
                <a:solidFill>
                  <a:srgbClr val="00153E"/>
                </a:solidFill>
              </a:rPr>
            </a:br>
            <a:r>
              <a:rPr lang="pt-PT" sz="3000" b="1" dirty="0" smtClean="0">
                <a:solidFill>
                  <a:srgbClr val="00153E"/>
                </a:solidFill>
              </a:rPr>
              <a:t> </a:t>
            </a:r>
            <a:r>
              <a:rPr lang="pt-PT" sz="3000" b="1" dirty="0">
                <a:solidFill>
                  <a:srgbClr val="00153E"/>
                </a:solidFill>
              </a:rPr>
              <a:t>on Land Surface </a:t>
            </a:r>
            <a:r>
              <a:rPr lang="pt-PT" sz="3000" b="1" dirty="0" err="1" smtClean="0">
                <a:solidFill>
                  <a:srgbClr val="00153E"/>
                </a:solidFill>
              </a:rPr>
              <a:t>Analysis</a:t>
            </a: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3000" dirty="0" smtClean="0">
                <a:solidFill>
                  <a:srgbClr val="00153E"/>
                </a:solidFill>
              </a:rPr>
              <a:t/>
            </a:r>
            <a:br>
              <a:rPr lang="pt-PT" sz="3000" dirty="0" smtClean="0">
                <a:solidFill>
                  <a:srgbClr val="00153E"/>
                </a:solidFill>
              </a:rPr>
            </a:br>
            <a:r>
              <a:rPr lang="pt-PT" sz="2400" dirty="0" smtClean="0">
                <a:solidFill>
                  <a:srgbClr val="00153E"/>
                </a:solidFill>
              </a:rPr>
              <a:t>Carla Barroso</a:t>
            </a:r>
            <a:r>
              <a:rPr lang="pt-PT" sz="2400" dirty="0" smtClean="0">
                <a:solidFill>
                  <a:srgbClr val="00153E"/>
                </a:solidFill>
              </a:rPr>
              <a:t> </a:t>
            </a:r>
            <a:r>
              <a:rPr lang="pt-PT" sz="3000" dirty="0">
                <a:solidFill>
                  <a:srgbClr val="00153E"/>
                </a:solidFill>
              </a:rPr>
              <a:t/>
            </a:r>
            <a:br>
              <a:rPr lang="pt-PT" sz="3000" dirty="0">
                <a:solidFill>
                  <a:srgbClr val="00153E"/>
                </a:solidFill>
              </a:rPr>
            </a:br>
            <a:endParaRPr lang="pt-PT" sz="3000" dirty="0">
              <a:solidFill>
                <a:srgbClr val="00153E"/>
              </a:solidFill>
            </a:endParaRP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64"/>
    </mc:Choice>
    <mc:Fallback>
      <p:transition spd="slow" advTm="15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373" y="1270371"/>
            <a:ext cx="8600827" cy="413030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PT" sz="2600" b="1" dirty="0"/>
              <a:t>LSA-SAF </a:t>
            </a:r>
            <a:r>
              <a:rPr lang="pt-PT" sz="2600" b="1" dirty="0" err="1"/>
              <a:t>Main</a:t>
            </a:r>
            <a:r>
              <a:rPr lang="pt-PT" sz="2600" b="1" dirty="0"/>
              <a:t> </a:t>
            </a:r>
            <a:r>
              <a:rPr lang="pt-PT" sz="2600" b="1" dirty="0" err="1" smtClean="0"/>
              <a:t>Objective</a:t>
            </a:r>
            <a:endParaRPr lang="pt-PT" sz="2600" b="1" dirty="0"/>
          </a:p>
          <a:p>
            <a:pPr marL="342900" lvl="1" indent="0">
              <a:lnSpc>
                <a:spcPct val="150000"/>
              </a:lnSpc>
              <a:buNone/>
            </a:pPr>
            <a:r>
              <a:rPr lang="pt-PT" dirty="0"/>
              <a:t>Satellite </a:t>
            </a:r>
            <a:r>
              <a:rPr lang="pt-PT" dirty="0" err="1"/>
              <a:t>Products</a:t>
            </a:r>
            <a:r>
              <a:rPr lang="pt-PT" dirty="0"/>
              <a:t> </a:t>
            </a:r>
            <a:endParaRPr lang="pt-PT" dirty="0" smtClean="0"/>
          </a:p>
          <a:p>
            <a:pPr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200" dirty="0" smtClean="0"/>
              <a:t>Land </a:t>
            </a:r>
            <a:r>
              <a:rPr lang="pt-PT" sz="2200" dirty="0" err="1" smtClean="0"/>
              <a:t>Surfaces</a:t>
            </a:r>
            <a:r>
              <a:rPr lang="pt-PT" sz="2200" dirty="0" smtClean="0"/>
              <a:t> &amp; Land-</a:t>
            </a:r>
            <a:r>
              <a:rPr lang="pt-PT" sz="2200" dirty="0" err="1" smtClean="0"/>
              <a:t>Atmosphere</a:t>
            </a:r>
            <a:r>
              <a:rPr lang="pt-PT" sz="2200" dirty="0" smtClean="0"/>
              <a:t> </a:t>
            </a:r>
            <a:r>
              <a:rPr lang="pt-PT" sz="2200" dirty="0" err="1" smtClean="0"/>
              <a:t>interactions</a:t>
            </a:r>
            <a:endParaRPr lang="pt-PT" sz="2200" dirty="0" smtClean="0"/>
          </a:p>
          <a:p>
            <a:pPr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2200" dirty="0" err="1" smtClean="0"/>
              <a:t>focusing</a:t>
            </a:r>
            <a:r>
              <a:rPr lang="pt-PT" sz="2200" dirty="0" smtClean="0"/>
              <a:t> </a:t>
            </a:r>
            <a:r>
              <a:rPr lang="pt-PT" sz="2200" dirty="0"/>
              <a:t>primarily EUMETSAT satellites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24670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Land Surface Analysis SAF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15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12"/>
    </mc:Choice>
    <mc:Fallback>
      <p:transition spd="slow" advTm="22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30534" y="191396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LSA SAF Consortium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351662" y="1460941"/>
            <a:ext cx="4305712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>
                <a:solidFill>
                  <a:srgbClr val="002060"/>
                </a:solidFill>
              </a:rPr>
              <a:t>IPMA</a:t>
            </a:r>
            <a:r>
              <a:rPr lang="pt-PT" sz="1200" dirty="0"/>
              <a:t> </a:t>
            </a:r>
            <a:r>
              <a:rPr lang="pt-PT" sz="1500" dirty="0">
                <a:solidFill>
                  <a:srgbClr val="002060"/>
                </a:solidFill>
              </a:rPr>
              <a:t>	(Portugal) – </a:t>
            </a:r>
            <a:r>
              <a:rPr lang="pt-PT" sz="1500" dirty="0">
                <a:solidFill>
                  <a:srgbClr val="00194C"/>
                </a:solidFill>
              </a:rPr>
              <a:t>Leading</a:t>
            </a:r>
            <a:r>
              <a:rPr lang="pt-PT" sz="1500" dirty="0">
                <a:solidFill>
                  <a:srgbClr val="002060"/>
                </a:solidFill>
              </a:rPr>
              <a:t> Institution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MF 	(France)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RMI	(Belgium)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IDL	(Univ Lisbon)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KCL	(King’s College London)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KIT	(Karlsruhe Inst Technology)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UV	(Univ Valencia)</a:t>
            </a:r>
          </a:p>
          <a:p>
            <a:pPr>
              <a:spcBef>
                <a:spcPts val="450"/>
              </a:spcBef>
            </a:pPr>
            <a:r>
              <a:rPr lang="pt-PT" sz="1500" dirty="0">
                <a:solidFill>
                  <a:srgbClr val="002060"/>
                </a:solidFill>
              </a:rPr>
              <a:t>VITO	(</a:t>
            </a:r>
            <a:r>
              <a:rPr lang="pt-PT" sz="1500" dirty="0" err="1">
                <a:solidFill>
                  <a:srgbClr val="002060"/>
                </a:solidFill>
              </a:rPr>
              <a:t>Fl</a:t>
            </a:r>
            <a:r>
              <a:rPr lang="en-US" sz="1500" dirty="0" err="1">
                <a:solidFill>
                  <a:srgbClr val="002060"/>
                </a:solidFill>
              </a:rPr>
              <a:t>emish</a:t>
            </a:r>
            <a:r>
              <a:rPr lang="en-US" sz="1500" dirty="0">
                <a:solidFill>
                  <a:srgbClr val="002060"/>
                </a:solidFill>
              </a:rPr>
              <a:t> Inst Technological Res)</a:t>
            </a:r>
          </a:p>
          <a:p>
            <a:pPr>
              <a:spcBef>
                <a:spcPts val="450"/>
              </a:spcBef>
            </a:pPr>
            <a:r>
              <a:rPr lang="en-US" sz="1500" dirty="0">
                <a:solidFill>
                  <a:srgbClr val="002060"/>
                </a:solidFill>
              </a:rPr>
              <a:t>ARSO	(Slovenian </a:t>
            </a:r>
            <a:r>
              <a:rPr lang="en-US" sz="1500" dirty="0" err="1">
                <a:solidFill>
                  <a:srgbClr val="002060"/>
                </a:solidFill>
              </a:rPr>
              <a:t>Env</a:t>
            </a:r>
            <a:r>
              <a:rPr lang="en-US" sz="1500" dirty="0">
                <a:solidFill>
                  <a:srgbClr val="002060"/>
                </a:solidFill>
              </a:rPr>
              <a:t> Agency)</a:t>
            </a:r>
          </a:p>
          <a:p>
            <a:pPr>
              <a:spcBef>
                <a:spcPts val="450"/>
              </a:spcBef>
            </a:pPr>
            <a:r>
              <a:rPr lang="en-US" sz="1500" dirty="0">
                <a:solidFill>
                  <a:srgbClr val="002060"/>
                </a:solidFill>
              </a:rPr>
              <a:t>NIMH	(Bulgarian Inst Met and </a:t>
            </a:r>
            <a:r>
              <a:rPr lang="en-US" sz="1500" dirty="0" err="1">
                <a:solidFill>
                  <a:srgbClr val="002060"/>
                </a:solidFill>
              </a:rPr>
              <a:t>Hyd</a:t>
            </a:r>
            <a:r>
              <a:rPr lang="en-US" sz="1500" dirty="0">
                <a:solidFill>
                  <a:srgbClr val="002060"/>
                </a:solidFill>
              </a:rPr>
              <a:t>)</a:t>
            </a:r>
          </a:p>
          <a:p>
            <a:endParaRPr lang="pt-PT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58" y="1244172"/>
            <a:ext cx="4264910" cy="30159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8403" y="4260136"/>
            <a:ext cx="561110" cy="507831"/>
          </a:xfrm>
          <a:prstGeom prst="rect">
            <a:avLst/>
          </a:prstGeom>
          <a:solidFill>
            <a:srgbClr val="E46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350" dirty="0">
                <a:solidFill>
                  <a:schemeClr val="bg1"/>
                </a:solidFill>
              </a:rPr>
              <a:t>IPMAHost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55152" y="3680220"/>
            <a:ext cx="171450" cy="57991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1662" y="5225158"/>
            <a:ext cx="57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Distributed Product Development &amp; </a:t>
            </a:r>
            <a:r>
              <a:rPr lang="pt-PT" dirty="0" err="1" smtClean="0">
                <a:solidFill>
                  <a:srgbClr val="002060"/>
                </a:solidFill>
              </a:rPr>
              <a:t>Validation</a:t>
            </a:r>
            <a:r>
              <a:rPr lang="pt-PT" dirty="0" smtClean="0">
                <a:solidFill>
                  <a:srgbClr val="002060"/>
                </a:solidFill>
              </a:rPr>
              <a:t>: </a:t>
            </a:r>
            <a:r>
              <a:rPr lang="pt-PT" dirty="0" err="1" smtClean="0">
                <a:solidFill>
                  <a:srgbClr val="002060"/>
                </a:solidFill>
              </a:rPr>
              <a:t>All</a:t>
            </a:r>
            <a:endParaRPr lang="pt-PT" dirty="0">
              <a:solidFill>
                <a:srgbClr val="00206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Data Production, Archiving &amp; Dissemination: IPMA, VITO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003" y="1060355"/>
            <a:ext cx="3327689" cy="3231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500" b="1" dirty="0">
                <a:solidFill>
                  <a:schemeClr val="bg1"/>
                </a:solidFill>
              </a:rPr>
              <a:t>10 Institutions/ 8 Countries</a:t>
            </a:r>
          </a:p>
        </p:txBody>
      </p: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2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13"/>
    </mc:Choice>
    <mc:Fallback>
      <p:transition spd="slow" advTm="47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703263" y="1844675"/>
            <a:ext cx="1965325" cy="503238"/>
          </a:xfrm>
          <a:prstGeom prst="roundRect">
            <a:avLst>
              <a:gd name="adj" fmla="val 16667"/>
            </a:avLst>
          </a:prstGeom>
          <a:solidFill>
            <a:srgbClr val="FFFF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DSSF</a:t>
            </a:r>
          </a:p>
          <a:p>
            <a:pPr algn="just" hangingPunct="0">
              <a:buSzPct val="45000"/>
              <a:buFont typeface="StarSymbol" charset="0"/>
              <a:buNone/>
            </a:pPr>
            <a:r>
              <a:rPr lang="en-GB" altLang="en-US" sz="1200" b="1">
                <a:sym typeface="Symbol" panose="05050102010706020507" pitchFamily="18" charset="2"/>
              </a:rPr>
              <a:t></a:t>
            </a:r>
            <a:r>
              <a:rPr lang="en-GB" altLang="en-US" sz="1200">
                <a:latin typeface="Tahoma" panose="020B0604030504040204" pitchFamily="34" charset="0"/>
              </a:rPr>
              <a:t>Surface Short-wave Flux 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813050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CFFCC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ALBEDO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813050" y="18462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CFFFF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DSLF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 b="1">
                <a:sym typeface="Symbol" panose="05050102010706020507" pitchFamily="18" charset="2"/>
              </a:rPr>
              <a:t></a:t>
            </a: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Surface Long-wave Flux 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03263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FFCC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LST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Temperature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795963" y="1846263"/>
            <a:ext cx="2565400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pt-PT" altLang="en-US" sz="1400" b="1">
                <a:latin typeface="Tahoma" panose="020B0604030504040204" pitchFamily="34" charset="0"/>
                <a:sym typeface="Symbol" panose="05050102010706020507" pitchFamily="18" charset="2"/>
              </a:rPr>
              <a:t>Fraction Vegetation Cover</a:t>
            </a:r>
            <a:endParaRPr lang="en-GB" altLang="en-US" sz="1400" b="1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7164388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LAI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795963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fAPAR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772275" y="4367213"/>
            <a:ext cx="1701800" cy="503237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Risk Map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972050" y="4365625"/>
            <a:ext cx="1701800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Detection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980113" y="5013325"/>
            <a:ext cx="2493962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 dirty="0">
                <a:latin typeface="Tahoma" panose="020B0604030504040204" pitchFamily="34" charset="0"/>
                <a:ea typeface="Arial Unicode MS" pitchFamily="2" charset="-128"/>
              </a:rPr>
              <a:t>Fire Radiative Power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23850" y="1628775"/>
            <a:ext cx="4752975" cy="2162175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5435600" y="1628775"/>
            <a:ext cx="3311525" cy="1944688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643438" y="4149725"/>
            <a:ext cx="4176712" cy="1511300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396875" y="4541838"/>
            <a:ext cx="3959225" cy="1408112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854075" y="4686300"/>
            <a:ext cx="3286125" cy="503238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Evapotranspiration</a:t>
            </a: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854075" y="5302250"/>
            <a:ext cx="3286125" cy="503238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Reference Evapotranspiration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703263" y="31416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0C0C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LSE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Emissivity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85800" y="1160463"/>
            <a:ext cx="3778250" cy="538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Surface Radiation Budget</a:t>
            </a:r>
          </a:p>
        </p:txBody>
      </p:sp>
      <p:pic>
        <p:nvPicPr>
          <p:cNvPr id="7190" name="Picture 22" descr="semaforoVerd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917700"/>
            <a:ext cx="1127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 descr="semaforoVerd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565400"/>
            <a:ext cx="1127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 descr="MCj043256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5508625" y="1162050"/>
            <a:ext cx="2879725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Vegetation State</a:t>
            </a:r>
          </a:p>
        </p:txBody>
      </p:sp>
      <p:pic>
        <p:nvPicPr>
          <p:cNvPr id="7195" name="Picture 27" descr="flam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644900"/>
            <a:ext cx="935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 descr="lea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981075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 descr="wa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4005263"/>
            <a:ext cx="1108076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4716463" y="3721100"/>
            <a:ext cx="3814762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Wild Fires</a:t>
            </a:r>
          </a:p>
        </p:txBody>
      </p:sp>
      <p:pic>
        <p:nvPicPr>
          <p:cNvPr id="7212" name="Picture 44" descr="msg_satelli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3" y="0"/>
            <a:ext cx="8143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3" name="AutoShape 45"/>
          <p:cNvSpPr>
            <a:spLocks noChangeArrowheads="1"/>
          </p:cNvSpPr>
          <p:nvPr/>
        </p:nvSpPr>
        <p:spPr bwMode="auto">
          <a:xfrm>
            <a:off x="684213" y="4111625"/>
            <a:ext cx="3600450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Water Stress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576257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194C"/>
                </a:solidFill>
              </a:rPr>
              <a:t>LSA SAF Portfolio - MSG</a:t>
            </a:r>
            <a:endParaRPr lang="pt-PT" sz="2400" b="1" dirty="0">
              <a:solidFill>
                <a:srgbClr val="00194C"/>
              </a:solidFill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5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40"/>
    </mc:Choice>
    <mc:Fallback>
      <p:transition spd="slow" advTm="19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638" y="0"/>
            <a:ext cx="958362" cy="64334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76257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0194C"/>
                </a:solidFill>
              </a:rPr>
              <a:t>LSA SAF Portfolio - </a:t>
            </a:r>
            <a:r>
              <a:rPr lang="pt-PT" sz="2400" b="1" dirty="0" err="1" smtClean="0">
                <a:solidFill>
                  <a:srgbClr val="00194C"/>
                </a:solidFill>
              </a:rPr>
              <a:t>Metop</a:t>
            </a:r>
            <a:endParaRPr lang="pt-PT" sz="2400" b="1" dirty="0">
              <a:solidFill>
                <a:srgbClr val="00194C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813050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CFFCC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ALBEDO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03263" y="24939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FFCC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LST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Temperature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795963" y="1846263"/>
            <a:ext cx="2565400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pt-PT" altLang="en-US" sz="1400" b="1">
                <a:latin typeface="Tahoma" panose="020B0604030504040204" pitchFamily="34" charset="0"/>
                <a:sym typeface="Symbol" panose="05050102010706020507" pitchFamily="18" charset="2"/>
              </a:rPr>
              <a:t>Fraction Vegetation Cover</a:t>
            </a:r>
            <a:endParaRPr lang="en-GB" altLang="en-US" sz="1400" b="1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164388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LAI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795963" y="2420938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fAPAR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72275" y="4367213"/>
            <a:ext cx="1701800" cy="503237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Risk Map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972050" y="4365625"/>
            <a:ext cx="1701800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Detection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980113" y="5013325"/>
            <a:ext cx="2493962" cy="503238"/>
          </a:xfrm>
          <a:prstGeom prst="roundRect">
            <a:avLst>
              <a:gd name="adj" fmla="val 16667"/>
            </a:avLst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Fire Radiative Power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23850" y="1628775"/>
            <a:ext cx="4752975" cy="2162175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5435600" y="1628775"/>
            <a:ext cx="3311525" cy="1944688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4643438" y="4149725"/>
            <a:ext cx="4176712" cy="1511300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396875" y="4541838"/>
            <a:ext cx="3959225" cy="1408112"/>
          </a:xfrm>
          <a:prstGeom prst="roundRect">
            <a:avLst>
              <a:gd name="adj" fmla="val 3236"/>
            </a:avLst>
          </a:prstGeom>
          <a:noFill/>
          <a:ln w="12700" cmpd="sng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lnSpc>
                <a:spcPct val="87000"/>
              </a:lnSpc>
              <a:buSzPct val="45000"/>
              <a:buFont typeface="StarSymbol" charset="0"/>
              <a:buNone/>
            </a:pPr>
            <a:endParaRPr lang="pt-PT" altLang="pt-PT" sz="3200">
              <a:solidFill>
                <a:schemeClr val="bg1"/>
              </a:solidFill>
              <a:latin typeface="Tahoma" panose="020B0604030504040204" pitchFamily="34" charset="0"/>
              <a:ea typeface="Arial Unicode MS" pitchFamily="2" charset="-128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703263" y="3141663"/>
            <a:ext cx="1965325" cy="503237"/>
          </a:xfrm>
          <a:prstGeom prst="roundRect">
            <a:avLst>
              <a:gd name="adj" fmla="val 16667"/>
            </a:avLst>
          </a:prstGeom>
          <a:solidFill>
            <a:srgbClr val="C0C0C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sz="1600" b="1">
                <a:latin typeface="Tahoma" panose="020B0604030504040204" pitchFamily="34" charset="0"/>
                <a:ea typeface="Arial Unicode MS" pitchFamily="2" charset="-128"/>
              </a:rPr>
              <a:t>LSE</a:t>
            </a:r>
          </a:p>
          <a:p>
            <a:pPr hangingPunct="0">
              <a:buSzPct val="45000"/>
              <a:buFont typeface="StarSymbol" charset="0"/>
              <a:buNone/>
            </a:pPr>
            <a:r>
              <a:rPr lang="en-GB" altLang="en-US" sz="1200">
                <a:latin typeface="Tahoma" panose="020B0604030504040204" pitchFamily="34" charset="0"/>
                <a:ea typeface="Arial Unicode MS" pitchFamily="2" charset="-128"/>
              </a:rPr>
              <a:t>Land Surface Emissivity</a:t>
            </a: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685800" y="1160463"/>
            <a:ext cx="3778250" cy="538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Surface Radiation Budget</a:t>
            </a:r>
          </a:p>
        </p:txBody>
      </p:sp>
      <p:pic>
        <p:nvPicPr>
          <p:cNvPr id="25" name="Picture 22" descr="semaforoVerd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917700"/>
            <a:ext cx="1127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semaforoVerd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565400"/>
            <a:ext cx="1127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 descr="MCj0432569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5508625" y="1162050"/>
            <a:ext cx="2879725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Vegetation State</a:t>
            </a:r>
          </a:p>
        </p:txBody>
      </p:sp>
      <p:pic>
        <p:nvPicPr>
          <p:cNvPr id="29" name="Picture 27" descr="flam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644900"/>
            <a:ext cx="935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wa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4005263"/>
            <a:ext cx="1108076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4716463" y="3721100"/>
            <a:ext cx="3814762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Wild Fires</a:t>
            </a: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684213" y="4111625"/>
            <a:ext cx="3600450" cy="538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13C9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buSzPct val="45000"/>
              <a:buFont typeface="StarSymbol" charset="0"/>
              <a:buNone/>
            </a:pPr>
            <a:r>
              <a:rPr lang="en-GB" altLang="en-US" b="1">
                <a:solidFill>
                  <a:srgbClr val="4D4D4D"/>
                </a:solidFill>
                <a:latin typeface="Tahoma" panose="020B0604030504040204" pitchFamily="34" charset="0"/>
                <a:ea typeface="Arial Unicode MS" pitchFamily="2" charset="-128"/>
              </a:rPr>
              <a:t>Water Stress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5795962" y="3030537"/>
            <a:ext cx="1196975" cy="503237"/>
          </a:xfrm>
          <a:prstGeom prst="roundRect">
            <a:avLst>
              <a:gd name="adj" fmla="val 16667"/>
            </a:avLst>
          </a:prstGeom>
          <a:solidFill>
            <a:srgbClr val="6EA2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hangingPunct="0">
              <a:buSzPct val="45000"/>
              <a:buFont typeface="StarSymbol" charset="0"/>
              <a:buNone/>
            </a:pPr>
            <a:r>
              <a:rPr lang="en-GB" altLang="en-US" sz="1600" b="1" dirty="0" smtClean="0">
                <a:latin typeface="Tahoma" panose="020B0604030504040204" pitchFamily="34" charset="0"/>
                <a:ea typeface="Arial Unicode MS" pitchFamily="2" charset="-128"/>
              </a:rPr>
              <a:t>NDVI</a:t>
            </a:r>
            <a:endParaRPr lang="en-GB" altLang="en-US" sz="1600" b="1" dirty="0">
              <a:latin typeface="Tahoma" panose="020B0604030504040204" pitchFamily="34" charset="0"/>
              <a:ea typeface="Arial Unicode MS" pitchFamily="2" charset="-128"/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5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26"/>
    </mc:Choice>
    <mc:Fallback>
      <p:transition spd="slow" advTm="33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273" y="1195752"/>
            <a:ext cx="8600827" cy="462827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PT" sz="2600" b="1" dirty="0"/>
              <a:t>LSA-SAF </a:t>
            </a:r>
            <a:r>
              <a:rPr lang="pt-PT" sz="2600" b="1" dirty="0" err="1" smtClean="0"/>
              <a:t>products</a:t>
            </a:r>
            <a:r>
              <a:rPr lang="pt-PT" sz="2600" b="1" dirty="0" smtClean="0"/>
              <a:t> </a:t>
            </a:r>
            <a:r>
              <a:rPr lang="pt-PT" sz="2600" b="1" dirty="0" err="1" smtClean="0"/>
              <a:t>generation</a:t>
            </a:r>
            <a:endParaRPr lang="pt-PT" sz="2600" b="1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dirty="0" err="1" smtClean="0"/>
              <a:t>Near</a:t>
            </a:r>
            <a:r>
              <a:rPr lang="pt-PT" dirty="0" smtClean="0"/>
              <a:t> real time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Data records (2004-2015)	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Land Surface </a:t>
            </a:r>
            <a:r>
              <a:rPr lang="pt-PT" dirty="0" err="1" smtClean="0"/>
              <a:t>Temperature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Radiative</a:t>
            </a:r>
            <a:r>
              <a:rPr lang="pt-PT" dirty="0" smtClean="0"/>
              <a:t> </a:t>
            </a:r>
            <a:r>
              <a:rPr lang="pt-PT" dirty="0" err="1" smtClean="0"/>
              <a:t>Power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Daily</a:t>
            </a:r>
            <a:r>
              <a:rPr lang="pt-PT" dirty="0" smtClean="0"/>
              <a:t> &amp; 10-day Surface Albedo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Daily</a:t>
            </a:r>
            <a:r>
              <a:rPr lang="pt-PT" dirty="0" smtClean="0"/>
              <a:t> </a:t>
            </a:r>
            <a:r>
              <a:rPr lang="pt-PT" dirty="0"/>
              <a:t>&amp; 10-day </a:t>
            </a:r>
            <a:r>
              <a:rPr lang="pt-PT" dirty="0" err="1" smtClean="0"/>
              <a:t>Fraction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Vegetation</a:t>
            </a:r>
            <a:r>
              <a:rPr lang="pt-PT" dirty="0" smtClean="0"/>
              <a:t> Cover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MSG </a:t>
            </a:r>
            <a:r>
              <a:rPr lang="pt-PT" dirty="0" err="1" smtClean="0"/>
              <a:t>Daily</a:t>
            </a:r>
            <a:r>
              <a:rPr lang="pt-PT" dirty="0" smtClean="0"/>
              <a:t> </a:t>
            </a:r>
            <a:r>
              <a:rPr lang="pt-PT" dirty="0"/>
              <a:t>&amp; 10-day </a:t>
            </a:r>
            <a:r>
              <a:rPr lang="pt-PT" dirty="0" err="1" smtClean="0"/>
              <a:t>Leaf</a:t>
            </a:r>
            <a:r>
              <a:rPr lang="pt-PT" dirty="0" smtClean="0"/>
              <a:t> </a:t>
            </a:r>
            <a:r>
              <a:rPr lang="pt-PT" dirty="0" err="1" smtClean="0"/>
              <a:t>Area</a:t>
            </a:r>
            <a:r>
              <a:rPr lang="pt-PT" dirty="0" smtClean="0"/>
              <a:t> </a:t>
            </a:r>
            <a:r>
              <a:rPr lang="pt-PT" dirty="0" err="1" smtClean="0"/>
              <a:t>Index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/>
              <a:t>MSG </a:t>
            </a:r>
            <a:r>
              <a:rPr lang="pt-PT" dirty="0" err="1"/>
              <a:t>Daily</a:t>
            </a:r>
            <a:r>
              <a:rPr lang="pt-PT" dirty="0"/>
              <a:t> </a:t>
            </a:r>
            <a:r>
              <a:rPr lang="pt-PT" dirty="0" smtClean="0"/>
              <a:t>&amp; 10-day </a:t>
            </a:r>
            <a:r>
              <a:rPr lang="pt-PT" dirty="0" err="1" smtClean="0"/>
              <a:t>Fraction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Photosynthetic</a:t>
            </a:r>
            <a:r>
              <a:rPr lang="pt-PT" dirty="0" smtClean="0"/>
              <a:t> Active </a:t>
            </a:r>
            <a:r>
              <a:rPr lang="pt-PT" dirty="0" err="1" smtClean="0"/>
              <a:t>Radiation</a:t>
            </a: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err="1" smtClean="0"/>
              <a:t>Normalized</a:t>
            </a:r>
            <a:r>
              <a:rPr lang="pt-PT" dirty="0"/>
              <a:t> </a:t>
            </a:r>
            <a:r>
              <a:rPr lang="pt-PT" dirty="0" err="1" smtClean="0"/>
              <a:t>Difference</a:t>
            </a:r>
            <a:r>
              <a:rPr lang="pt-PT" dirty="0" smtClean="0"/>
              <a:t> </a:t>
            </a:r>
            <a:r>
              <a:rPr lang="pt-PT" dirty="0" err="1" smtClean="0"/>
              <a:t>Vegetation</a:t>
            </a:r>
            <a:r>
              <a:rPr lang="pt-PT" dirty="0" smtClean="0"/>
              <a:t> </a:t>
            </a:r>
            <a:r>
              <a:rPr lang="pt-PT" dirty="0" err="1" smtClean="0"/>
              <a:t>Index</a:t>
            </a:r>
            <a:r>
              <a:rPr lang="pt-PT" dirty="0" smtClean="0"/>
              <a:t> CDR </a:t>
            </a:r>
            <a:r>
              <a:rPr lang="pt-PT" dirty="0" err="1" smtClean="0"/>
              <a:t>since</a:t>
            </a:r>
            <a:r>
              <a:rPr lang="pt-PT" dirty="0" smtClean="0"/>
              <a:t> 2008</a:t>
            </a:r>
          </a:p>
          <a:p>
            <a:pPr marL="914400" lvl="2" indent="0">
              <a:spcBef>
                <a:spcPts val="1200"/>
              </a:spcBef>
              <a:buNone/>
            </a:pPr>
            <a:endParaRPr lang="pt-PT" dirty="0" smtClean="0">
              <a:solidFill>
                <a:srgbClr val="00194C"/>
              </a:solidFill>
              <a:hlinkClick r:id="rId5"/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>
              <a:solidFill>
                <a:srgbClr val="00194C"/>
              </a:solidFill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u="sng" dirty="0"/>
          </a:p>
          <a:p>
            <a:pPr lvl="1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24670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Land Surface Analysis SAF</a:t>
            </a: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221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42"/>
    </mc:Choice>
    <mc:Fallback>
      <p:transition spd="slow" advTm="58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535" y="1078522"/>
            <a:ext cx="6577619" cy="503994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PT" sz="2600" b="1" dirty="0"/>
              <a:t>LSA-SAF </a:t>
            </a:r>
            <a:r>
              <a:rPr lang="pt-PT" sz="2600" b="1" dirty="0" err="1" smtClean="0"/>
              <a:t>products</a:t>
            </a:r>
            <a:r>
              <a:rPr lang="pt-PT" sz="2600" b="1" dirty="0"/>
              <a:t> </a:t>
            </a:r>
            <a:r>
              <a:rPr lang="pt-PT" sz="2600" b="1" dirty="0" smtClean="0"/>
              <a:t>data </a:t>
            </a:r>
            <a:r>
              <a:rPr lang="pt-PT" sz="2600" b="1" dirty="0" err="1" smtClean="0"/>
              <a:t>characteristics</a:t>
            </a: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MSG </a:t>
            </a:r>
            <a:r>
              <a:rPr lang="pt-PT" dirty="0" err="1" smtClean="0"/>
              <a:t>derived</a:t>
            </a:r>
            <a:r>
              <a:rPr lang="pt-PT" dirty="0" smtClean="0"/>
              <a:t> </a:t>
            </a:r>
            <a:r>
              <a:rPr lang="pt-PT" dirty="0" err="1" smtClean="0"/>
              <a:t>products</a:t>
            </a:r>
            <a:r>
              <a:rPr lang="pt-PT" dirty="0" smtClean="0"/>
              <a:t>: </a:t>
            </a:r>
            <a:r>
              <a:rPr lang="pt-PT" dirty="0" err="1" smtClean="0"/>
              <a:t>Geostationary</a:t>
            </a:r>
            <a:r>
              <a:rPr lang="pt-PT" dirty="0" smtClean="0"/>
              <a:t> </a:t>
            </a:r>
            <a:r>
              <a:rPr lang="pt-PT" dirty="0" err="1" smtClean="0"/>
              <a:t>projection</a:t>
            </a: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dirty="0" err="1" smtClean="0"/>
              <a:t>Metop</a:t>
            </a:r>
            <a:r>
              <a:rPr lang="pt-PT" dirty="0" smtClean="0"/>
              <a:t> </a:t>
            </a:r>
            <a:r>
              <a:rPr lang="pt-PT" dirty="0" err="1" smtClean="0"/>
              <a:t>derived</a:t>
            </a:r>
            <a:r>
              <a:rPr lang="pt-PT" dirty="0" smtClean="0"/>
              <a:t> </a:t>
            </a:r>
            <a:r>
              <a:rPr lang="pt-PT" dirty="0" err="1" smtClean="0"/>
              <a:t>products</a:t>
            </a:r>
            <a:r>
              <a:rPr lang="pt-PT" dirty="0" smtClean="0"/>
              <a:t>: Sinusoidal</a:t>
            </a:r>
            <a:r>
              <a:rPr lang="pt-PT" dirty="0"/>
              <a:t> </a:t>
            </a:r>
            <a:r>
              <a:rPr lang="pt-PT" dirty="0" err="1" smtClean="0"/>
              <a:t>projection</a:t>
            </a:r>
            <a:r>
              <a:rPr lang="pt-PT" dirty="0" smtClean="0"/>
              <a:t> (~1 </a:t>
            </a:r>
            <a:r>
              <a:rPr lang="pt-PT" dirty="0"/>
              <a:t>Km </a:t>
            </a:r>
            <a:r>
              <a:rPr lang="pt-PT" dirty="0" smtClean="0"/>
              <a:t>x 1 Km)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PT" dirty="0" smtClean="0"/>
              <a:t> Data </a:t>
            </a:r>
            <a:r>
              <a:rPr lang="pt-PT" dirty="0" err="1" smtClean="0"/>
              <a:t>Format</a:t>
            </a:r>
            <a:r>
              <a:rPr lang="pt-PT" dirty="0" smtClean="0"/>
              <a:t>: HDF5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dirty="0">
              <a:solidFill>
                <a:srgbClr val="00194C"/>
              </a:solidFill>
              <a:hlinkClick r:id="rId5"/>
            </a:endParaRP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pt-PT" dirty="0" smtClean="0">
                <a:solidFill>
                  <a:srgbClr val="00194C"/>
                </a:solidFill>
                <a:hlinkClick r:id="rId5"/>
              </a:rPr>
              <a:t>http</a:t>
            </a:r>
            <a:r>
              <a:rPr lang="pt-PT" dirty="0">
                <a:solidFill>
                  <a:srgbClr val="00194C"/>
                </a:solidFill>
                <a:hlinkClick r:id="rId5"/>
              </a:rPr>
              <a:t>://</a:t>
            </a:r>
            <a:r>
              <a:rPr lang="pt-PT" dirty="0" smtClean="0">
                <a:solidFill>
                  <a:srgbClr val="00194C"/>
                </a:solidFill>
                <a:hlinkClick r:id="rId5"/>
              </a:rPr>
              <a:t>lsa-saf.eumetsat.int</a:t>
            </a:r>
            <a:endParaRPr lang="pt-PT" dirty="0" smtClean="0">
              <a:solidFill>
                <a:srgbClr val="00194C"/>
              </a:solidFill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>
              <a:solidFill>
                <a:srgbClr val="00194C"/>
              </a:solidFill>
            </a:endParaRPr>
          </a:p>
          <a:p>
            <a:pPr marL="914400" lvl="2" indent="0">
              <a:spcBef>
                <a:spcPts val="1200"/>
              </a:spcBef>
              <a:buNone/>
            </a:pPr>
            <a:endParaRPr lang="pt-PT" dirty="0" smtClean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PT" u="sng" dirty="0"/>
          </a:p>
          <a:p>
            <a:pPr lvl="1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24670" y="172739"/>
            <a:ext cx="602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194C"/>
                </a:solidFill>
              </a:rPr>
              <a:t>Land Surface Analysis SAF</a:t>
            </a:r>
          </a:p>
        </p:txBody>
      </p:sp>
      <p:pic>
        <p:nvPicPr>
          <p:cNvPr id="1026" name="Picture 2" descr="https://landsaf.ipma.pt/media/filer_public/7a/04/7a043cbd-b022-415b-9389-375a354cd40b/fapar_2016_15_06_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411649"/>
            <a:ext cx="3336925" cy="21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ndsaf.ipma.pt/media/filer_public/16/55/16550c35-05b3-4366-998c-ecc62d3a1c30/hdf5_lsasaf_msg_fvc-d10_msg-disk_2017121500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1088851"/>
            <a:ext cx="2085035" cy="19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57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52"/>
    </mc:Choice>
    <mc:Fallback>
      <p:transition spd="slow" advTm="40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185</Words>
  <Application>Microsoft Office PowerPoint</Application>
  <PresentationFormat>Apresentação no Ecrã (4:3)</PresentationFormat>
  <Paragraphs>87</Paragraphs>
  <Slides>7</Slides>
  <Notes>0</Notes>
  <HiddenSlides>0</HiddenSlides>
  <MMClips>7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7</vt:i4>
      </vt:variant>
    </vt:vector>
  </HeadingPairs>
  <TitlesOfParts>
    <vt:vector size="17" baseType="lpstr">
      <vt:lpstr>Arial</vt:lpstr>
      <vt:lpstr>Arial Unicode MS</vt:lpstr>
      <vt:lpstr>Calibri</vt:lpstr>
      <vt:lpstr>Calibri Light</vt:lpstr>
      <vt:lpstr>StarSymbol</vt:lpstr>
      <vt:lpstr>Symbol</vt:lpstr>
      <vt:lpstr>Tahoma</vt:lpstr>
      <vt:lpstr>Wingdings</vt:lpstr>
      <vt:lpstr>Modelo de apresentação personalizado</vt:lpstr>
      <vt:lpstr>Tema do Office</vt:lpstr>
      <vt:lpstr>  LSA SAF Satellite Application Facility  on Land Surface Analysis  Carla Barroso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ITRIGO</dc:creator>
  <cp:lastModifiedBy>Utilizador do Windows</cp:lastModifiedBy>
  <cp:revision>213</cp:revision>
  <dcterms:created xsi:type="dcterms:W3CDTF">2017-03-17T12:12:55Z</dcterms:created>
  <dcterms:modified xsi:type="dcterms:W3CDTF">2018-07-06T10:50:43Z</dcterms:modified>
</cp:coreProperties>
</file>