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"/>
  </p:notesMasterIdLst>
  <p:sldIdLst>
    <p:sldId id="258" r:id="rId3"/>
    <p:sldId id="261" r:id="rId4"/>
    <p:sldId id="265" r:id="rId5"/>
    <p:sldId id="283" r:id="rId6"/>
    <p:sldId id="284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FBA41-12AF-4033-A053-958B35AD6BC2}" type="datetimeFigureOut">
              <a:rPr lang="en-ZA" smtClean="0"/>
              <a:t>2025/08/21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7A085-D3C9-4A9B-85AD-26DCDCD4962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508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ACC2D-9408-0C88-C128-AAD9665C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AA5AADB-25BA-E55F-A95D-1302B9021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A7E793-ADC4-F838-803B-9623D992D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517E60-BE65-BE3A-4ED1-EF118F11C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41269-06FB-4171-8553-1050CA8B17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5A2C-12AB-AB08-C089-D04CAB75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0ED320-58B1-9B4F-DAC8-914740155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3EB87CD-F546-FB7B-A26D-9F46A3AAA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41B2A8-0123-5C7E-A06B-18D6858EE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41269-06FB-4171-8553-1050CA8B17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0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3D71-AA78-5D41-39E3-916CFC04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33C3A-64B5-FD95-29F2-0C6C42116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182C-A983-1B64-A7EF-D27E1ECF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170AF-011E-7646-0ECF-3251D6EC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263C-C3B6-55EE-2358-EA80D8EC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5827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A37DB-A3F0-C6A1-44FC-0E51C80D0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14D97-838D-6F29-45CA-B5147932F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2878B-6BD8-7DF4-404F-DFB04FD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2BE3-B243-45F0-25E1-931F8A60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10851-B93E-DCFD-5D4E-7CD9A564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352152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nch -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7165CA1-4495-0391-2489-6AFF61D1846C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2" name="Picture 41" descr="A logo with blue text&#10;&#10;AI-generated content may be incorrect.">
            <a:extLst>
              <a:ext uri="{FF2B5EF4-FFF2-40B4-BE49-F238E27FC236}">
                <a16:creationId xmlns:a16="http://schemas.microsoft.com/office/drawing/2014/main" id="{A263FD73-DBC1-F40D-C7F4-5E6C39AD0B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FDB9C4-053C-2BC7-9D7F-8087548F41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4" name="Picture 43" descr="A close-up of a logo&#10;&#10;AI-generated content may be incorrect.">
            <a:extLst>
              <a:ext uri="{FF2B5EF4-FFF2-40B4-BE49-F238E27FC236}">
                <a16:creationId xmlns:a16="http://schemas.microsoft.com/office/drawing/2014/main" id="{2F212BA2-BC59-5FBB-5F68-06A1FCCE66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5" name="Picture 44" descr="A green and black logo&#10;&#10;AI-generated content may be incorrect.">
            <a:extLst>
              <a:ext uri="{FF2B5EF4-FFF2-40B4-BE49-F238E27FC236}">
                <a16:creationId xmlns:a16="http://schemas.microsoft.com/office/drawing/2014/main" id="{65A1C96E-2931-11CA-31D5-AC28B321FC3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6" name="Picture 4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E11C2E4A-982A-7897-74D2-C2C46CCCD4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7" name="Picture 46" descr="A blue and black logo">
            <a:extLst>
              <a:ext uri="{FF2B5EF4-FFF2-40B4-BE49-F238E27FC236}">
                <a16:creationId xmlns:a16="http://schemas.microsoft.com/office/drawing/2014/main" id="{E2D988C8-B439-2A63-86F2-2FF3FBE3B85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8" name="Picture 4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BB6A784-E9D1-DF51-EF6A-2F29D3DEFF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2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nch - Intercal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5B718-28B6-403D-BA5E-B0EAA4F0953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13" name="Picture 12" descr="A logo with blue text&#10;&#10;AI-generated content may be incorrect.">
            <a:extLst>
              <a:ext uri="{FF2B5EF4-FFF2-40B4-BE49-F238E27FC236}">
                <a16:creationId xmlns:a16="http://schemas.microsoft.com/office/drawing/2014/main" id="{40957370-9E8D-9B51-5C76-4EDD2A7EA9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43A01-EA55-D0FC-3940-4614D3FE2C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631CCE93-BA00-5212-15B8-2944E44178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16" name="Picture 15" descr="A green and black logo&#10;&#10;AI-generated content may be incorrect.">
            <a:extLst>
              <a:ext uri="{FF2B5EF4-FFF2-40B4-BE49-F238E27FC236}">
                <a16:creationId xmlns:a16="http://schemas.microsoft.com/office/drawing/2014/main" id="{02C4EA32-CC07-1D88-4111-0C37245768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17" name="Picture 16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BBCAB22B-8EA5-48EB-A5F7-AFA6F81C36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18" name="Picture 17" descr="A blue and black logo">
            <a:extLst>
              <a:ext uri="{FF2B5EF4-FFF2-40B4-BE49-F238E27FC236}">
                <a16:creationId xmlns:a16="http://schemas.microsoft.com/office/drawing/2014/main" id="{33ACFCD8-D320-FF71-16AF-149A6C38C8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20" name="Picture 19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81F4FDC8-E5DA-D8AA-64C9-B0C51FC5E7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9A2FC4-BE87-96BF-AA76-C2497B5C6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C95F5C-59BF-C027-66E3-BD92DF01A5B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32" name="Picture 31" descr="A logo with blue text&#10;&#10;AI-generated content may be incorrect.">
            <a:extLst>
              <a:ext uri="{FF2B5EF4-FFF2-40B4-BE49-F238E27FC236}">
                <a16:creationId xmlns:a16="http://schemas.microsoft.com/office/drawing/2014/main" id="{4D1FBC95-C95F-88E5-9817-88AA6B3C65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2808E8-2775-0E05-A467-5088EC839F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34" name="Picture 33" descr="A close-up of a logo&#10;&#10;AI-generated content may be incorrect.">
            <a:extLst>
              <a:ext uri="{FF2B5EF4-FFF2-40B4-BE49-F238E27FC236}">
                <a16:creationId xmlns:a16="http://schemas.microsoft.com/office/drawing/2014/main" id="{BC8ADE8C-1232-2DE9-2A4A-6A257D996B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5" name="Picture 34" descr="A green and black logo&#10;&#10;AI-generated content may be incorrect.">
            <a:extLst>
              <a:ext uri="{FF2B5EF4-FFF2-40B4-BE49-F238E27FC236}">
                <a16:creationId xmlns:a16="http://schemas.microsoft.com/office/drawing/2014/main" id="{DB08A5AB-FDB4-8B3A-A920-31692C309D7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36" name="Picture 3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D29C92A-2382-8623-A3A2-4D46DB9C46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37" name="Picture 36" descr="A blue and black logo">
            <a:extLst>
              <a:ext uri="{FF2B5EF4-FFF2-40B4-BE49-F238E27FC236}">
                <a16:creationId xmlns:a16="http://schemas.microsoft.com/office/drawing/2014/main" id="{37696B2E-C842-FF7C-F829-575AA2C690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38" name="Picture 3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74CBFBB5-C005-CB8F-608E-8518BBBF58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- Inter la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6D3BFF-FA61-BEE9-76A6-94B87148CA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26" name="Picture 25" descr="A logo with blue text&#10;&#10;AI-generated content may be incorrect.">
            <a:extLst>
              <a:ext uri="{FF2B5EF4-FFF2-40B4-BE49-F238E27FC236}">
                <a16:creationId xmlns:a16="http://schemas.microsoft.com/office/drawing/2014/main" id="{211F7896-B1AC-141E-F9F9-3993B6C16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4F483-F21F-5D43-03EE-EF4BBE8E51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28" name="Picture 27" descr="A close-up of a logo&#10;&#10;AI-generated content may be incorrect.">
            <a:extLst>
              <a:ext uri="{FF2B5EF4-FFF2-40B4-BE49-F238E27FC236}">
                <a16:creationId xmlns:a16="http://schemas.microsoft.com/office/drawing/2014/main" id="{5FB8D8C7-F7D1-E711-6FB1-F96CC49BE5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" y="82912"/>
            <a:ext cx="6284919" cy="835134"/>
          </a:xfrm>
          <a:prstGeom prst="rect">
            <a:avLst/>
          </a:prstGeom>
          <a:noFill/>
        </p:spPr>
      </p:pic>
      <p:pic>
        <p:nvPicPr>
          <p:cNvPr id="2" name="Picture 1" descr="A green and black logo&#10;&#10;AI-generated content may be incorrect.">
            <a:extLst>
              <a:ext uri="{FF2B5EF4-FFF2-40B4-BE49-F238E27FC236}">
                <a16:creationId xmlns:a16="http://schemas.microsoft.com/office/drawing/2014/main" id="{054D6B6D-DD03-3C27-FCBB-B64A548F48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5" name="Picture 4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6E3F5BF-F955-8B23-1D92-F5ADF71F1F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6" name="Picture 5" descr="A blue and black logo">
            <a:extLst>
              <a:ext uri="{FF2B5EF4-FFF2-40B4-BE49-F238E27FC236}">
                <a16:creationId xmlns:a16="http://schemas.microsoft.com/office/drawing/2014/main" id="{3DEBB8BD-DE3D-FB6B-F978-6BFE95CD40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8" name="Picture 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7D377D8-7FBD-13D5-7F54-635A1E28F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FA2C-A8C4-83B8-CE7D-FEB901E6E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719F2-FAAB-3E74-8E49-E4E1B7186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97DC-0597-7908-2D8C-A15A0B49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ACEEB-CFD5-4B2A-81B9-010C5A41AD6C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4E59-2617-4457-8ECC-4D473976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460B-F454-A00A-CC5B-DAD7559F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376C8-F71B-49C3-8EF5-152C8CBC6335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28398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44D0-550C-C265-0731-05A5400E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F8F4-7719-2E8E-3469-CD63E9AE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9DF86-F505-4CAF-CCAD-F012B71B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2288A-CE57-EBE0-A115-66AF2F06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1C11-E62F-AF78-5A29-67E551A1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27009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5D17-3796-A19F-5A10-EDB97112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6C68A-1B68-378A-63B1-ACA8F8E0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70371-EEA1-513E-241A-D75700C9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7DB3-D74E-2E4F-055E-DCA64C161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ECDD-C13D-ECB2-2989-15853A44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61936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8675-8CCB-4925-F8C3-576EF8EF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AD7E9-D346-04A2-0242-89DBE64A0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C780F-3389-72C4-4A17-E56AF569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4AF9F-9F85-C2C2-0279-E2D563FD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529E3-FFEE-1B0A-2286-840908D5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1988B-BE1E-0CDA-96A4-668620E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372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FF13-E459-0C9F-5532-913D2BDD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68FB9-628B-7F9E-BB14-65DDAB65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E0FE-0E37-F2D7-DF59-F5DF6542D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83C8B-F50C-18BE-1116-0A15E195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1C5A7-FD0B-C5EE-42C0-528FFCA48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5655B-63E2-51F3-A9E9-B28ECAED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59C97-EB4B-728B-1110-1C5C45B2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B90F3-29C1-4F92-1D00-22E6C3E8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86819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A417-A5C7-A6F6-E17F-64558526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65173-F4D3-E11A-A83B-4F7286CF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09E7D-8749-9C2B-95EF-AF71E13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34198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B23C-1F2B-08A6-E716-58A75B4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F882-437D-2F74-015F-9C8E3B4F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1184A-6BA1-32E4-397F-795C4A85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2EF41-7074-C2C0-FC82-435ECA39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99F0F-D9A2-FBC7-6540-9F5F0E0C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A59FD-C903-5106-6AEB-5D4882B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1040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3598-1095-6281-7932-62E484D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BE484-3AAC-C377-6BEC-A357A32CA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22042-16EF-5957-FBB2-C6B96501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60C3-5BFA-EEE1-77FC-7599D6A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6E655-69C3-6498-53C7-050D5E58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4C18-B5CC-2A65-DA82-CACA204E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95240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D7DC-7E06-FF40-5484-CEA400CA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3F308-BE44-612F-210F-274D91933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A931-5114-714B-D5D7-499515C7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81DDA-2377-707F-CE7B-E5F4EF7D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D2F8-19D3-1822-521A-90597995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83715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4.wdp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a globe&#10;&#10;AI-generated content may be incorrect.">
            <a:extLst>
              <a:ext uri="{FF2B5EF4-FFF2-40B4-BE49-F238E27FC236}">
                <a16:creationId xmlns:a16="http://schemas.microsoft.com/office/drawing/2014/main" id="{B39CC0FE-384E-3CA8-5F99-AEA92ED3C6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06" y="222943"/>
            <a:ext cx="5577388" cy="5742088"/>
          </a:xfrm>
          <a:prstGeom prst="rect">
            <a:avLst/>
          </a:prstGeom>
        </p:spPr>
      </p:pic>
      <p:pic>
        <p:nvPicPr>
          <p:cNvPr id="15" name="Picture 14" descr="A logo with text overlay&#10;&#10;AI-generated content may be incorrect.">
            <a:extLst>
              <a:ext uri="{FF2B5EF4-FFF2-40B4-BE49-F238E27FC236}">
                <a16:creationId xmlns:a16="http://schemas.microsoft.com/office/drawing/2014/main" id="{9851846A-25BB-752D-23E4-9855241EC6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/>
          <a:stretch>
            <a:fillRect/>
          </a:stretch>
        </p:blipFill>
        <p:spPr>
          <a:xfrm>
            <a:off x="122829" y="109440"/>
            <a:ext cx="586854" cy="511370"/>
          </a:xfrm>
          <a:prstGeom prst="rect">
            <a:avLst/>
          </a:prstGeom>
        </p:spPr>
      </p:pic>
      <p:sp>
        <p:nvSpPr>
          <p:cNvPr id="20" name="Title Placeholder 19">
            <a:extLst>
              <a:ext uri="{FF2B5EF4-FFF2-40B4-BE49-F238E27FC236}">
                <a16:creationId xmlns:a16="http://schemas.microsoft.com/office/drawing/2014/main" id="{9F325A58-0F35-4106-3963-B751F43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8124C3-EDC7-D4D7-9FFB-C2D2303FB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CE560D7-E990-4A2B-D54F-2DEEE09ED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D17766-CECD-47FB-B5B8-47E2875954AC}" type="slidenum">
              <a:rPr lang="fr-CD" smtClean="0"/>
              <a:t>‹#›</a:t>
            </a:fld>
            <a:endParaRPr lang="fr-C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9C0772-53F8-5481-8A4A-6CF355A1B7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0" name="Picture 39" descr="A logo with blue text&#10;&#10;AI-generated content may be incorrect.">
            <a:extLst>
              <a:ext uri="{FF2B5EF4-FFF2-40B4-BE49-F238E27FC236}">
                <a16:creationId xmlns:a16="http://schemas.microsoft.com/office/drawing/2014/main" id="{DCDB111B-1904-A11E-6423-D41E4DC305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3E66A0-B822-F9C5-553C-B3ECC7221A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2" name="Picture 41" descr="A close-up of a logo&#10;&#10;AI-generated content may be incorrect.">
            <a:extLst>
              <a:ext uri="{FF2B5EF4-FFF2-40B4-BE49-F238E27FC236}">
                <a16:creationId xmlns:a16="http://schemas.microsoft.com/office/drawing/2014/main" id="{F642DD62-A48C-22FF-7320-18F92169F2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3" name="Picture 42" descr="A green and black logo&#10;&#10;AI-generated content may be incorrect.">
            <a:extLst>
              <a:ext uri="{FF2B5EF4-FFF2-40B4-BE49-F238E27FC236}">
                <a16:creationId xmlns:a16="http://schemas.microsoft.com/office/drawing/2014/main" id="{89D96D27-3F23-EBBA-038F-684292DBFCB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4" name="Picture 43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675A9591-DE91-332C-A902-3D9E374F891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5" name="Picture 44" descr="A blue and black logo">
            <a:extLst>
              <a:ext uri="{FF2B5EF4-FFF2-40B4-BE49-F238E27FC236}">
                <a16:creationId xmlns:a16="http://schemas.microsoft.com/office/drawing/2014/main" id="{FF3837A0-0BAC-B451-4DD8-FD825AC1C6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6" name="Picture 45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BE8797B2-DEB4-2457-2B8D-AFEAF571C6A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2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3" r:id="rId2"/>
    <p:sldLayoutId id="2147483660" r:id="rId3"/>
    <p:sldLayoutId id="2147483664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163EB5-37F2-508B-5F10-2462B0EB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noProof="0" dirty="0"/>
              <a:t>Displaying </a:t>
            </a:r>
            <a:r>
              <a:rPr lang="en-ZA" noProof="0" dirty="0" err="1"/>
              <a:t>Emagrams</a:t>
            </a:r>
            <a:r>
              <a:rPr lang="en-ZA" noProof="0" dirty="0"/>
              <a:t> and Ingesting </a:t>
            </a:r>
            <a:r>
              <a:rPr lang="en-ZA" noProof="0" dirty="0" err="1"/>
              <a:t>Eumetview</a:t>
            </a:r>
            <a:r>
              <a:rPr lang="en-ZA" noProof="0" dirty="0"/>
              <a:t> Data in PUMA-2025</a:t>
            </a:r>
          </a:p>
        </p:txBody>
      </p:sp>
    </p:spTree>
    <p:extLst>
      <p:ext uri="{BB962C8B-B14F-4D97-AF65-F5344CB8AC3E}">
        <p14:creationId xmlns:p14="http://schemas.microsoft.com/office/powerpoint/2010/main" val="342161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45269-FC63-2871-78CE-9F283C68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BBECD8-396C-7403-59CD-76A74707B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67" y="720009"/>
            <a:ext cx="7046170" cy="430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A024411-944C-5B2A-6B40-E2134EAA755D}"/>
              </a:ext>
            </a:extLst>
          </p:cNvPr>
          <p:cNvSpPr txBox="1"/>
          <p:nvPr/>
        </p:nvSpPr>
        <p:spPr>
          <a:xfrm>
            <a:off x="1355154" y="1137285"/>
            <a:ext cx="331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7AF12F-BA82-4EC2-5B01-E2B8364B252F}"/>
              </a:ext>
            </a:extLst>
          </p:cNvPr>
          <p:cNvSpPr txBox="1"/>
          <p:nvPr/>
        </p:nvSpPr>
        <p:spPr>
          <a:xfrm>
            <a:off x="102824" y="751622"/>
            <a:ext cx="3407416" cy="6020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marL="354013" indent="-354013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1 - Load any satellite or NWP product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2 - From the main menu click 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 grid boxes</a:t>
            </a:r>
          </a:p>
          <a:p>
            <a:pPr marL="354013" indent="-354013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3 - From the split view select the 2 vertically separated boxes</a:t>
            </a:r>
          </a:p>
          <a:p>
            <a:pPr marL="354013" indent="-354013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4 - From the displayed window click to add new product</a:t>
            </a:r>
          </a:p>
          <a:p>
            <a:pPr marL="720725" indent="-720725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5 - Under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s, select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NWP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6 - Under NWP, select the model to use</a:t>
            </a:r>
          </a:p>
          <a:p>
            <a:pPr marL="263525" indent="-263525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7 - Under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Runs,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select the run time</a:t>
            </a:r>
          </a:p>
          <a:p>
            <a:pPr marL="263525" indent="-263525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8 - Under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Products,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select Emagram</a:t>
            </a:r>
          </a:p>
          <a:p>
            <a:pPr marL="263525" indent="-263525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9 - Under Emagram click 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under. </a:t>
            </a:r>
          </a:p>
          <a:p>
            <a:pPr marL="354013" indent="-354013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10 - Click 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 display</a:t>
            </a:r>
          </a:p>
          <a:p>
            <a:pPr marL="354013" indent="-354013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11 - To link the Map and the emagram</a:t>
            </a:r>
          </a:p>
          <a:p>
            <a:pPr marL="536575" lvl="1" indent="-2730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11 a- Right-click on the map and check the box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double click location event</a:t>
            </a:r>
          </a:p>
          <a:p>
            <a:pPr marL="536575" lvl="1" indent="-2730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11 b - Right-click on the emagram and check the box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double click location</a:t>
            </a:r>
          </a:p>
          <a:p>
            <a:pPr marL="0" lvl="1"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Double click on any location on the map to display the emagram at that location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47ECFB6-A69E-49EF-73F4-990C3FC0167D}"/>
              </a:ext>
            </a:extLst>
          </p:cNvPr>
          <p:cNvCxnSpPr>
            <a:cxnSpLocks/>
          </p:cNvCxnSpPr>
          <p:nvPr/>
        </p:nvCxnSpPr>
        <p:spPr>
          <a:xfrm flipH="1">
            <a:off x="11035377" y="970585"/>
            <a:ext cx="425103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40283C1-70BA-3F21-40C5-F2B50BD88201}"/>
              </a:ext>
            </a:extLst>
          </p:cNvPr>
          <p:cNvSpPr txBox="1"/>
          <p:nvPr/>
        </p:nvSpPr>
        <p:spPr>
          <a:xfrm>
            <a:off x="858584" y="15600"/>
            <a:ext cx="479037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Emagrams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1202E659-4B54-D131-026E-080747CEF812}"/>
              </a:ext>
            </a:extLst>
          </p:cNvPr>
          <p:cNvGrpSpPr/>
          <p:nvPr/>
        </p:nvGrpSpPr>
        <p:grpSpPr>
          <a:xfrm>
            <a:off x="3651120" y="1318210"/>
            <a:ext cx="3445280" cy="2110789"/>
            <a:chOff x="3926629" y="1352728"/>
            <a:chExt cx="2291291" cy="1501746"/>
          </a:xfrm>
        </p:grpSpPr>
        <p:pic>
          <p:nvPicPr>
            <p:cNvPr id="13" name="Image 12" descr="Une image contenant texte, diagramme,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690AD89-81D4-94CE-01AB-0AB58C1C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629" y="1352728"/>
              <a:ext cx="2291291" cy="150174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E7C55BA-0B00-4679-01A0-C334A343AA9D}"/>
                </a:ext>
              </a:extLst>
            </p:cNvPr>
            <p:cNvGrpSpPr/>
            <p:nvPr/>
          </p:nvGrpSpPr>
          <p:grpSpPr>
            <a:xfrm>
              <a:off x="4317580" y="1965899"/>
              <a:ext cx="519795" cy="372251"/>
              <a:chOff x="10023795" y="3182187"/>
              <a:chExt cx="519795" cy="372251"/>
            </a:xfrm>
          </p:grpSpPr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BFB45AAC-ADF6-C311-3342-741A7D5DA5C2}"/>
                  </a:ext>
                </a:extLst>
              </p:cNvPr>
              <p:cNvCxnSpPr>
                <a:cxnSpLocks/>
                <a:stCxn id="19" idx="1"/>
              </p:cNvCxnSpPr>
              <p:nvPr/>
            </p:nvCxnSpPr>
            <p:spPr>
              <a:xfrm flipH="1">
                <a:off x="10023795" y="3368312"/>
                <a:ext cx="298574" cy="2037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8A87048-719D-F6A3-3D47-5C415997D89D}"/>
                  </a:ext>
                </a:extLst>
              </p:cNvPr>
              <p:cNvSpPr txBox="1"/>
              <p:nvPr/>
            </p:nvSpPr>
            <p:spPr>
              <a:xfrm>
                <a:off x="10322369" y="3182187"/>
                <a:ext cx="221221" cy="37225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F4B04CC-7A4C-2F99-BC09-E5C280F024DC}"/>
              </a:ext>
            </a:extLst>
          </p:cNvPr>
          <p:cNvGrpSpPr/>
          <p:nvPr/>
        </p:nvGrpSpPr>
        <p:grpSpPr>
          <a:xfrm>
            <a:off x="7307680" y="1312064"/>
            <a:ext cx="4809325" cy="2116936"/>
            <a:chOff x="6452660" y="1312064"/>
            <a:chExt cx="4487464" cy="2116936"/>
          </a:xfrm>
        </p:grpSpPr>
        <p:pic>
          <p:nvPicPr>
            <p:cNvPr id="27" name="Image 26" descr="Une image contenant car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F3ADEC0A-60B8-FB8E-F332-10163331B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660" y="1312064"/>
              <a:ext cx="4487464" cy="211693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BD0ED16-B453-F9D1-B737-A00A6D18DF7C}"/>
                </a:ext>
              </a:extLst>
            </p:cNvPr>
            <p:cNvSpPr txBox="1"/>
            <p:nvPr/>
          </p:nvSpPr>
          <p:spPr>
            <a:xfrm>
              <a:off x="9630476" y="1905874"/>
              <a:ext cx="38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78D919B0-E616-BD3E-AA6F-A3F7F79E0943}"/>
              </a:ext>
            </a:extLst>
          </p:cNvPr>
          <p:cNvGrpSpPr/>
          <p:nvPr/>
        </p:nvGrpSpPr>
        <p:grpSpPr>
          <a:xfrm>
            <a:off x="3651120" y="3697851"/>
            <a:ext cx="4961826" cy="3136594"/>
            <a:chOff x="4669854" y="1901151"/>
            <a:chExt cx="7447152" cy="5056679"/>
          </a:xfrm>
        </p:grpSpPr>
        <p:pic>
          <p:nvPicPr>
            <p:cNvPr id="36" name="Image 35" descr="Une image contenant texte, logiciel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E4D48121-A2B9-7A7E-E5E1-B18BAC959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854" y="1901151"/>
              <a:ext cx="7447152" cy="495684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AE26A7CD-A135-D4C7-FFAB-09B445AF72AF}"/>
                </a:ext>
              </a:extLst>
            </p:cNvPr>
            <p:cNvSpPr txBox="1"/>
            <p:nvPr/>
          </p:nvSpPr>
          <p:spPr>
            <a:xfrm>
              <a:off x="5221354" y="3543227"/>
              <a:ext cx="388619" cy="8435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3404829B-00D2-735F-0DF0-2D74666EAD80}"/>
                </a:ext>
              </a:extLst>
            </p:cNvPr>
            <p:cNvSpPr txBox="1"/>
            <p:nvPr/>
          </p:nvSpPr>
          <p:spPr>
            <a:xfrm>
              <a:off x="5496431" y="5233951"/>
              <a:ext cx="388619" cy="8435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785BF979-707A-6DB2-864A-315C386C0667}"/>
                </a:ext>
              </a:extLst>
            </p:cNvPr>
            <p:cNvSpPr txBox="1"/>
            <p:nvPr/>
          </p:nvSpPr>
          <p:spPr>
            <a:xfrm>
              <a:off x="7488554" y="2517411"/>
              <a:ext cx="369568" cy="8435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0C20A0C-8F6F-19AD-228F-A52AC874AF92}"/>
                </a:ext>
              </a:extLst>
            </p:cNvPr>
            <p:cNvSpPr txBox="1"/>
            <p:nvPr/>
          </p:nvSpPr>
          <p:spPr>
            <a:xfrm>
              <a:off x="9063598" y="4263877"/>
              <a:ext cx="388619" cy="8435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70AA0ED-8230-E6A1-4E81-163B445A31AD}"/>
                </a:ext>
              </a:extLst>
            </p:cNvPr>
            <p:cNvSpPr txBox="1"/>
            <p:nvPr/>
          </p:nvSpPr>
          <p:spPr>
            <a:xfrm>
              <a:off x="9452217" y="4557545"/>
              <a:ext cx="388619" cy="8435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43FF83A6-C4F4-C2F0-DD1F-58AE167B5E0D}"/>
                </a:ext>
              </a:extLst>
            </p:cNvPr>
            <p:cNvSpPr txBox="1"/>
            <p:nvPr/>
          </p:nvSpPr>
          <p:spPr>
            <a:xfrm>
              <a:off x="10854558" y="6114318"/>
              <a:ext cx="913863" cy="8435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F1D02FD4-EF00-EFEC-6C15-EB3A8A8A6AE7}"/>
              </a:ext>
            </a:extLst>
          </p:cNvPr>
          <p:cNvGrpSpPr/>
          <p:nvPr/>
        </p:nvGrpSpPr>
        <p:grpSpPr>
          <a:xfrm>
            <a:off x="8723310" y="3579101"/>
            <a:ext cx="3393695" cy="1581312"/>
            <a:chOff x="8723310" y="3579101"/>
            <a:chExt cx="3393695" cy="1581312"/>
          </a:xfrm>
        </p:grpSpPr>
        <p:pic>
          <p:nvPicPr>
            <p:cNvPr id="48" name="Image 47" descr="Une image contenant texte, carte, capture d’écran, diagramme&#10;&#10;Le contenu généré par l’IA peut être incorrect.">
              <a:extLst>
                <a:ext uri="{FF2B5EF4-FFF2-40B4-BE49-F238E27FC236}">
                  <a16:creationId xmlns:a16="http://schemas.microsoft.com/office/drawing/2014/main" id="{4AE24808-EE1E-7E37-D615-833D2A2C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3310" y="3579101"/>
              <a:ext cx="3393695" cy="1581312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E7799FD5-09F0-035E-AC82-9B0839977AE9}"/>
                </a:ext>
              </a:extLst>
            </p:cNvPr>
            <p:cNvSpPr txBox="1"/>
            <p:nvPr/>
          </p:nvSpPr>
          <p:spPr>
            <a:xfrm>
              <a:off x="8987660" y="4055614"/>
              <a:ext cx="948820" cy="52322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11 a</a:t>
              </a:r>
            </a:p>
          </p:txBody>
        </p:sp>
      </p:grpSp>
      <p:pic>
        <p:nvPicPr>
          <p:cNvPr id="51" name="Image 50">
            <a:extLst>
              <a:ext uri="{FF2B5EF4-FFF2-40B4-BE49-F238E27FC236}">
                <a16:creationId xmlns:a16="http://schemas.microsoft.com/office/drawing/2014/main" id="{454717D7-DA35-ADD9-1339-60BD8F3B9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455" y="5205448"/>
            <a:ext cx="3529545" cy="16417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AB1FB8F0-C81C-69AD-6971-66B4154F747D}"/>
              </a:ext>
            </a:extLst>
          </p:cNvPr>
          <p:cNvSpPr txBox="1"/>
          <p:nvPr/>
        </p:nvSpPr>
        <p:spPr>
          <a:xfrm>
            <a:off x="10972800" y="5471002"/>
            <a:ext cx="112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89C65-FD6D-74CF-0EC9-1F1A66225349}"/>
              </a:ext>
            </a:extLst>
          </p:cNvPr>
          <p:cNvSpPr txBox="1"/>
          <p:nvPr/>
        </p:nvSpPr>
        <p:spPr>
          <a:xfrm>
            <a:off x="11400904" y="739752"/>
            <a:ext cx="27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496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41859-C9BD-88B5-93EA-0CE178FE0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360C209-1C47-B643-ECF9-BAE3E032271C}"/>
              </a:ext>
            </a:extLst>
          </p:cNvPr>
          <p:cNvSpPr txBox="1"/>
          <p:nvPr/>
        </p:nvSpPr>
        <p:spPr>
          <a:xfrm>
            <a:off x="1355154" y="1137285"/>
            <a:ext cx="331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62765F4-BF02-828B-B302-1233B02FEA13}"/>
              </a:ext>
            </a:extLst>
          </p:cNvPr>
          <p:cNvSpPr txBox="1"/>
          <p:nvPr/>
        </p:nvSpPr>
        <p:spPr>
          <a:xfrm>
            <a:off x="710027" y="-9984"/>
            <a:ext cx="12136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Emagrams with PUMA-2025 at a single point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D68DEF7-CC79-7496-5CCB-EA835D6930A2}"/>
              </a:ext>
            </a:extLst>
          </p:cNvPr>
          <p:cNvSpPr txBox="1"/>
          <p:nvPr/>
        </p:nvSpPr>
        <p:spPr>
          <a:xfrm>
            <a:off x="77615" y="937345"/>
            <a:ext cx="2458275" cy="4569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marL="354013" indent="-354013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1 - Load the emagram </a:t>
            </a:r>
          </a:p>
          <a:p>
            <a:pPr marL="273050" indent="-273050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2 - Click on the setting bouton of the product name </a:t>
            </a:r>
          </a:p>
          <a:p>
            <a:pPr marL="263525" indent="-263525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3 - From the display window, click 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expand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4 - Click on Add point to edit the coordinates of the emagram display    </a:t>
            </a:r>
          </a:p>
          <a:p>
            <a:pPr marL="263525" indent="-263525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5 - Input the coordinate of the new point </a:t>
            </a:r>
          </a:p>
          <a:p>
            <a:pPr marL="263525" indent="-263525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6 - If wished, click on the pencil to reference the point (the name of an airport for example)</a:t>
            </a:r>
          </a:p>
          <a:p>
            <a:pPr marL="263525" indent="-263525">
              <a:spcAft>
                <a:spcPts val="600"/>
              </a:spcAft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26D0525-365F-287F-A254-524BDF4D6B60}"/>
              </a:ext>
            </a:extLst>
          </p:cNvPr>
          <p:cNvGrpSpPr/>
          <p:nvPr/>
        </p:nvGrpSpPr>
        <p:grpSpPr>
          <a:xfrm>
            <a:off x="2737442" y="612905"/>
            <a:ext cx="3737615" cy="2067400"/>
            <a:chOff x="4281526" y="610343"/>
            <a:chExt cx="3737615" cy="2067400"/>
          </a:xfrm>
        </p:grpSpPr>
        <p:pic>
          <p:nvPicPr>
            <p:cNvPr id="4" name="Image 3" descr="Une image contenant capture d’écran, diagramme, logiciel, Tracé&#10;&#10;Le contenu généré par l’IA peut être incorrect.">
              <a:extLst>
                <a:ext uri="{FF2B5EF4-FFF2-40B4-BE49-F238E27FC236}">
                  <a16:creationId xmlns:a16="http://schemas.microsoft.com/office/drawing/2014/main" id="{CAEB3590-1DE5-0066-4407-0857BCF66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0" t="3823" r="1282" b="-3823"/>
            <a:stretch>
              <a:fillRect/>
            </a:stretch>
          </p:blipFill>
          <p:spPr>
            <a:xfrm>
              <a:off x="4281526" y="610343"/>
              <a:ext cx="3737615" cy="20674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362B193D-7A4C-AB99-7038-63A2326DD284}"/>
                </a:ext>
              </a:extLst>
            </p:cNvPr>
            <p:cNvGrpSpPr/>
            <p:nvPr/>
          </p:nvGrpSpPr>
          <p:grpSpPr>
            <a:xfrm>
              <a:off x="7183181" y="673173"/>
              <a:ext cx="791098" cy="523220"/>
              <a:chOff x="10596647" y="2923814"/>
              <a:chExt cx="791098" cy="523220"/>
            </a:xfrm>
          </p:grpSpPr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F88C0868-0E39-0190-EA22-5A5BD5D2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4943" y="3185424"/>
                <a:ext cx="482802" cy="26161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921927A-D286-1D82-A092-98625702B9E2}"/>
                  </a:ext>
                </a:extLst>
              </p:cNvPr>
              <p:cNvSpPr txBox="1"/>
              <p:nvPr/>
            </p:nvSpPr>
            <p:spPr>
              <a:xfrm>
                <a:off x="10596647" y="2923814"/>
                <a:ext cx="410633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AA8CA16-60B5-15A0-F41F-17020AAFCBBA}"/>
              </a:ext>
            </a:extLst>
          </p:cNvPr>
          <p:cNvGrpSpPr/>
          <p:nvPr/>
        </p:nvGrpSpPr>
        <p:grpSpPr>
          <a:xfrm>
            <a:off x="2737442" y="2777854"/>
            <a:ext cx="5039935" cy="1894884"/>
            <a:chOff x="3143842" y="2777854"/>
            <a:chExt cx="5039935" cy="1894884"/>
          </a:xfrm>
        </p:grpSpPr>
        <p:pic>
          <p:nvPicPr>
            <p:cNvPr id="19" name="Image 18" descr="Une image contenant texte, diagramme, capture d’écran, ligne&#10;&#10;Le contenu généré par l’IA peut être incorrect.">
              <a:extLst>
                <a:ext uri="{FF2B5EF4-FFF2-40B4-BE49-F238E27FC236}">
                  <a16:creationId xmlns:a16="http://schemas.microsoft.com/office/drawing/2014/main" id="{9ABD7151-90DB-7E8B-2F69-96371E1E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842" y="2777854"/>
              <a:ext cx="5039935" cy="189488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6CCBF6BC-0AFA-2326-A33F-55F1B1777CCD}"/>
                </a:ext>
              </a:extLst>
            </p:cNvPr>
            <p:cNvGrpSpPr/>
            <p:nvPr/>
          </p:nvGrpSpPr>
          <p:grpSpPr>
            <a:xfrm>
              <a:off x="6353793" y="3429000"/>
              <a:ext cx="388620" cy="995356"/>
              <a:chOff x="11692494" y="3210568"/>
              <a:chExt cx="388620" cy="995356"/>
            </a:xfrm>
          </p:grpSpPr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68C0D980-C187-ACB5-00ED-E890E07731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01993" y="3210568"/>
                <a:ext cx="0" cy="56223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CB242B7-28D4-175E-13EE-331DC39DED20}"/>
                  </a:ext>
                </a:extLst>
              </p:cNvPr>
              <p:cNvSpPr txBox="1"/>
              <p:nvPr/>
            </p:nvSpPr>
            <p:spPr>
              <a:xfrm>
                <a:off x="11692494" y="3682704"/>
                <a:ext cx="3886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1567DF5-648A-FE44-9566-166439F29BE0}"/>
              </a:ext>
            </a:extLst>
          </p:cNvPr>
          <p:cNvGrpSpPr/>
          <p:nvPr/>
        </p:nvGrpSpPr>
        <p:grpSpPr>
          <a:xfrm>
            <a:off x="2715010" y="4770287"/>
            <a:ext cx="5084798" cy="1897754"/>
            <a:chOff x="3121410" y="4877226"/>
            <a:chExt cx="5084798" cy="1897754"/>
          </a:xfrm>
        </p:grpSpPr>
        <p:pic>
          <p:nvPicPr>
            <p:cNvPr id="21" name="Image 20" descr="Une image contenant texte, capture d’écran, diagramme, nombre&#10;&#10;Le contenu généré par l’IA peut être incorrect.">
              <a:extLst>
                <a:ext uri="{FF2B5EF4-FFF2-40B4-BE49-F238E27FC236}">
                  <a16:creationId xmlns:a16="http://schemas.microsoft.com/office/drawing/2014/main" id="{CBC25B8F-1794-5320-1AB0-C85CA063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10" y="4877226"/>
              <a:ext cx="5084798" cy="189775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B93E811-8CB6-C801-F0CD-E945F2240CA9}"/>
                </a:ext>
              </a:extLst>
            </p:cNvPr>
            <p:cNvGrpSpPr/>
            <p:nvPr/>
          </p:nvGrpSpPr>
          <p:grpSpPr>
            <a:xfrm>
              <a:off x="6990145" y="5824344"/>
              <a:ext cx="388620" cy="882416"/>
              <a:chOff x="11692494" y="3323508"/>
              <a:chExt cx="388620" cy="882416"/>
            </a:xfrm>
          </p:grpSpPr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5B3CDFC6-855D-F0AE-13C8-A419679C4EEA}"/>
                  </a:ext>
                </a:extLst>
              </p:cNvPr>
              <p:cNvCxnSpPr>
                <a:cxnSpLocks/>
                <a:stCxn id="18" idx="0"/>
              </p:cNvCxnSpPr>
              <p:nvPr/>
            </p:nvCxnSpPr>
            <p:spPr>
              <a:xfrm flipV="1">
                <a:off x="11886804" y="3323508"/>
                <a:ext cx="24144" cy="35919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EFA93E4-8A6B-3194-7755-F34D2441B4F1}"/>
                  </a:ext>
                </a:extLst>
              </p:cNvPr>
              <p:cNvSpPr txBox="1"/>
              <p:nvPr/>
            </p:nvSpPr>
            <p:spPr>
              <a:xfrm>
                <a:off x="11692494" y="3682704"/>
                <a:ext cx="3886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</p:grpSp>
      <p:pic>
        <p:nvPicPr>
          <p:cNvPr id="25" name="Image 24" descr="Une image contenant texte, diagramm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C83580A6-C376-9D2F-35F4-728025061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22" y="584358"/>
            <a:ext cx="5516634" cy="20673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1EC877B4-5AAA-DDE0-FEE6-13EEF9D65886}"/>
              </a:ext>
            </a:extLst>
          </p:cNvPr>
          <p:cNvGrpSpPr/>
          <p:nvPr/>
        </p:nvGrpSpPr>
        <p:grpSpPr>
          <a:xfrm>
            <a:off x="10824989" y="1871081"/>
            <a:ext cx="388620" cy="678591"/>
            <a:chOff x="10011095" y="2904391"/>
            <a:chExt cx="388620" cy="678591"/>
          </a:xfrm>
        </p:grpSpPr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FF850476-4942-23C1-099A-A82C02FBDC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4605" y="2904391"/>
              <a:ext cx="10191" cy="260716"/>
            </a:xfrm>
            <a:prstGeom prst="straightConnector1">
              <a:avLst/>
            </a:prstGeom>
            <a:ln w="38100">
              <a:noFill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2E775DA-FE97-CCF2-1B99-AD156C4866B7}"/>
                </a:ext>
              </a:extLst>
            </p:cNvPr>
            <p:cNvSpPr txBox="1"/>
            <p:nvPr/>
          </p:nvSpPr>
          <p:spPr>
            <a:xfrm>
              <a:off x="10011095" y="3059762"/>
              <a:ext cx="388620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35" name="Accolade fermante 34">
            <a:extLst>
              <a:ext uri="{FF2B5EF4-FFF2-40B4-BE49-F238E27FC236}">
                <a16:creationId xmlns:a16="http://schemas.microsoft.com/office/drawing/2014/main" id="{9763DDAD-5275-D5D2-D7A3-5F7C43F471B0}"/>
              </a:ext>
            </a:extLst>
          </p:cNvPr>
          <p:cNvSpPr/>
          <p:nvPr/>
        </p:nvSpPr>
        <p:spPr>
          <a:xfrm rot="5400000">
            <a:off x="10885959" y="1431357"/>
            <a:ext cx="266680" cy="10440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489A377-2AD1-A99C-7E6B-8634852012B7}"/>
              </a:ext>
            </a:extLst>
          </p:cNvPr>
          <p:cNvGrpSpPr/>
          <p:nvPr/>
        </p:nvGrpSpPr>
        <p:grpSpPr>
          <a:xfrm>
            <a:off x="10802632" y="612905"/>
            <a:ext cx="738668" cy="523220"/>
            <a:chOff x="10389870" y="2904391"/>
            <a:chExt cx="1091421" cy="523220"/>
          </a:xfrm>
        </p:grpSpPr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14DDCBB9-DE7F-AD01-4F05-1BC4F8753CCE}"/>
                </a:ext>
              </a:extLst>
            </p:cNvPr>
            <p:cNvCxnSpPr>
              <a:cxnSpLocks/>
              <a:stCxn id="51" idx="3"/>
            </p:cNvCxnSpPr>
            <p:nvPr/>
          </p:nvCxnSpPr>
          <p:spPr>
            <a:xfrm flipV="1">
              <a:off x="10778490" y="3016176"/>
              <a:ext cx="702801" cy="149825"/>
            </a:xfrm>
            <a:prstGeom prst="straightConnector1">
              <a:avLst/>
            </a:prstGeom>
            <a:ln w="38100">
              <a:noFill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E41B1323-268A-1583-E6D6-E8C9FFD7D507}"/>
                </a:ext>
              </a:extLst>
            </p:cNvPr>
            <p:cNvSpPr txBox="1"/>
            <p:nvPr/>
          </p:nvSpPr>
          <p:spPr>
            <a:xfrm>
              <a:off x="10389870" y="2904391"/>
              <a:ext cx="388620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pic>
        <p:nvPicPr>
          <p:cNvPr id="58" name="Image 57">
            <a:extLst>
              <a:ext uri="{FF2B5EF4-FFF2-40B4-BE49-F238E27FC236}">
                <a16:creationId xmlns:a16="http://schemas.microsoft.com/office/drawing/2014/main" id="{D2F131D8-7EE8-09B8-4940-BAC07BD3C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3800" y="2777853"/>
            <a:ext cx="4232183" cy="8194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F1FD4D-C23E-A19D-39F3-0621CF4499D1}"/>
              </a:ext>
            </a:extLst>
          </p:cNvPr>
          <p:cNvGrpSpPr/>
          <p:nvPr/>
        </p:nvGrpSpPr>
        <p:grpSpPr>
          <a:xfrm>
            <a:off x="7882202" y="3597258"/>
            <a:ext cx="4232183" cy="3197271"/>
            <a:chOff x="7863799" y="3723354"/>
            <a:chExt cx="4232183" cy="3197271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BBA2CCD7-28E6-9A6E-F773-67F7903B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63799" y="3723354"/>
              <a:ext cx="4232183" cy="319727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C3D9C68-A01A-0DC6-5ECF-6B00044E4002}"/>
                </a:ext>
              </a:extLst>
            </p:cNvPr>
            <p:cNvSpPr/>
            <p:nvPr/>
          </p:nvSpPr>
          <p:spPr>
            <a:xfrm>
              <a:off x="8826500" y="3816350"/>
              <a:ext cx="628058" cy="657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719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0A310-1C27-4532-F0D4-861B877B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38419-F34A-A5C9-FAF4-420CDC1D1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295" y="531473"/>
            <a:ext cx="9231410" cy="3542045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Accessing EUMETVIEW Data on PUMA</a:t>
            </a:r>
          </a:p>
        </p:txBody>
      </p:sp>
    </p:spTree>
    <p:extLst>
      <p:ext uri="{BB962C8B-B14F-4D97-AF65-F5344CB8AC3E}">
        <p14:creationId xmlns:p14="http://schemas.microsoft.com/office/powerpoint/2010/main" val="110954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F69DED-601F-1648-342F-6F9EB222C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890" y="774700"/>
            <a:ext cx="3877310" cy="419354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Open Queue </a:t>
            </a:r>
          </a:p>
          <a:p>
            <a:pPr marL="444500" indent="-444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From the drop-down menu click on EUMETVIEW under Layouts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Select the source of the product to display (MTG or MSG)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Select product under channels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Under images set the display characteristics (period (under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under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range and interval 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every)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load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display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BCC746-D0B0-61D4-013F-69EB14722151}"/>
              </a:ext>
            </a:extLst>
          </p:cNvPr>
          <p:cNvSpPr txBox="1"/>
          <p:nvPr/>
        </p:nvSpPr>
        <p:spPr>
          <a:xfrm>
            <a:off x="759118" y="18255"/>
            <a:ext cx="11402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Accessing EUMETVIEW Data on PUMA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A07A76E-0492-BD17-9095-83F2D5B5EAB2}"/>
              </a:ext>
            </a:extLst>
          </p:cNvPr>
          <p:cNvGrpSpPr/>
          <p:nvPr/>
        </p:nvGrpSpPr>
        <p:grpSpPr>
          <a:xfrm>
            <a:off x="4441209" y="771271"/>
            <a:ext cx="6322207" cy="2806868"/>
            <a:chOff x="4619351" y="563413"/>
            <a:chExt cx="6322207" cy="280686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37F3EAA-D521-97A8-2205-9B885284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9351" y="585696"/>
              <a:ext cx="6322207" cy="278458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9CF0E3C-1B40-1727-4BFB-222894A5303A}"/>
                </a:ext>
              </a:extLst>
            </p:cNvPr>
            <p:cNvSpPr txBox="1"/>
            <p:nvPr/>
          </p:nvSpPr>
          <p:spPr>
            <a:xfrm>
              <a:off x="9256268" y="563413"/>
              <a:ext cx="38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1" name="Accolade ouvrante 10">
              <a:extLst>
                <a:ext uri="{FF2B5EF4-FFF2-40B4-BE49-F238E27FC236}">
                  <a16:creationId xmlns:a16="http://schemas.microsoft.com/office/drawing/2014/main" id="{8F3EBDB2-9FA9-0DEC-9CBF-5088BEB020DA}"/>
                </a:ext>
              </a:extLst>
            </p:cNvPr>
            <p:cNvSpPr/>
            <p:nvPr/>
          </p:nvSpPr>
          <p:spPr>
            <a:xfrm rot="5400000">
              <a:off x="9250404" y="177106"/>
              <a:ext cx="391738" cy="1941554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716473C-9801-B33E-A469-85855ADA9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126" y="3600422"/>
            <a:ext cx="2473562" cy="2306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5C74975-96BC-B092-49E4-652DFF9DE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209" y="3862656"/>
            <a:ext cx="4517770" cy="201718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7AC4F3-A51C-02E9-54FD-D3487BD1F1C6}"/>
              </a:ext>
            </a:extLst>
          </p:cNvPr>
          <p:cNvCxnSpPr>
            <a:cxnSpLocks/>
          </p:cNvCxnSpPr>
          <p:nvPr/>
        </p:nvCxnSpPr>
        <p:spPr>
          <a:xfrm>
            <a:off x="3894647" y="1433001"/>
            <a:ext cx="632031" cy="118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646A2F-3ECB-D60A-0C43-6D790B8994B7}"/>
              </a:ext>
            </a:extLst>
          </p:cNvPr>
          <p:cNvCxnSpPr>
            <a:cxnSpLocks/>
          </p:cNvCxnSpPr>
          <p:nvPr/>
        </p:nvCxnSpPr>
        <p:spPr>
          <a:xfrm flipV="1">
            <a:off x="4140200" y="1692502"/>
            <a:ext cx="553720" cy="2766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70C939-98C7-F104-F40B-CBAD0E8A9D1B}"/>
              </a:ext>
            </a:extLst>
          </p:cNvPr>
          <p:cNvCxnSpPr>
            <a:cxnSpLocks/>
          </p:cNvCxnSpPr>
          <p:nvPr/>
        </p:nvCxnSpPr>
        <p:spPr>
          <a:xfrm flipV="1">
            <a:off x="3735440" y="1573893"/>
            <a:ext cx="2501113" cy="12766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B5F642-3D56-E29A-1C58-814FE7B0105F}"/>
              </a:ext>
            </a:extLst>
          </p:cNvPr>
          <p:cNvCxnSpPr>
            <a:cxnSpLocks/>
          </p:cNvCxnSpPr>
          <p:nvPr/>
        </p:nvCxnSpPr>
        <p:spPr>
          <a:xfrm flipV="1">
            <a:off x="3594887" y="1573893"/>
            <a:ext cx="4702467" cy="1783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C0A502-627C-FA01-AD63-7BD65470000C}"/>
              </a:ext>
            </a:extLst>
          </p:cNvPr>
          <p:cNvCxnSpPr>
            <a:cxnSpLocks/>
          </p:cNvCxnSpPr>
          <p:nvPr/>
        </p:nvCxnSpPr>
        <p:spPr>
          <a:xfrm flipV="1">
            <a:off x="3021998" y="3379313"/>
            <a:ext cx="7216910" cy="1090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55639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nding page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efa4170-0d19-0005-0004-bc88714345d2}" enabled="1" method="Standard" siteId="{fd2550a8-84b7-42d4-9ec6-c1aef2c751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325</Words>
  <Application>Microsoft Office PowerPoint</Application>
  <PresentationFormat>Widescreen</PresentationFormat>
  <Paragraphs>50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Amasis MT Pro Black</vt:lpstr>
      <vt:lpstr>Aptos</vt:lpstr>
      <vt:lpstr>Aptos Display</vt:lpstr>
      <vt:lpstr>Arial</vt:lpstr>
      <vt:lpstr>Wingdings</vt:lpstr>
      <vt:lpstr>Presentations</vt:lpstr>
      <vt:lpstr>Landing page design</vt:lpstr>
      <vt:lpstr>Displaying Emagrams and Ingesting Eumetview Data in PUMA-2025</vt:lpstr>
      <vt:lpstr>PowerPoint Presentation</vt:lpstr>
      <vt:lpstr>PowerPoint Presentation</vt:lpstr>
      <vt:lpstr>Accessing EUMETVIEW Data on PUMA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Freddy Heritier Falanga</dc:creator>
  <cp:lastModifiedBy>Lee-Ann Simpson</cp:lastModifiedBy>
  <cp:revision>24</cp:revision>
  <dcterms:created xsi:type="dcterms:W3CDTF">2025-08-14T09:20:11Z</dcterms:created>
  <dcterms:modified xsi:type="dcterms:W3CDTF">2025-08-21T15:17:20Z</dcterms:modified>
</cp:coreProperties>
</file>