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mov" ContentType="video/quicktime"/>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7690" r:id="rId1"/>
    <p:sldMasterId id="2147487700" r:id="rId2"/>
    <p:sldMasterId id="2147487710" r:id="rId3"/>
  </p:sldMasterIdLst>
  <p:notesMasterIdLst>
    <p:notesMasterId r:id="rId85"/>
  </p:notesMasterIdLst>
  <p:handoutMasterIdLst>
    <p:handoutMasterId r:id="rId86"/>
  </p:handoutMasterIdLst>
  <p:sldIdLst>
    <p:sldId id="612" r:id="rId4"/>
    <p:sldId id="613" r:id="rId5"/>
    <p:sldId id="614" r:id="rId6"/>
    <p:sldId id="615" r:id="rId7"/>
    <p:sldId id="616" r:id="rId8"/>
    <p:sldId id="617" r:id="rId9"/>
    <p:sldId id="611" r:id="rId10"/>
    <p:sldId id="604" r:id="rId11"/>
    <p:sldId id="658" r:id="rId12"/>
    <p:sldId id="659" r:id="rId13"/>
    <p:sldId id="660" r:id="rId14"/>
    <p:sldId id="619" r:id="rId15"/>
    <p:sldId id="618" r:id="rId16"/>
    <p:sldId id="620" r:id="rId17"/>
    <p:sldId id="623" r:id="rId18"/>
    <p:sldId id="625" r:id="rId19"/>
    <p:sldId id="624" r:id="rId20"/>
    <p:sldId id="626" r:id="rId21"/>
    <p:sldId id="662" r:id="rId22"/>
    <p:sldId id="628" r:id="rId23"/>
    <p:sldId id="629" r:id="rId24"/>
    <p:sldId id="631" r:id="rId25"/>
    <p:sldId id="639" r:id="rId26"/>
    <p:sldId id="637" r:id="rId27"/>
    <p:sldId id="679" r:id="rId28"/>
    <p:sldId id="638" r:id="rId29"/>
    <p:sldId id="641" r:id="rId30"/>
    <p:sldId id="643" r:id="rId31"/>
    <p:sldId id="644" r:id="rId32"/>
    <p:sldId id="645" r:id="rId33"/>
    <p:sldId id="648" r:id="rId34"/>
    <p:sldId id="646" r:id="rId35"/>
    <p:sldId id="647" r:id="rId36"/>
    <p:sldId id="680" r:id="rId37"/>
    <p:sldId id="682" r:id="rId38"/>
    <p:sldId id="630" r:id="rId39"/>
    <p:sldId id="711" r:id="rId40"/>
    <p:sldId id="704" r:id="rId41"/>
    <p:sldId id="705" r:id="rId42"/>
    <p:sldId id="706" r:id="rId43"/>
    <p:sldId id="710" r:id="rId44"/>
    <p:sldId id="709" r:id="rId45"/>
    <p:sldId id="707" r:id="rId46"/>
    <p:sldId id="708" r:id="rId47"/>
    <p:sldId id="670" r:id="rId48"/>
    <p:sldId id="632" r:id="rId49"/>
    <p:sldId id="633" r:id="rId50"/>
    <p:sldId id="634" r:id="rId51"/>
    <p:sldId id="667" r:id="rId52"/>
    <p:sldId id="668" r:id="rId53"/>
    <p:sldId id="673" r:id="rId54"/>
    <p:sldId id="674" r:id="rId55"/>
    <p:sldId id="672" r:id="rId56"/>
    <p:sldId id="671" r:id="rId57"/>
    <p:sldId id="684" r:id="rId58"/>
    <p:sldId id="685" r:id="rId59"/>
    <p:sldId id="683" r:id="rId60"/>
    <p:sldId id="676" r:id="rId61"/>
    <p:sldId id="675" r:id="rId62"/>
    <p:sldId id="686" r:id="rId63"/>
    <p:sldId id="687" r:id="rId64"/>
    <p:sldId id="696" r:id="rId65"/>
    <p:sldId id="650" r:id="rId66"/>
    <p:sldId id="652" r:id="rId67"/>
    <p:sldId id="654" r:id="rId68"/>
    <p:sldId id="655" r:id="rId69"/>
    <p:sldId id="657" r:id="rId70"/>
    <p:sldId id="656" r:id="rId71"/>
    <p:sldId id="694" r:id="rId72"/>
    <p:sldId id="695" r:id="rId73"/>
    <p:sldId id="691" r:id="rId74"/>
    <p:sldId id="697" r:id="rId75"/>
    <p:sldId id="699" r:id="rId76"/>
    <p:sldId id="700" r:id="rId77"/>
    <p:sldId id="698" r:id="rId78"/>
    <p:sldId id="666" r:id="rId79"/>
    <p:sldId id="690" r:id="rId80"/>
    <p:sldId id="702" r:id="rId81"/>
    <p:sldId id="701" r:id="rId82"/>
    <p:sldId id="703" r:id="rId83"/>
    <p:sldId id="609" r:id="rId84"/>
  </p:sldIdLst>
  <p:sldSz cx="12192000" cy="6858000"/>
  <p:notesSz cx="9931400" cy="14363700"/>
  <p:custDataLst>
    <p:tags r:id="rId87"/>
  </p:custDataLst>
  <p:defaultTextStyle>
    <a:defPPr>
      <a:defRPr lang="en-GB"/>
    </a:defPPr>
    <a:lvl1pPr algn="l" rtl="0" fontAlgn="base">
      <a:spcBef>
        <a:spcPct val="0"/>
      </a:spcBef>
      <a:spcAft>
        <a:spcPct val="0"/>
      </a:spcAft>
      <a:defRPr sz="900" b="1" kern="1200">
        <a:solidFill>
          <a:schemeClr val="bg1"/>
        </a:solidFill>
        <a:latin typeface="Tahoma" pitchFamily="34" charset="0"/>
        <a:ea typeface="+mn-ea"/>
        <a:cs typeface="+mn-cs"/>
      </a:defRPr>
    </a:lvl1pPr>
    <a:lvl2pPr marL="457200" algn="l" rtl="0" fontAlgn="base">
      <a:spcBef>
        <a:spcPct val="0"/>
      </a:spcBef>
      <a:spcAft>
        <a:spcPct val="0"/>
      </a:spcAft>
      <a:defRPr sz="900" b="1" kern="1200">
        <a:solidFill>
          <a:schemeClr val="bg1"/>
        </a:solidFill>
        <a:latin typeface="Tahoma" pitchFamily="34" charset="0"/>
        <a:ea typeface="+mn-ea"/>
        <a:cs typeface="+mn-cs"/>
      </a:defRPr>
    </a:lvl2pPr>
    <a:lvl3pPr marL="914400" algn="l" rtl="0" fontAlgn="base">
      <a:spcBef>
        <a:spcPct val="0"/>
      </a:spcBef>
      <a:spcAft>
        <a:spcPct val="0"/>
      </a:spcAft>
      <a:defRPr sz="900" b="1" kern="1200">
        <a:solidFill>
          <a:schemeClr val="bg1"/>
        </a:solidFill>
        <a:latin typeface="Tahoma" pitchFamily="34" charset="0"/>
        <a:ea typeface="+mn-ea"/>
        <a:cs typeface="+mn-cs"/>
      </a:defRPr>
    </a:lvl3pPr>
    <a:lvl4pPr marL="1371600" algn="l" rtl="0" fontAlgn="base">
      <a:spcBef>
        <a:spcPct val="0"/>
      </a:spcBef>
      <a:spcAft>
        <a:spcPct val="0"/>
      </a:spcAft>
      <a:defRPr sz="900" b="1" kern="1200">
        <a:solidFill>
          <a:schemeClr val="bg1"/>
        </a:solidFill>
        <a:latin typeface="Tahoma" pitchFamily="34" charset="0"/>
        <a:ea typeface="+mn-ea"/>
        <a:cs typeface="+mn-cs"/>
      </a:defRPr>
    </a:lvl4pPr>
    <a:lvl5pPr marL="1828800" algn="l" rtl="0" fontAlgn="base">
      <a:spcBef>
        <a:spcPct val="0"/>
      </a:spcBef>
      <a:spcAft>
        <a:spcPct val="0"/>
      </a:spcAft>
      <a:defRPr sz="900" b="1" kern="1200">
        <a:solidFill>
          <a:schemeClr val="bg1"/>
        </a:solidFill>
        <a:latin typeface="Tahoma" pitchFamily="34" charset="0"/>
        <a:ea typeface="+mn-ea"/>
        <a:cs typeface="+mn-cs"/>
      </a:defRPr>
    </a:lvl5pPr>
    <a:lvl6pPr marL="2286000" algn="l" defTabSz="914400" rtl="0" eaLnBrk="1" latinLnBrk="0" hangingPunct="1">
      <a:defRPr sz="900" b="1" kern="1200">
        <a:solidFill>
          <a:schemeClr val="bg1"/>
        </a:solidFill>
        <a:latin typeface="Tahoma" pitchFamily="34" charset="0"/>
        <a:ea typeface="+mn-ea"/>
        <a:cs typeface="+mn-cs"/>
      </a:defRPr>
    </a:lvl6pPr>
    <a:lvl7pPr marL="2743200" algn="l" defTabSz="914400" rtl="0" eaLnBrk="1" latinLnBrk="0" hangingPunct="1">
      <a:defRPr sz="900" b="1" kern="1200">
        <a:solidFill>
          <a:schemeClr val="bg1"/>
        </a:solidFill>
        <a:latin typeface="Tahoma" pitchFamily="34" charset="0"/>
        <a:ea typeface="+mn-ea"/>
        <a:cs typeface="+mn-cs"/>
      </a:defRPr>
    </a:lvl7pPr>
    <a:lvl8pPr marL="3200400" algn="l" defTabSz="914400" rtl="0" eaLnBrk="1" latinLnBrk="0" hangingPunct="1">
      <a:defRPr sz="900" b="1" kern="1200">
        <a:solidFill>
          <a:schemeClr val="bg1"/>
        </a:solidFill>
        <a:latin typeface="Tahoma" pitchFamily="34" charset="0"/>
        <a:ea typeface="+mn-ea"/>
        <a:cs typeface="+mn-cs"/>
      </a:defRPr>
    </a:lvl8pPr>
    <a:lvl9pPr marL="3657600" algn="l" defTabSz="914400" rtl="0" eaLnBrk="1" latinLnBrk="0" hangingPunct="1">
      <a:defRPr sz="900" b="1" kern="1200">
        <a:solidFill>
          <a:schemeClr val="bg1"/>
        </a:solidFill>
        <a:latin typeface="Tahoma" pitchFamily="34" charset="0"/>
        <a:ea typeface="+mn-ea"/>
        <a:cs typeface="+mn-cs"/>
      </a:defRPr>
    </a:lvl9pPr>
  </p:defaultTextStyle>
  <p:extLst>
    <p:ext uri="{EFAFB233-063F-42B5-8137-9DF3F51BA10A}">
      <p15:sldGuideLst xmlns:p15="http://schemas.microsoft.com/office/powerpoint/2012/main">
        <p15:guide id="1" orient="horz" pos="1164" userDrawn="1">
          <p15:clr>
            <a:srgbClr val="A4A3A4"/>
          </p15:clr>
        </p15:guide>
        <p15:guide id="2" orient="horz" pos="1410" userDrawn="1">
          <p15:clr>
            <a:srgbClr val="A4A3A4"/>
          </p15:clr>
        </p15:guide>
        <p15:guide id="3" orient="horz" pos="2715" userDrawn="1">
          <p15:clr>
            <a:srgbClr val="A4A3A4"/>
          </p15:clr>
        </p15:guide>
        <p15:guide id="4" orient="horz" pos="2389" userDrawn="1">
          <p15:clr>
            <a:srgbClr val="A4A3A4"/>
          </p15:clr>
        </p15:guide>
        <p15:guide id="5" orient="horz" pos="2064" userDrawn="1">
          <p15:clr>
            <a:srgbClr val="A4A3A4"/>
          </p15:clr>
        </p15:guide>
        <p15:guide id="6" orient="horz" pos="1735" userDrawn="1">
          <p15:clr>
            <a:srgbClr val="A4A3A4"/>
          </p15:clr>
        </p15:guide>
        <p15:guide id="7" orient="horz" pos="3369" userDrawn="1">
          <p15:clr>
            <a:srgbClr val="A4A3A4"/>
          </p15:clr>
        </p15:guide>
        <p15:guide id="8" orient="horz" pos="3698" userDrawn="1">
          <p15:clr>
            <a:srgbClr val="A4A3A4"/>
          </p15:clr>
        </p15:guide>
        <p15:guide id="9" pos="5186" userDrawn="1">
          <p15:clr>
            <a:srgbClr val="A4A3A4"/>
          </p15:clr>
        </p15:guide>
        <p15:guide id="10" pos="241" userDrawn="1">
          <p15:clr>
            <a:srgbClr val="A4A3A4"/>
          </p15:clr>
        </p15:guide>
        <p15:guide id="11" pos="1910" userDrawn="1">
          <p15:clr>
            <a:srgbClr val="A4A3A4"/>
          </p15:clr>
        </p15:guide>
        <p15:guide id="12" pos="6005" userDrawn="1">
          <p15:clr>
            <a:srgbClr val="A4A3A4"/>
          </p15:clr>
        </p15:guide>
        <p15:guide id="13" pos="6838" userDrawn="1">
          <p15:clr>
            <a:srgbClr val="A4A3A4"/>
          </p15:clr>
        </p15:guide>
        <p15:guide id="14" pos="2751" userDrawn="1">
          <p15:clr>
            <a:srgbClr val="A4A3A4"/>
          </p15:clr>
        </p15:guide>
        <p15:guide id="15" pos="1076" userDrawn="1">
          <p15:clr>
            <a:srgbClr val="A4A3A4"/>
          </p15:clr>
        </p15:guide>
      </p15:sldGuideLst>
    </p:ext>
    <p:ext uri="{2D200454-40CA-4A62-9FC3-DE9A4176ACB9}">
      <p15:notesGuideLst xmlns:p15="http://schemas.microsoft.com/office/powerpoint/2012/main">
        <p15:guide id="1" orient="horz" pos="4525">
          <p15:clr>
            <a:srgbClr val="A4A3A4"/>
          </p15:clr>
        </p15:guide>
        <p15:guide id="2" pos="312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5B"/>
    <a:srgbClr val="C800C8"/>
    <a:srgbClr val="C000C0"/>
    <a:srgbClr val="CC00CC"/>
    <a:srgbClr val="5B7F95"/>
    <a:srgbClr val="007AB0"/>
    <a:srgbClr val="0085C0"/>
    <a:srgbClr val="C5B9AC"/>
    <a:srgbClr val="D6D2C4"/>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22" autoAdjust="0"/>
    <p:restoredTop sz="80368" autoAdjust="0"/>
  </p:normalViewPr>
  <p:slideViewPr>
    <p:cSldViewPr snapToGrid="0">
      <p:cViewPr varScale="1">
        <p:scale>
          <a:sx n="93" d="100"/>
          <a:sy n="93" d="100"/>
        </p:scale>
        <p:origin x="284" y="72"/>
      </p:cViewPr>
      <p:guideLst>
        <p:guide orient="horz" pos="1164"/>
        <p:guide orient="horz" pos="1410"/>
        <p:guide orient="horz" pos="2715"/>
        <p:guide orient="horz" pos="2389"/>
        <p:guide orient="horz" pos="2064"/>
        <p:guide orient="horz" pos="1735"/>
        <p:guide orient="horz" pos="3369"/>
        <p:guide orient="horz" pos="3698"/>
        <p:guide pos="5186"/>
        <p:guide pos="241"/>
        <p:guide pos="1910"/>
        <p:guide pos="6005"/>
        <p:guide pos="6838"/>
        <p:guide pos="2751"/>
        <p:guide pos="1076"/>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10020"/>
    </p:cViewPr>
  </p:sorterViewPr>
  <p:notesViewPr>
    <p:cSldViewPr snapToGrid="0">
      <p:cViewPr varScale="1">
        <p:scale>
          <a:sx n="57" d="100"/>
          <a:sy n="57" d="100"/>
        </p:scale>
        <p:origin x="2968" y="32"/>
      </p:cViewPr>
      <p:guideLst>
        <p:guide orient="horz" pos="4525"/>
        <p:guide pos="3127"/>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slide" Target="slides/slide73.xml"/><Relationship Id="rId84" Type="http://schemas.openxmlformats.org/officeDocument/2006/relationships/slide" Target="slides/slide81.xml"/><Relationship Id="rId89"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slide" Target="slides/slide76.xml"/><Relationship Id="rId87" Type="http://schemas.openxmlformats.org/officeDocument/2006/relationships/tags" Target="tags/tag1.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image" Target="../media/image15.png"/></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image" Target="../media/image15.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6978" name="Rectangle 2"/>
          <p:cNvSpPr>
            <a:spLocks noGrp="1" noChangeArrowheads="1"/>
          </p:cNvSpPr>
          <p:nvPr>
            <p:ph type="hdr" sz="quarter"/>
          </p:nvPr>
        </p:nvSpPr>
        <p:spPr bwMode="auto">
          <a:xfrm>
            <a:off x="0" y="0"/>
            <a:ext cx="0" cy="261938"/>
          </a:xfrm>
          <a:prstGeom prst="rect">
            <a:avLst/>
          </a:prstGeom>
          <a:noFill/>
          <a:ln w="9525">
            <a:noFill/>
            <a:miter lim="800000"/>
            <a:headEnd/>
            <a:tailEnd/>
          </a:ln>
          <a:effectLst/>
        </p:spPr>
        <p:txBody>
          <a:bodyPr vert="horz" wrap="none" lIns="0" tIns="0" rIns="0" bIns="0" numCol="1" anchor="t" anchorCtr="0" compatLnSpc="1">
            <a:prstTxWarp prst="textNoShape">
              <a:avLst/>
            </a:prstTxWarp>
            <a:spAutoFit/>
          </a:bodyPr>
          <a:lstStyle>
            <a:lvl1pPr defTabSz="1336954" eaLnBrk="0" hangingPunct="0">
              <a:spcBef>
                <a:spcPct val="0"/>
              </a:spcBef>
              <a:defRPr sz="1700" b="0">
                <a:solidFill>
                  <a:srgbClr val="000000"/>
                </a:solidFill>
                <a:latin typeface="Helvetica" pitchFamily="34" charset="0"/>
              </a:defRPr>
            </a:lvl1pPr>
          </a:lstStyle>
          <a:p>
            <a:pPr>
              <a:defRPr/>
            </a:pPr>
            <a:endParaRPr lang="de-DE"/>
          </a:p>
        </p:txBody>
      </p:sp>
      <p:sp>
        <p:nvSpPr>
          <p:cNvPr id="126979" name="Rectangle 3"/>
          <p:cNvSpPr>
            <a:spLocks noGrp="1" noChangeArrowheads="1"/>
          </p:cNvSpPr>
          <p:nvPr>
            <p:ph type="dt" sz="quarter" idx="1"/>
          </p:nvPr>
        </p:nvSpPr>
        <p:spPr bwMode="auto">
          <a:xfrm>
            <a:off x="9982200" y="0"/>
            <a:ext cx="0" cy="261938"/>
          </a:xfrm>
          <a:prstGeom prst="rect">
            <a:avLst/>
          </a:prstGeom>
          <a:noFill/>
          <a:ln w="9525">
            <a:noFill/>
            <a:miter lim="800000"/>
            <a:headEnd/>
            <a:tailEnd/>
          </a:ln>
          <a:effectLst/>
        </p:spPr>
        <p:txBody>
          <a:bodyPr vert="horz" wrap="none" lIns="0" tIns="0" rIns="0" bIns="0" numCol="1" anchor="t" anchorCtr="0" compatLnSpc="1">
            <a:prstTxWarp prst="textNoShape">
              <a:avLst/>
            </a:prstTxWarp>
            <a:spAutoFit/>
          </a:bodyPr>
          <a:lstStyle>
            <a:lvl1pPr algn="r" defTabSz="1336954" eaLnBrk="0" hangingPunct="0">
              <a:spcBef>
                <a:spcPct val="0"/>
              </a:spcBef>
              <a:defRPr sz="1700" b="0">
                <a:solidFill>
                  <a:srgbClr val="000000"/>
                </a:solidFill>
                <a:latin typeface="Helvetica" pitchFamily="34" charset="0"/>
              </a:defRPr>
            </a:lvl1pPr>
          </a:lstStyle>
          <a:p>
            <a:pPr>
              <a:defRPr/>
            </a:pPr>
            <a:endParaRPr lang="de-DE"/>
          </a:p>
        </p:txBody>
      </p:sp>
      <p:sp>
        <p:nvSpPr>
          <p:cNvPr id="126980" name="Rectangle 4"/>
          <p:cNvSpPr>
            <a:spLocks noGrp="1" noChangeArrowheads="1"/>
          </p:cNvSpPr>
          <p:nvPr>
            <p:ph type="ftr" sz="quarter" idx="2"/>
          </p:nvPr>
        </p:nvSpPr>
        <p:spPr bwMode="auto">
          <a:xfrm>
            <a:off x="0" y="14090650"/>
            <a:ext cx="0" cy="261938"/>
          </a:xfrm>
          <a:prstGeom prst="rect">
            <a:avLst/>
          </a:prstGeom>
          <a:noFill/>
          <a:ln w="9525">
            <a:noFill/>
            <a:miter lim="800000"/>
            <a:headEnd/>
            <a:tailEnd/>
          </a:ln>
          <a:effectLst/>
        </p:spPr>
        <p:txBody>
          <a:bodyPr vert="horz" wrap="none" lIns="0" tIns="0" rIns="0" bIns="0" numCol="1" anchor="b" anchorCtr="0" compatLnSpc="1">
            <a:prstTxWarp prst="textNoShape">
              <a:avLst/>
            </a:prstTxWarp>
            <a:spAutoFit/>
          </a:bodyPr>
          <a:lstStyle>
            <a:lvl1pPr defTabSz="1336954" eaLnBrk="0" hangingPunct="0">
              <a:spcBef>
                <a:spcPct val="0"/>
              </a:spcBef>
              <a:defRPr sz="1700" b="0">
                <a:solidFill>
                  <a:srgbClr val="000000"/>
                </a:solidFill>
                <a:latin typeface="Helvetica" pitchFamily="34" charset="0"/>
              </a:defRPr>
            </a:lvl1pPr>
          </a:lstStyle>
          <a:p>
            <a:pPr>
              <a:defRPr/>
            </a:pPr>
            <a:endParaRPr lang="de-DE"/>
          </a:p>
        </p:txBody>
      </p:sp>
      <p:sp>
        <p:nvSpPr>
          <p:cNvPr id="126981" name="Rectangle 5"/>
          <p:cNvSpPr>
            <a:spLocks noGrp="1" noChangeArrowheads="1"/>
          </p:cNvSpPr>
          <p:nvPr>
            <p:ph type="sldNum" sz="quarter" idx="3"/>
          </p:nvPr>
        </p:nvSpPr>
        <p:spPr bwMode="auto">
          <a:xfrm>
            <a:off x="9707563" y="14085888"/>
            <a:ext cx="274637" cy="266700"/>
          </a:xfrm>
          <a:prstGeom prst="rect">
            <a:avLst/>
          </a:prstGeom>
          <a:noFill/>
          <a:ln w="9525">
            <a:noFill/>
            <a:miter lim="800000"/>
            <a:headEnd/>
            <a:tailEnd/>
          </a:ln>
          <a:effectLst/>
        </p:spPr>
        <p:txBody>
          <a:bodyPr vert="horz" wrap="none" lIns="0" tIns="0" rIns="0" bIns="0" numCol="1" anchor="b" anchorCtr="0" compatLnSpc="1">
            <a:prstTxWarp prst="textNoShape">
              <a:avLst/>
            </a:prstTxWarp>
            <a:spAutoFit/>
          </a:bodyPr>
          <a:lstStyle>
            <a:lvl1pPr algn="r" defTabSz="1336954" eaLnBrk="0" hangingPunct="0">
              <a:spcBef>
                <a:spcPct val="0"/>
              </a:spcBef>
              <a:defRPr sz="1700" b="0">
                <a:solidFill>
                  <a:srgbClr val="000000"/>
                </a:solidFill>
                <a:latin typeface="Helvetica" pitchFamily="34" charset="0"/>
              </a:defRPr>
            </a:lvl1pPr>
          </a:lstStyle>
          <a:p>
            <a:pPr>
              <a:defRPr/>
            </a:pPr>
            <a:fld id="{E842FA72-B9ED-494F-A64D-EC1E1901C355}" type="slidenum">
              <a:rPr lang="de-DE"/>
              <a:pPr>
                <a:defRPr/>
              </a:pPr>
              <a:t>‹#›</a:t>
            </a:fld>
            <a:endParaRPr lang="de-DE"/>
          </a:p>
        </p:txBody>
      </p:sp>
    </p:spTree>
    <p:extLst>
      <p:ext uri="{BB962C8B-B14F-4D97-AF65-F5344CB8AC3E}">
        <p14:creationId xmlns:p14="http://schemas.microsoft.com/office/powerpoint/2010/main" val="6093611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4302125" cy="719138"/>
          </a:xfrm>
          <a:prstGeom prst="rect">
            <a:avLst/>
          </a:prstGeom>
          <a:noFill/>
          <a:ln w="9525">
            <a:noFill/>
            <a:miter lim="800000"/>
            <a:headEnd/>
            <a:tailEnd/>
          </a:ln>
          <a:effectLst/>
        </p:spPr>
        <p:txBody>
          <a:bodyPr vert="horz" wrap="square" lIns="133601" tIns="66800" rIns="133601" bIns="66800" numCol="1" anchor="t" anchorCtr="0" compatLnSpc="1">
            <a:prstTxWarp prst="textNoShape">
              <a:avLst/>
            </a:prstTxWarp>
          </a:bodyPr>
          <a:lstStyle>
            <a:lvl1pPr defTabSz="1336954" eaLnBrk="0" hangingPunct="0">
              <a:spcBef>
                <a:spcPct val="0"/>
              </a:spcBef>
              <a:defRPr sz="1700" b="0">
                <a:solidFill>
                  <a:schemeClr val="tx1"/>
                </a:solidFill>
                <a:latin typeface="Times New Roman" pitchFamily="18" charset="0"/>
              </a:defRPr>
            </a:lvl1pPr>
          </a:lstStyle>
          <a:p>
            <a:pPr>
              <a:defRPr/>
            </a:pPr>
            <a:endParaRPr lang="de-DE"/>
          </a:p>
        </p:txBody>
      </p:sp>
      <p:sp>
        <p:nvSpPr>
          <p:cNvPr id="3075" name="Rectangle 3"/>
          <p:cNvSpPr>
            <a:spLocks noGrp="1" noChangeArrowheads="1"/>
          </p:cNvSpPr>
          <p:nvPr>
            <p:ph type="dt" idx="1"/>
          </p:nvPr>
        </p:nvSpPr>
        <p:spPr bwMode="auto">
          <a:xfrm>
            <a:off x="5629275" y="0"/>
            <a:ext cx="4302125" cy="719138"/>
          </a:xfrm>
          <a:prstGeom prst="rect">
            <a:avLst/>
          </a:prstGeom>
          <a:noFill/>
          <a:ln w="9525">
            <a:noFill/>
            <a:miter lim="800000"/>
            <a:headEnd/>
            <a:tailEnd/>
          </a:ln>
          <a:effectLst/>
        </p:spPr>
        <p:txBody>
          <a:bodyPr vert="horz" wrap="square" lIns="133601" tIns="66800" rIns="133601" bIns="66800" numCol="1" anchor="t" anchorCtr="0" compatLnSpc="1">
            <a:prstTxWarp prst="textNoShape">
              <a:avLst/>
            </a:prstTxWarp>
          </a:bodyPr>
          <a:lstStyle>
            <a:lvl1pPr algn="r" defTabSz="1336954" eaLnBrk="0" hangingPunct="0">
              <a:spcBef>
                <a:spcPct val="0"/>
              </a:spcBef>
              <a:defRPr sz="1700" b="0">
                <a:solidFill>
                  <a:schemeClr val="tx1"/>
                </a:solidFill>
                <a:latin typeface="Times New Roman" pitchFamily="18" charset="0"/>
              </a:defRPr>
            </a:lvl1pPr>
          </a:lstStyle>
          <a:p>
            <a:pPr>
              <a:defRPr/>
            </a:pPr>
            <a:endParaRPr lang="de-DE"/>
          </a:p>
        </p:txBody>
      </p:sp>
      <p:sp>
        <p:nvSpPr>
          <p:cNvPr id="205828" name="Rectangle 4"/>
          <p:cNvSpPr>
            <a:spLocks noGrp="1" noRot="1" noChangeAspect="1" noChangeArrowheads="1" noTextEdit="1"/>
          </p:cNvSpPr>
          <p:nvPr>
            <p:ph type="sldImg" idx="2"/>
          </p:nvPr>
        </p:nvSpPr>
        <p:spPr bwMode="auto">
          <a:xfrm>
            <a:off x="177800" y="1074738"/>
            <a:ext cx="9575800" cy="5386387"/>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1322388" y="6819900"/>
            <a:ext cx="7286625" cy="6469063"/>
          </a:xfrm>
          <a:prstGeom prst="rect">
            <a:avLst/>
          </a:prstGeom>
          <a:noFill/>
          <a:ln w="9525">
            <a:noFill/>
            <a:miter lim="800000"/>
            <a:headEnd/>
            <a:tailEnd/>
          </a:ln>
          <a:effectLst/>
        </p:spPr>
        <p:txBody>
          <a:bodyPr vert="horz" wrap="square" lIns="133601" tIns="66800" rIns="133601" bIns="66800" numCol="1" anchor="t" anchorCtr="0" compatLnSpc="1">
            <a:prstTxWarp prst="textNoShape">
              <a:avLst/>
            </a:prstTxWarp>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p>
        </p:txBody>
      </p:sp>
      <p:sp>
        <p:nvSpPr>
          <p:cNvPr id="3078" name="Rectangle 6"/>
          <p:cNvSpPr>
            <a:spLocks noGrp="1" noChangeArrowheads="1"/>
          </p:cNvSpPr>
          <p:nvPr>
            <p:ph type="ftr" sz="quarter" idx="4"/>
          </p:nvPr>
        </p:nvSpPr>
        <p:spPr bwMode="auto">
          <a:xfrm>
            <a:off x="0" y="13644563"/>
            <a:ext cx="4302125" cy="719137"/>
          </a:xfrm>
          <a:prstGeom prst="rect">
            <a:avLst/>
          </a:prstGeom>
          <a:noFill/>
          <a:ln w="9525">
            <a:noFill/>
            <a:miter lim="800000"/>
            <a:headEnd/>
            <a:tailEnd/>
          </a:ln>
          <a:effectLst/>
        </p:spPr>
        <p:txBody>
          <a:bodyPr vert="horz" wrap="square" lIns="133601" tIns="66800" rIns="133601" bIns="66800" numCol="1" anchor="b" anchorCtr="0" compatLnSpc="1">
            <a:prstTxWarp prst="textNoShape">
              <a:avLst/>
            </a:prstTxWarp>
          </a:bodyPr>
          <a:lstStyle>
            <a:lvl1pPr defTabSz="1336954" eaLnBrk="0" hangingPunct="0">
              <a:spcBef>
                <a:spcPct val="0"/>
              </a:spcBef>
              <a:defRPr sz="1700" b="0">
                <a:solidFill>
                  <a:schemeClr val="tx1"/>
                </a:solidFill>
                <a:latin typeface="Times New Roman" pitchFamily="18" charset="0"/>
              </a:defRPr>
            </a:lvl1pPr>
          </a:lstStyle>
          <a:p>
            <a:pPr>
              <a:defRPr/>
            </a:pPr>
            <a:endParaRPr lang="de-DE"/>
          </a:p>
        </p:txBody>
      </p:sp>
      <p:sp>
        <p:nvSpPr>
          <p:cNvPr id="3079" name="Rectangle 7"/>
          <p:cNvSpPr>
            <a:spLocks noGrp="1" noChangeArrowheads="1"/>
          </p:cNvSpPr>
          <p:nvPr>
            <p:ph type="sldNum" sz="quarter" idx="5"/>
          </p:nvPr>
        </p:nvSpPr>
        <p:spPr bwMode="auto">
          <a:xfrm>
            <a:off x="5629275" y="13644563"/>
            <a:ext cx="4302125" cy="719137"/>
          </a:xfrm>
          <a:prstGeom prst="rect">
            <a:avLst/>
          </a:prstGeom>
          <a:noFill/>
          <a:ln w="9525">
            <a:noFill/>
            <a:miter lim="800000"/>
            <a:headEnd/>
            <a:tailEnd/>
          </a:ln>
          <a:effectLst/>
        </p:spPr>
        <p:txBody>
          <a:bodyPr vert="horz" wrap="square" lIns="133601" tIns="66800" rIns="133601" bIns="66800" numCol="1" anchor="b" anchorCtr="0" compatLnSpc="1">
            <a:prstTxWarp prst="textNoShape">
              <a:avLst/>
            </a:prstTxWarp>
          </a:bodyPr>
          <a:lstStyle>
            <a:lvl1pPr algn="r" defTabSz="1336954" eaLnBrk="0" hangingPunct="0">
              <a:spcBef>
                <a:spcPct val="0"/>
              </a:spcBef>
              <a:defRPr sz="1700" b="0">
                <a:solidFill>
                  <a:schemeClr val="tx1"/>
                </a:solidFill>
                <a:latin typeface="Times New Roman" pitchFamily="18" charset="0"/>
              </a:defRPr>
            </a:lvl1pPr>
          </a:lstStyle>
          <a:p>
            <a:pPr>
              <a:defRPr/>
            </a:pPr>
            <a:fld id="{7FE02029-9BE2-4139-82E8-7E205433FD51}" type="slidenum">
              <a:rPr lang="de-DE"/>
              <a:pPr>
                <a:defRPr/>
              </a:pPr>
              <a:t>‹#›</a:t>
            </a:fld>
            <a:endParaRPr lang="de-DE"/>
          </a:p>
        </p:txBody>
      </p:sp>
    </p:spTree>
    <p:extLst>
      <p:ext uri="{BB962C8B-B14F-4D97-AF65-F5344CB8AC3E}">
        <p14:creationId xmlns:p14="http://schemas.microsoft.com/office/powerpoint/2010/main" val="398041907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 behalf of EUMETSAT I wish to welcome you to this 27th in the series of EUMETSAT short courses. Before starting the session I’d like to thank my colleague Regina for facilitating and technically supporting this course. So, if you have any technical issues please send a message to support and she will help you as much as she can. </a:t>
            </a:r>
          </a:p>
          <a:p>
            <a:r>
              <a:rPr lang="en-US" dirty="0" smtClean="0"/>
              <a:t>For Questions and comments please use </a:t>
            </a:r>
            <a:r>
              <a:rPr lang="en-US" dirty="0" err="1" smtClean="0"/>
              <a:t>slido</a:t>
            </a:r>
            <a:r>
              <a:rPr lang="en-US" dirty="0" smtClean="0"/>
              <a:t>. If possible, open the slido.com on a smart phone so you can follow the presentation and use </a:t>
            </a:r>
            <a:r>
              <a:rPr lang="en-US" dirty="0" err="1" smtClean="0"/>
              <a:t>slido</a:t>
            </a:r>
            <a:r>
              <a:rPr lang="en-US" dirty="0" smtClean="0"/>
              <a:t> at the same time. The </a:t>
            </a:r>
            <a:r>
              <a:rPr lang="en-US" dirty="0" err="1" smtClean="0"/>
              <a:t>slido</a:t>
            </a:r>
            <a:r>
              <a:rPr lang="en-US" dirty="0" smtClean="0"/>
              <a:t> event code is #EUMSC27</a:t>
            </a:r>
          </a:p>
          <a:p>
            <a:r>
              <a:rPr lang="en-US" dirty="0" smtClean="0"/>
              <a:t>I will be asking you some questions as well, so make sure you have the </a:t>
            </a:r>
            <a:r>
              <a:rPr lang="en-US" dirty="0" err="1" smtClean="0"/>
              <a:t>slido</a:t>
            </a:r>
            <a:r>
              <a:rPr lang="en-US" dirty="0" smtClean="0"/>
              <a:t> ready!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80378A-D903-4193-A602-BECD392E98C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5439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Times New Roman" pitchFamily="18" charset="0"/>
                <a:ea typeface="+mn-ea"/>
                <a:cs typeface="+mn-cs"/>
              </a:rPr>
              <a:t>I would also like to advertise the following short courses</a:t>
            </a:r>
          </a:p>
          <a:p>
            <a:r>
              <a:rPr lang="en-GB" sz="1200" kern="1200" dirty="0" smtClean="0">
                <a:solidFill>
                  <a:schemeClr val="tx1"/>
                </a:solidFill>
                <a:effectLst/>
                <a:latin typeface="Times New Roman" pitchFamily="18" charset="0"/>
                <a:ea typeface="+mn-ea"/>
                <a:cs typeface="+mn-cs"/>
              </a:rPr>
              <a:t>On 20 April at 12 UTC  you can  learn about use of satellite data in Fire monitoring in the Mediterranean region </a:t>
            </a:r>
          </a:p>
          <a:p>
            <a:r>
              <a:rPr lang="en-GB" sz="1200" kern="1200" dirty="0" smtClean="0">
                <a:solidFill>
                  <a:schemeClr val="tx1"/>
                </a:solidFill>
                <a:effectLst/>
                <a:latin typeface="Times New Roman" pitchFamily="18" charset="0"/>
                <a:ea typeface="+mn-ea"/>
                <a:cs typeface="+mn-cs"/>
              </a:rPr>
              <a:t>On 21 April at 12 UTC we have a session on Data Access Services -   how to use EUMETSAT Data Access Client</a:t>
            </a:r>
          </a:p>
          <a:p>
            <a:r>
              <a:rPr lang="en-GB" sz="1200" kern="1200" dirty="0" smtClean="0">
                <a:solidFill>
                  <a:schemeClr val="tx1"/>
                </a:solidFill>
                <a:effectLst/>
                <a:latin typeface="Times New Roman" pitchFamily="18" charset="0"/>
                <a:ea typeface="+mn-ea"/>
                <a:cs typeface="+mn-cs"/>
              </a:rPr>
              <a:t>and on 4 May at 13.30 UTC you can attend the short course on The AI </a:t>
            </a:r>
            <a:r>
              <a:rPr lang="en-GB" sz="1200" kern="1200" dirty="0" err="1" smtClean="0">
                <a:solidFill>
                  <a:schemeClr val="tx1"/>
                </a:solidFill>
                <a:effectLst/>
                <a:latin typeface="Times New Roman" pitchFamily="18" charset="0"/>
                <a:ea typeface="+mn-ea"/>
                <a:cs typeface="+mn-cs"/>
              </a:rPr>
              <a:t>Mooc</a:t>
            </a:r>
            <a:r>
              <a:rPr lang="en-GB" sz="1200" kern="1200" dirty="0" smtClean="0">
                <a:solidFill>
                  <a:schemeClr val="tx1"/>
                </a:solidFill>
                <a:effectLst/>
                <a:latin typeface="Times New Roman" pitchFamily="18" charset="0"/>
                <a:ea typeface="+mn-ea"/>
                <a:cs typeface="+mn-cs"/>
              </a:rPr>
              <a:t> - The story behind a </a:t>
            </a:r>
            <a:r>
              <a:rPr lang="en-GB" sz="1200" kern="1200" dirty="0" err="1" smtClean="0">
                <a:solidFill>
                  <a:schemeClr val="tx1"/>
                </a:solidFill>
                <a:effectLst/>
                <a:latin typeface="Times New Roman" pitchFamily="18" charset="0"/>
                <a:ea typeface="+mn-ea"/>
                <a:cs typeface="+mn-cs"/>
              </a:rPr>
              <a:t>Mooc</a:t>
            </a:r>
            <a:r>
              <a:rPr lang="en-GB" sz="1200" kern="1200" dirty="0" smtClean="0">
                <a:solidFill>
                  <a:schemeClr val="tx1"/>
                </a:solidFill>
                <a:effectLst/>
                <a:latin typeface="Times New Roman" pitchFamily="18" charset="0"/>
                <a:ea typeface="+mn-ea"/>
                <a:cs typeface="+mn-cs"/>
              </a:rPr>
              <a:t> </a:t>
            </a:r>
          </a:p>
          <a:p>
            <a:r>
              <a:rPr lang="en-GB" sz="1200" kern="1200" dirty="0" smtClean="0">
                <a:solidFill>
                  <a:schemeClr val="tx1"/>
                </a:solidFill>
                <a:effectLst/>
                <a:latin typeface="Times New Roman" pitchFamily="18" charset="0"/>
                <a:ea typeface="+mn-ea"/>
                <a:cs typeface="+mn-cs"/>
              </a:rPr>
              <a:t>You can register</a:t>
            </a:r>
            <a:r>
              <a:rPr lang="en-IE" sz="1200" kern="1200" dirty="0" smtClean="0">
                <a:solidFill>
                  <a:schemeClr val="tx1"/>
                </a:solidFill>
                <a:effectLst/>
                <a:latin typeface="Times New Roman" pitchFamily="18" charset="0"/>
                <a:ea typeface="+mn-ea"/>
                <a:cs typeface="+mn-cs"/>
              </a:rPr>
              <a:t> at our training page.</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a:t>
            </a:fld>
            <a:endParaRPr lang="de-DE"/>
          </a:p>
        </p:txBody>
      </p:sp>
    </p:spTree>
    <p:extLst>
      <p:ext uri="{BB962C8B-B14F-4D97-AF65-F5344CB8AC3E}">
        <p14:creationId xmlns:p14="http://schemas.microsoft.com/office/powerpoint/2010/main" val="2143247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p:cNvSpPr>
            <a:spLocks noGrp="1" noRot="1" noChangeAspect="1" noTextEdit="1"/>
          </p:cNvSpPr>
          <p:nvPr>
            <p:ph type="sldImg"/>
          </p:nvPr>
        </p:nvSpPr>
        <p:spPr>
          <a:ln/>
        </p:spPr>
      </p:sp>
      <p:sp>
        <p:nvSpPr>
          <p:cNvPr id="146435" name="Notes Placeholder 2"/>
          <p:cNvSpPr>
            <a:spLocks noGrp="1"/>
          </p:cNvSpPr>
          <p:nvPr>
            <p:ph type="body" idx="1"/>
          </p:nvPr>
        </p:nvSpPr>
        <p:spPr>
          <a:noFill/>
          <a:ln/>
        </p:spPr>
        <p:txBody>
          <a:bodyPr/>
          <a:lstStyle/>
          <a:p>
            <a:r>
              <a:rPr lang="en-US" dirty="0" smtClean="0"/>
              <a:t>Now, to begin with, for those of you who are not familiar with our organization, let me tell you what EUMETSAT is and what we do:</a:t>
            </a:r>
          </a:p>
          <a:p>
            <a:r>
              <a:rPr lang="en-US" dirty="0" smtClean="0"/>
              <a:t>EUMETSAT is a European intergovernmental </a:t>
            </a:r>
            <a:r>
              <a:rPr lang="en-US" dirty="0" err="1" smtClean="0"/>
              <a:t>organisation</a:t>
            </a:r>
            <a:r>
              <a:rPr lang="en-US" dirty="0" smtClean="0"/>
              <a:t>, with headquarters in Darmstadt, Germany. We currently have 30 Member States. Our task is to develop, maintain and exploit the systems of meteorological satellites, taking into account the recommendations of the World meteorological organization. We also contribute to global climate monitoring missions and are a part of Copernicus mission. We help and support users in the Member-state organizations but also worldwide in using the data from the meteorological satellites, so the short courses like this one is a part of our mandate.</a:t>
            </a:r>
          </a:p>
          <a:p>
            <a:endParaRPr lang="en-US" dirty="0"/>
          </a:p>
        </p:txBody>
      </p:sp>
      <p:sp>
        <p:nvSpPr>
          <p:cNvPr id="207876" name="Slide Number Placeholder 3"/>
          <p:cNvSpPr>
            <a:spLocks noGrp="1"/>
          </p:cNvSpPr>
          <p:nvPr>
            <p:ph type="sldNum" sz="quarter" idx="5"/>
          </p:nvPr>
        </p:nvSpPr>
        <p:spPr/>
        <p:txBody>
          <a:bodyPr/>
          <a:lstStyle/>
          <a:p>
            <a:pPr marL="0" marR="0" lvl="0" indent="0" algn="r" defTabSz="1332941" rtl="0" eaLnBrk="0" fontAlgn="base" latinLnBrk="0" hangingPunct="0">
              <a:lnSpc>
                <a:spcPct val="100000"/>
              </a:lnSpc>
              <a:spcBef>
                <a:spcPct val="0"/>
              </a:spcBef>
              <a:spcAft>
                <a:spcPct val="0"/>
              </a:spcAft>
              <a:buClrTx/>
              <a:buSzTx/>
              <a:buFontTx/>
              <a:buNone/>
              <a:tabLst/>
              <a:defRPr/>
            </a:pPr>
            <a:fld id="{F81BA267-B48A-4E4D-A92E-A47674C1D67D}" type="slidenum">
              <a:rPr kumimoji="0" lang="de-DE" sz="17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1332941" rtl="0" eaLnBrk="0" fontAlgn="base" latinLnBrk="0" hangingPunct="0">
                <a:lnSpc>
                  <a:spcPct val="100000"/>
                </a:lnSpc>
                <a:spcBef>
                  <a:spcPct val="0"/>
                </a:spcBef>
                <a:spcAft>
                  <a:spcPct val="0"/>
                </a:spcAft>
                <a:buClrTx/>
                <a:buSzTx/>
                <a:buFontTx/>
                <a:buNone/>
                <a:tabLst/>
                <a:defRPr/>
              </a:pPr>
              <a:t>3</a:t>
            </a:fld>
            <a:endParaRPr kumimoji="0" lang="de-DE" sz="17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378919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EUMETSAT operates </a:t>
            </a:r>
            <a:r>
              <a:rPr lang="en-US" dirty="0" err="1" smtClean="0"/>
              <a:t>Meteosat</a:t>
            </a:r>
            <a:r>
              <a:rPr lang="en-US" dirty="0" smtClean="0"/>
              <a:t> geostationary satellites as well as series of METOP, Sentinel and Jason polar orbiting satellites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a:t>
            </a:fld>
            <a:endParaRPr lang="de-DE"/>
          </a:p>
        </p:txBody>
      </p:sp>
    </p:spTree>
    <p:extLst>
      <p:ext uri="{BB962C8B-B14F-4D97-AF65-F5344CB8AC3E}">
        <p14:creationId xmlns:p14="http://schemas.microsoft.com/office/powerpoint/2010/main" val="437574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will continue to do so also in the future, with the upcoming </a:t>
            </a:r>
            <a:r>
              <a:rPr lang="en-US" dirty="0" err="1" smtClean="0"/>
              <a:t>Meteosat</a:t>
            </a:r>
            <a:r>
              <a:rPr lang="en-US" dirty="0" smtClean="0"/>
              <a:t> third generation of geostationary satellites and </a:t>
            </a:r>
            <a:r>
              <a:rPr lang="en-US" dirty="0" err="1" smtClean="0"/>
              <a:t>Eumetsat</a:t>
            </a:r>
            <a:r>
              <a:rPr lang="en-US" dirty="0" smtClean="0"/>
              <a:t> polar system second generation. </a:t>
            </a:r>
          </a:p>
          <a:p>
            <a:r>
              <a:rPr lang="en-US" dirty="0" smtClean="0"/>
              <a:t>More on EUMETSAT and its missions you can found on our webpage as well as social networks profiles.</a:t>
            </a:r>
          </a:p>
          <a:p>
            <a:endParaRPr lang="en-GB" dirty="0"/>
          </a:p>
        </p:txBody>
      </p:sp>
      <p:sp>
        <p:nvSpPr>
          <p:cNvPr id="4" name="Slide Number Placeholder 3"/>
          <p:cNvSpPr>
            <a:spLocks noGrp="1"/>
          </p:cNvSpPr>
          <p:nvPr>
            <p:ph type="sldNum" sz="quarter" idx="10"/>
          </p:nvPr>
        </p:nvSpPr>
        <p:spPr/>
        <p:txBody>
          <a:bodyPr/>
          <a:lstStyle/>
          <a:p>
            <a:pPr marL="0" marR="0" lvl="0" indent="0" algn="r" defTabSz="1336954" rtl="0" eaLnBrk="0" fontAlgn="base" latinLnBrk="0" hangingPunct="0">
              <a:lnSpc>
                <a:spcPct val="100000"/>
              </a:lnSpc>
              <a:spcBef>
                <a:spcPct val="0"/>
              </a:spcBef>
              <a:spcAft>
                <a:spcPct val="0"/>
              </a:spcAft>
              <a:buClrTx/>
              <a:buSzTx/>
              <a:buFontTx/>
              <a:buNone/>
              <a:tabLst/>
              <a:defRPr/>
            </a:pPr>
            <a:fld id="{7FE02029-9BE2-4139-82E8-7E205433FD51}" type="slidenum">
              <a:rPr kumimoji="0" lang="de-DE" sz="17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1336954" rtl="0" eaLnBrk="0" fontAlgn="base" latinLnBrk="0" hangingPunct="0">
                <a:lnSpc>
                  <a:spcPct val="100000"/>
                </a:lnSpc>
                <a:spcBef>
                  <a:spcPct val="0"/>
                </a:spcBef>
                <a:spcAft>
                  <a:spcPct val="0"/>
                </a:spcAft>
                <a:buClrTx/>
                <a:buSzTx/>
                <a:buFontTx/>
                <a:buNone/>
                <a:tabLst/>
                <a:defRPr/>
              </a:pPr>
              <a:t>5</a:t>
            </a:fld>
            <a:endParaRPr kumimoji="0" lang="de-DE" sz="17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26775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p:spPr>
        <p:txBody>
          <a:bodyPr/>
          <a:lstStyle/>
          <a:p>
            <a:pPr marL="0" marR="0" lvl="0" indent="0" algn="r" defTabSz="1333500" rtl="0" eaLnBrk="0" fontAlgn="base" latinLnBrk="0" hangingPunct="0">
              <a:lnSpc>
                <a:spcPct val="100000"/>
              </a:lnSpc>
              <a:spcBef>
                <a:spcPct val="0"/>
              </a:spcBef>
              <a:spcAft>
                <a:spcPct val="0"/>
              </a:spcAft>
              <a:buClrTx/>
              <a:buSzTx/>
              <a:buFontTx/>
              <a:buNone/>
              <a:tabLst/>
              <a:defRPr/>
            </a:pPr>
            <a:fld id="{B3123BCD-06C1-4979-A4B6-929E88FE602B}" type="slidenum">
              <a:rPr kumimoji="0" lang="de-DE" sz="17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1333500" rtl="0" eaLnBrk="0" fontAlgn="base" latinLnBrk="0" hangingPunct="0">
                <a:lnSpc>
                  <a:spcPct val="100000"/>
                </a:lnSpc>
                <a:spcBef>
                  <a:spcPct val="0"/>
                </a:spcBef>
                <a:spcAft>
                  <a:spcPct val="0"/>
                </a:spcAft>
                <a:buClrTx/>
                <a:buSzTx/>
                <a:buFontTx/>
                <a:buNone/>
                <a:tabLst/>
                <a:defRPr/>
              </a:pPr>
              <a:t>7</a:t>
            </a:fld>
            <a:endParaRPr kumimoji="0" lang="de-DE" sz="1700" b="0" i="0" u="none" strike="noStrike" kern="1200" cap="none" spc="0" normalizeH="0" baseline="0" noProof="0" smtClean="0">
              <a:ln>
                <a:noFill/>
              </a:ln>
              <a:solidFill>
                <a:srgbClr val="000000"/>
              </a:solidFill>
              <a:effectLst/>
              <a:uLnTx/>
              <a:uFillTx/>
              <a:latin typeface="Times New Roman" pitchFamily="18" charset="0"/>
              <a:ea typeface="+mn-ea"/>
              <a:cs typeface="+mn-cs"/>
            </a:endParaRPr>
          </a:p>
        </p:txBody>
      </p:sp>
      <p:sp>
        <p:nvSpPr>
          <p:cNvPr id="206851" name="Rectangle 2"/>
          <p:cNvSpPr>
            <a:spLocks noGrp="1" noRot="1" noChangeAspect="1" noChangeArrowheads="1" noTextEdit="1"/>
          </p:cNvSpPr>
          <p:nvPr>
            <p:ph type="sldImg"/>
          </p:nvPr>
        </p:nvSpPr>
        <p:spPr>
          <a:xfrm>
            <a:off x="177800" y="1074738"/>
            <a:ext cx="9575800" cy="5386387"/>
          </a:xfrm>
          <a:ln/>
        </p:spPr>
      </p:sp>
      <p:sp>
        <p:nvSpPr>
          <p:cNvPr id="206852" name="Rectangle 3"/>
          <p:cNvSpPr>
            <a:spLocks noGrp="1" noChangeArrowheads="1"/>
          </p:cNvSpPr>
          <p:nvPr>
            <p:ph type="body" idx="1"/>
          </p:nvPr>
        </p:nvSpPr>
        <p:spPr>
          <a:noFill/>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dirty="0" smtClean="0">
                <a:solidFill>
                  <a:srgbClr val="FF0000"/>
                </a:solidFill>
                <a:latin typeface="Roboto" panose="02000000000000000000" pitchFamily="2" charset="0"/>
                <a:ea typeface="Roboto" panose="02000000000000000000" pitchFamily="2" charset="0"/>
              </a:rPr>
              <a:t>Today’s short course focuses on convection</a:t>
            </a:r>
            <a:r>
              <a:rPr lang="en-US" sz="1200" b="0" baseline="0" dirty="0" smtClean="0">
                <a:solidFill>
                  <a:srgbClr val="FF0000"/>
                </a:solidFill>
                <a:latin typeface="Roboto" panose="02000000000000000000" pitchFamily="2" charset="0"/>
                <a:ea typeface="Roboto" panose="02000000000000000000" pitchFamily="2" charset="0"/>
              </a:rPr>
              <a:t> </a:t>
            </a:r>
            <a:r>
              <a:rPr lang="en-US" sz="1200" b="0" dirty="0" smtClean="0">
                <a:solidFill>
                  <a:srgbClr val="FF0000"/>
                </a:solidFill>
                <a:latin typeface="Roboto" panose="02000000000000000000" pitchFamily="2" charset="0"/>
                <a:ea typeface="Roboto" panose="02000000000000000000" pitchFamily="2" charset="0"/>
              </a:rPr>
              <a:t>and in this short course I will try to show you how  different stages of convective development are depicted in the satellite data and what we can read out of the features seen in the convective storm tops..</a:t>
            </a:r>
            <a:endParaRPr lang="en-GB" sz="1200" b="0" dirty="0" smtClean="0">
              <a:solidFill>
                <a:srgbClr val="FF0000"/>
              </a:solidFill>
              <a:latin typeface="Roboto" panose="02000000000000000000" pitchFamily="2" charset="0"/>
              <a:ea typeface="Roboto" panose="02000000000000000000" pitchFamily="2" charset="0"/>
            </a:endParaRPr>
          </a:p>
          <a:p>
            <a:endParaRPr lang="de-DE" dirty="0" smtClean="0"/>
          </a:p>
        </p:txBody>
      </p:sp>
    </p:spTree>
    <p:extLst>
      <p:ext uri="{BB962C8B-B14F-4D97-AF65-F5344CB8AC3E}">
        <p14:creationId xmlns:p14="http://schemas.microsoft.com/office/powerpoint/2010/main" val="342427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dirty="0" smtClean="0"/>
              <a:t>To begin with, just a quick reminder on some basics: under convection in the atmosphere we consider vertical transport of heat and moisture (usually from a warmer area to a cooler one) by updrafts and downdrafts in an unstable atmosphere. Convection without cloud formation is referred to as "dry" convection, whereas "moist" convection is the process where the excess water </a:t>
            </a:r>
            <a:r>
              <a:rPr lang="en-US" dirty="0" err="1" smtClean="0"/>
              <a:t>vapour</a:t>
            </a:r>
            <a:r>
              <a:rPr lang="en-US" dirty="0" smtClean="0"/>
              <a:t> in the rising air condenses and forms a cloud - Cumulus or Cumulonimbus.</a:t>
            </a:r>
          </a:p>
          <a:p>
            <a:r>
              <a:rPr lang="en-US" dirty="0" smtClean="0"/>
              <a:t>Deep convection is convection extending from near the surface to above the 500 </a:t>
            </a:r>
            <a:r>
              <a:rPr lang="en-US" dirty="0" err="1" smtClean="0"/>
              <a:t>hPa</a:t>
            </a:r>
            <a:r>
              <a:rPr lang="en-US" dirty="0" smtClean="0"/>
              <a:t> level, often stopping at the tropopause at around 200-300 </a:t>
            </a:r>
            <a:r>
              <a:rPr lang="en-US" dirty="0" err="1" smtClean="0"/>
              <a:t>hPa</a:t>
            </a:r>
            <a:r>
              <a:rPr lang="en-US" dirty="0" smtClean="0"/>
              <a:t>.</a:t>
            </a:r>
          </a:p>
          <a:p>
            <a:r>
              <a:rPr lang="en-US" dirty="0" smtClean="0"/>
              <a:t>We will be talking mostly about deep moist convection because that is the convection you would most likely </a:t>
            </a:r>
            <a:r>
              <a:rPr lang="en-US" dirty="0" err="1" smtClean="0"/>
              <a:t>analize</a:t>
            </a:r>
            <a:r>
              <a:rPr lang="en-US" dirty="0" smtClean="0"/>
              <a:t> using satellite data.</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8</a:t>
            </a:fld>
            <a:endParaRPr lang="de-DE"/>
          </a:p>
        </p:txBody>
      </p:sp>
    </p:spTree>
    <p:extLst>
      <p:ext uri="{BB962C8B-B14F-4D97-AF65-F5344CB8AC3E}">
        <p14:creationId xmlns:p14="http://schemas.microsoft.com/office/powerpoint/2010/main" val="3274209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various sensors on board of the satellites, but I will consider the sensors that give us images of the clouds, the imagers. We must be aware that imagers can see only the tops of the cloud and cannot see the weather underneath the clouds!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9</a:t>
            </a:fld>
            <a:endParaRPr lang="de-DE"/>
          </a:p>
        </p:txBody>
      </p:sp>
    </p:spTree>
    <p:extLst>
      <p:ext uri="{BB962C8B-B14F-4D97-AF65-F5344CB8AC3E}">
        <p14:creationId xmlns:p14="http://schemas.microsoft.com/office/powerpoint/2010/main" val="739519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Having that in mind, I have a question for you in </a:t>
            </a:r>
            <a:r>
              <a:rPr lang="en-US" dirty="0" err="1" smtClean="0"/>
              <a:t>slido</a:t>
            </a:r>
            <a:r>
              <a:rPr lang="en-US" dirty="0" smtClean="0"/>
              <a:t>: Do you think that satellite observations can provide meaningful information about the conditions, stages of development, internal structure, intensity and severity of the storms?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10</a:t>
            </a:fld>
            <a:endParaRPr lang="de-DE"/>
          </a:p>
        </p:txBody>
      </p:sp>
    </p:spTree>
    <p:extLst>
      <p:ext uri="{BB962C8B-B14F-4D97-AF65-F5344CB8AC3E}">
        <p14:creationId xmlns:p14="http://schemas.microsoft.com/office/powerpoint/2010/main" val="936022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Although you cannot see inside or below the clouds, from looking at the storm tops we  should still be able (to a certain extent) to understand the storm’s internal structure and stage of evolution. Since the cloud top of a convective storm is built up by storm’s internal processes and its interaction with storm’s environment these processes are depicted in the storm tops.</a:t>
            </a:r>
          </a:p>
          <a:p>
            <a:r>
              <a:rPr lang="en-US" dirty="0" smtClean="0"/>
              <a:t>But before we come to seeing something at the storm tops we first have to have a storm, so we start from the beginning of its development.</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11</a:t>
            </a:fld>
            <a:endParaRPr lang="de-DE"/>
          </a:p>
        </p:txBody>
      </p:sp>
    </p:spTree>
    <p:extLst>
      <p:ext uri="{BB962C8B-B14F-4D97-AF65-F5344CB8AC3E}">
        <p14:creationId xmlns:p14="http://schemas.microsoft.com/office/powerpoint/2010/main" val="2335830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Another question for you on </a:t>
            </a:r>
            <a:r>
              <a:rPr lang="en-US" dirty="0" err="1" smtClean="0"/>
              <a:t>slido</a:t>
            </a:r>
            <a:r>
              <a:rPr lang="en-US" dirty="0" smtClean="0"/>
              <a:t>.  What are the necessary conditions for convection to develop?? You can write more words, think of all the necessary conditions.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12</a:t>
            </a:fld>
            <a:endParaRPr lang="de-DE"/>
          </a:p>
        </p:txBody>
      </p:sp>
    </p:spTree>
    <p:extLst>
      <p:ext uri="{BB962C8B-B14F-4D97-AF65-F5344CB8AC3E}">
        <p14:creationId xmlns:p14="http://schemas.microsoft.com/office/powerpoint/2010/main" val="1014628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necessary ingredients for moist convection are moisture, instability and lifting mechanism.</a:t>
            </a:r>
          </a:p>
          <a:p>
            <a:r>
              <a:rPr lang="en-US" dirty="0" smtClean="0"/>
              <a:t>There are for example </a:t>
            </a:r>
            <a:r>
              <a:rPr lang="en-US" dirty="0" err="1" smtClean="0"/>
              <a:t>radisonde</a:t>
            </a:r>
            <a:r>
              <a:rPr lang="en-US" dirty="0" smtClean="0"/>
              <a:t> measurements and forecast  model data  which give you these the information needed to forecast convection, but where do the satellite data fit into the story?</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13</a:t>
            </a:fld>
            <a:endParaRPr lang="de-DE"/>
          </a:p>
        </p:txBody>
      </p:sp>
    </p:spTree>
    <p:extLst>
      <p:ext uri="{BB962C8B-B14F-4D97-AF65-F5344CB8AC3E}">
        <p14:creationId xmlns:p14="http://schemas.microsoft.com/office/powerpoint/2010/main" val="8980748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latin typeface="Calibri"/>
                <a:cs typeface="Calibri"/>
              </a:rPr>
              <a:t>Actually, In convection analysis satellite data have proven to be very useful in all stages of convective development, giving valuable lead times in convection nowcast. Satellite data are especially valuable in the pre-convective and initiation phase when they bring a lot of additional information compared to other data sources.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14</a:t>
            </a:fld>
            <a:endParaRPr lang="de-DE"/>
          </a:p>
        </p:txBody>
      </p:sp>
    </p:spTree>
    <p:extLst>
      <p:ext uri="{BB962C8B-B14F-4D97-AF65-F5344CB8AC3E}">
        <p14:creationId xmlns:p14="http://schemas.microsoft.com/office/powerpoint/2010/main" val="3089711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the first stage we have to think of in convection forecast is pre-convective environment. Here we can look for the information satellite images can give us before any clouds start to form, the information on the atmospheric conditions that could support convective development. In other words we wish to know whether moisture and instability are present in our area of interest.</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15</a:t>
            </a:fld>
            <a:endParaRPr lang="de-DE"/>
          </a:p>
        </p:txBody>
      </p:sp>
    </p:spTree>
    <p:extLst>
      <p:ext uri="{BB962C8B-B14F-4D97-AF65-F5344CB8AC3E}">
        <p14:creationId xmlns:p14="http://schemas.microsoft.com/office/powerpoint/2010/main" val="38176192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When there are no clouds, moisture is not easily detectable in the satellite imagery. Moisture in the lower atmospheric layers, which is a necessary ingredient for convection, is best detectable in Dust RGB. This RGB combination is composed of IR channels 12.0, 10.8 and 8.7 and it is available 24 hours a day.</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Now in the image you see can you say which </a:t>
            </a:r>
            <a:r>
              <a:rPr lang="en-US" dirty="0" err="1" smtClean="0"/>
              <a:t>colour</a:t>
            </a:r>
            <a:r>
              <a:rPr lang="en-US" dirty="0" smtClean="0"/>
              <a:t> represents moist air?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16</a:t>
            </a:fld>
            <a:endParaRPr lang="de-DE"/>
          </a:p>
        </p:txBody>
      </p:sp>
    </p:spTree>
    <p:extLst>
      <p:ext uri="{BB962C8B-B14F-4D97-AF65-F5344CB8AC3E}">
        <p14:creationId xmlns:p14="http://schemas.microsoft.com/office/powerpoint/2010/main" val="24460730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the example here over Africa you can clearly see the difference between drier, pink </a:t>
            </a:r>
            <a:r>
              <a:rPr lang="en-US" dirty="0" err="1" smtClean="0"/>
              <a:t>coloured</a:t>
            </a:r>
            <a:r>
              <a:rPr lang="en-US" dirty="0" smtClean="0"/>
              <a:t> air in the northwest part of Africa, compared to more moist, bluish, atmosphere to the south east</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17</a:t>
            </a:fld>
            <a:endParaRPr lang="de-DE"/>
          </a:p>
        </p:txBody>
      </p:sp>
    </p:spTree>
    <p:extLst>
      <p:ext uri="{BB962C8B-B14F-4D97-AF65-F5344CB8AC3E}">
        <p14:creationId xmlns:p14="http://schemas.microsoft.com/office/powerpoint/2010/main" val="1847629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difference comes on one side from the difference between 12.0 and 10.8 channels but also from the different temperature in 10.8 micron channel, as you can see by using the RGB tool. Since the absorption due to water </a:t>
            </a:r>
            <a:r>
              <a:rPr lang="en-US" dirty="0" err="1" smtClean="0"/>
              <a:t>vapour</a:t>
            </a:r>
            <a:r>
              <a:rPr lang="en-US" dirty="0" smtClean="0"/>
              <a:t> is higher in 12 micron channel than in 10.8, the difference will get higher with higher humidity content in the lower layers! </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18</a:t>
            </a:fld>
            <a:endParaRPr lang="de-DE"/>
          </a:p>
        </p:txBody>
      </p:sp>
    </p:spTree>
    <p:extLst>
      <p:ext uri="{BB962C8B-B14F-4D97-AF65-F5344CB8AC3E}">
        <p14:creationId xmlns:p14="http://schemas.microsoft.com/office/powerpoint/2010/main" val="852956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smtClean="0"/>
              <a:t>I show you another example: Here you can see how convective clouds are developed and maintained by the stream of moist air over the Mediterranean. Moist air is transported ahead and within the cold front, and especially towards the end of the loop you can see how this stream of moist air supports and maintains convection.</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19</a:t>
            </a:fld>
            <a:endParaRPr lang="de-DE"/>
          </a:p>
        </p:txBody>
      </p:sp>
    </p:spTree>
    <p:extLst>
      <p:ext uri="{BB962C8B-B14F-4D97-AF65-F5344CB8AC3E}">
        <p14:creationId xmlns:p14="http://schemas.microsoft.com/office/powerpoint/2010/main" val="556457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However, recognition of these moisture bands and boundaries depends greatly also on the temperature of the surface. The difference between 12.0 and 10.8 micron gets higher when the land surface gets warmer, therefore moisture bands are more clearly recognizable during mid-day </a:t>
            </a:r>
          </a:p>
          <a:p>
            <a:r>
              <a:rPr lang="en-US" dirty="0" smtClean="0"/>
              <a:t>And they become hardly visible towards the evening and in the night.</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20</a:t>
            </a:fld>
            <a:endParaRPr lang="de-DE"/>
          </a:p>
        </p:txBody>
      </p:sp>
    </p:spTree>
    <p:extLst>
      <p:ext uri="{BB962C8B-B14F-4D97-AF65-F5344CB8AC3E}">
        <p14:creationId xmlns:p14="http://schemas.microsoft.com/office/powerpoint/2010/main" val="19292768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several limitations, that prevent you from seeing such moisture boundaries on a regular basis in the images. Although in some cases the difference between moist and dry boundary layer is very well pronounced, in most cases it will be hard to see.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21</a:t>
            </a:fld>
            <a:endParaRPr lang="de-DE"/>
          </a:p>
        </p:txBody>
      </p:sp>
    </p:spTree>
    <p:extLst>
      <p:ext uri="{BB962C8B-B14F-4D97-AF65-F5344CB8AC3E}">
        <p14:creationId xmlns:p14="http://schemas.microsoft.com/office/powerpoint/2010/main" val="763607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 the next generation data from Flexible Combined Imager FCI onboard Third generation </a:t>
            </a:r>
            <a:r>
              <a:rPr lang="en-US" dirty="0" err="1" smtClean="0"/>
              <a:t>meteosat</a:t>
            </a:r>
            <a:r>
              <a:rPr lang="en-US" dirty="0" smtClean="0"/>
              <a:t> satellites MTG we will have data in 0.9 micron channel which should give good depiction of low level humidity. As you see here in the images derived from MODIS 0.9 and 0.8  micron channels the ratio between this two channels looks like a promising product for differentiating areas of high humidity in lower atmospheric layers.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22</a:t>
            </a:fld>
            <a:endParaRPr lang="de-DE"/>
          </a:p>
        </p:txBody>
      </p:sp>
    </p:spTree>
    <p:extLst>
      <p:ext uri="{BB962C8B-B14F-4D97-AF65-F5344CB8AC3E}">
        <p14:creationId xmlns:p14="http://schemas.microsoft.com/office/powerpoint/2010/main" val="31054974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Compared to Dust RGB, the contrast between moist and dry near-surface areas will probably be much stronger in the products using new 0.9 micron channel.</a:t>
            </a:r>
          </a:p>
          <a:p>
            <a:r>
              <a:rPr lang="en-US" dirty="0" smtClean="0"/>
              <a:t>However, since 0.9 is a solar channel, this distinction will be possible only during daytime.</a:t>
            </a:r>
          </a:p>
          <a:p>
            <a:r>
              <a:rPr lang="en-US" dirty="0" smtClean="0"/>
              <a:t>Therefore, instead of looking at the images or RGB combinations, you may wish look at some derived products which can give you information on existing humidity but also instability in the pre-convective environment. </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23</a:t>
            </a:fld>
            <a:endParaRPr lang="de-DE"/>
          </a:p>
        </p:txBody>
      </p:sp>
    </p:spTree>
    <p:extLst>
      <p:ext uri="{BB962C8B-B14F-4D97-AF65-F5344CB8AC3E}">
        <p14:creationId xmlns:p14="http://schemas.microsoft.com/office/powerpoint/2010/main" val="40488757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Let’s start with an almost cloud free scene over SW Europe in HRV Cloud RGB</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24</a:t>
            </a:fld>
            <a:endParaRPr lang="de-DE"/>
          </a:p>
        </p:txBody>
      </p:sp>
    </p:spTree>
    <p:extLst>
      <p:ext uri="{BB962C8B-B14F-4D97-AF65-F5344CB8AC3E}">
        <p14:creationId xmlns:p14="http://schemas.microsoft.com/office/powerpoint/2010/main" val="1943898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the same scene one hour later in Dust RGB. Difference between moist and dry areas is here not well seen, one of the reasons is the time of day.</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25</a:t>
            </a:fld>
            <a:endParaRPr lang="de-DE"/>
          </a:p>
        </p:txBody>
      </p:sp>
    </p:spTree>
    <p:extLst>
      <p:ext uri="{BB962C8B-B14F-4D97-AF65-F5344CB8AC3E}">
        <p14:creationId xmlns:p14="http://schemas.microsoft.com/office/powerpoint/2010/main" val="31490942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when you would have to guess, in which area would you think convection will develop during the day? more than one  can be picked.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26</a:t>
            </a:fld>
            <a:endParaRPr lang="de-DE"/>
          </a:p>
        </p:txBody>
      </p:sp>
    </p:spTree>
    <p:extLst>
      <p:ext uri="{BB962C8B-B14F-4D97-AF65-F5344CB8AC3E}">
        <p14:creationId xmlns:p14="http://schemas.microsoft.com/office/powerpoint/2010/main" val="8007934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answer was definitely not easy, but there are satellite products that can help in your decision. </a:t>
            </a:r>
          </a:p>
          <a:p>
            <a:r>
              <a:rPr lang="en-US" dirty="0" smtClean="0"/>
              <a:t>Here is the mid-layer precipitable water product from NWC SAF, You can see that our B, C and E are in the moist part and A and D in the drier.</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27</a:t>
            </a:fld>
            <a:endParaRPr lang="de-DE"/>
          </a:p>
        </p:txBody>
      </p:sp>
    </p:spTree>
    <p:extLst>
      <p:ext uri="{BB962C8B-B14F-4D97-AF65-F5344CB8AC3E}">
        <p14:creationId xmlns:p14="http://schemas.microsoft.com/office/powerpoint/2010/main" val="1657441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here you also have Showalter index calculated from satellite data. Again you can see that areas B and C and partly also E are characterized by more unstable air than areas A and D, so you would expect B, C and E to be areas more prone to convection, whereas areas A and D should remain more stable.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28</a:t>
            </a:fld>
            <a:endParaRPr lang="de-DE"/>
          </a:p>
        </p:txBody>
      </p:sp>
    </p:spTree>
    <p:extLst>
      <p:ext uri="{BB962C8B-B14F-4D97-AF65-F5344CB8AC3E}">
        <p14:creationId xmlns:p14="http://schemas.microsoft.com/office/powerpoint/2010/main" val="22400481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here is what happened!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29</a:t>
            </a:fld>
            <a:endParaRPr lang="de-DE"/>
          </a:p>
        </p:txBody>
      </p:sp>
    </p:spTree>
    <p:extLst>
      <p:ext uri="{BB962C8B-B14F-4D97-AF65-F5344CB8AC3E}">
        <p14:creationId xmlns:p14="http://schemas.microsoft.com/office/powerpoint/2010/main" val="22953484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Convection developed in areas B, C and E, no convection in areas A and 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30</a:t>
            </a:fld>
            <a:endParaRPr lang="de-DE"/>
          </a:p>
        </p:txBody>
      </p:sp>
    </p:spTree>
    <p:extLst>
      <p:ext uri="{BB962C8B-B14F-4D97-AF65-F5344CB8AC3E}">
        <p14:creationId xmlns:p14="http://schemas.microsoft.com/office/powerpoint/2010/main" val="4199620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products you saw are part of the Satellite Humidity and Instability product group. More about these products and the real-time products, as well as the real-time products themselves, you can find on the NWC SAF web page.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31</a:t>
            </a:fld>
            <a:endParaRPr lang="de-DE"/>
          </a:p>
        </p:txBody>
      </p:sp>
    </p:spTree>
    <p:extLst>
      <p:ext uri="{BB962C8B-B14F-4D97-AF65-F5344CB8AC3E}">
        <p14:creationId xmlns:p14="http://schemas.microsoft.com/office/powerpoint/2010/main" val="11908346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in the stage where there are no clouds or in cloud-free areas, satellite images can provide the information about the </a:t>
            </a:r>
            <a:r>
              <a:rPr lang="en-US" dirty="0" err="1" smtClean="0"/>
              <a:t>airmass</a:t>
            </a:r>
            <a:r>
              <a:rPr lang="en-US" dirty="0" smtClean="0"/>
              <a:t> instability and humidity and by this enable the detection of the areas where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32</a:t>
            </a:fld>
            <a:endParaRPr lang="de-DE"/>
          </a:p>
        </p:txBody>
      </p:sp>
    </p:spTree>
    <p:extLst>
      <p:ext uri="{BB962C8B-B14F-4D97-AF65-F5344CB8AC3E}">
        <p14:creationId xmlns:p14="http://schemas.microsoft.com/office/powerpoint/2010/main" val="21213035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convective development can be expected. </a:t>
            </a:r>
          </a:p>
          <a:p>
            <a:r>
              <a:rPr lang="en-US" dirty="0" smtClean="0"/>
              <a:t>However, you must always bear in mind that Stability indices are only one piece of all the information needed to asses the potential for convective development.</a:t>
            </a:r>
          </a:p>
          <a:p>
            <a:r>
              <a:rPr lang="en-US" dirty="0" smtClean="0"/>
              <a:t>And also that satellite based stability indices have their Limitations: Imaging information provide only very limited data about the vertical structure and it is available only in the cloud-free areas. </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33</a:t>
            </a:fld>
            <a:endParaRPr lang="de-DE"/>
          </a:p>
        </p:txBody>
      </p:sp>
    </p:spTree>
    <p:extLst>
      <p:ext uri="{BB962C8B-B14F-4D97-AF65-F5344CB8AC3E}">
        <p14:creationId xmlns:p14="http://schemas.microsoft.com/office/powerpoint/2010/main" val="10578007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let’s move to the first stage of convective development when clouds start to be visible in the satellite imagery – convective initiation.</a:t>
            </a:r>
          </a:p>
          <a:p>
            <a:r>
              <a:rPr lang="en-US" dirty="0" smtClean="0"/>
              <a:t>Convective initiation (CI) is often defined as the first detection of Weather Radar </a:t>
            </a:r>
            <a:r>
              <a:rPr lang="en-US" dirty="0" err="1" smtClean="0"/>
              <a:t>reflectivities</a:t>
            </a:r>
            <a:r>
              <a:rPr lang="en-US" dirty="0" smtClean="0"/>
              <a:t> ≥35 </a:t>
            </a:r>
            <a:r>
              <a:rPr lang="en-US" dirty="0" err="1" smtClean="0"/>
              <a:t>dBZ</a:t>
            </a:r>
            <a:r>
              <a:rPr lang="en-US" dirty="0" smtClean="0"/>
              <a:t> produced by convective clouds. </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34</a:t>
            </a:fld>
            <a:endParaRPr lang="de-DE"/>
          </a:p>
        </p:txBody>
      </p:sp>
    </p:spTree>
    <p:extLst>
      <p:ext uri="{BB962C8B-B14F-4D97-AF65-F5344CB8AC3E}">
        <p14:creationId xmlns:p14="http://schemas.microsoft.com/office/powerpoint/2010/main" val="17371355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do you think: </a:t>
            </a:r>
          </a:p>
          <a:p>
            <a:r>
              <a:rPr lang="en-US" dirty="0" smtClean="0"/>
              <a:t>How long before the 35 </a:t>
            </a:r>
            <a:r>
              <a:rPr lang="en-US" dirty="0" err="1" smtClean="0"/>
              <a:t>dBZ</a:t>
            </a:r>
            <a:r>
              <a:rPr lang="en-US" dirty="0" smtClean="0"/>
              <a:t> signal appears in the radar can the beginning of convection already be seen in the IR satellite imagery?</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35</a:t>
            </a:fld>
            <a:endParaRPr lang="de-DE"/>
          </a:p>
        </p:txBody>
      </p:sp>
    </p:spTree>
    <p:extLst>
      <p:ext uri="{BB962C8B-B14F-4D97-AF65-F5344CB8AC3E}">
        <p14:creationId xmlns:p14="http://schemas.microsoft.com/office/powerpoint/2010/main" val="5950350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Results of the studies conducted by Kris </a:t>
            </a:r>
            <a:r>
              <a:rPr lang="en-US" dirty="0" err="1" smtClean="0"/>
              <a:t>Bedka</a:t>
            </a:r>
            <a:r>
              <a:rPr lang="en-US" dirty="0" smtClean="0"/>
              <a:t> and associates in 2006 in the US by using GOES data of the previous generation indicate that CI may be forecasted ∼30-45 min in advance through the monitoring of key IR fields for convective clouds.</a:t>
            </a:r>
          </a:p>
          <a:p>
            <a:r>
              <a:rPr lang="en-US" dirty="0" smtClean="0"/>
              <a:t>In this loop this can be seen. You can notice how the updrafts in the satellite images appear several time steps before there is 35 </a:t>
            </a:r>
            <a:r>
              <a:rPr lang="en-US" dirty="0" err="1" smtClean="0"/>
              <a:t>dBZ</a:t>
            </a:r>
            <a:r>
              <a:rPr lang="en-US" dirty="0" smtClean="0"/>
              <a:t> signal in radar. And even before any radar signal.</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36</a:t>
            </a:fld>
            <a:endParaRPr lang="de-DE"/>
          </a:p>
        </p:txBody>
      </p:sp>
    </p:spTree>
    <p:extLst>
      <p:ext uri="{BB962C8B-B14F-4D97-AF65-F5344CB8AC3E}">
        <p14:creationId xmlns:p14="http://schemas.microsoft.com/office/powerpoint/2010/main" val="34493899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0" fontAlgn="base" latinLnBrk="0" hangingPunct="0">
              <a:lnSpc>
                <a:spcPct val="100000"/>
              </a:lnSpc>
              <a:spcBef>
                <a:spcPct val="30000"/>
              </a:spcBef>
              <a:spcAft>
                <a:spcPct val="0"/>
              </a:spcAft>
              <a:buClrTx/>
              <a:buSzTx/>
              <a:buFontTx/>
              <a:buChar char="-"/>
              <a:tabLst/>
              <a:defRPr/>
            </a:pPr>
            <a:r>
              <a:rPr lang="en-GB" dirty="0" smtClean="0"/>
              <a:t>In</a:t>
            </a:r>
            <a:r>
              <a:rPr lang="en-GB" baseline="0" dirty="0" smtClean="0"/>
              <a:t> the beginning we mentioned 3 main ingredients for the convection, and one of them was lifting mechanism. Synoptic-scale lift is often a driver for deep moist </a:t>
            </a:r>
            <a:r>
              <a:rPr lang="en-GB" baseline="0" dirty="0" err="1" smtClean="0"/>
              <a:t>convectio</a:t>
            </a:r>
            <a:r>
              <a:rPr lang="en-GB" baseline="0" dirty="0" smtClean="0"/>
              <a:t>. </a:t>
            </a:r>
            <a:r>
              <a:rPr lang="en-GB" dirty="0" smtClean="0"/>
              <a:t>Front</a:t>
            </a:r>
            <a:r>
              <a:rPr lang="en-GB" baseline="0" dirty="0" smtClean="0"/>
              <a:t> lifts the stable layers to higher levels, and supplies moisture in the lower layers, allowing the deep moist convection to initiate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37</a:t>
            </a:fld>
            <a:endParaRPr lang="de-DE"/>
          </a:p>
        </p:txBody>
      </p:sp>
    </p:spTree>
    <p:extLst>
      <p:ext uri="{BB962C8B-B14F-4D97-AF65-F5344CB8AC3E}">
        <p14:creationId xmlns:p14="http://schemas.microsoft.com/office/powerpoint/2010/main" val="19731558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Convection can also be initiated on the outflow boundaries from already existing</a:t>
            </a:r>
            <a:r>
              <a:rPr lang="en-GB" baseline="0" dirty="0" smtClean="0"/>
              <a:t> convective systems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38</a:t>
            </a:fld>
            <a:endParaRPr lang="de-DE"/>
          </a:p>
        </p:txBody>
      </p:sp>
    </p:spTree>
    <p:extLst>
      <p:ext uri="{BB962C8B-B14F-4D97-AF65-F5344CB8AC3E}">
        <p14:creationId xmlns:p14="http://schemas.microsoft.com/office/powerpoint/2010/main" val="25997091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can be nicely seen in the satellite imagery, you have to monitor using the loops.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39</a:t>
            </a:fld>
            <a:endParaRPr lang="de-DE"/>
          </a:p>
        </p:txBody>
      </p:sp>
    </p:spTree>
    <p:extLst>
      <p:ext uri="{BB962C8B-B14F-4D97-AF65-F5344CB8AC3E}">
        <p14:creationId xmlns:p14="http://schemas.microsoft.com/office/powerpoint/2010/main" val="38969851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Convergence</a:t>
            </a:r>
            <a:r>
              <a:rPr lang="en-GB" baseline="0" dirty="0" smtClean="0"/>
              <a:t> lines are also a good spot to initiate convection if the other two ingredients are present.</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40</a:t>
            </a:fld>
            <a:endParaRPr lang="de-DE"/>
          </a:p>
        </p:txBody>
      </p:sp>
    </p:spTree>
    <p:extLst>
      <p:ext uri="{BB962C8B-B14F-4D97-AF65-F5344CB8AC3E}">
        <p14:creationId xmlns:p14="http://schemas.microsoft.com/office/powerpoint/2010/main" val="6399645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example in this case here: where would you expect convection to start developing?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41</a:t>
            </a:fld>
            <a:endParaRPr lang="de-DE"/>
          </a:p>
        </p:txBody>
      </p:sp>
    </p:spTree>
    <p:extLst>
      <p:ext uri="{BB962C8B-B14F-4D97-AF65-F5344CB8AC3E}">
        <p14:creationId xmlns:p14="http://schemas.microsoft.com/office/powerpoint/2010/main" val="4011295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a:t>
            </a:r>
            <a:r>
              <a:rPr lang="en-GB" baseline="0" dirty="0" smtClean="0"/>
              <a:t> can see that the strongest development occurred along the line where wind convergence in the lowest layers was present! You can also nicely see the convergence by the orientation of the cloud streets!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42</a:t>
            </a:fld>
            <a:endParaRPr lang="de-DE"/>
          </a:p>
        </p:txBody>
      </p:sp>
    </p:spTree>
    <p:extLst>
      <p:ext uri="{BB962C8B-B14F-4D97-AF65-F5344CB8AC3E}">
        <p14:creationId xmlns:p14="http://schemas.microsoft.com/office/powerpoint/2010/main" val="40389975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Sea breeze is</a:t>
            </a:r>
            <a:r>
              <a:rPr lang="en-GB" baseline="0" dirty="0" smtClean="0"/>
              <a:t> frequently a push or a lifting mechanism for convective initiation along sea and lake coasts.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43</a:t>
            </a:fld>
            <a:endParaRPr lang="de-DE"/>
          </a:p>
        </p:txBody>
      </p:sp>
    </p:spTree>
    <p:extLst>
      <p:ext uri="{BB962C8B-B14F-4D97-AF65-F5344CB8AC3E}">
        <p14:creationId xmlns:p14="http://schemas.microsoft.com/office/powerpoint/2010/main" val="9803996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of course, orographic lift</a:t>
            </a:r>
            <a:r>
              <a:rPr lang="en-GB" baseline="0" dirty="0" smtClean="0"/>
              <a:t> when the moist and unstable air flows toward an obstacle – an island in the sea, a mountain – and convection is initiated on the top of the orographic obstacle.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44</a:t>
            </a:fld>
            <a:endParaRPr lang="de-DE"/>
          </a:p>
        </p:txBody>
      </p:sp>
    </p:spTree>
    <p:extLst>
      <p:ext uri="{BB962C8B-B14F-4D97-AF65-F5344CB8AC3E}">
        <p14:creationId xmlns:p14="http://schemas.microsoft.com/office/powerpoint/2010/main" val="35385030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Based </a:t>
            </a:r>
            <a:r>
              <a:rPr lang="en-US" dirty="0" smtClean="0"/>
              <a:t>on a list of various criteria for changes in the IR pixel values products can be derived that help to pinpoint the areas of ongoing convective initiation. One of such products is NWC SAF Convective Initiation product that indicates areas where convection is likely to initiate, marked in </a:t>
            </a:r>
            <a:r>
              <a:rPr lang="en-US" dirty="0" err="1" smtClean="0"/>
              <a:t>colours</a:t>
            </a:r>
            <a:r>
              <a:rPr lang="en-US" dirty="0" smtClean="0"/>
              <a:t> for different probability classes.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45</a:t>
            </a:fld>
            <a:endParaRPr lang="de-DE"/>
          </a:p>
        </p:txBody>
      </p:sp>
    </p:spTree>
    <p:extLst>
      <p:ext uri="{BB962C8B-B14F-4D97-AF65-F5344CB8AC3E}">
        <p14:creationId xmlns:p14="http://schemas.microsoft.com/office/powerpoint/2010/main" val="6983531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Once convection is initiated cloud growth and glaciation can be monitored in IR satellite imagery. Rapid changes of the temperature of the cloud tops indicate rapid growth of the convective cells as a consequence of the strong updrafts . You can see in this example how changes in the cloud-top temperature structure can be monitored in this IR loop.</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46</a:t>
            </a:fld>
            <a:endParaRPr lang="de-DE"/>
          </a:p>
        </p:txBody>
      </p:sp>
    </p:spTree>
    <p:extLst>
      <p:ext uri="{BB962C8B-B14F-4D97-AF65-F5344CB8AC3E}">
        <p14:creationId xmlns:p14="http://schemas.microsoft.com/office/powerpoint/2010/main" val="87224816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Besides IR images in the development phase also the channels that reveal cloud microphysics are very useful. Convective storms usually have large ice crystals at the top. For the mid-latitude continental storms the presence of small ice crystals on (or above) the cloud top is a possible indicator of severity, because the small particles can be brought to the storm tops by very strong updrafts. Storms forming with stronger updrafts may produce a higher concentration of smaller ice crystals within the anvil region of the storm top, due to less time for the ice particles to grow in size during their rapid ascent. This can be seen in Severe Storms RGB combination. The property of particle size is indicated by 3.9 micron channel, which is during daytime composed of both thermal emitted and solar reflected radiance.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Therefore the overshooting tops appear brighter in 3.9 and yellowish in the severe storms RGB, compared to the anvil which is red due to large ice particles in it.</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47</a:t>
            </a:fld>
            <a:endParaRPr lang="de-DE"/>
          </a:p>
        </p:txBody>
      </p:sp>
    </p:spTree>
    <p:extLst>
      <p:ext uri="{BB962C8B-B14F-4D97-AF65-F5344CB8AC3E}">
        <p14:creationId xmlns:p14="http://schemas.microsoft.com/office/powerpoint/2010/main" val="21269820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smtClean="0"/>
              <a:t>Reflection at 3.9 microns by a cloud is a function of both cloud phase and droplet size. Droplet radii in water clouds range between 5 and 20 microns, while ice particles in cirrus clouds are often 50 microns or larger. Therefore, water clouds are much more reflective than ice clouds at 3.9 microns and the clouds with smaller ice particles are more reflective that the clouds with large ice particles. As you can see pointed by the arrow here, the region of the overshooting top is </a:t>
            </a:r>
            <a:r>
              <a:rPr lang="en-US" sz="1200" dirty="0" err="1" smtClean="0"/>
              <a:t>coloured</a:t>
            </a:r>
            <a:r>
              <a:rPr lang="en-US" sz="1200" dirty="0" smtClean="0"/>
              <a:t> yellow – marking the small particles on top of the cloud. However, one should still be cautious before jumping to conclusions. Given the recipe, or formula used to make this RGB, the are two reasons for the stronger yellow </a:t>
            </a:r>
            <a:r>
              <a:rPr lang="en-US" sz="1200" dirty="0" err="1" smtClean="0"/>
              <a:t>colour</a:t>
            </a:r>
            <a:r>
              <a:rPr lang="en-US" sz="1200" dirty="0" smtClean="0"/>
              <a:t>: either very low IR10.8-BT value, so the pixels being very cold, or the microphysical cloud-top reflectivity (in the 1.6 and 3.9 micron bands ) being much higher than elsewhere within the storm top. So, the yellow can also appear in very could cloud tops, even if there are no small particles present. Also, the reason for small ice particles above the storm top can also be the dryer layers above the storm top, causing lack of the environmental moisture to grow ice particles into larger ones, therefore the interpretation of microphysics with severe storms RGB is not always unambiguous.</a:t>
            </a:r>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48</a:t>
            </a:fld>
            <a:endParaRPr lang="de-DE"/>
          </a:p>
        </p:txBody>
      </p:sp>
    </p:spTree>
    <p:extLst>
      <p:ext uri="{BB962C8B-B14F-4D97-AF65-F5344CB8AC3E}">
        <p14:creationId xmlns:p14="http://schemas.microsoft.com/office/powerpoint/2010/main" val="9177103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Next generation of </a:t>
            </a:r>
            <a:r>
              <a:rPr lang="en-US" dirty="0" err="1" smtClean="0"/>
              <a:t>meteosat</a:t>
            </a:r>
            <a:r>
              <a:rPr lang="en-US" dirty="0" smtClean="0"/>
              <a:t> geostationary imager will measure also in 2.25 micron channel which together with 1.6 micron channels will enable creation of cloud phase RGB. We expect that using this combination it will be even easier to distinguish cloud phase and particle size.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49</a:t>
            </a:fld>
            <a:endParaRPr lang="de-DE"/>
          </a:p>
        </p:txBody>
      </p:sp>
    </p:spTree>
    <p:extLst>
      <p:ext uri="{BB962C8B-B14F-4D97-AF65-F5344CB8AC3E}">
        <p14:creationId xmlns:p14="http://schemas.microsoft.com/office/powerpoint/2010/main" val="41285627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The other important RGB will be Cloud Type RGB, that will use the availability of 1.38 micron channel. This RGB combines cloud height with cloud phase and cloud optical depth information. It will therefore provide good </a:t>
            </a:r>
            <a:r>
              <a:rPr lang="en-US" dirty="0" err="1" smtClean="0"/>
              <a:t>colour</a:t>
            </a:r>
            <a:r>
              <a:rPr lang="en-US" dirty="0" smtClean="0"/>
              <a:t> contrast between cloud types, you will be able to see thin cirrus clouds over other clouds and cloud free land/sea and snow and ice on the ground will be clearly distinguished from high-level ice clouds. This RGB also enables detection of </a:t>
            </a:r>
            <a:r>
              <a:rPr lang="en-US" dirty="0" err="1" smtClean="0"/>
              <a:t>supercooled</a:t>
            </a:r>
            <a:r>
              <a:rPr lang="en-US" dirty="0" smtClean="0"/>
              <a:t> water clouds which might be important in aviation applications.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50</a:t>
            </a:fld>
            <a:endParaRPr lang="de-DE"/>
          </a:p>
        </p:txBody>
      </p:sp>
    </p:spTree>
    <p:extLst>
      <p:ext uri="{BB962C8B-B14F-4D97-AF65-F5344CB8AC3E}">
        <p14:creationId xmlns:p14="http://schemas.microsoft.com/office/powerpoint/2010/main" val="39053580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Let us move on and monitor the storms in the satellite data as they develop and reach their maturity.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The loop here shows 20 June 2013 when the super-rapid scan experiment was conducted using SEVIRI imaged on MSG. The time interval between the images is 2.5 minutes which is the interval that we will have with the MTG FCI rapid scans. I hope you can see how the structure of the storm top quickly changes, how certain features appear, evolve and disappear. The image is a so-called “sandwich” image produced by overlaying IR </a:t>
            </a:r>
            <a:r>
              <a:rPr lang="en-US" dirty="0" err="1" smtClean="0"/>
              <a:t>coloured</a:t>
            </a:r>
            <a:r>
              <a:rPr lang="en-US" dirty="0" smtClean="0"/>
              <a:t> image with some transparency, over HRV image. That keeps the resolution and the 3D structure from HRV visible, while at the same time adding temperature information!</a:t>
            </a:r>
            <a:r>
              <a:rPr lang="en-US" baseline="0" dirty="0" smtClean="0"/>
              <a:t> S</a:t>
            </a:r>
            <a:r>
              <a:rPr lang="en-US" dirty="0" smtClean="0"/>
              <a:t>o you see both the visible and infra-red in one image giving you the 3D feel of the structures </a:t>
            </a:r>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51</a:t>
            </a:fld>
            <a:endParaRPr lang="de-DE"/>
          </a:p>
        </p:txBody>
      </p:sp>
    </p:spTree>
    <p:extLst>
      <p:ext uri="{BB962C8B-B14F-4D97-AF65-F5344CB8AC3E}">
        <p14:creationId xmlns:p14="http://schemas.microsoft.com/office/powerpoint/2010/main" val="342188145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you compare with the currently available resolution, the next generation imager will provide better spatial and temporal view, which will be beneficiary for the nowcasting procedures but also research related to convective clouds.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52</a:t>
            </a:fld>
            <a:endParaRPr lang="de-DE"/>
          </a:p>
        </p:txBody>
      </p:sp>
    </p:spTree>
    <p:extLst>
      <p:ext uri="{BB962C8B-B14F-4D97-AF65-F5344CB8AC3E}">
        <p14:creationId xmlns:p14="http://schemas.microsoft.com/office/powerpoint/2010/main" val="23000517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Same as in pre-convective and initiation phase, in the development phase there are also derived satellite products that make the monitoring using satellite data easier. This is NWC SAF Rapid Developing Thunderstorm (RDT) product that uses the information about rapid cooling of the storm tops. It is used to follow development, mature stage and decay as well as movement of the convective clouds. This product does automatic recognition of the convective clouds and, based on different features and cooling rates between two images, determines the phase in the development,  the severity of the detected storms and the expected type of related hazard. Besides, the information about cooling rate, cloud top Temperature and cloud top pressure can be displayed.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53</a:t>
            </a:fld>
            <a:endParaRPr lang="de-DE"/>
          </a:p>
        </p:txBody>
      </p:sp>
    </p:spTree>
    <p:extLst>
      <p:ext uri="{BB962C8B-B14F-4D97-AF65-F5344CB8AC3E}">
        <p14:creationId xmlns:p14="http://schemas.microsoft.com/office/powerpoint/2010/main" val="340161916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we come to the mature phase of the storm. We already mentioned in the beginning that the structures seen on top of the convective storm reveal the internal processes and can be related to storms’ severity. In the satellite imagery we often observe different thermal or visible structures on the storm tops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54</a:t>
            </a:fld>
            <a:endParaRPr lang="de-DE"/>
          </a:p>
        </p:txBody>
      </p:sp>
    </p:spTree>
    <p:extLst>
      <p:ext uri="{BB962C8B-B14F-4D97-AF65-F5344CB8AC3E}">
        <p14:creationId xmlns:p14="http://schemas.microsoft.com/office/powerpoint/2010/main" val="285807893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Can you name some of these features or structures that appear on top of convective storms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55</a:t>
            </a:fld>
            <a:endParaRPr lang="de-DE"/>
          </a:p>
        </p:txBody>
      </p:sp>
    </p:spTree>
    <p:extLst>
      <p:ext uri="{BB962C8B-B14F-4D97-AF65-F5344CB8AC3E}">
        <p14:creationId xmlns:p14="http://schemas.microsoft.com/office/powerpoint/2010/main" val="7195150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Times New Roman" pitchFamily="18" charset="0"/>
                <a:ea typeface="+mn-ea"/>
                <a:cs typeface="+mn-cs"/>
              </a:rPr>
              <a:t>Besides overshooting tops and cold U/V there are other unique patterns within convective cloud tops and cloud evolution depicted by satellite imagery that can be useful for severe storm detection and nowcasting. These features include: rapid cloud-top cooling during storm initiation, (overshooting cloud tops (OT), cold rings and enhanced-U/V signatures), above-anvil cirrus plume, the presence of anomalously small water droplets or ice crystals within an ensemble of developing cumulus and within anvils, enhanced wind flow divergence and vorticity within anvil cloud top  and anomalous storm motion relative to other nearby storms (e.g., “a right mover”) indicating a strong likelihood of a rotating updraft and supercell storm.</a:t>
            </a:r>
          </a:p>
          <a:p>
            <a:pPr fontAlgn="base"/>
            <a:r>
              <a:rPr lang="en-US" sz="1200" b="0" i="0" kern="1200" dirty="0" smtClean="0">
                <a:solidFill>
                  <a:schemeClr val="tx1"/>
                </a:solidFill>
                <a:effectLst/>
                <a:latin typeface="Times New Roman" pitchFamily="18" charset="0"/>
                <a:ea typeface="+mn-ea"/>
                <a:cs typeface="+mn-cs"/>
              </a:rPr>
              <a:t>We will talk about these features of the convective storms, that can be recognized in the satellite images, and their connection to the appearance of severe weather manifestations, since all these features belong to satellite-based indicators of a possible storm severity. </a:t>
            </a:r>
          </a:p>
          <a:p>
            <a:pPr fontAlgn="base"/>
            <a:endParaRPr lang="en-US" sz="1200" b="0" i="0" kern="1200" dirty="0" smtClean="0">
              <a:solidFill>
                <a:schemeClr val="tx1"/>
              </a:solidFill>
              <a:effectLst/>
              <a:latin typeface="Times New Roman" pitchFamily="18" charset="0"/>
              <a:ea typeface="+mn-ea"/>
              <a:cs typeface="+mn-cs"/>
            </a:endParaRPr>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56</a:t>
            </a:fld>
            <a:endParaRPr lang="de-DE"/>
          </a:p>
        </p:txBody>
      </p:sp>
    </p:spTree>
    <p:extLst>
      <p:ext uri="{BB962C8B-B14F-4D97-AF65-F5344CB8AC3E}">
        <p14:creationId xmlns:p14="http://schemas.microsoft.com/office/powerpoint/2010/main" val="349691869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In this image on the left you can see cold ring feature. These feature can only be seen in thermal IR images when the levels of temperature are </a:t>
            </a:r>
            <a:r>
              <a:rPr lang="en-US" dirty="0" err="1" smtClean="0"/>
              <a:t>coloured</a:t>
            </a:r>
            <a:r>
              <a:rPr lang="en-US" dirty="0" smtClean="0"/>
              <a:t>.  What we have here is a thermal structure in which we have colder pixels forming a circle on top of a convective cloud, with warmer pixels, so called central warm spot within that circle.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In the middle a few overshooting tops stick out, as well as above anvil cirrus plume. These features are best seen in high resolution visible images, because of the 3D appearance you get in VIS images.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In the right-hand image a could U structure is seen. Similar as with cold ring, there is an area with colder pixels forming an U or V shape. Inside there </a:t>
            </a:r>
            <a:r>
              <a:rPr lang="en-US" dirty="0" err="1" smtClean="0"/>
              <a:t>ar</a:t>
            </a:r>
            <a:r>
              <a:rPr lang="en-US" dirty="0" smtClean="0"/>
              <a:t> usually 2 warmer areas, close-in and distant one.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Actually, for the shape of the cold feature on top of the storm wind shear is crucial. Cold rings are forming in weaker shear, while cold-U/V shapes demand stronger shear. Also, the occurrence of the Overshooting tops and the U/V or ring formations are closely related.</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57</a:t>
            </a:fld>
            <a:endParaRPr lang="de-DE"/>
          </a:p>
        </p:txBody>
      </p:sp>
    </p:spTree>
    <p:extLst>
      <p:ext uri="{BB962C8B-B14F-4D97-AF65-F5344CB8AC3E}">
        <p14:creationId xmlns:p14="http://schemas.microsoft.com/office/powerpoint/2010/main" val="4888710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 top of big </a:t>
            </a:r>
            <a:r>
              <a:rPr lang="en-US" dirty="0" err="1" smtClean="0"/>
              <a:t>multicell</a:t>
            </a:r>
            <a:r>
              <a:rPr lang="en-US" dirty="0" smtClean="0"/>
              <a:t> storms or mesoscale convective systems or complexes, there are usually multiple overshooting tops indicating updraft areas. In VIS imagery gravity waves can often also be seen. These form by overshooting oscillating relative to the anvil around it– rising and sinking- and forming waves in a process similar to that when you toss a stone into the water.</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58</a:t>
            </a:fld>
            <a:endParaRPr lang="de-DE"/>
          </a:p>
        </p:txBody>
      </p:sp>
    </p:spTree>
    <p:extLst>
      <p:ext uri="{BB962C8B-B14F-4D97-AF65-F5344CB8AC3E}">
        <p14:creationId xmlns:p14="http://schemas.microsoft.com/office/powerpoint/2010/main" val="34460197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Times New Roman" pitchFamily="18" charset="0"/>
                <a:ea typeface="+mn-ea"/>
                <a:cs typeface="+mn-cs"/>
              </a:rPr>
              <a:t>In infrared imagery </a:t>
            </a:r>
            <a:r>
              <a:rPr lang="en-US" sz="1200" b="0" i="0" kern="1200" dirty="0" err="1" smtClean="0">
                <a:solidFill>
                  <a:schemeClr val="tx1"/>
                </a:solidFill>
                <a:effectLst/>
                <a:latin typeface="Times New Roman" pitchFamily="18" charset="0"/>
                <a:ea typeface="+mn-ea"/>
                <a:cs typeface="+mn-cs"/>
              </a:rPr>
              <a:t>overshootings</a:t>
            </a:r>
            <a:r>
              <a:rPr lang="en-US" sz="1200" b="0" i="0" kern="1200" dirty="0" smtClean="0">
                <a:solidFill>
                  <a:schemeClr val="tx1"/>
                </a:solidFill>
                <a:effectLst/>
                <a:latin typeface="Times New Roman" pitchFamily="18" charset="0"/>
                <a:ea typeface="+mn-ea"/>
                <a:cs typeface="+mn-cs"/>
              </a:rPr>
              <a:t> are not always visible, the temperature field is not necessarily the best proxy for cloud height. In other words, the highest clouds are not necessarily the coldest ones. This is especially true in the vigorous updrafts.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59</a:t>
            </a:fld>
            <a:endParaRPr lang="de-DE"/>
          </a:p>
        </p:txBody>
      </p:sp>
    </p:spTree>
    <p:extLst>
      <p:ext uri="{BB962C8B-B14F-4D97-AF65-F5344CB8AC3E}">
        <p14:creationId xmlns:p14="http://schemas.microsoft.com/office/powerpoint/2010/main" val="159037001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 the next generation imagers and the new RGBs like Cloud Phase here, we will be able to get insight into microphysical properties, keeping the high resolution at the same time.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60</a:t>
            </a:fld>
            <a:endParaRPr lang="de-DE"/>
          </a:p>
        </p:txBody>
      </p:sp>
    </p:spTree>
    <p:extLst>
      <p:ext uri="{BB962C8B-B14F-4D97-AF65-F5344CB8AC3E}">
        <p14:creationId xmlns:p14="http://schemas.microsoft.com/office/powerpoint/2010/main" val="209029814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this example of storms forming over US, you can see the development – glaciation and forming of the large ice. But also here if we stop this we can see violet </a:t>
            </a:r>
            <a:r>
              <a:rPr lang="en-US" dirty="0" err="1" smtClean="0"/>
              <a:t>colours</a:t>
            </a:r>
            <a:r>
              <a:rPr lang="en-US" dirty="0" smtClean="0"/>
              <a:t> within this overshooting, indicating that there could be even water droplets coming to the cloud top due to strong updrafts.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61</a:t>
            </a:fld>
            <a:endParaRPr lang="de-DE"/>
          </a:p>
        </p:txBody>
      </p:sp>
    </p:spTree>
    <p:extLst>
      <p:ext uri="{BB962C8B-B14F-4D97-AF65-F5344CB8AC3E}">
        <p14:creationId xmlns:p14="http://schemas.microsoft.com/office/powerpoint/2010/main" val="95505133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you can see a view from above in IR image and a photo of the storm from the side, photos taken from the plane, one minute apart. What you can see from these is that the biggest part of the storm as seen in satellite is actually the cirrus anvil, and the active part of the storm, the one where the updraft is, is actually located in the area of warmer cloud tops.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62</a:t>
            </a:fld>
            <a:endParaRPr lang="de-DE"/>
          </a:p>
        </p:txBody>
      </p:sp>
    </p:spTree>
    <p:extLst>
      <p:ext uri="{BB962C8B-B14F-4D97-AF65-F5344CB8AC3E}">
        <p14:creationId xmlns:p14="http://schemas.microsoft.com/office/powerpoint/2010/main" val="199672373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we mentioned already, besides being interesting to look at, all these features on top of convective storms speak about the internal processes in the storm clouds and are therefore related also to the weather occurrences on the ground. Research showed that OTs and cold ring, U or V features are often associated with heavy rain, large hail, severe wind and tornadoes.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63</a:t>
            </a:fld>
            <a:endParaRPr lang="de-DE"/>
          </a:p>
        </p:txBody>
      </p:sp>
    </p:spTree>
    <p:extLst>
      <p:ext uri="{BB962C8B-B14F-4D97-AF65-F5344CB8AC3E}">
        <p14:creationId xmlns:p14="http://schemas.microsoft.com/office/powerpoint/2010/main" val="2279070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Research on OT and cold rings show that there is notable correlation between these features on top of the storms and large hail and strong wind.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64</a:t>
            </a:fld>
            <a:endParaRPr lang="de-DE"/>
          </a:p>
        </p:txBody>
      </p:sp>
    </p:spTree>
    <p:extLst>
      <p:ext uri="{BB962C8B-B14F-4D97-AF65-F5344CB8AC3E}">
        <p14:creationId xmlns:p14="http://schemas.microsoft.com/office/powerpoint/2010/main" val="250701702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an example from 10 June 2019. These storms develop within a </a:t>
            </a:r>
            <a:r>
              <a:rPr lang="en-US" dirty="0" err="1" smtClean="0"/>
              <a:t>baroclinic</a:t>
            </a:r>
            <a:r>
              <a:rPr lang="en-US" dirty="0" smtClean="0"/>
              <a:t> zone in the environment of high wind shear. In such environments most of long lived organized storms develop. You can hopefully notice all the cold rings, appearing and </a:t>
            </a:r>
            <a:r>
              <a:rPr lang="en-US" dirty="0" err="1" smtClean="0"/>
              <a:t>dissapearing</a:t>
            </a:r>
            <a:r>
              <a:rPr lang="en-US" dirty="0" smtClean="0"/>
              <a:t>, all the updrafts and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65</a:t>
            </a:fld>
            <a:endParaRPr lang="de-DE"/>
          </a:p>
        </p:txBody>
      </p:sp>
    </p:spTree>
    <p:extLst>
      <p:ext uri="{BB962C8B-B14F-4D97-AF65-F5344CB8AC3E}">
        <p14:creationId xmlns:p14="http://schemas.microsoft.com/office/powerpoint/2010/main" val="119338408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a consequence these are the reports in the ESWD. The storms produced lots of large hail, heavy rain, lightning, strong winds, even tornadoes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66</a:t>
            </a:fld>
            <a:endParaRPr lang="de-DE"/>
          </a:p>
        </p:txBody>
      </p:sp>
    </p:spTree>
    <p:extLst>
      <p:ext uri="{BB962C8B-B14F-4D97-AF65-F5344CB8AC3E}">
        <p14:creationId xmlns:p14="http://schemas.microsoft.com/office/powerpoint/2010/main" val="332230402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Intense OTs, in storm-relative wind environments that </a:t>
            </a:r>
            <a:r>
              <a:rPr lang="en-US" dirty="0" err="1" smtClean="0"/>
              <a:t>favour</a:t>
            </a:r>
            <a:r>
              <a:rPr lang="en-US" dirty="0" smtClean="0"/>
              <a:t> gravity wave breaking, lead to cirrus plumes that can reside several kilometers above the anvil.  These above anvil cirrus plumes are usually warmer than OT and cold ring/U/V area. They are best seen in HRV or sandwich images where IR is combined with HRV, since the plumes often cast shadows on the primary anvil near sunset, which provides an additional indication of their occurrence.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The research showed that clouds that exhibit AACP on top are likely to produce severe weather.</a:t>
            </a:r>
          </a:p>
          <a:p>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67</a:t>
            </a:fld>
            <a:endParaRPr lang="de-DE"/>
          </a:p>
        </p:txBody>
      </p:sp>
    </p:spTree>
    <p:extLst>
      <p:ext uri="{BB962C8B-B14F-4D97-AF65-F5344CB8AC3E}">
        <p14:creationId xmlns:p14="http://schemas.microsoft.com/office/powerpoint/2010/main" val="19693058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Times New Roman" pitchFamily="18" charset="0"/>
                <a:ea typeface="+mn-ea"/>
                <a:cs typeface="+mn-cs"/>
              </a:rPr>
              <a:t>Here you can see images of two storms over Argentina that have above anvil cirrus plumes. The northern storm produced hail over 18 cm (~7 in.) in diameter in Córdoba, Argentina. Note also that the northern plume was cold, even colder than the underlying anvil, whereas the southern one is warmer than the anvil underneath!</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68</a:t>
            </a:fld>
            <a:endParaRPr lang="de-DE"/>
          </a:p>
        </p:txBody>
      </p:sp>
    </p:spTree>
    <p:extLst>
      <p:ext uri="{BB962C8B-B14F-4D97-AF65-F5344CB8AC3E}">
        <p14:creationId xmlns:p14="http://schemas.microsoft.com/office/powerpoint/2010/main" val="2763644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another example in sandwich product, this is the case of 24 June last year which resulted in catastrophic tornado in the Czech republic and many large hail and severe wind reports especially in Poland.</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69</a:t>
            </a:fld>
            <a:endParaRPr lang="de-DE"/>
          </a:p>
        </p:txBody>
      </p:sp>
    </p:spTree>
    <p:extLst>
      <p:ext uri="{BB962C8B-B14F-4D97-AF65-F5344CB8AC3E}">
        <p14:creationId xmlns:p14="http://schemas.microsoft.com/office/powerpoint/2010/main" val="376415462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the view of the system in HRV image with OTs marked by pink and AACP by blue arrows.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70</a:t>
            </a:fld>
            <a:endParaRPr lang="de-DE"/>
          </a:p>
        </p:txBody>
      </p:sp>
    </p:spTree>
    <p:extLst>
      <p:ext uri="{BB962C8B-B14F-4D97-AF65-F5344CB8AC3E}">
        <p14:creationId xmlns:p14="http://schemas.microsoft.com/office/powerpoint/2010/main" val="297398786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mentioned already that the shape of the thermal structures on top of convective storms – whether there will be cold ring or cold U/V present depends on the wind conditions, in particular the wind shear in the levels of the tops. The same goes for the shape of above-anvil cirrus clouds. In the environment with large wind shear the cirrus will get elongated and form a plume, whereas in the environment with no shear, a form of a so called “pancake “ will occur.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71</a:t>
            </a:fld>
            <a:endParaRPr lang="de-DE"/>
          </a:p>
        </p:txBody>
      </p:sp>
    </p:spTree>
    <p:extLst>
      <p:ext uri="{BB962C8B-B14F-4D97-AF65-F5344CB8AC3E}">
        <p14:creationId xmlns:p14="http://schemas.microsoft.com/office/powerpoint/2010/main" val="64986336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Since the overshooting top acts as an obstacle to the stream of air while the storm is moving, sometimes gravity waves and radial structures also occur on top of storms.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72</a:t>
            </a:fld>
            <a:endParaRPr lang="de-DE"/>
          </a:p>
        </p:txBody>
      </p:sp>
    </p:spTree>
    <p:extLst>
      <p:ext uri="{BB962C8B-B14F-4D97-AF65-F5344CB8AC3E}">
        <p14:creationId xmlns:p14="http://schemas.microsoft.com/office/powerpoint/2010/main" val="362571283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can see these also in these</a:t>
            </a:r>
            <a:r>
              <a:rPr lang="en-GB" baseline="0" dirty="0" smtClean="0"/>
              <a:t> images. These structures are best seen in sandwich image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73</a:t>
            </a:fld>
            <a:endParaRPr lang="de-DE"/>
          </a:p>
        </p:txBody>
      </p:sp>
    </p:spTree>
    <p:extLst>
      <p:ext uri="{BB962C8B-B14F-4D97-AF65-F5344CB8AC3E}">
        <p14:creationId xmlns:p14="http://schemas.microsoft.com/office/powerpoint/2010/main" val="410541313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Ship waves like in this example can sometimes be seen</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74</a:t>
            </a:fld>
            <a:endParaRPr lang="de-DE"/>
          </a:p>
        </p:txBody>
      </p:sp>
    </p:spTree>
    <p:extLst>
      <p:ext uri="{BB962C8B-B14F-4D97-AF65-F5344CB8AC3E}">
        <p14:creationId xmlns:p14="http://schemas.microsoft.com/office/powerpoint/2010/main" val="205924480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Or interference patterns when we have for example 2 </a:t>
            </a:r>
            <a:r>
              <a:rPr lang="en-US" dirty="0" err="1" smtClean="0"/>
              <a:t>overshootings</a:t>
            </a:r>
            <a:r>
              <a:rPr lang="en-US" dirty="0" smtClean="0"/>
              <a:t> that disturb the anvil.</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75</a:t>
            </a:fld>
            <a:endParaRPr lang="de-DE"/>
          </a:p>
        </p:txBody>
      </p:sp>
    </p:spTree>
    <p:extLst>
      <p:ext uri="{BB962C8B-B14F-4D97-AF65-F5344CB8AC3E}">
        <p14:creationId xmlns:p14="http://schemas.microsoft.com/office/powerpoint/2010/main" val="193345818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All these structures will be more easily monitored with the next generation images that will have better spatial but also temporal resolution. The left image here shows simulated FCI high resolution sandwich which would be using the highest planned resolution of VIS image of 500 m and the resolution of the IR image of 1km. When</a:t>
            </a:r>
            <a:r>
              <a:rPr lang="en-US" baseline="0" dirty="0" smtClean="0"/>
              <a:t> you compare that to the right hand, current image I hope you clearly see the benefit with all the details!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76</a:t>
            </a:fld>
            <a:endParaRPr lang="de-DE"/>
          </a:p>
        </p:txBody>
      </p:sp>
    </p:spTree>
    <p:extLst>
      <p:ext uri="{BB962C8B-B14F-4D97-AF65-F5344CB8AC3E}">
        <p14:creationId xmlns:p14="http://schemas.microsoft.com/office/powerpoint/2010/main" val="80578874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Additionally, next generation </a:t>
            </a:r>
            <a:r>
              <a:rPr lang="en-US" dirty="0" err="1" smtClean="0"/>
              <a:t>Meteosat</a:t>
            </a:r>
            <a:r>
              <a:rPr lang="en-US" dirty="0" smtClean="0"/>
              <a:t> satellites will carry lightning imager so we will be able to monitor also the lightning discharges connected to severe storms, same as it can now be done with GOES satellite GLM over the US.</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77</a:t>
            </a:fld>
            <a:endParaRPr lang="de-DE"/>
          </a:p>
        </p:txBody>
      </p:sp>
    </p:spTree>
    <p:extLst>
      <p:ext uri="{BB962C8B-B14F-4D97-AF65-F5344CB8AC3E}">
        <p14:creationId xmlns:p14="http://schemas.microsoft.com/office/powerpoint/2010/main" val="221151589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last question for you in </a:t>
            </a:r>
            <a:r>
              <a:rPr lang="en-US" dirty="0" err="1" smtClean="0"/>
              <a:t>slido</a:t>
            </a:r>
            <a:r>
              <a:rPr lang="en-US" dirty="0" smtClean="0"/>
              <a:t> – based on what you know from your duties and on what you have seen today I am curious to know in which stage of convective development do you think the satellite data would give you most valuable additional information, compared to other data sources you use in your work? You can select more than one.</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78</a:t>
            </a:fld>
            <a:endParaRPr lang="de-DE"/>
          </a:p>
        </p:txBody>
      </p:sp>
    </p:spTree>
    <p:extLst>
      <p:ext uri="{BB962C8B-B14F-4D97-AF65-F5344CB8AC3E}">
        <p14:creationId xmlns:p14="http://schemas.microsoft.com/office/powerpoint/2010/main" val="367031899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you are interested to see more about nowcasting using satellite data in all stages of convective development you may refer to Convection working group web site. </a:t>
            </a:r>
            <a:endParaRPr lang="en-GB" dirty="0"/>
          </a:p>
        </p:txBody>
      </p:sp>
      <p:sp>
        <p:nvSpPr>
          <p:cNvPr id="4" name="Slide Number Placeholder 3"/>
          <p:cNvSpPr>
            <a:spLocks noGrp="1"/>
          </p:cNvSpPr>
          <p:nvPr>
            <p:ph type="sldNum" sz="quarter" idx="10"/>
          </p:nvPr>
        </p:nvSpPr>
        <p:spPr/>
        <p:txBody>
          <a:bodyPr/>
          <a:lstStyle/>
          <a:p>
            <a:pPr>
              <a:defRPr/>
            </a:pPr>
            <a:fld id="{7FE02029-9BE2-4139-82E8-7E205433FD51}" type="slidenum">
              <a:rPr lang="de-DE" smtClean="0"/>
              <a:pPr>
                <a:defRPr/>
              </a:pPr>
              <a:t>79</a:t>
            </a:fld>
            <a:endParaRPr lang="de-DE"/>
          </a:p>
        </p:txBody>
      </p:sp>
    </p:spTree>
    <p:extLst>
      <p:ext uri="{BB962C8B-B14F-4D97-AF65-F5344CB8AC3E}">
        <p14:creationId xmlns:p14="http://schemas.microsoft.com/office/powerpoint/2010/main" val="328826342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1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8.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Master" Target="../slideMasters/slideMaster2.xml"/><Relationship Id="rId4" Type="http://schemas.openxmlformats.org/officeDocument/2006/relationships/image" Target="../media/image12.png"/></Relationships>
</file>

<file path=ppt/slideLayouts/_rels/slideLayout20.xml.rels><?xml version="1.0" encoding="UTF-8" standalone="yes"?>
<Relationships xmlns="http://schemas.openxmlformats.org/package/2006/relationships"><Relationship Id="rId8" Type="http://schemas.openxmlformats.org/officeDocument/2006/relationships/image" Target="../media/image18.emf"/><Relationship Id="rId13" Type="http://schemas.openxmlformats.org/officeDocument/2006/relationships/image" Target="../media/image23.png"/><Relationship Id="rId3" Type="http://schemas.openxmlformats.org/officeDocument/2006/relationships/image" Target="../media/image17.png"/><Relationship Id="rId7" Type="http://schemas.openxmlformats.org/officeDocument/2006/relationships/image" Target="../media/image16.wmf"/><Relationship Id="rId12" Type="http://schemas.openxmlformats.org/officeDocument/2006/relationships/image" Target="../media/image22.png"/><Relationship Id="rId2" Type="http://schemas.openxmlformats.org/officeDocument/2006/relationships/slideMaster" Target="../slideMasters/slideMaster3.xml"/><Relationship Id="rId1" Type="http://schemas.openxmlformats.org/officeDocument/2006/relationships/vmlDrawing" Target="../drawings/vmlDrawing1.vml"/><Relationship Id="rId6" Type="http://schemas.openxmlformats.org/officeDocument/2006/relationships/oleObject" Target="../embeddings/oleObject2.bin"/><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oleObject" Target="../embeddings/oleObject1.bin"/><Relationship Id="rId9" Type="http://schemas.openxmlformats.org/officeDocument/2006/relationships/image" Target="../media/image19.png"/></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Storm">
    <p:bg>
      <p:bgPr>
        <a:solidFill>
          <a:schemeClr val="tx1"/>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00610" y="1191201"/>
            <a:ext cx="9491390" cy="5338907"/>
          </a:xfrm>
          <a:prstGeom prst="rect">
            <a:avLst/>
          </a:prstGeom>
        </p:spPr>
      </p:pic>
      <p:sp>
        <p:nvSpPr>
          <p:cNvPr id="243" name="Freeform 242"/>
          <p:cNvSpPr/>
          <p:nvPr userDrawn="1"/>
        </p:nvSpPr>
        <p:spPr bwMode="auto">
          <a:xfrm>
            <a:off x="36945" y="1154545"/>
            <a:ext cx="3306619" cy="5375564"/>
          </a:xfrm>
          <a:custGeom>
            <a:avLst/>
            <a:gdLst>
              <a:gd name="connsiteX0" fmla="*/ 46182 w 3306619"/>
              <a:gd name="connsiteY0" fmla="*/ 0 h 5375564"/>
              <a:gd name="connsiteX1" fmla="*/ 3306619 w 3306619"/>
              <a:gd name="connsiteY1" fmla="*/ 0 h 5375564"/>
              <a:gd name="connsiteX2" fmla="*/ 2050473 w 3306619"/>
              <a:gd name="connsiteY2" fmla="*/ 5375564 h 5375564"/>
              <a:gd name="connsiteX3" fmla="*/ 0 w 3306619"/>
              <a:gd name="connsiteY3" fmla="*/ 5375564 h 5375564"/>
              <a:gd name="connsiteX4" fmla="*/ 46182 w 3306619"/>
              <a:gd name="connsiteY4" fmla="*/ 0 h 5375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6619" h="5375564">
                <a:moveTo>
                  <a:pt x="46182" y="0"/>
                </a:moveTo>
                <a:lnTo>
                  <a:pt x="3306619" y="0"/>
                </a:lnTo>
                <a:lnTo>
                  <a:pt x="2050473" y="5375564"/>
                </a:lnTo>
                <a:lnTo>
                  <a:pt x="0" y="5375564"/>
                </a:lnTo>
                <a:lnTo>
                  <a:pt x="46182" y="0"/>
                </a:lnTo>
                <a:close/>
              </a:path>
            </a:pathLst>
          </a:cu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3">
            <a:extLst>
              <a:ext uri="{28A0092B-C50C-407E-A947-70E740481C1C}">
                <a14:useLocalDpi xmlns:a14="http://schemas.microsoft.com/office/drawing/2010/main" val="0"/>
              </a:ext>
            </a:extLst>
          </a:blip>
          <a:srcRect b="3839"/>
          <a:stretch/>
        </p:blipFill>
        <p:spPr>
          <a:xfrm>
            <a:off x="-1" y="-8718"/>
            <a:ext cx="12192001" cy="6594765"/>
          </a:xfrm>
          <a:prstGeom prst="rect">
            <a:avLst/>
          </a:prstGeom>
        </p:spPr>
      </p:pic>
      <p:sp>
        <p:nvSpPr>
          <p:cNvPr id="264" name="Rectangle 263"/>
          <p:cNvSpPr/>
          <p:nvPr userDrawn="1"/>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cxnSp>
        <p:nvCxnSpPr>
          <p:cNvPr id="268" name="Straight Connector 267"/>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pic>
        <p:nvPicPr>
          <p:cNvPr id="267" name="Picture 266"/>
          <p:cNvPicPr>
            <a:picLocks noChangeAspect="1"/>
          </p:cNvPicPr>
          <p:nvPr userDrawn="1"/>
        </p:nvPicPr>
        <p:blipFill rotWithShape="1">
          <a:blip r:embed="rId4"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Tree>
    <p:extLst>
      <p:ext uri="{BB962C8B-B14F-4D97-AF65-F5344CB8AC3E}">
        <p14:creationId xmlns:p14="http://schemas.microsoft.com/office/powerpoint/2010/main" val="1719411522"/>
      </p:ext>
    </p:extLst>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 Oceans">
    <p:bg>
      <p:bgPr>
        <a:solidFill>
          <a:schemeClr val="tx1"/>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191200"/>
            <a:ext cx="9518958" cy="5354414"/>
          </a:xfrm>
          <a:prstGeom prst="rect">
            <a:avLst/>
          </a:prstGeom>
        </p:spPr>
      </p:pic>
      <p:sp>
        <p:nvSpPr>
          <p:cNvPr id="243" name="Freeform 242"/>
          <p:cNvSpPr/>
          <p:nvPr userDrawn="1"/>
        </p:nvSpPr>
        <p:spPr bwMode="auto">
          <a:xfrm flipH="1">
            <a:off x="8871770" y="1154545"/>
            <a:ext cx="3306619" cy="5375564"/>
          </a:xfrm>
          <a:custGeom>
            <a:avLst/>
            <a:gdLst>
              <a:gd name="connsiteX0" fmla="*/ 46182 w 3306619"/>
              <a:gd name="connsiteY0" fmla="*/ 0 h 5375564"/>
              <a:gd name="connsiteX1" fmla="*/ 3306619 w 3306619"/>
              <a:gd name="connsiteY1" fmla="*/ 0 h 5375564"/>
              <a:gd name="connsiteX2" fmla="*/ 2050473 w 3306619"/>
              <a:gd name="connsiteY2" fmla="*/ 5375564 h 5375564"/>
              <a:gd name="connsiteX3" fmla="*/ 0 w 3306619"/>
              <a:gd name="connsiteY3" fmla="*/ 5375564 h 5375564"/>
              <a:gd name="connsiteX4" fmla="*/ 46182 w 3306619"/>
              <a:gd name="connsiteY4" fmla="*/ 0 h 5375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6619" h="5375564">
                <a:moveTo>
                  <a:pt x="46182" y="0"/>
                </a:moveTo>
                <a:lnTo>
                  <a:pt x="3306619" y="0"/>
                </a:lnTo>
                <a:lnTo>
                  <a:pt x="2050473" y="5375564"/>
                </a:lnTo>
                <a:lnTo>
                  <a:pt x="0" y="5375564"/>
                </a:lnTo>
                <a:lnTo>
                  <a:pt x="46182" y="0"/>
                </a:lnTo>
                <a:close/>
              </a:path>
            </a:pathLst>
          </a:cu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3">
            <a:extLst>
              <a:ext uri="{28A0092B-C50C-407E-A947-70E740481C1C}">
                <a14:useLocalDpi xmlns:a14="http://schemas.microsoft.com/office/drawing/2010/main" val="0"/>
              </a:ext>
            </a:extLst>
          </a:blip>
          <a:srcRect b="3839"/>
          <a:stretch/>
        </p:blipFill>
        <p:spPr>
          <a:xfrm flipH="1">
            <a:off x="0" y="0"/>
            <a:ext cx="12192000" cy="6594765"/>
          </a:xfrm>
          <a:prstGeom prst="rect">
            <a:avLst/>
          </a:prstGeom>
        </p:spPr>
      </p:pic>
      <p:sp>
        <p:nvSpPr>
          <p:cNvPr id="264" name="Rectangle 263"/>
          <p:cNvSpPr/>
          <p:nvPr userDrawn="1"/>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cxnSp>
        <p:nvCxnSpPr>
          <p:cNvPr id="268" name="Straight Connector 267"/>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pic>
        <p:nvPicPr>
          <p:cNvPr id="267" name="Picture 266"/>
          <p:cNvPicPr>
            <a:picLocks noChangeAspect="1"/>
          </p:cNvPicPr>
          <p:nvPr userDrawn="1"/>
        </p:nvPicPr>
        <p:blipFill rotWithShape="1">
          <a:blip r:embed="rId4"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Tree>
    <p:extLst>
      <p:ext uri="{BB962C8B-B14F-4D97-AF65-F5344CB8AC3E}">
        <p14:creationId xmlns:p14="http://schemas.microsoft.com/office/powerpoint/2010/main" val="2347959847"/>
      </p:ext>
    </p:extLst>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Atmosphere">
    <p:bg>
      <p:bgPr>
        <a:solidFill>
          <a:schemeClr val="tx1"/>
        </a:solidFill>
        <a:effectLst/>
      </p:bgPr>
    </p:bg>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67964" y="1206225"/>
            <a:ext cx="9464681" cy="5323883"/>
          </a:xfrm>
          <a:prstGeom prst="rect">
            <a:avLst/>
          </a:prstGeom>
        </p:spPr>
      </p:pic>
      <p:sp>
        <p:nvSpPr>
          <p:cNvPr id="243" name="Freeform 242"/>
          <p:cNvSpPr/>
          <p:nvPr userDrawn="1"/>
        </p:nvSpPr>
        <p:spPr bwMode="auto">
          <a:xfrm>
            <a:off x="36945" y="1154545"/>
            <a:ext cx="3306619" cy="5375564"/>
          </a:xfrm>
          <a:custGeom>
            <a:avLst/>
            <a:gdLst>
              <a:gd name="connsiteX0" fmla="*/ 46182 w 3306619"/>
              <a:gd name="connsiteY0" fmla="*/ 0 h 5375564"/>
              <a:gd name="connsiteX1" fmla="*/ 3306619 w 3306619"/>
              <a:gd name="connsiteY1" fmla="*/ 0 h 5375564"/>
              <a:gd name="connsiteX2" fmla="*/ 2050473 w 3306619"/>
              <a:gd name="connsiteY2" fmla="*/ 5375564 h 5375564"/>
              <a:gd name="connsiteX3" fmla="*/ 0 w 3306619"/>
              <a:gd name="connsiteY3" fmla="*/ 5375564 h 5375564"/>
              <a:gd name="connsiteX4" fmla="*/ 46182 w 3306619"/>
              <a:gd name="connsiteY4" fmla="*/ 0 h 5375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6619" h="5375564">
                <a:moveTo>
                  <a:pt x="46182" y="0"/>
                </a:moveTo>
                <a:lnTo>
                  <a:pt x="3306619" y="0"/>
                </a:lnTo>
                <a:lnTo>
                  <a:pt x="2050473" y="5375564"/>
                </a:lnTo>
                <a:lnTo>
                  <a:pt x="0" y="5375564"/>
                </a:lnTo>
                <a:lnTo>
                  <a:pt x="46182" y="0"/>
                </a:lnTo>
                <a:close/>
              </a:path>
            </a:pathLst>
          </a:cu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3">
            <a:extLst>
              <a:ext uri="{28A0092B-C50C-407E-A947-70E740481C1C}">
                <a14:useLocalDpi xmlns:a14="http://schemas.microsoft.com/office/drawing/2010/main" val="0"/>
              </a:ext>
            </a:extLst>
          </a:blip>
          <a:srcRect b="3839"/>
          <a:stretch/>
        </p:blipFill>
        <p:spPr>
          <a:xfrm>
            <a:off x="-1" y="-1"/>
            <a:ext cx="12192001" cy="6594765"/>
          </a:xfrm>
          <a:prstGeom prst="rect">
            <a:avLst/>
          </a:prstGeom>
        </p:spPr>
      </p:pic>
      <p:sp>
        <p:nvSpPr>
          <p:cNvPr id="264" name="Rectangle 263"/>
          <p:cNvSpPr/>
          <p:nvPr userDrawn="1"/>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cxnSp>
        <p:nvCxnSpPr>
          <p:cNvPr id="268" name="Straight Connector 267"/>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pic>
        <p:nvPicPr>
          <p:cNvPr id="267" name="Picture 266"/>
          <p:cNvPicPr>
            <a:picLocks noChangeAspect="1"/>
          </p:cNvPicPr>
          <p:nvPr userDrawn="1"/>
        </p:nvPicPr>
        <p:blipFill rotWithShape="1">
          <a:blip r:embed="rId4"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Tree>
    <p:extLst>
      <p:ext uri="{BB962C8B-B14F-4D97-AF65-F5344CB8AC3E}">
        <p14:creationId xmlns:p14="http://schemas.microsoft.com/office/powerpoint/2010/main" val="2677699385"/>
      </p:ext>
    </p:extLst>
  </p:cSld>
  <p:clrMapOvr>
    <a:masterClrMapping/>
  </p:clrMapOv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tx1"/>
        </a:solidFill>
        <a:effectLst/>
      </p:bgPr>
    </p:bg>
    <p:spTree>
      <p:nvGrpSpPr>
        <p:cNvPr id="1" name=""/>
        <p:cNvGrpSpPr/>
        <p:nvPr/>
      </p:nvGrpSpPr>
      <p:grpSpPr>
        <a:xfrm>
          <a:off x="0" y="0"/>
          <a:ext cx="0" cy="0"/>
          <a:chOff x="0" y="0"/>
          <a:chExt cx="0" cy="0"/>
        </a:xfrm>
      </p:grpSpPr>
      <p:sp>
        <p:nvSpPr>
          <p:cNvPr id="7" name="Rectangle 6"/>
          <p:cNvSpPr/>
          <p:nvPr userDrawn="1"/>
        </p:nvSpPr>
        <p:spPr bwMode="auto">
          <a:xfrm>
            <a:off x="0" y="1139429"/>
            <a:ext cx="8183418" cy="5447472"/>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t="12794" b="3165"/>
          <a:stretch/>
        </p:blipFill>
        <p:spPr>
          <a:xfrm>
            <a:off x="0" y="877455"/>
            <a:ext cx="12192000" cy="5763490"/>
          </a:xfrm>
          <a:prstGeom prst="rect">
            <a:avLst/>
          </a:prstGeom>
        </p:spPr>
      </p:pic>
      <p:sp>
        <p:nvSpPr>
          <p:cNvPr id="8" name="Rectangle 7"/>
          <p:cNvSpPr/>
          <p:nvPr userDrawn="1"/>
        </p:nvSpPr>
        <p:spPr bwMode="auto">
          <a:xfrm>
            <a:off x="145054" y="-8719"/>
            <a:ext cx="647425"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254467" cy="640079"/>
          </a:xfrm>
        </p:spPr>
        <p:txBody>
          <a:bodyPr/>
          <a:lstStyle>
            <a:lvl1pPr marL="221544">
              <a:defRPr>
                <a:solidFill>
                  <a:schemeClr val="bg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6308436" y="1237673"/>
            <a:ext cx="5463956" cy="5164431"/>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pic>
        <p:nvPicPr>
          <p:cNvPr id="10" name="Picture 9"/>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38778" y="3061592"/>
            <a:ext cx="1245440" cy="1243492"/>
          </a:xfrm>
          <a:prstGeom prst="rect">
            <a:avLst/>
          </a:prstGeom>
        </p:spPr>
      </p:pic>
    </p:spTree>
    <p:extLst>
      <p:ext uri="{BB962C8B-B14F-4D97-AF65-F5344CB8AC3E}">
        <p14:creationId xmlns:p14="http://schemas.microsoft.com/office/powerpoint/2010/main" val="734101363"/>
      </p:ext>
    </p:extLst>
  </p:cSld>
  <p:clrMapOvr>
    <a:masterClrMapping/>
  </p:clrMapOv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tx1"/>
        </a:solidFill>
        <a:effectLst/>
      </p:bgPr>
    </p:bg>
    <p:spTree>
      <p:nvGrpSpPr>
        <p:cNvPr id="1" name=""/>
        <p:cNvGrpSpPr/>
        <p:nvPr/>
      </p:nvGrpSpPr>
      <p:grpSpPr>
        <a:xfrm>
          <a:off x="0" y="0"/>
          <a:ext cx="0" cy="0"/>
          <a:chOff x="0" y="0"/>
          <a:chExt cx="0" cy="0"/>
        </a:xfrm>
      </p:grpSpPr>
      <p:sp>
        <p:nvSpPr>
          <p:cNvPr id="4" name="Rectangle 3"/>
          <p:cNvSpPr/>
          <p:nvPr userDrawn="1"/>
        </p:nvSpPr>
        <p:spPr bwMode="auto">
          <a:xfrm>
            <a:off x="147782" y="-8719"/>
            <a:ext cx="11896436" cy="647425"/>
          </a:xfrm>
          <a:prstGeom prst="rect">
            <a:avLst/>
          </a:prstGeom>
          <a:solidFill>
            <a:srgbClr val="00205B"/>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399520" cy="640079"/>
          </a:xfrm>
        </p:spPr>
        <p:txBody>
          <a:bodyPr/>
          <a:lstStyle>
            <a:lvl1pPr marL="221544">
              <a:defRPr>
                <a:solidFill>
                  <a:schemeClr val="tx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2"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4145125516"/>
      </p:ext>
    </p:extLst>
  </p:cSld>
  <p:clrMapOvr>
    <a:masterClrMapping/>
  </p:clrMapOv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tx1"/>
        </a:solidFill>
        <a:effectLst/>
      </p:bgPr>
    </p:bg>
    <p:spTree>
      <p:nvGrpSpPr>
        <p:cNvPr id="1" name=""/>
        <p:cNvGrpSpPr/>
        <p:nvPr/>
      </p:nvGrpSpPr>
      <p:grpSpPr>
        <a:xfrm>
          <a:off x="0" y="0"/>
          <a:ext cx="0" cy="0"/>
          <a:chOff x="0" y="0"/>
          <a:chExt cx="0" cy="0"/>
        </a:xfrm>
      </p:grpSpPr>
      <p:sp>
        <p:nvSpPr>
          <p:cNvPr id="4" name="Rectangle 3"/>
          <p:cNvSpPr/>
          <p:nvPr userDrawn="1"/>
        </p:nvSpPr>
        <p:spPr bwMode="auto">
          <a:xfrm>
            <a:off x="145053" y="-8719"/>
            <a:ext cx="11901894" cy="647425"/>
          </a:xfrm>
          <a:prstGeom prst="rect">
            <a:avLst/>
          </a:prstGeom>
          <a:solidFill>
            <a:srgbClr val="D6D2C4">
              <a:alpha val="40000"/>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254467" cy="640079"/>
          </a:xfrm>
        </p:spPr>
        <p:txBody>
          <a:bodyPr/>
          <a:lstStyle>
            <a:lvl1pPr marL="221544">
              <a:defRPr>
                <a:solidFill>
                  <a:schemeClr val="bg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2"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3419492823"/>
      </p:ext>
    </p:extLst>
  </p:cSld>
  <p:clrMapOvr>
    <a:masterClrMapping/>
  </p:clrMapOv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Content">
    <p:bg>
      <p:bgPr>
        <a:solidFill>
          <a:schemeClr val="tx1"/>
        </a:solidFill>
        <a:effectLst/>
      </p:bgPr>
    </p:bg>
    <p:spTree>
      <p:nvGrpSpPr>
        <p:cNvPr id="1" name=""/>
        <p:cNvGrpSpPr/>
        <p:nvPr/>
      </p:nvGrpSpPr>
      <p:grpSpPr>
        <a:xfrm>
          <a:off x="0" y="0"/>
          <a:ext cx="0" cy="0"/>
          <a:chOff x="0" y="0"/>
          <a:chExt cx="0" cy="0"/>
        </a:xfrm>
      </p:grpSpPr>
      <p:sp>
        <p:nvSpPr>
          <p:cNvPr id="8" name="Rectangle 7"/>
          <p:cNvSpPr/>
          <p:nvPr userDrawn="1"/>
        </p:nvSpPr>
        <p:spPr bwMode="auto">
          <a:xfrm>
            <a:off x="145053" y="-8719"/>
            <a:ext cx="11901894" cy="647425"/>
          </a:xfrm>
          <a:prstGeom prst="rect">
            <a:avLst/>
          </a:prstGeom>
          <a:solidFill>
            <a:srgbClr val="D6D2C4">
              <a:alpha val="40000"/>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4" name="Picture 3"/>
          <p:cNvPicPr>
            <a:picLocks noChangeAspect="1"/>
          </p:cNvPicPr>
          <p:nvPr userDrawn="1"/>
        </p:nvPicPr>
        <p:blipFill rotWithShape="1">
          <a:blip r:embed="rId2" cstate="print">
            <a:extLst>
              <a:ext uri="{28A0092B-C50C-407E-A947-70E740481C1C}">
                <a14:useLocalDpi xmlns:a14="http://schemas.microsoft.com/office/drawing/2010/main" val="0"/>
              </a:ext>
            </a:extLst>
          </a:blip>
          <a:srcRect l="6413" t="28964" r="31087" b="35710"/>
          <a:stretch/>
        </p:blipFill>
        <p:spPr>
          <a:xfrm>
            <a:off x="-42530" y="-42530"/>
            <a:ext cx="12227442" cy="6911163"/>
          </a:xfrm>
          <a:prstGeom prst="rect">
            <a:avLst/>
          </a:prstGeom>
        </p:spPr>
      </p:pic>
      <p:sp>
        <p:nvSpPr>
          <p:cNvPr id="2" name="Title 1"/>
          <p:cNvSpPr>
            <a:spLocks noGrp="1"/>
          </p:cNvSpPr>
          <p:nvPr>
            <p:ph type="title"/>
          </p:nvPr>
        </p:nvSpPr>
        <p:spPr>
          <a:xfrm>
            <a:off x="792480" y="1"/>
            <a:ext cx="11399520" cy="640079"/>
          </a:xfrm>
        </p:spPr>
        <p:txBody>
          <a:bodyPr/>
          <a:lstStyle>
            <a:lvl1pPr marL="221544">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Rectangle 4"/>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7" name="Picture 6"/>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2445184135"/>
      </p:ext>
    </p:extLst>
  </p:cSld>
  <p:clrMapOvr>
    <a:masterClrMapping/>
  </p:clrMapOv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itle and Content">
    <p:bg>
      <p:bgPr>
        <a:solidFill>
          <a:schemeClr val="tx1"/>
        </a:solidFill>
        <a:effectLst/>
      </p:bgPr>
    </p:bg>
    <p:spTree>
      <p:nvGrpSpPr>
        <p:cNvPr id="1" name=""/>
        <p:cNvGrpSpPr/>
        <p:nvPr/>
      </p:nvGrpSpPr>
      <p:grpSpPr>
        <a:xfrm>
          <a:off x="0" y="0"/>
          <a:ext cx="0" cy="0"/>
          <a:chOff x="0" y="0"/>
          <a:chExt cx="0" cy="0"/>
        </a:xfrm>
      </p:grpSpPr>
      <p:sp>
        <p:nvSpPr>
          <p:cNvPr id="10" name="Rectangle 9"/>
          <p:cNvSpPr/>
          <p:nvPr userDrawn="1"/>
        </p:nvSpPr>
        <p:spPr bwMode="auto">
          <a:xfrm>
            <a:off x="314311" y="-1679944"/>
            <a:ext cx="11288822" cy="11288822"/>
          </a:xfrm>
          <a:prstGeom prst="rect">
            <a:avLst/>
          </a:prstGeom>
          <a:blipFill dpi="0" rotWithShape="1">
            <a:blip r:embed="rId2">
              <a:alphaModFix amt="30000"/>
            </a:blip>
            <a:srcRect/>
            <a:stretch>
              <a:fillRect/>
            </a:stretch>
          </a:blip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userDrawn="1"/>
        </p:nvSpPr>
        <p:spPr bwMode="auto">
          <a:xfrm>
            <a:off x="145053" y="-8719"/>
            <a:ext cx="11901894"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399520" cy="640079"/>
          </a:xfrm>
        </p:spPr>
        <p:txBody>
          <a:bodyPr/>
          <a:lstStyle>
            <a:lvl1pPr marL="221544">
              <a:defRPr>
                <a:solidFill>
                  <a:schemeClr val="tx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Rectangle 4"/>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7" name="Picture 6"/>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2928160611"/>
      </p:ext>
    </p:extLst>
  </p:cSld>
  <p:clrMapOvr>
    <a:masterClrMapping/>
  </p:clrMapOv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amp;A">
    <p:bg>
      <p:bgPr>
        <a:solidFill>
          <a:schemeClr val="tx1"/>
        </a:solidFill>
        <a:effectLst/>
      </p:bgPr>
    </p:bg>
    <p:spTree>
      <p:nvGrpSpPr>
        <p:cNvPr id="1" name=""/>
        <p:cNvGrpSpPr/>
        <p:nvPr/>
      </p:nvGrpSpPr>
      <p:grpSpPr>
        <a:xfrm>
          <a:off x="0" y="0"/>
          <a:ext cx="0" cy="0"/>
          <a:chOff x="0" y="0"/>
          <a:chExt cx="0" cy="0"/>
        </a:xfrm>
      </p:grpSpPr>
      <p:sp>
        <p:nvSpPr>
          <p:cNvPr id="7" name="Rectangle 6"/>
          <p:cNvSpPr/>
          <p:nvPr userDrawn="1"/>
        </p:nvSpPr>
        <p:spPr bwMode="auto">
          <a:xfrm>
            <a:off x="0" y="1139429"/>
            <a:ext cx="8183418" cy="5447472"/>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4" name="Picture 3"/>
          <p:cNvPicPr>
            <a:picLocks noChangeAspect="1"/>
          </p:cNvPicPr>
          <p:nvPr userDrawn="1"/>
        </p:nvPicPr>
        <p:blipFill rotWithShape="1">
          <a:blip r:embed="rId2">
            <a:extLst>
              <a:ext uri="{28A0092B-C50C-407E-A947-70E740481C1C}">
                <a14:useLocalDpi xmlns:a14="http://schemas.microsoft.com/office/drawing/2010/main" val="0"/>
              </a:ext>
            </a:extLst>
          </a:blip>
          <a:srcRect t="12525" b="3434"/>
          <a:stretch/>
        </p:blipFill>
        <p:spPr>
          <a:xfrm>
            <a:off x="0" y="858982"/>
            <a:ext cx="12192000" cy="5763491"/>
          </a:xfrm>
          <a:prstGeom prst="rect">
            <a:avLst/>
          </a:prstGeom>
        </p:spPr>
      </p:pic>
      <p:sp>
        <p:nvSpPr>
          <p:cNvPr id="8" name="Rectangle 7"/>
          <p:cNvSpPr/>
          <p:nvPr userDrawn="1"/>
        </p:nvSpPr>
        <p:spPr bwMode="auto">
          <a:xfrm>
            <a:off x="145054" y="-8719"/>
            <a:ext cx="647425"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254467" cy="640079"/>
          </a:xfrm>
        </p:spPr>
        <p:txBody>
          <a:bodyPr/>
          <a:lstStyle>
            <a:lvl1pPr marL="221544">
              <a:defRPr>
                <a:solidFill>
                  <a:schemeClr val="bg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6308436" y="1237673"/>
            <a:ext cx="5463956" cy="5164431"/>
          </a:xfrm>
        </p:spPr>
        <p:txBody>
          <a:bodyPr anchor="ctr"/>
          <a:lstStyle>
            <a:lvl1pPr marL="0" indent="0">
              <a:buNone/>
              <a:defRPr sz="3200"/>
            </a:lvl1pPr>
            <a:lvl2pPr marL="562722" indent="0">
              <a:buNone/>
              <a:defRPr sz="2800"/>
            </a:lvl2pPr>
            <a:lvl3pPr marL="1125443" indent="0">
              <a:buNone/>
              <a:defRPr sz="2400"/>
            </a:lvl3pPr>
            <a:lvl4pPr marL="1688165" indent="0">
              <a:buNone/>
              <a:defRPr sz="2000"/>
            </a:lvl4pPr>
            <a:lvl5pPr marL="2250887" indent="0">
              <a:buNone/>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pic>
        <p:nvPicPr>
          <p:cNvPr id="9" name="Picture 8"/>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93147" y="2427580"/>
            <a:ext cx="2640047" cy="2635916"/>
          </a:xfrm>
          <a:prstGeom prst="rect">
            <a:avLst/>
          </a:prstGeom>
        </p:spPr>
      </p:pic>
    </p:spTree>
    <p:extLst>
      <p:ext uri="{BB962C8B-B14F-4D97-AF65-F5344CB8AC3E}">
        <p14:creationId xmlns:p14="http://schemas.microsoft.com/office/powerpoint/2010/main" val="4224209359"/>
      </p:ext>
    </p:extLst>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endParaRPr lang="en-GB"/>
          </a:p>
        </p:txBody>
      </p:sp>
      <p:sp>
        <p:nvSpPr>
          <p:cNvPr id="3" name="Slide Number Placeholder 2"/>
          <p:cNvSpPr>
            <a:spLocks noGrp="1"/>
          </p:cNvSpPr>
          <p:nvPr>
            <p:ph type="sldNum" sz="quarter" idx="11"/>
          </p:nvPr>
        </p:nvSpPr>
        <p:spPr/>
        <p:txBody>
          <a:bodyPr/>
          <a:lstStyle/>
          <a:p>
            <a:fld id="{066EC1BB-AD8F-47F9-B321-DB3383DDF50B}" type="slidenum">
              <a:rPr lang="en-GB" smtClean="0"/>
              <a:t>‹#›</a:t>
            </a:fld>
            <a:endParaRPr lang="en-GB"/>
          </a:p>
        </p:txBody>
      </p:sp>
    </p:spTree>
    <p:extLst>
      <p:ext uri="{BB962C8B-B14F-4D97-AF65-F5344CB8AC3E}">
        <p14:creationId xmlns:p14="http://schemas.microsoft.com/office/powerpoint/2010/main" val="34902298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 Storm">
    <p:bg>
      <p:bgPr>
        <a:solidFill>
          <a:schemeClr val="tx1"/>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00610" y="1191201"/>
            <a:ext cx="9491390" cy="5338907"/>
          </a:xfrm>
          <a:prstGeom prst="rect">
            <a:avLst/>
          </a:prstGeom>
        </p:spPr>
      </p:pic>
      <p:sp>
        <p:nvSpPr>
          <p:cNvPr id="243" name="Freeform 242"/>
          <p:cNvSpPr/>
          <p:nvPr userDrawn="1"/>
        </p:nvSpPr>
        <p:spPr bwMode="auto">
          <a:xfrm>
            <a:off x="36945" y="1154545"/>
            <a:ext cx="3306619" cy="5375564"/>
          </a:xfrm>
          <a:custGeom>
            <a:avLst/>
            <a:gdLst>
              <a:gd name="connsiteX0" fmla="*/ 46182 w 3306619"/>
              <a:gd name="connsiteY0" fmla="*/ 0 h 5375564"/>
              <a:gd name="connsiteX1" fmla="*/ 3306619 w 3306619"/>
              <a:gd name="connsiteY1" fmla="*/ 0 h 5375564"/>
              <a:gd name="connsiteX2" fmla="*/ 2050473 w 3306619"/>
              <a:gd name="connsiteY2" fmla="*/ 5375564 h 5375564"/>
              <a:gd name="connsiteX3" fmla="*/ 0 w 3306619"/>
              <a:gd name="connsiteY3" fmla="*/ 5375564 h 5375564"/>
              <a:gd name="connsiteX4" fmla="*/ 46182 w 3306619"/>
              <a:gd name="connsiteY4" fmla="*/ 0 h 5375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6619" h="5375564">
                <a:moveTo>
                  <a:pt x="46182" y="0"/>
                </a:moveTo>
                <a:lnTo>
                  <a:pt x="3306619" y="0"/>
                </a:lnTo>
                <a:lnTo>
                  <a:pt x="2050473" y="5375564"/>
                </a:lnTo>
                <a:lnTo>
                  <a:pt x="0" y="5375564"/>
                </a:lnTo>
                <a:lnTo>
                  <a:pt x="46182" y="0"/>
                </a:lnTo>
                <a:close/>
              </a:path>
            </a:pathLst>
          </a:cu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3">
            <a:extLst>
              <a:ext uri="{28A0092B-C50C-407E-A947-70E740481C1C}">
                <a14:useLocalDpi xmlns:a14="http://schemas.microsoft.com/office/drawing/2010/main" val="0"/>
              </a:ext>
            </a:extLst>
          </a:blip>
          <a:srcRect b="3839"/>
          <a:stretch/>
        </p:blipFill>
        <p:spPr>
          <a:xfrm>
            <a:off x="-1" y="-8718"/>
            <a:ext cx="12192001" cy="6594765"/>
          </a:xfrm>
          <a:prstGeom prst="rect">
            <a:avLst/>
          </a:prstGeom>
        </p:spPr>
      </p:pic>
      <p:sp>
        <p:nvSpPr>
          <p:cNvPr id="264" name="Rectangle 263"/>
          <p:cNvSpPr/>
          <p:nvPr userDrawn="1"/>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cxnSp>
        <p:nvCxnSpPr>
          <p:cNvPr id="268" name="Straight Connector 267"/>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pic>
        <p:nvPicPr>
          <p:cNvPr id="267" name="Picture 266"/>
          <p:cNvPicPr>
            <a:picLocks noChangeAspect="1"/>
          </p:cNvPicPr>
          <p:nvPr userDrawn="1"/>
        </p:nvPicPr>
        <p:blipFill rotWithShape="1">
          <a:blip r:embed="rId4"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Tree>
    <p:extLst>
      <p:ext uri="{BB962C8B-B14F-4D97-AF65-F5344CB8AC3E}">
        <p14:creationId xmlns:p14="http://schemas.microsoft.com/office/powerpoint/2010/main" val="1648231783"/>
      </p:ext>
    </p:extLst>
  </p:cSld>
  <p:clrMapOvr>
    <a:masterClrMapping/>
  </p:clrMapOvr>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 Oceans">
    <p:bg>
      <p:bgPr>
        <a:solidFill>
          <a:schemeClr val="tx1"/>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191200"/>
            <a:ext cx="9518958" cy="5354414"/>
          </a:xfrm>
          <a:prstGeom prst="rect">
            <a:avLst/>
          </a:prstGeom>
        </p:spPr>
      </p:pic>
      <p:sp>
        <p:nvSpPr>
          <p:cNvPr id="243" name="Freeform 242"/>
          <p:cNvSpPr/>
          <p:nvPr userDrawn="1"/>
        </p:nvSpPr>
        <p:spPr bwMode="auto">
          <a:xfrm flipH="1">
            <a:off x="8871770" y="1154545"/>
            <a:ext cx="3306619" cy="5375564"/>
          </a:xfrm>
          <a:custGeom>
            <a:avLst/>
            <a:gdLst>
              <a:gd name="connsiteX0" fmla="*/ 46182 w 3306619"/>
              <a:gd name="connsiteY0" fmla="*/ 0 h 5375564"/>
              <a:gd name="connsiteX1" fmla="*/ 3306619 w 3306619"/>
              <a:gd name="connsiteY1" fmla="*/ 0 h 5375564"/>
              <a:gd name="connsiteX2" fmla="*/ 2050473 w 3306619"/>
              <a:gd name="connsiteY2" fmla="*/ 5375564 h 5375564"/>
              <a:gd name="connsiteX3" fmla="*/ 0 w 3306619"/>
              <a:gd name="connsiteY3" fmla="*/ 5375564 h 5375564"/>
              <a:gd name="connsiteX4" fmla="*/ 46182 w 3306619"/>
              <a:gd name="connsiteY4" fmla="*/ 0 h 5375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6619" h="5375564">
                <a:moveTo>
                  <a:pt x="46182" y="0"/>
                </a:moveTo>
                <a:lnTo>
                  <a:pt x="3306619" y="0"/>
                </a:lnTo>
                <a:lnTo>
                  <a:pt x="2050473" y="5375564"/>
                </a:lnTo>
                <a:lnTo>
                  <a:pt x="0" y="5375564"/>
                </a:lnTo>
                <a:lnTo>
                  <a:pt x="46182" y="0"/>
                </a:lnTo>
                <a:close/>
              </a:path>
            </a:pathLst>
          </a:cu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3">
            <a:extLst>
              <a:ext uri="{28A0092B-C50C-407E-A947-70E740481C1C}">
                <a14:useLocalDpi xmlns:a14="http://schemas.microsoft.com/office/drawing/2010/main" val="0"/>
              </a:ext>
            </a:extLst>
          </a:blip>
          <a:srcRect b="3839"/>
          <a:stretch/>
        </p:blipFill>
        <p:spPr>
          <a:xfrm flipH="1">
            <a:off x="0" y="0"/>
            <a:ext cx="12192000" cy="6594765"/>
          </a:xfrm>
          <a:prstGeom prst="rect">
            <a:avLst/>
          </a:prstGeom>
        </p:spPr>
      </p:pic>
      <p:sp>
        <p:nvSpPr>
          <p:cNvPr id="264" name="Rectangle 263"/>
          <p:cNvSpPr/>
          <p:nvPr userDrawn="1"/>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cxnSp>
        <p:nvCxnSpPr>
          <p:cNvPr id="268" name="Straight Connector 267"/>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pic>
        <p:nvPicPr>
          <p:cNvPr id="267" name="Picture 266"/>
          <p:cNvPicPr>
            <a:picLocks noChangeAspect="1"/>
          </p:cNvPicPr>
          <p:nvPr userDrawn="1"/>
        </p:nvPicPr>
        <p:blipFill rotWithShape="1">
          <a:blip r:embed="rId4"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Tree>
    <p:extLst>
      <p:ext uri="{BB962C8B-B14F-4D97-AF65-F5344CB8AC3E}">
        <p14:creationId xmlns:p14="http://schemas.microsoft.com/office/powerpoint/2010/main" val="2600466419"/>
      </p:ext>
    </p:extLst>
  </p:cSld>
  <p:clrMapOvr>
    <a:masterClrMapping/>
  </p:clrMapOvr>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 Atmosphere">
    <p:bg>
      <p:bgPr>
        <a:solidFill>
          <a:schemeClr val="tx1"/>
        </a:solidFill>
        <a:effectLst/>
      </p:bgPr>
    </p:bg>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67964" y="1206225"/>
            <a:ext cx="9464681" cy="5323883"/>
          </a:xfrm>
          <a:prstGeom prst="rect">
            <a:avLst/>
          </a:prstGeom>
        </p:spPr>
      </p:pic>
      <p:sp>
        <p:nvSpPr>
          <p:cNvPr id="243" name="Freeform 242"/>
          <p:cNvSpPr/>
          <p:nvPr userDrawn="1"/>
        </p:nvSpPr>
        <p:spPr bwMode="auto">
          <a:xfrm>
            <a:off x="36945" y="1154545"/>
            <a:ext cx="3306619" cy="5375564"/>
          </a:xfrm>
          <a:custGeom>
            <a:avLst/>
            <a:gdLst>
              <a:gd name="connsiteX0" fmla="*/ 46182 w 3306619"/>
              <a:gd name="connsiteY0" fmla="*/ 0 h 5375564"/>
              <a:gd name="connsiteX1" fmla="*/ 3306619 w 3306619"/>
              <a:gd name="connsiteY1" fmla="*/ 0 h 5375564"/>
              <a:gd name="connsiteX2" fmla="*/ 2050473 w 3306619"/>
              <a:gd name="connsiteY2" fmla="*/ 5375564 h 5375564"/>
              <a:gd name="connsiteX3" fmla="*/ 0 w 3306619"/>
              <a:gd name="connsiteY3" fmla="*/ 5375564 h 5375564"/>
              <a:gd name="connsiteX4" fmla="*/ 46182 w 3306619"/>
              <a:gd name="connsiteY4" fmla="*/ 0 h 5375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6619" h="5375564">
                <a:moveTo>
                  <a:pt x="46182" y="0"/>
                </a:moveTo>
                <a:lnTo>
                  <a:pt x="3306619" y="0"/>
                </a:lnTo>
                <a:lnTo>
                  <a:pt x="2050473" y="5375564"/>
                </a:lnTo>
                <a:lnTo>
                  <a:pt x="0" y="5375564"/>
                </a:lnTo>
                <a:lnTo>
                  <a:pt x="46182" y="0"/>
                </a:lnTo>
                <a:close/>
              </a:path>
            </a:pathLst>
          </a:cu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3">
            <a:extLst>
              <a:ext uri="{28A0092B-C50C-407E-A947-70E740481C1C}">
                <a14:useLocalDpi xmlns:a14="http://schemas.microsoft.com/office/drawing/2010/main" val="0"/>
              </a:ext>
            </a:extLst>
          </a:blip>
          <a:srcRect b="3839"/>
          <a:stretch/>
        </p:blipFill>
        <p:spPr>
          <a:xfrm>
            <a:off x="-1" y="-1"/>
            <a:ext cx="12192001" cy="6594765"/>
          </a:xfrm>
          <a:prstGeom prst="rect">
            <a:avLst/>
          </a:prstGeom>
        </p:spPr>
      </p:pic>
      <p:sp>
        <p:nvSpPr>
          <p:cNvPr id="264" name="Rectangle 263"/>
          <p:cNvSpPr/>
          <p:nvPr userDrawn="1"/>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cxnSp>
        <p:nvCxnSpPr>
          <p:cNvPr id="268" name="Straight Connector 267"/>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pic>
        <p:nvPicPr>
          <p:cNvPr id="267" name="Picture 266"/>
          <p:cNvPicPr>
            <a:picLocks noChangeAspect="1"/>
          </p:cNvPicPr>
          <p:nvPr userDrawn="1"/>
        </p:nvPicPr>
        <p:blipFill rotWithShape="1">
          <a:blip r:embed="rId4"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Tree>
    <p:extLst>
      <p:ext uri="{BB962C8B-B14F-4D97-AF65-F5344CB8AC3E}">
        <p14:creationId xmlns:p14="http://schemas.microsoft.com/office/powerpoint/2010/main" val="3683427588"/>
      </p:ext>
    </p:extLst>
  </p:cSld>
  <p:clrMapOvr>
    <a:masterClrMapping/>
  </p:clrMapOv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chemeClr val="tx1"/>
        </a:solidFill>
        <a:effectLst/>
      </p:bgPr>
    </p:bg>
    <p:spTree>
      <p:nvGrpSpPr>
        <p:cNvPr id="1" name=""/>
        <p:cNvGrpSpPr/>
        <p:nvPr/>
      </p:nvGrpSpPr>
      <p:grpSpPr>
        <a:xfrm>
          <a:off x="0" y="0"/>
          <a:ext cx="0" cy="0"/>
          <a:chOff x="0" y="0"/>
          <a:chExt cx="0" cy="0"/>
        </a:xfrm>
      </p:grpSpPr>
      <p:sp>
        <p:nvSpPr>
          <p:cNvPr id="7" name="Rectangle 6"/>
          <p:cNvSpPr/>
          <p:nvPr userDrawn="1"/>
        </p:nvSpPr>
        <p:spPr bwMode="auto">
          <a:xfrm>
            <a:off x="0" y="1139429"/>
            <a:ext cx="8183418" cy="5447472"/>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t="12794" b="3165"/>
          <a:stretch/>
        </p:blipFill>
        <p:spPr>
          <a:xfrm>
            <a:off x="0" y="877455"/>
            <a:ext cx="12192000" cy="5763490"/>
          </a:xfrm>
          <a:prstGeom prst="rect">
            <a:avLst/>
          </a:prstGeom>
        </p:spPr>
      </p:pic>
      <p:sp>
        <p:nvSpPr>
          <p:cNvPr id="8" name="Rectangle 7"/>
          <p:cNvSpPr/>
          <p:nvPr userDrawn="1"/>
        </p:nvSpPr>
        <p:spPr bwMode="auto">
          <a:xfrm>
            <a:off x="145054" y="-8719"/>
            <a:ext cx="647425"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254467" cy="640079"/>
          </a:xfrm>
        </p:spPr>
        <p:txBody>
          <a:bodyPr/>
          <a:lstStyle>
            <a:lvl1pPr marL="221544">
              <a:defRPr>
                <a:solidFill>
                  <a:schemeClr val="bg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6308436" y="1237673"/>
            <a:ext cx="5463956" cy="5164431"/>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pic>
        <p:nvPicPr>
          <p:cNvPr id="10" name="Picture 9"/>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38778" y="3061592"/>
            <a:ext cx="1245440" cy="1243492"/>
          </a:xfrm>
          <a:prstGeom prst="rect">
            <a:avLst/>
          </a:prstGeom>
        </p:spPr>
      </p:pic>
    </p:spTree>
    <p:extLst>
      <p:ext uri="{BB962C8B-B14F-4D97-AF65-F5344CB8AC3E}">
        <p14:creationId xmlns:p14="http://schemas.microsoft.com/office/powerpoint/2010/main" val="3832896262"/>
      </p:ext>
    </p:extLst>
  </p:cSld>
  <p:clrMapOvr>
    <a:masterClrMapping/>
  </p:clrMapOvr>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solidFill>
          <a:schemeClr val="tx1"/>
        </a:solidFill>
        <a:effectLst/>
      </p:bgPr>
    </p:bg>
    <p:spTree>
      <p:nvGrpSpPr>
        <p:cNvPr id="1" name=""/>
        <p:cNvGrpSpPr/>
        <p:nvPr/>
      </p:nvGrpSpPr>
      <p:grpSpPr>
        <a:xfrm>
          <a:off x="0" y="0"/>
          <a:ext cx="0" cy="0"/>
          <a:chOff x="0" y="0"/>
          <a:chExt cx="0" cy="0"/>
        </a:xfrm>
      </p:grpSpPr>
      <p:sp>
        <p:nvSpPr>
          <p:cNvPr id="4" name="Rectangle 3"/>
          <p:cNvSpPr/>
          <p:nvPr userDrawn="1"/>
        </p:nvSpPr>
        <p:spPr bwMode="auto">
          <a:xfrm>
            <a:off x="147782" y="-8719"/>
            <a:ext cx="11896436" cy="647425"/>
          </a:xfrm>
          <a:prstGeom prst="rect">
            <a:avLst/>
          </a:prstGeom>
          <a:solidFill>
            <a:srgbClr val="00205B"/>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399520" cy="640079"/>
          </a:xfrm>
        </p:spPr>
        <p:txBody>
          <a:bodyPr/>
          <a:lstStyle>
            <a:lvl1pPr marL="221544">
              <a:defRPr>
                <a:solidFill>
                  <a:schemeClr val="tx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2"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1780498144"/>
      </p:ext>
    </p:extLst>
  </p:cSld>
  <p:clrMapOvr>
    <a:masterClrMapping/>
  </p:clrMapOvr>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tx1"/>
        </a:solidFill>
        <a:effectLst/>
      </p:bgPr>
    </p:bg>
    <p:spTree>
      <p:nvGrpSpPr>
        <p:cNvPr id="1" name=""/>
        <p:cNvGrpSpPr/>
        <p:nvPr/>
      </p:nvGrpSpPr>
      <p:grpSpPr>
        <a:xfrm>
          <a:off x="0" y="0"/>
          <a:ext cx="0" cy="0"/>
          <a:chOff x="0" y="0"/>
          <a:chExt cx="0" cy="0"/>
        </a:xfrm>
      </p:grpSpPr>
      <p:sp>
        <p:nvSpPr>
          <p:cNvPr id="4" name="Rectangle 3"/>
          <p:cNvSpPr/>
          <p:nvPr userDrawn="1"/>
        </p:nvSpPr>
        <p:spPr bwMode="auto">
          <a:xfrm>
            <a:off x="145053" y="-8719"/>
            <a:ext cx="11901894" cy="647425"/>
          </a:xfrm>
          <a:prstGeom prst="rect">
            <a:avLst/>
          </a:prstGeom>
          <a:solidFill>
            <a:srgbClr val="D6D2C4">
              <a:alpha val="40000"/>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254467" cy="640079"/>
          </a:xfrm>
        </p:spPr>
        <p:txBody>
          <a:bodyPr/>
          <a:lstStyle>
            <a:lvl1pPr marL="221544">
              <a:defRPr>
                <a:solidFill>
                  <a:schemeClr val="bg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2"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1436100686"/>
      </p:ext>
    </p:extLst>
  </p:cSld>
  <p:clrMapOvr>
    <a:masterClrMapping/>
  </p:clrMapOvr>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tx1"/>
        </a:solidFill>
        <a:effectLst/>
      </p:bgPr>
    </p:bg>
    <p:spTree>
      <p:nvGrpSpPr>
        <p:cNvPr id="1" name=""/>
        <p:cNvGrpSpPr/>
        <p:nvPr/>
      </p:nvGrpSpPr>
      <p:grpSpPr>
        <a:xfrm>
          <a:off x="0" y="0"/>
          <a:ext cx="0" cy="0"/>
          <a:chOff x="0" y="0"/>
          <a:chExt cx="0" cy="0"/>
        </a:xfrm>
      </p:grpSpPr>
      <p:sp>
        <p:nvSpPr>
          <p:cNvPr id="8" name="Rectangle 7"/>
          <p:cNvSpPr/>
          <p:nvPr userDrawn="1"/>
        </p:nvSpPr>
        <p:spPr bwMode="auto">
          <a:xfrm>
            <a:off x="145053" y="-8719"/>
            <a:ext cx="11901894" cy="647425"/>
          </a:xfrm>
          <a:prstGeom prst="rect">
            <a:avLst/>
          </a:prstGeom>
          <a:solidFill>
            <a:srgbClr val="D6D2C4">
              <a:alpha val="40000"/>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4" name="Picture 3"/>
          <p:cNvPicPr>
            <a:picLocks noChangeAspect="1"/>
          </p:cNvPicPr>
          <p:nvPr userDrawn="1"/>
        </p:nvPicPr>
        <p:blipFill rotWithShape="1">
          <a:blip r:embed="rId2" cstate="print">
            <a:extLst>
              <a:ext uri="{28A0092B-C50C-407E-A947-70E740481C1C}">
                <a14:useLocalDpi xmlns:a14="http://schemas.microsoft.com/office/drawing/2010/main" val="0"/>
              </a:ext>
            </a:extLst>
          </a:blip>
          <a:srcRect l="6413" t="28964" r="31087" b="35710"/>
          <a:stretch/>
        </p:blipFill>
        <p:spPr>
          <a:xfrm>
            <a:off x="-42530" y="-42530"/>
            <a:ext cx="12227442" cy="6911163"/>
          </a:xfrm>
          <a:prstGeom prst="rect">
            <a:avLst/>
          </a:prstGeom>
        </p:spPr>
      </p:pic>
      <p:sp>
        <p:nvSpPr>
          <p:cNvPr id="2" name="Title 1"/>
          <p:cNvSpPr>
            <a:spLocks noGrp="1"/>
          </p:cNvSpPr>
          <p:nvPr>
            <p:ph type="title"/>
          </p:nvPr>
        </p:nvSpPr>
        <p:spPr>
          <a:xfrm>
            <a:off x="792480" y="1"/>
            <a:ext cx="11399520" cy="640079"/>
          </a:xfrm>
        </p:spPr>
        <p:txBody>
          <a:bodyPr/>
          <a:lstStyle>
            <a:lvl1pPr marL="221544">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Rectangle 4"/>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7" name="Picture 6"/>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395046923"/>
      </p:ext>
    </p:extLst>
  </p:cSld>
  <p:clrMapOvr>
    <a:masterClrMapping/>
  </p:clrMapOvr>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tx1"/>
        </a:solidFill>
        <a:effectLst/>
      </p:bgPr>
    </p:bg>
    <p:spTree>
      <p:nvGrpSpPr>
        <p:cNvPr id="1" name=""/>
        <p:cNvGrpSpPr/>
        <p:nvPr/>
      </p:nvGrpSpPr>
      <p:grpSpPr>
        <a:xfrm>
          <a:off x="0" y="0"/>
          <a:ext cx="0" cy="0"/>
          <a:chOff x="0" y="0"/>
          <a:chExt cx="0" cy="0"/>
        </a:xfrm>
      </p:grpSpPr>
      <p:sp>
        <p:nvSpPr>
          <p:cNvPr id="10" name="Rectangle 9"/>
          <p:cNvSpPr/>
          <p:nvPr userDrawn="1"/>
        </p:nvSpPr>
        <p:spPr bwMode="auto">
          <a:xfrm>
            <a:off x="314311" y="-1679944"/>
            <a:ext cx="11288822" cy="11288822"/>
          </a:xfrm>
          <a:prstGeom prst="rect">
            <a:avLst/>
          </a:prstGeom>
          <a:blipFill dpi="0" rotWithShape="1">
            <a:blip r:embed="rId2">
              <a:alphaModFix amt="30000"/>
            </a:blip>
            <a:srcRect/>
            <a:stretch>
              <a:fillRect/>
            </a:stretch>
          </a:blip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userDrawn="1"/>
        </p:nvSpPr>
        <p:spPr bwMode="auto">
          <a:xfrm>
            <a:off x="145053" y="-8719"/>
            <a:ext cx="11901894"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399520" cy="640079"/>
          </a:xfrm>
        </p:spPr>
        <p:txBody>
          <a:bodyPr/>
          <a:lstStyle>
            <a:lvl1pPr marL="221544">
              <a:defRPr>
                <a:solidFill>
                  <a:schemeClr val="tx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145053" y="1139429"/>
            <a:ext cx="11627339" cy="5262675"/>
          </a:xfrm>
        </p:spPr>
        <p:txBody>
          <a:bodyPr/>
          <a:lstStyle>
            <a:lvl1pPr>
              <a:defRPr sz="3200"/>
            </a:lvl1pPr>
            <a:lvl2pPr>
              <a:defRPr sz="2800"/>
            </a:lvl2pPr>
            <a:lvl3pPr>
              <a:defRPr sz="2400"/>
            </a:lvl3pPr>
            <a:lvl4pPr>
              <a:defRPr sz="20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Rectangle 4"/>
          <p:cNvSpPr/>
          <p:nvPr userDrawn="1"/>
        </p:nvSpPr>
        <p:spPr bwMode="auto">
          <a:xfrm>
            <a:off x="145054" y="-8719"/>
            <a:ext cx="647425" cy="647425"/>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7" name="Picture 6"/>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spTree>
    <p:extLst>
      <p:ext uri="{BB962C8B-B14F-4D97-AF65-F5344CB8AC3E}">
        <p14:creationId xmlns:p14="http://schemas.microsoft.com/office/powerpoint/2010/main" val="4220062850"/>
      </p:ext>
    </p:extLst>
  </p:cSld>
  <p:clrMapOvr>
    <a:masterClrMapping/>
  </p:clrMapOvr>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Q&amp;A">
    <p:bg>
      <p:bgPr>
        <a:solidFill>
          <a:schemeClr val="tx1"/>
        </a:solidFill>
        <a:effectLst/>
      </p:bgPr>
    </p:bg>
    <p:spTree>
      <p:nvGrpSpPr>
        <p:cNvPr id="1" name=""/>
        <p:cNvGrpSpPr/>
        <p:nvPr/>
      </p:nvGrpSpPr>
      <p:grpSpPr>
        <a:xfrm>
          <a:off x="0" y="0"/>
          <a:ext cx="0" cy="0"/>
          <a:chOff x="0" y="0"/>
          <a:chExt cx="0" cy="0"/>
        </a:xfrm>
      </p:grpSpPr>
      <p:sp>
        <p:nvSpPr>
          <p:cNvPr id="7" name="Rectangle 6"/>
          <p:cNvSpPr/>
          <p:nvPr userDrawn="1"/>
        </p:nvSpPr>
        <p:spPr bwMode="auto">
          <a:xfrm>
            <a:off x="0" y="1139429"/>
            <a:ext cx="8183418" cy="5447472"/>
          </a:xfrm>
          <a:prstGeom prst="rect">
            <a:avLst/>
          </a:prstGeom>
          <a:solidFill>
            <a:schemeClr val="accent5"/>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4" name="Picture 3"/>
          <p:cNvPicPr>
            <a:picLocks noChangeAspect="1"/>
          </p:cNvPicPr>
          <p:nvPr userDrawn="1"/>
        </p:nvPicPr>
        <p:blipFill rotWithShape="1">
          <a:blip r:embed="rId2">
            <a:extLst>
              <a:ext uri="{28A0092B-C50C-407E-A947-70E740481C1C}">
                <a14:useLocalDpi xmlns:a14="http://schemas.microsoft.com/office/drawing/2010/main" val="0"/>
              </a:ext>
            </a:extLst>
          </a:blip>
          <a:srcRect t="12525" b="3434"/>
          <a:stretch/>
        </p:blipFill>
        <p:spPr>
          <a:xfrm>
            <a:off x="0" y="858982"/>
            <a:ext cx="12192000" cy="5763491"/>
          </a:xfrm>
          <a:prstGeom prst="rect">
            <a:avLst/>
          </a:prstGeom>
        </p:spPr>
      </p:pic>
      <p:sp>
        <p:nvSpPr>
          <p:cNvPr id="8" name="Rectangle 7"/>
          <p:cNvSpPr/>
          <p:nvPr userDrawn="1"/>
        </p:nvSpPr>
        <p:spPr bwMode="auto">
          <a:xfrm>
            <a:off x="145054" y="-8719"/>
            <a:ext cx="647425"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2" name="Title 1"/>
          <p:cNvSpPr>
            <a:spLocks noGrp="1"/>
          </p:cNvSpPr>
          <p:nvPr>
            <p:ph type="title"/>
          </p:nvPr>
        </p:nvSpPr>
        <p:spPr>
          <a:xfrm>
            <a:off x="792480" y="1"/>
            <a:ext cx="11254467" cy="640079"/>
          </a:xfrm>
        </p:spPr>
        <p:txBody>
          <a:bodyPr/>
          <a:lstStyle>
            <a:lvl1pPr marL="221544">
              <a:defRPr>
                <a:solidFill>
                  <a:schemeClr val="bg1"/>
                </a:solidFill>
              </a:defRPr>
            </a:lvl1pPr>
          </a:lstStyle>
          <a:p>
            <a:r>
              <a:rPr lang="en-US" smtClean="0"/>
              <a:t>Click to edit Master title style</a:t>
            </a:r>
            <a:endParaRPr lang="en-GB" dirty="0"/>
          </a:p>
        </p:txBody>
      </p:sp>
      <p:sp>
        <p:nvSpPr>
          <p:cNvPr id="6" name="Text Placeholder 5"/>
          <p:cNvSpPr>
            <a:spLocks noGrp="1"/>
          </p:cNvSpPr>
          <p:nvPr>
            <p:ph type="body" sz="quarter" idx="10"/>
          </p:nvPr>
        </p:nvSpPr>
        <p:spPr>
          <a:xfrm>
            <a:off x="6308436" y="1237673"/>
            <a:ext cx="5463956" cy="5164431"/>
          </a:xfrm>
        </p:spPr>
        <p:txBody>
          <a:bodyPr anchor="ctr"/>
          <a:lstStyle>
            <a:lvl1pPr marL="0" indent="0">
              <a:buNone/>
              <a:defRPr sz="3200"/>
            </a:lvl1pPr>
            <a:lvl2pPr marL="562722" indent="0">
              <a:buNone/>
              <a:defRPr sz="2800"/>
            </a:lvl2pPr>
            <a:lvl3pPr marL="1125443" indent="0">
              <a:buNone/>
              <a:defRPr sz="2400"/>
            </a:lvl3pPr>
            <a:lvl4pPr marL="1688165" indent="0">
              <a:buNone/>
              <a:defRPr sz="2000"/>
            </a:lvl4pPr>
            <a:lvl5pPr marL="2250887" indent="0">
              <a:buNone/>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pic>
        <p:nvPicPr>
          <p:cNvPr id="5" name="Picture 4"/>
          <p:cNvPicPr>
            <a:picLocks noChangeAspect="1"/>
          </p:cNvPicPr>
          <p:nvPr userDrawn="1"/>
        </p:nvPicPr>
        <p:blipFill rotWithShape="1">
          <a:blip r:embed="rId3" cstate="print">
            <a:extLst>
              <a:ext uri="{28A0092B-C50C-407E-A947-70E740481C1C}">
                <a14:useLocalDpi xmlns:a14="http://schemas.microsoft.com/office/drawing/2010/main" val="0"/>
              </a:ext>
            </a:extLst>
          </a:blip>
          <a:srcRect r="74091"/>
          <a:stretch/>
        </p:blipFill>
        <p:spPr>
          <a:xfrm>
            <a:off x="207400" y="83805"/>
            <a:ext cx="485747" cy="482634"/>
          </a:xfrm>
          <a:prstGeom prst="rect">
            <a:avLst/>
          </a:prstGeom>
        </p:spPr>
      </p:pic>
      <p:pic>
        <p:nvPicPr>
          <p:cNvPr id="9" name="Picture 8"/>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93147" y="2427580"/>
            <a:ext cx="2640047" cy="2635916"/>
          </a:xfrm>
          <a:prstGeom prst="rect">
            <a:avLst/>
          </a:prstGeom>
        </p:spPr>
      </p:pic>
    </p:spTree>
    <p:extLst>
      <p:ext uri="{BB962C8B-B14F-4D97-AF65-F5344CB8AC3E}">
        <p14:creationId xmlns:p14="http://schemas.microsoft.com/office/powerpoint/2010/main" val="2160676280"/>
      </p:ext>
    </p:extLst>
  </p:cSld>
  <p:clrMapOvr>
    <a:masterClrMapping/>
  </p:clrMapOvr>
  <p:transition/>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3">
            <a:lum/>
          </a:blip>
          <a:srcRect/>
          <a:stretch>
            <a:fillRect t="-5000" b="5000"/>
          </a:stretch>
        </a:blipFill>
        <a:effectLst/>
      </p:bgPr>
    </p:bg>
    <p:spTree>
      <p:nvGrpSpPr>
        <p:cNvPr id="1" name=""/>
        <p:cNvGrpSpPr/>
        <p:nvPr/>
      </p:nvGrpSpPr>
      <p:grpSpPr>
        <a:xfrm>
          <a:off x="0" y="0"/>
          <a:ext cx="0" cy="0"/>
          <a:chOff x="0" y="0"/>
          <a:chExt cx="0" cy="0"/>
        </a:xfrm>
      </p:grpSpPr>
      <p:sp>
        <p:nvSpPr>
          <p:cNvPr id="244" name="Rectangle 243"/>
          <p:cNvSpPr/>
          <p:nvPr userDrawn="1"/>
        </p:nvSpPr>
        <p:spPr bwMode="auto">
          <a:xfrm>
            <a:off x="8093207" y="230589"/>
            <a:ext cx="4098795" cy="1129085"/>
          </a:xfrm>
          <a:prstGeom prst="rect">
            <a:avLst/>
          </a:prstGeom>
          <a:solidFill>
            <a:schemeClr val="bg1"/>
          </a:solidFill>
          <a:ln w="9525" cap="flat" cmpd="sng" algn="ctr">
            <a:noFill/>
            <a:prstDash val="solid"/>
            <a:round/>
            <a:headEnd type="none" w="med" len="med"/>
            <a:tailEnd type="none" w="med" len="med"/>
          </a:ln>
          <a:effectLst/>
        </p:spPr>
        <p:txBody>
          <a:bodyPr vert="horz" wrap="square" lIns="44308" tIns="44308" rIns="44308" bIns="44308" numCol="1" rtlCol="0" anchor="t" anchorCtr="0" compatLnSpc="1">
            <a:prstTxWarp prst="textNoShape">
              <a:avLst/>
            </a:prstTxWarp>
          </a:bodyPr>
          <a:lstStyle/>
          <a:p>
            <a:pPr marL="0" marR="0" indent="0" algn="l" defTabSz="1125444" rtl="0" eaLnBrk="0" fontAlgn="base" latinLnBrk="0" hangingPunct="0">
              <a:lnSpc>
                <a:spcPct val="100000"/>
              </a:lnSpc>
              <a:spcBef>
                <a:spcPct val="50000"/>
              </a:spcBef>
              <a:spcAft>
                <a:spcPct val="0"/>
              </a:spcAft>
              <a:buClrTx/>
              <a:buSzTx/>
              <a:buFontTx/>
              <a:buNone/>
              <a:tabLst/>
            </a:pPr>
            <a:endParaRPr kumimoji="0" lang="en-GB" sz="1108" b="1" i="0" u="none" strike="noStrike" cap="none" normalizeH="0" baseline="0">
              <a:ln>
                <a:noFill/>
              </a:ln>
              <a:solidFill>
                <a:schemeClr val="bg1"/>
              </a:solidFill>
              <a:effectLst/>
              <a:latin typeface="Tahoma" pitchFamily="34" charset="0"/>
            </a:endParaRPr>
          </a:p>
        </p:txBody>
      </p:sp>
      <p:grpSp>
        <p:nvGrpSpPr>
          <p:cNvPr id="5" name="Group 4"/>
          <p:cNvGrpSpPr/>
          <p:nvPr userDrawn="1"/>
        </p:nvGrpSpPr>
        <p:grpSpPr>
          <a:xfrm>
            <a:off x="8097605" y="6145001"/>
            <a:ext cx="3858471" cy="314922"/>
            <a:chOff x="369889" y="5092835"/>
            <a:chExt cx="3135008" cy="314922"/>
          </a:xfrm>
        </p:grpSpPr>
        <p:grpSp>
          <p:nvGrpSpPr>
            <p:cNvPr id="6" name="Group 5"/>
            <p:cNvGrpSpPr>
              <a:grpSpLocks/>
            </p:cNvGrpSpPr>
            <p:nvPr userDrawn="1"/>
          </p:nvGrpSpPr>
          <p:grpSpPr bwMode="auto">
            <a:xfrm>
              <a:off x="2061240" y="5298398"/>
              <a:ext cx="164978" cy="109011"/>
              <a:chOff x="4182" y="1087"/>
              <a:chExt cx="238" cy="162"/>
            </a:xfrm>
          </p:grpSpPr>
          <p:sp>
            <p:nvSpPr>
              <p:cNvPr id="233" name="Freeform 5"/>
              <p:cNvSpPr>
                <a:spLocks/>
              </p:cNvSpPr>
              <p:nvPr/>
            </p:nvSpPr>
            <p:spPr bwMode="auto">
              <a:xfrm>
                <a:off x="4182" y="1087"/>
                <a:ext cx="238" cy="162"/>
              </a:xfrm>
              <a:custGeom>
                <a:avLst/>
                <a:gdLst>
                  <a:gd name="T0" fmla="*/ 10 w 250"/>
                  <a:gd name="T1" fmla="*/ 86 h 162"/>
                  <a:gd name="T2" fmla="*/ 10 w 250"/>
                  <a:gd name="T3" fmla="*/ 0 h 162"/>
                  <a:gd name="T4" fmla="*/ 0 w 250"/>
                  <a:gd name="T5" fmla="*/ 0 h 162"/>
                  <a:gd name="T6" fmla="*/ 0 w 250"/>
                  <a:gd name="T7" fmla="*/ 86 h 162"/>
                  <a:gd name="T8" fmla="*/ 10 w 250"/>
                  <a:gd name="T9" fmla="*/ 86 h 162"/>
                  <a:gd name="T10" fmla="*/ 10 w 250"/>
                  <a:gd name="T11" fmla="*/ 86 h 162"/>
                  <a:gd name="T12" fmla="*/ 0 60000 65536"/>
                  <a:gd name="T13" fmla="*/ 0 60000 65536"/>
                  <a:gd name="T14" fmla="*/ 0 60000 65536"/>
                  <a:gd name="T15" fmla="*/ 0 60000 65536"/>
                  <a:gd name="T16" fmla="*/ 0 60000 65536"/>
                  <a:gd name="T17" fmla="*/ 0 60000 65536"/>
                  <a:gd name="T18" fmla="*/ 0 w 250"/>
                  <a:gd name="T19" fmla="*/ 0 h 162"/>
                  <a:gd name="T20" fmla="*/ 250 w 250"/>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250" h="162">
                    <a:moveTo>
                      <a:pt x="250" y="162"/>
                    </a:moveTo>
                    <a:lnTo>
                      <a:pt x="250" y="0"/>
                    </a:lnTo>
                    <a:lnTo>
                      <a:pt x="0" y="0"/>
                    </a:lnTo>
                    <a:lnTo>
                      <a:pt x="0" y="162"/>
                    </a:lnTo>
                    <a:lnTo>
                      <a:pt x="250" y="162"/>
                    </a:lnTo>
                    <a:close/>
                  </a:path>
                </a:pathLst>
              </a:custGeom>
              <a:solidFill>
                <a:srgbClr val="0C419A"/>
              </a:solidFill>
              <a:ln w="9525">
                <a:noFill/>
                <a:round/>
                <a:headEnd/>
                <a:tailEnd/>
              </a:ln>
            </p:spPr>
            <p:txBody>
              <a:bodyPr/>
              <a:lstStyle/>
              <a:p>
                <a:pPr>
                  <a:defRPr/>
                </a:pPr>
                <a:endParaRPr lang="en-GB" sz="1108"/>
              </a:p>
            </p:txBody>
          </p:sp>
          <p:sp>
            <p:nvSpPr>
              <p:cNvPr id="234" name="Freeform 6"/>
              <p:cNvSpPr>
                <a:spLocks/>
              </p:cNvSpPr>
              <p:nvPr/>
            </p:nvSpPr>
            <p:spPr bwMode="auto">
              <a:xfrm>
                <a:off x="4182" y="1087"/>
                <a:ext cx="238" cy="53"/>
              </a:xfrm>
              <a:custGeom>
                <a:avLst/>
                <a:gdLst>
                  <a:gd name="T0" fmla="*/ 10 w 250"/>
                  <a:gd name="T1" fmla="*/ 51 h 51"/>
                  <a:gd name="T2" fmla="*/ 10 w 250"/>
                  <a:gd name="T3" fmla="*/ 0 h 51"/>
                  <a:gd name="T4" fmla="*/ 0 w 250"/>
                  <a:gd name="T5" fmla="*/ 0 h 51"/>
                  <a:gd name="T6" fmla="*/ 0 w 250"/>
                  <a:gd name="T7" fmla="*/ 51 h 51"/>
                  <a:gd name="T8" fmla="*/ 10 w 250"/>
                  <a:gd name="T9" fmla="*/ 51 h 51"/>
                  <a:gd name="T10" fmla="*/ 10 w 250"/>
                  <a:gd name="T11" fmla="*/ 51 h 51"/>
                  <a:gd name="T12" fmla="*/ 0 60000 65536"/>
                  <a:gd name="T13" fmla="*/ 0 60000 65536"/>
                  <a:gd name="T14" fmla="*/ 0 60000 65536"/>
                  <a:gd name="T15" fmla="*/ 0 60000 65536"/>
                  <a:gd name="T16" fmla="*/ 0 60000 65536"/>
                  <a:gd name="T17" fmla="*/ 0 60000 65536"/>
                  <a:gd name="T18" fmla="*/ 0 w 250"/>
                  <a:gd name="T19" fmla="*/ 0 h 51"/>
                  <a:gd name="T20" fmla="*/ 250 w 250"/>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50" h="51">
                    <a:moveTo>
                      <a:pt x="250" y="51"/>
                    </a:moveTo>
                    <a:lnTo>
                      <a:pt x="250" y="0"/>
                    </a:lnTo>
                    <a:lnTo>
                      <a:pt x="0" y="0"/>
                    </a:lnTo>
                    <a:lnTo>
                      <a:pt x="0" y="51"/>
                    </a:lnTo>
                    <a:lnTo>
                      <a:pt x="250" y="51"/>
                    </a:lnTo>
                    <a:close/>
                  </a:path>
                </a:pathLst>
              </a:custGeom>
              <a:solidFill>
                <a:srgbClr val="FFFFFF"/>
              </a:solidFill>
              <a:ln w="9525">
                <a:noFill/>
                <a:round/>
                <a:headEnd/>
                <a:tailEnd/>
              </a:ln>
            </p:spPr>
            <p:txBody>
              <a:bodyPr/>
              <a:lstStyle/>
              <a:p>
                <a:pPr>
                  <a:defRPr/>
                </a:pPr>
                <a:endParaRPr lang="en-GB" sz="1108"/>
              </a:p>
            </p:txBody>
          </p:sp>
          <p:sp>
            <p:nvSpPr>
              <p:cNvPr id="235" name="Freeform 7"/>
              <p:cNvSpPr>
                <a:spLocks/>
              </p:cNvSpPr>
              <p:nvPr/>
            </p:nvSpPr>
            <p:spPr bwMode="auto">
              <a:xfrm>
                <a:off x="4182" y="1198"/>
                <a:ext cx="238" cy="51"/>
              </a:xfrm>
              <a:custGeom>
                <a:avLst/>
                <a:gdLst>
                  <a:gd name="T0" fmla="*/ 10 w 250"/>
                  <a:gd name="T1" fmla="*/ 50 h 50"/>
                  <a:gd name="T2" fmla="*/ 10 w 250"/>
                  <a:gd name="T3" fmla="*/ 0 h 50"/>
                  <a:gd name="T4" fmla="*/ 0 w 250"/>
                  <a:gd name="T5" fmla="*/ 0 h 50"/>
                  <a:gd name="T6" fmla="*/ 0 w 250"/>
                  <a:gd name="T7" fmla="*/ 50 h 50"/>
                  <a:gd name="T8" fmla="*/ 10 w 250"/>
                  <a:gd name="T9" fmla="*/ 50 h 50"/>
                  <a:gd name="T10" fmla="*/ 10 w 250"/>
                  <a:gd name="T11" fmla="*/ 50 h 50"/>
                  <a:gd name="T12" fmla="*/ 0 60000 65536"/>
                  <a:gd name="T13" fmla="*/ 0 60000 65536"/>
                  <a:gd name="T14" fmla="*/ 0 60000 65536"/>
                  <a:gd name="T15" fmla="*/ 0 60000 65536"/>
                  <a:gd name="T16" fmla="*/ 0 60000 65536"/>
                  <a:gd name="T17" fmla="*/ 0 60000 65536"/>
                  <a:gd name="T18" fmla="*/ 0 w 250"/>
                  <a:gd name="T19" fmla="*/ 0 h 50"/>
                  <a:gd name="T20" fmla="*/ 250 w 250"/>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50" h="50">
                    <a:moveTo>
                      <a:pt x="250" y="50"/>
                    </a:moveTo>
                    <a:lnTo>
                      <a:pt x="250" y="0"/>
                    </a:lnTo>
                    <a:lnTo>
                      <a:pt x="0" y="0"/>
                    </a:lnTo>
                    <a:lnTo>
                      <a:pt x="0" y="50"/>
                    </a:lnTo>
                    <a:lnTo>
                      <a:pt x="250" y="50"/>
                    </a:lnTo>
                    <a:close/>
                  </a:path>
                </a:pathLst>
              </a:custGeom>
              <a:solidFill>
                <a:srgbClr val="FF1900"/>
              </a:solidFill>
              <a:ln w="9525">
                <a:noFill/>
                <a:round/>
                <a:headEnd/>
                <a:tailEnd/>
              </a:ln>
            </p:spPr>
            <p:txBody>
              <a:bodyPr/>
              <a:lstStyle/>
              <a:p>
                <a:pPr>
                  <a:defRPr/>
                </a:pPr>
                <a:endParaRPr lang="en-GB" sz="1108"/>
              </a:p>
            </p:txBody>
          </p:sp>
          <p:sp>
            <p:nvSpPr>
              <p:cNvPr id="236" name="Freeform 8"/>
              <p:cNvSpPr>
                <a:spLocks/>
              </p:cNvSpPr>
              <p:nvPr/>
            </p:nvSpPr>
            <p:spPr bwMode="auto">
              <a:xfrm>
                <a:off x="4182" y="1087"/>
                <a:ext cx="238" cy="162"/>
              </a:xfrm>
              <a:custGeom>
                <a:avLst/>
                <a:gdLst>
                  <a:gd name="T0" fmla="*/ 10 w 250"/>
                  <a:gd name="T1" fmla="*/ 86 h 162"/>
                  <a:gd name="T2" fmla="*/ 0 w 250"/>
                  <a:gd name="T3" fmla="*/ 86 h 162"/>
                  <a:gd name="T4" fmla="*/ 0 w 250"/>
                  <a:gd name="T5" fmla="*/ 0 h 162"/>
                  <a:gd name="T6" fmla="*/ 10 w 250"/>
                  <a:gd name="T7" fmla="*/ 0 h 162"/>
                  <a:gd name="T8" fmla="*/ 10 w 250"/>
                  <a:gd name="T9" fmla="*/ 86 h 162"/>
                  <a:gd name="T10" fmla="*/ 10 w 250"/>
                  <a:gd name="T11" fmla="*/ 86 h 162"/>
                  <a:gd name="T12" fmla="*/ 0 60000 65536"/>
                  <a:gd name="T13" fmla="*/ 0 60000 65536"/>
                  <a:gd name="T14" fmla="*/ 0 60000 65536"/>
                  <a:gd name="T15" fmla="*/ 0 60000 65536"/>
                  <a:gd name="T16" fmla="*/ 0 60000 65536"/>
                  <a:gd name="T17" fmla="*/ 0 60000 65536"/>
                  <a:gd name="T18" fmla="*/ 0 w 250"/>
                  <a:gd name="T19" fmla="*/ 0 h 162"/>
                  <a:gd name="T20" fmla="*/ 250 w 250"/>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250" h="162">
                    <a:moveTo>
                      <a:pt x="250" y="162"/>
                    </a:moveTo>
                    <a:lnTo>
                      <a:pt x="0" y="162"/>
                    </a:lnTo>
                    <a:lnTo>
                      <a:pt x="0" y="0"/>
                    </a:lnTo>
                    <a:lnTo>
                      <a:pt x="250" y="0"/>
                    </a:lnTo>
                    <a:lnTo>
                      <a:pt x="250" y="162"/>
                    </a:lnTo>
                  </a:path>
                </a:pathLst>
              </a:custGeom>
              <a:noFill/>
              <a:ln w="0">
                <a:solidFill>
                  <a:srgbClr val="000000"/>
                </a:solidFill>
                <a:prstDash val="solid"/>
                <a:round/>
                <a:headEnd/>
                <a:tailEnd/>
              </a:ln>
            </p:spPr>
            <p:txBody>
              <a:bodyPr/>
              <a:lstStyle/>
              <a:p>
                <a:pPr>
                  <a:defRPr/>
                </a:pPr>
                <a:endParaRPr lang="en-GB" sz="1108"/>
              </a:p>
            </p:txBody>
          </p:sp>
          <p:sp>
            <p:nvSpPr>
              <p:cNvPr id="237" name="Freeform 9"/>
              <p:cNvSpPr>
                <a:spLocks/>
              </p:cNvSpPr>
              <p:nvPr/>
            </p:nvSpPr>
            <p:spPr bwMode="auto">
              <a:xfrm>
                <a:off x="4237" y="1132"/>
                <a:ext cx="71" cy="83"/>
              </a:xfrm>
              <a:custGeom>
                <a:avLst/>
                <a:gdLst>
                  <a:gd name="T0" fmla="*/ 11 w 72"/>
                  <a:gd name="T1" fmla="*/ 42 h 84"/>
                  <a:gd name="T2" fmla="*/ 11 w 72"/>
                  <a:gd name="T3" fmla="*/ 42 h 84"/>
                  <a:gd name="T4" fmla="*/ 11 w 72"/>
                  <a:gd name="T5" fmla="*/ 42 h 84"/>
                  <a:gd name="T6" fmla="*/ 11 w 72"/>
                  <a:gd name="T7" fmla="*/ 42 h 84"/>
                  <a:gd name="T8" fmla="*/ 11 w 72"/>
                  <a:gd name="T9" fmla="*/ 42 h 84"/>
                  <a:gd name="T10" fmla="*/ 11 w 72"/>
                  <a:gd name="T11" fmla="*/ 42 h 84"/>
                  <a:gd name="T12" fmla="*/ 11 w 72"/>
                  <a:gd name="T13" fmla="*/ 42 h 84"/>
                  <a:gd name="T14" fmla="*/ 6 w 72"/>
                  <a:gd name="T15" fmla="*/ 42 h 84"/>
                  <a:gd name="T16" fmla="*/ 0 w 72"/>
                  <a:gd name="T17" fmla="*/ 42 h 84"/>
                  <a:gd name="T18" fmla="*/ 0 w 72"/>
                  <a:gd name="T19" fmla="*/ 42 h 84"/>
                  <a:gd name="T20" fmla="*/ 0 w 72"/>
                  <a:gd name="T21" fmla="*/ 39 h 84"/>
                  <a:gd name="T22" fmla="*/ 0 w 72"/>
                  <a:gd name="T23" fmla="*/ 22 h 84"/>
                  <a:gd name="T24" fmla="*/ 0 w 72"/>
                  <a:gd name="T25" fmla="*/ 0 h 84"/>
                  <a:gd name="T26" fmla="*/ 11 w 72"/>
                  <a:gd name="T27" fmla="*/ 0 h 84"/>
                  <a:gd name="T28" fmla="*/ 11 w 72"/>
                  <a:gd name="T29" fmla="*/ 6 h 84"/>
                  <a:gd name="T30" fmla="*/ 11 w 72"/>
                  <a:gd name="T31" fmla="*/ 22 h 84"/>
                  <a:gd name="T32" fmla="*/ 11 w 72"/>
                  <a:gd name="T33" fmla="*/ 39 h 84"/>
                  <a:gd name="T34" fmla="*/ 11 w 72"/>
                  <a:gd name="T35" fmla="*/ 42 h 84"/>
                  <a:gd name="T36" fmla="*/ 11 w 72"/>
                  <a:gd name="T37" fmla="*/ 42 h 8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
                  <a:gd name="T58" fmla="*/ 0 h 84"/>
                  <a:gd name="T59" fmla="*/ 72 w 72"/>
                  <a:gd name="T60" fmla="*/ 84 h 8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 h="84">
                    <a:moveTo>
                      <a:pt x="72" y="45"/>
                    </a:moveTo>
                    <a:lnTo>
                      <a:pt x="66" y="61"/>
                    </a:lnTo>
                    <a:lnTo>
                      <a:pt x="54" y="73"/>
                    </a:lnTo>
                    <a:lnTo>
                      <a:pt x="42" y="84"/>
                    </a:lnTo>
                    <a:lnTo>
                      <a:pt x="36" y="84"/>
                    </a:lnTo>
                    <a:lnTo>
                      <a:pt x="30" y="84"/>
                    </a:lnTo>
                    <a:lnTo>
                      <a:pt x="18" y="78"/>
                    </a:lnTo>
                    <a:lnTo>
                      <a:pt x="6" y="67"/>
                    </a:lnTo>
                    <a:lnTo>
                      <a:pt x="0" y="50"/>
                    </a:lnTo>
                    <a:lnTo>
                      <a:pt x="0" y="39"/>
                    </a:lnTo>
                    <a:lnTo>
                      <a:pt x="0" y="22"/>
                    </a:lnTo>
                    <a:lnTo>
                      <a:pt x="0" y="0"/>
                    </a:lnTo>
                    <a:lnTo>
                      <a:pt x="72" y="0"/>
                    </a:lnTo>
                    <a:lnTo>
                      <a:pt x="72" y="6"/>
                    </a:lnTo>
                    <a:lnTo>
                      <a:pt x="72" y="22"/>
                    </a:lnTo>
                    <a:lnTo>
                      <a:pt x="72" y="39"/>
                    </a:lnTo>
                    <a:lnTo>
                      <a:pt x="72" y="45"/>
                    </a:lnTo>
                    <a:close/>
                  </a:path>
                </a:pathLst>
              </a:custGeom>
              <a:solidFill>
                <a:srgbClr val="FF1900"/>
              </a:solidFill>
              <a:ln w="9525">
                <a:noFill/>
                <a:round/>
                <a:headEnd/>
                <a:tailEnd/>
              </a:ln>
            </p:spPr>
            <p:txBody>
              <a:bodyPr/>
              <a:lstStyle/>
              <a:p>
                <a:pPr>
                  <a:defRPr/>
                </a:pPr>
                <a:endParaRPr lang="en-GB" sz="1108"/>
              </a:p>
            </p:txBody>
          </p:sp>
          <p:sp>
            <p:nvSpPr>
              <p:cNvPr id="238" name="Freeform 10"/>
              <p:cNvSpPr>
                <a:spLocks/>
              </p:cNvSpPr>
              <p:nvPr/>
            </p:nvSpPr>
            <p:spPr bwMode="auto">
              <a:xfrm>
                <a:off x="4267" y="1140"/>
                <a:ext cx="4" cy="49"/>
              </a:xfrm>
              <a:custGeom>
                <a:avLst/>
                <a:gdLst>
                  <a:gd name="T0" fmla="*/ 3 w 6"/>
                  <a:gd name="T1" fmla="*/ 25 h 50"/>
                  <a:gd name="T2" fmla="*/ 0 w 6"/>
                  <a:gd name="T3" fmla="*/ 25 h 50"/>
                  <a:gd name="T4" fmla="*/ 0 w 6"/>
                  <a:gd name="T5" fmla="*/ 0 h 50"/>
                  <a:gd name="T6" fmla="*/ 3 w 6"/>
                  <a:gd name="T7" fmla="*/ 0 h 50"/>
                  <a:gd name="T8" fmla="*/ 3 w 6"/>
                  <a:gd name="T9" fmla="*/ 25 h 50"/>
                  <a:gd name="T10" fmla="*/ 3 w 6"/>
                  <a:gd name="T11" fmla="*/ 25 h 50"/>
                  <a:gd name="T12" fmla="*/ 0 60000 65536"/>
                  <a:gd name="T13" fmla="*/ 0 60000 65536"/>
                  <a:gd name="T14" fmla="*/ 0 60000 65536"/>
                  <a:gd name="T15" fmla="*/ 0 60000 65536"/>
                  <a:gd name="T16" fmla="*/ 0 60000 65536"/>
                  <a:gd name="T17" fmla="*/ 0 60000 65536"/>
                  <a:gd name="T18" fmla="*/ 0 w 6"/>
                  <a:gd name="T19" fmla="*/ 0 h 50"/>
                  <a:gd name="T20" fmla="*/ 6 w 6"/>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6" h="50">
                    <a:moveTo>
                      <a:pt x="6" y="50"/>
                    </a:moveTo>
                    <a:lnTo>
                      <a:pt x="0" y="50"/>
                    </a:lnTo>
                    <a:lnTo>
                      <a:pt x="0" y="0"/>
                    </a:lnTo>
                    <a:lnTo>
                      <a:pt x="6" y="0"/>
                    </a:lnTo>
                    <a:lnTo>
                      <a:pt x="6" y="50"/>
                    </a:lnTo>
                    <a:close/>
                  </a:path>
                </a:pathLst>
              </a:custGeom>
              <a:solidFill>
                <a:srgbClr val="FFFFFF"/>
              </a:solidFill>
              <a:ln w="9525">
                <a:noFill/>
                <a:round/>
                <a:headEnd/>
                <a:tailEnd/>
              </a:ln>
            </p:spPr>
            <p:txBody>
              <a:bodyPr/>
              <a:lstStyle/>
              <a:p>
                <a:pPr>
                  <a:defRPr/>
                </a:pPr>
                <a:endParaRPr lang="en-GB" sz="1108"/>
              </a:p>
            </p:txBody>
          </p:sp>
          <p:sp>
            <p:nvSpPr>
              <p:cNvPr id="239" name="Freeform 11"/>
              <p:cNvSpPr>
                <a:spLocks/>
              </p:cNvSpPr>
              <p:nvPr/>
            </p:nvSpPr>
            <p:spPr bwMode="auto">
              <a:xfrm>
                <a:off x="4257" y="1150"/>
                <a:ext cx="33" cy="4"/>
              </a:xfrm>
              <a:custGeom>
                <a:avLst/>
                <a:gdLst>
                  <a:gd name="T0" fmla="*/ 18 w 36"/>
                  <a:gd name="T1" fmla="*/ 5 h 5"/>
                  <a:gd name="T2" fmla="*/ 0 w 36"/>
                  <a:gd name="T3" fmla="*/ 5 h 5"/>
                  <a:gd name="T4" fmla="*/ 0 w 36"/>
                  <a:gd name="T5" fmla="*/ 0 h 5"/>
                  <a:gd name="T6" fmla="*/ 18 w 36"/>
                  <a:gd name="T7" fmla="*/ 0 h 5"/>
                  <a:gd name="T8" fmla="*/ 18 w 36"/>
                  <a:gd name="T9" fmla="*/ 5 h 5"/>
                  <a:gd name="T10" fmla="*/ 18 w 36"/>
                  <a:gd name="T11" fmla="*/ 5 h 5"/>
                  <a:gd name="T12" fmla="*/ 0 60000 65536"/>
                  <a:gd name="T13" fmla="*/ 0 60000 65536"/>
                  <a:gd name="T14" fmla="*/ 0 60000 65536"/>
                  <a:gd name="T15" fmla="*/ 0 60000 65536"/>
                  <a:gd name="T16" fmla="*/ 0 60000 65536"/>
                  <a:gd name="T17" fmla="*/ 0 60000 65536"/>
                  <a:gd name="T18" fmla="*/ 0 w 36"/>
                  <a:gd name="T19" fmla="*/ 0 h 5"/>
                  <a:gd name="T20" fmla="*/ 36 w 36"/>
                  <a:gd name="T21" fmla="*/ 5 h 5"/>
                </a:gdLst>
                <a:ahLst/>
                <a:cxnLst>
                  <a:cxn ang="T12">
                    <a:pos x="T0" y="T1"/>
                  </a:cxn>
                  <a:cxn ang="T13">
                    <a:pos x="T2" y="T3"/>
                  </a:cxn>
                  <a:cxn ang="T14">
                    <a:pos x="T4" y="T5"/>
                  </a:cxn>
                  <a:cxn ang="T15">
                    <a:pos x="T6" y="T7"/>
                  </a:cxn>
                  <a:cxn ang="T16">
                    <a:pos x="T8" y="T9"/>
                  </a:cxn>
                  <a:cxn ang="T17">
                    <a:pos x="T10" y="T11"/>
                  </a:cxn>
                </a:cxnLst>
                <a:rect l="T18" t="T19" r="T20" b="T21"/>
                <a:pathLst>
                  <a:path w="36" h="5">
                    <a:moveTo>
                      <a:pt x="36" y="5"/>
                    </a:moveTo>
                    <a:lnTo>
                      <a:pt x="0" y="5"/>
                    </a:lnTo>
                    <a:lnTo>
                      <a:pt x="0" y="0"/>
                    </a:lnTo>
                    <a:lnTo>
                      <a:pt x="36" y="0"/>
                    </a:lnTo>
                    <a:lnTo>
                      <a:pt x="36" y="5"/>
                    </a:lnTo>
                    <a:close/>
                  </a:path>
                </a:pathLst>
              </a:custGeom>
              <a:solidFill>
                <a:srgbClr val="FFFFFF"/>
              </a:solidFill>
              <a:ln w="9525">
                <a:noFill/>
                <a:round/>
                <a:headEnd/>
                <a:tailEnd/>
              </a:ln>
            </p:spPr>
            <p:txBody>
              <a:bodyPr/>
              <a:lstStyle/>
              <a:p>
                <a:pPr>
                  <a:defRPr/>
                </a:pPr>
                <a:endParaRPr lang="en-GB" sz="1108"/>
              </a:p>
            </p:txBody>
          </p:sp>
          <p:sp>
            <p:nvSpPr>
              <p:cNvPr id="240" name="Freeform 12"/>
              <p:cNvSpPr>
                <a:spLocks/>
              </p:cNvSpPr>
              <p:nvPr/>
            </p:nvSpPr>
            <p:spPr bwMode="auto">
              <a:xfrm>
                <a:off x="4251" y="1164"/>
                <a:ext cx="39" cy="6"/>
              </a:xfrm>
              <a:custGeom>
                <a:avLst/>
                <a:gdLst>
                  <a:gd name="T0" fmla="*/ 10 w 42"/>
                  <a:gd name="T1" fmla="*/ 3 h 6"/>
                  <a:gd name="T2" fmla="*/ 0 w 42"/>
                  <a:gd name="T3" fmla="*/ 3 h 6"/>
                  <a:gd name="T4" fmla="*/ 0 w 42"/>
                  <a:gd name="T5" fmla="*/ 0 h 6"/>
                  <a:gd name="T6" fmla="*/ 10 w 42"/>
                  <a:gd name="T7" fmla="*/ 0 h 6"/>
                  <a:gd name="T8" fmla="*/ 10 w 42"/>
                  <a:gd name="T9" fmla="*/ 3 h 6"/>
                  <a:gd name="T10" fmla="*/ 10 w 42"/>
                  <a:gd name="T11" fmla="*/ 3 h 6"/>
                  <a:gd name="T12" fmla="*/ 0 60000 65536"/>
                  <a:gd name="T13" fmla="*/ 0 60000 65536"/>
                  <a:gd name="T14" fmla="*/ 0 60000 65536"/>
                  <a:gd name="T15" fmla="*/ 0 60000 65536"/>
                  <a:gd name="T16" fmla="*/ 0 60000 65536"/>
                  <a:gd name="T17" fmla="*/ 0 60000 65536"/>
                  <a:gd name="T18" fmla="*/ 0 w 42"/>
                  <a:gd name="T19" fmla="*/ 0 h 6"/>
                  <a:gd name="T20" fmla="*/ 42 w 42"/>
                  <a:gd name="T21" fmla="*/ 6 h 6"/>
                </a:gdLst>
                <a:ahLst/>
                <a:cxnLst>
                  <a:cxn ang="T12">
                    <a:pos x="T0" y="T1"/>
                  </a:cxn>
                  <a:cxn ang="T13">
                    <a:pos x="T2" y="T3"/>
                  </a:cxn>
                  <a:cxn ang="T14">
                    <a:pos x="T4" y="T5"/>
                  </a:cxn>
                  <a:cxn ang="T15">
                    <a:pos x="T6" y="T7"/>
                  </a:cxn>
                  <a:cxn ang="T16">
                    <a:pos x="T8" y="T9"/>
                  </a:cxn>
                  <a:cxn ang="T17">
                    <a:pos x="T10" y="T11"/>
                  </a:cxn>
                </a:cxnLst>
                <a:rect l="T18" t="T19" r="T20" b="T21"/>
                <a:pathLst>
                  <a:path w="42" h="6">
                    <a:moveTo>
                      <a:pt x="42" y="6"/>
                    </a:moveTo>
                    <a:lnTo>
                      <a:pt x="0" y="6"/>
                    </a:lnTo>
                    <a:lnTo>
                      <a:pt x="0" y="0"/>
                    </a:lnTo>
                    <a:lnTo>
                      <a:pt x="42" y="0"/>
                    </a:lnTo>
                    <a:lnTo>
                      <a:pt x="42" y="6"/>
                    </a:lnTo>
                    <a:close/>
                  </a:path>
                </a:pathLst>
              </a:custGeom>
              <a:solidFill>
                <a:srgbClr val="FFFFFF"/>
              </a:solidFill>
              <a:ln w="9525">
                <a:noFill/>
                <a:round/>
                <a:headEnd/>
                <a:tailEnd/>
              </a:ln>
            </p:spPr>
            <p:txBody>
              <a:bodyPr/>
              <a:lstStyle/>
              <a:p>
                <a:pPr>
                  <a:defRPr/>
                </a:pPr>
                <a:endParaRPr lang="en-GB" sz="1108"/>
              </a:p>
            </p:txBody>
          </p:sp>
          <p:sp>
            <p:nvSpPr>
              <p:cNvPr id="241" name="Freeform 13"/>
              <p:cNvSpPr>
                <a:spLocks/>
              </p:cNvSpPr>
              <p:nvPr/>
            </p:nvSpPr>
            <p:spPr bwMode="auto">
              <a:xfrm>
                <a:off x="4245" y="1182"/>
                <a:ext cx="57" cy="32"/>
              </a:xfrm>
              <a:custGeom>
                <a:avLst/>
                <a:gdLst>
                  <a:gd name="T0" fmla="*/ 0 w 60"/>
                  <a:gd name="T1" fmla="*/ 11 h 34"/>
                  <a:gd name="T2" fmla="*/ 6 w 60"/>
                  <a:gd name="T3" fmla="*/ 6 h 34"/>
                  <a:gd name="T4" fmla="*/ 10 w 60"/>
                  <a:gd name="T5" fmla="*/ 6 h 34"/>
                  <a:gd name="T6" fmla="*/ 10 w 60"/>
                  <a:gd name="T7" fmla="*/ 6 h 34"/>
                  <a:gd name="T8" fmla="*/ 10 w 60"/>
                  <a:gd name="T9" fmla="*/ 11 h 34"/>
                  <a:gd name="T10" fmla="*/ 10 w 60"/>
                  <a:gd name="T11" fmla="*/ 6 h 34"/>
                  <a:gd name="T12" fmla="*/ 10 w 60"/>
                  <a:gd name="T13" fmla="*/ 0 h 34"/>
                  <a:gd name="T14" fmla="*/ 10 w 60"/>
                  <a:gd name="T15" fmla="*/ 6 h 34"/>
                  <a:gd name="T16" fmla="*/ 10 w 60"/>
                  <a:gd name="T17" fmla="*/ 11 h 34"/>
                  <a:gd name="T18" fmla="*/ 10 w 60"/>
                  <a:gd name="T19" fmla="*/ 11 h 34"/>
                  <a:gd name="T20" fmla="*/ 10 w 60"/>
                  <a:gd name="T21" fmla="*/ 6 h 34"/>
                  <a:gd name="T22" fmla="*/ 10 w 60"/>
                  <a:gd name="T23" fmla="*/ 6 h 34"/>
                  <a:gd name="T24" fmla="*/ 10 w 60"/>
                  <a:gd name="T25" fmla="*/ 11 h 34"/>
                  <a:gd name="T26" fmla="*/ 10 w 60"/>
                  <a:gd name="T27" fmla="*/ 11 h 34"/>
                  <a:gd name="T28" fmla="*/ 10 w 60"/>
                  <a:gd name="T29" fmla="*/ 23 h 34"/>
                  <a:gd name="T30" fmla="*/ 10 w 60"/>
                  <a:gd name="T31" fmla="*/ 34 h 34"/>
                  <a:gd name="T32" fmla="*/ 10 w 60"/>
                  <a:gd name="T33" fmla="*/ 34 h 34"/>
                  <a:gd name="T34" fmla="*/ 10 w 60"/>
                  <a:gd name="T35" fmla="*/ 34 h 34"/>
                  <a:gd name="T36" fmla="*/ 10 w 60"/>
                  <a:gd name="T37" fmla="*/ 28 h 34"/>
                  <a:gd name="T38" fmla="*/ 10 w 60"/>
                  <a:gd name="T39" fmla="*/ 23 h 34"/>
                  <a:gd name="T40" fmla="*/ 6 w 60"/>
                  <a:gd name="T41" fmla="*/ 17 h 34"/>
                  <a:gd name="T42" fmla="*/ 6 w 60"/>
                  <a:gd name="T43" fmla="*/ 11 h 34"/>
                  <a:gd name="T44" fmla="*/ 0 w 60"/>
                  <a:gd name="T45" fmla="*/ 11 h 34"/>
                  <a:gd name="T46" fmla="*/ 0 w 60"/>
                  <a:gd name="T47" fmla="*/ 11 h 3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
                  <a:gd name="T73" fmla="*/ 0 h 34"/>
                  <a:gd name="T74" fmla="*/ 60 w 60"/>
                  <a:gd name="T75" fmla="*/ 34 h 3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 h="34">
                    <a:moveTo>
                      <a:pt x="0" y="11"/>
                    </a:moveTo>
                    <a:lnTo>
                      <a:pt x="6" y="6"/>
                    </a:lnTo>
                    <a:lnTo>
                      <a:pt x="12" y="6"/>
                    </a:lnTo>
                    <a:lnTo>
                      <a:pt x="18" y="6"/>
                    </a:lnTo>
                    <a:lnTo>
                      <a:pt x="18" y="11"/>
                    </a:lnTo>
                    <a:lnTo>
                      <a:pt x="18" y="6"/>
                    </a:lnTo>
                    <a:lnTo>
                      <a:pt x="30" y="0"/>
                    </a:lnTo>
                    <a:lnTo>
                      <a:pt x="42" y="6"/>
                    </a:lnTo>
                    <a:lnTo>
                      <a:pt x="42" y="11"/>
                    </a:lnTo>
                    <a:lnTo>
                      <a:pt x="42" y="6"/>
                    </a:lnTo>
                    <a:lnTo>
                      <a:pt x="48" y="6"/>
                    </a:lnTo>
                    <a:lnTo>
                      <a:pt x="54" y="11"/>
                    </a:lnTo>
                    <a:lnTo>
                      <a:pt x="60" y="11"/>
                    </a:lnTo>
                    <a:lnTo>
                      <a:pt x="48" y="23"/>
                    </a:lnTo>
                    <a:lnTo>
                      <a:pt x="42" y="34"/>
                    </a:lnTo>
                    <a:lnTo>
                      <a:pt x="30" y="34"/>
                    </a:lnTo>
                    <a:lnTo>
                      <a:pt x="24" y="34"/>
                    </a:lnTo>
                    <a:lnTo>
                      <a:pt x="18" y="28"/>
                    </a:lnTo>
                    <a:lnTo>
                      <a:pt x="12" y="23"/>
                    </a:lnTo>
                    <a:lnTo>
                      <a:pt x="6" y="17"/>
                    </a:lnTo>
                    <a:lnTo>
                      <a:pt x="6" y="11"/>
                    </a:lnTo>
                    <a:lnTo>
                      <a:pt x="0" y="11"/>
                    </a:lnTo>
                    <a:close/>
                  </a:path>
                </a:pathLst>
              </a:custGeom>
              <a:solidFill>
                <a:srgbClr val="0C419A"/>
              </a:solidFill>
              <a:ln w="9525">
                <a:noFill/>
                <a:round/>
                <a:headEnd/>
                <a:tailEnd/>
              </a:ln>
            </p:spPr>
            <p:txBody>
              <a:bodyPr/>
              <a:lstStyle/>
              <a:p>
                <a:pPr>
                  <a:defRPr/>
                </a:pPr>
                <a:endParaRPr lang="en-GB" sz="1108"/>
              </a:p>
            </p:txBody>
          </p:sp>
          <p:sp>
            <p:nvSpPr>
              <p:cNvPr id="242" name="Freeform 14"/>
              <p:cNvSpPr>
                <a:spLocks/>
              </p:cNvSpPr>
              <p:nvPr/>
            </p:nvSpPr>
            <p:spPr bwMode="auto">
              <a:xfrm>
                <a:off x="4237" y="1132"/>
                <a:ext cx="71" cy="83"/>
              </a:xfrm>
              <a:custGeom>
                <a:avLst/>
                <a:gdLst>
                  <a:gd name="T0" fmla="*/ 11 w 72"/>
                  <a:gd name="T1" fmla="*/ 42 h 84"/>
                  <a:gd name="T2" fmla="*/ 11 w 72"/>
                  <a:gd name="T3" fmla="*/ 42 h 84"/>
                  <a:gd name="T4" fmla="*/ 11 w 72"/>
                  <a:gd name="T5" fmla="*/ 42 h 84"/>
                  <a:gd name="T6" fmla="*/ 11 w 72"/>
                  <a:gd name="T7" fmla="*/ 42 h 84"/>
                  <a:gd name="T8" fmla="*/ 11 w 72"/>
                  <a:gd name="T9" fmla="*/ 42 h 84"/>
                  <a:gd name="T10" fmla="*/ 11 w 72"/>
                  <a:gd name="T11" fmla="*/ 42 h 84"/>
                  <a:gd name="T12" fmla="*/ 11 w 72"/>
                  <a:gd name="T13" fmla="*/ 42 h 84"/>
                  <a:gd name="T14" fmla="*/ 6 w 72"/>
                  <a:gd name="T15" fmla="*/ 42 h 84"/>
                  <a:gd name="T16" fmla="*/ 0 w 72"/>
                  <a:gd name="T17" fmla="*/ 42 h 84"/>
                  <a:gd name="T18" fmla="*/ 0 w 72"/>
                  <a:gd name="T19" fmla="*/ 42 h 84"/>
                  <a:gd name="T20" fmla="*/ 0 w 72"/>
                  <a:gd name="T21" fmla="*/ 39 h 84"/>
                  <a:gd name="T22" fmla="*/ 0 w 72"/>
                  <a:gd name="T23" fmla="*/ 22 h 84"/>
                  <a:gd name="T24" fmla="*/ 0 w 72"/>
                  <a:gd name="T25" fmla="*/ 0 h 84"/>
                  <a:gd name="T26" fmla="*/ 11 w 72"/>
                  <a:gd name="T27" fmla="*/ 0 h 84"/>
                  <a:gd name="T28" fmla="*/ 11 w 72"/>
                  <a:gd name="T29" fmla="*/ 6 h 84"/>
                  <a:gd name="T30" fmla="*/ 11 w 72"/>
                  <a:gd name="T31" fmla="*/ 22 h 84"/>
                  <a:gd name="T32" fmla="*/ 11 w 72"/>
                  <a:gd name="T33" fmla="*/ 39 h 84"/>
                  <a:gd name="T34" fmla="*/ 11 w 72"/>
                  <a:gd name="T35" fmla="*/ 42 h 84"/>
                  <a:gd name="T36" fmla="*/ 11 w 72"/>
                  <a:gd name="T37" fmla="*/ 42 h 8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
                  <a:gd name="T58" fmla="*/ 0 h 84"/>
                  <a:gd name="T59" fmla="*/ 72 w 72"/>
                  <a:gd name="T60" fmla="*/ 84 h 8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 h="84">
                    <a:moveTo>
                      <a:pt x="72" y="45"/>
                    </a:moveTo>
                    <a:lnTo>
                      <a:pt x="66" y="61"/>
                    </a:lnTo>
                    <a:lnTo>
                      <a:pt x="54" y="73"/>
                    </a:lnTo>
                    <a:lnTo>
                      <a:pt x="42" y="84"/>
                    </a:lnTo>
                    <a:lnTo>
                      <a:pt x="36" y="84"/>
                    </a:lnTo>
                    <a:lnTo>
                      <a:pt x="30" y="84"/>
                    </a:lnTo>
                    <a:lnTo>
                      <a:pt x="18" y="78"/>
                    </a:lnTo>
                    <a:lnTo>
                      <a:pt x="6" y="67"/>
                    </a:lnTo>
                    <a:lnTo>
                      <a:pt x="0" y="50"/>
                    </a:lnTo>
                    <a:lnTo>
                      <a:pt x="0" y="39"/>
                    </a:lnTo>
                    <a:lnTo>
                      <a:pt x="0" y="22"/>
                    </a:lnTo>
                    <a:lnTo>
                      <a:pt x="0" y="0"/>
                    </a:lnTo>
                    <a:lnTo>
                      <a:pt x="72" y="0"/>
                    </a:lnTo>
                    <a:lnTo>
                      <a:pt x="72" y="6"/>
                    </a:lnTo>
                    <a:lnTo>
                      <a:pt x="72" y="22"/>
                    </a:lnTo>
                    <a:lnTo>
                      <a:pt x="72" y="39"/>
                    </a:lnTo>
                    <a:lnTo>
                      <a:pt x="72" y="45"/>
                    </a:lnTo>
                  </a:path>
                </a:pathLst>
              </a:custGeom>
              <a:noFill/>
              <a:ln w="0">
                <a:solidFill>
                  <a:srgbClr val="FFFFFF"/>
                </a:solidFill>
                <a:prstDash val="solid"/>
                <a:round/>
                <a:headEnd/>
                <a:tailEnd/>
              </a:ln>
            </p:spPr>
            <p:txBody>
              <a:bodyPr/>
              <a:lstStyle/>
              <a:p>
                <a:pPr>
                  <a:defRPr/>
                </a:pPr>
                <a:endParaRPr lang="en-GB" sz="1108"/>
              </a:p>
            </p:txBody>
          </p:sp>
        </p:grpSp>
        <p:grpSp>
          <p:nvGrpSpPr>
            <p:cNvPr id="7" name="Group 66"/>
            <p:cNvGrpSpPr>
              <a:grpSpLocks/>
            </p:cNvGrpSpPr>
            <p:nvPr userDrawn="1"/>
          </p:nvGrpSpPr>
          <p:grpSpPr bwMode="auto">
            <a:xfrm>
              <a:off x="3338572" y="5298398"/>
              <a:ext cx="166325" cy="105273"/>
              <a:chOff x="1592" y="2897"/>
              <a:chExt cx="247" cy="156"/>
            </a:xfrm>
          </p:grpSpPr>
          <p:sp>
            <p:nvSpPr>
              <p:cNvPr id="218" name="Freeform 67"/>
              <p:cNvSpPr>
                <a:spLocks/>
              </p:cNvSpPr>
              <p:nvPr/>
            </p:nvSpPr>
            <p:spPr bwMode="auto">
              <a:xfrm>
                <a:off x="1592" y="2897"/>
                <a:ext cx="247" cy="155"/>
              </a:xfrm>
              <a:custGeom>
                <a:avLst/>
                <a:gdLst>
                  <a:gd name="T0" fmla="*/ 0 w 245"/>
                  <a:gd name="T1" fmla="*/ 156 h 156"/>
                  <a:gd name="T2" fmla="*/ 0 w 245"/>
                  <a:gd name="T3" fmla="*/ 0 h 156"/>
                  <a:gd name="T4" fmla="*/ 245 w 245"/>
                  <a:gd name="T5" fmla="*/ 0 h 156"/>
                  <a:gd name="T6" fmla="*/ 245 w 245"/>
                  <a:gd name="T7" fmla="*/ 156 h 156"/>
                  <a:gd name="T8" fmla="*/ 0 w 245"/>
                  <a:gd name="T9" fmla="*/ 156 h 156"/>
                  <a:gd name="T10" fmla="*/ 0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0" y="156"/>
                    </a:moveTo>
                    <a:lnTo>
                      <a:pt x="0" y="0"/>
                    </a:lnTo>
                    <a:lnTo>
                      <a:pt x="245" y="0"/>
                    </a:lnTo>
                    <a:lnTo>
                      <a:pt x="245" y="156"/>
                    </a:lnTo>
                    <a:lnTo>
                      <a:pt x="0" y="156"/>
                    </a:lnTo>
                    <a:close/>
                  </a:path>
                </a:pathLst>
              </a:custGeom>
              <a:solidFill>
                <a:srgbClr val="FFFFFF"/>
              </a:solidFill>
              <a:ln w="9525">
                <a:noFill/>
                <a:round/>
                <a:headEnd/>
                <a:tailEnd/>
              </a:ln>
            </p:spPr>
            <p:txBody>
              <a:bodyPr/>
              <a:lstStyle/>
              <a:p>
                <a:pPr>
                  <a:defRPr/>
                </a:pPr>
                <a:endParaRPr lang="en-GB" sz="1108"/>
              </a:p>
            </p:txBody>
          </p:sp>
          <p:sp>
            <p:nvSpPr>
              <p:cNvPr id="219" name="Freeform 68"/>
              <p:cNvSpPr>
                <a:spLocks/>
              </p:cNvSpPr>
              <p:nvPr/>
            </p:nvSpPr>
            <p:spPr bwMode="auto">
              <a:xfrm>
                <a:off x="1592" y="2897"/>
                <a:ext cx="247" cy="155"/>
              </a:xfrm>
              <a:custGeom>
                <a:avLst/>
                <a:gdLst>
                  <a:gd name="T0" fmla="*/ 0 w 245"/>
                  <a:gd name="T1" fmla="*/ 67 h 156"/>
                  <a:gd name="T2" fmla="*/ 114 w 245"/>
                  <a:gd name="T3" fmla="*/ 67 h 156"/>
                  <a:gd name="T4" fmla="*/ 114 w 245"/>
                  <a:gd name="T5" fmla="*/ 0 h 156"/>
                  <a:gd name="T6" fmla="*/ 137 w 245"/>
                  <a:gd name="T7" fmla="*/ 0 h 156"/>
                  <a:gd name="T8" fmla="*/ 137 w 245"/>
                  <a:gd name="T9" fmla="*/ 67 h 156"/>
                  <a:gd name="T10" fmla="*/ 245 w 245"/>
                  <a:gd name="T11" fmla="*/ 67 h 156"/>
                  <a:gd name="T12" fmla="*/ 245 w 245"/>
                  <a:gd name="T13" fmla="*/ 89 h 156"/>
                  <a:gd name="T14" fmla="*/ 137 w 245"/>
                  <a:gd name="T15" fmla="*/ 89 h 156"/>
                  <a:gd name="T16" fmla="*/ 137 w 245"/>
                  <a:gd name="T17" fmla="*/ 156 h 156"/>
                  <a:gd name="T18" fmla="*/ 114 w 245"/>
                  <a:gd name="T19" fmla="*/ 156 h 156"/>
                  <a:gd name="T20" fmla="*/ 114 w 245"/>
                  <a:gd name="T21" fmla="*/ 89 h 156"/>
                  <a:gd name="T22" fmla="*/ 0 w 245"/>
                  <a:gd name="T23" fmla="*/ 89 h 156"/>
                  <a:gd name="T24" fmla="*/ 0 w 245"/>
                  <a:gd name="T25" fmla="*/ 67 h 156"/>
                  <a:gd name="T26" fmla="*/ 0 w 245"/>
                  <a:gd name="T27" fmla="*/ 67 h 15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5"/>
                  <a:gd name="T43" fmla="*/ 0 h 156"/>
                  <a:gd name="T44" fmla="*/ 245 w 245"/>
                  <a:gd name="T45" fmla="*/ 156 h 15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5" h="156">
                    <a:moveTo>
                      <a:pt x="0" y="67"/>
                    </a:moveTo>
                    <a:lnTo>
                      <a:pt x="114" y="67"/>
                    </a:lnTo>
                    <a:lnTo>
                      <a:pt x="114" y="0"/>
                    </a:lnTo>
                    <a:lnTo>
                      <a:pt x="137" y="0"/>
                    </a:lnTo>
                    <a:lnTo>
                      <a:pt x="137" y="67"/>
                    </a:lnTo>
                    <a:lnTo>
                      <a:pt x="245" y="67"/>
                    </a:lnTo>
                    <a:lnTo>
                      <a:pt x="245" y="89"/>
                    </a:lnTo>
                    <a:lnTo>
                      <a:pt x="137" y="89"/>
                    </a:lnTo>
                    <a:lnTo>
                      <a:pt x="137" y="156"/>
                    </a:lnTo>
                    <a:lnTo>
                      <a:pt x="114" y="156"/>
                    </a:lnTo>
                    <a:lnTo>
                      <a:pt x="114" y="89"/>
                    </a:lnTo>
                    <a:lnTo>
                      <a:pt x="0" y="89"/>
                    </a:lnTo>
                    <a:lnTo>
                      <a:pt x="0" y="67"/>
                    </a:lnTo>
                    <a:close/>
                  </a:path>
                </a:pathLst>
              </a:custGeom>
              <a:solidFill>
                <a:srgbClr val="FF0000"/>
              </a:solidFill>
              <a:ln w="9525">
                <a:noFill/>
                <a:round/>
                <a:headEnd/>
                <a:tailEnd/>
              </a:ln>
            </p:spPr>
            <p:txBody>
              <a:bodyPr/>
              <a:lstStyle/>
              <a:p>
                <a:pPr>
                  <a:defRPr/>
                </a:pPr>
                <a:endParaRPr lang="en-GB" sz="1108"/>
              </a:p>
            </p:txBody>
          </p:sp>
          <p:sp>
            <p:nvSpPr>
              <p:cNvPr id="220" name="Freeform 69"/>
              <p:cNvSpPr>
                <a:spLocks/>
              </p:cNvSpPr>
              <p:nvPr/>
            </p:nvSpPr>
            <p:spPr bwMode="auto">
              <a:xfrm>
                <a:off x="1742" y="2897"/>
                <a:ext cx="67" cy="50"/>
              </a:xfrm>
              <a:custGeom>
                <a:avLst/>
                <a:gdLst>
                  <a:gd name="T0" fmla="*/ 0 w 66"/>
                  <a:gd name="T1" fmla="*/ 0 h 50"/>
                  <a:gd name="T2" fmla="*/ 0 w 66"/>
                  <a:gd name="T3" fmla="*/ 50 h 50"/>
                  <a:gd name="T4" fmla="*/ 66 w 66"/>
                  <a:gd name="T5" fmla="*/ 0 h 50"/>
                  <a:gd name="T6" fmla="*/ 0 w 66"/>
                  <a:gd name="T7" fmla="*/ 0 h 50"/>
                  <a:gd name="T8" fmla="*/ 0 w 66"/>
                  <a:gd name="T9" fmla="*/ 0 h 50"/>
                  <a:gd name="T10" fmla="*/ 0 60000 65536"/>
                  <a:gd name="T11" fmla="*/ 0 60000 65536"/>
                  <a:gd name="T12" fmla="*/ 0 60000 65536"/>
                  <a:gd name="T13" fmla="*/ 0 60000 65536"/>
                  <a:gd name="T14" fmla="*/ 0 60000 65536"/>
                  <a:gd name="T15" fmla="*/ 0 w 66"/>
                  <a:gd name="T16" fmla="*/ 0 h 50"/>
                  <a:gd name="T17" fmla="*/ 66 w 66"/>
                  <a:gd name="T18" fmla="*/ 50 h 50"/>
                </a:gdLst>
                <a:ahLst/>
                <a:cxnLst>
                  <a:cxn ang="T10">
                    <a:pos x="T0" y="T1"/>
                  </a:cxn>
                  <a:cxn ang="T11">
                    <a:pos x="T2" y="T3"/>
                  </a:cxn>
                  <a:cxn ang="T12">
                    <a:pos x="T4" y="T5"/>
                  </a:cxn>
                  <a:cxn ang="T13">
                    <a:pos x="T6" y="T7"/>
                  </a:cxn>
                  <a:cxn ang="T14">
                    <a:pos x="T8" y="T9"/>
                  </a:cxn>
                </a:cxnLst>
                <a:rect l="T15" t="T16" r="T17" b="T18"/>
                <a:pathLst>
                  <a:path w="66" h="50">
                    <a:moveTo>
                      <a:pt x="0" y="0"/>
                    </a:moveTo>
                    <a:lnTo>
                      <a:pt x="0" y="50"/>
                    </a:lnTo>
                    <a:lnTo>
                      <a:pt x="66" y="0"/>
                    </a:lnTo>
                    <a:lnTo>
                      <a:pt x="0" y="0"/>
                    </a:lnTo>
                    <a:close/>
                  </a:path>
                </a:pathLst>
              </a:custGeom>
              <a:solidFill>
                <a:srgbClr val="0C419A"/>
              </a:solidFill>
              <a:ln w="9525">
                <a:noFill/>
                <a:round/>
                <a:headEnd/>
                <a:tailEnd/>
              </a:ln>
            </p:spPr>
            <p:txBody>
              <a:bodyPr/>
              <a:lstStyle/>
              <a:p>
                <a:pPr>
                  <a:defRPr/>
                </a:pPr>
                <a:endParaRPr lang="en-GB" sz="1108"/>
              </a:p>
            </p:txBody>
          </p:sp>
          <p:sp>
            <p:nvSpPr>
              <p:cNvPr id="221" name="Freeform 70"/>
              <p:cNvSpPr>
                <a:spLocks/>
              </p:cNvSpPr>
              <p:nvPr/>
            </p:nvSpPr>
            <p:spPr bwMode="auto">
              <a:xfrm>
                <a:off x="1778" y="2913"/>
                <a:ext cx="61" cy="40"/>
              </a:xfrm>
              <a:custGeom>
                <a:avLst/>
                <a:gdLst>
                  <a:gd name="T0" fmla="*/ 0 w 60"/>
                  <a:gd name="T1" fmla="*/ 39 h 39"/>
                  <a:gd name="T2" fmla="*/ 60 w 60"/>
                  <a:gd name="T3" fmla="*/ 39 h 39"/>
                  <a:gd name="T4" fmla="*/ 60 w 60"/>
                  <a:gd name="T5" fmla="*/ 0 h 39"/>
                  <a:gd name="T6" fmla="*/ 0 w 60"/>
                  <a:gd name="T7" fmla="*/ 39 h 39"/>
                  <a:gd name="T8" fmla="*/ 0 w 60"/>
                  <a:gd name="T9" fmla="*/ 39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0" y="39"/>
                    </a:moveTo>
                    <a:lnTo>
                      <a:pt x="60" y="39"/>
                    </a:lnTo>
                    <a:lnTo>
                      <a:pt x="60" y="0"/>
                    </a:lnTo>
                    <a:lnTo>
                      <a:pt x="0" y="39"/>
                    </a:lnTo>
                    <a:close/>
                  </a:path>
                </a:pathLst>
              </a:custGeom>
              <a:solidFill>
                <a:srgbClr val="0C419A"/>
              </a:solidFill>
              <a:ln w="9525">
                <a:noFill/>
                <a:round/>
                <a:headEnd/>
                <a:tailEnd/>
              </a:ln>
            </p:spPr>
            <p:txBody>
              <a:bodyPr/>
              <a:lstStyle/>
              <a:p>
                <a:pPr>
                  <a:defRPr/>
                </a:pPr>
                <a:endParaRPr lang="en-GB" sz="1108"/>
              </a:p>
            </p:txBody>
          </p:sp>
          <p:sp>
            <p:nvSpPr>
              <p:cNvPr id="222" name="Freeform 71"/>
              <p:cNvSpPr>
                <a:spLocks/>
              </p:cNvSpPr>
              <p:nvPr/>
            </p:nvSpPr>
            <p:spPr bwMode="auto">
              <a:xfrm>
                <a:off x="1742" y="2897"/>
                <a:ext cx="97" cy="57"/>
              </a:xfrm>
              <a:custGeom>
                <a:avLst/>
                <a:gdLst>
                  <a:gd name="T0" fmla="*/ 0 w 96"/>
                  <a:gd name="T1" fmla="*/ 56 h 56"/>
                  <a:gd name="T2" fmla="*/ 78 w 96"/>
                  <a:gd name="T3" fmla="*/ 0 h 56"/>
                  <a:gd name="T4" fmla="*/ 96 w 96"/>
                  <a:gd name="T5" fmla="*/ 0 h 56"/>
                  <a:gd name="T6" fmla="*/ 18 w 96"/>
                  <a:gd name="T7" fmla="*/ 56 h 56"/>
                  <a:gd name="T8" fmla="*/ 0 w 96"/>
                  <a:gd name="T9" fmla="*/ 56 h 56"/>
                  <a:gd name="T10" fmla="*/ 0 w 96"/>
                  <a:gd name="T11" fmla="*/ 56 h 56"/>
                  <a:gd name="T12" fmla="*/ 0 60000 65536"/>
                  <a:gd name="T13" fmla="*/ 0 60000 65536"/>
                  <a:gd name="T14" fmla="*/ 0 60000 65536"/>
                  <a:gd name="T15" fmla="*/ 0 60000 65536"/>
                  <a:gd name="T16" fmla="*/ 0 60000 65536"/>
                  <a:gd name="T17" fmla="*/ 0 60000 65536"/>
                  <a:gd name="T18" fmla="*/ 0 w 96"/>
                  <a:gd name="T19" fmla="*/ 0 h 56"/>
                  <a:gd name="T20" fmla="*/ 96 w 96"/>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96" h="56">
                    <a:moveTo>
                      <a:pt x="0" y="56"/>
                    </a:moveTo>
                    <a:lnTo>
                      <a:pt x="78" y="0"/>
                    </a:lnTo>
                    <a:lnTo>
                      <a:pt x="96" y="0"/>
                    </a:lnTo>
                    <a:lnTo>
                      <a:pt x="18" y="56"/>
                    </a:lnTo>
                    <a:lnTo>
                      <a:pt x="0" y="56"/>
                    </a:lnTo>
                    <a:close/>
                  </a:path>
                </a:pathLst>
              </a:custGeom>
              <a:solidFill>
                <a:srgbClr val="FF0000"/>
              </a:solidFill>
              <a:ln w="9525">
                <a:noFill/>
                <a:round/>
                <a:headEnd/>
                <a:tailEnd/>
              </a:ln>
            </p:spPr>
            <p:txBody>
              <a:bodyPr/>
              <a:lstStyle/>
              <a:p>
                <a:pPr>
                  <a:defRPr/>
                </a:pPr>
                <a:endParaRPr lang="en-GB" sz="1108"/>
              </a:p>
            </p:txBody>
          </p:sp>
          <p:sp>
            <p:nvSpPr>
              <p:cNvPr id="223" name="Freeform 72"/>
              <p:cNvSpPr>
                <a:spLocks/>
              </p:cNvSpPr>
              <p:nvPr/>
            </p:nvSpPr>
            <p:spPr bwMode="auto">
              <a:xfrm>
                <a:off x="1616" y="2897"/>
                <a:ext cx="77" cy="44"/>
              </a:xfrm>
              <a:custGeom>
                <a:avLst/>
                <a:gdLst>
                  <a:gd name="T0" fmla="*/ 78 w 78"/>
                  <a:gd name="T1" fmla="*/ 0 h 45"/>
                  <a:gd name="T2" fmla="*/ 78 w 78"/>
                  <a:gd name="T3" fmla="*/ 45 h 45"/>
                  <a:gd name="T4" fmla="*/ 0 w 78"/>
                  <a:gd name="T5" fmla="*/ 0 h 45"/>
                  <a:gd name="T6" fmla="*/ 78 w 78"/>
                  <a:gd name="T7" fmla="*/ 0 h 45"/>
                  <a:gd name="T8" fmla="*/ 78 w 78"/>
                  <a:gd name="T9" fmla="*/ 0 h 45"/>
                  <a:gd name="T10" fmla="*/ 0 60000 65536"/>
                  <a:gd name="T11" fmla="*/ 0 60000 65536"/>
                  <a:gd name="T12" fmla="*/ 0 60000 65536"/>
                  <a:gd name="T13" fmla="*/ 0 60000 65536"/>
                  <a:gd name="T14" fmla="*/ 0 60000 65536"/>
                  <a:gd name="T15" fmla="*/ 0 w 78"/>
                  <a:gd name="T16" fmla="*/ 0 h 45"/>
                  <a:gd name="T17" fmla="*/ 78 w 78"/>
                  <a:gd name="T18" fmla="*/ 45 h 45"/>
                </a:gdLst>
                <a:ahLst/>
                <a:cxnLst>
                  <a:cxn ang="T10">
                    <a:pos x="T0" y="T1"/>
                  </a:cxn>
                  <a:cxn ang="T11">
                    <a:pos x="T2" y="T3"/>
                  </a:cxn>
                  <a:cxn ang="T12">
                    <a:pos x="T4" y="T5"/>
                  </a:cxn>
                  <a:cxn ang="T13">
                    <a:pos x="T6" y="T7"/>
                  </a:cxn>
                  <a:cxn ang="T14">
                    <a:pos x="T8" y="T9"/>
                  </a:cxn>
                </a:cxnLst>
                <a:rect l="T15" t="T16" r="T17" b="T18"/>
                <a:pathLst>
                  <a:path w="78" h="45">
                    <a:moveTo>
                      <a:pt x="78" y="0"/>
                    </a:moveTo>
                    <a:lnTo>
                      <a:pt x="78" y="45"/>
                    </a:lnTo>
                    <a:lnTo>
                      <a:pt x="0" y="0"/>
                    </a:lnTo>
                    <a:lnTo>
                      <a:pt x="78" y="0"/>
                    </a:lnTo>
                    <a:close/>
                  </a:path>
                </a:pathLst>
              </a:custGeom>
              <a:solidFill>
                <a:srgbClr val="0C419A"/>
              </a:solidFill>
              <a:ln w="9525">
                <a:noFill/>
                <a:round/>
                <a:headEnd/>
                <a:tailEnd/>
              </a:ln>
            </p:spPr>
            <p:txBody>
              <a:bodyPr/>
              <a:lstStyle/>
              <a:p>
                <a:pPr>
                  <a:defRPr/>
                </a:pPr>
                <a:endParaRPr lang="en-GB" sz="1108"/>
              </a:p>
            </p:txBody>
          </p:sp>
          <p:sp>
            <p:nvSpPr>
              <p:cNvPr id="224" name="Freeform 73"/>
              <p:cNvSpPr>
                <a:spLocks/>
              </p:cNvSpPr>
              <p:nvPr/>
            </p:nvSpPr>
            <p:spPr bwMode="auto">
              <a:xfrm>
                <a:off x="1592" y="2913"/>
                <a:ext cx="61" cy="40"/>
              </a:xfrm>
              <a:custGeom>
                <a:avLst/>
                <a:gdLst>
                  <a:gd name="T0" fmla="*/ 60 w 60"/>
                  <a:gd name="T1" fmla="*/ 39 h 39"/>
                  <a:gd name="T2" fmla="*/ 0 w 60"/>
                  <a:gd name="T3" fmla="*/ 39 h 39"/>
                  <a:gd name="T4" fmla="*/ 0 w 60"/>
                  <a:gd name="T5" fmla="*/ 0 h 39"/>
                  <a:gd name="T6" fmla="*/ 60 w 60"/>
                  <a:gd name="T7" fmla="*/ 39 h 39"/>
                  <a:gd name="T8" fmla="*/ 60 w 60"/>
                  <a:gd name="T9" fmla="*/ 39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60" y="39"/>
                    </a:moveTo>
                    <a:lnTo>
                      <a:pt x="0" y="39"/>
                    </a:lnTo>
                    <a:lnTo>
                      <a:pt x="0" y="0"/>
                    </a:lnTo>
                    <a:lnTo>
                      <a:pt x="60" y="39"/>
                    </a:lnTo>
                    <a:close/>
                  </a:path>
                </a:pathLst>
              </a:custGeom>
              <a:solidFill>
                <a:srgbClr val="0C419A"/>
              </a:solidFill>
              <a:ln w="9525">
                <a:noFill/>
                <a:round/>
                <a:headEnd/>
                <a:tailEnd/>
              </a:ln>
            </p:spPr>
            <p:txBody>
              <a:bodyPr/>
              <a:lstStyle/>
              <a:p>
                <a:pPr>
                  <a:defRPr/>
                </a:pPr>
                <a:endParaRPr lang="en-GB" sz="1108"/>
              </a:p>
            </p:txBody>
          </p:sp>
          <p:sp>
            <p:nvSpPr>
              <p:cNvPr id="225" name="Freeform 74"/>
              <p:cNvSpPr>
                <a:spLocks/>
              </p:cNvSpPr>
              <p:nvPr/>
            </p:nvSpPr>
            <p:spPr bwMode="auto">
              <a:xfrm>
                <a:off x="1592" y="2897"/>
                <a:ext cx="95" cy="57"/>
              </a:xfrm>
              <a:custGeom>
                <a:avLst/>
                <a:gdLst>
                  <a:gd name="T0" fmla="*/ 96 w 96"/>
                  <a:gd name="T1" fmla="*/ 56 h 56"/>
                  <a:gd name="T2" fmla="*/ 0 w 96"/>
                  <a:gd name="T3" fmla="*/ 0 h 56"/>
                  <a:gd name="T4" fmla="*/ 6 w 96"/>
                  <a:gd name="T5" fmla="*/ 11 h 56"/>
                  <a:gd name="T6" fmla="*/ 78 w 96"/>
                  <a:gd name="T7" fmla="*/ 56 h 56"/>
                  <a:gd name="T8" fmla="*/ 96 w 96"/>
                  <a:gd name="T9" fmla="*/ 56 h 56"/>
                  <a:gd name="T10" fmla="*/ 96 w 96"/>
                  <a:gd name="T11" fmla="*/ 56 h 56"/>
                  <a:gd name="T12" fmla="*/ 0 60000 65536"/>
                  <a:gd name="T13" fmla="*/ 0 60000 65536"/>
                  <a:gd name="T14" fmla="*/ 0 60000 65536"/>
                  <a:gd name="T15" fmla="*/ 0 60000 65536"/>
                  <a:gd name="T16" fmla="*/ 0 60000 65536"/>
                  <a:gd name="T17" fmla="*/ 0 60000 65536"/>
                  <a:gd name="T18" fmla="*/ 0 w 96"/>
                  <a:gd name="T19" fmla="*/ 0 h 56"/>
                  <a:gd name="T20" fmla="*/ 96 w 96"/>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96" h="56">
                    <a:moveTo>
                      <a:pt x="96" y="56"/>
                    </a:moveTo>
                    <a:lnTo>
                      <a:pt x="0" y="0"/>
                    </a:lnTo>
                    <a:lnTo>
                      <a:pt x="6" y="11"/>
                    </a:lnTo>
                    <a:lnTo>
                      <a:pt x="78" y="56"/>
                    </a:lnTo>
                    <a:lnTo>
                      <a:pt x="96" y="56"/>
                    </a:lnTo>
                    <a:close/>
                  </a:path>
                </a:pathLst>
              </a:custGeom>
              <a:solidFill>
                <a:srgbClr val="FF0000"/>
              </a:solidFill>
              <a:ln w="9525">
                <a:noFill/>
                <a:round/>
                <a:headEnd/>
                <a:tailEnd/>
              </a:ln>
            </p:spPr>
            <p:txBody>
              <a:bodyPr/>
              <a:lstStyle/>
              <a:p>
                <a:pPr>
                  <a:defRPr/>
                </a:pPr>
                <a:endParaRPr lang="en-GB" sz="1108"/>
              </a:p>
            </p:txBody>
          </p:sp>
          <p:sp>
            <p:nvSpPr>
              <p:cNvPr id="226" name="Freeform 75"/>
              <p:cNvSpPr>
                <a:spLocks/>
              </p:cNvSpPr>
              <p:nvPr/>
            </p:nvSpPr>
            <p:spPr bwMode="auto">
              <a:xfrm>
                <a:off x="1742" y="3008"/>
                <a:ext cx="73" cy="44"/>
              </a:xfrm>
              <a:custGeom>
                <a:avLst/>
                <a:gdLst>
                  <a:gd name="T0" fmla="*/ 0 w 72"/>
                  <a:gd name="T1" fmla="*/ 44 h 44"/>
                  <a:gd name="T2" fmla="*/ 0 w 72"/>
                  <a:gd name="T3" fmla="*/ 0 h 44"/>
                  <a:gd name="T4" fmla="*/ 72 w 72"/>
                  <a:gd name="T5" fmla="*/ 44 h 44"/>
                  <a:gd name="T6" fmla="*/ 0 w 72"/>
                  <a:gd name="T7" fmla="*/ 44 h 44"/>
                  <a:gd name="T8" fmla="*/ 0 w 72"/>
                  <a:gd name="T9" fmla="*/ 44 h 44"/>
                  <a:gd name="T10" fmla="*/ 0 60000 65536"/>
                  <a:gd name="T11" fmla="*/ 0 60000 65536"/>
                  <a:gd name="T12" fmla="*/ 0 60000 65536"/>
                  <a:gd name="T13" fmla="*/ 0 60000 65536"/>
                  <a:gd name="T14" fmla="*/ 0 60000 65536"/>
                  <a:gd name="T15" fmla="*/ 0 w 72"/>
                  <a:gd name="T16" fmla="*/ 0 h 44"/>
                  <a:gd name="T17" fmla="*/ 72 w 72"/>
                  <a:gd name="T18" fmla="*/ 44 h 44"/>
                </a:gdLst>
                <a:ahLst/>
                <a:cxnLst>
                  <a:cxn ang="T10">
                    <a:pos x="T0" y="T1"/>
                  </a:cxn>
                  <a:cxn ang="T11">
                    <a:pos x="T2" y="T3"/>
                  </a:cxn>
                  <a:cxn ang="T12">
                    <a:pos x="T4" y="T5"/>
                  </a:cxn>
                  <a:cxn ang="T13">
                    <a:pos x="T6" y="T7"/>
                  </a:cxn>
                  <a:cxn ang="T14">
                    <a:pos x="T8" y="T9"/>
                  </a:cxn>
                </a:cxnLst>
                <a:rect l="T15" t="T16" r="T17" b="T18"/>
                <a:pathLst>
                  <a:path w="72" h="44">
                    <a:moveTo>
                      <a:pt x="0" y="44"/>
                    </a:moveTo>
                    <a:lnTo>
                      <a:pt x="0" y="0"/>
                    </a:lnTo>
                    <a:lnTo>
                      <a:pt x="72" y="44"/>
                    </a:lnTo>
                    <a:lnTo>
                      <a:pt x="0" y="44"/>
                    </a:lnTo>
                    <a:close/>
                  </a:path>
                </a:pathLst>
              </a:custGeom>
              <a:solidFill>
                <a:srgbClr val="0C419A"/>
              </a:solidFill>
              <a:ln w="9525">
                <a:noFill/>
                <a:round/>
                <a:headEnd/>
                <a:tailEnd/>
              </a:ln>
            </p:spPr>
            <p:txBody>
              <a:bodyPr/>
              <a:lstStyle/>
              <a:p>
                <a:pPr>
                  <a:defRPr/>
                </a:pPr>
                <a:endParaRPr lang="en-GB" sz="1108"/>
              </a:p>
            </p:txBody>
          </p:sp>
          <p:sp>
            <p:nvSpPr>
              <p:cNvPr id="227" name="Freeform 76"/>
              <p:cNvSpPr>
                <a:spLocks/>
              </p:cNvSpPr>
              <p:nvPr/>
            </p:nvSpPr>
            <p:spPr bwMode="auto">
              <a:xfrm>
                <a:off x="1778" y="2998"/>
                <a:ext cx="61" cy="38"/>
              </a:xfrm>
              <a:custGeom>
                <a:avLst/>
                <a:gdLst>
                  <a:gd name="T0" fmla="*/ 0 w 60"/>
                  <a:gd name="T1" fmla="*/ 0 h 39"/>
                  <a:gd name="T2" fmla="*/ 60 w 60"/>
                  <a:gd name="T3" fmla="*/ 0 h 39"/>
                  <a:gd name="T4" fmla="*/ 60 w 60"/>
                  <a:gd name="T5" fmla="*/ 39 h 39"/>
                  <a:gd name="T6" fmla="*/ 0 w 60"/>
                  <a:gd name="T7" fmla="*/ 0 h 39"/>
                  <a:gd name="T8" fmla="*/ 0 w 60"/>
                  <a:gd name="T9" fmla="*/ 0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0" y="0"/>
                    </a:moveTo>
                    <a:lnTo>
                      <a:pt x="60" y="0"/>
                    </a:lnTo>
                    <a:lnTo>
                      <a:pt x="60" y="39"/>
                    </a:lnTo>
                    <a:lnTo>
                      <a:pt x="0" y="0"/>
                    </a:lnTo>
                    <a:close/>
                  </a:path>
                </a:pathLst>
              </a:custGeom>
              <a:solidFill>
                <a:srgbClr val="0C419A"/>
              </a:solidFill>
              <a:ln w="9525">
                <a:noFill/>
                <a:round/>
                <a:headEnd/>
                <a:tailEnd/>
              </a:ln>
            </p:spPr>
            <p:txBody>
              <a:bodyPr/>
              <a:lstStyle/>
              <a:p>
                <a:pPr>
                  <a:defRPr/>
                </a:pPr>
                <a:endParaRPr lang="en-GB" sz="1108"/>
              </a:p>
            </p:txBody>
          </p:sp>
          <p:sp>
            <p:nvSpPr>
              <p:cNvPr id="228" name="Freeform 77"/>
              <p:cNvSpPr>
                <a:spLocks/>
              </p:cNvSpPr>
              <p:nvPr/>
            </p:nvSpPr>
            <p:spPr bwMode="auto">
              <a:xfrm>
                <a:off x="1754" y="2998"/>
                <a:ext cx="85" cy="55"/>
              </a:xfrm>
              <a:custGeom>
                <a:avLst/>
                <a:gdLst>
                  <a:gd name="T0" fmla="*/ 0 w 84"/>
                  <a:gd name="T1" fmla="*/ 0 h 55"/>
                  <a:gd name="T2" fmla="*/ 84 w 84"/>
                  <a:gd name="T3" fmla="*/ 55 h 55"/>
                  <a:gd name="T4" fmla="*/ 84 w 84"/>
                  <a:gd name="T5" fmla="*/ 44 h 55"/>
                  <a:gd name="T6" fmla="*/ 18 w 84"/>
                  <a:gd name="T7" fmla="*/ 0 h 55"/>
                  <a:gd name="T8" fmla="*/ 0 w 84"/>
                  <a:gd name="T9" fmla="*/ 0 h 55"/>
                  <a:gd name="T10" fmla="*/ 0 w 84"/>
                  <a:gd name="T11" fmla="*/ 0 h 55"/>
                  <a:gd name="T12" fmla="*/ 0 60000 65536"/>
                  <a:gd name="T13" fmla="*/ 0 60000 65536"/>
                  <a:gd name="T14" fmla="*/ 0 60000 65536"/>
                  <a:gd name="T15" fmla="*/ 0 60000 65536"/>
                  <a:gd name="T16" fmla="*/ 0 60000 65536"/>
                  <a:gd name="T17" fmla="*/ 0 60000 65536"/>
                  <a:gd name="T18" fmla="*/ 0 w 84"/>
                  <a:gd name="T19" fmla="*/ 0 h 55"/>
                  <a:gd name="T20" fmla="*/ 84 w 84"/>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84" h="55">
                    <a:moveTo>
                      <a:pt x="0" y="0"/>
                    </a:moveTo>
                    <a:lnTo>
                      <a:pt x="84" y="55"/>
                    </a:lnTo>
                    <a:lnTo>
                      <a:pt x="84" y="44"/>
                    </a:lnTo>
                    <a:lnTo>
                      <a:pt x="18" y="0"/>
                    </a:lnTo>
                    <a:lnTo>
                      <a:pt x="0" y="0"/>
                    </a:lnTo>
                    <a:close/>
                  </a:path>
                </a:pathLst>
              </a:custGeom>
              <a:solidFill>
                <a:srgbClr val="FF0000"/>
              </a:solidFill>
              <a:ln w="9525">
                <a:noFill/>
                <a:round/>
                <a:headEnd/>
                <a:tailEnd/>
              </a:ln>
            </p:spPr>
            <p:txBody>
              <a:bodyPr/>
              <a:lstStyle/>
              <a:p>
                <a:pPr>
                  <a:defRPr/>
                </a:pPr>
                <a:endParaRPr lang="en-GB" sz="1108"/>
              </a:p>
            </p:txBody>
          </p:sp>
          <p:sp>
            <p:nvSpPr>
              <p:cNvPr id="229" name="Freeform 78"/>
              <p:cNvSpPr>
                <a:spLocks/>
              </p:cNvSpPr>
              <p:nvPr/>
            </p:nvSpPr>
            <p:spPr bwMode="auto">
              <a:xfrm>
                <a:off x="1622" y="3002"/>
                <a:ext cx="71" cy="50"/>
              </a:xfrm>
              <a:custGeom>
                <a:avLst/>
                <a:gdLst>
                  <a:gd name="T0" fmla="*/ 72 w 72"/>
                  <a:gd name="T1" fmla="*/ 50 h 50"/>
                  <a:gd name="T2" fmla="*/ 72 w 72"/>
                  <a:gd name="T3" fmla="*/ 0 h 50"/>
                  <a:gd name="T4" fmla="*/ 0 w 72"/>
                  <a:gd name="T5" fmla="*/ 50 h 50"/>
                  <a:gd name="T6" fmla="*/ 72 w 72"/>
                  <a:gd name="T7" fmla="*/ 50 h 50"/>
                  <a:gd name="T8" fmla="*/ 72 w 72"/>
                  <a:gd name="T9" fmla="*/ 50 h 50"/>
                  <a:gd name="T10" fmla="*/ 0 60000 65536"/>
                  <a:gd name="T11" fmla="*/ 0 60000 65536"/>
                  <a:gd name="T12" fmla="*/ 0 60000 65536"/>
                  <a:gd name="T13" fmla="*/ 0 60000 65536"/>
                  <a:gd name="T14" fmla="*/ 0 60000 65536"/>
                  <a:gd name="T15" fmla="*/ 0 w 72"/>
                  <a:gd name="T16" fmla="*/ 0 h 50"/>
                  <a:gd name="T17" fmla="*/ 72 w 72"/>
                  <a:gd name="T18" fmla="*/ 50 h 50"/>
                </a:gdLst>
                <a:ahLst/>
                <a:cxnLst>
                  <a:cxn ang="T10">
                    <a:pos x="T0" y="T1"/>
                  </a:cxn>
                  <a:cxn ang="T11">
                    <a:pos x="T2" y="T3"/>
                  </a:cxn>
                  <a:cxn ang="T12">
                    <a:pos x="T4" y="T5"/>
                  </a:cxn>
                  <a:cxn ang="T13">
                    <a:pos x="T6" y="T7"/>
                  </a:cxn>
                  <a:cxn ang="T14">
                    <a:pos x="T8" y="T9"/>
                  </a:cxn>
                </a:cxnLst>
                <a:rect l="T15" t="T16" r="T17" b="T18"/>
                <a:pathLst>
                  <a:path w="72" h="50">
                    <a:moveTo>
                      <a:pt x="72" y="50"/>
                    </a:moveTo>
                    <a:lnTo>
                      <a:pt x="72" y="0"/>
                    </a:lnTo>
                    <a:lnTo>
                      <a:pt x="0" y="50"/>
                    </a:lnTo>
                    <a:lnTo>
                      <a:pt x="72" y="50"/>
                    </a:lnTo>
                    <a:close/>
                  </a:path>
                </a:pathLst>
              </a:custGeom>
              <a:solidFill>
                <a:srgbClr val="0C419A"/>
              </a:solidFill>
              <a:ln w="9525">
                <a:noFill/>
                <a:round/>
                <a:headEnd/>
                <a:tailEnd/>
              </a:ln>
            </p:spPr>
            <p:txBody>
              <a:bodyPr/>
              <a:lstStyle/>
              <a:p>
                <a:pPr>
                  <a:defRPr/>
                </a:pPr>
                <a:endParaRPr lang="en-GB" sz="1108"/>
              </a:p>
            </p:txBody>
          </p:sp>
          <p:sp>
            <p:nvSpPr>
              <p:cNvPr id="230" name="Freeform 79"/>
              <p:cNvSpPr>
                <a:spLocks/>
              </p:cNvSpPr>
              <p:nvPr/>
            </p:nvSpPr>
            <p:spPr bwMode="auto">
              <a:xfrm>
                <a:off x="1592" y="2998"/>
                <a:ext cx="55" cy="38"/>
              </a:xfrm>
              <a:custGeom>
                <a:avLst/>
                <a:gdLst>
                  <a:gd name="T0" fmla="*/ 54 w 54"/>
                  <a:gd name="T1" fmla="*/ 0 h 39"/>
                  <a:gd name="T2" fmla="*/ 0 w 54"/>
                  <a:gd name="T3" fmla="*/ 0 h 39"/>
                  <a:gd name="T4" fmla="*/ 0 w 54"/>
                  <a:gd name="T5" fmla="*/ 39 h 39"/>
                  <a:gd name="T6" fmla="*/ 54 w 54"/>
                  <a:gd name="T7" fmla="*/ 0 h 39"/>
                  <a:gd name="T8" fmla="*/ 54 w 54"/>
                  <a:gd name="T9" fmla="*/ 0 h 39"/>
                  <a:gd name="T10" fmla="*/ 0 60000 65536"/>
                  <a:gd name="T11" fmla="*/ 0 60000 65536"/>
                  <a:gd name="T12" fmla="*/ 0 60000 65536"/>
                  <a:gd name="T13" fmla="*/ 0 60000 65536"/>
                  <a:gd name="T14" fmla="*/ 0 60000 65536"/>
                  <a:gd name="T15" fmla="*/ 0 w 54"/>
                  <a:gd name="T16" fmla="*/ 0 h 39"/>
                  <a:gd name="T17" fmla="*/ 54 w 54"/>
                  <a:gd name="T18" fmla="*/ 39 h 39"/>
                </a:gdLst>
                <a:ahLst/>
                <a:cxnLst>
                  <a:cxn ang="T10">
                    <a:pos x="T0" y="T1"/>
                  </a:cxn>
                  <a:cxn ang="T11">
                    <a:pos x="T2" y="T3"/>
                  </a:cxn>
                  <a:cxn ang="T12">
                    <a:pos x="T4" y="T5"/>
                  </a:cxn>
                  <a:cxn ang="T13">
                    <a:pos x="T6" y="T7"/>
                  </a:cxn>
                  <a:cxn ang="T14">
                    <a:pos x="T8" y="T9"/>
                  </a:cxn>
                </a:cxnLst>
                <a:rect l="T15" t="T16" r="T17" b="T18"/>
                <a:pathLst>
                  <a:path w="54" h="39">
                    <a:moveTo>
                      <a:pt x="54" y="0"/>
                    </a:moveTo>
                    <a:lnTo>
                      <a:pt x="0" y="0"/>
                    </a:lnTo>
                    <a:lnTo>
                      <a:pt x="0" y="39"/>
                    </a:lnTo>
                    <a:lnTo>
                      <a:pt x="54" y="0"/>
                    </a:lnTo>
                    <a:close/>
                  </a:path>
                </a:pathLst>
              </a:custGeom>
              <a:solidFill>
                <a:srgbClr val="0C419A"/>
              </a:solidFill>
              <a:ln w="9525">
                <a:noFill/>
                <a:round/>
                <a:headEnd/>
                <a:tailEnd/>
              </a:ln>
            </p:spPr>
            <p:txBody>
              <a:bodyPr/>
              <a:lstStyle/>
              <a:p>
                <a:pPr>
                  <a:defRPr/>
                </a:pPr>
                <a:endParaRPr lang="en-GB" sz="1108"/>
              </a:p>
            </p:txBody>
          </p:sp>
          <p:sp>
            <p:nvSpPr>
              <p:cNvPr id="231" name="Freeform 80"/>
              <p:cNvSpPr>
                <a:spLocks/>
              </p:cNvSpPr>
              <p:nvPr/>
            </p:nvSpPr>
            <p:spPr bwMode="auto">
              <a:xfrm>
                <a:off x="1598" y="2998"/>
                <a:ext cx="95" cy="55"/>
              </a:xfrm>
              <a:custGeom>
                <a:avLst/>
                <a:gdLst>
                  <a:gd name="T0" fmla="*/ 96 w 96"/>
                  <a:gd name="T1" fmla="*/ 0 h 55"/>
                  <a:gd name="T2" fmla="*/ 18 w 96"/>
                  <a:gd name="T3" fmla="*/ 55 h 55"/>
                  <a:gd name="T4" fmla="*/ 0 w 96"/>
                  <a:gd name="T5" fmla="*/ 55 h 55"/>
                  <a:gd name="T6" fmla="*/ 78 w 96"/>
                  <a:gd name="T7" fmla="*/ 0 h 55"/>
                  <a:gd name="T8" fmla="*/ 96 w 96"/>
                  <a:gd name="T9" fmla="*/ 0 h 55"/>
                  <a:gd name="T10" fmla="*/ 96 w 96"/>
                  <a:gd name="T11" fmla="*/ 0 h 55"/>
                  <a:gd name="T12" fmla="*/ 0 60000 65536"/>
                  <a:gd name="T13" fmla="*/ 0 60000 65536"/>
                  <a:gd name="T14" fmla="*/ 0 60000 65536"/>
                  <a:gd name="T15" fmla="*/ 0 60000 65536"/>
                  <a:gd name="T16" fmla="*/ 0 60000 65536"/>
                  <a:gd name="T17" fmla="*/ 0 60000 65536"/>
                  <a:gd name="T18" fmla="*/ 0 w 96"/>
                  <a:gd name="T19" fmla="*/ 0 h 55"/>
                  <a:gd name="T20" fmla="*/ 96 w 96"/>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96" h="55">
                    <a:moveTo>
                      <a:pt x="96" y="0"/>
                    </a:moveTo>
                    <a:lnTo>
                      <a:pt x="18" y="55"/>
                    </a:lnTo>
                    <a:lnTo>
                      <a:pt x="0" y="55"/>
                    </a:lnTo>
                    <a:lnTo>
                      <a:pt x="78" y="0"/>
                    </a:lnTo>
                    <a:lnTo>
                      <a:pt x="96" y="0"/>
                    </a:lnTo>
                    <a:close/>
                  </a:path>
                </a:pathLst>
              </a:custGeom>
              <a:solidFill>
                <a:srgbClr val="FF0000"/>
              </a:solidFill>
              <a:ln w="9525">
                <a:noFill/>
                <a:round/>
                <a:headEnd/>
                <a:tailEnd/>
              </a:ln>
            </p:spPr>
            <p:txBody>
              <a:bodyPr/>
              <a:lstStyle/>
              <a:p>
                <a:pPr>
                  <a:defRPr/>
                </a:pPr>
                <a:endParaRPr lang="en-GB" sz="1108"/>
              </a:p>
            </p:txBody>
          </p:sp>
          <p:sp>
            <p:nvSpPr>
              <p:cNvPr id="232" name="Freeform 81"/>
              <p:cNvSpPr>
                <a:spLocks/>
              </p:cNvSpPr>
              <p:nvPr/>
            </p:nvSpPr>
            <p:spPr bwMode="auto">
              <a:xfrm>
                <a:off x="1592" y="2897"/>
                <a:ext cx="247" cy="155"/>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a:defRPr/>
                </a:pPr>
                <a:endParaRPr lang="en-GB" sz="1108"/>
              </a:p>
            </p:txBody>
          </p:sp>
        </p:grpSp>
        <p:grpSp>
          <p:nvGrpSpPr>
            <p:cNvPr id="8" name="Group 82"/>
            <p:cNvGrpSpPr>
              <a:grpSpLocks/>
            </p:cNvGrpSpPr>
            <p:nvPr userDrawn="1"/>
          </p:nvGrpSpPr>
          <p:grpSpPr bwMode="auto">
            <a:xfrm>
              <a:off x="2910190" y="5298398"/>
              <a:ext cx="164629" cy="104602"/>
              <a:chOff x="1778" y="2004"/>
              <a:chExt cx="246" cy="156"/>
            </a:xfrm>
          </p:grpSpPr>
          <p:sp>
            <p:nvSpPr>
              <p:cNvPr id="215" name="Freeform 83"/>
              <p:cNvSpPr>
                <a:spLocks/>
              </p:cNvSpPr>
              <p:nvPr/>
            </p:nvSpPr>
            <p:spPr bwMode="auto">
              <a:xfrm>
                <a:off x="1778" y="2004"/>
                <a:ext cx="246" cy="156"/>
              </a:xfrm>
              <a:custGeom>
                <a:avLst/>
                <a:gdLst>
                  <a:gd name="T0" fmla="*/ 1573 w 239"/>
                  <a:gd name="T1" fmla="*/ 2942 h 151"/>
                  <a:gd name="T2" fmla="*/ 1573 w 239"/>
                  <a:gd name="T3" fmla="*/ 0 h 151"/>
                  <a:gd name="T4" fmla="*/ 0 w 239"/>
                  <a:gd name="T5" fmla="*/ 0 h 151"/>
                  <a:gd name="T6" fmla="*/ 0 w 239"/>
                  <a:gd name="T7" fmla="*/ 2942 h 151"/>
                  <a:gd name="T8" fmla="*/ 1573 w 239"/>
                  <a:gd name="T9" fmla="*/ 2942 h 151"/>
                  <a:gd name="T10" fmla="*/ 1573 w 239"/>
                  <a:gd name="T11" fmla="*/ 2942 h 151"/>
                  <a:gd name="T12" fmla="*/ 0 60000 65536"/>
                  <a:gd name="T13" fmla="*/ 0 60000 65536"/>
                  <a:gd name="T14" fmla="*/ 0 60000 65536"/>
                  <a:gd name="T15" fmla="*/ 0 60000 65536"/>
                  <a:gd name="T16" fmla="*/ 0 60000 65536"/>
                  <a:gd name="T17" fmla="*/ 0 60000 65536"/>
                  <a:gd name="T18" fmla="*/ 0 w 239"/>
                  <a:gd name="T19" fmla="*/ 0 h 151"/>
                  <a:gd name="T20" fmla="*/ 239 w 239"/>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39" h="151">
                    <a:moveTo>
                      <a:pt x="239" y="151"/>
                    </a:moveTo>
                    <a:lnTo>
                      <a:pt x="239" y="0"/>
                    </a:lnTo>
                    <a:lnTo>
                      <a:pt x="0" y="0"/>
                    </a:lnTo>
                    <a:lnTo>
                      <a:pt x="0" y="151"/>
                    </a:lnTo>
                    <a:lnTo>
                      <a:pt x="239" y="151"/>
                    </a:lnTo>
                    <a:close/>
                  </a:path>
                </a:pathLst>
              </a:custGeom>
              <a:solidFill>
                <a:srgbClr val="FF0000"/>
              </a:solidFill>
              <a:ln w="9525">
                <a:noFill/>
                <a:round/>
                <a:headEnd/>
                <a:tailEnd/>
              </a:ln>
            </p:spPr>
            <p:txBody>
              <a:bodyPr/>
              <a:lstStyle/>
              <a:p>
                <a:pPr>
                  <a:defRPr/>
                </a:pPr>
                <a:endParaRPr lang="en-GB" sz="1108"/>
              </a:p>
            </p:txBody>
          </p:sp>
          <p:sp>
            <p:nvSpPr>
              <p:cNvPr id="216" name="Freeform 84"/>
              <p:cNvSpPr>
                <a:spLocks/>
              </p:cNvSpPr>
              <p:nvPr/>
            </p:nvSpPr>
            <p:spPr bwMode="auto">
              <a:xfrm>
                <a:off x="1845" y="2026"/>
                <a:ext cx="120" cy="118"/>
              </a:xfrm>
              <a:custGeom>
                <a:avLst/>
                <a:gdLst>
                  <a:gd name="T0" fmla="*/ 77 w 119"/>
                  <a:gd name="T1" fmla="*/ 78 h 117"/>
                  <a:gd name="T2" fmla="*/ 119 w 119"/>
                  <a:gd name="T3" fmla="*/ 78 h 117"/>
                  <a:gd name="T4" fmla="*/ 119 w 119"/>
                  <a:gd name="T5" fmla="*/ 44 h 117"/>
                  <a:gd name="T6" fmla="*/ 77 w 119"/>
                  <a:gd name="T7" fmla="*/ 44 h 117"/>
                  <a:gd name="T8" fmla="*/ 77 w 119"/>
                  <a:gd name="T9" fmla="*/ 0 h 117"/>
                  <a:gd name="T10" fmla="*/ 42 w 119"/>
                  <a:gd name="T11" fmla="*/ 0 h 117"/>
                  <a:gd name="T12" fmla="*/ 42 w 119"/>
                  <a:gd name="T13" fmla="*/ 44 h 117"/>
                  <a:gd name="T14" fmla="*/ 0 w 119"/>
                  <a:gd name="T15" fmla="*/ 44 h 117"/>
                  <a:gd name="T16" fmla="*/ 0 w 119"/>
                  <a:gd name="T17" fmla="*/ 78 h 117"/>
                  <a:gd name="T18" fmla="*/ 42 w 119"/>
                  <a:gd name="T19" fmla="*/ 78 h 117"/>
                  <a:gd name="T20" fmla="*/ 42 w 119"/>
                  <a:gd name="T21" fmla="*/ 117 h 117"/>
                  <a:gd name="T22" fmla="*/ 77 w 119"/>
                  <a:gd name="T23" fmla="*/ 117 h 117"/>
                  <a:gd name="T24" fmla="*/ 77 w 119"/>
                  <a:gd name="T25" fmla="*/ 78 h 117"/>
                  <a:gd name="T26" fmla="*/ 77 w 119"/>
                  <a:gd name="T27" fmla="*/ 78 h 1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9"/>
                  <a:gd name="T43" fmla="*/ 0 h 117"/>
                  <a:gd name="T44" fmla="*/ 119 w 119"/>
                  <a:gd name="T45" fmla="*/ 117 h 1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9" h="117">
                    <a:moveTo>
                      <a:pt x="77" y="78"/>
                    </a:moveTo>
                    <a:lnTo>
                      <a:pt x="119" y="78"/>
                    </a:lnTo>
                    <a:lnTo>
                      <a:pt x="119" y="44"/>
                    </a:lnTo>
                    <a:lnTo>
                      <a:pt x="77" y="44"/>
                    </a:lnTo>
                    <a:lnTo>
                      <a:pt x="77" y="0"/>
                    </a:lnTo>
                    <a:lnTo>
                      <a:pt x="42" y="0"/>
                    </a:lnTo>
                    <a:lnTo>
                      <a:pt x="42" y="44"/>
                    </a:lnTo>
                    <a:lnTo>
                      <a:pt x="0" y="44"/>
                    </a:lnTo>
                    <a:lnTo>
                      <a:pt x="0" y="78"/>
                    </a:lnTo>
                    <a:lnTo>
                      <a:pt x="42" y="78"/>
                    </a:lnTo>
                    <a:lnTo>
                      <a:pt x="42" y="117"/>
                    </a:lnTo>
                    <a:lnTo>
                      <a:pt x="77" y="117"/>
                    </a:lnTo>
                    <a:lnTo>
                      <a:pt x="77" y="78"/>
                    </a:lnTo>
                    <a:close/>
                  </a:path>
                </a:pathLst>
              </a:custGeom>
              <a:solidFill>
                <a:srgbClr val="FFFFFF"/>
              </a:solidFill>
              <a:ln w="9525">
                <a:noFill/>
                <a:round/>
                <a:headEnd/>
                <a:tailEnd/>
              </a:ln>
            </p:spPr>
            <p:txBody>
              <a:bodyPr/>
              <a:lstStyle/>
              <a:p>
                <a:pPr>
                  <a:defRPr/>
                </a:pPr>
                <a:endParaRPr lang="en-GB" sz="1108"/>
              </a:p>
            </p:txBody>
          </p:sp>
          <p:sp>
            <p:nvSpPr>
              <p:cNvPr id="217" name="Freeform 85"/>
              <p:cNvSpPr>
                <a:spLocks/>
              </p:cNvSpPr>
              <p:nvPr/>
            </p:nvSpPr>
            <p:spPr bwMode="auto">
              <a:xfrm>
                <a:off x="1778" y="2004"/>
                <a:ext cx="246"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a:defRPr/>
                </a:pPr>
                <a:endParaRPr lang="en-GB" sz="1108"/>
              </a:p>
            </p:txBody>
          </p:sp>
        </p:grpSp>
        <p:grpSp>
          <p:nvGrpSpPr>
            <p:cNvPr id="9" name="Group 86"/>
            <p:cNvGrpSpPr>
              <a:grpSpLocks/>
            </p:cNvGrpSpPr>
            <p:nvPr userDrawn="1"/>
          </p:nvGrpSpPr>
          <p:grpSpPr bwMode="auto">
            <a:xfrm>
              <a:off x="2698061" y="5298398"/>
              <a:ext cx="164271" cy="105273"/>
              <a:chOff x="1592" y="2143"/>
              <a:chExt cx="247" cy="156"/>
            </a:xfrm>
          </p:grpSpPr>
          <p:sp>
            <p:nvSpPr>
              <p:cNvPr id="209" name="Freeform 87"/>
              <p:cNvSpPr>
                <a:spLocks/>
              </p:cNvSpPr>
              <p:nvPr/>
            </p:nvSpPr>
            <p:spPr bwMode="auto">
              <a:xfrm>
                <a:off x="1592" y="2143"/>
                <a:ext cx="246" cy="155"/>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close/>
                  </a:path>
                </a:pathLst>
              </a:custGeom>
              <a:solidFill>
                <a:srgbClr val="FFE600"/>
              </a:solidFill>
              <a:ln w="9525">
                <a:noFill/>
                <a:round/>
                <a:headEnd/>
                <a:tailEnd/>
              </a:ln>
            </p:spPr>
            <p:txBody>
              <a:bodyPr/>
              <a:lstStyle/>
              <a:p>
                <a:pPr>
                  <a:defRPr/>
                </a:pPr>
                <a:endParaRPr lang="en-GB" sz="1108"/>
              </a:p>
            </p:txBody>
          </p:sp>
          <p:sp>
            <p:nvSpPr>
              <p:cNvPr id="210" name="Freeform 88"/>
              <p:cNvSpPr>
                <a:spLocks/>
              </p:cNvSpPr>
              <p:nvPr/>
            </p:nvSpPr>
            <p:spPr bwMode="auto">
              <a:xfrm>
                <a:off x="1592" y="2143"/>
                <a:ext cx="66" cy="67"/>
              </a:xfrm>
              <a:custGeom>
                <a:avLst/>
                <a:gdLst>
                  <a:gd name="T0" fmla="*/ 66 w 66"/>
                  <a:gd name="T1" fmla="*/ 0 h 67"/>
                  <a:gd name="T2" fmla="*/ 0 w 66"/>
                  <a:gd name="T3" fmla="*/ 0 h 67"/>
                  <a:gd name="T4" fmla="*/ 0 w 66"/>
                  <a:gd name="T5" fmla="*/ 67 h 67"/>
                  <a:gd name="T6" fmla="*/ 66 w 66"/>
                  <a:gd name="T7" fmla="*/ 67 h 67"/>
                  <a:gd name="T8" fmla="*/ 66 w 66"/>
                  <a:gd name="T9" fmla="*/ 0 h 67"/>
                  <a:gd name="T10" fmla="*/ 66 w 66"/>
                  <a:gd name="T11" fmla="*/ 0 h 67"/>
                  <a:gd name="T12" fmla="*/ 0 60000 65536"/>
                  <a:gd name="T13" fmla="*/ 0 60000 65536"/>
                  <a:gd name="T14" fmla="*/ 0 60000 65536"/>
                  <a:gd name="T15" fmla="*/ 0 60000 65536"/>
                  <a:gd name="T16" fmla="*/ 0 60000 65536"/>
                  <a:gd name="T17" fmla="*/ 0 60000 65536"/>
                  <a:gd name="T18" fmla="*/ 0 w 66"/>
                  <a:gd name="T19" fmla="*/ 0 h 67"/>
                  <a:gd name="T20" fmla="*/ 66 w 66"/>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66" h="67">
                    <a:moveTo>
                      <a:pt x="66" y="0"/>
                    </a:moveTo>
                    <a:lnTo>
                      <a:pt x="0" y="0"/>
                    </a:lnTo>
                    <a:lnTo>
                      <a:pt x="0" y="67"/>
                    </a:lnTo>
                    <a:lnTo>
                      <a:pt x="66" y="67"/>
                    </a:lnTo>
                    <a:lnTo>
                      <a:pt x="66" y="0"/>
                    </a:lnTo>
                    <a:close/>
                  </a:path>
                </a:pathLst>
              </a:custGeom>
              <a:solidFill>
                <a:srgbClr val="0C419A"/>
              </a:solidFill>
              <a:ln w="9525">
                <a:noFill/>
                <a:round/>
                <a:headEnd/>
                <a:tailEnd/>
              </a:ln>
            </p:spPr>
            <p:txBody>
              <a:bodyPr/>
              <a:lstStyle/>
              <a:p>
                <a:pPr>
                  <a:defRPr/>
                </a:pPr>
                <a:endParaRPr lang="en-GB" sz="1108"/>
              </a:p>
            </p:txBody>
          </p:sp>
          <p:sp>
            <p:nvSpPr>
              <p:cNvPr id="211" name="Freeform 89"/>
              <p:cNvSpPr>
                <a:spLocks/>
              </p:cNvSpPr>
              <p:nvPr/>
            </p:nvSpPr>
            <p:spPr bwMode="auto">
              <a:xfrm>
                <a:off x="1592" y="2238"/>
                <a:ext cx="66" cy="61"/>
              </a:xfrm>
              <a:custGeom>
                <a:avLst/>
                <a:gdLst>
                  <a:gd name="T0" fmla="*/ 0 w 66"/>
                  <a:gd name="T1" fmla="*/ 0 h 61"/>
                  <a:gd name="T2" fmla="*/ 0 w 66"/>
                  <a:gd name="T3" fmla="*/ 61 h 61"/>
                  <a:gd name="T4" fmla="*/ 66 w 66"/>
                  <a:gd name="T5" fmla="*/ 61 h 61"/>
                  <a:gd name="T6" fmla="*/ 66 w 66"/>
                  <a:gd name="T7" fmla="*/ 0 h 61"/>
                  <a:gd name="T8" fmla="*/ 0 w 66"/>
                  <a:gd name="T9" fmla="*/ 0 h 61"/>
                  <a:gd name="T10" fmla="*/ 0 w 66"/>
                  <a:gd name="T11" fmla="*/ 0 h 61"/>
                  <a:gd name="T12" fmla="*/ 0 60000 65536"/>
                  <a:gd name="T13" fmla="*/ 0 60000 65536"/>
                  <a:gd name="T14" fmla="*/ 0 60000 65536"/>
                  <a:gd name="T15" fmla="*/ 0 60000 65536"/>
                  <a:gd name="T16" fmla="*/ 0 60000 65536"/>
                  <a:gd name="T17" fmla="*/ 0 60000 65536"/>
                  <a:gd name="T18" fmla="*/ 0 w 66"/>
                  <a:gd name="T19" fmla="*/ 0 h 61"/>
                  <a:gd name="T20" fmla="*/ 66 w 66"/>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66" h="61">
                    <a:moveTo>
                      <a:pt x="0" y="0"/>
                    </a:moveTo>
                    <a:lnTo>
                      <a:pt x="0" y="61"/>
                    </a:lnTo>
                    <a:lnTo>
                      <a:pt x="66" y="61"/>
                    </a:lnTo>
                    <a:lnTo>
                      <a:pt x="66" y="0"/>
                    </a:lnTo>
                    <a:lnTo>
                      <a:pt x="0" y="0"/>
                    </a:lnTo>
                    <a:close/>
                  </a:path>
                </a:pathLst>
              </a:custGeom>
              <a:solidFill>
                <a:srgbClr val="0C419A"/>
              </a:solidFill>
              <a:ln w="9525">
                <a:noFill/>
                <a:round/>
                <a:headEnd/>
                <a:tailEnd/>
              </a:ln>
            </p:spPr>
            <p:txBody>
              <a:bodyPr/>
              <a:lstStyle/>
              <a:p>
                <a:pPr>
                  <a:defRPr/>
                </a:pPr>
                <a:endParaRPr lang="en-GB" sz="1108"/>
              </a:p>
            </p:txBody>
          </p:sp>
          <p:sp>
            <p:nvSpPr>
              <p:cNvPr id="212" name="Freeform 90"/>
              <p:cNvSpPr>
                <a:spLocks/>
              </p:cNvSpPr>
              <p:nvPr/>
            </p:nvSpPr>
            <p:spPr bwMode="auto">
              <a:xfrm>
                <a:off x="1689" y="2238"/>
                <a:ext cx="150" cy="61"/>
              </a:xfrm>
              <a:custGeom>
                <a:avLst/>
                <a:gdLst>
                  <a:gd name="T0" fmla="*/ 0 w 149"/>
                  <a:gd name="T1" fmla="*/ 61 h 61"/>
                  <a:gd name="T2" fmla="*/ 149 w 149"/>
                  <a:gd name="T3" fmla="*/ 61 h 61"/>
                  <a:gd name="T4" fmla="*/ 149 w 149"/>
                  <a:gd name="T5" fmla="*/ 0 h 61"/>
                  <a:gd name="T6" fmla="*/ 0 w 149"/>
                  <a:gd name="T7" fmla="*/ 0 h 61"/>
                  <a:gd name="T8" fmla="*/ 0 w 149"/>
                  <a:gd name="T9" fmla="*/ 61 h 61"/>
                  <a:gd name="T10" fmla="*/ 0 w 149"/>
                  <a:gd name="T11" fmla="*/ 61 h 61"/>
                  <a:gd name="T12" fmla="*/ 0 60000 65536"/>
                  <a:gd name="T13" fmla="*/ 0 60000 65536"/>
                  <a:gd name="T14" fmla="*/ 0 60000 65536"/>
                  <a:gd name="T15" fmla="*/ 0 60000 65536"/>
                  <a:gd name="T16" fmla="*/ 0 60000 65536"/>
                  <a:gd name="T17" fmla="*/ 0 60000 65536"/>
                  <a:gd name="T18" fmla="*/ 0 w 149"/>
                  <a:gd name="T19" fmla="*/ 0 h 61"/>
                  <a:gd name="T20" fmla="*/ 149 w 149"/>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149" h="61">
                    <a:moveTo>
                      <a:pt x="0" y="61"/>
                    </a:moveTo>
                    <a:lnTo>
                      <a:pt x="149" y="61"/>
                    </a:lnTo>
                    <a:lnTo>
                      <a:pt x="149" y="0"/>
                    </a:lnTo>
                    <a:lnTo>
                      <a:pt x="0" y="0"/>
                    </a:lnTo>
                    <a:lnTo>
                      <a:pt x="0" y="61"/>
                    </a:lnTo>
                    <a:close/>
                  </a:path>
                </a:pathLst>
              </a:custGeom>
              <a:solidFill>
                <a:srgbClr val="0C419A"/>
              </a:solidFill>
              <a:ln w="9525">
                <a:noFill/>
                <a:round/>
                <a:headEnd/>
                <a:tailEnd/>
              </a:ln>
            </p:spPr>
            <p:txBody>
              <a:bodyPr/>
              <a:lstStyle/>
              <a:p>
                <a:pPr>
                  <a:defRPr/>
                </a:pPr>
                <a:endParaRPr lang="en-GB" sz="1108"/>
              </a:p>
            </p:txBody>
          </p:sp>
          <p:sp>
            <p:nvSpPr>
              <p:cNvPr id="213" name="Freeform 91"/>
              <p:cNvSpPr>
                <a:spLocks/>
              </p:cNvSpPr>
              <p:nvPr/>
            </p:nvSpPr>
            <p:spPr bwMode="auto">
              <a:xfrm>
                <a:off x="1689" y="2143"/>
                <a:ext cx="150" cy="67"/>
              </a:xfrm>
              <a:custGeom>
                <a:avLst/>
                <a:gdLst>
                  <a:gd name="T0" fmla="*/ 0 w 149"/>
                  <a:gd name="T1" fmla="*/ 0 h 67"/>
                  <a:gd name="T2" fmla="*/ 0 w 149"/>
                  <a:gd name="T3" fmla="*/ 67 h 67"/>
                  <a:gd name="T4" fmla="*/ 149 w 149"/>
                  <a:gd name="T5" fmla="*/ 67 h 67"/>
                  <a:gd name="T6" fmla="*/ 149 w 149"/>
                  <a:gd name="T7" fmla="*/ 0 h 67"/>
                  <a:gd name="T8" fmla="*/ 0 w 149"/>
                  <a:gd name="T9" fmla="*/ 0 h 67"/>
                  <a:gd name="T10" fmla="*/ 0 w 149"/>
                  <a:gd name="T11" fmla="*/ 0 h 67"/>
                  <a:gd name="T12" fmla="*/ 0 60000 65536"/>
                  <a:gd name="T13" fmla="*/ 0 60000 65536"/>
                  <a:gd name="T14" fmla="*/ 0 60000 65536"/>
                  <a:gd name="T15" fmla="*/ 0 60000 65536"/>
                  <a:gd name="T16" fmla="*/ 0 60000 65536"/>
                  <a:gd name="T17" fmla="*/ 0 60000 65536"/>
                  <a:gd name="T18" fmla="*/ 0 w 149"/>
                  <a:gd name="T19" fmla="*/ 0 h 67"/>
                  <a:gd name="T20" fmla="*/ 149 w 149"/>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149" h="67">
                    <a:moveTo>
                      <a:pt x="0" y="0"/>
                    </a:moveTo>
                    <a:lnTo>
                      <a:pt x="0" y="67"/>
                    </a:lnTo>
                    <a:lnTo>
                      <a:pt x="149" y="67"/>
                    </a:lnTo>
                    <a:lnTo>
                      <a:pt x="149" y="0"/>
                    </a:lnTo>
                    <a:lnTo>
                      <a:pt x="0" y="0"/>
                    </a:lnTo>
                    <a:close/>
                  </a:path>
                </a:pathLst>
              </a:custGeom>
              <a:solidFill>
                <a:srgbClr val="0C419A"/>
              </a:solidFill>
              <a:ln w="9525">
                <a:noFill/>
                <a:round/>
                <a:headEnd/>
                <a:tailEnd/>
              </a:ln>
            </p:spPr>
            <p:txBody>
              <a:bodyPr/>
              <a:lstStyle/>
              <a:p>
                <a:pPr>
                  <a:defRPr/>
                </a:pPr>
                <a:endParaRPr lang="en-GB" sz="1108"/>
              </a:p>
            </p:txBody>
          </p:sp>
          <p:sp>
            <p:nvSpPr>
              <p:cNvPr id="214" name="Freeform 92"/>
              <p:cNvSpPr>
                <a:spLocks/>
              </p:cNvSpPr>
              <p:nvPr/>
            </p:nvSpPr>
            <p:spPr bwMode="auto">
              <a:xfrm>
                <a:off x="1592" y="2143"/>
                <a:ext cx="246" cy="155"/>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a:defRPr/>
                </a:pPr>
                <a:endParaRPr lang="en-GB" sz="1108"/>
              </a:p>
            </p:txBody>
          </p:sp>
        </p:grpSp>
        <p:grpSp>
          <p:nvGrpSpPr>
            <p:cNvPr id="10" name="Group 93"/>
            <p:cNvGrpSpPr>
              <a:grpSpLocks/>
            </p:cNvGrpSpPr>
            <p:nvPr userDrawn="1"/>
          </p:nvGrpSpPr>
          <p:grpSpPr bwMode="auto">
            <a:xfrm>
              <a:off x="2486912" y="5298398"/>
              <a:ext cx="163291" cy="105273"/>
              <a:chOff x="1593" y="1897"/>
              <a:chExt cx="244" cy="157"/>
            </a:xfrm>
          </p:grpSpPr>
          <p:sp>
            <p:nvSpPr>
              <p:cNvPr id="205" name="Freeform 94"/>
              <p:cNvSpPr>
                <a:spLocks/>
              </p:cNvSpPr>
              <p:nvPr/>
            </p:nvSpPr>
            <p:spPr bwMode="auto">
              <a:xfrm>
                <a:off x="1593" y="1897"/>
                <a:ext cx="244"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close/>
                  </a:path>
                </a:pathLst>
              </a:custGeom>
              <a:solidFill>
                <a:srgbClr val="FFE600"/>
              </a:solidFill>
              <a:ln w="9525">
                <a:noFill/>
                <a:round/>
                <a:headEnd/>
                <a:tailEnd/>
              </a:ln>
            </p:spPr>
            <p:txBody>
              <a:bodyPr/>
              <a:lstStyle/>
              <a:p>
                <a:pPr>
                  <a:defRPr/>
                </a:pPr>
                <a:endParaRPr lang="en-GB" sz="1108"/>
              </a:p>
            </p:txBody>
          </p:sp>
          <p:sp>
            <p:nvSpPr>
              <p:cNvPr id="206" name="Freeform 95"/>
              <p:cNvSpPr>
                <a:spLocks/>
              </p:cNvSpPr>
              <p:nvPr/>
            </p:nvSpPr>
            <p:spPr bwMode="auto">
              <a:xfrm>
                <a:off x="1593" y="1897"/>
                <a:ext cx="244" cy="47"/>
              </a:xfrm>
              <a:custGeom>
                <a:avLst/>
                <a:gdLst>
                  <a:gd name="T0" fmla="*/ 245 w 245"/>
                  <a:gd name="T1" fmla="*/ 45 h 45"/>
                  <a:gd name="T2" fmla="*/ 245 w 245"/>
                  <a:gd name="T3" fmla="*/ 0 h 45"/>
                  <a:gd name="T4" fmla="*/ 0 w 245"/>
                  <a:gd name="T5" fmla="*/ 0 h 45"/>
                  <a:gd name="T6" fmla="*/ 0 w 245"/>
                  <a:gd name="T7" fmla="*/ 45 h 45"/>
                  <a:gd name="T8" fmla="*/ 245 w 245"/>
                  <a:gd name="T9" fmla="*/ 45 h 45"/>
                  <a:gd name="T10" fmla="*/ 245 w 245"/>
                  <a:gd name="T11" fmla="*/ 45 h 45"/>
                  <a:gd name="T12" fmla="*/ 0 60000 65536"/>
                  <a:gd name="T13" fmla="*/ 0 60000 65536"/>
                  <a:gd name="T14" fmla="*/ 0 60000 65536"/>
                  <a:gd name="T15" fmla="*/ 0 60000 65536"/>
                  <a:gd name="T16" fmla="*/ 0 60000 65536"/>
                  <a:gd name="T17" fmla="*/ 0 60000 65536"/>
                  <a:gd name="T18" fmla="*/ 0 w 245"/>
                  <a:gd name="T19" fmla="*/ 0 h 45"/>
                  <a:gd name="T20" fmla="*/ 245 w 245"/>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45" h="45">
                    <a:moveTo>
                      <a:pt x="245" y="45"/>
                    </a:moveTo>
                    <a:lnTo>
                      <a:pt x="245" y="0"/>
                    </a:lnTo>
                    <a:lnTo>
                      <a:pt x="0" y="0"/>
                    </a:lnTo>
                    <a:lnTo>
                      <a:pt x="0" y="45"/>
                    </a:lnTo>
                    <a:lnTo>
                      <a:pt x="245" y="45"/>
                    </a:lnTo>
                    <a:close/>
                  </a:path>
                </a:pathLst>
              </a:custGeom>
              <a:solidFill>
                <a:srgbClr val="FF0000"/>
              </a:solidFill>
              <a:ln w="9525">
                <a:noFill/>
                <a:round/>
                <a:headEnd/>
                <a:tailEnd/>
              </a:ln>
            </p:spPr>
            <p:txBody>
              <a:bodyPr/>
              <a:lstStyle/>
              <a:p>
                <a:pPr>
                  <a:defRPr/>
                </a:pPr>
                <a:endParaRPr lang="en-GB" sz="1108"/>
              </a:p>
            </p:txBody>
          </p:sp>
          <p:sp>
            <p:nvSpPr>
              <p:cNvPr id="207" name="Freeform 96"/>
              <p:cNvSpPr>
                <a:spLocks/>
              </p:cNvSpPr>
              <p:nvPr/>
            </p:nvSpPr>
            <p:spPr bwMode="auto">
              <a:xfrm>
                <a:off x="1593" y="2003"/>
                <a:ext cx="244" cy="51"/>
              </a:xfrm>
              <a:custGeom>
                <a:avLst/>
                <a:gdLst>
                  <a:gd name="T0" fmla="*/ 245 w 245"/>
                  <a:gd name="T1" fmla="*/ 51 h 51"/>
                  <a:gd name="T2" fmla="*/ 245 w 245"/>
                  <a:gd name="T3" fmla="*/ 0 h 51"/>
                  <a:gd name="T4" fmla="*/ 0 w 245"/>
                  <a:gd name="T5" fmla="*/ 0 h 51"/>
                  <a:gd name="T6" fmla="*/ 0 w 245"/>
                  <a:gd name="T7" fmla="*/ 51 h 51"/>
                  <a:gd name="T8" fmla="*/ 245 w 245"/>
                  <a:gd name="T9" fmla="*/ 51 h 51"/>
                  <a:gd name="T10" fmla="*/ 245 w 245"/>
                  <a:gd name="T11" fmla="*/ 51 h 51"/>
                  <a:gd name="T12" fmla="*/ 0 60000 65536"/>
                  <a:gd name="T13" fmla="*/ 0 60000 65536"/>
                  <a:gd name="T14" fmla="*/ 0 60000 65536"/>
                  <a:gd name="T15" fmla="*/ 0 60000 65536"/>
                  <a:gd name="T16" fmla="*/ 0 60000 65536"/>
                  <a:gd name="T17" fmla="*/ 0 60000 65536"/>
                  <a:gd name="T18" fmla="*/ 0 w 245"/>
                  <a:gd name="T19" fmla="*/ 0 h 51"/>
                  <a:gd name="T20" fmla="*/ 245 w 245"/>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45" h="51">
                    <a:moveTo>
                      <a:pt x="245" y="51"/>
                    </a:moveTo>
                    <a:lnTo>
                      <a:pt x="245" y="0"/>
                    </a:lnTo>
                    <a:lnTo>
                      <a:pt x="0" y="0"/>
                    </a:lnTo>
                    <a:lnTo>
                      <a:pt x="0" y="51"/>
                    </a:lnTo>
                    <a:lnTo>
                      <a:pt x="245" y="51"/>
                    </a:lnTo>
                    <a:close/>
                  </a:path>
                </a:pathLst>
              </a:custGeom>
              <a:solidFill>
                <a:srgbClr val="FF0000"/>
              </a:solidFill>
              <a:ln w="9525">
                <a:noFill/>
                <a:round/>
                <a:headEnd/>
                <a:tailEnd/>
              </a:ln>
            </p:spPr>
            <p:txBody>
              <a:bodyPr/>
              <a:lstStyle/>
              <a:p>
                <a:pPr>
                  <a:defRPr/>
                </a:pPr>
                <a:endParaRPr lang="en-GB" sz="1108"/>
              </a:p>
            </p:txBody>
          </p:sp>
          <p:sp>
            <p:nvSpPr>
              <p:cNvPr id="208" name="Freeform 97"/>
              <p:cNvSpPr>
                <a:spLocks/>
              </p:cNvSpPr>
              <p:nvPr/>
            </p:nvSpPr>
            <p:spPr bwMode="auto">
              <a:xfrm>
                <a:off x="1593" y="1897"/>
                <a:ext cx="244"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a:defRPr/>
                </a:pPr>
                <a:endParaRPr lang="en-GB" sz="1108"/>
              </a:p>
            </p:txBody>
          </p:sp>
        </p:grpSp>
        <p:grpSp>
          <p:nvGrpSpPr>
            <p:cNvPr id="11" name="Group 98"/>
            <p:cNvGrpSpPr>
              <a:grpSpLocks/>
            </p:cNvGrpSpPr>
            <p:nvPr userDrawn="1"/>
          </p:nvGrpSpPr>
          <p:grpSpPr bwMode="auto">
            <a:xfrm>
              <a:off x="1633860" y="5298398"/>
              <a:ext cx="165299" cy="104917"/>
              <a:chOff x="1778" y="1164"/>
              <a:chExt cx="247" cy="157"/>
            </a:xfrm>
          </p:grpSpPr>
          <p:sp>
            <p:nvSpPr>
              <p:cNvPr id="156" name="Freeform 99"/>
              <p:cNvSpPr>
                <a:spLocks/>
              </p:cNvSpPr>
              <p:nvPr/>
            </p:nvSpPr>
            <p:spPr bwMode="auto">
              <a:xfrm>
                <a:off x="1778" y="1164"/>
                <a:ext cx="102" cy="157"/>
              </a:xfrm>
              <a:custGeom>
                <a:avLst/>
                <a:gdLst>
                  <a:gd name="T0" fmla="*/ 9612 w 96"/>
                  <a:gd name="T1" fmla="*/ 156 h 156"/>
                  <a:gd name="T2" fmla="*/ 0 w 96"/>
                  <a:gd name="T3" fmla="*/ 156 h 156"/>
                  <a:gd name="T4" fmla="*/ 0 w 96"/>
                  <a:gd name="T5" fmla="*/ 0 h 156"/>
                  <a:gd name="T6" fmla="*/ 9612 w 96"/>
                  <a:gd name="T7" fmla="*/ 0 h 156"/>
                  <a:gd name="T8" fmla="*/ 9612 w 96"/>
                  <a:gd name="T9" fmla="*/ 156 h 156"/>
                  <a:gd name="T10" fmla="*/ 9612 w 96"/>
                  <a:gd name="T11" fmla="*/ 156 h 156"/>
                  <a:gd name="T12" fmla="*/ 0 60000 65536"/>
                  <a:gd name="T13" fmla="*/ 0 60000 65536"/>
                  <a:gd name="T14" fmla="*/ 0 60000 65536"/>
                  <a:gd name="T15" fmla="*/ 0 60000 65536"/>
                  <a:gd name="T16" fmla="*/ 0 60000 65536"/>
                  <a:gd name="T17" fmla="*/ 0 60000 65536"/>
                  <a:gd name="T18" fmla="*/ 0 w 96"/>
                  <a:gd name="T19" fmla="*/ 0 h 156"/>
                  <a:gd name="T20" fmla="*/ 96 w 96"/>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96" h="156">
                    <a:moveTo>
                      <a:pt x="96" y="156"/>
                    </a:moveTo>
                    <a:lnTo>
                      <a:pt x="0" y="156"/>
                    </a:lnTo>
                    <a:lnTo>
                      <a:pt x="0" y="0"/>
                    </a:lnTo>
                    <a:lnTo>
                      <a:pt x="96" y="0"/>
                    </a:lnTo>
                    <a:lnTo>
                      <a:pt x="96" y="156"/>
                    </a:lnTo>
                    <a:close/>
                  </a:path>
                </a:pathLst>
              </a:custGeom>
              <a:solidFill>
                <a:srgbClr val="138630"/>
              </a:solidFill>
              <a:ln w="9525">
                <a:noFill/>
                <a:round/>
                <a:headEnd/>
                <a:tailEnd/>
              </a:ln>
            </p:spPr>
            <p:txBody>
              <a:bodyPr/>
              <a:lstStyle/>
              <a:p>
                <a:pPr>
                  <a:defRPr/>
                </a:pPr>
                <a:endParaRPr lang="en-GB" sz="1108"/>
              </a:p>
            </p:txBody>
          </p:sp>
          <p:sp>
            <p:nvSpPr>
              <p:cNvPr id="157" name="Freeform 100"/>
              <p:cNvSpPr>
                <a:spLocks/>
              </p:cNvSpPr>
              <p:nvPr/>
            </p:nvSpPr>
            <p:spPr bwMode="auto">
              <a:xfrm>
                <a:off x="1880" y="1164"/>
                <a:ext cx="145" cy="157"/>
              </a:xfrm>
              <a:custGeom>
                <a:avLst/>
                <a:gdLst>
                  <a:gd name="T0" fmla="*/ 143 w 143"/>
                  <a:gd name="T1" fmla="*/ 156 h 156"/>
                  <a:gd name="T2" fmla="*/ 0 w 143"/>
                  <a:gd name="T3" fmla="*/ 156 h 156"/>
                  <a:gd name="T4" fmla="*/ 0 w 143"/>
                  <a:gd name="T5" fmla="*/ 0 h 156"/>
                  <a:gd name="T6" fmla="*/ 143 w 143"/>
                  <a:gd name="T7" fmla="*/ 0 h 156"/>
                  <a:gd name="T8" fmla="*/ 143 w 143"/>
                  <a:gd name="T9" fmla="*/ 156 h 156"/>
                  <a:gd name="T10" fmla="*/ 143 w 143"/>
                  <a:gd name="T11" fmla="*/ 156 h 156"/>
                  <a:gd name="T12" fmla="*/ 0 60000 65536"/>
                  <a:gd name="T13" fmla="*/ 0 60000 65536"/>
                  <a:gd name="T14" fmla="*/ 0 60000 65536"/>
                  <a:gd name="T15" fmla="*/ 0 60000 65536"/>
                  <a:gd name="T16" fmla="*/ 0 60000 65536"/>
                  <a:gd name="T17" fmla="*/ 0 60000 65536"/>
                  <a:gd name="T18" fmla="*/ 0 w 143"/>
                  <a:gd name="T19" fmla="*/ 0 h 156"/>
                  <a:gd name="T20" fmla="*/ 143 w 143"/>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143" h="156">
                    <a:moveTo>
                      <a:pt x="143" y="156"/>
                    </a:moveTo>
                    <a:lnTo>
                      <a:pt x="0" y="156"/>
                    </a:lnTo>
                    <a:lnTo>
                      <a:pt x="0" y="0"/>
                    </a:lnTo>
                    <a:lnTo>
                      <a:pt x="143" y="0"/>
                    </a:lnTo>
                    <a:lnTo>
                      <a:pt x="143" y="156"/>
                    </a:lnTo>
                    <a:close/>
                  </a:path>
                </a:pathLst>
              </a:custGeom>
              <a:solidFill>
                <a:srgbClr val="FF1702"/>
              </a:solidFill>
              <a:ln w="9525">
                <a:noFill/>
                <a:round/>
                <a:headEnd/>
                <a:tailEnd/>
              </a:ln>
            </p:spPr>
            <p:txBody>
              <a:bodyPr/>
              <a:lstStyle/>
              <a:p>
                <a:pPr>
                  <a:defRPr/>
                </a:pPr>
                <a:endParaRPr lang="en-GB" sz="1108"/>
              </a:p>
            </p:txBody>
          </p:sp>
          <p:sp>
            <p:nvSpPr>
              <p:cNvPr id="158" name="Freeform 101"/>
              <p:cNvSpPr>
                <a:spLocks/>
              </p:cNvSpPr>
              <p:nvPr/>
            </p:nvSpPr>
            <p:spPr bwMode="auto">
              <a:xfrm>
                <a:off x="1874" y="1199"/>
                <a:ext cx="12" cy="90"/>
              </a:xfrm>
              <a:custGeom>
                <a:avLst/>
                <a:gdLst>
                  <a:gd name="T0" fmla="*/ 12 w 12"/>
                  <a:gd name="T1" fmla="*/ 90 h 90"/>
                  <a:gd name="T2" fmla="*/ 0 w 12"/>
                  <a:gd name="T3" fmla="*/ 90 h 90"/>
                  <a:gd name="T4" fmla="*/ 0 w 12"/>
                  <a:gd name="T5" fmla="*/ 0 h 90"/>
                  <a:gd name="T6" fmla="*/ 12 w 12"/>
                  <a:gd name="T7" fmla="*/ 0 h 90"/>
                  <a:gd name="T8" fmla="*/ 12 w 12"/>
                  <a:gd name="T9" fmla="*/ 90 h 90"/>
                  <a:gd name="T10" fmla="*/ 12 w 12"/>
                  <a:gd name="T11" fmla="*/ 90 h 90"/>
                  <a:gd name="T12" fmla="*/ 0 60000 65536"/>
                  <a:gd name="T13" fmla="*/ 0 60000 65536"/>
                  <a:gd name="T14" fmla="*/ 0 60000 65536"/>
                  <a:gd name="T15" fmla="*/ 0 60000 65536"/>
                  <a:gd name="T16" fmla="*/ 0 60000 65536"/>
                  <a:gd name="T17" fmla="*/ 0 60000 65536"/>
                  <a:gd name="T18" fmla="*/ 0 w 12"/>
                  <a:gd name="T19" fmla="*/ 0 h 90"/>
                  <a:gd name="T20" fmla="*/ 12 w 12"/>
                  <a:gd name="T21" fmla="*/ 90 h 90"/>
                </a:gdLst>
                <a:ahLst/>
                <a:cxnLst>
                  <a:cxn ang="T12">
                    <a:pos x="T0" y="T1"/>
                  </a:cxn>
                  <a:cxn ang="T13">
                    <a:pos x="T2" y="T3"/>
                  </a:cxn>
                  <a:cxn ang="T14">
                    <a:pos x="T4" y="T5"/>
                  </a:cxn>
                  <a:cxn ang="T15">
                    <a:pos x="T6" y="T7"/>
                  </a:cxn>
                  <a:cxn ang="T16">
                    <a:pos x="T8" y="T9"/>
                  </a:cxn>
                  <a:cxn ang="T17">
                    <a:pos x="T10" y="T11"/>
                  </a:cxn>
                </a:cxnLst>
                <a:rect l="T18" t="T19" r="T20" b="T21"/>
                <a:pathLst>
                  <a:path w="12" h="90">
                    <a:moveTo>
                      <a:pt x="12" y="90"/>
                    </a:moveTo>
                    <a:lnTo>
                      <a:pt x="0" y="90"/>
                    </a:lnTo>
                    <a:lnTo>
                      <a:pt x="0" y="0"/>
                    </a:lnTo>
                    <a:lnTo>
                      <a:pt x="12" y="0"/>
                    </a:lnTo>
                    <a:lnTo>
                      <a:pt x="12" y="90"/>
                    </a:lnTo>
                    <a:close/>
                  </a:path>
                </a:pathLst>
              </a:custGeom>
              <a:solidFill>
                <a:srgbClr val="FFE600"/>
              </a:solidFill>
              <a:ln w="9525">
                <a:noFill/>
                <a:round/>
                <a:headEnd/>
                <a:tailEnd/>
              </a:ln>
            </p:spPr>
            <p:txBody>
              <a:bodyPr/>
              <a:lstStyle/>
              <a:p>
                <a:pPr>
                  <a:defRPr/>
                </a:pPr>
                <a:endParaRPr lang="en-GB" sz="1108"/>
              </a:p>
            </p:txBody>
          </p:sp>
          <p:sp>
            <p:nvSpPr>
              <p:cNvPr id="159" name="Freeform 102"/>
              <p:cNvSpPr>
                <a:spLocks/>
              </p:cNvSpPr>
              <p:nvPr/>
            </p:nvSpPr>
            <p:spPr bwMode="auto">
              <a:xfrm>
                <a:off x="1874" y="1199"/>
                <a:ext cx="12" cy="90"/>
              </a:xfrm>
              <a:custGeom>
                <a:avLst/>
                <a:gdLst>
                  <a:gd name="T0" fmla="*/ 12 w 12"/>
                  <a:gd name="T1" fmla="*/ 90 h 90"/>
                  <a:gd name="T2" fmla="*/ 0 w 12"/>
                  <a:gd name="T3" fmla="*/ 90 h 90"/>
                  <a:gd name="T4" fmla="*/ 0 w 12"/>
                  <a:gd name="T5" fmla="*/ 0 h 90"/>
                  <a:gd name="T6" fmla="*/ 12 w 12"/>
                  <a:gd name="T7" fmla="*/ 0 h 90"/>
                  <a:gd name="T8" fmla="*/ 12 w 12"/>
                  <a:gd name="T9" fmla="*/ 90 h 90"/>
                  <a:gd name="T10" fmla="*/ 12 w 12"/>
                  <a:gd name="T11" fmla="*/ 90 h 90"/>
                  <a:gd name="T12" fmla="*/ 0 60000 65536"/>
                  <a:gd name="T13" fmla="*/ 0 60000 65536"/>
                  <a:gd name="T14" fmla="*/ 0 60000 65536"/>
                  <a:gd name="T15" fmla="*/ 0 60000 65536"/>
                  <a:gd name="T16" fmla="*/ 0 60000 65536"/>
                  <a:gd name="T17" fmla="*/ 0 60000 65536"/>
                  <a:gd name="T18" fmla="*/ 0 w 12"/>
                  <a:gd name="T19" fmla="*/ 0 h 90"/>
                  <a:gd name="T20" fmla="*/ 12 w 12"/>
                  <a:gd name="T21" fmla="*/ 90 h 90"/>
                </a:gdLst>
                <a:ahLst/>
                <a:cxnLst>
                  <a:cxn ang="T12">
                    <a:pos x="T0" y="T1"/>
                  </a:cxn>
                  <a:cxn ang="T13">
                    <a:pos x="T2" y="T3"/>
                  </a:cxn>
                  <a:cxn ang="T14">
                    <a:pos x="T4" y="T5"/>
                  </a:cxn>
                  <a:cxn ang="T15">
                    <a:pos x="T6" y="T7"/>
                  </a:cxn>
                  <a:cxn ang="T16">
                    <a:pos x="T8" y="T9"/>
                  </a:cxn>
                  <a:cxn ang="T17">
                    <a:pos x="T10" y="T11"/>
                  </a:cxn>
                </a:cxnLst>
                <a:rect l="T18" t="T19" r="T20" b="T21"/>
                <a:pathLst>
                  <a:path w="12" h="90">
                    <a:moveTo>
                      <a:pt x="12" y="90"/>
                    </a:moveTo>
                    <a:lnTo>
                      <a:pt x="0" y="90"/>
                    </a:lnTo>
                    <a:lnTo>
                      <a:pt x="0" y="0"/>
                    </a:lnTo>
                    <a:lnTo>
                      <a:pt x="12" y="0"/>
                    </a:lnTo>
                    <a:lnTo>
                      <a:pt x="12" y="90"/>
                    </a:lnTo>
                  </a:path>
                </a:pathLst>
              </a:custGeom>
              <a:noFill/>
              <a:ln w="0">
                <a:solidFill>
                  <a:srgbClr val="000000"/>
                </a:solidFill>
                <a:prstDash val="solid"/>
                <a:round/>
                <a:headEnd/>
                <a:tailEnd/>
              </a:ln>
            </p:spPr>
            <p:txBody>
              <a:bodyPr/>
              <a:lstStyle/>
              <a:p>
                <a:pPr>
                  <a:defRPr/>
                </a:pPr>
                <a:endParaRPr lang="en-GB" sz="1108"/>
              </a:p>
            </p:txBody>
          </p:sp>
          <p:sp>
            <p:nvSpPr>
              <p:cNvPr id="160" name="Freeform 103"/>
              <p:cNvSpPr>
                <a:spLocks/>
              </p:cNvSpPr>
              <p:nvPr/>
            </p:nvSpPr>
            <p:spPr bwMode="auto">
              <a:xfrm>
                <a:off x="1837" y="1221"/>
                <a:ext cx="49" cy="22"/>
              </a:xfrm>
              <a:custGeom>
                <a:avLst/>
                <a:gdLst>
                  <a:gd name="T0" fmla="*/ 42 w 48"/>
                  <a:gd name="T1" fmla="*/ 22 h 22"/>
                  <a:gd name="T2" fmla="*/ 0 w 48"/>
                  <a:gd name="T3" fmla="*/ 5 h 22"/>
                  <a:gd name="T4" fmla="*/ 6 w 48"/>
                  <a:gd name="T5" fmla="*/ 0 h 22"/>
                  <a:gd name="T6" fmla="*/ 48 w 48"/>
                  <a:gd name="T7" fmla="*/ 16 h 22"/>
                  <a:gd name="T8" fmla="*/ 42 w 48"/>
                  <a:gd name="T9" fmla="*/ 22 h 22"/>
                  <a:gd name="T10" fmla="*/ 42 w 48"/>
                  <a:gd name="T11" fmla="*/ 22 h 22"/>
                  <a:gd name="T12" fmla="*/ 0 60000 65536"/>
                  <a:gd name="T13" fmla="*/ 0 60000 65536"/>
                  <a:gd name="T14" fmla="*/ 0 60000 65536"/>
                  <a:gd name="T15" fmla="*/ 0 60000 65536"/>
                  <a:gd name="T16" fmla="*/ 0 60000 65536"/>
                  <a:gd name="T17" fmla="*/ 0 60000 65536"/>
                  <a:gd name="T18" fmla="*/ 0 w 48"/>
                  <a:gd name="T19" fmla="*/ 0 h 22"/>
                  <a:gd name="T20" fmla="*/ 48 w 4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8" h="22">
                    <a:moveTo>
                      <a:pt x="42" y="22"/>
                    </a:moveTo>
                    <a:lnTo>
                      <a:pt x="0" y="5"/>
                    </a:lnTo>
                    <a:lnTo>
                      <a:pt x="6" y="0"/>
                    </a:lnTo>
                    <a:lnTo>
                      <a:pt x="48" y="16"/>
                    </a:lnTo>
                    <a:lnTo>
                      <a:pt x="42" y="22"/>
                    </a:lnTo>
                    <a:close/>
                  </a:path>
                </a:pathLst>
              </a:custGeom>
              <a:solidFill>
                <a:srgbClr val="FFE600"/>
              </a:solidFill>
              <a:ln w="9525">
                <a:noFill/>
                <a:round/>
                <a:headEnd/>
                <a:tailEnd/>
              </a:ln>
            </p:spPr>
            <p:txBody>
              <a:bodyPr/>
              <a:lstStyle/>
              <a:p>
                <a:pPr>
                  <a:defRPr/>
                </a:pPr>
                <a:endParaRPr lang="en-GB" sz="1108"/>
              </a:p>
            </p:txBody>
          </p:sp>
          <p:sp>
            <p:nvSpPr>
              <p:cNvPr id="161" name="Freeform 104"/>
              <p:cNvSpPr>
                <a:spLocks/>
              </p:cNvSpPr>
              <p:nvPr/>
            </p:nvSpPr>
            <p:spPr bwMode="auto">
              <a:xfrm>
                <a:off x="1837" y="1221"/>
                <a:ext cx="49" cy="22"/>
              </a:xfrm>
              <a:custGeom>
                <a:avLst/>
                <a:gdLst>
                  <a:gd name="T0" fmla="*/ 42 w 48"/>
                  <a:gd name="T1" fmla="*/ 22 h 22"/>
                  <a:gd name="T2" fmla="*/ 0 w 48"/>
                  <a:gd name="T3" fmla="*/ 5 h 22"/>
                  <a:gd name="T4" fmla="*/ 6 w 48"/>
                  <a:gd name="T5" fmla="*/ 0 h 22"/>
                  <a:gd name="T6" fmla="*/ 48 w 48"/>
                  <a:gd name="T7" fmla="*/ 16 h 22"/>
                  <a:gd name="T8" fmla="*/ 42 w 48"/>
                  <a:gd name="T9" fmla="*/ 22 h 22"/>
                  <a:gd name="T10" fmla="*/ 42 w 48"/>
                  <a:gd name="T11" fmla="*/ 22 h 22"/>
                  <a:gd name="T12" fmla="*/ 0 60000 65536"/>
                  <a:gd name="T13" fmla="*/ 0 60000 65536"/>
                  <a:gd name="T14" fmla="*/ 0 60000 65536"/>
                  <a:gd name="T15" fmla="*/ 0 60000 65536"/>
                  <a:gd name="T16" fmla="*/ 0 60000 65536"/>
                  <a:gd name="T17" fmla="*/ 0 60000 65536"/>
                  <a:gd name="T18" fmla="*/ 0 w 48"/>
                  <a:gd name="T19" fmla="*/ 0 h 22"/>
                  <a:gd name="T20" fmla="*/ 48 w 4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8" h="22">
                    <a:moveTo>
                      <a:pt x="42" y="22"/>
                    </a:moveTo>
                    <a:lnTo>
                      <a:pt x="0" y="5"/>
                    </a:lnTo>
                    <a:lnTo>
                      <a:pt x="6" y="0"/>
                    </a:lnTo>
                    <a:lnTo>
                      <a:pt x="48" y="16"/>
                    </a:lnTo>
                    <a:lnTo>
                      <a:pt x="42" y="22"/>
                    </a:lnTo>
                  </a:path>
                </a:pathLst>
              </a:custGeom>
              <a:noFill/>
              <a:ln w="0">
                <a:solidFill>
                  <a:srgbClr val="000000"/>
                </a:solidFill>
                <a:prstDash val="solid"/>
                <a:round/>
                <a:headEnd/>
                <a:tailEnd/>
              </a:ln>
            </p:spPr>
            <p:txBody>
              <a:bodyPr/>
              <a:lstStyle/>
              <a:p>
                <a:pPr>
                  <a:defRPr/>
                </a:pPr>
                <a:endParaRPr lang="en-GB" sz="1108"/>
              </a:p>
            </p:txBody>
          </p:sp>
          <p:sp>
            <p:nvSpPr>
              <p:cNvPr id="162" name="Freeform 105"/>
              <p:cNvSpPr>
                <a:spLocks/>
              </p:cNvSpPr>
              <p:nvPr/>
            </p:nvSpPr>
            <p:spPr bwMode="auto">
              <a:xfrm>
                <a:off x="1880" y="1237"/>
                <a:ext cx="49" cy="27"/>
              </a:xfrm>
              <a:custGeom>
                <a:avLst/>
                <a:gdLst>
                  <a:gd name="T0" fmla="*/ 41 w 47"/>
                  <a:gd name="T1" fmla="*/ 28 h 28"/>
                  <a:gd name="T2" fmla="*/ 0 w 47"/>
                  <a:gd name="T3" fmla="*/ 6 h 28"/>
                  <a:gd name="T4" fmla="*/ 6 w 47"/>
                  <a:gd name="T5" fmla="*/ 0 h 28"/>
                  <a:gd name="T6" fmla="*/ 47 w 47"/>
                  <a:gd name="T7" fmla="*/ 23 h 28"/>
                  <a:gd name="T8" fmla="*/ 41 w 47"/>
                  <a:gd name="T9" fmla="*/ 28 h 28"/>
                  <a:gd name="T10" fmla="*/ 41 w 47"/>
                  <a:gd name="T11" fmla="*/ 28 h 28"/>
                  <a:gd name="T12" fmla="*/ 0 60000 65536"/>
                  <a:gd name="T13" fmla="*/ 0 60000 65536"/>
                  <a:gd name="T14" fmla="*/ 0 60000 65536"/>
                  <a:gd name="T15" fmla="*/ 0 60000 65536"/>
                  <a:gd name="T16" fmla="*/ 0 60000 65536"/>
                  <a:gd name="T17" fmla="*/ 0 60000 65536"/>
                  <a:gd name="T18" fmla="*/ 0 w 47"/>
                  <a:gd name="T19" fmla="*/ 0 h 28"/>
                  <a:gd name="T20" fmla="*/ 47 w 4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7" h="28">
                    <a:moveTo>
                      <a:pt x="41" y="28"/>
                    </a:moveTo>
                    <a:lnTo>
                      <a:pt x="0" y="6"/>
                    </a:lnTo>
                    <a:lnTo>
                      <a:pt x="6" y="0"/>
                    </a:lnTo>
                    <a:lnTo>
                      <a:pt x="47" y="23"/>
                    </a:lnTo>
                    <a:lnTo>
                      <a:pt x="41" y="28"/>
                    </a:lnTo>
                    <a:close/>
                  </a:path>
                </a:pathLst>
              </a:custGeom>
              <a:solidFill>
                <a:srgbClr val="FFE600"/>
              </a:solidFill>
              <a:ln w="9525">
                <a:noFill/>
                <a:round/>
                <a:headEnd/>
                <a:tailEnd/>
              </a:ln>
            </p:spPr>
            <p:txBody>
              <a:bodyPr/>
              <a:lstStyle/>
              <a:p>
                <a:pPr>
                  <a:defRPr/>
                </a:pPr>
                <a:endParaRPr lang="en-GB" sz="1108"/>
              </a:p>
            </p:txBody>
          </p:sp>
          <p:sp>
            <p:nvSpPr>
              <p:cNvPr id="163" name="Freeform 106"/>
              <p:cNvSpPr>
                <a:spLocks/>
              </p:cNvSpPr>
              <p:nvPr/>
            </p:nvSpPr>
            <p:spPr bwMode="auto">
              <a:xfrm>
                <a:off x="1880" y="1237"/>
                <a:ext cx="49" cy="27"/>
              </a:xfrm>
              <a:custGeom>
                <a:avLst/>
                <a:gdLst>
                  <a:gd name="T0" fmla="*/ 41 w 47"/>
                  <a:gd name="T1" fmla="*/ 28 h 28"/>
                  <a:gd name="T2" fmla="*/ 0 w 47"/>
                  <a:gd name="T3" fmla="*/ 6 h 28"/>
                  <a:gd name="T4" fmla="*/ 6 w 47"/>
                  <a:gd name="T5" fmla="*/ 0 h 28"/>
                  <a:gd name="T6" fmla="*/ 47 w 47"/>
                  <a:gd name="T7" fmla="*/ 23 h 28"/>
                  <a:gd name="T8" fmla="*/ 41 w 47"/>
                  <a:gd name="T9" fmla="*/ 28 h 28"/>
                  <a:gd name="T10" fmla="*/ 41 w 47"/>
                  <a:gd name="T11" fmla="*/ 28 h 28"/>
                  <a:gd name="T12" fmla="*/ 0 60000 65536"/>
                  <a:gd name="T13" fmla="*/ 0 60000 65536"/>
                  <a:gd name="T14" fmla="*/ 0 60000 65536"/>
                  <a:gd name="T15" fmla="*/ 0 60000 65536"/>
                  <a:gd name="T16" fmla="*/ 0 60000 65536"/>
                  <a:gd name="T17" fmla="*/ 0 60000 65536"/>
                  <a:gd name="T18" fmla="*/ 0 w 47"/>
                  <a:gd name="T19" fmla="*/ 0 h 28"/>
                  <a:gd name="T20" fmla="*/ 47 w 4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7" h="28">
                    <a:moveTo>
                      <a:pt x="41" y="28"/>
                    </a:moveTo>
                    <a:lnTo>
                      <a:pt x="0" y="6"/>
                    </a:lnTo>
                    <a:lnTo>
                      <a:pt x="6" y="0"/>
                    </a:lnTo>
                    <a:lnTo>
                      <a:pt x="47" y="23"/>
                    </a:lnTo>
                    <a:lnTo>
                      <a:pt x="41" y="28"/>
                    </a:lnTo>
                  </a:path>
                </a:pathLst>
              </a:custGeom>
              <a:noFill/>
              <a:ln w="0">
                <a:solidFill>
                  <a:srgbClr val="000000"/>
                </a:solidFill>
                <a:prstDash val="solid"/>
                <a:round/>
                <a:headEnd/>
                <a:tailEnd/>
              </a:ln>
            </p:spPr>
            <p:txBody>
              <a:bodyPr/>
              <a:lstStyle/>
              <a:p>
                <a:pPr>
                  <a:defRPr/>
                </a:pPr>
                <a:endParaRPr lang="en-GB" sz="1108"/>
              </a:p>
            </p:txBody>
          </p:sp>
          <p:sp>
            <p:nvSpPr>
              <p:cNvPr id="164" name="Freeform 107"/>
              <p:cNvSpPr>
                <a:spLocks/>
              </p:cNvSpPr>
              <p:nvPr/>
            </p:nvSpPr>
            <p:spPr bwMode="auto">
              <a:xfrm>
                <a:off x="1880" y="1221"/>
                <a:ext cx="43" cy="29"/>
              </a:xfrm>
              <a:custGeom>
                <a:avLst/>
                <a:gdLst>
                  <a:gd name="T0" fmla="*/ 0 w 41"/>
                  <a:gd name="T1" fmla="*/ 28 h 28"/>
                  <a:gd name="T2" fmla="*/ 41 w 41"/>
                  <a:gd name="T3" fmla="*/ 5 h 28"/>
                  <a:gd name="T4" fmla="*/ 41 w 41"/>
                  <a:gd name="T5" fmla="*/ 0 h 28"/>
                  <a:gd name="T6" fmla="*/ 0 w 41"/>
                  <a:gd name="T7" fmla="*/ 22 h 28"/>
                  <a:gd name="T8" fmla="*/ 0 w 41"/>
                  <a:gd name="T9" fmla="*/ 28 h 28"/>
                  <a:gd name="T10" fmla="*/ 0 w 41"/>
                  <a:gd name="T11" fmla="*/ 28 h 28"/>
                  <a:gd name="T12" fmla="*/ 0 60000 65536"/>
                  <a:gd name="T13" fmla="*/ 0 60000 65536"/>
                  <a:gd name="T14" fmla="*/ 0 60000 65536"/>
                  <a:gd name="T15" fmla="*/ 0 60000 65536"/>
                  <a:gd name="T16" fmla="*/ 0 60000 65536"/>
                  <a:gd name="T17" fmla="*/ 0 60000 65536"/>
                  <a:gd name="T18" fmla="*/ 0 w 41"/>
                  <a:gd name="T19" fmla="*/ 0 h 28"/>
                  <a:gd name="T20" fmla="*/ 41 w 41"/>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1" h="28">
                    <a:moveTo>
                      <a:pt x="0" y="28"/>
                    </a:moveTo>
                    <a:lnTo>
                      <a:pt x="41" y="5"/>
                    </a:lnTo>
                    <a:lnTo>
                      <a:pt x="41" y="0"/>
                    </a:lnTo>
                    <a:lnTo>
                      <a:pt x="0" y="22"/>
                    </a:lnTo>
                    <a:lnTo>
                      <a:pt x="0" y="28"/>
                    </a:lnTo>
                    <a:close/>
                  </a:path>
                </a:pathLst>
              </a:custGeom>
              <a:solidFill>
                <a:srgbClr val="FFE600"/>
              </a:solidFill>
              <a:ln w="9525">
                <a:noFill/>
                <a:round/>
                <a:headEnd/>
                <a:tailEnd/>
              </a:ln>
            </p:spPr>
            <p:txBody>
              <a:bodyPr/>
              <a:lstStyle/>
              <a:p>
                <a:pPr>
                  <a:defRPr/>
                </a:pPr>
                <a:endParaRPr lang="en-GB" sz="1108"/>
              </a:p>
            </p:txBody>
          </p:sp>
          <p:sp>
            <p:nvSpPr>
              <p:cNvPr id="165" name="Freeform 108"/>
              <p:cNvSpPr>
                <a:spLocks/>
              </p:cNvSpPr>
              <p:nvPr/>
            </p:nvSpPr>
            <p:spPr bwMode="auto">
              <a:xfrm>
                <a:off x="1880" y="1221"/>
                <a:ext cx="43" cy="29"/>
              </a:xfrm>
              <a:custGeom>
                <a:avLst/>
                <a:gdLst>
                  <a:gd name="T0" fmla="*/ 0 w 41"/>
                  <a:gd name="T1" fmla="*/ 28 h 28"/>
                  <a:gd name="T2" fmla="*/ 41 w 41"/>
                  <a:gd name="T3" fmla="*/ 5 h 28"/>
                  <a:gd name="T4" fmla="*/ 41 w 41"/>
                  <a:gd name="T5" fmla="*/ 0 h 28"/>
                  <a:gd name="T6" fmla="*/ 0 w 41"/>
                  <a:gd name="T7" fmla="*/ 22 h 28"/>
                  <a:gd name="T8" fmla="*/ 0 w 41"/>
                  <a:gd name="T9" fmla="*/ 28 h 28"/>
                  <a:gd name="T10" fmla="*/ 0 w 41"/>
                  <a:gd name="T11" fmla="*/ 28 h 28"/>
                  <a:gd name="T12" fmla="*/ 0 60000 65536"/>
                  <a:gd name="T13" fmla="*/ 0 60000 65536"/>
                  <a:gd name="T14" fmla="*/ 0 60000 65536"/>
                  <a:gd name="T15" fmla="*/ 0 60000 65536"/>
                  <a:gd name="T16" fmla="*/ 0 60000 65536"/>
                  <a:gd name="T17" fmla="*/ 0 60000 65536"/>
                  <a:gd name="T18" fmla="*/ 0 w 41"/>
                  <a:gd name="T19" fmla="*/ 0 h 28"/>
                  <a:gd name="T20" fmla="*/ 41 w 41"/>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1" h="28">
                    <a:moveTo>
                      <a:pt x="0" y="28"/>
                    </a:moveTo>
                    <a:lnTo>
                      <a:pt x="41" y="5"/>
                    </a:lnTo>
                    <a:lnTo>
                      <a:pt x="41" y="0"/>
                    </a:lnTo>
                    <a:lnTo>
                      <a:pt x="0" y="22"/>
                    </a:lnTo>
                    <a:lnTo>
                      <a:pt x="0" y="28"/>
                    </a:lnTo>
                  </a:path>
                </a:pathLst>
              </a:custGeom>
              <a:noFill/>
              <a:ln w="0">
                <a:solidFill>
                  <a:srgbClr val="000000"/>
                </a:solidFill>
                <a:prstDash val="solid"/>
                <a:round/>
                <a:headEnd/>
                <a:tailEnd/>
              </a:ln>
            </p:spPr>
            <p:txBody>
              <a:bodyPr/>
              <a:lstStyle/>
              <a:p>
                <a:pPr>
                  <a:defRPr/>
                </a:pPr>
                <a:endParaRPr lang="en-GB" sz="1108"/>
              </a:p>
            </p:txBody>
          </p:sp>
          <p:sp>
            <p:nvSpPr>
              <p:cNvPr id="166" name="Freeform 109"/>
              <p:cNvSpPr>
                <a:spLocks/>
              </p:cNvSpPr>
              <p:nvPr/>
            </p:nvSpPr>
            <p:spPr bwMode="auto">
              <a:xfrm>
                <a:off x="1831" y="1225"/>
                <a:ext cx="55" cy="18"/>
              </a:xfrm>
              <a:custGeom>
                <a:avLst/>
                <a:gdLst>
                  <a:gd name="T0" fmla="*/ 54 w 54"/>
                  <a:gd name="T1" fmla="*/ 6 h 17"/>
                  <a:gd name="T2" fmla="*/ 0 w 54"/>
                  <a:gd name="T3" fmla="*/ 17 h 17"/>
                  <a:gd name="T4" fmla="*/ 0 w 54"/>
                  <a:gd name="T5" fmla="*/ 11 h 17"/>
                  <a:gd name="T6" fmla="*/ 54 w 54"/>
                  <a:gd name="T7" fmla="*/ 0 h 17"/>
                  <a:gd name="T8" fmla="*/ 54 w 54"/>
                  <a:gd name="T9" fmla="*/ 6 h 17"/>
                  <a:gd name="T10" fmla="*/ 54 w 54"/>
                  <a:gd name="T11" fmla="*/ 6 h 17"/>
                  <a:gd name="T12" fmla="*/ 0 60000 65536"/>
                  <a:gd name="T13" fmla="*/ 0 60000 65536"/>
                  <a:gd name="T14" fmla="*/ 0 60000 65536"/>
                  <a:gd name="T15" fmla="*/ 0 60000 65536"/>
                  <a:gd name="T16" fmla="*/ 0 60000 65536"/>
                  <a:gd name="T17" fmla="*/ 0 60000 65536"/>
                  <a:gd name="T18" fmla="*/ 0 w 54"/>
                  <a:gd name="T19" fmla="*/ 0 h 17"/>
                  <a:gd name="T20" fmla="*/ 54 w 5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54" h="17">
                    <a:moveTo>
                      <a:pt x="54" y="6"/>
                    </a:moveTo>
                    <a:lnTo>
                      <a:pt x="0" y="17"/>
                    </a:lnTo>
                    <a:lnTo>
                      <a:pt x="0" y="11"/>
                    </a:lnTo>
                    <a:lnTo>
                      <a:pt x="54" y="0"/>
                    </a:lnTo>
                    <a:lnTo>
                      <a:pt x="54" y="6"/>
                    </a:lnTo>
                    <a:close/>
                  </a:path>
                </a:pathLst>
              </a:custGeom>
              <a:solidFill>
                <a:srgbClr val="FFE600"/>
              </a:solidFill>
              <a:ln w="9525">
                <a:noFill/>
                <a:round/>
                <a:headEnd/>
                <a:tailEnd/>
              </a:ln>
            </p:spPr>
            <p:txBody>
              <a:bodyPr/>
              <a:lstStyle/>
              <a:p>
                <a:pPr>
                  <a:defRPr/>
                </a:pPr>
                <a:endParaRPr lang="en-GB" sz="1108"/>
              </a:p>
            </p:txBody>
          </p:sp>
          <p:sp>
            <p:nvSpPr>
              <p:cNvPr id="167" name="Freeform 110"/>
              <p:cNvSpPr>
                <a:spLocks/>
              </p:cNvSpPr>
              <p:nvPr/>
            </p:nvSpPr>
            <p:spPr bwMode="auto">
              <a:xfrm>
                <a:off x="1831" y="1225"/>
                <a:ext cx="55" cy="18"/>
              </a:xfrm>
              <a:custGeom>
                <a:avLst/>
                <a:gdLst>
                  <a:gd name="T0" fmla="*/ 54 w 54"/>
                  <a:gd name="T1" fmla="*/ 6 h 17"/>
                  <a:gd name="T2" fmla="*/ 0 w 54"/>
                  <a:gd name="T3" fmla="*/ 17 h 17"/>
                  <a:gd name="T4" fmla="*/ 0 w 54"/>
                  <a:gd name="T5" fmla="*/ 11 h 17"/>
                  <a:gd name="T6" fmla="*/ 54 w 54"/>
                  <a:gd name="T7" fmla="*/ 0 h 17"/>
                  <a:gd name="T8" fmla="*/ 54 w 54"/>
                  <a:gd name="T9" fmla="*/ 6 h 17"/>
                  <a:gd name="T10" fmla="*/ 54 w 54"/>
                  <a:gd name="T11" fmla="*/ 6 h 17"/>
                  <a:gd name="T12" fmla="*/ 0 60000 65536"/>
                  <a:gd name="T13" fmla="*/ 0 60000 65536"/>
                  <a:gd name="T14" fmla="*/ 0 60000 65536"/>
                  <a:gd name="T15" fmla="*/ 0 60000 65536"/>
                  <a:gd name="T16" fmla="*/ 0 60000 65536"/>
                  <a:gd name="T17" fmla="*/ 0 60000 65536"/>
                  <a:gd name="T18" fmla="*/ 0 w 54"/>
                  <a:gd name="T19" fmla="*/ 0 h 17"/>
                  <a:gd name="T20" fmla="*/ 54 w 5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54" h="17">
                    <a:moveTo>
                      <a:pt x="54" y="6"/>
                    </a:moveTo>
                    <a:lnTo>
                      <a:pt x="0" y="17"/>
                    </a:lnTo>
                    <a:lnTo>
                      <a:pt x="0" y="11"/>
                    </a:lnTo>
                    <a:lnTo>
                      <a:pt x="54" y="0"/>
                    </a:lnTo>
                    <a:lnTo>
                      <a:pt x="54" y="6"/>
                    </a:lnTo>
                  </a:path>
                </a:pathLst>
              </a:custGeom>
              <a:noFill/>
              <a:ln w="0">
                <a:solidFill>
                  <a:srgbClr val="000000"/>
                </a:solidFill>
                <a:prstDash val="solid"/>
                <a:round/>
                <a:headEnd/>
                <a:tailEnd/>
              </a:ln>
            </p:spPr>
            <p:txBody>
              <a:bodyPr/>
              <a:lstStyle/>
              <a:p>
                <a:pPr>
                  <a:defRPr/>
                </a:pPr>
                <a:endParaRPr lang="en-GB" sz="1108"/>
              </a:p>
            </p:txBody>
          </p:sp>
          <p:sp>
            <p:nvSpPr>
              <p:cNvPr id="168" name="Freeform 111"/>
              <p:cNvSpPr>
                <a:spLocks/>
              </p:cNvSpPr>
              <p:nvPr/>
            </p:nvSpPr>
            <p:spPr bwMode="auto">
              <a:xfrm>
                <a:off x="1837" y="1248"/>
                <a:ext cx="55" cy="16"/>
              </a:xfrm>
              <a:custGeom>
                <a:avLst/>
                <a:gdLst>
                  <a:gd name="T0" fmla="*/ 54 w 54"/>
                  <a:gd name="T1" fmla="*/ 5 h 16"/>
                  <a:gd name="T2" fmla="*/ 0 w 54"/>
                  <a:gd name="T3" fmla="*/ 16 h 16"/>
                  <a:gd name="T4" fmla="*/ 0 w 54"/>
                  <a:gd name="T5" fmla="*/ 11 h 16"/>
                  <a:gd name="T6" fmla="*/ 54 w 54"/>
                  <a:gd name="T7" fmla="*/ 0 h 16"/>
                  <a:gd name="T8" fmla="*/ 54 w 54"/>
                  <a:gd name="T9" fmla="*/ 5 h 16"/>
                  <a:gd name="T10" fmla="*/ 54 w 54"/>
                  <a:gd name="T11" fmla="*/ 5 h 16"/>
                  <a:gd name="T12" fmla="*/ 0 60000 65536"/>
                  <a:gd name="T13" fmla="*/ 0 60000 65536"/>
                  <a:gd name="T14" fmla="*/ 0 60000 65536"/>
                  <a:gd name="T15" fmla="*/ 0 60000 65536"/>
                  <a:gd name="T16" fmla="*/ 0 60000 65536"/>
                  <a:gd name="T17" fmla="*/ 0 60000 65536"/>
                  <a:gd name="T18" fmla="*/ 0 w 54"/>
                  <a:gd name="T19" fmla="*/ 0 h 16"/>
                  <a:gd name="T20" fmla="*/ 54 w 54"/>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54" h="16">
                    <a:moveTo>
                      <a:pt x="54" y="5"/>
                    </a:moveTo>
                    <a:lnTo>
                      <a:pt x="0" y="16"/>
                    </a:lnTo>
                    <a:lnTo>
                      <a:pt x="0" y="11"/>
                    </a:lnTo>
                    <a:lnTo>
                      <a:pt x="54" y="0"/>
                    </a:lnTo>
                    <a:lnTo>
                      <a:pt x="54" y="5"/>
                    </a:lnTo>
                    <a:close/>
                  </a:path>
                </a:pathLst>
              </a:custGeom>
              <a:solidFill>
                <a:srgbClr val="FFE600"/>
              </a:solidFill>
              <a:ln w="9525">
                <a:noFill/>
                <a:round/>
                <a:headEnd/>
                <a:tailEnd/>
              </a:ln>
            </p:spPr>
            <p:txBody>
              <a:bodyPr/>
              <a:lstStyle/>
              <a:p>
                <a:pPr>
                  <a:defRPr/>
                </a:pPr>
                <a:endParaRPr lang="en-GB" sz="1108"/>
              </a:p>
            </p:txBody>
          </p:sp>
          <p:sp>
            <p:nvSpPr>
              <p:cNvPr id="169" name="Freeform 112"/>
              <p:cNvSpPr>
                <a:spLocks/>
              </p:cNvSpPr>
              <p:nvPr/>
            </p:nvSpPr>
            <p:spPr bwMode="auto">
              <a:xfrm>
                <a:off x="1837" y="1248"/>
                <a:ext cx="55" cy="16"/>
              </a:xfrm>
              <a:custGeom>
                <a:avLst/>
                <a:gdLst>
                  <a:gd name="T0" fmla="*/ 54 w 54"/>
                  <a:gd name="T1" fmla="*/ 5 h 16"/>
                  <a:gd name="T2" fmla="*/ 0 w 54"/>
                  <a:gd name="T3" fmla="*/ 16 h 16"/>
                  <a:gd name="T4" fmla="*/ 0 w 54"/>
                  <a:gd name="T5" fmla="*/ 11 h 16"/>
                  <a:gd name="T6" fmla="*/ 54 w 54"/>
                  <a:gd name="T7" fmla="*/ 0 h 16"/>
                  <a:gd name="T8" fmla="*/ 54 w 54"/>
                  <a:gd name="T9" fmla="*/ 5 h 16"/>
                  <a:gd name="T10" fmla="*/ 54 w 54"/>
                  <a:gd name="T11" fmla="*/ 5 h 16"/>
                  <a:gd name="T12" fmla="*/ 0 60000 65536"/>
                  <a:gd name="T13" fmla="*/ 0 60000 65536"/>
                  <a:gd name="T14" fmla="*/ 0 60000 65536"/>
                  <a:gd name="T15" fmla="*/ 0 60000 65536"/>
                  <a:gd name="T16" fmla="*/ 0 60000 65536"/>
                  <a:gd name="T17" fmla="*/ 0 60000 65536"/>
                  <a:gd name="T18" fmla="*/ 0 w 54"/>
                  <a:gd name="T19" fmla="*/ 0 h 16"/>
                  <a:gd name="T20" fmla="*/ 54 w 54"/>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54" h="16">
                    <a:moveTo>
                      <a:pt x="54" y="5"/>
                    </a:moveTo>
                    <a:lnTo>
                      <a:pt x="0" y="16"/>
                    </a:lnTo>
                    <a:lnTo>
                      <a:pt x="0" y="11"/>
                    </a:lnTo>
                    <a:lnTo>
                      <a:pt x="54" y="0"/>
                    </a:lnTo>
                    <a:lnTo>
                      <a:pt x="54" y="5"/>
                    </a:lnTo>
                  </a:path>
                </a:pathLst>
              </a:custGeom>
              <a:noFill/>
              <a:ln w="0">
                <a:solidFill>
                  <a:srgbClr val="000000"/>
                </a:solidFill>
                <a:prstDash val="solid"/>
                <a:round/>
                <a:headEnd/>
                <a:tailEnd/>
              </a:ln>
            </p:spPr>
            <p:txBody>
              <a:bodyPr/>
              <a:lstStyle/>
              <a:p>
                <a:pPr>
                  <a:defRPr/>
                </a:pPr>
                <a:endParaRPr lang="en-GB" sz="1108"/>
              </a:p>
            </p:txBody>
          </p:sp>
          <p:sp>
            <p:nvSpPr>
              <p:cNvPr id="170" name="Freeform 113"/>
              <p:cNvSpPr>
                <a:spLocks/>
              </p:cNvSpPr>
              <p:nvPr/>
            </p:nvSpPr>
            <p:spPr bwMode="auto">
              <a:xfrm>
                <a:off x="1831" y="1244"/>
                <a:ext cx="55" cy="10"/>
              </a:xfrm>
              <a:custGeom>
                <a:avLst/>
                <a:gdLst>
                  <a:gd name="T0" fmla="*/ 0 w 54"/>
                  <a:gd name="T1" fmla="*/ 0 h 11"/>
                  <a:gd name="T2" fmla="*/ 54 w 54"/>
                  <a:gd name="T3" fmla="*/ 11 h 11"/>
                  <a:gd name="T4" fmla="*/ 54 w 54"/>
                  <a:gd name="T5" fmla="*/ 11 h 11"/>
                  <a:gd name="T6" fmla="*/ 0 w 54"/>
                  <a:gd name="T7" fmla="*/ 0 h 11"/>
                  <a:gd name="T8" fmla="*/ 0 w 54"/>
                  <a:gd name="T9" fmla="*/ 0 h 11"/>
                  <a:gd name="T10" fmla="*/ 0 w 54"/>
                  <a:gd name="T11" fmla="*/ 0 h 11"/>
                  <a:gd name="T12" fmla="*/ 0 60000 65536"/>
                  <a:gd name="T13" fmla="*/ 0 60000 65536"/>
                  <a:gd name="T14" fmla="*/ 0 60000 65536"/>
                  <a:gd name="T15" fmla="*/ 0 60000 65536"/>
                  <a:gd name="T16" fmla="*/ 0 60000 65536"/>
                  <a:gd name="T17" fmla="*/ 0 60000 65536"/>
                  <a:gd name="T18" fmla="*/ 0 w 54"/>
                  <a:gd name="T19" fmla="*/ 0 h 11"/>
                  <a:gd name="T20" fmla="*/ 54 w 54"/>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4" h="11">
                    <a:moveTo>
                      <a:pt x="0" y="0"/>
                    </a:moveTo>
                    <a:lnTo>
                      <a:pt x="54" y="11"/>
                    </a:lnTo>
                    <a:lnTo>
                      <a:pt x="0" y="0"/>
                    </a:lnTo>
                    <a:close/>
                  </a:path>
                </a:pathLst>
              </a:custGeom>
              <a:solidFill>
                <a:srgbClr val="FFE600"/>
              </a:solidFill>
              <a:ln w="9525">
                <a:noFill/>
                <a:round/>
                <a:headEnd/>
                <a:tailEnd/>
              </a:ln>
            </p:spPr>
            <p:txBody>
              <a:bodyPr/>
              <a:lstStyle/>
              <a:p>
                <a:pPr>
                  <a:defRPr/>
                </a:pPr>
                <a:endParaRPr lang="en-GB" sz="1108"/>
              </a:p>
            </p:txBody>
          </p:sp>
          <p:sp>
            <p:nvSpPr>
              <p:cNvPr id="171" name="Freeform 114"/>
              <p:cNvSpPr>
                <a:spLocks/>
              </p:cNvSpPr>
              <p:nvPr/>
            </p:nvSpPr>
            <p:spPr bwMode="auto">
              <a:xfrm>
                <a:off x="1831" y="1244"/>
                <a:ext cx="55" cy="10"/>
              </a:xfrm>
              <a:custGeom>
                <a:avLst/>
                <a:gdLst>
                  <a:gd name="T0" fmla="*/ 0 w 54"/>
                  <a:gd name="T1" fmla="*/ 0 h 11"/>
                  <a:gd name="T2" fmla="*/ 54 w 54"/>
                  <a:gd name="T3" fmla="*/ 11 h 11"/>
                  <a:gd name="T4" fmla="*/ 54 w 54"/>
                  <a:gd name="T5" fmla="*/ 11 h 11"/>
                  <a:gd name="T6" fmla="*/ 0 w 54"/>
                  <a:gd name="T7" fmla="*/ 0 h 11"/>
                  <a:gd name="T8" fmla="*/ 0 w 54"/>
                  <a:gd name="T9" fmla="*/ 0 h 11"/>
                  <a:gd name="T10" fmla="*/ 0 w 54"/>
                  <a:gd name="T11" fmla="*/ 0 h 11"/>
                  <a:gd name="T12" fmla="*/ 0 60000 65536"/>
                  <a:gd name="T13" fmla="*/ 0 60000 65536"/>
                  <a:gd name="T14" fmla="*/ 0 60000 65536"/>
                  <a:gd name="T15" fmla="*/ 0 60000 65536"/>
                  <a:gd name="T16" fmla="*/ 0 60000 65536"/>
                  <a:gd name="T17" fmla="*/ 0 60000 65536"/>
                  <a:gd name="T18" fmla="*/ 0 w 54"/>
                  <a:gd name="T19" fmla="*/ 0 h 11"/>
                  <a:gd name="T20" fmla="*/ 54 w 54"/>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4" h="11">
                    <a:moveTo>
                      <a:pt x="0" y="0"/>
                    </a:moveTo>
                    <a:lnTo>
                      <a:pt x="54" y="11"/>
                    </a:lnTo>
                    <a:lnTo>
                      <a:pt x="0" y="0"/>
                    </a:lnTo>
                  </a:path>
                </a:pathLst>
              </a:custGeom>
              <a:noFill/>
              <a:ln w="0">
                <a:solidFill>
                  <a:srgbClr val="000000"/>
                </a:solidFill>
                <a:prstDash val="solid"/>
                <a:round/>
                <a:headEnd/>
                <a:tailEnd/>
              </a:ln>
            </p:spPr>
            <p:txBody>
              <a:bodyPr/>
              <a:lstStyle/>
              <a:p>
                <a:pPr>
                  <a:defRPr/>
                </a:pPr>
                <a:endParaRPr lang="en-GB" sz="1108"/>
              </a:p>
            </p:txBody>
          </p:sp>
          <p:sp>
            <p:nvSpPr>
              <p:cNvPr id="172" name="Freeform 115"/>
              <p:cNvSpPr>
                <a:spLocks/>
              </p:cNvSpPr>
              <p:nvPr/>
            </p:nvSpPr>
            <p:spPr bwMode="auto">
              <a:xfrm>
                <a:off x="1880" y="1225"/>
                <a:ext cx="49" cy="18"/>
              </a:xfrm>
              <a:custGeom>
                <a:avLst/>
                <a:gdLst>
                  <a:gd name="T0" fmla="*/ 0 w 47"/>
                  <a:gd name="T1" fmla="*/ 6 h 17"/>
                  <a:gd name="T2" fmla="*/ 47 w 47"/>
                  <a:gd name="T3" fmla="*/ 17 h 17"/>
                  <a:gd name="T4" fmla="*/ 47 w 47"/>
                  <a:gd name="T5" fmla="*/ 11 h 17"/>
                  <a:gd name="T6" fmla="*/ 0 w 47"/>
                  <a:gd name="T7" fmla="*/ 0 h 17"/>
                  <a:gd name="T8" fmla="*/ 0 w 47"/>
                  <a:gd name="T9" fmla="*/ 6 h 17"/>
                  <a:gd name="T10" fmla="*/ 0 w 47"/>
                  <a:gd name="T11" fmla="*/ 6 h 17"/>
                  <a:gd name="T12" fmla="*/ 0 60000 65536"/>
                  <a:gd name="T13" fmla="*/ 0 60000 65536"/>
                  <a:gd name="T14" fmla="*/ 0 60000 65536"/>
                  <a:gd name="T15" fmla="*/ 0 60000 65536"/>
                  <a:gd name="T16" fmla="*/ 0 60000 65536"/>
                  <a:gd name="T17" fmla="*/ 0 60000 65536"/>
                  <a:gd name="T18" fmla="*/ 0 w 47"/>
                  <a:gd name="T19" fmla="*/ 0 h 17"/>
                  <a:gd name="T20" fmla="*/ 47 w 47"/>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47" h="17">
                    <a:moveTo>
                      <a:pt x="0" y="6"/>
                    </a:moveTo>
                    <a:lnTo>
                      <a:pt x="47" y="17"/>
                    </a:lnTo>
                    <a:lnTo>
                      <a:pt x="47" y="11"/>
                    </a:lnTo>
                    <a:lnTo>
                      <a:pt x="0" y="0"/>
                    </a:lnTo>
                    <a:lnTo>
                      <a:pt x="0" y="6"/>
                    </a:lnTo>
                    <a:close/>
                  </a:path>
                </a:pathLst>
              </a:custGeom>
              <a:solidFill>
                <a:srgbClr val="FFE600"/>
              </a:solidFill>
              <a:ln w="9525">
                <a:noFill/>
                <a:round/>
                <a:headEnd/>
                <a:tailEnd/>
              </a:ln>
            </p:spPr>
            <p:txBody>
              <a:bodyPr/>
              <a:lstStyle/>
              <a:p>
                <a:pPr>
                  <a:defRPr/>
                </a:pPr>
                <a:endParaRPr lang="en-GB" sz="1108"/>
              </a:p>
            </p:txBody>
          </p:sp>
          <p:sp>
            <p:nvSpPr>
              <p:cNvPr id="173" name="Freeform 116"/>
              <p:cNvSpPr>
                <a:spLocks/>
              </p:cNvSpPr>
              <p:nvPr/>
            </p:nvSpPr>
            <p:spPr bwMode="auto">
              <a:xfrm>
                <a:off x="1880" y="1225"/>
                <a:ext cx="49" cy="18"/>
              </a:xfrm>
              <a:custGeom>
                <a:avLst/>
                <a:gdLst>
                  <a:gd name="T0" fmla="*/ 0 w 47"/>
                  <a:gd name="T1" fmla="*/ 6 h 17"/>
                  <a:gd name="T2" fmla="*/ 47 w 47"/>
                  <a:gd name="T3" fmla="*/ 17 h 17"/>
                  <a:gd name="T4" fmla="*/ 47 w 47"/>
                  <a:gd name="T5" fmla="*/ 11 h 17"/>
                  <a:gd name="T6" fmla="*/ 0 w 47"/>
                  <a:gd name="T7" fmla="*/ 0 h 17"/>
                  <a:gd name="T8" fmla="*/ 0 w 47"/>
                  <a:gd name="T9" fmla="*/ 6 h 17"/>
                  <a:gd name="T10" fmla="*/ 0 w 47"/>
                  <a:gd name="T11" fmla="*/ 6 h 17"/>
                  <a:gd name="T12" fmla="*/ 0 60000 65536"/>
                  <a:gd name="T13" fmla="*/ 0 60000 65536"/>
                  <a:gd name="T14" fmla="*/ 0 60000 65536"/>
                  <a:gd name="T15" fmla="*/ 0 60000 65536"/>
                  <a:gd name="T16" fmla="*/ 0 60000 65536"/>
                  <a:gd name="T17" fmla="*/ 0 60000 65536"/>
                  <a:gd name="T18" fmla="*/ 0 w 47"/>
                  <a:gd name="T19" fmla="*/ 0 h 17"/>
                  <a:gd name="T20" fmla="*/ 47 w 47"/>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47" h="17">
                    <a:moveTo>
                      <a:pt x="0" y="6"/>
                    </a:moveTo>
                    <a:lnTo>
                      <a:pt x="47" y="17"/>
                    </a:lnTo>
                    <a:lnTo>
                      <a:pt x="47" y="11"/>
                    </a:lnTo>
                    <a:lnTo>
                      <a:pt x="0" y="0"/>
                    </a:lnTo>
                    <a:lnTo>
                      <a:pt x="0" y="6"/>
                    </a:lnTo>
                  </a:path>
                </a:pathLst>
              </a:custGeom>
              <a:noFill/>
              <a:ln w="0">
                <a:solidFill>
                  <a:srgbClr val="000000"/>
                </a:solidFill>
                <a:prstDash val="solid"/>
                <a:round/>
                <a:headEnd/>
                <a:tailEnd/>
              </a:ln>
            </p:spPr>
            <p:txBody>
              <a:bodyPr/>
              <a:lstStyle/>
              <a:p>
                <a:pPr>
                  <a:defRPr/>
                </a:pPr>
                <a:endParaRPr lang="en-GB" sz="1108"/>
              </a:p>
            </p:txBody>
          </p:sp>
          <p:sp>
            <p:nvSpPr>
              <p:cNvPr id="174" name="Freeform 117"/>
              <p:cNvSpPr>
                <a:spLocks/>
              </p:cNvSpPr>
              <p:nvPr/>
            </p:nvSpPr>
            <p:spPr bwMode="auto">
              <a:xfrm>
                <a:off x="1880" y="1244"/>
                <a:ext cx="49" cy="10"/>
              </a:xfrm>
              <a:custGeom>
                <a:avLst/>
                <a:gdLst>
                  <a:gd name="T0" fmla="*/ 47 w 47"/>
                  <a:gd name="T1" fmla="*/ 0 h 11"/>
                  <a:gd name="T2" fmla="*/ 0 w 47"/>
                  <a:gd name="T3" fmla="*/ 11 h 11"/>
                  <a:gd name="T4" fmla="*/ 0 w 47"/>
                  <a:gd name="T5" fmla="*/ 11 h 11"/>
                  <a:gd name="T6" fmla="*/ 47 w 47"/>
                  <a:gd name="T7" fmla="*/ 0 h 11"/>
                  <a:gd name="T8" fmla="*/ 47 w 47"/>
                  <a:gd name="T9" fmla="*/ 0 h 11"/>
                  <a:gd name="T10" fmla="*/ 47 w 47"/>
                  <a:gd name="T11" fmla="*/ 0 h 11"/>
                  <a:gd name="T12" fmla="*/ 0 60000 65536"/>
                  <a:gd name="T13" fmla="*/ 0 60000 65536"/>
                  <a:gd name="T14" fmla="*/ 0 60000 65536"/>
                  <a:gd name="T15" fmla="*/ 0 60000 65536"/>
                  <a:gd name="T16" fmla="*/ 0 60000 65536"/>
                  <a:gd name="T17" fmla="*/ 0 60000 65536"/>
                  <a:gd name="T18" fmla="*/ 0 w 47"/>
                  <a:gd name="T19" fmla="*/ 0 h 11"/>
                  <a:gd name="T20" fmla="*/ 47 w 4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47" h="11">
                    <a:moveTo>
                      <a:pt x="47" y="0"/>
                    </a:moveTo>
                    <a:lnTo>
                      <a:pt x="0" y="11"/>
                    </a:lnTo>
                    <a:lnTo>
                      <a:pt x="47" y="0"/>
                    </a:lnTo>
                    <a:close/>
                  </a:path>
                </a:pathLst>
              </a:custGeom>
              <a:solidFill>
                <a:srgbClr val="FFE600"/>
              </a:solidFill>
              <a:ln w="9525">
                <a:noFill/>
                <a:round/>
                <a:headEnd/>
                <a:tailEnd/>
              </a:ln>
            </p:spPr>
            <p:txBody>
              <a:bodyPr/>
              <a:lstStyle/>
              <a:p>
                <a:pPr>
                  <a:defRPr/>
                </a:pPr>
                <a:endParaRPr lang="en-GB" sz="1108"/>
              </a:p>
            </p:txBody>
          </p:sp>
          <p:sp>
            <p:nvSpPr>
              <p:cNvPr id="175" name="Freeform 118"/>
              <p:cNvSpPr>
                <a:spLocks/>
              </p:cNvSpPr>
              <p:nvPr/>
            </p:nvSpPr>
            <p:spPr bwMode="auto">
              <a:xfrm>
                <a:off x="1880" y="1244"/>
                <a:ext cx="49" cy="10"/>
              </a:xfrm>
              <a:custGeom>
                <a:avLst/>
                <a:gdLst>
                  <a:gd name="T0" fmla="*/ 47 w 47"/>
                  <a:gd name="T1" fmla="*/ 0 h 11"/>
                  <a:gd name="T2" fmla="*/ 0 w 47"/>
                  <a:gd name="T3" fmla="*/ 11 h 11"/>
                  <a:gd name="T4" fmla="*/ 0 w 47"/>
                  <a:gd name="T5" fmla="*/ 11 h 11"/>
                  <a:gd name="T6" fmla="*/ 47 w 47"/>
                  <a:gd name="T7" fmla="*/ 0 h 11"/>
                  <a:gd name="T8" fmla="*/ 47 w 47"/>
                  <a:gd name="T9" fmla="*/ 0 h 11"/>
                  <a:gd name="T10" fmla="*/ 47 w 47"/>
                  <a:gd name="T11" fmla="*/ 0 h 11"/>
                  <a:gd name="T12" fmla="*/ 0 60000 65536"/>
                  <a:gd name="T13" fmla="*/ 0 60000 65536"/>
                  <a:gd name="T14" fmla="*/ 0 60000 65536"/>
                  <a:gd name="T15" fmla="*/ 0 60000 65536"/>
                  <a:gd name="T16" fmla="*/ 0 60000 65536"/>
                  <a:gd name="T17" fmla="*/ 0 60000 65536"/>
                  <a:gd name="T18" fmla="*/ 0 w 47"/>
                  <a:gd name="T19" fmla="*/ 0 h 11"/>
                  <a:gd name="T20" fmla="*/ 47 w 4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47" h="11">
                    <a:moveTo>
                      <a:pt x="47" y="0"/>
                    </a:moveTo>
                    <a:lnTo>
                      <a:pt x="0" y="11"/>
                    </a:lnTo>
                    <a:lnTo>
                      <a:pt x="47" y="0"/>
                    </a:lnTo>
                  </a:path>
                </a:pathLst>
              </a:custGeom>
              <a:noFill/>
              <a:ln w="0">
                <a:solidFill>
                  <a:srgbClr val="000000"/>
                </a:solidFill>
                <a:prstDash val="solid"/>
                <a:round/>
                <a:headEnd/>
                <a:tailEnd/>
              </a:ln>
            </p:spPr>
            <p:txBody>
              <a:bodyPr/>
              <a:lstStyle/>
              <a:p>
                <a:pPr>
                  <a:defRPr/>
                </a:pPr>
                <a:endParaRPr lang="en-GB" sz="1108"/>
              </a:p>
            </p:txBody>
          </p:sp>
          <p:sp>
            <p:nvSpPr>
              <p:cNvPr id="176" name="Freeform 119"/>
              <p:cNvSpPr>
                <a:spLocks/>
              </p:cNvSpPr>
              <p:nvPr/>
            </p:nvSpPr>
            <p:spPr bwMode="auto">
              <a:xfrm>
                <a:off x="1837" y="1264"/>
                <a:ext cx="86" cy="2"/>
              </a:xfrm>
              <a:custGeom>
                <a:avLst/>
                <a:gdLst>
                  <a:gd name="T0" fmla="*/ 83 w 83"/>
                  <a:gd name="T1" fmla="*/ 0 h 1"/>
                  <a:gd name="T2" fmla="*/ 0 w 83"/>
                  <a:gd name="T3" fmla="*/ 0 h 1"/>
                  <a:gd name="T4" fmla="*/ 0 w 83"/>
                  <a:gd name="T5" fmla="*/ 0 h 1"/>
                  <a:gd name="T6" fmla="*/ 83 w 83"/>
                  <a:gd name="T7" fmla="*/ 0 h 1"/>
                  <a:gd name="T8" fmla="*/ 83 w 83"/>
                  <a:gd name="T9" fmla="*/ 0 h 1"/>
                  <a:gd name="T10" fmla="*/ 83 w 83"/>
                  <a:gd name="T11" fmla="*/ 0 h 1"/>
                  <a:gd name="T12" fmla="*/ 0 60000 65536"/>
                  <a:gd name="T13" fmla="*/ 0 60000 65536"/>
                  <a:gd name="T14" fmla="*/ 0 60000 65536"/>
                  <a:gd name="T15" fmla="*/ 0 60000 65536"/>
                  <a:gd name="T16" fmla="*/ 0 60000 65536"/>
                  <a:gd name="T17" fmla="*/ 0 60000 65536"/>
                  <a:gd name="T18" fmla="*/ 0 w 83"/>
                  <a:gd name="T19" fmla="*/ 0 h 1"/>
                  <a:gd name="T20" fmla="*/ 83 w 83"/>
                  <a:gd name="T21" fmla="*/ 1 h 1"/>
                </a:gdLst>
                <a:ahLst/>
                <a:cxnLst>
                  <a:cxn ang="T12">
                    <a:pos x="T0" y="T1"/>
                  </a:cxn>
                  <a:cxn ang="T13">
                    <a:pos x="T2" y="T3"/>
                  </a:cxn>
                  <a:cxn ang="T14">
                    <a:pos x="T4" y="T5"/>
                  </a:cxn>
                  <a:cxn ang="T15">
                    <a:pos x="T6" y="T7"/>
                  </a:cxn>
                  <a:cxn ang="T16">
                    <a:pos x="T8" y="T9"/>
                  </a:cxn>
                  <a:cxn ang="T17">
                    <a:pos x="T10" y="T11"/>
                  </a:cxn>
                </a:cxnLst>
                <a:rect l="T18" t="T19" r="T20" b="T21"/>
                <a:pathLst>
                  <a:path w="83" h="1">
                    <a:moveTo>
                      <a:pt x="83" y="0"/>
                    </a:moveTo>
                    <a:lnTo>
                      <a:pt x="0" y="0"/>
                    </a:lnTo>
                    <a:lnTo>
                      <a:pt x="83" y="0"/>
                    </a:lnTo>
                    <a:close/>
                  </a:path>
                </a:pathLst>
              </a:custGeom>
              <a:solidFill>
                <a:srgbClr val="FFE600"/>
              </a:solidFill>
              <a:ln w="9525">
                <a:noFill/>
                <a:round/>
                <a:headEnd/>
                <a:tailEnd/>
              </a:ln>
            </p:spPr>
            <p:txBody>
              <a:bodyPr/>
              <a:lstStyle/>
              <a:p>
                <a:pPr>
                  <a:defRPr/>
                </a:pPr>
                <a:endParaRPr lang="en-GB" sz="1108"/>
              </a:p>
            </p:txBody>
          </p:sp>
          <p:sp>
            <p:nvSpPr>
              <p:cNvPr id="177" name="Freeform 120"/>
              <p:cNvSpPr>
                <a:spLocks/>
              </p:cNvSpPr>
              <p:nvPr/>
            </p:nvSpPr>
            <p:spPr bwMode="auto">
              <a:xfrm>
                <a:off x="1837" y="1264"/>
                <a:ext cx="86" cy="2"/>
              </a:xfrm>
              <a:custGeom>
                <a:avLst/>
                <a:gdLst>
                  <a:gd name="T0" fmla="*/ 83 w 83"/>
                  <a:gd name="T1" fmla="*/ 0 h 1"/>
                  <a:gd name="T2" fmla="*/ 0 w 83"/>
                  <a:gd name="T3" fmla="*/ 0 h 1"/>
                  <a:gd name="T4" fmla="*/ 0 w 83"/>
                  <a:gd name="T5" fmla="*/ 0 h 1"/>
                  <a:gd name="T6" fmla="*/ 83 w 83"/>
                  <a:gd name="T7" fmla="*/ 0 h 1"/>
                  <a:gd name="T8" fmla="*/ 83 w 83"/>
                  <a:gd name="T9" fmla="*/ 0 h 1"/>
                  <a:gd name="T10" fmla="*/ 83 w 83"/>
                  <a:gd name="T11" fmla="*/ 0 h 1"/>
                  <a:gd name="T12" fmla="*/ 0 60000 65536"/>
                  <a:gd name="T13" fmla="*/ 0 60000 65536"/>
                  <a:gd name="T14" fmla="*/ 0 60000 65536"/>
                  <a:gd name="T15" fmla="*/ 0 60000 65536"/>
                  <a:gd name="T16" fmla="*/ 0 60000 65536"/>
                  <a:gd name="T17" fmla="*/ 0 60000 65536"/>
                  <a:gd name="T18" fmla="*/ 0 w 83"/>
                  <a:gd name="T19" fmla="*/ 0 h 1"/>
                  <a:gd name="T20" fmla="*/ 83 w 83"/>
                  <a:gd name="T21" fmla="*/ 1 h 1"/>
                </a:gdLst>
                <a:ahLst/>
                <a:cxnLst>
                  <a:cxn ang="T12">
                    <a:pos x="T0" y="T1"/>
                  </a:cxn>
                  <a:cxn ang="T13">
                    <a:pos x="T2" y="T3"/>
                  </a:cxn>
                  <a:cxn ang="T14">
                    <a:pos x="T4" y="T5"/>
                  </a:cxn>
                  <a:cxn ang="T15">
                    <a:pos x="T6" y="T7"/>
                  </a:cxn>
                  <a:cxn ang="T16">
                    <a:pos x="T8" y="T9"/>
                  </a:cxn>
                  <a:cxn ang="T17">
                    <a:pos x="T10" y="T11"/>
                  </a:cxn>
                </a:cxnLst>
                <a:rect l="T18" t="T19" r="T20" b="T21"/>
                <a:pathLst>
                  <a:path w="83" h="1">
                    <a:moveTo>
                      <a:pt x="83" y="0"/>
                    </a:moveTo>
                    <a:lnTo>
                      <a:pt x="0" y="0"/>
                    </a:lnTo>
                    <a:lnTo>
                      <a:pt x="83" y="0"/>
                    </a:lnTo>
                  </a:path>
                </a:pathLst>
              </a:custGeom>
              <a:noFill/>
              <a:ln w="0">
                <a:solidFill>
                  <a:srgbClr val="000000"/>
                </a:solidFill>
                <a:prstDash val="solid"/>
                <a:round/>
                <a:headEnd/>
                <a:tailEnd/>
              </a:ln>
            </p:spPr>
            <p:txBody>
              <a:bodyPr/>
              <a:lstStyle/>
              <a:p>
                <a:pPr>
                  <a:defRPr/>
                </a:pPr>
                <a:endParaRPr lang="en-GB" sz="1108"/>
              </a:p>
            </p:txBody>
          </p:sp>
          <p:sp>
            <p:nvSpPr>
              <p:cNvPr id="178" name="Freeform 121"/>
              <p:cNvSpPr>
                <a:spLocks/>
              </p:cNvSpPr>
              <p:nvPr/>
            </p:nvSpPr>
            <p:spPr bwMode="auto">
              <a:xfrm>
                <a:off x="1837" y="1215"/>
                <a:ext cx="86" cy="6"/>
              </a:xfrm>
              <a:custGeom>
                <a:avLst/>
                <a:gdLst>
                  <a:gd name="T0" fmla="*/ 83 w 83"/>
                  <a:gd name="T1" fmla="*/ 6 h 6"/>
                  <a:gd name="T2" fmla="*/ 0 w 83"/>
                  <a:gd name="T3" fmla="*/ 6 h 6"/>
                  <a:gd name="T4" fmla="*/ 0 w 83"/>
                  <a:gd name="T5" fmla="*/ 0 h 6"/>
                  <a:gd name="T6" fmla="*/ 83 w 83"/>
                  <a:gd name="T7" fmla="*/ 0 h 6"/>
                  <a:gd name="T8" fmla="*/ 83 w 83"/>
                  <a:gd name="T9" fmla="*/ 6 h 6"/>
                  <a:gd name="T10" fmla="*/ 83 w 83"/>
                  <a:gd name="T11" fmla="*/ 6 h 6"/>
                  <a:gd name="T12" fmla="*/ 0 60000 65536"/>
                  <a:gd name="T13" fmla="*/ 0 60000 65536"/>
                  <a:gd name="T14" fmla="*/ 0 60000 65536"/>
                  <a:gd name="T15" fmla="*/ 0 60000 65536"/>
                  <a:gd name="T16" fmla="*/ 0 60000 65536"/>
                  <a:gd name="T17" fmla="*/ 0 60000 65536"/>
                  <a:gd name="T18" fmla="*/ 0 w 83"/>
                  <a:gd name="T19" fmla="*/ 0 h 6"/>
                  <a:gd name="T20" fmla="*/ 83 w 83"/>
                  <a:gd name="T21" fmla="*/ 6 h 6"/>
                </a:gdLst>
                <a:ahLst/>
                <a:cxnLst>
                  <a:cxn ang="T12">
                    <a:pos x="T0" y="T1"/>
                  </a:cxn>
                  <a:cxn ang="T13">
                    <a:pos x="T2" y="T3"/>
                  </a:cxn>
                  <a:cxn ang="T14">
                    <a:pos x="T4" y="T5"/>
                  </a:cxn>
                  <a:cxn ang="T15">
                    <a:pos x="T6" y="T7"/>
                  </a:cxn>
                  <a:cxn ang="T16">
                    <a:pos x="T8" y="T9"/>
                  </a:cxn>
                  <a:cxn ang="T17">
                    <a:pos x="T10" y="T11"/>
                  </a:cxn>
                </a:cxnLst>
                <a:rect l="T18" t="T19" r="T20" b="T21"/>
                <a:pathLst>
                  <a:path w="83" h="6">
                    <a:moveTo>
                      <a:pt x="83" y="6"/>
                    </a:moveTo>
                    <a:lnTo>
                      <a:pt x="0" y="6"/>
                    </a:lnTo>
                    <a:lnTo>
                      <a:pt x="0" y="0"/>
                    </a:lnTo>
                    <a:lnTo>
                      <a:pt x="83" y="0"/>
                    </a:lnTo>
                    <a:lnTo>
                      <a:pt x="83" y="6"/>
                    </a:lnTo>
                    <a:close/>
                  </a:path>
                </a:pathLst>
              </a:custGeom>
              <a:solidFill>
                <a:srgbClr val="FFE600"/>
              </a:solidFill>
              <a:ln w="9525">
                <a:noFill/>
                <a:round/>
                <a:headEnd/>
                <a:tailEnd/>
              </a:ln>
            </p:spPr>
            <p:txBody>
              <a:bodyPr/>
              <a:lstStyle/>
              <a:p>
                <a:pPr>
                  <a:defRPr/>
                </a:pPr>
                <a:endParaRPr lang="en-GB" sz="1108"/>
              </a:p>
            </p:txBody>
          </p:sp>
          <p:sp>
            <p:nvSpPr>
              <p:cNvPr id="179" name="Freeform 122"/>
              <p:cNvSpPr>
                <a:spLocks/>
              </p:cNvSpPr>
              <p:nvPr/>
            </p:nvSpPr>
            <p:spPr bwMode="auto">
              <a:xfrm>
                <a:off x="1837" y="1215"/>
                <a:ext cx="86" cy="6"/>
              </a:xfrm>
              <a:custGeom>
                <a:avLst/>
                <a:gdLst>
                  <a:gd name="T0" fmla="*/ 83 w 83"/>
                  <a:gd name="T1" fmla="*/ 6 h 6"/>
                  <a:gd name="T2" fmla="*/ 0 w 83"/>
                  <a:gd name="T3" fmla="*/ 6 h 6"/>
                  <a:gd name="T4" fmla="*/ 0 w 83"/>
                  <a:gd name="T5" fmla="*/ 0 h 6"/>
                  <a:gd name="T6" fmla="*/ 83 w 83"/>
                  <a:gd name="T7" fmla="*/ 0 h 6"/>
                  <a:gd name="T8" fmla="*/ 83 w 83"/>
                  <a:gd name="T9" fmla="*/ 6 h 6"/>
                  <a:gd name="T10" fmla="*/ 83 w 83"/>
                  <a:gd name="T11" fmla="*/ 6 h 6"/>
                  <a:gd name="T12" fmla="*/ 0 60000 65536"/>
                  <a:gd name="T13" fmla="*/ 0 60000 65536"/>
                  <a:gd name="T14" fmla="*/ 0 60000 65536"/>
                  <a:gd name="T15" fmla="*/ 0 60000 65536"/>
                  <a:gd name="T16" fmla="*/ 0 60000 65536"/>
                  <a:gd name="T17" fmla="*/ 0 60000 65536"/>
                  <a:gd name="T18" fmla="*/ 0 w 83"/>
                  <a:gd name="T19" fmla="*/ 0 h 6"/>
                  <a:gd name="T20" fmla="*/ 83 w 83"/>
                  <a:gd name="T21" fmla="*/ 6 h 6"/>
                </a:gdLst>
                <a:ahLst/>
                <a:cxnLst>
                  <a:cxn ang="T12">
                    <a:pos x="T0" y="T1"/>
                  </a:cxn>
                  <a:cxn ang="T13">
                    <a:pos x="T2" y="T3"/>
                  </a:cxn>
                  <a:cxn ang="T14">
                    <a:pos x="T4" y="T5"/>
                  </a:cxn>
                  <a:cxn ang="T15">
                    <a:pos x="T6" y="T7"/>
                  </a:cxn>
                  <a:cxn ang="T16">
                    <a:pos x="T8" y="T9"/>
                  </a:cxn>
                  <a:cxn ang="T17">
                    <a:pos x="T10" y="T11"/>
                  </a:cxn>
                </a:cxnLst>
                <a:rect l="T18" t="T19" r="T20" b="T21"/>
                <a:pathLst>
                  <a:path w="83" h="6">
                    <a:moveTo>
                      <a:pt x="83" y="6"/>
                    </a:moveTo>
                    <a:lnTo>
                      <a:pt x="0" y="6"/>
                    </a:lnTo>
                    <a:lnTo>
                      <a:pt x="0" y="0"/>
                    </a:lnTo>
                    <a:lnTo>
                      <a:pt x="83" y="0"/>
                    </a:lnTo>
                    <a:lnTo>
                      <a:pt x="83" y="6"/>
                    </a:lnTo>
                  </a:path>
                </a:pathLst>
              </a:custGeom>
              <a:noFill/>
              <a:ln w="0">
                <a:solidFill>
                  <a:srgbClr val="000000"/>
                </a:solidFill>
                <a:prstDash val="solid"/>
                <a:round/>
                <a:headEnd/>
                <a:tailEnd/>
              </a:ln>
            </p:spPr>
            <p:txBody>
              <a:bodyPr/>
              <a:lstStyle/>
              <a:p>
                <a:pPr>
                  <a:defRPr/>
                </a:pPr>
                <a:endParaRPr lang="en-GB" sz="1108"/>
              </a:p>
            </p:txBody>
          </p:sp>
          <p:sp>
            <p:nvSpPr>
              <p:cNvPr id="180" name="Freeform 123"/>
              <p:cNvSpPr>
                <a:spLocks noEditPoints="1"/>
              </p:cNvSpPr>
              <p:nvPr/>
            </p:nvSpPr>
            <p:spPr bwMode="auto">
              <a:xfrm>
                <a:off x="1831" y="1199"/>
                <a:ext cx="104" cy="90"/>
              </a:xfrm>
              <a:custGeom>
                <a:avLst/>
                <a:gdLst>
                  <a:gd name="T0" fmla="*/ 48 w 101"/>
                  <a:gd name="T1" fmla="*/ 0 h 90"/>
                  <a:gd name="T2" fmla="*/ 30 w 101"/>
                  <a:gd name="T3" fmla="*/ 6 h 90"/>
                  <a:gd name="T4" fmla="*/ 18 w 101"/>
                  <a:gd name="T5" fmla="*/ 12 h 90"/>
                  <a:gd name="T6" fmla="*/ 6 w 101"/>
                  <a:gd name="T7" fmla="*/ 28 h 90"/>
                  <a:gd name="T8" fmla="*/ 0 w 101"/>
                  <a:gd name="T9" fmla="*/ 45 h 90"/>
                  <a:gd name="T10" fmla="*/ 6 w 101"/>
                  <a:gd name="T11" fmla="*/ 62 h 90"/>
                  <a:gd name="T12" fmla="*/ 18 w 101"/>
                  <a:gd name="T13" fmla="*/ 79 h 90"/>
                  <a:gd name="T14" fmla="*/ 30 w 101"/>
                  <a:gd name="T15" fmla="*/ 84 h 90"/>
                  <a:gd name="T16" fmla="*/ 48 w 101"/>
                  <a:gd name="T17" fmla="*/ 90 h 90"/>
                  <a:gd name="T18" fmla="*/ 71 w 101"/>
                  <a:gd name="T19" fmla="*/ 84 h 90"/>
                  <a:gd name="T20" fmla="*/ 83 w 101"/>
                  <a:gd name="T21" fmla="*/ 79 h 90"/>
                  <a:gd name="T22" fmla="*/ 95 w 101"/>
                  <a:gd name="T23" fmla="*/ 62 h 90"/>
                  <a:gd name="T24" fmla="*/ 101 w 101"/>
                  <a:gd name="T25" fmla="*/ 45 h 90"/>
                  <a:gd name="T26" fmla="*/ 95 w 101"/>
                  <a:gd name="T27" fmla="*/ 28 h 90"/>
                  <a:gd name="T28" fmla="*/ 83 w 101"/>
                  <a:gd name="T29" fmla="*/ 12 h 90"/>
                  <a:gd name="T30" fmla="*/ 71 w 101"/>
                  <a:gd name="T31" fmla="*/ 6 h 90"/>
                  <a:gd name="T32" fmla="*/ 48 w 101"/>
                  <a:gd name="T33" fmla="*/ 0 h 90"/>
                  <a:gd name="T34" fmla="*/ 48 w 101"/>
                  <a:gd name="T35" fmla="*/ 0 h 90"/>
                  <a:gd name="T36" fmla="*/ 48 w 101"/>
                  <a:gd name="T37" fmla="*/ 84 h 90"/>
                  <a:gd name="T38" fmla="*/ 30 w 101"/>
                  <a:gd name="T39" fmla="*/ 84 h 90"/>
                  <a:gd name="T40" fmla="*/ 18 w 101"/>
                  <a:gd name="T41" fmla="*/ 73 h 90"/>
                  <a:gd name="T42" fmla="*/ 12 w 101"/>
                  <a:gd name="T43" fmla="*/ 62 h 90"/>
                  <a:gd name="T44" fmla="*/ 6 w 101"/>
                  <a:gd name="T45" fmla="*/ 45 h 90"/>
                  <a:gd name="T46" fmla="*/ 12 w 101"/>
                  <a:gd name="T47" fmla="*/ 28 h 90"/>
                  <a:gd name="T48" fmla="*/ 18 w 101"/>
                  <a:gd name="T49" fmla="*/ 17 h 90"/>
                  <a:gd name="T50" fmla="*/ 30 w 101"/>
                  <a:gd name="T51" fmla="*/ 6 h 90"/>
                  <a:gd name="T52" fmla="*/ 48 w 101"/>
                  <a:gd name="T53" fmla="*/ 0 h 90"/>
                  <a:gd name="T54" fmla="*/ 66 w 101"/>
                  <a:gd name="T55" fmla="*/ 6 h 90"/>
                  <a:gd name="T56" fmla="*/ 83 w 101"/>
                  <a:gd name="T57" fmla="*/ 17 h 90"/>
                  <a:gd name="T58" fmla="*/ 89 w 101"/>
                  <a:gd name="T59" fmla="*/ 28 h 90"/>
                  <a:gd name="T60" fmla="*/ 95 w 101"/>
                  <a:gd name="T61" fmla="*/ 45 h 90"/>
                  <a:gd name="T62" fmla="*/ 89 w 101"/>
                  <a:gd name="T63" fmla="*/ 62 h 90"/>
                  <a:gd name="T64" fmla="*/ 83 w 101"/>
                  <a:gd name="T65" fmla="*/ 73 h 90"/>
                  <a:gd name="T66" fmla="*/ 66 w 101"/>
                  <a:gd name="T67" fmla="*/ 84 h 90"/>
                  <a:gd name="T68" fmla="*/ 48 w 101"/>
                  <a:gd name="T69" fmla="*/ 84 h 90"/>
                  <a:gd name="T70" fmla="*/ 48 w 101"/>
                  <a:gd name="T71" fmla="*/ 84 h 9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1"/>
                  <a:gd name="T109" fmla="*/ 0 h 90"/>
                  <a:gd name="T110" fmla="*/ 101 w 101"/>
                  <a:gd name="T111" fmla="*/ 90 h 9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1" h="90">
                    <a:moveTo>
                      <a:pt x="48" y="0"/>
                    </a:moveTo>
                    <a:lnTo>
                      <a:pt x="30" y="6"/>
                    </a:lnTo>
                    <a:lnTo>
                      <a:pt x="18" y="12"/>
                    </a:lnTo>
                    <a:lnTo>
                      <a:pt x="6" y="28"/>
                    </a:lnTo>
                    <a:lnTo>
                      <a:pt x="0" y="45"/>
                    </a:lnTo>
                    <a:lnTo>
                      <a:pt x="6" y="62"/>
                    </a:lnTo>
                    <a:lnTo>
                      <a:pt x="18" y="79"/>
                    </a:lnTo>
                    <a:lnTo>
                      <a:pt x="30" y="84"/>
                    </a:lnTo>
                    <a:lnTo>
                      <a:pt x="48" y="90"/>
                    </a:lnTo>
                    <a:lnTo>
                      <a:pt x="71" y="84"/>
                    </a:lnTo>
                    <a:lnTo>
                      <a:pt x="83" y="79"/>
                    </a:lnTo>
                    <a:lnTo>
                      <a:pt x="95" y="62"/>
                    </a:lnTo>
                    <a:lnTo>
                      <a:pt x="101" y="45"/>
                    </a:lnTo>
                    <a:lnTo>
                      <a:pt x="95" y="28"/>
                    </a:lnTo>
                    <a:lnTo>
                      <a:pt x="83" y="12"/>
                    </a:lnTo>
                    <a:lnTo>
                      <a:pt x="71" y="6"/>
                    </a:lnTo>
                    <a:lnTo>
                      <a:pt x="48" y="0"/>
                    </a:lnTo>
                    <a:close/>
                    <a:moveTo>
                      <a:pt x="48" y="84"/>
                    </a:moveTo>
                    <a:lnTo>
                      <a:pt x="30" y="84"/>
                    </a:lnTo>
                    <a:lnTo>
                      <a:pt x="18" y="73"/>
                    </a:lnTo>
                    <a:lnTo>
                      <a:pt x="12" y="62"/>
                    </a:lnTo>
                    <a:lnTo>
                      <a:pt x="6" y="45"/>
                    </a:lnTo>
                    <a:lnTo>
                      <a:pt x="12" y="28"/>
                    </a:lnTo>
                    <a:lnTo>
                      <a:pt x="18" y="17"/>
                    </a:lnTo>
                    <a:lnTo>
                      <a:pt x="30" y="6"/>
                    </a:lnTo>
                    <a:lnTo>
                      <a:pt x="48" y="0"/>
                    </a:lnTo>
                    <a:lnTo>
                      <a:pt x="66" y="6"/>
                    </a:lnTo>
                    <a:lnTo>
                      <a:pt x="83" y="17"/>
                    </a:lnTo>
                    <a:lnTo>
                      <a:pt x="89" y="28"/>
                    </a:lnTo>
                    <a:lnTo>
                      <a:pt x="95" y="45"/>
                    </a:lnTo>
                    <a:lnTo>
                      <a:pt x="89" y="62"/>
                    </a:lnTo>
                    <a:lnTo>
                      <a:pt x="83" y="73"/>
                    </a:lnTo>
                    <a:lnTo>
                      <a:pt x="66" y="84"/>
                    </a:lnTo>
                    <a:lnTo>
                      <a:pt x="48" y="84"/>
                    </a:lnTo>
                    <a:close/>
                  </a:path>
                </a:pathLst>
              </a:custGeom>
              <a:solidFill>
                <a:srgbClr val="FFE600"/>
              </a:solidFill>
              <a:ln w="9525">
                <a:noFill/>
                <a:round/>
                <a:headEnd/>
                <a:tailEnd/>
              </a:ln>
            </p:spPr>
            <p:txBody>
              <a:bodyPr/>
              <a:lstStyle/>
              <a:p>
                <a:pPr>
                  <a:defRPr/>
                </a:pPr>
                <a:endParaRPr lang="en-GB" sz="1108"/>
              </a:p>
            </p:txBody>
          </p:sp>
          <p:sp>
            <p:nvSpPr>
              <p:cNvPr id="181" name="Freeform 124"/>
              <p:cNvSpPr>
                <a:spLocks/>
              </p:cNvSpPr>
              <p:nvPr/>
            </p:nvSpPr>
            <p:spPr bwMode="auto">
              <a:xfrm>
                <a:off x="1831" y="1199"/>
                <a:ext cx="104" cy="90"/>
              </a:xfrm>
              <a:custGeom>
                <a:avLst/>
                <a:gdLst>
                  <a:gd name="T0" fmla="*/ 48 w 101"/>
                  <a:gd name="T1" fmla="*/ 0 h 90"/>
                  <a:gd name="T2" fmla="*/ 30 w 101"/>
                  <a:gd name="T3" fmla="*/ 6 h 90"/>
                  <a:gd name="T4" fmla="*/ 18 w 101"/>
                  <a:gd name="T5" fmla="*/ 12 h 90"/>
                  <a:gd name="T6" fmla="*/ 6 w 101"/>
                  <a:gd name="T7" fmla="*/ 28 h 90"/>
                  <a:gd name="T8" fmla="*/ 0 w 101"/>
                  <a:gd name="T9" fmla="*/ 45 h 90"/>
                  <a:gd name="T10" fmla="*/ 6 w 101"/>
                  <a:gd name="T11" fmla="*/ 62 h 90"/>
                  <a:gd name="T12" fmla="*/ 18 w 101"/>
                  <a:gd name="T13" fmla="*/ 79 h 90"/>
                  <a:gd name="T14" fmla="*/ 30 w 101"/>
                  <a:gd name="T15" fmla="*/ 84 h 90"/>
                  <a:gd name="T16" fmla="*/ 48 w 101"/>
                  <a:gd name="T17" fmla="*/ 90 h 90"/>
                  <a:gd name="T18" fmla="*/ 71 w 101"/>
                  <a:gd name="T19" fmla="*/ 84 h 90"/>
                  <a:gd name="T20" fmla="*/ 83 w 101"/>
                  <a:gd name="T21" fmla="*/ 79 h 90"/>
                  <a:gd name="T22" fmla="*/ 95 w 101"/>
                  <a:gd name="T23" fmla="*/ 62 h 90"/>
                  <a:gd name="T24" fmla="*/ 101 w 101"/>
                  <a:gd name="T25" fmla="*/ 45 h 90"/>
                  <a:gd name="T26" fmla="*/ 95 w 101"/>
                  <a:gd name="T27" fmla="*/ 28 h 90"/>
                  <a:gd name="T28" fmla="*/ 83 w 101"/>
                  <a:gd name="T29" fmla="*/ 12 h 90"/>
                  <a:gd name="T30" fmla="*/ 71 w 101"/>
                  <a:gd name="T31" fmla="*/ 6 h 90"/>
                  <a:gd name="T32" fmla="*/ 48 w 101"/>
                  <a:gd name="T33" fmla="*/ 0 h 90"/>
                  <a:gd name="T34" fmla="*/ 48 w 101"/>
                  <a:gd name="T35" fmla="*/ 0 h 9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1"/>
                  <a:gd name="T55" fmla="*/ 0 h 90"/>
                  <a:gd name="T56" fmla="*/ 101 w 101"/>
                  <a:gd name="T57" fmla="*/ 90 h 9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1" h="90">
                    <a:moveTo>
                      <a:pt x="48" y="0"/>
                    </a:moveTo>
                    <a:lnTo>
                      <a:pt x="30" y="6"/>
                    </a:lnTo>
                    <a:lnTo>
                      <a:pt x="18" y="12"/>
                    </a:lnTo>
                    <a:lnTo>
                      <a:pt x="6" y="28"/>
                    </a:lnTo>
                    <a:lnTo>
                      <a:pt x="0" y="45"/>
                    </a:lnTo>
                    <a:lnTo>
                      <a:pt x="6" y="62"/>
                    </a:lnTo>
                    <a:lnTo>
                      <a:pt x="18" y="79"/>
                    </a:lnTo>
                    <a:lnTo>
                      <a:pt x="30" y="84"/>
                    </a:lnTo>
                    <a:lnTo>
                      <a:pt x="48" y="90"/>
                    </a:lnTo>
                    <a:lnTo>
                      <a:pt x="71" y="84"/>
                    </a:lnTo>
                    <a:lnTo>
                      <a:pt x="83" y="79"/>
                    </a:lnTo>
                    <a:lnTo>
                      <a:pt x="95" y="62"/>
                    </a:lnTo>
                    <a:lnTo>
                      <a:pt x="101" y="45"/>
                    </a:lnTo>
                    <a:lnTo>
                      <a:pt x="95" y="28"/>
                    </a:lnTo>
                    <a:lnTo>
                      <a:pt x="83" y="12"/>
                    </a:lnTo>
                    <a:lnTo>
                      <a:pt x="71" y="6"/>
                    </a:lnTo>
                    <a:lnTo>
                      <a:pt x="48" y="0"/>
                    </a:lnTo>
                  </a:path>
                </a:pathLst>
              </a:custGeom>
              <a:noFill/>
              <a:ln w="0">
                <a:solidFill>
                  <a:srgbClr val="000000"/>
                </a:solidFill>
                <a:prstDash val="solid"/>
                <a:round/>
                <a:headEnd/>
                <a:tailEnd/>
              </a:ln>
            </p:spPr>
            <p:txBody>
              <a:bodyPr/>
              <a:lstStyle/>
              <a:p>
                <a:pPr>
                  <a:defRPr/>
                </a:pPr>
                <a:endParaRPr lang="en-GB" sz="1108"/>
              </a:p>
            </p:txBody>
          </p:sp>
          <p:sp>
            <p:nvSpPr>
              <p:cNvPr id="182" name="Freeform 125"/>
              <p:cNvSpPr>
                <a:spLocks/>
              </p:cNvSpPr>
              <p:nvPr/>
            </p:nvSpPr>
            <p:spPr bwMode="auto">
              <a:xfrm>
                <a:off x="1837" y="1199"/>
                <a:ext cx="92" cy="84"/>
              </a:xfrm>
              <a:custGeom>
                <a:avLst/>
                <a:gdLst>
                  <a:gd name="T0" fmla="*/ 42 w 89"/>
                  <a:gd name="T1" fmla="*/ 84 h 84"/>
                  <a:gd name="T2" fmla="*/ 24 w 89"/>
                  <a:gd name="T3" fmla="*/ 84 h 84"/>
                  <a:gd name="T4" fmla="*/ 12 w 89"/>
                  <a:gd name="T5" fmla="*/ 73 h 84"/>
                  <a:gd name="T6" fmla="*/ 6 w 89"/>
                  <a:gd name="T7" fmla="*/ 62 h 84"/>
                  <a:gd name="T8" fmla="*/ 0 w 89"/>
                  <a:gd name="T9" fmla="*/ 45 h 84"/>
                  <a:gd name="T10" fmla="*/ 6 w 89"/>
                  <a:gd name="T11" fmla="*/ 28 h 84"/>
                  <a:gd name="T12" fmla="*/ 12 w 89"/>
                  <a:gd name="T13" fmla="*/ 17 h 84"/>
                  <a:gd name="T14" fmla="*/ 24 w 89"/>
                  <a:gd name="T15" fmla="*/ 6 h 84"/>
                  <a:gd name="T16" fmla="*/ 42 w 89"/>
                  <a:gd name="T17" fmla="*/ 0 h 84"/>
                  <a:gd name="T18" fmla="*/ 60 w 89"/>
                  <a:gd name="T19" fmla="*/ 6 h 84"/>
                  <a:gd name="T20" fmla="*/ 77 w 89"/>
                  <a:gd name="T21" fmla="*/ 17 h 84"/>
                  <a:gd name="T22" fmla="*/ 83 w 89"/>
                  <a:gd name="T23" fmla="*/ 28 h 84"/>
                  <a:gd name="T24" fmla="*/ 89 w 89"/>
                  <a:gd name="T25" fmla="*/ 45 h 84"/>
                  <a:gd name="T26" fmla="*/ 83 w 89"/>
                  <a:gd name="T27" fmla="*/ 62 h 84"/>
                  <a:gd name="T28" fmla="*/ 77 w 89"/>
                  <a:gd name="T29" fmla="*/ 73 h 84"/>
                  <a:gd name="T30" fmla="*/ 60 w 89"/>
                  <a:gd name="T31" fmla="*/ 84 h 84"/>
                  <a:gd name="T32" fmla="*/ 42 w 89"/>
                  <a:gd name="T33" fmla="*/ 84 h 84"/>
                  <a:gd name="T34" fmla="*/ 42 w 89"/>
                  <a:gd name="T35" fmla="*/ 84 h 8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89"/>
                  <a:gd name="T55" fmla="*/ 0 h 84"/>
                  <a:gd name="T56" fmla="*/ 89 w 89"/>
                  <a:gd name="T57" fmla="*/ 84 h 8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89" h="84">
                    <a:moveTo>
                      <a:pt x="42" y="84"/>
                    </a:moveTo>
                    <a:lnTo>
                      <a:pt x="24" y="84"/>
                    </a:lnTo>
                    <a:lnTo>
                      <a:pt x="12" y="73"/>
                    </a:lnTo>
                    <a:lnTo>
                      <a:pt x="6" y="62"/>
                    </a:lnTo>
                    <a:lnTo>
                      <a:pt x="0" y="45"/>
                    </a:lnTo>
                    <a:lnTo>
                      <a:pt x="6" y="28"/>
                    </a:lnTo>
                    <a:lnTo>
                      <a:pt x="12" y="17"/>
                    </a:lnTo>
                    <a:lnTo>
                      <a:pt x="24" y="6"/>
                    </a:lnTo>
                    <a:lnTo>
                      <a:pt x="42" y="0"/>
                    </a:lnTo>
                    <a:lnTo>
                      <a:pt x="60" y="6"/>
                    </a:lnTo>
                    <a:lnTo>
                      <a:pt x="77" y="17"/>
                    </a:lnTo>
                    <a:lnTo>
                      <a:pt x="83" y="28"/>
                    </a:lnTo>
                    <a:lnTo>
                      <a:pt x="89" y="45"/>
                    </a:lnTo>
                    <a:lnTo>
                      <a:pt x="83" y="62"/>
                    </a:lnTo>
                    <a:lnTo>
                      <a:pt x="77" y="73"/>
                    </a:lnTo>
                    <a:lnTo>
                      <a:pt x="60" y="84"/>
                    </a:lnTo>
                    <a:lnTo>
                      <a:pt x="42" y="84"/>
                    </a:lnTo>
                  </a:path>
                </a:pathLst>
              </a:custGeom>
              <a:noFill/>
              <a:ln w="0">
                <a:solidFill>
                  <a:srgbClr val="000000"/>
                </a:solidFill>
                <a:prstDash val="solid"/>
                <a:round/>
                <a:headEnd/>
                <a:tailEnd/>
              </a:ln>
            </p:spPr>
            <p:txBody>
              <a:bodyPr/>
              <a:lstStyle/>
              <a:p>
                <a:pPr>
                  <a:defRPr/>
                </a:pPr>
                <a:endParaRPr lang="en-GB" sz="1108"/>
              </a:p>
            </p:txBody>
          </p:sp>
          <p:sp>
            <p:nvSpPr>
              <p:cNvPr id="183" name="Freeform 126"/>
              <p:cNvSpPr>
                <a:spLocks/>
              </p:cNvSpPr>
              <p:nvPr/>
            </p:nvSpPr>
            <p:spPr bwMode="auto">
              <a:xfrm>
                <a:off x="1858" y="1209"/>
                <a:ext cx="53" cy="67"/>
              </a:xfrm>
              <a:custGeom>
                <a:avLst/>
                <a:gdLst>
                  <a:gd name="T0" fmla="*/ 53 w 53"/>
                  <a:gd name="T1" fmla="*/ 50 h 67"/>
                  <a:gd name="T2" fmla="*/ 53 w 53"/>
                  <a:gd name="T3" fmla="*/ 55 h 67"/>
                  <a:gd name="T4" fmla="*/ 47 w 53"/>
                  <a:gd name="T5" fmla="*/ 61 h 67"/>
                  <a:gd name="T6" fmla="*/ 36 w 53"/>
                  <a:gd name="T7" fmla="*/ 67 h 67"/>
                  <a:gd name="T8" fmla="*/ 24 w 53"/>
                  <a:gd name="T9" fmla="*/ 67 h 67"/>
                  <a:gd name="T10" fmla="*/ 18 w 53"/>
                  <a:gd name="T11" fmla="*/ 67 h 67"/>
                  <a:gd name="T12" fmla="*/ 6 w 53"/>
                  <a:gd name="T13" fmla="*/ 61 h 67"/>
                  <a:gd name="T14" fmla="*/ 0 w 53"/>
                  <a:gd name="T15" fmla="*/ 55 h 67"/>
                  <a:gd name="T16" fmla="*/ 0 w 53"/>
                  <a:gd name="T17" fmla="*/ 50 h 67"/>
                  <a:gd name="T18" fmla="*/ 0 w 53"/>
                  <a:gd name="T19" fmla="*/ 0 h 67"/>
                  <a:gd name="T20" fmla="*/ 53 w 53"/>
                  <a:gd name="T21" fmla="*/ 0 h 67"/>
                  <a:gd name="T22" fmla="*/ 53 w 53"/>
                  <a:gd name="T23" fmla="*/ 50 h 67"/>
                  <a:gd name="T24" fmla="*/ 53 w 53"/>
                  <a:gd name="T25" fmla="*/ 50 h 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
                  <a:gd name="T40" fmla="*/ 0 h 67"/>
                  <a:gd name="T41" fmla="*/ 53 w 53"/>
                  <a:gd name="T42" fmla="*/ 67 h 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 h="67">
                    <a:moveTo>
                      <a:pt x="53" y="50"/>
                    </a:moveTo>
                    <a:lnTo>
                      <a:pt x="53" y="55"/>
                    </a:lnTo>
                    <a:lnTo>
                      <a:pt x="47" y="61"/>
                    </a:lnTo>
                    <a:lnTo>
                      <a:pt x="36" y="67"/>
                    </a:lnTo>
                    <a:lnTo>
                      <a:pt x="24" y="67"/>
                    </a:lnTo>
                    <a:lnTo>
                      <a:pt x="18" y="67"/>
                    </a:lnTo>
                    <a:lnTo>
                      <a:pt x="6" y="61"/>
                    </a:lnTo>
                    <a:lnTo>
                      <a:pt x="0" y="55"/>
                    </a:lnTo>
                    <a:lnTo>
                      <a:pt x="0" y="50"/>
                    </a:lnTo>
                    <a:lnTo>
                      <a:pt x="0" y="0"/>
                    </a:lnTo>
                    <a:lnTo>
                      <a:pt x="53" y="0"/>
                    </a:lnTo>
                    <a:lnTo>
                      <a:pt x="53" y="50"/>
                    </a:lnTo>
                    <a:close/>
                  </a:path>
                </a:pathLst>
              </a:custGeom>
              <a:solidFill>
                <a:srgbClr val="FF1601"/>
              </a:solidFill>
              <a:ln w="9525">
                <a:noFill/>
                <a:round/>
                <a:headEnd/>
                <a:tailEnd/>
              </a:ln>
            </p:spPr>
            <p:txBody>
              <a:bodyPr/>
              <a:lstStyle/>
              <a:p>
                <a:pPr>
                  <a:defRPr/>
                </a:pPr>
                <a:endParaRPr lang="en-GB" sz="1108"/>
              </a:p>
            </p:txBody>
          </p:sp>
          <p:sp>
            <p:nvSpPr>
              <p:cNvPr id="184" name="Freeform 127"/>
              <p:cNvSpPr>
                <a:spLocks/>
              </p:cNvSpPr>
              <p:nvPr/>
            </p:nvSpPr>
            <p:spPr bwMode="auto">
              <a:xfrm>
                <a:off x="1858" y="1209"/>
                <a:ext cx="53" cy="67"/>
              </a:xfrm>
              <a:custGeom>
                <a:avLst/>
                <a:gdLst>
                  <a:gd name="T0" fmla="*/ 53 w 53"/>
                  <a:gd name="T1" fmla="*/ 50 h 67"/>
                  <a:gd name="T2" fmla="*/ 53 w 53"/>
                  <a:gd name="T3" fmla="*/ 55 h 67"/>
                  <a:gd name="T4" fmla="*/ 47 w 53"/>
                  <a:gd name="T5" fmla="*/ 61 h 67"/>
                  <a:gd name="T6" fmla="*/ 36 w 53"/>
                  <a:gd name="T7" fmla="*/ 67 h 67"/>
                  <a:gd name="T8" fmla="*/ 24 w 53"/>
                  <a:gd name="T9" fmla="*/ 67 h 67"/>
                  <a:gd name="T10" fmla="*/ 18 w 53"/>
                  <a:gd name="T11" fmla="*/ 67 h 67"/>
                  <a:gd name="T12" fmla="*/ 6 w 53"/>
                  <a:gd name="T13" fmla="*/ 61 h 67"/>
                  <a:gd name="T14" fmla="*/ 0 w 53"/>
                  <a:gd name="T15" fmla="*/ 55 h 67"/>
                  <a:gd name="T16" fmla="*/ 0 w 53"/>
                  <a:gd name="T17" fmla="*/ 50 h 67"/>
                  <a:gd name="T18" fmla="*/ 0 w 53"/>
                  <a:gd name="T19" fmla="*/ 0 h 67"/>
                  <a:gd name="T20" fmla="*/ 53 w 53"/>
                  <a:gd name="T21" fmla="*/ 0 h 67"/>
                  <a:gd name="T22" fmla="*/ 53 w 53"/>
                  <a:gd name="T23" fmla="*/ 50 h 67"/>
                  <a:gd name="T24" fmla="*/ 53 w 53"/>
                  <a:gd name="T25" fmla="*/ 50 h 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
                  <a:gd name="T40" fmla="*/ 0 h 67"/>
                  <a:gd name="T41" fmla="*/ 53 w 53"/>
                  <a:gd name="T42" fmla="*/ 67 h 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 h="67">
                    <a:moveTo>
                      <a:pt x="53" y="50"/>
                    </a:moveTo>
                    <a:lnTo>
                      <a:pt x="53" y="55"/>
                    </a:lnTo>
                    <a:lnTo>
                      <a:pt x="47" y="61"/>
                    </a:lnTo>
                    <a:lnTo>
                      <a:pt x="36" y="67"/>
                    </a:lnTo>
                    <a:lnTo>
                      <a:pt x="24" y="67"/>
                    </a:lnTo>
                    <a:lnTo>
                      <a:pt x="18" y="67"/>
                    </a:lnTo>
                    <a:lnTo>
                      <a:pt x="6" y="61"/>
                    </a:lnTo>
                    <a:lnTo>
                      <a:pt x="0" y="55"/>
                    </a:lnTo>
                    <a:lnTo>
                      <a:pt x="0" y="50"/>
                    </a:lnTo>
                    <a:lnTo>
                      <a:pt x="0" y="0"/>
                    </a:lnTo>
                    <a:lnTo>
                      <a:pt x="53" y="0"/>
                    </a:lnTo>
                    <a:lnTo>
                      <a:pt x="53" y="50"/>
                    </a:lnTo>
                  </a:path>
                </a:pathLst>
              </a:custGeom>
              <a:noFill/>
              <a:ln w="0">
                <a:solidFill>
                  <a:srgbClr val="FFFFFF"/>
                </a:solidFill>
                <a:prstDash val="solid"/>
                <a:round/>
                <a:headEnd/>
                <a:tailEnd/>
              </a:ln>
            </p:spPr>
            <p:txBody>
              <a:bodyPr/>
              <a:lstStyle/>
              <a:p>
                <a:pPr>
                  <a:defRPr/>
                </a:pPr>
                <a:endParaRPr lang="en-GB" sz="1108"/>
              </a:p>
            </p:txBody>
          </p:sp>
          <p:sp>
            <p:nvSpPr>
              <p:cNvPr id="185" name="Freeform 128"/>
              <p:cNvSpPr>
                <a:spLocks/>
              </p:cNvSpPr>
              <p:nvPr/>
            </p:nvSpPr>
            <p:spPr bwMode="auto">
              <a:xfrm>
                <a:off x="1868" y="1225"/>
                <a:ext cx="31" cy="35"/>
              </a:xfrm>
              <a:custGeom>
                <a:avLst/>
                <a:gdLst>
                  <a:gd name="T0" fmla="*/ 30 w 30"/>
                  <a:gd name="T1" fmla="*/ 28 h 34"/>
                  <a:gd name="T2" fmla="*/ 24 w 30"/>
                  <a:gd name="T3" fmla="*/ 34 h 34"/>
                  <a:gd name="T4" fmla="*/ 12 w 30"/>
                  <a:gd name="T5" fmla="*/ 34 h 34"/>
                  <a:gd name="T6" fmla="*/ 6 w 30"/>
                  <a:gd name="T7" fmla="*/ 34 h 34"/>
                  <a:gd name="T8" fmla="*/ 0 w 30"/>
                  <a:gd name="T9" fmla="*/ 28 h 34"/>
                  <a:gd name="T10" fmla="*/ 0 w 30"/>
                  <a:gd name="T11" fmla="*/ 0 h 34"/>
                  <a:gd name="T12" fmla="*/ 30 w 30"/>
                  <a:gd name="T13" fmla="*/ 0 h 34"/>
                  <a:gd name="T14" fmla="*/ 30 w 30"/>
                  <a:gd name="T15" fmla="*/ 28 h 34"/>
                  <a:gd name="T16" fmla="*/ 30 w 30"/>
                  <a:gd name="T17" fmla="*/ 28 h 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
                  <a:gd name="T28" fmla="*/ 0 h 34"/>
                  <a:gd name="T29" fmla="*/ 30 w 30"/>
                  <a:gd name="T30" fmla="*/ 34 h 3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 h="34">
                    <a:moveTo>
                      <a:pt x="30" y="28"/>
                    </a:moveTo>
                    <a:lnTo>
                      <a:pt x="24" y="34"/>
                    </a:lnTo>
                    <a:lnTo>
                      <a:pt x="12" y="34"/>
                    </a:lnTo>
                    <a:lnTo>
                      <a:pt x="6" y="34"/>
                    </a:lnTo>
                    <a:lnTo>
                      <a:pt x="0" y="28"/>
                    </a:lnTo>
                    <a:lnTo>
                      <a:pt x="0" y="0"/>
                    </a:lnTo>
                    <a:lnTo>
                      <a:pt x="30" y="0"/>
                    </a:lnTo>
                    <a:lnTo>
                      <a:pt x="30" y="28"/>
                    </a:lnTo>
                    <a:close/>
                  </a:path>
                </a:pathLst>
              </a:custGeom>
              <a:solidFill>
                <a:srgbClr val="FFFFFF"/>
              </a:solidFill>
              <a:ln w="9525">
                <a:noFill/>
                <a:round/>
                <a:headEnd/>
                <a:tailEnd/>
              </a:ln>
            </p:spPr>
            <p:txBody>
              <a:bodyPr/>
              <a:lstStyle/>
              <a:p>
                <a:pPr>
                  <a:defRPr/>
                </a:pPr>
                <a:endParaRPr lang="en-GB" sz="1108"/>
              </a:p>
            </p:txBody>
          </p:sp>
          <p:sp>
            <p:nvSpPr>
              <p:cNvPr id="186" name="Freeform 129"/>
              <p:cNvSpPr>
                <a:spLocks/>
              </p:cNvSpPr>
              <p:nvPr/>
            </p:nvSpPr>
            <p:spPr bwMode="auto">
              <a:xfrm>
                <a:off x="1880" y="1225"/>
                <a:ext cx="6" cy="12"/>
              </a:xfrm>
              <a:custGeom>
                <a:avLst/>
                <a:gdLst>
                  <a:gd name="T0" fmla="*/ 6 w 6"/>
                  <a:gd name="T1" fmla="*/ 6 h 11"/>
                  <a:gd name="T2" fmla="*/ 6 w 6"/>
                  <a:gd name="T3" fmla="*/ 11 h 11"/>
                  <a:gd name="T4" fmla="*/ 0 w 6"/>
                  <a:gd name="T5" fmla="*/ 11 h 11"/>
                  <a:gd name="T6" fmla="*/ 0 w 6"/>
                  <a:gd name="T7" fmla="*/ 11 h 11"/>
                  <a:gd name="T8" fmla="*/ 0 w 6"/>
                  <a:gd name="T9" fmla="*/ 6 h 11"/>
                  <a:gd name="T10" fmla="*/ 0 w 6"/>
                  <a:gd name="T11" fmla="*/ 0 h 11"/>
                  <a:gd name="T12" fmla="*/ 6 w 6"/>
                  <a:gd name="T13" fmla="*/ 0 h 11"/>
                  <a:gd name="T14" fmla="*/ 6 w 6"/>
                  <a:gd name="T15" fmla="*/ 6 h 11"/>
                  <a:gd name="T16" fmla="*/ 6 w 6"/>
                  <a:gd name="T17" fmla="*/ 6 h 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11"/>
                  <a:gd name="T29" fmla="*/ 6 w 6"/>
                  <a:gd name="T30" fmla="*/ 11 h 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11">
                    <a:moveTo>
                      <a:pt x="6" y="6"/>
                    </a:moveTo>
                    <a:lnTo>
                      <a:pt x="6" y="11"/>
                    </a:lnTo>
                    <a:lnTo>
                      <a:pt x="0" y="11"/>
                    </a:lnTo>
                    <a:lnTo>
                      <a:pt x="0" y="6"/>
                    </a:lnTo>
                    <a:lnTo>
                      <a:pt x="0" y="0"/>
                    </a:lnTo>
                    <a:lnTo>
                      <a:pt x="6" y="0"/>
                    </a:lnTo>
                    <a:lnTo>
                      <a:pt x="6" y="6"/>
                    </a:lnTo>
                    <a:close/>
                  </a:path>
                </a:pathLst>
              </a:custGeom>
              <a:solidFill>
                <a:srgbClr val="0A50A1"/>
              </a:solidFill>
              <a:ln w="9525">
                <a:noFill/>
                <a:round/>
                <a:headEnd/>
                <a:tailEnd/>
              </a:ln>
            </p:spPr>
            <p:txBody>
              <a:bodyPr/>
              <a:lstStyle/>
              <a:p>
                <a:pPr>
                  <a:defRPr/>
                </a:pPr>
                <a:endParaRPr lang="en-GB" sz="1108"/>
              </a:p>
            </p:txBody>
          </p:sp>
          <p:sp>
            <p:nvSpPr>
              <p:cNvPr id="187" name="Freeform 130"/>
              <p:cNvSpPr>
                <a:spLocks/>
              </p:cNvSpPr>
              <p:nvPr/>
            </p:nvSpPr>
            <p:spPr bwMode="auto">
              <a:xfrm>
                <a:off x="1880" y="1248"/>
                <a:ext cx="6" cy="6"/>
              </a:xfrm>
              <a:custGeom>
                <a:avLst/>
                <a:gdLst>
                  <a:gd name="T0" fmla="*/ 6 w 6"/>
                  <a:gd name="T1" fmla="*/ 5 h 5"/>
                  <a:gd name="T2" fmla="*/ 6 w 6"/>
                  <a:gd name="T3" fmla="*/ 5 h 5"/>
                  <a:gd name="T4" fmla="*/ 0 w 6"/>
                  <a:gd name="T5" fmla="*/ 5 h 5"/>
                  <a:gd name="T6" fmla="*/ 0 w 6"/>
                  <a:gd name="T7" fmla="*/ 5 h 5"/>
                  <a:gd name="T8" fmla="*/ 0 w 6"/>
                  <a:gd name="T9" fmla="*/ 0 h 5"/>
                  <a:gd name="T10" fmla="*/ 6 w 6"/>
                  <a:gd name="T11" fmla="*/ 0 h 5"/>
                  <a:gd name="T12" fmla="*/ 6 w 6"/>
                  <a:gd name="T13" fmla="*/ 5 h 5"/>
                  <a:gd name="T14" fmla="*/ 6 w 6"/>
                  <a:gd name="T15" fmla="*/ 5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6" y="5"/>
                    </a:moveTo>
                    <a:lnTo>
                      <a:pt x="6" y="5"/>
                    </a:lnTo>
                    <a:lnTo>
                      <a:pt x="0" y="5"/>
                    </a:lnTo>
                    <a:lnTo>
                      <a:pt x="0" y="0"/>
                    </a:lnTo>
                    <a:lnTo>
                      <a:pt x="6" y="0"/>
                    </a:lnTo>
                    <a:lnTo>
                      <a:pt x="6" y="5"/>
                    </a:lnTo>
                    <a:close/>
                  </a:path>
                </a:pathLst>
              </a:custGeom>
              <a:solidFill>
                <a:srgbClr val="0A50A1"/>
              </a:solidFill>
              <a:ln w="9525">
                <a:noFill/>
                <a:round/>
                <a:headEnd/>
                <a:tailEnd/>
              </a:ln>
            </p:spPr>
            <p:txBody>
              <a:bodyPr/>
              <a:lstStyle/>
              <a:p>
                <a:pPr>
                  <a:defRPr/>
                </a:pPr>
                <a:endParaRPr lang="en-GB" sz="1108"/>
              </a:p>
            </p:txBody>
          </p:sp>
          <p:sp>
            <p:nvSpPr>
              <p:cNvPr id="188" name="Freeform 131"/>
              <p:cNvSpPr>
                <a:spLocks/>
              </p:cNvSpPr>
              <p:nvPr/>
            </p:nvSpPr>
            <p:spPr bwMode="auto">
              <a:xfrm>
                <a:off x="1886" y="1237"/>
                <a:ext cx="6" cy="6"/>
              </a:xfrm>
              <a:custGeom>
                <a:avLst/>
                <a:gdLst>
                  <a:gd name="T0" fmla="*/ 6 w 6"/>
                  <a:gd name="T1" fmla="*/ 6 h 6"/>
                  <a:gd name="T2" fmla="*/ 6 w 6"/>
                  <a:gd name="T3" fmla="*/ 6 h 6"/>
                  <a:gd name="T4" fmla="*/ 0 w 6"/>
                  <a:gd name="T5" fmla="*/ 6 h 6"/>
                  <a:gd name="T6" fmla="*/ 0 w 6"/>
                  <a:gd name="T7" fmla="*/ 6 h 6"/>
                  <a:gd name="T8" fmla="*/ 0 w 6"/>
                  <a:gd name="T9" fmla="*/ 0 h 6"/>
                  <a:gd name="T10" fmla="*/ 6 w 6"/>
                  <a:gd name="T11" fmla="*/ 0 h 6"/>
                  <a:gd name="T12" fmla="*/ 6 w 6"/>
                  <a:gd name="T13" fmla="*/ 6 h 6"/>
                  <a:gd name="T14" fmla="*/ 6 w 6"/>
                  <a:gd name="T15" fmla="*/ 6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6" y="6"/>
                    </a:moveTo>
                    <a:lnTo>
                      <a:pt x="6" y="6"/>
                    </a:lnTo>
                    <a:lnTo>
                      <a:pt x="0" y="6"/>
                    </a:lnTo>
                    <a:lnTo>
                      <a:pt x="0" y="0"/>
                    </a:lnTo>
                    <a:lnTo>
                      <a:pt x="6" y="0"/>
                    </a:lnTo>
                    <a:lnTo>
                      <a:pt x="6" y="6"/>
                    </a:lnTo>
                    <a:close/>
                  </a:path>
                </a:pathLst>
              </a:custGeom>
              <a:solidFill>
                <a:srgbClr val="0A50A1"/>
              </a:solidFill>
              <a:ln w="9525">
                <a:noFill/>
                <a:round/>
                <a:headEnd/>
                <a:tailEnd/>
              </a:ln>
            </p:spPr>
            <p:txBody>
              <a:bodyPr/>
              <a:lstStyle/>
              <a:p>
                <a:pPr>
                  <a:defRPr/>
                </a:pPr>
                <a:endParaRPr lang="en-GB" sz="1108"/>
              </a:p>
            </p:txBody>
          </p:sp>
          <p:sp>
            <p:nvSpPr>
              <p:cNvPr id="189" name="Freeform 132"/>
              <p:cNvSpPr>
                <a:spLocks/>
              </p:cNvSpPr>
              <p:nvPr/>
            </p:nvSpPr>
            <p:spPr bwMode="auto">
              <a:xfrm>
                <a:off x="1874" y="1237"/>
                <a:ext cx="6" cy="6"/>
              </a:xfrm>
              <a:custGeom>
                <a:avLst/>
                <a:gdLst>
                  <a:gd name="T0" fmla="*/ 6 w 6"/>
                  <a:gd name="T1" fmla="*/ 6 h 6"/>
                  <a:gd name="T2" fmla="*/ 6 w 6"/>
                  <a:gd name="T3" fmla="*/ 6 h 6"/>
                  <a:gd name="T4" fmla="*/ 0 w 6"/>
                  <a:gd name="T5" fmla="*/ 6 h 6"/>
                  <a:gd name="T6" fmla="*/ 0 w 6"/>
                  <a:gd name="T7" fmla="*/ 6 h 6"/>
                  <a:gd name="T8" fmla="*/ 0 w 6"/>
                  <a:gd name="T9" fmla="*/ 0 h 6"/>
                  <a:gd name="T10" fmla="*/ 6 w 6"/>
                  <a:gd name="T11" fmla="*/ 0 h 6"/>
                  <a:gd name="T12" fmla="*/ 6 w 6"/>
                  <a:gd name="T13" fmla="*/ 6 h 6"/>
                  <a:gd name="T14" fmla="*/ 6 w 6"/>
                  <a:gd name="T15" fmla="*/ 6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6" y="6"/>
                    </a:moveTo>
                    <a:lnTo>
                      <a:pt x="6" y="6"/>
                    </a:lnTo>
                    <a:lnTo>
                      <a:pt x="0" y="6"/>
                    </a:lnTo>
                    <a:lnTo>
                      <a:pt x="0" y="0"/>
                    </a:lnTo>
                    <a:lnTo>
                      <a:pt x="6" y="0"/>
                    </a:lnTo>
                    <a:lnTo>
                      <a:pt x="6" y="6"/>
                    </a:lnTo>
                    <a:close/>
                  </a:path>
                </a:pathLst>
              </a:custGeom>
              <a:solidFill>
                <a:srgbClr val="0A50A1"/>
              </a:solidFill>
              <a:ln w="9525">
                <a:noFill/>
                <a:round/>
                <a:headEnd/>
                <a:tailEnd/>
              </a:ln>
            </p:spPr>
            <p:txBody>
              <a:bodyPr/>
              <a:lstStyle/>
              <a:p>
                <a:pPr>
                  <a:defRPr/>
                </a:pPr>
                <a:endParaRPr lang="en-GB" sz="1108"/>
              </a:p>
            </p:txBody>
          </p:sp>
          <p:sp>
            <p:nvSpPr>
              <p:cNvPr id="190" name="Freeform 133"/>
              <p:cNvSpPr>
                <a:spLocks/>
              </p:cNvSpPr>
              <p:nvPr/>
            </p:nvSpPr>
            <p:spPr bwMode="auto">
              <a:xfrm>
                <a:off x="1862" y="1209"/>
                <a:ext cx="6" cy="12"/>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close/>
                  </a:path>
                </a:pathLst>
              </a:custGeom>
              <a:solidFill>
                <a:srgbClr val="FFE600"/>
              </a:solidFill>
              <a:ln w="9525">
                <a:noFill/>
                <a:round/>
                <a:headEnd/>
                <a:tailEnd/>
              </a:ln>
            </p:spPr>
            <p:txBody>
              <a:bodyPr/>
              <a:lstStyle/>
              <a:p>
                <a:pPr>
                  <a:defRPr/>
                </a:pPr>
                <a:endParaRPr lang="en-GB" sz="1108"/>
              </a:p>
            </p:txBody>
          </p:sp>
          <p:sp>
            <p:nvSpPr>
              <p:cNvPr id="191" name="Freeform 134"/>
              <p:cNvSpPr>
                <a:spLocks/>
              </p:cNvSpPr>
              <p:nvPr/>
            </p:nvSpPr>
            <p:spPr bwMode="auto">
              <a:xfrm>
                <a:off x="1862" y="1209"/>
                <a:ext cx="6" cy="12"/>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path>
                </a:pathLst>
              </a:custGeom>
              <a:noFill/>
              <a:ln w="0">
                <a:solidFill>
                  <a:srgbClr val="000000"/>
                </a:solidFill>
                <a:prstDash val="solid"/>
                <a:round/>
                <a:headEnd/>
                <a:tailEnd/>
              </a:ln>
            </p:spPr>
            <p:txBody>
              <a:bodyPr/>
              <a:lstStyle/>
              <a:p>
                <a:pPr>
                  <a:defRPr/>
                </a:pPr>
                <a:endParaRPr lang="en-GB" sz="1108"/>
              </a:p>
            </p:txBody>
          </p:sp>
          <p:sp>
            <p:nvSpPr>
              <p:cNvPr id="192" name="Freeform 135"/>
              <p:cNvSpPr>
                <a:spLocks/>
              </p:cNvSpPr>
              <p:nvPr/>
            </p:nvSpPr>
            <p:spPr bwMode="auto">
              <a:xfrm>
                <a:off x="1898" y="1209"/>
                <a:ext cx="6" cy="12"/>
              </a:xfrm>
              <a:custGeom>
                <a:avLst/>
                <a:gdLst>
                  <a:gd name="T0" fmla="*/ 5 w 5"/>
                  <a:gd name="T1" fmla="*/ 11 h 11"/>
                  <a:gd name="T2" fmla="*/ 0 w 5"/>
                  <a:gd name="T3" fmla="*/ 11 h 11"/>
                  <a:gd name="T4" fmla="*/ 0 w 5"/>
                  <a:gd name="T5" fmla="*/ 0 h 11"/>
                  <a:gd name="T6" fmla="*/ 5 w 5"/>
                  <a:gd name="T7" fmla="*/ 0 h 11"/>
                  <a:gd name="T8" fmla="*/ 5 w 5"/>
                  <a:gd name="T9" fmla="*/ 11 h 11"/>
                  <a:gd name="T10" fmla="*/ 5 w 5"/>
                  <a:gd name="T11" fmla="*/ 11 h 11"/>
                  <a:gd name="T12" fmla="*/ 0 60000 65536"/>
                  <a:gd name="T13" fmla="*/ 0 60000 65536"/>
                  <a:gd name="T14" fmla="*/ 0 60000 65536"/>
                  <a:gd name="T15" fmla="*/ 0 60000 65536"/>
                  <a:gd name="T16" fmla="*/ 0 60000 65536"/>
                  <a:gd name="T17" fmla="*/ 0 60000 65536"/>
                  <a:gd name="T18" fmla="*/ 0 w 5"/>
                  <a:gd name="T19" fmla="*/ 0 h 11"/>
                  <a:gd name="T20" fmla="*/ 5 w 5"/>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 h="11">
                    <a:moveTo>
                      <a:pt x="5" y="11"/>
                    </a:moveTo>
                    <a:lnTo>
                      <a:pt x="0" y="11"/>
                    </a:lnTo>
                    <a:lnTo>
                      <a:pt x="0" y="0"/>
                    </a:lnTo>
                    <a:lnTo>
                      <a:pt x="5" y="0"/>
                    </a:lnTo>
                    <a:lnTo>
                      <a:pt x="5" y="11"/>
                    </a:lnTo>
                    <a:close/>
                  </a:path>
                </a:pathLst>
              </a:custGeom>
              <a:solidFill>
                <a:srgbClr val="FFE600"/>
              </a:solidFill>
              <a:ln w="9525">
                <a:noFill/>
                <a:round/>
                <a:headEnd/>
                <a:tailEnd/>
              </a:ln>
            </p:spPr>
            <p:txBody>
              <a:bodyPr/>
              <a:lstStyle/>
              <a:p>
                <a:pPr>
                  <a:defRPr/>
                </a:pPr>
                <a:endParaRPr lang="en-GB" sz="1108"/>
              </a:p>
            </p:txBody>
          </p:sp>
          <p:sp>
            <p:nvSpPr>
              <p:cNvPr id="193" name="Freeform 136"/>
              <p:cNvSpPr>
                <a:spLocks/>
              </p:cNvSpPr>
              <p:nvPr/>
            </p:nvSpPr>
            <p:spPr bwMode="auto">
              <a:xfrm>
                <a:off x="1898" y="1209"/>
                <a:ext cx="6" cy="12"/>
              </a:xfrm>
              <a:custGeom>
                <a:avLst/>
                <a:gdLst>
                  <a:gd name="T0" fmla="*/ 5 w 5"/>
                  <a:gd name="T1" fmla="*/ 11 h 11"/>
                  <a:gd name="T2" fmla="*/ 0 w 5"/>
                  <a:gd name="T3" fmla="*/ 11 h 11"/>
                  <a:gd name="T4" fmla="*/ 0 w 5"/>
                  <a:gd name="T5" fmla="*/ 0 h 11"/>
                  <a:gd name="T6" fmla="*/ 5 w 5"/>
                  <a:gd name="T7" fmla="*/ 0 h 11"/>
                  <a:gd name="T8" fmla="*/ 5 w 5"/>
                  <a:gd name="T9" fmla="*/ 11 h 11"/>
                  <a:gd name="T10" fmla="*/ 5 w 5"/>
                  <a:gd name="T11" fmla="*/ 11 h 11"/>
                  <a:gd name="T12" fmla="*/ 0 60000 65536"/>
                  <a:gd name="T13" fmla="*/ 0 60000 65536"/>
                  <a:gd name="T14" fmla="*/ 0 60000 65536"/>
                  <a:gd name="T15" fmla="*/ 0 60000 65536"/>
                  <a:gd name="T16" fmla="*/ 0 60000 65536"/>
                  <a:gd name="T17" fmla="*/ 0 60000 65536"/>
                  <a:gd name="T18" fmla="*/ 0 w 5"/>
                  <a:gd name="T19" fmla="*/ 0 h 11"/>
                  <a:gd name="T20" fmla="*/ 5 w 5"/>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 h="11">
                    <a:moveTo>
                      <a:pt x="5" y="11"/>
                    </a:moveTo>
                    <a:lnTo>
                      <a:pt x="0" y="11"/>
                    </a:lnTo>
                    <a:lnTo>
                      <a:pt x="0" y="0"/>
                    </a:lnTo>
                    <a:lnTo>
                      <a:pt x="5" y="0"/>
                    </a:lnTo>
                    <a:lnTo>
                      <a:pt x="5" y="11"/>
                    </a:lnTo>
                  </a:path>
                </a:pathLst>
              </a:custGeom>
              <a:noFill/>
              <a:ln w="0">
                <a:solidFill>
                  <a:srgbClr val="000000"/>
                </a:solidFill>
                <a:prstDash val="solid"/>
                <a:round/>
                <a:headEnd/>
                <a:tailEnd/>
              </a:ln>
            </p:spPr>
            <p:txBody>
              <a:bodyPr/>
              <a:lstStyle/>
              <a:p>
                <a:pPr>
                  <a:defRPr/>
                </a:pPr>
                <a:endParaRPr lang="en-GB" sz="1108"/>
              </a:p>
            </p:txBody>
          </p:sp>
          <p:sp>
            <p:nvSpPr>
              <p:cNvPr id="194" name="Freeform 137"/>
              <p:cNvSpPr>
                <a:spLocks/>
              </p:cNvSpPr>
              <p:nvPr/>
            </p:nvSpPr>
            <p:spPr bwMode="auto">
              <a:xfrm>
                <a:off x="1862" y="1237"/>
                <a:ext cx="6" cy="6"/>
              </a:xfrm>
              <a:custGeom>
                <a:avLst/>
                <a:gdLst>
                  <a:gd name="T0" fmla="*/ 6 w 6"/>
                  <a:gd name="T1" fmla="*/ 6 h 6"/>
                  <a:gd name="T2" fmla="*/ 0 w 6"/>
                  <a:gd name="T3" fmla="*/ 6 h 6"/>
                  <a:gd name="T4" fmla="*/ 0 w 6"/>
                  <a:gd name="T5" fmla="*/ 0 h 6"/>
                  <a:gd name="T6" fmla="*/ 6 w 6"/>
                  <a:gd name="T7" fmla="*/ 0 h 6"/>
                  <a:gd name="T8" fmla="*/ 6 w 6"/>
                  <a:gd name="T9" fmla="*/ 6 h 6"/>
                  <a:gd name="T10" fmla="*/ 6 w 6"/>
                  <a:gd name="T11" fmla="*/ 6 h 6"/>
                  <a:gd name="T12" fmla="*/ 0 60000 65536"/>
                  <a:gd name="T13" fmla="*/ 0 60000 65536"/>
                  <a:gd name="T14" fmla="*/ 0 60000 65536"/>
                  <a:gd name="T15" fmla="*/ 0 60000 65536"/>
                  <a:gd name="T16" fmla="*/ 0 60000 65536"/>
                  <a:gd name="T17" fmla="*/ 0 60000 65536"/>
                  <a:gd name="T18" fmla="*/ 0 w 6"/>
                  <a:gd name="T19" fmla="*/ 0 h 6"/>
                  <a:gd name="T20" fmla="*/ 6 w 6"/>
                  <a:gd name="T21" fmla="*/ 6 h 6"/>
                </a:gdLst>
                <a:ahLst/>
                <a:cxnLst>
                  <a:cxn ang="T12">
                    <a:pos x="T0" y="T1"/>
                  </a:cxn>
                  <a:cxn ang="T13">
                    <a:pos x="T2" y="T3"/>
                  </a:cxn>
                  <a:cxn ang="T14">
                    <a:pos x="T4" y="T5"/>
                  </a:cxn>
                  <a:cxn ang="T15">
                    <a:pos x="T6" y="T7"/>
                  </a:cxn>
                  <a:cxn ang="T16">
                    <a:pos x="T8" y="T9"/>
                  </a:cxn>
                  <a:cxn ang="T17">
                    <a:pos x="T10" y="T11"/>
                  </a:cxn>
                </a:cxnLst>
                <a:rect l="T18" t="T19" r="T20" b="T21"/>
                <a:pathLst>
                  <a:path w="6" h="6">
                    <a:moveTo>
                      <a:pt x="6" y="6"/>
                    </a:moveTo>
                    <a:lnTo>
                      <a:pt x="0" y="6"/>
                    </a:lnTo>
                    <a:lnTo>
                      <a:pt x="0" y="0"/>
                    </a:lnTo>
                    <a:lnTo>
                      <a:pt x="6" y="0"/>
                    </a:lnTo>
                    <a:lnTo>
                      <a:pt x="6" y="6"/>
                    </a:lnTo>
                    <a:close/>
                  </a:path>
                </a:pathLst>
              </a:custGeom>
              <a:solidFill>
                <a:srgbClr val="FFE600"/>
              </a:solidFill>
              <a:ln w="9525">
                <a:noFill/>
                <a:round/>
                <a:headEnd/>
                <a:tailEnd/>
              </a:ln>
            </p:spPr>
            <p:txBody>
              <a:bodyPr/>
              <a:lstStyle/>
              <a:p>
                <a:pPr>
                  <a:defRPr/>
                </a:pPr>
                <a:endParaRPr lang="en-GB" sz="1108"/>
              </a:p>
            </p:txBody>
          </p:sp>
          <p:sp>
            <p:nvSpPr>
              <p:cNvPr id="195" name="Freeform 138"/>
              <p:cNvSpPr>
                <a:spLocks/>
              </p:cNvSpPr>
              <p:nvPr/>
            </p:nvSpPr>
            <p:spPr bwMode="auto">
              <a:xfrm>
                <a:off x="1862" y="1237"/>
                <a:ext cx="6" cy="6"/>
              </a:xfrm>
              <a:custGeom>
                <a:avLst/>
                <a:gdLst>
                  <a:gd name="T0" fmla="*/ 6 w 6"/>
                  <a:gd name="T1" fmla="*/ 6 h 6"/>
                  <a:gd name="T2" fmla="*/ 0 w 6"/>
                  <a:gd name="T3" fmla="*/ 6 h 6"/>
                  <a:gd name="T4" fmla="*/ 0 w 6"/>
                  <a:gd name="T5" fmla="*/ 0 h 6"/>
                  <a:gd name="T6" fmla="*/ 6 w 6"/>
                  <a:gd name="T7" fmla="*/ 0 h 6"/>
                  <a:gd name="T8" fmla="*/ 6 w 6"/>
                  <a:gd name="T9" fmla="*/ 6 h 6"/>
                  <a:gd name="T10" fmla="*/ 6 w 6"/>
                  <a:gd name="T11" fmla="*/ 6 h 6"/>
                  <a:gd name="T12" fmla="*/ 0 60000 65536"/>
                  <a:gd name="T13" fmla="*/ 0 60000 65536"/>
                  <a:gd name="T14" fmla="*/ 0 60000 65536"/>
                  <a:gd name="T15" fmla="*/ 0 60000 65536"/>
                  <a:gd name="T16" fmla="*/ 0 60000 65536"/>
                  <a:gd name="T17" fmla="*/ 0 60000 65536"/>
                  <a:gd name="T18" fmla="*/ 0 w 6"/>
                  <a:gd name="T19" fmla="*/ 0 h 6"/>
                  <a:gd name="T20" fmla="*/ 6 w 6"/>
                  <a:gd name="T21" fmla="*/ 6 h 6"/>
                </a:gdLst>
                <a:ahLst/>
                <a:cxnLst>
                  <a:cxn ang="T12">
                    <a:pos x="T0" y="T1"/>
                  </a:cxn>
                  <a:cxn ang="T13">
                    <a:pos x="T2" y="T3"/>
                  </a:cxn>
                  <a:cxn ang="T14">
                    <a:pos x="T4" y="T5"/>
                  </a:cxn>
                  <a:cxn ang="T15">
                    <a:pos x="T6" y="T7"/>
                  </a:cxn>
                  <a:cxn ang="T16">
                    <a:pos x="T8" y="T9"/>
                  </a:cxn>
                  <a:cxn ang="T17">
                    <a:pos x="T10" y="T11"/>
                  </a:cxn>
                </a:cxnLst>
                <a:rect l="T18" t="T19" r="T20" b="T21"/>
                <a:pathLst>
                  <a:path w="6" h="6">
                    <a:moveTo>
                      <a:pt x="6" y="6"/>
                    </a:moveTo>
                    <a:lnTo>
                      <a:pt x="0" y="6"/>
                    </a:lnTo>
                    <a:lnTo>
                      <a:pt x="0" y="0"/>
                    </a:lnTo>
                    <a:lnTo>
                      <a:pt x="6" y="0"/>
                    </a:lnTo>
                    <a:lnTo>
                      <a:pt x="6" y="6"/>
                    </a:lnTo>
                  </a:path>
                </a:pathLst>
              </a:custGeom>
              <a:noFill/>
              <a:ln w="0">
                <a:solidFill>
                  <a:srgbClr val="000000"/>
                </a:solidFill>
                <a:prstDash val="solid"/>
                <a:round/>
                <a:headEnd/>
                <a:tailEnd/>
              </a:ln>
            </p:spPr>
            <p:txBody>
              <a:bodyPr/>
              <a:lstStyle/>
              <a:p>
                <a:pPr>
                  <a:defRPr/>
                </a:pPr>
                <a:endParaRPr lang="en-GB" sz="1108"/>
              </a:p>
            </p:txBody>
          </p:sp>
          <p:sp>
            <p:nvSpPr>
              <p:cNvPr id="196" name="Freeform 139"/>
              <p:cNvSpPr>
                <a:spLocks/>
              </p:cNvSpPr>
              <p:nvPr/>
            </p:nvSpPr>
            <p:spPr bwMode="auto">
              <a:xfrm>
                <a:off x="1862" y="1254"/>
                <a:ext cx="12" cy="10"/>
              </a:xfrm>
              <a:custGeom>
                <a:avLst/>
                <a:gdLst>
                  <a:gd name="T0" fmla="*/ 12 w 12"/>
                  <a:gd name="T1" fmla="*/ 6 h 11"/>
                  <a:gd name="T2" fmla="*/ 12 w 12"/>
                  <a:gd name="T3" fmla="*/ 11 h 11"/>
                  <a:gd name="T4" fmla="*/ 0 w 12"/>
                  <a:gd name="T5" fmla="*/ 6 h 11"/>
                  <a:gd name="T6" fmla="*/ 6 w 12"/>
                  <a:gd name="T7" fmla="*/ 0 h 11"/>
                  <a:gd name="T8" fmla="*/ 12 w 12"/>
                  <a:gd name="T9" fmla="*/ 6 h 11"/>
                  <a:gd name="T10" fmla="*/ 12 w 12"/>
                  <a:gd name="T11" fmla="*/ 6 h 11"/>
                  <a:gd name="T12" fmla="*/ 0 60000 65536"/>
                  <a:gd name="T13" fmla="*/ 0 60000 65536"/>
                  <a:gd name="T14" fmla="*/ 0 60000 65536"/>
                  <a:gd name="T15" fmla="*/ 0 60000 65536"/>
                  <a:gd name="T16" fmla="*/ 0 60000 65536"/>
                  <a:gd name="T17" fmla="*/ 0 60000 65536"/>
                  <a:gd name="T18" fmla="*/ 0 w 12"/>
                  <a:gd name="T19" fmla="*/ 0 h 11"/>
                  <a:gd name="T20" fmla="*/ 12 w 12"/>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12" h="11">
                    <a:moveTo>
                      <a:pt x="12" y="6"/>
                    </a:moveTo>
                    <a:lnTo>
                      <a:pt x="12" y="11"/>
                    </a:lnTo>
                    <a:lnTo>
                      <a:pt x="0" y="6"/>
                    </a:lnTo>
                    <a:lnTo>
                      <a:pt x="6" y="0"/>
                    </a:lnTo>
                    <a:lnTo>
                      <a:pt x="12" y="6"/>
                    </a:lnTo>
                    <a:close/>
                  </a:path>
                </a:pathLst>
              </a:custGeom>
              <a:solidFill>
                <a:srgbClr val="FFE600"/>
              </a:solidFill>
              <a:ln w="9525">
                <a:noFill/>
                <a:round/>
                <a:headEnd/>
                <a:tailEnd/>
              </a:ln>
            </p:spPr>
            <p:txBody>
              <a:bodyPr/>
              <a:lstStyle/>
              <a:p>
                <a:pPr>
                  <a:defRPr/>
                </a:pPr>
                <a:endParaRPr lang="en-GB" sz="1108"/>
              </a:p>
            </p:txBody>
          </p:sp>
          <p:sp>
            <p:nvSpPr>
              <p:cNvPr id="197" name="Freeform 140"/>
              <p:cNvSpPr>
                <a:spLocks/>
              </p:cNvSpPr>
              <p:nvPr/>
            </p:nvSpPr>
            <p:spPr bwMode="auto">
              <a:xfrm>
                <a:off x="1862" y="1254"/>
                <a:ext cx="12" cy="10"/>
              </a:xfrm>
              <a:custGeom>
                <a:avLst/>
                <a:gdLst>
                  <a:gd name="T0" fmla="*/ 12 w 12"/>
                  <a:gd name="T1" fmla="*/ 6 h 11"/>
                  <a:gd name="T2" fmla="*/ 12 w 12"/>
                  <a:gd name="T3" fmla="*/ 11 h 11"/>
                  <a:gd name="T4" fmla="*/ 0 w 12"/>
                  <a:gd name="T5" fmla="*/ 6 h 11"/>
                  <a:gd name="T6" fmla="*/ 6 w 12"/>
                  <a:gd name="T7" fmla="*/ 0 h 11"/>
                  <a:gd name="T8" fmla="*/ 12 w 12"/>
                  <a:gd name="T9" fmla="*/ 6 h 11"/>
                  <a:gd name="T10" fmla="*/ 12 w 12"/>
                  <a:gd name="T11" fmla="*/ 6 h 11"/>
                  <a:gd name="T12" fmla="*/ 0 60000 65536"/>
                  <a:gd name="T13" fmla="*/ 0 60000 65536"/>
                  <a:gd name="T14" fmla="*/ 0 60000 65536"/>
                  <a:gd name="T15" fmla="*/ 0 60000 65536"/>
                  <a:gd name="T16" fmla="*/ 0 60000 65536"/>
                  <a:gd name="T17" fmla="*/ 0 60000 65536"/>
                  <a:gd name="T18" fmla="*/ 0 w 12"/>
                  <a:gd name="T19" fmla="*/ 0 h 11"/>
                  <a:gd name="T20" fmla="*/ 12 w 12"/>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12" h="11">
                    <a:moveTo>
                      <a:pt x="12" y="6"/>
                    </a:moveTo>
                    <a:lnTo>
                      <a:pt x="12" y="11"/>
                    </a:lnTo>
                    <a:lnTo>
                      <a:pt x="0" y="6"/>
                    </a:lnTo>
                    <a:lnTo>
                      <a:pt x="6" y="0"/>
                    </a:lnTo>
                    <a:lnTo>
                      <a:pt x="12" y="6"/>
                    </a:lnTo>
                  </a:path>
                </a:pathLst>
              </a:custGeom>
              <a:noFill/>
              <a:ln w="0">
                <a:solidFill>
                  <a:srgbClr val="000000"/>
                </a:solidFill>
                <a:prstDash val="solid"/>
                <a:round/>
                <a:headEnd/>
                <a:tailEnd/>
              </a:ln>
            </p:spPr>
            <p:txBody>
              <a:bodyPr/>
              <a:lstStyle/>
              <a:p>
                <a:pPr>
                  <a:defRPr/>
                </a:pPr>
                <a:endParaRPr lang="en-GB" sz="1108"/>
              </a:p>
            </p:txBody>
          </p:sp>
          <p:sp>
            <p:nvSpPr>
              <p:cNvPr id="198" name="Freeform 141"/>
              <p:cNvSpPr>
                <a:spLocks/>
              </p:cNvSpPr>
              <p:nvPr/>
            </p:nvSpPr>
            <p:spPr bwMode="auto">
              <a:xfrm>
                <a:off x="1892" y="1254"/>
                <a:ext cx="6" cy="10"/>
              </a:xfrm>
              <a:custGeom>
                <a:avLst/>
                <a:gdLst>
                  <a:gd name="T0" fmla="*/ 0 w 6"/>
                  <a:gd name="T1" fmla="*/ 6 h 11"/>
                  <a:gd name="T2" fmla="*/ 0 w 6"/>
                  <a:gd name="T3" fmla="*/ 11 h 11"/>
                  <a:gd name="T4" fmla="*/ 6 w 6"/>
                  <a:gd name="T5" fmla="*/ 6 h 11"/>
                  <a:gd name="T6" fmla="*/ 6 w 6"/>
                  <a:gd name="T7" fmla="*/ 0 h 11"/>
                  <a:gd name="T8" fmla="*/ 0 w 6"/>
                  <a:gd name="T9" fmla="*/ 6 h 11"/>
                  <a:gd name="T10" fmla="*/ 0 w 6"/>
                  <a:gd name="T11" fmla="*/ 6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0" y="6"/>
                    </a:moveTo>
                    <a:lnTo>
                      <a:pt x="0" y="11"/>
                    </a:lnTo>
                    <a:lnTo>
                      <a:pt x="6" y="6"/>
                    </a:lnTo>
                    <a:lnTo>
                      <a:pt x="6" y="0"/>
                    </a:lnTo>
                    <a:lnTo>
                      <a:pt x="0" y="6"/>
                    </a:lnTo>
                    <a:close/>
                  </a:path>
                </a:pathLst>
              </a:custGeom>
              <a:solidFill>
                <a:srgbClr val="FFE600"/>
              </a:solidFill>
              <a:ln w="9525">
                <a:noFill/>
                <a:round/>
                <a:headEnd/>
                <a:tailEnd/>
              </a:ln>
            </p:spPr>
            <p:txBody>
              <a:bodyPr/>
              <a:lstStyle/>
              <a:p>
                <a:pPr>
                  <a:defRPr/>
                </a:pPr>
                <a:endParaRPr lang="en-GB" sz="1108"/>
              </a:p>
            </p:txBody>
          </p:sp>
          <p:sp>
            <p:nvSpPr>
              <p:cNvPr id="199" name="Freeform 142"/>
              <p:cNvSpPr>
                <a:spLocks/>
              </p:cNvSpPr>
              <p:nvPr/>
            </p:nvSpPr>
            <p:spPr bwMode="auto">
              <a:xfrm>
                <a:off x="1892" y="1254"/>
                <a:ext cx="6" cy="10"/>
              </a:xfrm>
              <a:custGeom>
                <a:avLst/>
                <a:gdLst>
                  <a:gd name="T0" fmla="*/ 0 w 6"/>
                  <a:gd name="T1" fmla="*/ 6 h 11"/>
                  <a:gd name="T2" fmla="*/ 0 w 6"/>
                  <a:gd name="T3" fmla="*/ 11 h 11"/>
                  <a:gd name="T4" fmla="*/ 6 w 6"/>
                  <a:gd name="T5" fmla="*/ 6 h 11"/>
                  <a:gd name="T6" fmla="*/ 6 w 6"/>
                  <a:gd name="T7" fmla="*/ 0 h 11"/>
                  <a:gd name="T8" fmla="*/ 0 w 6"/>
                  <a:gd name="T9" fmla="*/ 6 h 11"/>
                  <a:gd name="T10" fmla="*/ 0 w 6"/>
                  <a:gd name="T11" fmla="*/ 6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0" y="6"/>
                    </a:moveTo>
                    <a:lnTo>
                      <a:pt x="0" y="11"/>
                    </a:lnTo>
                    <a:lnTo>
                      <a:pt x="6" y="6"/>
                    </a:lnTo>
                    <a:lnTo>
                      <a:pt x="6" y="0"/>
                    </a:lnTo>
                    <a:lnTo>
                      <a:pt x="0" y="6"/>
                    </a:lnTo>
                  </a:path>
                </a:pathLst>
              </a:custGeom>
              <a:noFill/>
              <a:ln w="0">
                <a:solidFill>
                  <a:srgbClr val="000000"/>
                </a:solidFill>
                <a:prstDash val="solid"/>
                <a:round/>
                <a:headEnd/>
                <a:tailEnd/>
              </a:ln>
            </p:spPr>
            <p:txBody>
              <a:bodyPr/>
              <a:lstStyle/>
              <a:p>
                <a:pPr>
                  <a:defRPr/>
                </a:pPr>
                <a:endParaRPr lang="en-GB" sz="1108"/>
              </a:p>
            </p:txBody>
          </p:sp>
          <p:sp>
            <p:nvSpPr>
              <p:cNvPr id="200" name="Freeform 143"/>
              <p:cNvSpPr>
                <a:spLocks/>
              </p:cNvSpPr>
              <p:nvPr/>
            </p:nvSpPr>
            <p:spPr bwMode="auto">
              <a:xfrm>
                <a:off x="1898" y="1237"/>
                <a:ext cx="6" cy="6"/>
              </a:xfrm>
              <a:custGeom>
                <a:avLst/>
                <a:gdLst>
                  <a:gd name="T0" fmla="*/ 5 w 5"/>
                  <a:gd name="T1" fmla="*/ 6 h 6"/>
                  <a:gd name="T2" fmla="*/ 0 w 5"/>
                  <a:gd name="T3" fmla="*/ 6 h 6"/>
                  <a:gd name="T4" fmla="*/ 0 w 5"/>
                  <a:gd name="T5" fmla="*/ 0 h 6"/>
                  <a:gd name="T6" fmla="*/ 5 w 5"/>
                  <a:gd name="T7" fmla="*/ 0 h 6"/>
                  <a:gd name="T8" fmla="*/ 5 w 5"/>
                  <a:gd name="T9" fmla="*/ 6 h 6"/>
                  <a:gd name="T10" fmla="*/ 5 w 5"/>
                  <a:gd name="T11" fmla="*/ 6 h 6"/>
                  <a:gd name="T12" fmla="*/ 0 60000 65536"/>
                  <a:gd name="T13" fmla="*/ 0 60000 65536"/>
                  <a:gd name="T14" fmla="*/ 0 60000 65536"/>
                  <a:gd name="T15" fmla="*/ 0 60000 65536"/>
                  <a:gd name="T16" fmla="*/ 0 60000 65536"/>
                  <a:gd name="T17" fmla="*/ 0 60000 65536"/>
                  <a:gd name="T18" fmla="*/ 0 w 5"/>
                  <a:gd name="T19" fmla="*/ 0 h 6"/>
                  <a:gd name="T20" fmla="*/ 5 w 5"/>
                  <a:gd name="T21" fmla="*/ 6 h 6"/>
                </a:gdLst>
                <a:ahLst/>
                <a:cxnLst>
                  <a:cxn ang="T12">
                    <a:pos x="T0" y="T1"/>
                  </a:cxn>
                  <a:cxn ang="T13">
                    <a:pos x="T2" y="T3"/>
                  </a:cxn>
                  <a:cxn ang="T14">
                    <a:pos x="T4" y="T5"/>
                  </a:cxn>
                  <a:cxn ang="T15">
                    <a:pos x="T6" y="T7"/>
                  </a:cxn>
                  <a:cxn ang="T16">
                    <a:pos x="T8" y="T9"/>
                  </a:cxn>
                  <a:cxn ang="T17">
                    <a:pos x="T10" y="T11"/>
                  </a:cxn>
                </a:cxnLst>
                <a:rect l="T18" t="T19" r="T20" b="T21"/>
                <a:pathLst>
                  <a:path w="5" h="6">
                    <a:moveTo>
                      <a:pt x="5" y="6"/>
                    </a:moveTo>
                    <a:lnTo>
                      <a:pt x="0" y="6"/>
                    </a:lnTo>
                    <a:lnTo>
                      <a:pt x="0" y="0"/>
                    </a:lnTo>
                    <a:lnTo>
                      <a:pt x="5" y="0"/>
                    </a:lnTo>
                    <a:lnTo>
                      <a:pt x="5" y="6"/>
                    </a:lnTo>
                    <a:close/>
                  </a:path>
                </a:pathLst>
              </a:custGeom>
              <a:solidFill>
                <a:srgbClr val="FFE600"/>
              </a:solidFill>
              <a:ln w="9525">
                <a:noFill/>
                <a:round/>
                <a:headEnd/>
                <a:tailEnd/>
              </a:ln>
            </p:spPr>
            <p:txBody>
              <a:bodyPr/>
              <a:lstStyle/>
              <a:p>
                <a:pPr>
                  <a:defRPr/>
                </a:pPr>
                <a:endParaRPr lang="en-GB" sz="1108"/>
              </a:p>
            </p:txBody>
          </p:sp>
          <p:sp>
            <p:nvSpPr>
              <p:cNvPr id="201" name="Freeform 144"/>
              <p:cNvSpPr>
                <a:spLocks/>
              </p:cNvSpPr>
              <p:nvPr/>
            </p:nvSpPr>
            <p:spPr bwMode="auto">
              <a:xfrm>
                <a:off x="1898" y="1237"/>
                <a:ext cx="6" cy="6"/>
              </a:xfrm>
              <a:custGeom>
                <a:avLst/>
                <a:gdLst>
                  <a:gd name="T0" fmla="*/ 5 w 5"/>
                  <a:gd name="T1" fmla="*/ 6 h 6"/>
                  <a:gd name="T2" fmla="*/ 0 w 5"/>
                  <a:gd name="T3" fmla="*/ 6 h 6"/>
                  <a:gd name="T4" fmla="*/ 0 w 5"/>
                  <a:gd name="T5" fmla="*/ 0 h 6"/>
                  <a:gd name="T6" fmla="*/ 5 w 5"/>
                  <a:gd name="T7" fmla="*/ 0 h 6"/>
                  <a:gd name="T8" fmla="*/ 5 w 5"/>
                  <a:gd name="T9" fmla="*/ 6 h 6"/>
                  <a:gd name="T10" fmla="*/ 5 w 5"/>
                  <a:gd name="T11" fmla="*/ 6 h 6"/>
                  <a:gd name="T12" fmla="*/ 0 60000 65536"/>
                  <a:gd name="T13" fmla="*/ 0 60000 65536"/>
                  <a:gd name="T14" fmla="*/ 0 60000 65536"/>
                  <a:gd name="T15" fmla="*/ 0 60000 65536"/>
                  <a:gd name="T16" fmla="*/ 0 60000 65536"/>
                  <a:gd name="T17" fmla="*/ 0 60000 65536"/>
                  <a:gd name="T18" fmla="*/ 0 w 5"/>
                  <a:gd name="T19" fmla="*/ 0 h 6"/>
                  <a:gd name="T20" fmla="*/ 5 w 5"/>
                  <a:gd name="T21" fmla="*/ 6 h 6"/>
                </a:gdLst>
                <a:ahLst/>
                <a:cxnLst>
                  <a:cxn ang="T12">
                    <a:pos x="T0" y="T1"/>
                  </a:cxn>
                  <a:cxn ang="T13">
                    <a:pos x="T2" y="T3"/>
                  </a:cxn>
                  <a:cxn ang="T14">
                    <a:pos x="T4" y="T5"/>
                  </a:cxn>
                  <a:cxn ang="T15">
                    <a:pos x="T6" y="T7"/>
                  </a:cxn>
                  <a:cxn ang="T16">
                    <a:pos x="T8" y="T9"/>
                  </a:cxn>
                  <a:cxn ang="T17">
                    <a:pos x="T10" y="T11"/>
                  </a:cxn>
                </a:cxnLst>
                <a:rect l="T18" t="T19" r="T20" b="T21"/>
                <a:pathLst>
                  <a:path w="5" h="6">
                    <a:moveTo>
                      <a:pt x="5" y="6"/>
                    </a:moveTo>
                    <a:lnTo>
                      <a:pt x="0" y="6"/>
                    </a:lnTo>
                    <a:lnTo>
                      <a:pt x="0" y="0"/>
                    </a:lnTo>
                    <a:lnTo>
                      <a:pt x="5" y="0"/>
                    </a:lnTo>
                    <a:lnTo>
                      <a:pt x="5" y="6"/>
                    </a:lnTo>
                  </a:path>
                </a:pathLst>
              </a:custGeom>
              <a:noFill/>
              <a:ln w="0">
                <a:solidFill>
                  <a:srgbClr val="000000"/>
                </a:solidFill>
                <a:prstDash val="solid"/>
                <a:round/>
                <a:headEnd/>
                <a:tailEnd/>
              </a:ln>
            </p:spPr>
            <p:txBody>
              <a:bodyPr/>
              <a:lstStyle/>
              <a:p>
                <a:pPr>
                  <a:defRPr/>
                </a:pPr>
                <a:endParaRPr lang="en-GB" sz="1108"/>
              </a:p>
            </p:txBody>
          </p:sp>
          <p:sp>
            <p:nvSpPr>
              <p:cNvPr id="202" name="Freeform 145"/>
              <p:cNvSpPr>
                <a:spLocks/>
              </p:cNvSpPr>
              <p:nvPr/>
            </p:nvSpPr>
            <p:spPr bwMode="auto">
              <a:xfrm>
                <a:off x="1880" y="1209"/>
                <a:ext cx="6" cy="12"/>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close/>
                  </a:path>
                </a:pathLst>
              </a:custGeom>
              <a:solidFill>
                <a:srgbClr val="FFE600"/>
              </a:solidFill>
              <a:ln w="9525">
                <a:noFill/>
                <a:round/>
                <a:headEnd/>
                <a:tailEnd/>
              </a:ln>
            </p:spPr>
            <p:txBody>
              <a:bodyPr/>
              <a:lstStyle/>
              <a:p>
                <a:pPr>
                  <a:defRPr/>
                </a:pPr>
                <a:endParaRPr lang="en-GB" sz="1108"/>
              </a:p>
            </p:txBody>
          </p:sp>
          <p:sp>
            <p:nvSpPr>
              <p:cNvPr id="203" name="Freeform 146"/>
              <p:cNvSpPr>
                <a:spLocks/>
              </p:cNvSpPr>
              <p:nvPr/>
            </p:nvSpPr>
            <p:spPr bwMode="auto">
              <a:xfrm>
                <a:off x="1880" y="1209"/>
                <a:ext cx="6" cy="12"/>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path>
                </a:pathLst>
              </a:custGeom>
              <a:noFill/>
              <a:ln w="0">
                <a:solidFill>
                  <a:srgbClr val="000000"/>
                </a:solidFill>
                <a:prstDash val="solid"/>
                <a:round/>
                <a:headEnd/>
                <a:tailEnd/>
              </a:ln>
            </p:spPr>
            <p:txBody>
              <a:bodyPr/>
              <a:lstStyle/>
              <a:p>
                <a:pPr>
                  <a:defRPr/>
                </a:pPr>
                <a:endParaRPr lang="en-GB" sz="1108"/>
              </a:p>
            </p:txBody>
          </p:sp>
          <p:sp>
            <p:nvSpPr>
              <p:cNvPr id="204" name="Freeform 147"/>
              <p:cNvSpPr>
                <a:spLocks/>
              </p:cNvSpPr>
              <p:nvPr/>
            </p:nvSpPr>
            <p:spPr bwMode="auto">
              <a:xfrm>
                <a:off x="1778" y="1164"/>
                <a:ext cx="246" cy="157"/>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a:defRPr/>
                </a:pPr>
                <a:endParaRPr lang="en-GB" sz="1108"/>
              </a:p>
            </p:txBody>
          </p:sp>
        </p:grpSp>
        <p:grpSp>
          <p:nvGrpSpPr>
            <p:cNvPr id="12" name="Group 148"/>
            <p:cNvGrpSpPr>
              <a:grpSpLocks/>
            </p:cNvGrpSpPr>
            <p:nvPr userDrawn="1"/>
          </p:nvGrpSpPr>
          <p:grpSpPr bwMode="auto">
            <a:xfrm>
              <a:off x="1209677" y="5298398"/>
              <a:ext cx="164978" cy="105273"/>
              <a:chOff x="1595" y="1394"/>
              <a:chExt cx="245" cy="157"/>
            </a:xfrm>
          </p:grpSpPr>
          <p:sp>
            <p:nvSpPr>
              <p:cNvPr id="149" name="Freeform 149"/>
              <p:cNvSpPr>
                <a:spLocks/>
              </p:cNvSpPr>
              <p:nvPr/>
            </p:nvSpPr>
            <p:spPr bwMode="auto">
              <a:xfrm>
                <a:off x="1595" y="1394"/>
                <a:ext cx="245"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close/>
                  </a:path>
                </a:pathLst>
              </a:custGeom>
              <a:solidFill>
                <a:srgbClr val="FFFFFF"/>
              </a:solidFill>
              <a:ln w="9525">
                <a:noFill/>
                <a:round/>
                <a:headEnd/>
                <a:tailEnd/>
              </a:ln>
            </p:spPr>
            <p:txBody>
              <a:bodyPr/>
              <a:lstStyle/>
              <a:p>
                <a:pPr>
                  <a:defRPr/>
                </a:pPr>
                <a:endParaRPr lang="en-GB" sz="1108"/>
              </a:p>
            </p:txBody>
          </p:sp>
          <p:sp>
            <p:nvSpPr>
              <p:cNvPr id="150" name="Freeform 150"/>
              <p:cNvSpPr>
                <a:spLocks/>
              </p:cNvSpPr>
              <p:nvPr/>
            </p:nvSpPr>
            <p:spPr bwMode="auto">
              <a:xfrm>
                <a:off x="1595" y="1394"/>
                <a:ext cx="73" cy="47"/>
              </a:xfrm>
              <a:custGeom>
                <a:avLst/>
                <a:gdLst>
                  <a:gd name="T0" fmla="*/ 72 w 72"/>
                  <a:gd name="T1" fmla="*/ 0 h 45"/>
                  <a:gd name="T2" fmla="*/ 0 w 72"/>
                  <a:gd name="T3" fmla="*/ 0 h 45"/>
                  <a:gd name="T4" fmla="*/ 0 w 72"/>
                  <a:gd name="T5" fmla="*/ 45 h 45"/>
                  <a:gd name="T6" fmla="*/ 72 w 72"/>
                  <a:gd name="T7" fmla="*/ 45 h 45"/>
                  <a:gd name="T8" fmla="*/ 72 w 72"/>
                  <a:gd name="T9" fmla="*/ 0 h 45"/>
                  <a:gd name="T10" fmla="*/ 72 w 72"/>
                  <a:gd name="T11" fmla="*/ 0 h 45"/>
                  <a:gd name="T12" fmla="*/ 0 60000 65536"/>
                  <a:gd name="T13" fmla="*/ 0 60000 65536"/>
                  <a:gd name="T14" fmla="*/ 0 60000 65536"/>
                  <a:gd name="T15" fmla="*/ 0 60000 65536"/>
                  <a:gd name="T16" fmla="*/ 0 60000 65536"/>
                  <a:gd name="T17" fmla="*/ 0 60000 65536"/>
                  <a:gd name="T18" fmla="*/ 0 w 72"/>
                  <a:gd name="T19" fmla="*/ 0 h 45"/>
                  <a:gd name="T20" fmla="*/ 72 w 7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72" h="45">
                    <a:moveTo>
                      <a:pt x="72" y="0"/>
                    </a:moveTo>
                    <a:lnTo>
                      <a:pt x="0" y="0"/>
                    </a:lnTo>
                    <a:lnTo>
                      <a:pt x="0" y="45"/>
                    </a:lnTo>
                    <a:lnTo>
                      <a:pt x="72" y="45"/>
                    </a:lnTo>
                    <a:lnTo>
                      <a:pt x="72" y="0"/>
                    </a:lnTo>
                    <a:close/>
                  </a:path>
                </a:pathLst>
              </a:custGeom>
              <a:solidFill>
                <a:srgbClr val="FF0000"/>
              </a:solidFill>
              <a:ln w="9525">
                <a:noFill/>
                <a:round/>
                <a:headEnd/>
                <a:tailEnd/>
              </a:ln>
            </p:spPr>
            <p:txBody>
              <a:bodyPr/>
              <a:lstStyle/>
              <a:p>
                <a:pPr>
                  <a:defRPr/>
                </a:pPr>
                <a:endParaRPr lang="en-GB" sz="1108"/>
              </a:p>
            </p:txBody>
          </p:sp>
          <p:sp>
            <p:nvSpPr>
              <p:cNvPr id="151" name="Freeform 151"/>
              <p:cNvSpPr>
                <a:spLocks/>
              </p:cNvSpPr>
              <p:nvPr/>
            </p:nvSpPr>
            <p:spPr bwMode="auto">
              <a:xfrm>
                <a:off x="1595" y="1504"/>
                <a:ext cx="73" cy="47"/>
              </a:xfrm>
              <a:custGeom>
                <a:avLst/>
                <a:gdLst>
                  <a:gd name="T0" fmla="*/ 0 w 72"/>
                  <a:gd name="T1" fmla="*/ 0 h 45"/>
                  <a:gd name="T2" fmla="*/ 0 w 72"/>
                  <a:gd name="T3" fmla="*/ 45 h 45"/>
                  <a:gd name="T4" fmla="*/ 72 w 72"/>
                  <a:gd name="T5" fmla="*/ 45 h 45"/>
                  <a:gd name="T6" fmla="*/ 72 w 72"/>
                  <a:gd name="T7" fmla="*/ 0 h 45"/>
                  <a:gd name="T8" fmla="*/ 0 w 72"/>
                  <a:gd name="T9" fmla="*/ 0 h 45"/>
                  <a:gd name="T10" fmla="*/ 0 w 72"/>
                  <a:gd name="T11" fmla="*/ 0 h 45"/>
                  <a:gd name="T12" fmla="*/ 0 60000 65536"/>
                  <a:gd name="T13" fmla="*/ 0 60000 65536"/>
                  <a:gd name="T14" fmla="*/ 0 60000 65536"/>
                  <a:gd name="T15" fmla="*/ 0 60000 65536"/>
                  <a:gd name="T16" fmla="*/ 0 60000 65536"/>
                  <a:gd name="T17" fmla="*/ 0 60000 65536"/>
                  <a:gd name="T18" fmla="*/ 0 w 72"/>
                  <a:gd name="T19" fmla="*/ 0 h 45"/>
                  <a:gd name="T20" fmla="*/ 72 w 7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72" h="45">
                    <a:moveTo>
                      <a:pt x="0" y="0"/>
                    </a:moveTo>
                    <a:lnTo>
                      <a:pt x="0" y="45"/>
                    </a:lnTo>
                    <a:lnTo>
                      <a:pt x="72" y="45"/>
                    </a:lnTo>
                    <a:lnTo>
                      <a:pt x="72" y="0"/>
                    </a:lnTo>
                    <a:lnTo>
                      <a:pt x="0" y="0"/>
                    </a:lnTo>
                    <a:close/>
                  </a:path>
                </a:pathLst>
              </a:custGeom>
              <a:solidFill>
                <a:srgbClr val="FF0000"/>
              </a:solidFill>
              <a:ln w="9525">
                <a:noFill/>
                <a:round/>
                <a:headEnd/>
                <a:tailEnd/>
              </a:ln>
            </p:spPr>
            <p:txBody>
              <a:bodyPr/>
              <a:lstStyle/>
              <a:p>
                <a:pPr>
                  <a:defRPr/>
                </a:pPr>
                <a:endParaRPr lang="en-GB" sz="1108"/>
              </a:p>
            </p:txBody>
          </p:sp>
          <p:sp>
            <p:nvSpPr>
              <p:cNvPr id="152" name="Freeform 152"/>
              <p:cNvSpPr>
                <a:spLocks/>
              </p:cNvSpPr>
              <p:nvPr/>
            </p:nvSpPr>
            <p:spPr bwMode="auto">
              <a:xfrm>
                <a:off x="1739" y="1504"/>
                <a:ext cx="101" cy="47"/>
              </a:xfrm>
              <a:custGeom>
                <a:avLst/>
                <a:gdLst>
                  <a:gd name="T0" fmla="*/ 0 w 102"/>
                  <a:gd name="T1" fmla="*/ 45 h 45"/>
                  <a:gd name="T2" fmla="*/ 102 w 102"/>
                  <a:gd name="T3" fmla="*/ 45 h 45"/>
                  <a:gd name="T4" fmla="*/ 102 w 102"/>
                  <a:gd name="T5" fmla="*/ 0 h 45"/>
                  <a:gd name="T6" fmla="*/ 0 w 102"/>
                  <a:gd name="T7" fmla="*/ 0 h 45"/>
                  <a:gd name="T8" fmla="*/ 0 w 102"/>
                  <a:gd name="T9" fmla="*/ 45 h 45"/>
                  <a:gd name="T10" fmla="*/ 0 w 102"/>
                  <a:gd name="T11" fmla="*/ 45 h 45"/>
                  <a:gd name="T12" fmla="*/ 0 60000 65536"/>
                  <a:gd name="T13" fmla="*/ 0 60000 65536"/>
                  <a:gd name="T14" fmla="*/ 0 60000 65536"/>
                  <a:gd name="T15" fmla="*/ 0 60000 65536"/>
                  <a:gd name="T16" fmla="*/ 0 60000 65536"/>
                  <a:gd name="T17" fmla="*/ 0 60000 65536"/>
                  <a:gd name="T18" fmla="*/ 0 w 102"/>
                  <a:gd name="T19" fmla="*/ 0 h 45"/>
                  <a:gd name="T20" fmla="*/ 102 w 10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102" h="45">
                    <a:moveTo>
                      <a:pt x="0" y="45"/>
                    </a:moveTo>
                    <a:lnTo>
                      <a:pt x="102" y="45"/>
                    </a:lnTo>
                    <a:lnTo>
                      <a:pt x="102" y="0"/>
                    </a:lnTo>
                    <a:lnTo>
                      <a:pt x="0" y="0"/>
                    </a:lnTo>
                    <a:lnTo>
                      <a:pt x="0" y="45"/>
                    </a:lnTo>
                    <a:close/>
                  </a:path>
                </a:pathLst>
              </a:custGeom>
              <a:solidFill>
                <a:srgbClr val="FF0000"/>
              </a:solidFill>
              <a:ln w="9525">
                <a:noFill/>
                <a:round/>
                <a:headEnd/>
                <a:tailEnd/>
              </a:ln>
            </p:spPr>
            <p:txBody>
              <a:bodyPr/>
              <a:lstStyle/>
              <a:p>
                <a:pPr>
                  <a:defRPr/>
                </a:pPr>
                <a:endParaRPr lang="en-GB" sz="1108"/>
              </a:p>
            </p:txBody>
          </p:sp>
          <p:sp>
            <p:nvSpPr>
              <p:cNvPr id="153" name="Freeform 153"/>
              <p:cNvSpPr>
                <a:spLocks/>
              </p:cNvSpPr>
              <p:nvPr/>
            </p:nvSpPr>
            <p:spPr bwMode="auto">
              <a:xfrm>
                <a:off x="1739" y="1394"/>
                <a:ext cx="101" cy="47"/>
              </a:xfrm>
              <a:custGeom>
                <a:avLst/>
                <a:gdLst>
                  <a:gd name="T0" fmla="*/ 0 w 102"/>
                  <a:gd name="T1" fmla="*/ 0 h 45"/>
                  <a:gd name="T2" fmla="*/ 0 w 102"/>
                  <a:gd name="T3" fmla="*/ 45 h 45"/>
                  <a:gd name="T4" fmla="*/ 102 w 102"/>
                  <a:gd name="T5" fmla="*/ 45 h 45"/>
                  <a:gd name="T6" fmla="*/ 102 w 102"/>
                  <a:gd name="T7" fmla="*/ 0 h 45"/>
                  <a:gd name="T8" fmla="*/ 0 w 102"/>
                  <a:gd name="T9" fmla="*/ 0 h 45"/>
                  <a:gd name="T10" fmla="*/ 0 w 102"/>
                  <a:gd name="T11" fmla="*/ 0 h 45"/>
                  <a:gd name="T12" fmla="*/ 0 60000 65536"/>
                  <a:gd name="T13" fmla="*/ 0 60000 65536"/>
                  <a:gd name="T14" fmla="*/ 0 60000 65536"/>
                  <a:gd name="T15" fmla="*/ 0 60000 65536"/>
                  <a:gd name="T16" fmla="*/ 0 60000 65536"/>
                  <a:gd name="T17" fmla="*/ 0 60000 65536"/>
                  <a:gd name="T18" fmla="*/ 0 w 102"/>
                  <a:gd name="T19" fmla="*/ 0 h 45"/>
                  <a:gd name="T20" fmla="*/ 102 w 10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102" h="45">
                    <a:moveTo>
                      <a:pt x="0" y="0"/>
                    </a:moveTo>
                    <a:lnTo>
                      <a:pt x="0" y="45"/>
                    </a:lnTo>
                    <a:lnTo>
                      <a:pt x="102" y="45"/>
                    </a:lnTo>
                    <a:lnTo>
                      <a:pt x="102" y="0"/>
                    </a:lnTo>
                    <a:lnTo>
                      <a:pt x="0" y="0"/>
                    </a:lnTo>
                    <a:close/>
                  </a:path>
                </a:pathLst>
              </a:custGeom>
              <a:solidFill>
                <a:srgbClr val="FF0000"/>
              </a:solidFill>
              <a:ln w="9525">
                <a:noFill/>
                <a:round/>
                <a:headEnd/>
                <a:tailEnd/>
              </a:ln>
            </p:spPr>
            <p:txBody>
              <a:bodyPr/>
              <a:lstStyle/>
              <a:p>
                <a:pPr>
                  <a:defRPr/>
                </a:pPr>
                <a:endParaRPr lang="en-GB" sz="1108"/>
              </a:p>
            </p:txBody>
          </p:sp>
          <p:sp>
            <p:nvSpPr>
              <p:cNvPr id="154" name="Freeform 154"/>
              <p:cNvSpPr>
                <a:spLocks/>
              </p:cNvSpPr>
              <p:nvPr/>
            </p:nvSpPr>
            <p:spPr bwMode="auto">
              <a:xfrm>
                <a:off x="1595" y="1394"/>
                <a:ext cx="245" cy="156"/>
              </a:xfrm>
              <a:custGeom>
                <a:avLst/>
                <a:gdLst>
                  <a:gd name="T0" fmla="*/ 125 w 245"/>
                  <a:gd name="T1" fmla="*/ 157 h 157"/>
                  <a:gd name="T2" fmla="*/ 125 w 245"/>
                  <a:gd name="T3" fmla="*/ 95 h 157"/>
                  <a:gd name="T4" fmla="*/ 245 w 245"/>
                  <a:gd name="T5" fmla="*/ 95 h 157"/>
                  <a:gd name="T6" fmla="*/ 245 w 245"/>
                  <a:gd name="T7" fmla="*/ 62 h 157"/>
                  <a:gd name="T8" fmla="*/ 125 w 245"/>
                  <a:gd name="T9" fmla="*/ 62 h 157"/>
                  <a:gd name="T10" fmla="*/ 125 w 245"/>
                  <a:gd name="T11" fmla="*/ 0 h 157"/>
                  <a:gd name="T12" fmla="*/ 90 w 245"/>
                  <a:gd name="T13" fmla="*/ 0 h 157"/>
                  <a:gd name="T14" fmla="*/ 90 w 245"/>
                  <a:gd name="T15" fmla="*/ 62 h 157"/>
                  <a:gd name="T16" fmla="*/ 0 w 245"/>
                  <a:gd name="T17" fmla="*/ 62 h 157"/>
                  <a:gd name="T18" fmla="*/ 0 w 245"/>
                  <a:gd name="T19" fmla="*/ 95 h 157"/>
                  <a:gd name="T20" fmla="*/ 90 w 245"/>
                  <a:gd name="T21" fmla="*/ 95 h 157"/>
                  <a:gd name="T22" fmla="*/ 90 w 245"/>
                  <a:gd name="T23" fmla="*/ 157 h 157"/>
                  <a:gd name="T24" fmla="*/ 125 w 245"/>
                  <a:gd name="T25" fmla="*/ 157 h 157"/>
                  <a:gd name="T26" fmla="*/ 125 w 245"/>
                  <a:gd name="T27" fmla="*/ 157 h 15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5"/>
                  <a:gd name="T43" fmla="*/ 0 h 157"/>
                  <a:gd name="T44" fmla="*/ 245 w 245"/>
                  <a:gd name="T45" fmla="*/ 157 h 15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5" h="157">
                    <a:moveTo>
                      <a:pt x="125" y="157"/>
                    </a:moveTo>
                    <a:lnTo>
                      <a:pt x="125" y="95"/>
                    </a:lnTo>
                    <a:lnTo>
                      <a:pt x="245" y="95"/>
                    </a:lnTo>
                    <a:lnTo>
                      <a:pt x="245" y="62"/>
                    </a:lnTo>
                    <a:lnTo>
                      <a:pt x="125" y="62"/>
                    </a:lnTo>
                    <a:lnTo>
                      <a:pt x="125" y="0"/>
                    </a:lnTo>
                    <a:lnTo>
                      <a:pt x="90" y="0"/>
                    </a:lnTo>
                    <a:lnTo>
                      <a:pt x="90" y="62"/>
                    </a:lnTo>
                    <a:lnTo>
                      <a:pt x="0" y="62"/>
                    </a:lnTo>
                    <a:lnTo>
                      <a:pt x="0" y="95"/>
                    </a:lnTo>
                    <a:lnTo>
                      <a:pt x="90" y="95"/>
                    </a:lnTo>
                    <a:lnTo>
                      <a:pt x="90" y="157"/>
                    </a:lnTo>
                    <a:lnTo>
                      <a:pt x="125" y="157"/>
                    </a:lnTo>
                    <a:close/>
                  </a:path>
                </a:pathLst>
              </a:custGeom>
              <a:solidFill>
                <a:srgbClr val="0C419A"/>
              </a:solidFill>
              <a:ln w="9525">
                <a:noFill/>
                <a:round/>
                <a:headEnd/>
                <a:tailEnd/>
              </a:ln>
            </p:spPr>
            <p:txBody>
              <a:bodyPr/>
              <a:lstStyle/>
              <a:p>
                <a:pPr>
                  <a:defRPr/>
                </a:pPr>
                <a:endParaRPr lang="en-GB" sz="1108"/>
              </a:p>
            </p:txBody>
          </p:sp>
          <p:sp>
            <p:nvSpPr>
              <p:cNvPr id="155" name="Freeform 155"/>
              <p:cNvSpPr>
                <a:spLocks/>
              </p:cNvSpPr>
              <p:nvPr/>
            </p:nvSpPr>
            <p:spPr bwMode="auto">
              <a:xfrm>
                <a:off x="1595" y="1394"/>
                <a:ext cx="245"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a:defRPr/>
                </a:pPr>
                <a:endParaRPr lang="en-GB" sz="1108"/>
              </a:p>
            </p:txBody>
          </p:sp>
        </p:grpSp>
        <p:grpSp>
          <p:nvGrpSpPr>
            <p:cNvPr id="13" name="Group 156"/>
            <p:cNvGrpSpPr>
              <a:grpSpLocks/>
            </p:cNvGrpSpPr>
            <p:nvPr userDrawn="1"/>
          </p:nvGrpSpPr>
          <p:grpSpPr bwMode="auto">
            <a:xfrm>
              <a:off x="998528" y="5298398"/>
              <a:ext cx="163291" cy="105273"/>
              <a:chOff x="1593" y="1143"/>
              <a:chExt cx="244" cy="157"/>
            </a:xfrm>
          </p:grpSpPr>
          <p:sp>
            <p:nvSpPr>
              <p:cNvPr id="145" name="Freeform 157"/>
              <p:cNvSpPr>
                <a:spLocks/>
              </p:cNvSpPr>
              <p:nvPr/>
            </p:nvSpPr>
            <p:spPr bwMode="auto">
              <a:xfrm>
                <a:off x="1593" y="1143"/>
                <a:ext cx="244"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close/>
                  </a:path>
                </a:pathLst>
              </a:custGeom>
              <a:solidFill>
                <a:srgbClr val="FFFFFF"/>
              </a:solidFill>
              <a:ln w="9525">
                <a:noFill/>
                <a:round/>
                <a:headEnd/>
                <a:tailEnd/>
              </a:ln>
            </p:spPr>
            <p:txBody>
              <a:bodyPr/>
              <a:lstStyle/>
              <a:p>
                <a:pPr>
                  <a:defRPr/>
                </a:pPr>
                <a:endParaRPr lang="en-GB" sz="1108"/>
              </a:p>
            </p:txBody>
          </p:sp>
          <p:sp>
            <p:nvSpPr>
              <p:cNvPr id="146" name="Freeform 158"/>
              <p:cNvSpPr>
                <a:spLocks/>
              </p:cNvSpPr>
              <p:nvPr/>
            </p:nvSpPr>
            <p:spPr bwMode="auto">
              <a:xfrm>
                <a:off x="1593" y="1143"/>
                <a:ext cx="244" cy="47"/>
              </a:xfrm>
              <a:custGeom>
                <a:avLst/>
                <a:gdLst>
                  <a:gd name="T0" fmla="*/ 245 w 245"/>
                  <a:gd name="T1" fmla="*/ 45 h 45"/>
                  <a:gd name="T2" fmla="*/ 245 w 245"/>
                  <a:gd name="T3" fmla="*/ 0 h 45"/>
                  <a:gd name="T4" fmla="*/ 0 w 245"/>
                  <a:gd name="T5" fmla="*/ 0 h 45"/>
                  <a:gd name="T6" fmla="*/ 0 w 245"/>
                  <a:gd name="T7" fmla="*/ 45 h 45"/>
                  <a:gd name="T8" fmla="*/ 245 w 245"/>
                  <a:gd name="T9" fmla="*/ 45 h 45"/>
                  <a:gd name="T10" fmla="*/ 245 w 245"/>
                  <a:gd name="T11" fmla="*/ 45 h 45"/>
                  <a:gd name="T12" fmla="*/ 0 60000 65536"/>
                  <a:gd name="T13" fmla="*/ 0 60000 65536"/>
                  <a:gd name="T14" fmla="*/ 0 60000 65536"/>
                  <a:gd name="T15" fmla="*/ 0 60000 65536"/>
                  <a:gd name="T16" fmla="*/ 0 60000 65536"/>
                  <a:gd name="T17" fmla="*/ 0 60000 65536"/>
                  <a:gd name="T18" fmla="*/ 0 w 245"/>
                  <a:gd name="T19" fmla="*/ 0 h 45"/>
                  <a:gd name="T20" fmla="*/ 245 w 245"/>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45" h="45">
                    <a:moveTo>
                      <a:pt x="245" y="45"/>
                    </a:moveTo>
                    <a:lnTo>
                      <a:pt x="245" y="0"/>
                    </a:lnTo>
                    <a:lnTo>
                      <a:pt x="0" y="0"/>
                    </a:lnTo>
                    <a:lnTo>
                      <a:pt x="0" y="45"/>
                    </a:lnTo>
                    <a:lnTo>
                      <a:pt x="245" y="45"/>
                    </a:lnTo>
                    <a:close/>
                  </a:path>
                </a:pathLst>
              </a:custGeom>
              <a:solidFill>
                <a:srgbClr val="FF0000"/>
              </a:solidFill>
              <a:ln w="9525">
                <a:noFill/>
                <a:round/>
                <a:headEnd/>
                <a:tailEnd/>
              </a:ln>
            </p:spPr>
            <p:txBody>
              <a:bodyPr/>
              <a:lstStyle/>
              <a:p>
                <a:pPr>
                  <a:defRPr/>
                </a:pPr>
                <a:endParaRPr lang="en-GB" sz="1108"/>
              </a:p>
            </p:txBody>
          </p:sp>
          <p:sp>
            <p:nvSpPr>
              <p:cNvPr id="147" name="Freeform 159"/>
              <p:cNvSpPr>
                <a:spLocks/>
              </p:cNvSpPr>
              <p:nvPr/>
            </p:nvSpPr>
            <p:spPr bwMode="auto">
              <a:xfrm>
                <a:off x="1593" y="1249"/>
                <a:ext cx="244" cy="51"/>
              </a:xfrm>
              <a:custGeom>
                <a:avLst/>
                <a:gdLst>
                  <a:gd name="T0" fmla="*/ 245 w 245"/>
                  <a:gd name="T1" fmla="*/ 51 h 51"/>
                  <a:gd name="T2" fmla="*/ 245 w 245"/>
                  <a:gd name="T3" fmla="*/ 0 h 51"/>
                  <a:gd name="T4" fmla="*/ 0 w 245"/>
                  <a:gd name="T5" fmla="*/ 0 h 51"/>
                  <a:gd name="T6" fmla="*/ 0 w 245"/>
                  <a:gd name="T7" fmla="*/ 51 h 51"/>
                  <a:gd name="T8" fmla="*/ 245 w 245"/>
                  <a:gd name="T9" fmla="*/ 51 h 51"/>
                  <a:gd name="T10" fmla="*/ 245 w 245"/>
                  <a:gd name="T11" fmla="*/ 51 h 51"/>
                  <a:gd name="T12" fmla="*/ 0 60000 65536"/>
                  <a:gd name="T13" fmla="*/ 0 60000 65536"/>
                  <a:gd name="T14" fmla="*/ 0 60000 65536"/>
                  <a:gd name="T15" fmla="*/ 0 60000 65536"/>
                  <a:gd name="T16" fmla="*/ 0 60000 65536"/>
                  <a:gd name="T17" fmla="*/ 0 60000 65536"/>
                  <a:gd name="T18" fmla="*/ 0 w 245"/>
                  <a:gd name="T19" fmla="*/ 0 h 51"/>
                  <a:gd name="T20" fmla="*/ 245 w 245"/>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45" h="51">
                    <a:moveTo>
                      <a:pt x="245" y="51"/>
                    </a:moveTo>
                    <a:lnTo>
                      <a:pt x="245" y="0"/>
                    </a:lnTo>
                    <a:lnTo>
                      <a:pt x="0" y="0"/>
                    </a:lnTo>
                    <a:lnTo>
                      <a:pt x="0" y="51"/>
                    </a:lnTo>
                    <a:lnTo>
                      <a:pt x="245" y="51"/>
                    </a:lnTo>
                    <a:close/>
                  </a:path>
                </a:pathLst>
              </a:custGeom>
              <a:solidFill>
                <a:srgbClr val="0C419A"/>
              </a:solidFill>
              <a:ln w="9525">
                <a:noFill/>
                <a:round/>
                <a:headEnd/>
                <a:tailEnd/>
              </a:ln>
            </p:spPr>
            <p:txBody>
              <a:bodyPr/>
              <a:lstStyle/>
              <a:p>
                <a:pPr>
                  <a:defRPr/>
                </a:pPr>
                <a:endParaRPr lang="en-GB" sz="1108"/>
              </a:p>
            </p:txBody>
          </p:sp>
          <p:sp>
            <p:nvSpPr>
              <p:cNvPr id="148" name="Freeform 160"/>
              <p:cNvSpPr>
                <a:spLocks/>
              </p:cNvSpPr>
              <p:nvPr/>
            </p:nvSpPr>
            <p:spPr bwMode="auto">
              <a:xfrm>
                <a:off x="1593" y="1143"/>
                <a:ext cx="244" cy="156"/>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a:defRPr/>
                </a:pPr>
                <a:endParaRPr lang="en-GB" sz="1108"/>
              </a:p>
            </p:txBody>
          </p:sp>
        </p:grpSp>
        <p:grpSp>
          <p:nvGrpSpPr>
            <p:cNvPr id="14" name="Group 161"/>
            <p:cNvGrpSpPr>
              <a:grpSpLocks/>
            </p:cNvGrpSpPr>
            <p:nvPr userDrawn="1"/>
          </p:nvGrpSpPr>
          <p:grpSpPr bwMode="auto">
            <a:xfrm>
              <a:off x="577634" y="5298398"/>
              <a:ext cx="164629" cy="104917"/>
              <a:chOff x="1592" y="892"/>
              <a:chExt cx="246" cy="157"/>
            </a:xfrm>
          </p:grpSpPr>
          <p:sp>
            <p:nvSpPr>
              <p:cNvPr id="141" name="Freeform 162"/>
              <p:cNvSpPr>
                <a:spLocks/>
              </p:cNvSpPr>
              <p:nvPr/>
            </p:nvSpPr>
            <p:spPr bwMode="auto">
              <a:xfrm>
                <a:off x="1592" y="892"/>
                <a:ext cx="246" cy="157"/>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close/>
                  </a:path>
                </a:pathLst>
              </a:custGeom>
              <a:solidFill>
                <a:srgbClr val="FFFFFF"/>
              </a:solidFill>
              <a:ln w="9525">
                <a:noFill/>
                <a:round/>
                <a:headEnd/>
                <a:tailEnd/>
              </a:ln>
            </p:spPr>
            <p:txBody>
              <a:bodyPr/>
              <a:lstStyle/>
              <a:p>
                <a:pPr>
                  <a:defRPr/>
                </a:pPr>
                <a:endParaRPr lang="en-GB" sz="1108"/>
              </a:p>
            </p:txBody>
          </p:sp>
          <p:sp>
            <p:nvSpPr>
              <p:cNvPr id="142" name="Freeform 163"/>
              <p:cNvSpPr>
                <a:spLocks/>
              </p:cNvSpPr>
              <p:nvPr/>
            </p:nvSpPr>
            <p:spPr bwMode="auto">
              <a:xfrm>
                <a:off x="1592" y="892"/>
                <a:ext cx="246" cy="51"/>
              </a:xfrm>
              <a:custGeom>
                <a:avLst/>
                <a:gdLst>
                  <a:gd name="T0" fmla="*/ 245 w 245"/>
                  <a:gd name="T1" fmla="*/ 50 h 50"/>
                  <a:gd name="T2" fmla="*/ 245 w 245"/>
                  <a:gd name="T3" fmla="*/ 0 h 50"/>
                  <a:gd name="T4" fmla="*/ 0 w 245"/>
                  <a:gd name="T5" fmla="*/ 0 h 50"/>
                  <a:gd name="T6" fmla="*/ 0 w 245"/>
                  <a:gd name="T7" fmla="*/ 50 h 50"/>
                  <a:gd name="T8" fmla="*/ 245 w 245"/>
                  <a:gd name="T9" fmla="*/ 50 h 50"/>
                  <a:gd name="T10" fmla="*/ 245 w 245"/>
                  <a:gd name="T11" fmla="*/ 50 h 50"/>
                  <a:gd name="T12" fmla="*/ 0 60000 65536"/>
                  <a:gd name="T13" fmla="*/ 0 60000 65536"/>
                  <a:gd name="T14" fmla="*/ 0 60000 65536"/>
                  <a:gd name="T15" fmla="*/ 0 60000 65536"/>
                  <a:gd name="T16" fmla="*/ 0 60000 65536"/>
                  <a:gd name="T17" fmla="*/ 0 60000 65536"/>
                  <a:gd name="T18" fmla="*/ 0 w 245"/>
                  <a:gd name="T19" fmla="*/ 0 h 50"/>
                  <a:gd name="T20" fmla="*/ 245 w 245"/>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5" h="50">
                    <a:moveTo>
                      <a:pt x="245" y="50"/>
                    </a:moveTo>
                    <a:lnTo>
                      <a:pt x="245" y="0"/>
                    </a:lnTo>
                    <a:lnTo>
                      <a:pt x="0" y="0"/>
                    </a:lnTo>
                    <a:lnTo>
                      <a:pt x="0" y="50"/>
                    </a:lnTo>
                    <a:lnTo>
                      <a:pt x="245" y="50"/>
                    </a:lnTo>
                    <a:close/>
                  </a:path>
                </a:pathLst>
              </a:custGeom>
              <a:solidFill>
                <a:srgbClr val="FF0000"/>
              </a:solidFill>
              <a:ln w="9525">
                <a:noFill/>
                <a:round/>
                <a:headEnd/>
                <a:tailEnd/>
              </a:ln>
            </p:spPr>
            <p:txBody>
              <a:bodyPr/>
              <a:lstStyle/>
              <a:p>
                <a:pPr>
                  <a:defRPr/>
                </a:pPr>
                <a:endParaRPr lang="en-GB" sz="1108"/>
              </a:p>
            </p:txBody>
          </p:sp>
          <p:sp>
            <p:nvSpPr>
              <p:cNvPr id="143" name="Freeform 164"/>
              <p:cNvSpPr>
                <a:spLocks/>
              </p:cNvSpPr>
              <p:nvPr/>
            </p:nvSpPr>
            <p:spPr bwMode="auto">
              <a:xfrm>
                <a:off x="1592" y="998"/>
                <a:ext cx="246" cy="51"/>
              </a:xfrm>
              <a:custGeom>
                <a:avLst/>
                <a:gdLst>
                  <a:gd name="T0" fmla="*/ 245 w 245"/>
                  <a:gd name="T1" fmla="*/ 50 h 50"/>
                  <a:gd name="T2" fmla="*/ 245 w 245"/>
                  <a:gd name="T3" fmla="*/ 0 h 50"/>
                  <a:gd name="T4" fmla="*/ 0 w 245"/>
                  <a:gd name="T5" fmla="*/ 0 h 50"/>
                  <a:gd name="T6" fmla="*/ 0 w 245"/>
                  <a:gd name="T7" fmla="*/ 50 h 50"/>
                  <a:gd name="T8" fmla="*/ 245 w 245"/>
                  <a:gd name="T9" fmla="*/ 50 h 50"/>
                  <a:gd name="T10" fmla="*/ 245 w 245"/>
                  <a:gd name="T11" fmla="*/ 50 h 50"/>
                  <a:gd name="T12" fmla="*/ 0 60000 65536"/>
                  <a:gd name="T13" fmla="*/ 0 60000 65536"/>
                  <a:gd name="T14" fmla="*/ 0 60000 65536"/>
                  <a:gd name="T15" fmla="*/ 0 60000 65536"/>
                  <a:gd name="T16" fmla="*/ 0 60000 65536"/>
                  <a:gd name="T17" fmla="*/ 0 60000 65536"/>
                  <a:gd name="T18" fmla="*/ 0 w 245"/>
                  <a:gd name="T19" fmla="*/ 0 h 50"/>
                  <a:gd name="T20" fmla="*/ 245 w 245"/>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5" h="50">
                    <a:moveTo>
                      <a:pt x="245" y="50"/>
                    </a:moveTo>
                    <a:lnTo>
                      <a:pt x="245" y="0"/>
                    </a:lnTo>
                    <a:lnTo>
                      <a:pt x="0" y="0"/>
                    </a:lnTo>
                    <a:lnTo>
                      <a:pt x="0" y="50"/>
                    </a:lnTo>
                    <a:lnTo>
                      <a:pt x="245" y="50"/>
                    </a:lnTo>
                    <a:close/>
                  </a:path>
                </a:pathLst>
              </a:custGeom>
              <a:solidFill>
                <a:srgbClr val="1D93C1"/>
              </a:solidFill>
              <a:ln w="9525">
                <a:noFill/>
                <a:round/>
                <a:headEnd/>
                <a:tailEnd/>
              </a:ln>
            </p:spPr>
            <p:txBody>
              <a:bodyPr/>
              <a:lstStyle/>
              <a:p>
                <a:pPr>
                  <a:defRPr/>
                </a:pPr>
                <a:endParaRPr lang="en-GB" sz="1108"/>
              </a:p>
            </p:txBody>
          </p:sp>
          <p:sp>
            <p:nvSpPr>
              <p:cNvPr id="144" name="Freeform 165"/>
              <p:cNvSpPr>
                <a:spLocks/>
              </p:cNvSpPr>
              <p:nvPr/>
            </p:nvSpPr>
            <p:spPr bwMode="auto">
              <a:xfrm>
                <a:off x="1592" y="892"/>
                <a:ext cx="246" cy="157"/>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a:defRPr/>
                </a:pPr>
                <a:endParaRPr lang="en-GB" sz="1108"/>
              </a:p>
            </p:txBody>
          </p:sp>
        </p:grpSp>
        <p:graphicFrame>
          <p:nvGraphicFramePr>
            <p:cNvPr id="15" name="Object 166"/>
            <p:cNvGraphicFramePr>
              <a:graphicFrameLocks noChangeAspect="1"/>
            </p:cNvGraphicFramePr>
            <p:nvPr/>
          </p:nvGraphicFramePr>
          <p:xfrm>
            <a:off x="3122677" y="5298398"/>
            <a:ext cx="168034" cy="109359"/>
          </p:xfrm>
          <a:graphic>
            <a:graphicData uri="http://schemas.openxmlformats.org/presentationml/2006/ole">
              <mc:AlternateContent xmlns:mc="http://schemas.openxmlformats.org/markup-compatibility/2006">
                <mc:Choice xmlns:v="urn:schemas-microsoft-com:vml" Requires="v">
                  <p:oleObj spid="_x0000_s1170" name="Clip" r:id="rId4" imgW="3809524" imgH="2619048" progId="">
                    <p:embed/>
                  </p:oleObj>
                </mc:Choice>
                <mc:Fallback>
                  <p:oleObj name="Clip" r:id="rId4" imgW="3809524" imgH="2619048" progId="">
                    <p:embed/>
                    <p:pic>
                      <p:nvPicPr>
                        <p:cNvPr id="15" name="Object 16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2677" y="5298398"/>
                          <a:ext cx="168034" cy="10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Lst>
                      </p:spPr>
                    </p:pic>
                  </p:oleObj>
                </mc:Fallback>
              </mc:AlternateContent>
            </a:graphicData>
          </a:graphic>
        </p:graphicFrame>
        <p:grpSp>
          <p:nvGrpSpPr>
            <p:cNvPr id="16" name="Group 256"/>
            <p:cNvGrpSpPr>
              <a:grpSpLocks/>
            </p:cNvGrpSpPr>
            <p:nvPr userDrawn="1"/>
          </p:nvGrpSpPr>
          <p:grpSpPr bwMode="auto">
            <a:xfrm>
              <a:off x="1422513" y="5298398"/>
              <a:ext cx="163489" cy="106268"/>
              <a:chOff x="7877798" y="2333052"/>
              <a:chExt cx="253806" cy="164973"/>
            </a:xfrm>
          </p:grpSpPr>
          <p:sp>
            <p:nvSpPr>
              <p:cNvPr id="139" name="Freeform 220"/>
              <p:cNvSpPr>
                <a:spLocks/>
              </p:cNvSpPr>
              <p:nvPr userDrawn="1"/>
            </p:nvSpPr>
            <p:spPr bwMode="auto">
              <a:xfrm>
                <a:off x="7877798" y="2333052"/>
                <a:ext cx="253806" cy="74026"/>
              </a:xfrm>
              <a:custGeom>
                <a:avLst/>
                <a:gdLst>
                  <a:gd name="T0" fmla="*/ 37 w 238"/>
                  <a:gd name="T1" fmla="*/ 36 h 72"/>
                  <a:gd name="T2" fmla="*/ 0 w 238"/>
                  <a:gd name="T3" fmla="*/ 36 h 72"/>
                  <a:gd name="T4" fmla="*/ 0 w 238"/>
                  <a:gd name="T5" fmla="*/ 0 h 72"/>
                  <a:gd name="T6" fmla="*/ 37 w 238"/>
                  <a:gd name="T7" fmla="*/ 0 h 72"/>
                  <a:gd name="T8" fmla="*/ 37 w 238"/>
                  <a:gd name="T9" fmla="*/ 36 h 72"/>
                  <a:gd name="T10" fmla="*/ 37 w 238"/>
                  <a:gd name="T11" fmla="*/ 36 h 72"/>
                  <a:gd name="T12" fmla="*/ 0 60000 65536"/>
                  <a:gd name="T13" fmla="*/ 0 60000 65536"/>
                  <a:gd name="T14" fmla="*/ 0 60000 65536"/>
                  <a:gd name="T15" fmla="*/ 0 60000 65536"/>
                  <a:gd name="T16" fmla="*/ 0 60000 65536"/>
                  <a:gd name="T17" fmla="*/ 0 60000 65536"/>
                  <a:gd name="T18" fmla="*/ 0 w 238"/>
                  <a:gd name="T19" fmla="*/ 0 h 72"/>
                  <a:gd name="T20" fmla="*/ 238 w 238"/>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238" h="72">
                    <a:moveTo>
                      <a:pt x="238" y="72"/>
                    </a:moveTo>
                    <a:lnTo>
                      <a:pt x="0" y="72"/>
                    </a:lnTo>
                    <a:lnTo>
                      <a:pt x="0" y="0"/>
                    </a:lnTo>
                    <a:lnTo>
                      <a:pt x="238" y="0"/>
                    </a:lnTo>
                    <a:lnTo>
                      <a:pt x="238" y="72"/>
                    </a:lnTo>
                    <a:close/>
                  </a:path>
                </a:pathLst>
              </a:custGeom>
              <a:solidFill>
                <a:srgbClr val="FFFFFF"/>
              </a:solidFill>
              <a:ln w="9525">
                <a:noFill/>
                <a:round/>
                <a:headEnd/>
                <a:tailEnd/>
              </a:ln>
            </p:spPr>
            <p:txBody>
              <a:bodyPr/>
              <a:lstStyle/>
              <a:p>
                <a:pPr>
                  <a:defRPr/>
                </a:pPr>
                <a:endParaRPr lang="en-GB" sz="1108"/>
              </a:p>
            </p:txBody>
          </p:sp>
          <p:sp>
            <p:nvSpPr>
              <p:cNvPr id="140" name="Freeform 221"/>
              <p:cNvSpPr>
                <a:spLocks/>
              </p:cNvSpPr>
              <p:nvPr userDrawn="1"/>
            </p:nvSpPr>
            <p:spPr bwMode="auto">
              <a:xfrm>
                <a:off x="7879912" y="2411308"/>
                <a:ext cx="251692" cy="86717"/>
              </a:xfrm>
              <a:custGeom>
                <a:avLst/>
                <a:gdLst>
                  <a:gd name="T0" fmla="*/ 238 w 238"/>
                  <a:gd name="T1" fmla="*/ 84 h 84"/>
                  <a:gd name="T2" fmla="*/ 238 w 238"/>
                  <a:gd name="T3" fmla="*/ 0 h 84"/>
                  <a:gd name="T4" fmla="*/ 0 w 238"/>
                  <a:gd name="T5" fmla="*/ 0 h 84"/>
                  <a:gd name="T6" fmla="*/ 0 w 238"/>
                  <a:gd name="T7" fmla="*/ 84 h 84"/>
                  <a:gd name="T8" fmla="*/ 238 w 238"/>
                  <a:gd name="T9" fmla="*/ 84 h 84"/>
                  <a:gd name="T10" fmla="*/ 238 w 238"/>
                  <a:gd name="T11" fmla="*/ 84 h 84"/>
                  <a:gd name="T12" fmla="*/ 0 60000 65536"/>
                  <a:gd name="T13" fmla="*/ 0 60000 65536"/>
                  <a:gd name="T14" fmla="*/ 0 60000 65536"/>
                  <a:gd name="T15" fmla="*/ 0 60000 65536"/>
                  <a:gd name="T16" fmla="*/ 0 60000 65536"/>
                  <a:gd name="T17" fmla="*/ 0 60000 65536"/>
                  <a:gd name="T18" fmla="*/ 0 w 238"/>
                  <a:gd name="T19" fmla="*/ 0 h 84"/>
                  <a:gd name="T20" fmla="*/ 238 w 238"/>
                  <a:gd name="T21" fmla="*/ 84 h 84"/>
                </a:gdLst>
                <a:ahLst/>
                <a:cxnLst>
                  <a:cxn ang="T12">
                    <a:pos x="T0" y="T1"/>
                  </a:cxn>
                  <a:cxn ang="T13">
                    <a:pos x="T2" y="T3"/>
                  </a:cxn>
                  <a:cxn ang="T14">
                    <a:pos x="T4" y="T5"/>
                  </a:cxn>
                  <a:cxn ang="T15">
                    <a:pos x="T6" y="T7"/>
                  </a:cxn>
                  <a:cxn ang="T16">
                    <a:pos x="T8" y="T9"/>
                  </a:cxn>
                  <a:cxn ang="T17">
                    <a:pos x="T10" y="T11"/>
                  </a:cxn>
                </a:cxnLst>
                <a:rect l="T18" t="T19" r="T20" b="T21"/>
                <a:pathLst>
                  <a:path w="238" h="84">
                    <a:moveTo>
                      <a:pt x="238" y="84"/>
                    </a:moveTo>
                    <a:lnTo>
                      <a:pt x="238" y="0"/>
                    </a:lnTo>
                    <a:lnTo>
                      <a:pt x="0" y="0"/>
                    </a:lnTo>
                    <a:lnTo>
                      <a:pt x="0" y="84"/>
                    </a:lnTo>
                    <a:lnTo>
                      <a:pt x="238" y="84"/>
                    </a:lnTo>
                    <a:close/>
                  </a:path>
                </a:pathLst>
              </a:custGeom>
              <a:solidFill>
                <a:srgbClr val="FF0000"/>
              </a:solidFill>
              <a:ln w="9525">
                <a:noFill/>
                <a:round/>
                <a:headEnd/>
                <a:tailEnd/>
              </a:ln>
            </p:spPr>
            <p:txBody>
              <a:bodyPr/>
              <a:lstStyle/>
              <a:p>
                <a:pPr>
                  <a:defRPr/>
                </a:pPr>
                <a:endParaRPr lang="en-GB" sz="1108"/>
              </a:p>
            </p:txBody>
          </p:sp>
        </p:grpSp>
        <p:grpSp>
          <p:nvGrpSpPr>
            <p:cNvPr id="17" name="Group 228"/>
            <p:cNvGrpSpPr>
              <a:grpSpLocks/>
            </p:cNvGrpSpPr>
            <p:nvPr userDrawn="1"/>
          </p:nvGrpSpPr>
          <p:grpSpPr bwMode="auto">
            <a:xfrm>
              <a:off x="2274076" y="5298398"/>
              <a:ext cx="164978" cy="109010"/>
              <a:chOff x="4188" y="2157"/>
              <a:chExt cx="238" cy="162"/>
            </a:xfrm>
          </p:grpSpPr>
          <p:sp>
            <p:nvSpPr>
              <p:cNvPr id="126" name="Freeform 229"/>
              <p:cNvSpPr>
                <a:spLocks/>
              </p:cNvSpPr>
              <p:nvPr/>
            </p:nvSpPr>
            <p:spPr bwMode="auto">
              <a:xfrm>
                <a:off x="4188" y="2157"/>
                <a:ext cx="238" cy="158"/>
              </a:xfrm>
              <a:custGeom>
                <a:avLst/>
                <a:gdLst>
                  <a:gd name="T0" fmla="*/ 0 w 238"/>
                  <a:gd name="T1" fmla="*/ 0 h 151"/>
                  <a:gd name="T2" fmla="*/ 238 w 238"/>
                  <a:gd name="T3" fmla="*/ 0 h 151"/>
                  <a:gd name="T4" fmla="*/ 238 w 238"/>
                  <a:gd name="T5" fmla="*/ 1791 h 151"/>
                  <a:gd name="T6" fmla="*/ 0 w 238"/>
                  <a:gd name="T7" fmla="*/ 1791 h 151"/>
                  <a:gd name="T8" fmla="*/ 0 w 238"/>
                  <a:gd name="T9" fmla="*/ 0 h 151"/>
                  <a:gd name="T10" fmla="*/ 0 w 238"/>
                  <a:gd name="T11" fmla="*/ 0 h 151"/>
                  <a:gd name="T12" fmla="*/ 0 60000 65536"/>
                  <a:gd name="T13" fmla="*/ 0 60000 65536"/>
                  <a:gd name="T14" fmla="*/ 0 60000 65536"/>
                  <a:gd name="T15" fmla="*/ 0 60000 65536"/>
                  <a:gd name="T16" fmla="*/ 0 60000 65536"/>
                  <a:gd name="T17" fmla="*/ 0 60000 65536"/>
                  <a:gd name="T18" fmla="*/ 0 w 238"/>
                  <a:gd name="T19" fmla="*/ 0 h 151"/>
                  <a:gd name="T20" fmla="*/ 238 w 238"/>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38" h="151">
                    <a:moveTo>
                      <a:pt x="0" y="0"/>
                    </a:moveTo>
                    <a:lnTo>
                      <a:pt x="238" y="0"/>
                    </a:lnTo>
                    <a:lnTo>
                      <a:pt x="238" y="151"/>
                    </a:lnTo>
                    <a:lnTo>
                      <a:pt x="0" y="151"/>
                    </a:lnTo>
                    <a:lnTo>
                      <a:pt x="0" y="0"/>
                    </a:lnTo>
                    <a:close/>
                  </a:path>
                </a:pathLst>
              </a:custGeom>
              <a:solidFill>
                <a:srgbClr val="1A0C80"/>
              </a:solidFill>
              <a:ln w="9525">
                <a:noFill/>
                <a:round/>
                <a:headEnd/>
                <a:tailEnd/>
              </a:ln>
            </p:spPr>
            <p:txBody>
              <a:bodyPr/>
              <a:lstStyle/>
              <a:p>
                <a:pPr>
                  <a:defRPr/>
                </a:pPr>
                <a:endParaRPr lang="en-GB" sz="1108"/>
              </a:p>
            </p:txBody>
          </p:sp>
          <p:sp>
            <p:nvSpPr>
              <p:cNvPr id="127" name="Freeform 230"/>
              <p:cNvSpPr>
                <a:spLocks/>
              </p:cNvSpPr>
              <p:nvPr/>
            </p:nvSpPr>
            <p:spPr bwMode="auto">
              <a:xfrm>
                <a:off x="4188" y="2157"/>
                <a:ext cx="238" cy="59"/>
              </a:xfrm>
              <a:custGeom>
                <a:avLst/>
                <a:gdLst>
                  <a:gd name="T0" fmla="*/ 0 w 238"/>
                  <a:gd name="T1" fmla="*/ 0 h 56"/>
                  <a:gd name="T2" fmla="*/ 238 w 238"/>
                  <a:gd name="T3" fmla="*/ 0 h 56"/>
                  <a:gd name="T4" fmla="*/ 238 w 238"/>
                  <a:gd name="T5" fmla="*/ 800 h 56"/>
                  <a:gd name="T6" fmla="*/ 0 w 238"/>
                  <a:gd name="T7" fmla="*/ 800 h 56"/>
                  <a:gd name="T8" fmla="*/ 0 w 238"/>
                  <a:gd name="T9" fmla="*/ 0 h 56"/>
                  <a:gd name="T10" fmla="*/ 0 w 238"/>
                  <a:gd name="T11" fmla="*/ 0 h 56"/>
                  <a:gd name="T12" fmla="*/ 0 60000 65536"/>
                  <a:gd name="T13" fmla="*/ 0 60000 65536"/>
                  <a:gd name="T14" fmla="*/ 0 60000 65536"/>
                  <a:gd name="T15" fmla="*/ 0 60000 65536"/>
                  <a:gd name="T16" fmla="*/ 0 60000 65536"/>
                  <a:gd name="T17" fmla="*/ 0 60000 65536"/>
                  <a:gd name="T18" fmla="*/ 0 w 238"/>
                  <a:gd name="T19" fmla="*/ 0 h 56"/>
                  <a:gd name="T20" fmla="*/ 238 w 238"/>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238" h="56">
                    <a:moveTo>
                      <a:pt x="0" y="0"/>
                    </a:moveTo>
                    <a:lnTo>
                      <a:pt x="238" y="0"/>
                    </a:lnTo>
                    <a:lnTo>
                      <a:pt x="238" y="56"/>
                    </a:lnTo>
                    <a:lnTo>
                      <a:pt x="0" y="56"/>
                    </a:lnTo>
                    <a:lnTo>
                      <a:pt x="0" y="0"/>
                    </a:lnTo>
                    <a:close/>
                  </a:path>
                </a:pathLst>
              </a:custGeom>
              <a:solidFill>
                <a:srgbClr val="FFFFFF"/>
              </a:solidFill>
              <a:ln w="9525">
                <a:noFill/>
                <a:round/>
                <a:headEnd/>
                <a:tailEnd/>
              </a:ln>
            </p:spPr>
            <p:txBody>
              <a:bodyPr/>
              <a:lstStyle/>
              <a:p>
                <a:pPr>
                  <a:defRPr/>
                </a:pPr>
                <a:endParaRPr lang="en-GB" sz="1108"/>
              </a:p>
            </p:txBody>
          </p:sp>
          <p:sp>
            <p:nvSpPr>
              <p:cNvPr id="128" name="Freeform 231"/>
              <p:cNvSpPr>
                <a:spLocks/>
              </p:cNvSpPr>
              <p:nvPr/>
            </p:nvSpPr>
            <p:spPr bwMode="auto">
              <a:xfrm>
                <a:off x="4188" y="2260"/>
                <a:ext cx="238" cy="59"/>
              </a:xfrm>
              <a:custGeom>
                <a:avLst/>
                <a:gdLst>
                  <a:gd name="T0" fmla="*/ 0 w 238"/>
                  <a:gd name="T1" fmla="*/ 0 h 55"/>
                  <a:gd name="T2" fmla="*/ 238 w 238"/>
                  <a:gd name="T3" fmla="*/ 0 h 55"/>
                  <a:gd name="T4" fmla="*/ 238 w 238"/>
                  <a:gd name="T5" fmla="*/ 820 h 55"/>
                  <a:gd name="T6" fmla="*/ 0 w 238"/>
                  <a:gd name="T7" fmla="*/ 820 h 55"/>
                  <a:gd name="T8" fmla="*/ 0 w 238"/>
                  <a:gd name="T9" fmla="*/ 0 h 55"/>
                  <a:gd name="T10" fmla="*/ 0 w 238"/>
                  <a:gd name="T11" fmla="*/ 0 h 55"/>
                  <a:gd name="T12" fmla="*/ 0 60000 65536"/>
                  <a:gd name="T13" fmla="*/ 0 60000 65536"/>
                  <a:gd name="T14" fmla="*/ 0 60000 65536"/>
                  <a:gd name="T15" fmla="*/ 0 60000 65536"/>
                  <a:gd name="T16" fmla="*/ 0 60000 65536"/>
                  <a:gd name="T17" fmla="*/ 0 60000 65536"/>
                  <a:gd name="T18" fmla="*/ 0 w 238"/>
                  <a:gd name="T19" fmla="*/ 0 h 55"/>
                  <a:gd name="T20" fmla="*/ 238 w 238"/>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238" h="55">
                    <a:moveTo>
                      <a:pt x="0" y="0"/>
                    </a:moveTo>
                    <a:lnTo>
                      <a:pt x="238" y="0"/>
                    </a:lnTo>
                    <a:lnTo>
                      <a:pt x="238" y="55"/>
                    </a:lnTo>
                    <a:lnTo>
                      <a:pt x="0" y="55"/>
                    </a:lnTo>
                    <a:lnTo>
                      <a:pt x="0" y="0"/>
                    </a:lnTo>
                    <a:close/>
                  </a:path>
                </a:pathLst>
              </a:custGeom>
              <a:solidFill>
                <a:srgbClr val="FB0F0C"/>
              </a:solidFill>
              <a:ln w="9525">
                <a:noFill/>
                <a:round/>
                <a:headEnd/>
                <a:tailEnd/>
              </a:ln>
            </p:spPr>
            <p:txBody>
              <a:bodyPr/>
              <a:lstStyle/>
              <a:p>
                <a:pPr>
                  <a:defRPr/>
                </a:pPr>
                <a:endParaRPr lang="en-GB" sz="1108"/>
              </a:p>
            </p:txBody>
          </p:sp>
          <p:sp>
            <p:nvSpPr>
              <p:cNvPr id="129" name="Freeform 232"/>
              <p:cNvSpPr>
                <a:spLocks/>
              </p:cNvSpPr>
              <p:nvPr/>
            </p:nvSpPr>
            <p:spPr bwMode="auto">
              <a:xfrm>
                <a:off x="4218" y="2185"/>
                <a:ext cx="41" cy="47"/>
              </a:xfrm>
              <a:custGeom>
                <a:avLst/>
                <a:gdLst>
                  <a:gd name="T0" fmla="*/ 42 w 42"/>
                  <a:gd name="T1" fmla="*/ 153 h 45"/>
                  <a:gd name="T2" fmla="*/ 42 w 42"/>
                  <a:gd name="T3" fmla="*/ 11 h 45"/>
                  <a:gd name="T4" fmla="*/ 42 w 42"/>
                  <a:gd name="T5" fmla="*/ 0 h 45"/>
                  <a:gd name="T6" fmla="*/ 0 w 42"/>
                  <a:gd name="T7" fmla="*/ 0 h 45"/>
                  <a:gd name="T8" fmla="*/ 0 w 42"/>
                  <a:gd name="T9" fmla="*/ 11 h 45"/>
                  <a:gd name="T10" fmla="*/ 0 w 42"/>
                  <a:gd name="T11" fmla="*/ 153 h 45"/>
                  <a:gd name="T12" fmla="*/ 6 w 42"/>
                  <a:gd name="T13" fmla="*/ 175 h 45"/>
                  <a:gd name="T14" fmla="*/ 6 w 42"/>
                  <a:gd name="T15" fmla="*/ 195 h 45"/>
                  <a:gd name="T16" fmla="*/ 12 w 42"/>
                  <a:gd name="T17" fmla="*/ 223 h 45"/>
                  <a:gd name="T18" fmla="*/ 18 w 42"/>
                  <a:gd name="T19" fmla="*/ 223 h 45"/>
                  <a:gd name="T20" fmla="*/ 24 w 42"/>
                  <a:gd name="T21" fmla="*/ 223 h 45"/>
                  <a:gd name="T22" fmla="*/ 30 w 42"/>
                  <a:gd name="T23" fmla="*/ 223 h 45"/>
                  <a:gd name="T24" fmla="*/ 30 w 42"/>
                  <a:gd name="T25" fmla="*/ 223 h 45"/>
                  <a:gd name="T26" fmla="*/ 36 w 42"/>
                  <a:gd name="T27" fmla="*/ 195 h 45"/>
                  <a:gd name="T28" fmla="*/ 36 w 42"/>
                  <a:gd name="T29" fmla="*/ 175 h 45"/>
                  <a:gd name="T30" fmla="*/ 42 w 42"/>
                  <a:gd name="T31" fmla="*/ 153 h 45"/>
                  <a:gd name="T32" fmla="*/ 42 w 42"/>
                  <a:gd name="T33" fmla="*/ 153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45"/>
                  <a:gd name="T53" fmla="*/ 42 w 4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45">
                    <a:moveTo>
                      <a:pt x="42" y="28"/>
                    </a:moveTo>
                    <a:lnTo>
                      <a:pt x="42" y="11"/>
                    </a:lnTo>
                    <a:lnTo>
                      <a:pt x="42" y="0"/>
                    </a:lnTo>
                    <a:lnTo>
                      <a:pt x="0" y="0"/>
                    </a:lnTo>
                    <a:lnTo>
                      <a:pt x="0" y="11"/>
                    </a:lnTo>
                    <a:lnTo>
                      <a:pt x="0" y="28"/>
                    </a:lnTo>
                    <a:lnTo>
                      <a:pt x="6" y="34"/>
                    </a:lnTo>
                    <a:lnTo>
                      <a:pt x="6" y="39"/>
                    </a:lnTo>
                    <a:lnTo>
                      <a:pt x="12" y="45"/>
                    </a:lnTo>
                    <a:lnTo>
                      <a:pt x="18" y="45"/>
                    </a:lnTo>
                    <a:lnTo>
                      <a:pt x="24" y="45"/>
                    </a:lnTo>
                    <a:lnTo>
                      <a:pt x="30" y="45"/>
                    </a:lnTo>
                    <a:lnTo>
                      <a:pt x="36" y="39"/>
                    </a:lnTo>
                    <a:lnTo>
                      <a:pt x="36" y="34"/>
                    </a:lnTo>
                    <a:lnTo>
                      <a:pt x="42" y="28"/>
                    </a:lnTo>
                    <a:close/>
                  </a:path>
                </a:pathLst>
              </a:custGeom>
              <a:solidFill>
                <a:srgbClr val="1A0C80"/>
              </a:solidFill>
              <a:ln w="9525">
                <a:noFill/>
                <a:round/>
                <a:headEnd/>
                <a:tailEnd/>
              </a:ln>
            </p:spPr>
            <p:txBody>
              <a:bodyPr/>
              <a:lstStyle/>
              <a:p>
                <a:pPr>
                  <a:defRPr/>
                </a:pPr>
                <a:endParaRPr lang="en-GB" sz="1108"/>
              </a:p>
            </p:txBody>
          </p:sp>
          <p:sp>
            <p:nvSpPr>
              <p:cNvPr id="130" name="Freeform 233"/>
              <p:cNvSpPr>
                <a:spLocks/>
              </p:cNvSpPr>
              <p:nvPr/>
            </p:nvSpPr>
            <p:spPr bwMode="auto">
              <a:xfrm>
                <a:off x="4218" y="2185"/>
                <a:ext cx="41" cy="47"/>
              </a:xfrm>
              <a:custGeom>
                <a:avLst/>
                <a:gdLst>
                  <a:gd name="T0" fmla="*/ 42 w 42"/>
                  <a:gd name="T1" fmla="*/ 153 h 45"/>
                  <a:gd name="T2" fmla="*/ 42 w 42"/>
                  <a:gd name="T3" fmla="*/ 11 h 45"/>
                  <a:gd name="T4" fmla="*/ 42 w 42"/>
                  <a:gd name="T5" fmla="*/ 0 h 45"/>
                  <a:gd name="T6" fmla="*/ 0 w 42"/>
                  <a:gd name="T7" fmla="*/ 0 h 45"/>
                  <a:gd name="T8" fmla="*/ 0 w 42"/>
                  <a:gd name="T9" fmla="*/ 11 h 45"/>
                  <a:gd name="T10" fmla="*/ 0 w 42"/>
                  <a:gd name="T11" fmla="*/ 153 h 45"/>
                  <a:gd name="T12" fmla="*/ 6 w 42"/>
                  <a:gd name="T13" fmla="*/ 175 h 45"/>
                  <a:gd name="T14" fmla="*/ 6 w 42"/>
                  <a:gd name="T15" fmla="*/ 195 h 45"/>
                  <a:gd name="T16" fmla="*/ 12 w 42"/>
                  <a:gd name="T17" fmla="*/ 223 h 45"/>
                  <a:gd name="T18" fmla="*/ 18 w 42"/>
                  <a:gd name="T19" fmla="*/ 223 h 45"/>
                  <a:gd name="T20" fmla="*/ 24 w 42"/>
                  <a:gd name="T21" fmla="*/ 223 h 45"/>
                  <a:gd name="T22" fmla="*/ 30 w 42"/>
                  <a:gd name="T23" fmla="*/ 223 h 45"/>
                  <a:gd name="T24" fmla="*/ 30 w 42"/>
                  <a:gd name="T25" fmla="*/ 223 h 45"/>
                  <a:gd name="T26" fmla="*/ 36 w 42"/>
                  <a:gd name="T27" fmla="*/ 195 h 45"/>
                  <a:gd name="T28" fmla="*/ 36 w 42"/>
                  <a:gd name="T29" fmla="*/ 175 h 45"/>
                  <a:gd name="T30" fmla="*/ 42 w 42"/>
                  <a:gd name="T31" fmla="*/ 153 h 45"/>
                  <a:gd name="T32" fmla="*/ 42 w 42"/>
                  <a:gd name="T33" fmla="*/ 153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45"/>
                  <a:gd name="T53" fmla="*/ 42 w 4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45">
                    <a:moveTo>
                      <a:pt x="42" y="28"/>
                    </a:moveTo>
                    <a:lnTo>
                      <a:pt x="42" y="11"/>
                    </a:lnTo>
                    <a:lnTo>
                      <a:pt x="42" y="0"/>
                    </a:lnTo>
                    <a:lnTo>
                      <a:pt x="0" y="0"/>
                    </a:lnTo>
                    <a:lnTo>
                      <a:pt x="0" y="11"/>
                    </a:lnTo>
                    <a:lnTo>
                      <a:pt x="0" y="28"/>
                    </a:lnTo>
                    <a:lnTo>
                      <a:pt x="6" y="34"/>
                    </a:lnTo>
                    <a:lnTo>
                      <a:pt x="6" y="39"/>
                    </a:lnTo>
                    <a:lnTo>
                      <a:pt x="12" y="45"/>
                    </a:lnTo>
                    <a:lnTo>
                      <a:pt x="18" y="45"/>
                    </a:lnTo>
                    <a:lnTo>
                      <a:pt x="24" y="45"/>
                    </a:lnTo>
                    <a:lnTo>
                      <a:pt x="30" y="45"/>
                    </a:lnTo>
                    <a:lnTo>
                      <a:pt x="36" y="39"/>
                    </a:lnTo>
                    <a:lnTo>
                      <a:pt x="36" y="34"/>
                    </a:lnTo>
                    <a:lnTo>
                      <a:pt x="42" y="28"/>
                    </a:lnTo>
                  </a:path>
                </a:pathLst>
              </a:custGeom>
              <a:noFill/>
              <a:ln w="0">
                <a:solidFill>
                  <a:srgbClr val="FF1900"/>
                </a:solidFill>
                <a:prstDash val="solid"/>
                <a:round/>
                <a:headEnd/>
                <a:tailEnd/>
              </a:ln>
            </p:spPr>
            <p:txBody>
              <a:bodyPr/>
              <a:lstStyle/>
              <a:p>
                <a:pPr>
                  <a:defRPr/>
                </a:pPr>
                <a:endParaRPr lang="en-GB" sz="1108"/>
              </a:p>
            </p:txBody>
          </p:sp>
          <p:sp>
            <p:nvSpPr>
              <p:cNvPr id="131" name="Freeform 234"/>
              <p:cNvSpPr>
                <a:spLocks/>
              </p:cNvSpPr>
              <p:nvPr/>
            </p:nvSpPr>
            <p:spPr bwMode="auto">
              <a:xfrm>
                <a:off x="4218" y="2179"/>
                <a:ext cx="41" cy="12"/>
              </a:xfrm>
              <a:custGeom>
                <a:avLst/>
                <a:gdLst>
                  <a:gd name="T0" fmla="*/ 42 w 42"/>
                  <a:gd name="T1" fmla="*/ 6 h 12"/>
                  <a:gd name="T2" fmla="*/ 42 w 42"/>
                  <a:gd name="T3" fmla="*/ 6 h 12"/>
                  <a:gd name="T4" fmla="*/ 36 w 42"/>
                  <a:gd name="T5" fmla="*/ 6 h 12"/>
                  <a:gd name="T6" fmla="*/ 30 w 42"/>
                  <a:gd name="T7" fmla="*/ 0 h 12"/>
                  <a:gd name="T8" fmla="*/ 24 w 42"/>
                  <a:gd name="T9" fmla="*/ 0 h 12"/>
                  <a:gd name="T10" fmla="*/ 12 w 42"/>
                  <a:gd name="T11" fmla="*/ 0 h 12"/>
                  <a:gd name="T12" fmla="*/ 6 w 42"/>
                  <a:gd name="T13" fmla="*/ 6 h 12"/>
                  <a:gd name="T14" fmla="*/ 0 w 42"/>
                  <a:gd name="T15" fmla="*/ 6 h 12"/>
                  <a:gd name="T16" fmla="*/ 0 w 42"/>
                  <a:gd name="T17" fmla="*/ 12 h 12"/>
                  <a:gd name="T18" fmla="*/ 42 w 42"/>
                  <a:gd name="T19" fmla="*/ 6 h 12"/>
                  <a:gd name="T20" fmla="*/ 42 w 42"/>
                  <a:gd name="T21" fmla="*/ 6 h 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2"/>
                  <a:gd name="T34" fmla="*/ 0 h 12"/>
                  <a:gd name="T35" fmla="*/ 42 w 42"/>
                  <a:gd name="T36" fmla="*/ 12 h 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2" h="12">
                    <a:moveTo>
                      <a:pt x="42" y="6"/>
                    </a:moveTo>
                    <a:lnTo>
                      <a:pt x="42" y="6"/>
                    </a:lnTo>
                    <a:lnTo>
                      <a:pt x="36" y="6"/>
                    </a:lnTo>
                    <a:lnTo>
                      <a:pt x="30" y="0"/>
                    </a:lnTo>
                    <a:lnTo>
                      <a:pt x="24" y="0"/>
                    </a:lnTo>
                    <a:lnTo>
                      <a:pt x="12" y="0"/>
                    </a:lnTo>
                    <a:lnTo>
                      <a:pt x="6" y="6"/>
                    </a:lnTo>
                    <a:lnTo>
                      <a:pt x="0" y="6"/>
                    </a:lnTo>
                    <a:lnTo>
                      <a:pt x="0" y="12"/>
                    </a:lnTo>
                    <a:lnTo>
                      <a:pt x="42" y="6"/>
                    </a:lnTo>
                    <a:close/>
                  </a:path>
                </a:pathLst>
              </a:custGeom>
              <a:solidFill>
                <a:srgbClr val="1A0C80"/>
              </a:solidFill>
              <a:ln w="9525">
                <a:noFill/>
                <a:round/>
                <a:headEnd/>
                <a:tailEnd/>
              </a:ln>
            </p:spPr>
            <p:txBody>
              <a:bodyPr/>
              <a:lstStyle/>
              <a:p>
                <a:pPr>
                  <a:defRPr/>
                </a:pPr>
                <a:endParaRPr lang="en-GB" sz="1108"/>
              </a:p>
            </p:txBody>
          </p:sp>
          <p:sp>
            <p:nvSpPr>
              <p:cNvPr id="132" name="Freeform 235"/>
              <p:cNvSpPr>
                <a:spLocks/>
              </p:cNvSpPr>
              <p:nvPr/>
            </p:nvSpPr>
            <p:spPr bwMode="auto">
              <a:xfrm>
                <a:off x="4224" y="2195"/>
                <a:ext cx="29" cy="36"/>
              </a:xfrm>
              <a:custGeom>
                <a:avLst/>
                <a:gdLst>
                  <a:gd name="T0" fmla="*/ 30 w 30"/>
                  <a:gd name="T1" fmla="*/ 174 h 34"/>
                  <a:gd name="T2" fmla="*/ 24 w 30"/>
                  <a:gd name="T3" fmla="*/ 6 h 34"/>
                  <a:gd name="T4" fmla="*/ 18 w 30"/>
                  <a:gd name="T5" fmla="*/ 6 h 34"/>
                  <a:gd name="T6" fmla="*/ 18 w 30"/>
                  <a:gd name="T7" fmla="*/ 0 h 34"/>
                  <a:gd name="T8" fmla="*/ 12 w 30"/>
                  <a:gd name="T9" fmla="*/ 6 h 34"/>
                  <a:gd name="T10" fmla="*/ 6 w 30"/>
                  <a:gd name="T11" fmla="*/ 6 h 34"/>
                  <a:gd name="T12" fmla="*/ 0 w 30"/>
                  <a:gd name="T13" fmla="*/ 174 h 34"/>
                  <a:gd name="T14" fmla="*/ 0 w 30"/>
                  <a:gd name="T15" fmla="*/ 207 h 34"/>
                  <a:gd name="T16" fmla="*/ 6 w 30"/>
                  <a:gd name="T17" fmla="*/ 239 h 34"/>
                  <a:gd name="T18" fmla="*/ 6 w 30"/>
                  <a:gd name="T19" fmla="*/ 239 h 34"/>
                  <a:gd name="T20" fmla="*/ 12 w 30"/>
                  <a:gd name="T21" fmla="*/ 284 h 34"/>
                  <a:gd name="T22" fmla="*/ 18 w 30"/>
                  <a:gd name="T23" fmla="*/ 284 h 34"/>
                  <a:gd name="T24" fmla="*/ 18 w 30"/>
                  <a:gd name="T25" fmla="*/ 284 h 34"/>
                  <a:gd name="T26" fmla="*/ 24 w 30"/>
                  <a:gd name="T27" fmla="*/ 239 h 34"/>
                  <a:gd name="T28" fmla="*/ 30 w 30"/>
                  <a:gd name="T29" fmla="*/ 239 h 34"/>
                  <a:gd name="T30" fmla="*/ 30 w 30"/>
                  <a:gd name="T31" fmla="*/ 207 h 34"/>
                  <a:gd name="T32" fmla="*/ 30 w 30"/>
                  <a:gd name="T33" fmla="*/ 174 h 34"/>
                  <a:gd name="T34" fmla="*/ 30 w 30"/>
                  <a:gd name="T35" fmla="*/ 174 h 3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0"/>
                  <a:gd name="T55" fmla="*/ 0 h 34"/>
                  <a:gd name="T56" fmla="*/ 30 w 30"/>
                  <a:gd name="T57" fmla="*/ 34 h 3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0" h="34">
                    <a:moveTo>
                      <a:pt x="30" y="17"/>
                    </a:moveTo>
                    <a:lnTo>
                      <a:pt x="24" y="6"/>
                    </a:lnTo>
                    <a:lnTo>
                      <a:pt x="18" y="6"/>
                    </a:lnTo>
                    <a:lnTo>
                      <a:pt x="18" y="0"/>
                    </a:lnTo>
                    <a:lnTo>
                      <a:pt x="12" y="6"/>
                    </a:lnTo>
                    <a:lnTo>
                      <a:pt x="6" y="6"/>
                    </a:lnTo>
                    <a:lnTo>
                      <a:pt x="0" y="17"/>
                    </a:lnTo>
                    <a:lnTo>
                      <a:pt x="0" y="23"/>
                    </a:lnTo>
                    <a:lnTo>
                      <a:pt x="6" y="28"/>
                    </a:lnTo>
                    <a:lnTo>
                      <a:pt x="12" y="34"/>
                    </a:lnTo>
                    <a:lnTo>
                      <a:pt x="18" y="34"/>
                    </a:lnTo>
                    <a:lnTo>
                      <a:pt x="24" y="28"/>
                    </a:lnTo>
                    <a:lnTo>
                      <a:pt x="30" y="28"/>
                    </a:lnTo>
                    <a:lnTo>
                      <a:pt x="30" y="23"/>
                    </a:lnTo>
                    <a:lnTo>
                      <a:pt x="30" y="17"/>
                    </a:lnTo>
                    <a:close/>
                  </a:path>
                </a:pathLst>
              </a:custGeom>
              <a:solidFill>
                <a:srgbClr val="FFFFFF"/>
              </a:solidFill>
              <a:ln w="9525">
                <a:noFill/>
                <a:round/>
                <a:headEnd/>
                <a:tailEnd/>
              </a:ln>
            </p:spPr>
            <p:txBody>
              <a:bodyPr/>
              <a:lstStyle/>
              <a:p>
                <a:pPr>
                  <a:defRPr/>
                </a:pPr>
                <a:endParaRPr lang="en-GB" sz="1108"/>
              </a:p>
            </p:txBody>
          </p:sp>
          <p:sp>
            <p:nvSpPr>
              <p:cNvPr id="133" name="Freeform 236"/>
              <p:cNvSpPr>
                <a:spLocks/>
              </p:cNvSpPr>
              <p:nvPr/>
            </p:nvSpPr>
            <p:spPr bwMode="auto">
              <a:xfrm>
                <a:off x="4224" y="2216"/>
                <a:ext cx="29" cy="6"/>
              </a:xfrm>
              <a:custGeom>
                <a:avLst/>
                <a:gdLst>
                  <a:gd name="T0" fmla="*/ 30 w 30"/>
                  <a:gd name="T1" fmla="*/ 6 h 6"/>
                  <a:gd name="T2" fmla="*/ 30 w 30"/>
                  <a:gd name="T3" fmla="*/ 6 h 6"/>
                  <a:gd name="T4" fmla="*/ 30 w 30"/>
                  <a:gd name="T5" fmla="*/ 6 h 6"/>
                  <a:gd name="T6" fmla="*/ 30 w 30"/>
                  <a:gd name="T7" fmla="*/ 6 h 6"/>
                  <a:gd name="T8" fmla="*/ 30 w 30"/>
                  <a:gd name="T9" fmla="*/ 0 h 6"/>
                  <a:gd name="T10" fmla="*/ 30 w 30"/>
                  <a:gd name="T11" fmla="*/ 0 h 6"/>
                  <a:gd name="T12" fmla="*/ 30 w 30"/>
                  <a:gd name="T13" fmla="*/ 0 h 6"/>
                  <a:gd name="T14" fmla="*/ 30 w 30"/>
                  <a:gd name="T15" fmla="*/ 0 h 6"/>
                  <a:gd name="T16" fmla="*/ 24 w 30"/>
                  <a:gd name="T17" fmla="*/ 0 h 6"/>
                  <a:gd name="T18" fmla="*/ 24 w 30"/>
                  <a:gd name="T19" fmla="*/ 0 h 6"/>
                  <a:gd name="T20" fmla="*/ 24 w 30"/>
                  <a:gd name="T21" fmla="*/ 0 h 6"/>
                  <a:gd name="T22" fmla="*/ 18 w 30"/>
                  <a:gd name="T23" fmla="*/ 0 h 6"/>
                  <a:gd name="T24" fmla="*/ 18 w 30"/>
                  <a:gd name="T25" fmla="*/ 0 h 6"/>
                  <a:gd name="T26" fmla="*/ 12 w 30"/>
                  <a:gd name="T27" fmla="*/ 0 h 6"/>
                  <a:gd name="T28" fmla="*/ 12 w 30"/>
                  <a:gd name="T29" fmla="*/ 0 h 6"/>
                  <a:gd name="T30" fmla="*/ 12 w 30"/>
                  <a:gd name="T31" fmla="*/ 0 h 6"/>
                  <a:gd name="T32" fmla="*/ 6 w 30"/>
                  <a:gd name="T33" fmla="*/ 0 h 6"/>
                  <a:gd name="T34" fmla="*/ 6 w 30"/>
                  <a:gd name="T35" fmla="*/ 0 h 6"/>
                  <a:gd name="T36" fmla="*/ 6 w 30"/>
                  <a:gd name="T37" fmla="*/ 0 h 6"/>
                  <a:gd name="T38" fmla="*/ 0 w 30"/>
                  <a:gd name="T39" fmla="*/ 0 h 6"/>
                  <a:gd name="T40" fmla="*/ 0 w 30"/>
                  <a:gd name="T41" fmla="*/ 0 h 6"/>
                  <a:gd name="T42" fmla="*/ 0 w 30"/>
                  <a:gd name="T43" fmla="*/ 0 h 6"/>
                  <a:gd name="T44" fmla="*/ 0 w 30"/>
                  <a:gd name="T45" fmla="*/ 6 h 6"/>
                  <a:gd name="T46" fmla="*/ 0 w 30"/>
                  <a:gd name="T47" fmla="*/ 6 h 6"/>
                  <a:gd name="T48" fmla="*/ 0 w 30"/>
                  <a:gd name="T49" fmla="*/ 6 h 6"/>
                  <a:gd name="T50" fmla="*/ 0 w 30"/>
                  <a:gd name="T51" fmla="*/ 6 h 6"/>
                  <a:gd name="T52" fmla="*/ 6 w 30"/>
                  <a:gd name="T53" fmla="*/ 6 h 6"/>
                  <a:gd name="T54" fmla="*/ 6 w 30"/>
                  <a:gd name="T55" fmla="*/ 6 h 6"/>
                  <a:gd name="T56" fmla="*/ 12 w 30"/>
                  <a:gd name="T57" fmla="*/ 6 h 6"/>
                  <a:gd name="T58" fmla="*/ 12 w 30"/>
                  <a:gd name="T59" fmla="*/ 6 h 6"/>
                  <a:gd name="T60" fmla="*/ 12 w 30"/>
                  <a:gd name="T61" fmla="*/ 6 h 6"/>
                  <a:gd name="T62" fmla="*/ 18 w 30"/>
                  <a:gd name="T63" fmla="*/ 6 h 6"/>
                  <a:gd name="T64" fmla="*/ 18 w 30"/>
                  <a:gd name="T65" fmla="*/ 6 h 6"/>
                  <a:gd name="T66" fmla="*/ 18 w 30"/>
                  <a:gd name="T67" fmla="*/ 6 h 6"/>
                  <a:gd name="T68" fmla="*/ 24 w 30"/>
                  <a:gd name="T69" fmla="*/ 6 h 6"/>
                  <a:gd name="T70" fmla="*/ 24 w 30"/>
                  <a:gd name="T71" fmla="*/ 6 h 6"/>
                  <a:gd name="T72" fmla="*/ 24 w 30"/>
                  <a:gd name="T73" fmla="*/ 6 h 6"/>
                  <a:gd name="T74" fmla="*/ 30 w 30"/>
                  <a:gd name="T75" fmla="*/ 6 h 6"/>
                  <a:gd name="T76" fmla="*/ 30 w 30"/>
                  <a:gd name="T77" fmla="*/ 6 h 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
                  <a:gd name="T118" fmla="*/ 0 h 6"/>
                  <a:gd name="T119" fmla="*/ 30 w 30"/>
                  <a:gd name="T120" fmla="*/ 6 h 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 h="6">
                    <a:moveTo>
                      <a:pt x="30" y="6"/>
                    </a:moveTo>
                    <a:lnTo>
                      <a:pt x="30" y="6"/>
                    </a:lnTo>
                    <a:lnTo>
                      <a:pt x="30" y="0"/>
                    </a:lnTo>
                    <a:lnTo>
                      <a:pt x="24" y="0"/>
                    </a:lnTo>
                    <a:lnTo>
                      <a:pt x="18" y="0"/>
                    </a:lnTo>
                    <a:lnTo>
                      <a:pt x="12" y="0"/>
                    </a:lnTo>
                    <a:lnTo>
                      <a:pt x="6" y="0"/>
                    </a:lnTo>
                    <a:lnTo>
                      <a:pt x="0" y="0"/>
                    </a:lnTo>
                    <a:lnTo>
                      <a:pt x="0" y="6"/>
                    </a:lnTo>
                    <a:lnTo>
                      <a:pt x="6" y="6"/>
                    </a:lnTo>
                    <a:lnTo>
                      <a:pt x="12" y="6"/>
                    </a:lnTo>
                    <a:lnTo>
                      <a:pt x="18" y="6"/>
                    </a:lnTo>
                    <a:lnTo>
                      <a:pt x="24" y="6"/>
                    </a:lnTo>
                    <a:lnTo>
                      <a:pt x="30" y="6"/>
                    </a:lnTo>
                    <a:close/>
                  </a:path>
                </a:pathLst>
              </a:custGeom>
              <a:solidFill>
                <a:srgbClr val="1A0C80"/>
              </a:solidFill>
              <a:ln w="9525">
                <a:noFill/>
                <a:round/>
                <a:headEnd/>
                <a:tailEnd/>
              </a:ln>
            </p:spPr>
            <p:txBody>
              <a:bodyPr/>
              <a:lstStyle/>
              <a:p>
                <a:pPr>
                  <a:defRPr/>
                </a:pPr>
                <a:endParaRPr lang="en-GB" sz="1108"/>
              </a:p>
            </p:txBody>
          </p:sp>
          <p:sp>
            <p:nvSpPr>
              <p:cNvPr id="134" name="Freeform 237"/>
              <p:cNvSpPr>
                <a:spLocks/>
              </p:cNvSpPr>
              <p:nvPr/>
            </p:nvSpPr>
            <p:spPr bwMode="auto">
              <a:xfrm>
                <a:off x="4224" y="2222"/>
                <a:ext cx="29" cy="2"/>
              </a:xfrm>
              <a:custGeom>
                <a:avLst/>
                <a:gdLst>
                  <a:gd name="T0" fmla="*/ 30 w 30"/>
                  <a:gd name="T1" fmla="*/ 0 h 1"/>
                  <a:gd name="T2" fmla="*/ 30 w 30"/>
                  <a:gd name="T3" fmla="*/ 0 h 1"/>
                  <a:gd name="T4" fmla="*/ 30 w 30"/>
                  <a:gd name="T5" fmla="*/ 0 h 1"/>
                  <a:gd name="T6" fmla="*/ 30 w 30"/>
                  <a:gd name="T7" fmla="*/ 0 h 1"/>
                  <a:gd name="T8" fmla="*/ 30 w 30"/>
                  <a:gd name="T9" fmla="*/ 0 h 1"/>
                  <a:gd name="T10" fmla="*/ 30 w 30"/>
                  <a:gd name="T11" fmla="*/ 0 h 1"/>
                  <a:gd name="T12" fmla="*/ 30 w 30"/>
                  <a:gd name="T13" fmla="*/ 0 h 1"/>
                  <a:gd name="T14" fmla="*/ 30 w 30"/>
                  <a:gd name="T15" fmla="*/ 0 h 1"/>
                  <a:gd name="T16" fmla="*/ 24 w 30"/>
                  <a:gd name="T17" fmla="*/ 0 h 1"/>
                  <a:gd name="T18" fmla="*/ 24 w 30"/>
                  <a:gd name="T19" fmla="*/ 0 h 1"/>
                  <a:gd name="T20" fmla="*/ 24 w 30"/>
                  <a:gd name="T21" fmla="*/ 0 h 1"/>
                  <a:gd name="T22" fmla="*/ 18 w 30"/>
                  <a:gd name="T23" fmla="*/ 0 h 1"/>
                  <a:gd name="T24" fmla="*/ 18 w 30"/>
                  <a:gd name="T25" fmla="*/ 0 h 1"/>
                  <a:gd name="T26" fmla="*/ 12 w 30"/>
                  <a:gd name="T27" fmla="*/ 0 h 1"/>
                  <a:gd name="T28" fmla="*/ 12 w 30"/>
                  <a:gd name="T29" fmla="*/ 0 h 1"/>
                  <a:gd name="T30" fmla="*/ 12 w 30"/>
                  <a:gd name="T31" fmla="*/ 0 h 1"/>
                  <a:gd name="T32" fmla="*/ 6 w 30"/>
                  <a:gd name="T33" fmla="*/ 0 h 1"/>
                  <a:gd name="T34" fmla="*/ 6 w 30"/>
                  <a:gd name="T35" fmla="*/ 0 h 1"/>
                  <a:gd name="T36" fmla="*/ 6 w 30"/>
                  <a:gd name="T37" fmla="*/ 0 h 1"/>
                  <a:gd name="T38" fmla="*/ 0 w 30"/>
                  <a:gd name="T39" fmla="*/ 0 h 1"/>
                  <a:gd name="T40" fmla="*/ 0 w 30"/>
                  <a:gd name="T41" fmla="*/ 0 h 1"/>
                  <a:gd name="T42" fmla="*/ 0 w 30"/>
                  <a:gd name="T43" fmla="*/ 0 h 1"/>
                  <a:gd name="T44" fmla="*/ 0 w 30"/>
                  <a:gd name="T45" fmla="*/ 0 h 1"/>
                  <a:gd name="T46" fmla="*/ 0 w 30"/>
                  <a:gd name="T47" fmla="*/ 0 h 1"/>
                  <a:gd name="T48" fmla="*/ 0 w 30"/>
                  <a:gd name="T49" fmla="*/ 0 h 1"/>
                  <a:gd name="T50" fmla="*/ 6 w 30"/>
                  <a:gd name="T51" fmla="*/ 0 h 1"/>
                  <a:gd name="T52" fmla="*/ 6 w 30"/>
                  <a:gd name="T53" fmla="*/ 0 h 1"/>
                  <a:gd name="T54" fmla="*/ 6 w 30"/>
                  <a:gd name="T55" fmla="*/ 0 h 1"/>
                  <a:gd name="T56" fmla="*/ 12 w 30"/>
                  <a:gd name="T57" fmla="*/ 0 h 1"/>
                  <a:gd name="T58" fmla="*/ 12 w 30"/>
                  <a:gd name="T59" fmla="*/ 0 h 1"/>
                  <a:gd name="T60" fmla="*/ 12 w 30"/>
                  <a:gd name="T61" fmla="*/ 0 h 1"/>
                  <a:gd name="T62" fmla="*/ 18 w 30"/>
                  <a:gd name="T63" fmla="*/ 0 h 1"/>
                  <a:gd name="T64" fmla="*/ 18 w 30"/>
                  <a:gd name="T65" fmla="*/ 0 h 1"/>
                  <a:gd name="T66" fmla="*/ 24 w 30"/>
                  <a:gd name="T67" fmla="*/ 0 h 1"/>
                  <a:gd name="T68" fmla="*/ 24 w 30"/>
                  <a:gd name="T69" fmla="*/ 0 h 1"/>
                  <a:gd name="T70" fmla="*/ 24 w 30"/>
                  <a:gd name="T71" fmla="*/ 0 h 1"/>
                  <a:gd name="T72" fmla="*/ 30 w 30"/>
                  <a:gd name="T73" fmla="*/ 0 h 1"/>
                  <a:gd name="T74" fmla="*/ 30 w 30"/>
                  <a:gd name="T75" fmla="*/ 0 h 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0"/>
                  <a:gd name="T115" fmla="*/ 0 h 1"/>
                  <a:gd name="T116" fmla="*/ 30 w 30"/>
                  <a:gd name="T117" fmla="*/ 1 h 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0" h="1">
                    <a:moveTo>
                      <a:pt x="30" y="0"/>
                    </a:moveTo>
                    <a:lnTo>
                      <a:pt x="30" y="0"/>
                    </a:lnTo>
                    <a:lnTo>
                      <a:pt x="24" y="0"/>
                    </a:lnTo>
                    <a:lnTo>
                      <a:pt x="18" y="0"/>
                    </a:lnTo>
                    <a:lnTo>
                      <a:pt x="12" y="0"/>
                    </a:lnTo>
                    <a:lnTo>
                      <a:pt x="6" y="0"/>
                    </a:lnTo>
                    <a:lnTo>
                      <a:pt x="0" y="0"/>
                    </a:lnTo>
                    <a:lnTo>
                      <a:pt x="6" y="0"/>
                    </a:lnTo>
                    <a:lnTo>
                      <a:pt x="12" y="0"/>
                    </a:lnTo>
                    <a:lnTo>
                      <a:pt x="18" y="0"/>
                    </a:lnTo>
                    <a:lnTo>
                      <a:pt x="24" y="0"/>
                    </a:lnTo>
                    <a:lnTo>
                      <a:pt x="30" y="0"/>
                    </a:lnTo>
                    <a:close/>
                  </a:path>
                </a:pathLst>
              </a:custGeom>
              <a:solidFill>
                <a:srgbClr val="1A0C80"/>
              </a:solidFill>
              <a:ln w="9525">
                <a:noFill/>
                <a:round/>
                <a:headEnd/>
                <a:tailEnd/>
              </a:ln>
            </p:spPr>
            <p:txBody>
              <a:bodyPr/>
              <a:lstStyle/>
              <a:p>
                <a:pPr>
                  <a:defRPr/>
                </a:pPr>
                <a:endParaRPr lang="en-GB" sz="1108"/>
              </a:p>
            </p:txBody>
          </p:sp>
          <p:sp>
            <p:nvSpPr>
              <p:cNvPr id="135" name="Freeform 238"/>
              <p:cNvSpPr>
                <a:spLocks/>
              </p:cNvSpPr>
              <p:nvPr/>
            </p:nvSpPr>
            <p:spPr bwMode="auto">
              <a:xfrm>
                <a:off x="4235" y="2191"/>
                <a:ext cx="6" cy="6"/>
              </a:xfrm>
              <a:custGeom>
                <a:avLst/>
                <a:gdLst>
                  <a:gd name="T0" fmla="*/ 6 w 6"/>
                  <a:gd name="T1" fmla="*/ 0 h 5"/>
                  <a:gd name="T2" fmla="*/ 6 w 6"/>
                  <a:gd name="T3" fmla="*/ 0 h 5"/>
                  <a:gd name="T4" fmla="*/ 6 w 6"/>
                  <a:gd name="T5" fmla="*/ 0 h 5"/>
                  <a:gd name="T6" fmla="*/ 0 w 6"/>
                  <a:gd name="T7" fmla="*/ 0 h 5"/>
                  <a:gd name="T8" fmla="*/ 0 w 6"/>
                  <a:gd name="T9" fmla="*/ 0 h 5"/>
                  <a:gd name="T10" fmla="*/ 0 w 6"/>
                  <a:gd name="T11" fmla="*/ 0 h 5"/>
                  <a:gd name="T12" fmla="*/ 0 w 6"/>
                  <a:gd name="T13" fmla="*/ 0 h 5"/>
                  <a:gd name="T14" fmla="*/ 0 w 6"/>
                  <a:gd name="T15" fmla="*/ 0 h 5"/>
                  <a:gd name="T16" fmla="*/ 6 w 6"/>
                  <a:gd name="T17" fmla="*/ 5 h 5"/>
                  <a:gd name="T18" fmla="*/ 6 w 6"/>
                  <a:gd name="T19" fmla="*/ 0 h 5"/>
                  <a:gd name="T20" fmla="*/ 6 w 6"/>
                  <a:gd name="T21" fmla="*/ 0 h 5"/>
                  <a:gd name="T22" fmla="*/ 6 w 6"/>
                  <a:gd name="T23" fmla="*/ 0 h 5"/>
                  <a:gd name="T24" fmla="*/ 6 w 6"/>
                  <a:gd name="T25" fmla="*/ 0 h 5"/>
                  <a:gd name="T26" fmla="*/ 6 w 6"/>
                  <a:gd name="T27" fmla="*/ 0 h 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5"/>
                  <a:gd name="T44" fmla="*/ 6 w 6"/>
                  <a:gd name="T45" fmla="*/ 5 h 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5">
                    <a:moveTo>
                      <a:pt x="6" y="0"/>
                    </a:moveTo>
                    <a:lnTo>
                      <a:pt x="6" y="0"/>
                    </a:lnTo>
                    <a:lnTo>
                      <a:pt x="0" y="0"/>
                    </a:lnTo>
                    <a:lnTo>
                      <a:pt x="6" y="5"/>
                    </a:lnTo>
                    <a:lnTo>
                      <a:pt x="6" y="0"/>
                    </a:lnTo>
                    <a:close/>
                  </a:path>
                </a:pathLst>
              </a:custGeom>
              <a:solidFill>
                <a:srgbClr val="F7F619"/>
              </a:solidFill>
              <a:ln w="9525">
                <a:noFill/>
                <a:round/>
                <a:headEnd/>
                <a:tailEnd/>
              </a:ln>
            </p:spPr>
            <p:txBody>
              <a:bodyPr/>
              <a:lstStyle/>
              <a:p>
                <a:pPr>
                  <a:defRPr/>
                </a:pPr>
                <a:endParaRPr lang="en-GB" sz="1108"/>
              </a:p>
            </p:txBody>
          </p:sp>
          <p:sp>
            <p:nvSpPr>
              <p:cNvPr id="136" name="Freeform 239"/>
              <p:cNvSpPr>
                <a:spLocks/>
              </p:cNvSpPr>
              <p:nvPr/>
            </p:nvSpPr>
            <p:spPr bwMode="auto">
              <a:xfrm>
                <a:off x="4241" y="2185"/>
                <a:ext cx="6" cy="2"/>
              </a:xfrm>
              <a:custGeom>
                <a:avLst/>
                <a:gdLst>
                  <a:gd name="T0" fmla="*/ 6 w 6"/>
                  <a:gd name="T1" fmla="*/ 0 h 1"/>
                  <a:gd name="T2" fmla="*/ 6 w 6"/>
                  <a:gd name="T3" fmla="*/ 0 h 1"/>
                  <a:gd name="T4" fmla="*/ 6 w 6"/>
                  <a:gd name="T5" fmla="*/ 0 h 1"/>
                  <a:gd name="T6" fmla="*/ 0 w 6"/>
                  <a:gd name="T7" fmla="*/ 0 h 1"/>
                  <a:gd name="T8" fmla="*/ 0 w 6"/>
                  <a:gd name="T9" fmla="*/ 0 h 1"/>
                  <a:gd name="T10" fmla="*/ 0 w 6"/>
                  <a:gd name="T11" fmla="*/ 0 h 1"/>
                  <a:gd name="T12" fmla="*/ 0 w 6"/>
                  <a:gd name="T13" fmla="*/ 0 h 1"/>
                  <a:gd name="T14" fmla="*/ 0 w 6"/>
                  <a:gd name="T15" fmla="*/ 0 h 1"/>
                  <a:gd name="T16" fmla="*/ 6 w 6"/>
                  <a:gd name="T17" fmla="*/ 0 h 1"/>
                  <a:gd name="T18" fmla="*/ 6 w 6"/>
                  <a:gd name="T19" fmla="*/ 0 h 1"/>
                  <a:gd name="T20" fmla="*/ 6 w 6"/>
                  <a:gd name="T21" fmla="*/ 0 h 1"/>
                  <a:gd name="T22" fmla="*/ 6 w 6"/>
                  <a:gd name="T23" fmla="*/ 0 h 1"/>
                  <a:gd name="T24" fmla="*/ 6 w 6"/>
                  <a:gd name="T25" fmla="*/ 0 h 1"/>
                  <a:gd name="T26" fmla="*/ 6 w 6"/>
                  <a:gd name="T27" fmla="*/ 0 h 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1"/>
                  <a:gd name="T44" fmla="*/ 6 w 6"/>
                  <a:gd name="T45" fmla="*/ 1 h 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1">
                    <a:moveTo>
                      <a:pt x="6" y="0"/>
                    </a:moveTo>
                    <a:lnTo>
                      <a:pt x="6" y="0"/>
                    </a:lnTo>
                    <a:lnTo>
                      <a:pt x="0" y="0"/>
                    </a:lnTo>
                    <a:lnTo>
                      <a:pt x="6" y="0"/>
                    </a:lnTo>
                    <a:close/>
                  </a:path>
                </a:pathLst>
              </a:custGeom>
              <a:solidFill>
                <a:srgbClr val="F7F619"/>
              </a:solidFill>
              <a:ln w="9525">
                <a:noFill/>
                <a:round/>
                <a:headEnd/>
                <a:tailEnd/>
              </a:ln>
            </p:spPr>
            <p:txBody>
              <a:bodyPr/>
              <a:lstStyle/>
              <a:p>
                <a:pPr>
                  <a:defRPr/>
                </a:pPr>
                <a:endParaRPr lang="en-GB" sz="1108"/>
              </a:p>
            </p:txBody>
          </p:sp>
          <p:sp>
            <p:nvSpPr>
              <p:cNvPr id="137" name="Freeform 240"/>
              <p:cNvSpPr>
                <a:spLocks/>
              </p:cNvSpPr>
              <p:nvPr/>
            </p:nvSpPr>
            <p:spPr bwMode="auto">
              <a:xfrm>
                <a:off x="4229" y="2185"/>
                <a:ext cx="6" cy="2"/>
              </a:xfrm>
              <a:custGeom>
                <a:avLst/>
                <a:gdLst>
                  <a:gd name="T0" fmla="*/ 6 w 6"/>
                  <a:gd name="T1" fmla="*/ 0 h 1"/>
                  <a:gd name="T2" fmla="*/ 6 w 6"/>
                  <a:gd name="T3" fmla="*/ 0 h 1"/>
                  <a:gd name="T4" fmla="*/ 6 w 6"/>
                  <a:gd name="T5" fmla="*/ 0 h 1"/>
                  <a:gd name="T6" fmla="*/ 6 w 6"/>
                  <a:gd name="T7" fmla="*/ 0 h 1"/>
                  <a:gd name="T8" fmla="*/ 0 w 6"/>
                  <a:gd name="T9" fmla="*/ 0 h 1"/>
                  <a:gd name="T10" fmla="*/ 0 w 6"/>
                  <a:gd name="T11" fmla="*/ 0 h 1"/>
                  <a:gd name="T12" fmla="*/ 0 w 6"/>
                  <a:gd name="T13" fmla="*/ 0 h 1"/>
                  <a:gd name="T14" fmla="*/ 6 w 6"/>
                  <a:gd name="T15" fmla="*/ 0 h 1"/>
                  <a:gd name="T16" fmla="*/ 6 w 6"/>
                  <a:gd name="T17" fmla="*/ 0 h 1"/>
                  <a:gd name="T18" fmla="*/ 6 w 6"/>
                  <a:gd name="T19" fmla="*/ 0 h 1"/>
                  <a:gd name="T20" fmla="*/ 6 w 6"/>
                  <a:gd name="T21" fmla="*/ 0 h 1"/>
                  <a:gd name="T22" fmla="*/ 6 w 6"/>
                  <a:gd name="T23" fmla="*/ 0 h 1"/>
                  <a:gd name="T24" fmla="*/ 6 w 6"/>
                  <a:gd name="T25" fmla="*/ 0 h 1"/>
                  <a:gd name="T26" fmla="*/ 6 w 6"/>
                  <a:gd name="T27" fmla="*/ 0 h 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1"/>
                  <a:gd name="T44" fmla="*/ 6 w 6"/>
                  <a:gd name="T45" fmla="*/ 1 h 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1">
                    <a:moveTo>
                      <a:pt x="6" y="0"/>
                    </a:moveTo>
                    <a:lnTo>
                      <a:pt x="6" y="0"/>
                    </a:lnTo>
                    <a:lnTo>
                      <a:pt x="0" y="0"/>
                    </a:lnTo>
                    <a:lnTo>
                      <a:pt x="6" y="0"/>
                    </a:lnTo>
                    <a:close/>
                  </a:path>
                </a:pathLst>
              </a:custGeom>
              <a:solidFill>
                <a:srgbClr val="F7F619"/>
              </a:solidFill>
              <a:ln w="9525">
                <a:noFill/>
                <a:round/>
                <a:headEnd/>
                <a:tailEnd/>
              </a:ln>
            </p:spPr>
            <p:txBody>
              <a:bodyPr/>
              <a:lstStyle/>
              <a:p>
                <a:pPr>
                  <a:defRPr/>
                </a:pPr>
                <a:endParaRPr lang="en-GB" sz="1108"/>
              </a:p>
            </p:txBody>
          </p:sp>
          <p:sp>
            <p:nvSpPr>
              <p:cNvPr id="138" name="Freeform 241"/>
              <p:cNvSpPr>
                <a:spLocks/>
              </p:cNvSpPr>
              <p:nvPr/>
            </p:nvSpPr>
            <p:spPr bwMode="auto">
              <a:xfrm>
                <a:off x="4188" y="2157"/>
                <a:ext cx="238" cy="162"/>
              </a:xfrm>
              <a:custGeom>
                <a:avLst/>
                <a:gdLst>
                  <a:gd name="T0" fmla="*/ 238 w 238"/>
                  <a:gd name="T1" fmla="*/ 0 h 156"/>
                  <a:gd name="T2" fmla="*/ 0 w 238"/>
                  <a:gd name="T3" fmla="*/ 0 h 156"/>
                  <a:gd name="T4" fmla="*/ 0 w 238"/>
                  <a:gd name="T5" fmla="*/ 1704 h 156"/>
                  <a:gd name="T6" fmla="*/ 238 w 238"/>
                  <a:gd name="T7" fmla="*/ 1704 h 156"/>
                  <a:gd name="T8" fmla="*/ 238 w 238"/>
                  <a:gd name="T9" fmla="*/ 0 h 156"/>
                  <a:gd name="T10" fmla="*/ 238 w 238"/>
                  <a:gd name="T11" fmla="*/ 0 h 156"/>
                  <a:gd name="T12" fmla="*/ 0 60000 65536"/>
                  <a:gd name="T13" fmla="*/ 0 60000 65536"/>
                  <a:gd name="T14" fmla="*/ 0 60000 65536"/>
                  <a:gd name="T15" fmla="*/ 0 60000 65536"/>
                  <a:gd name="T16" fmla="*/ 0 60000 65536"/>
                  <a:gd name="T17" fmla="*/ 0 60000 65536"/>
                  <a:gd name="T18" fmla="*/ 0 w 238"/>
                  <a:gd name="T19" fmla="*/ 0 h 156"/>
                  <a:gd name="T20" fmla="*/ 238 w 238"/>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38" h="156">
                    <a:moveTo>
                      <a:pt x="238" y="0"/>
                    </a:moveTo>
                    <a:lnTo>
                      <a:pt x="0" y="0"/>
                    </a:lnTo>
                    <a:lnTo>
                      <a:pt x="0" y="156"/>
                    </a:lnTo>
                    <a:lnTo>
                      <a:pt x="238" y="156"/>
                    </a:lnTo>
                    <a:lnTo>
                      <a:pt x="238" y="0"/>
                    </a:lnTo>
                  </a:path>
                </a:pathLst>
              </a:custGeom>
              <a:noFill/>
              <a:ln w="0">
                <a:solidFill>
                  <a:srgbClr val="000000"/>
                </a:solidFill>
                <a:prstDash val="solid"/>
                <a:round/>
                <a:headEnd/>
                <a:tailEnd/>
              </a:ln>
            </p:spPr>
            <p:txBody>
              <a:bodyPr/>
              <a:lstStyle/>
              <a:p>
                <a:pPr>
                  <a:defRPr/>
                </a:pPr>
                <a:endParaRPr lang="en-GB" sz="1108"/>
              </a:p>
            </p:txBody>
          </p:sp>
        </p:grpSp>
        <p:graphicFrame>
          <p:nvGraphicFramePr>
            <p:cNvPr id="18" name="Object 252"/>
            <p:cNvGraphicFramePr>
              <a:graphicFrameLocks noChangeAspect="1"/>
            </p:cNvGraphicFramePr>
            <p:nvPr/>
          </p:nvGraphicFramePr>
          <p:xfrm>
            <a:off x="369889" y="5298398"/>
            <a:ext cx="159887" cy="104250"/>
          </p:xfrm>
          <a:graphic>
            <a:graphicData uri="http://schemas.openxmlformats.org/presentationml/2006/ole">
              <mc:AlternateContent xmlns:mc="http://schemas.openxmlformats.org/markup-compatibility/2006">
                <mc:Choice xmlns:v="urn:schemas-microsoft-com:vml" Requires="v">
                  <p:oleObj spid="_x0000_s1171" name="Clip" r:id="rId6" imgW="2835360" imgH="1920600" progId="">
                    <p:embed/>
                  </p:oleObj>
                </mc:Choice>
                <mc:Fallback>
                  <p:oleObj name="Clip" r:id="rId6" imgW="2835360" imgH="1920600" progId="">
                    <p:embed/>
                    <p:pic>
                      <p:nvPicPr>
                        <p:cNvPr id="18" name="Object 25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889" y="5298398"/>
                          <a:ext cx="159887" cy="104250"/>
                        </a:xfrm>
                        <a:prstGeom prst="rect">
                          <a:avLst/>
                        </a:prstGeom>
                        <a:noFill/>
                        <a:ln w="6350">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19" name="Group 214"/>
            <p:cNvGrpSpPr>
              <a:grpSpLocks/>
            </p:cNvGrpSpPr>
            <p:nvPr userDrawn="1"/>
          </p:nvGrpSpPr>
          <p:grpSpPr bwMode="auto">
            <a:xfrm>
              <a:off x="1847017" y="5298398"/>
              <a:ext cx="166365" cy="106293"/>
              <a:chOff x="4187" y="2402"/>
              <a:chExt cx="240" cy="161"/>
            </a:xfrm>
          </p:grpSpPr>
          <p:sp>
            <p:nvSpPr>
              <p:cNvPr id="122" name="Freeform 215"/>
              <p:cNvSpPr>
                <a:spLocks/>
              </p:cNvSpPr>
              <p:nvPr/>
            </p:nvSpPr>
            <p:spPr bwMode="auto">
              <a:xfrm>
                <a:off x="4234" y="2402"/>
                <a:ext cx="191" cy="161"/>
              </a:xfrm>
              <a:custGeom>
                <a:avLst/>
                <a:gdLst>
                  <a:gd name="T0" fmla="*/ 191 w 191"/>
                  <a:gd name="T1" fmla="*/ 1066 h 156"/>
                  <a:gd name="T2" fmla="*/ 191 w 191"/>
                  <a:gd name="T3" fmla="*/ 0 h 156"/>
                  <a:gd name="T4" fmla="*/ 0 w 191"/>
                  <a:gd name="T5" fmla="*/ 0 h 156"/>
                  <a:gd name="T6" fmla="*/ 0 w 191"/>
                  <a:gd name="T7" fmla="*/ 1066 h 156"/>
                  <a:gd name="T8" fmla="*/ 191 w 191"/>
                  <a:gd name="T9" fmla="*/ 1066 h 156"/>
                  <a:gd name="T10" fmla="*/ 191 w 191"/>
                  <a:gd name="T11" fmla="*/ 1066 h 156"/>
                  <a:gd name="T12" fmla="*/ 0 60000 65536"/>
                  <a:gd name="T13" fmla="*/ 0 60000 65536"/>
                  <a:gd name="T14" fmla="*/ 0 60000 65536"/>
                  <a:gd name="T15" fmla="*/ 0 60000 65536"/>
                  <a:gd name="T16" fmla="*/ 0 60000 65536"/>
                  <a:gd name="T17" fmla="*/ 0 60000 65536"/>
                  <a:gd name="T18" fmla="*/ 0 w 191"/>
                  <a:gd name="T19" fmla="*/ 0 h 156"/>
                  <a:gd name="T20" fmla="*/ 191 w 191"/>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191" h="156">
                    <a:moveTo>
                      <a:pt x="191" y="156"/>
                    </a:moveTo>
                    <a:lnTo>
                      <a:pt x="191" y="0"/>
                    </a:lnTo>
                    <a:lnTo>
                      <a:pt x="0" y="0"/>
                    </a:lnTo>
                    <a:lnTo>
                      <a:pt x="0" y="156"/>
                    </a:lnTo>
                    <a:lnTo>
                      <a:pt x="191" y="156"/>
                    </a:lnTo>
                    <a:close/>
                  </a:path>
                </a:pathLst>
              </a:custGeom>
              <a:solidFill>
                <a:srgbClr val="FFE600"/>
              </a:solidFill>
              <a:ln w="9525">
                <a:noFill/>
                <a:round/>
                <a:headEnd/>
                <a:tailEnd/>
              </a:ln>
            </p:spPr>
            <p:txBody>
              <a:bodyPr/>
              <a:lstStyle/>
              <a:p>
                <a:pPr>
                  <a:defRPr/>
                </a:pPr>
                <a:endParaRPr lang="en-GB" sz="1108"/>
              </a:p>
            </p:txBody>
          </p:sp>
          <p:sp>
            <p:nvSpPr>
              <p:cNvPr id="123" name="Freeform 216"/>
              <p:cNvSpPr>
                <a:spLocks/>
              </p:cNvSpPr>
              <p:nvPr/>
            </p:nvSpPr>
            <p:spPr bwMode="auto">
              <a:xfrm>
                <a:off x="4187" y="2402"/>
                <a:ext cx="77" cy="161"/>
              </a:xfrm>
              <a:custGeom>
                <a:avLst/>
                <a:gdLst>
                  <a:gd name="T0" fmla="*/ 77 w 77"/>
                  <a:gd name="T1" fmla="*/ 1066 h 156"/>
                  <a:gd name="T2" fmla="*/ 77 w 77"/>
                  <a:gd name="T3" fmla="*/ 0 h 156"/>
                  <a:gd name="T4" fmla="*/ 0 w 77"/>
                  <a:gd name="T5" fmla="*/ 0 h 156"/>
                  <a:gd name="T6" fmla="*/ 0 w 77"/>
                  <a:gd name="T7" fmla="*/ 1066 h 156"/>
                  <a:gd name="T8" fmla="*/ 77 w 77"/>
                  <a:gd name="T9" fmla="*/ 1066 h 156"/>
                  <a:gd name="T10" fmla="*/ 77 w 77"/>
                  <a:gd name="T11" fmla="*/ 106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C419A"/>
              </a:solidFill>
              <a:ln w="9525">
                <a:noFill/>
                <a:round/>
                <a:headEnd/>
                <a:tailEnd/>
              </a:ln>
            </p:spPr>
            <p:txBody>
              <a:bodyPr/>
              <a:lstStyle/>
              <a:p>
                <a:pPr>
                  <a:defRPr/>
                </a:pPr>
                <a:endParaRPr lang="en-GB" sz="1108"/>
              </a:p>
            </p:txBody>
          </p:sp>
          <p:sp>
            <p:nvSpPr>
              <p:cNvPr id="124" name="Freeform 217"/>
              <p:cNvSpPr>
                <a:spLocks/>
              </p:cNvSpPr>
              <p:nvPr/>
            </p:nvSpPr>
            <p:spPr bwMode="auto">
              <a:xfrm>
                <a:off x="4348" y="2402"/>
                <a:ext cx="79" cy="161"/>
              </a:xfrm>
              <a:custGeom>
                <a:avLst/>
                <a:gdLst>
                  <a:gd name="T0" fmla="*/ 78 w 78"/>
                  <a:gd name="T1" fmla="*/ 1066 h 156"/>
                  <a:gd name="T2" fmla="*/ 78 w 78"/>
                  <a:gd name="T3" fmla="*/ 0 h 156"/>
                  <a:gd name="T4" fmla="*/ 0 w 78"/>
                  <a:gd name="T5" fmla="*/ 0 h 156"/>
                  <a:gd name="T6" fmla="*/ 0 w 78"/>
                  <a:gd name="T7" fmla="*/ 1066 h 156"/>
                  <a:gd name="T8" fmla="*/ 78 w 78"/>
                  <a:gd name="T9" fmla="*/ 1066 h 156"/>
                  <a:gd name="T10" fmla="*/ 78 w 78"/>
                  <a:gd name="T11" fmla="*/ 1066 h 156"/>
                  <a:gd name="T12" fmla="*/ 0 60000 65536"/>
                  <a:gd name="T13" fmla="*/ 0 60000 65536"/>
                  <a:gd name="T14" fmla="*/ 0 60000 65536"/>
                  <a:gd name="T15" fmla="*/ 0 60000 65536"/>
                  <a:gd name="T16" fmla="*/ 0 60000 65536"/>
                  <a:gd name="T17" fmla="*/ 0 60000 65536"/>
                  <a:gd name="T18" fmla="*/ 0 w 78"/>
                  <a:gd name="T19" fmla="*/ 0 h 156"/>
                  <a:gd name="T20" fmla="*/ 78 w 78"/>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8" h="156">
                    <a:moveTo>
                      <a:pt x="78" y="156"/>
                    </a:moveTo>
                    <a:lnTo>
                      <a:pt x="78" y="0"/>
                    </a:lnTo>
                    <a:lnTo>
                      <a:pt x="0" y="0"/>
                    </a:lnTo>
                    <a:lnTo>
                      <a:pt x="0" y="156"/>
                    </a:lnTo>
                    <a:lnTo>
                      <a:pt x="78" y="156"/>
                    </a:lnTo>
                    <a:close/>
                  </a:path>
                </a:pathLst>
              </a:custGeom>
              <a:solidFill>
                <a:srgbClr val="FF0000"/>
              </a:solidFill>
              <a:ln w="9525">
                <a:noFill/>
                <a:round/>
                <a:headEnd/>
                <a:tailEnd/>
              </a:ln>
            </p:spPr>
            <p:txBody>
              <a:bodyPr/>
              <a:lstStyle/>
              <a:p>
                <a:pPr>
                  <a:defRPr/>
                </a:pPr>
                <a:endParaRPr lang="en-GB" sz="1108"/>
              </a:p>
            </p:txBody>
          </p:sp>
          <p:sp>
            <p:nvSpPr>
              <p:cNvPr id="125" name="Freeform 218"/>
              <p:cNvSpPr>
                <a:spLocks/>
              </p:cNvSpPr>
              <p:nvPr/>
            </p:nvSpPr>
            <p:spPr bwMode="auto">
              <a:xfrm>
                <a:off x="4187" y="2402"/>
                <a:ext cx="238" cy="161"/>
              </a:xfrm>
              <a:custGeom>
                <a:avLst/>
                <a:gdLst>
                  <a:gd name="T0" fmla="*/ 19 w 244"/>
                  <a:gd name="T1" fmla="*/ 19856 h 151"/>
                  <a:gd name="T2" fmla="*/ 19 w 244"/>
                  <a:gd name="T3" fmla="*/ 0 h 151"/>
                  <a:gd name="T4" fmla="*/ 0 w 244"/>
                  <a:gd name="T5" fmla="*/ 0 h 151"/>
                  <a:gd name="T6" fmla="*/ 0 w 244"/>
                  <a:gd name="T7" fmla="*/ 19856 h 151"/>
                  <a:gd name="T8" fmla="*/ 19 w 244"/>
                  <a:gd name="T9" fmla="*/ 19856 h 151"/>
                  <a:gd name="T10" fmla="*/ 19 w 244"/>
                  <a:gd name="T11" fmla="*/ 19856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path>
                </a:pathLst>
              </a:custGeom>
              <a:noFill/>
              <a:ln w="0">
                <a:solidFill>
                  <a:srgbClr val="000000"/>
                </a:solidFill>
                <a:prstDash val="solid"/>
                <a:round/>
                <a:headEnd/>
                <a:tailEnd/>
              </a:ln>
            </p:spPr>
            <p:txBody>
              <a:bodyPr/>
              <a:lstStyle/>
              <a:p>
                <a:pPr>
                  <a:defRPr/>
                </a:pPr>
                <a:endParaRPr lang="en-GB" sz="1108"/>
              </a:p>
            </p:txBody>
          </p:sp>
        </p:grpSp>
        <p:grpSp>
          <p:nvGrpSpPr>
            <p:cNvPr id="20" name="Group 269"/>
            <p:cNvGrpSpPr>
              <a:grpSpLocks noChangeAspect="1"/>
            </p:cNvGrpSpPr>
            <p:nvPr userDrawn="1"/>
          </p:nvGrpSpPr>
          <p:grpSpPr bwMode="auto">
            <a:xfrm>
              <a:off x="790121" y="5298398"/>
              <a:ext cx="160549" cy="102873"/>
              <a:chOff x="4214" y="2064"/>
              <a:chExt cx="242" cy="157"/>
            </a:xfrm>
          </p:grpSpPr>
          <p:sp>
            <p:nvSpPr>
              <p:cNvPr id="118" name="AutoShape 270"/>
              <p:cNvSpPr>
                <a:spLocks noChangeAspect="1" noChangeArrowheads="1" noTextEdit="1"/>
              </p:cNvSpPr>
              <p:nvPr/>
            </p:nvSpPr>
            <p:spPr bwMode="auto">
              <a:xfrm>
                <a:off x="4214" y="2064"/>
                <a:ext cx="242" cy="157"/>
              </a:xfrm>
              <a:prstGeom prst="rect">
                <a:avLst/>
              </a:prstGeom>
              <a:noFill/>
              <a:ln w="6350" algn="ctr">
                <a:solidFill>
                  <a:schemeClr val="tx1"/>
                </a:solidFill>
                <a:miter lim="800000"/>
                <a:headEnd/>
                <a:tailEnd/>
              </a:ln>
            </p:spPr>
            <p:txBody>
              <a:bodyPr/>
              <a:lstStyle/>
              <a:p>
                <a:pPr>
                  <a:defRPr/>
                </a:pPr>
                <a:endParaRPr lang="en-GB" sz="1108"/>
              </a:p>
            </p:txBody>
          </p:sp>
          <p:sp>
            <p:nvSpPr>
              <p:cNvPr id="119" name="Rectangle 271"/>
              <p:cNvSpPr>
                <a:spLocks noChangeArrowheads="1"/>
              </p:cNvSpPr>
              <p:nvPr/>
            </p:nvSpPr>
            <p:spPr bwMode="auto">
              <a:xfrm>
                <a:off x="4214" y="2064"/>
                <a:ext cx="242" cy="53"/>
              </a:xfrm>
              <a:prstGeom prst="rect">
                <a:avLst/>
              </a:prstGeom>
              <a:solidFill>
                <a:srgbClr val="FFFF00"/>
              </a:solidFill>
              <a:ln w="9525">
                <a:noFill/>
                <a:miter lim="800000"/>
                <a:headEnd/>
                <a:tailEnd/>
              </a:ln>
            </p:spPr>
            <p:txBody>
              <a:bodyPr/>
              <a:lstStyle/>
              <a:p>
                <a:pPr eaLnBrk="0" hangingPunct="0">
                  <a:spcBef>
                    <a:spcPct val="50000"/>
                  </a:spcBef>
                  <a:defRPr/>
                </a:pPr>
                <a:endParaRPr lang="en-US" sz="1108"/>
              </a:p>
            </p:txBody>
          </p:sp>
          <p:sp>
            <p:nvSpPr>
              <p:cNvPr id="120" name="Rectangle 272"/>
              <p:cNvSpPr>
                <a:spLocks noChangeArrowheads="1"/>
              </p:cNvSpPr>
              <p:nvPr/>
            </p:nvSpPr>
            <p:spPr bwMode="auto">
              <a:xfrm>
                <a:off x="4214" y="2117"/>
                <a:ext cx="242" cy="51"/>
              </a:xfrm>
              <a:prstGeom prst="rect">
                <a:avLst/>
              </a:prstGeom>
              <a:solidFill>
                <a:srgbClr val="51DC00"/>
              </a:solidFill>
              <a:ln w="9525">
                <a:noFill/>
                <a:miter lim="800000"/>
                <a:headEnd/>
                <a:tailEnd/>
              </a:ln>
            </p:spPr>
            <p:txBody>
              <a:bodyPr/>
              <a:lstStyle/>
              <a:p>
                <a:pPr eaLnBrk="0" hangingPunct="0">
                  <a:spcBef>
                    <a:spcPct val="50000"/>
                  </a:spcBef>
                  <a:defRPr/>
                </a:pPr>
                <a:endParaRPr lang="en-US" sz="1108"/>
              </a:p>
            </p:txBody>
          </p:sp>
          <p:sp>
            <p:nvSpPr>
              <p:cNvPr id="121" name="Rectangle 273"/>
              <p:cNvSpPr>
                <a:spLocks noChangeArrowheads="1"/>
              </p:cNvSpPr>
              <p:nvPr/>
            </p:nvSpPr>
            <p:spPr bwMode="auto">
              <a:xfrm>
                <a:off x="4214" y="2168"/>
                <a:ext cx="242" cy="53"/>
              </a:xfrm>
              <a:prstGeom prst="rect">
                <a:avLst/>
              </a:prstGeom>
              <a:solidFill>
                <a:srgbClr val="FF0000"/>
              </a:solidFill>
              <a:ln w="9525">
                <a:noFill/>
                <a:miter lim="800000"/>
                <a:headEnd/>
                <a:tailEnd/>
              </a:ln>
            </p:spPr>
            <p:txBody>
              <a:bodyPr/>
              <a:lstStyle/>
              <a:p>
                <a:pPr eaLnBrk="0" hangingPunct="0">
                  <a:spcBef>
                    <a:spcPct val="50000"/>
                  </a:spcBef>
                  <a:defRPr/>
                </a:pPr>
                <a:endParaRPr lang="en-US" sz="1108"/>
              </a:p>
            </p:txBody>
          </p:sp>
        </p:grpSp>
        <p:grpSp>
          <p:nvGrpSpPr>
            <p:cNvPr id="21" name="Group 16"/>
            <p:cNvGrpSpPr>
              <a:grpSpLocks/>
            </p:cNvGrpSpPr>
            <p:nvPr userDrawn="1"/>
          </p:nvGrpSpPr>
          <p:grpSpPr bwMode="auto">
            <a:xfrm>
              <a:off x="1854256" y="5092835"/>
              <a:ext cx="163609" cy="106293"/>
              <a:chOff x="1116" y="1646"/>
              <a:chExt cx="245" cy="151"/>
            </a:xfrm>
          </p:grpSpPr>
          <p:sp>
            <p:nvSpPr>
              <p:cNvPr id="115" name="Freeform 17"/>
              <p:cNvSpPr>
                <a:spLocks/>
              </p:cNvSpPr>
              <p:nvPr/>
            </p:nvSpPr>
            <p:spPr bwMode="auto">
              <a:xfrm>
                <a:off x="1116" y="1646"/>
                <a:ext cx="245"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FFFF"/>
              </a:solidFill>
              <a:ln w="9525">
                <a:noFill/>
                <a:round/>
                <a:headEnd/>
                <a:tailEnd/>
              </a:ln>
            </p:spPr>
            <p:txBody>
              <a:bodyPr/>
              <a:lstStyle/>
              <a:p>
                <a:pPr>
                  <a:defRPr/>
                </a:pPr>
                <a:endParaRPr lang="en-GB" sz="1108"/>
              </a:p>
            </p:txBody>
          </p:sp>
          <p:sp>
            <p:nvSpPr>
              <p:cNvPr id="116" name="Freeform 18"/>
              <p:cNvSpPr>
                <a:spLocks/>
              </p:cNvSpPr>
              <p:nvPr/>
            </p:nvSpPr>
            <p:spPr bwMode="auto">
              <a:xfrm>
                <a:off x="1116" y="1646"/>
                <a:ext cx="245"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path>
                </a:pathLst>
              </a:custGeom>
              <a:noFill/>
              <a:ln w="0">
                <a:solidFill>
                  <a:srgbClr val="000000"/>
                </a:solidFill>
                <a:prstDash val="solid"/>
                <a:round/>
                <a:headEnd/>
                <a:tailEnd/>
              </a:ln>
            </p:spPr>
            <p:txBody>
              <a:bodyPr/>
              <a:lstStyle/>
              <a:p>
                <a:pPr>
                  <a:defRPr/>
                </a:pPr>
                <a:endParaRPr lang="en-GB" sz="1108"/>
              </a:p>
            </p:txBody>
          </p:sp>
          <p:sp>
            <p:nvSpPr>
              <p:cNvPr id="117" name="Freeform 19"/>
              <p:cNvSpPr>
                <a:spLocks/>
              </p:cNvSpPr>
              <p:nvPr/>
            </p:nvSpPr>
            <p:spPr bwMode="auto">
              <a:xfrm>
                <a:off x="1116" y="1646"/>
                <a:ext cx="245" cy="151"/>
              </a:xfrm>
              <a:custGeom>
                <a:avLst/>
                <a:gdLst>
                  <a:gd name="T0" fmla="*/ 244 w 244"/>
                  <a:gd name="T1" fmla="*/ 61 h 151"/>
                  <a:gd name="T2" fmla="*/ 89 w 244"/>
                  <a:gd name="T3" fmla="*/ 61 h 151"/>
                  <a:gd name="T4" fmla="*/ 89 w 244"/>
                  <a:gd name="T5" fmla="*/ 0 h 151"/>
                  <a:gd name="T6" fmla="*/ 59 w 244"/>
                  <a:gd name="T7" fmla="*/ 0 h 151"/>
                  <a:gd name="T8" fmla="*/ 59 w 244"/>
                  <a:gd name="T9" fmla="*/ 61 h 151"/>
                  <a:gd name="T10" fmla="*/ 0 w 244"/>
                  <a:gd name="T11" fmla="*/ 61 h 151"/>
                  <a:gd name="T12" fmla="*/ 0 w 244"/>
                  <a:gd name="T13" fmla="*/ 89 h 151"/>
                  <a:gd name="T14" fmla="*/ 59 w 244"/>
                  <a:gd name="T15" fmla="*/ 89 h 151"/>
                  <a:gd name="T16" fmla="*/ 59 w 244"/>
                  <a:gd name="T17" fmla="*/ 151 h 151"/>
                  <a:gd name="T18" fmla="*/ 89 w 244"/>
                  <a:gd name="T19" fmla="*/ 151 h 151"/>
                  <a:gd name="T20" fmla="*/ 89 w 244"/>
                  <a:gd name="T21" fmla="*/ 89 h 151"/>
                  <a:gd name="T22" fmla="*/ 244 w 244"/>
                  <a:gd name="T23" fmla="*/ 89 h 151"/>
                  <a:gd name="T24" fmla="*/ 244 w 244"/>
                  <a:gd name="T25" fmla="*/ 61 h 151"/>
                  <a:gd name="T26" fmla="*/ 244 w 244"/>
                  <a:gd name="T27" fmla="*/ 61 h 1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4"/>
                  <a:gd name="T43" fmla="*/ 0 h 151"/>
                  <a:gd name="T44" fmla="*/ 244 w 244"/>
                  <a:gd name="T45" fmla="*/ 151 h 15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4" h="151">
                    <a:moveTo>
                      <a:pt x="244" y="61"/>
                    </a:moveTo>
                    <a:lnTo>
                      <a:pt x="89" y="61"/>
                    </a:lnTo>
                    <a:lnTo>
                      <a:pt x="89" y="0"/>
                    </a:lnTo>
                    <a:lnTo>
                      <a:pt x="59" y="0"/>
                    </a:lnTo>
                    <a:lnTo>
                      <a:pt x="59" y="61"/>
                    </a:lnTo>
                    <a:lnTo>
                      <a:pt x="0" y="61"/>
                    </a:lnTo>
                    <a:lnTo>
                      <a:pt x="0" y="89"/>
                    </a:lnTo>
                    <a:lnTo>
                      <a:pt x="59" y="89"/>
                    </a:lnTo>
                    <a:lnTo>
                      <a:pt x="59" y="151"/>
                    </a:lnTo>
                    <a:lnTo>
                      <a:pt x="89" y="151"/>
                    </a:lnTo>
                    <a:lnTo>
                      <a:pt x="89" y="89"/>
                    </a:lnTo>
                    <a:lnTo>
                      <a:pt x="244" y="89"/>
                    </a:lnTo>
                    <a:lnTo>
                      <a:pt x="244" y="61"/>
                    </a:lnTo>
                    <a:close/>
                  </a:path>
                </a:pathLst>
              </a:custGeom>
              <a:solidFill>
                <a:srgbClr val="0C419A"/>
              </a:solidFill>
              <a:ln w="9525">
                <a:noFill/>
                <a:round/>
                <a:headEnd/>
                <a:tailEnd/>
              </a:ln>
            </p:spPr>
            <p:txBody>
              <a:bodyPr/>
              <a:lstStyle/>
              <a:p>
                <a:pPr>
                  <a:defRPr/>
                </a:pPr>
                <a:endParaRPr lang="en-GB" sz="1108"/>
              </a:p>
            </p:txBody>
          </p:sp>
        </p:grpSp>
        <p:grpSp>
          <p:nvGrpSpPr>
            <p:cNvPr id="22" name="Group 21"/>
            <p:cNvGrpSpPr>
              <a:grpSpLocks/>
            </p:cNvGrpSpPr>
            <p:nvPr userDrawn="1"/>
          </p:nvGrpSpPr>
          <p:grpSpPr bwMode="auto">
            <a:xfrm>
              <a:off x="3341609" y="5092835"/>
              <a:ext cx="163288" cy="104917"/>
              <a:chOff x="1117" y="2897"/>
              <a:chExt cx="243" cy="157"/>
            </a:xfrm>
          </p:grpSpPr>
          <p:sp>
            <p:nvSpPr>
              <p:cNvPr id="111" name="Freeform 21"/>
              <p:cNvSpPr>
                <a:spLocks/>
              </p:cNvSpPr>
              <p:nvPr/>
            </p:nvSpPr>
            <p:spPr bwMode="auto">
              <a:xfrm>
                <a:off x="1117" y="2897"/>
                <a:ext cx="243" cy="157"/>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a:defRPr/>
                </a:pPr>
                <a:endParaRPr lang="en-GB" sz="1108"/>
              </a:p>
            </p:txBody>
          </p:sp>
          <p:sp>
            <p:nvSpPr>
              <p:cNvPr id="112" name="Freeform 22"/>
              <p:cNvSpPr>
                <a:spLocks/>
              </p:cNvSpPr>
              <p:nvPr/>
            </p:nvSpPr>
            <p:spPr bwMode="auto">
              <a:xfrm>
                <a:off x="1117" y="2897"/>
                <a:ext cx="77" cy="157"/>
              </a:xfrm>
              <a:custGeom>
                <a:avLst/>
                <a:gdLst>
                  <a:gd name="T0" fmla="*/ 77 w 77"/>
                  <a:gd name="T1" fmla="*/ 156 h 156"/>
                  <a:gd name="T2" fmla="*/ 77 w 77"/>
                  <a:gd name="T3" fmla="*/ 0 h 156"/>
                  <a:gd name="T4" fmla="*/ 0 w 77"/>
                  <a:gd name="T5" fmla="*/ 0 h 156"/>
                  <a:gd name="T6" fmla="*/ 0 w 77"/>
                  <a:gd name="T7" fmla="*/ 156 h 156"/>
                  <a:gd name="T8" fmla="*/ 77 w 77"/>
                  <a:gd name="T9" fmla="*/ 156 h 156"/>
                  <a:gd name="T10" fmla="*/ 77 w 77"/>
                  <a:gd name="T11" fmla="*/ 15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08837"/>
              </a:solidFill>
              <a:ln w="9525">
                <a:noFill/>
                <a:round/>
                <a:headEnd/>
                <a:tailEnd/>
              </a:ln>
            </p:spPr>
            <p:txBody>
              <a:bodyPr/>
              <a:lstStyle/>
              <a:p>
                <a:pPr>
                  <a:defRPr/>
                </a:pPr>
                <a:endParaRPr lang="en-GB" sz="1108"/>
              </a:p>
            </p:txBody>
          </p:sp>
          <p:sp>
            <p:nvSpPr>
              <p:cNvPr id="113" name="Freeform 23"/>
              <p:cNvSpPr>
                <a:spLocks/>
              </p:cNvSpPr>
              <p:nvPr/>
            </p:nvSpPr>
            <p:spPr bwMode="auto">
              <a:xfrm>
                <a:off x="1277" y="2897"/>
                <a:ext cx="83" cy="157"/>
              </a:xfrm>
              <a:custGeom>
                <a:avLst/>
                <a:gdLst>
                  <a:gd name="T0" fmla="*/ 84 w 84"/>
                  <a:gd name="T1" fmla="*/ 156 h 156"/>
                  <a:gd name="T2" fmla="*/ 84 w 84"/>
                  <a:gd name="T3" fmla="*/ 0 h 156"/>
                  <a:gd name="T4" fmla="*/ 0 w 84"/>
                  <a:gd name="T5" fmla="*/ 0 h 156"/>
                  <a:gd name="T6" fmla="*/ 0 w 84"/>
                  <a:gd name="T7" fmla="*/ 156 h 156"/>
                  <a:gd name="T8" fmla="*/ 84 w 84"/>
                  <a:gd name="T9" fmla="*/ 156 h 156"/>
                  <a:gd name="T10" fmla="*/ 84 w 84"/>
                  <a:gd name="T11" fmla="*/ 156 h 156"/>
                  <a:gd name="T12" fmla="*/ 0 60000 65536"/>
                  <a:gd name="T13" fmla="*/ 0 60000 65536"/>
                  <a:gd name="T14" fmla="*/ 0 60000 65536"/>
                  <a:gd name="T15" fmla="*/ 0 60000 65536"/>
                  <a:gd name="T16" fmla="*/ 0 60000 65536"/>
                  <a:gd name="T17" fmla="*/ 0 60000 65536"/>
                  <a:gd name="T18" fmla="*/ 0 w 84"/>
                  <a:gd name="T19" fmla="*/ 0 h 156"/>
                  <a:gd name="T20" fmla="*/ 84 w 8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84" h="156">
                    <a:moveTo>
                      <a:pt x="84" y="156"/>
                    </a:moveTo>
                    <a:lnTo>
                      <a:pt x="84" y="0"/>
                    </a:lnTo>
                    <a:lnTo>
                      <a:pt x="0" y="0"/>
                    </a:lnTo>
                    <a:lnTo>
                      <a:pt x="0" y="156"/>
                    </a:lnTo>
                    <a:lnTo>
                      <a:pt x="84" y="156"/>
                    </a:lnTo>
                    <a:close/>
                  </a:path>
                </a:pathLst>
              </a:custGeom>
              <a:solidFill>
                <a:srgbClr val="FF0000"/>
              </a:solidFill>
              <a:ln w="9525">
                <a:noFill/>
                <a:round/>
                <a:headEnd/>
                <a:tailEnd/>
              </a:ln>
            </p:spPr>
            <p:txBody>
              <a:bodyPr/>
              <a:lstStyle/>
              <a:p>
                <a:pPr>
                  <a:defRPr/>
                </a:pPr>
                <a:endParaRPr lang="en-GB" sz="1108"/>
              </a:p>
            </p:txBody>
          </p:sp>
          <p:sp>
            <p:nvSpPr>
              <p:cNvPr id="114" name="Freeform 24"/>
              <p:cNvSpPr>
                <a:spLocks/>
              </p:cNvSpPr>
              <p:nvPr/>
            </p:nvSpPr>
            <p:spPr bwMode="auto">
              <a:xfrm>
                <a:off x="1117" y="2897"/>
                <a:ext cx="243" cy="157"/>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23" name="Group 25"/>
            <p:cNvGrpSpPr>
              <a:grpSpLocks/>
            </p:cNvGrpSpPr>
            <p:nvPr userDrawn="1"/>
          </p:nvGrpSpPr>
          <p:grpSpPr bwMode="auto">
            <a:xfrm>
              <a:off x="3130146" y="5092835"/>
              <a:ext cx="163288" cy="104917"/>
              <a:chOff x="1118" y="2646"/>
              <a:chExt cx="243" cy="157"/>
            </a:xfrm>
          </p:grpSpPr>
          <p:sp>
            <p:nvSpPr>
              <p:cNvPr id="107" name="Freeform 26"/>
              <p:cNvSpPr>
                <a:spLocks/>
              </p:cNvSpPr>
              <p:nvPr/>
            </p:nvSpPr>
            <p:spPr bwMode="auto">
              <a:xfrm>
                <a:off x="1118" y="2646"/>
                <a:ext cx="243" cy="157"/>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a:defRPr/>
                </a:pPr>
                <a:endParaRPr lang="en-GB" sz="1108"/>
              </a:p>
            </p:txBody>
          </p:sp>
          <p:sp>
            <p:nvSpPr>
              <p:cNvPr id="108" name="Freeform 27"/>
              <p:cNvSpPr>
                <a:spLocks/>
              </p:cNvSpPr>
              <p:nvPr/>
            </p:nvSpPr>
            <p:spPr bwMode="auto">
              <a:xfrm>
                <a:off x="1118" y="2646"/>
                <a:ext cx="77" cy="157"/>
              </a:xfrm>
              <a:custGeom>
                <a:avLst/>
                <a:gdLst>
                  <a:gd name="T0" fmla="*/ 77 w 77"/>
                  <a:gd name="T1" fmla="*/ 156 h 156"/>
                  <a:gd name="T2" fmla="*/ 77 w 77"/>
                  <a:gd name="T3" fmla="*/ 0 h 156"/>
                  <a:gd name="T4" fmla="*/ 0 w 77"/>
                  <a:gd name="T5" fmla="*/ 0 h 156"/>
                  <a:gd name="T6" fmla="*/ 0 w 77"/>
                  <a:gd name="T7" fmla="*/ 156 h 156"/>
                  <a:gd name="T8" fmla="*/ 77 w 77"/>
                  <a:gd name="T9" fmla="*/ 156 h 156"/>
                  <a:gd name="T10" fmla="*/ 77 w 77"/>
                  <a:gd name="T11" fmla="*/ 15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08837"/>
              </a:solidFill>
              <a:ln w="9525">
                <a:noFill/>
                <a:round/>
                <a:headEnd/>
                <a:tailEnd/>
              </a:ln>
            </p:spPr>
            <p:txBody>
              <a:bodyPr/>
              <a:lstStyle/>
              <a:p>
                <a:pPr>
                  <a:defRPr/>
                </a:pPr>
                <a:endParaRPr lang="en-GB" sz="1108"/>
              </a:p>
            </p:txBody>
          </p:sp>
          <p:sp>
            <p:nvSpPr>
              <p:cNvPr id="109" name="Freeform 28"/>
              <p:cNvSpPr>
                <a:spLocks/>
              </p:cNvSpPr>
              <p:nvPr/>
            </p:nvSpPr>
            <p:spPr bwMode="auto">
              <a:xfrm>
                <a:off x="1278" y="2646"/>
                <a:ext cx="83" cy="157"/>
              </a:xfrm>
              <a:custGeom>
                <a:avLst/>
                <a:gdLst>
                  <a:gd name="T0" fmla="*/ 84 w 84"/>
                  <a:gd name="T1" fmla="*/ 156 h 156"/>
                  <a:gd name="T2" fmla="*/ 84 w 84"/>
                  <a:gd name="T3" fmla="*/ 0 h 156"/>
                  <a:gd name="T4" fmla="*/ 0 w 84"/>
                  <a:gd name="T5" fmla="*/ 0 h 156"/>
                  <a:gd name="T6" fmla="*/ 0 w 84"/>
                  <a:gd name="T7" fmla="*/ 156 h 156"/>
                  <a:gd name="T8" fmla="*/ 84 w 84"/>
                  <a:gd name="T9" fmla="*/ 156 h 156"/>
                  <a:gd name="T10" fmla="*/ 84 w 84"/>
                  <a:gd name="T11" fmla="*/ 156 h 156"/>
                  <a:gd name="T12" fmla="*/ 0 60000 65536"/>
                  <a:gd name="T13" fmla="*/ 0 60000 65536"/>
                  <a:gd name="T14" fmla="*/ 0 60000 65536"/>
                  <a:gd name="T15" fmla="*/ 0 60000 65536"/>
                  <a:gd name="T16" fmla="*/ 0 60000 65536"/>
                  <a:gd name="T17" fmla="*/ 0 60000 65536"/>
                  <a:gd name="T18" fmla="*/ 0 w 84"/>
                  <a:gd name="T19" fmla="*/ 0 h 156"/>
                  <a:gd name="T20" fmla="*/ 84 w 8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84" h="156">
                    <a:moveTo>
                      <a:pt x="84" y="156"/>
                    </a:moveTo>
                    <a:lnTo>
                      <a:pt x="84" y="0"/>
                    </a:lnTo>
                    <a:lnTo>
                      <a:pt x="0" y="0"/>
                    </a:lnTo>
                    <a:lnTo>
                      <a:pt x="0" y="156"/>
                    </a:lnTo>
                    <a:lnTo>
                      <a:pt x="84" y="156"/>
                    </a:lnTo>
                    <a:close/>
                  </a:path>
                </a:pathLst>
              </a:custGeom>
              <a:solidFill>
                <a:srgbClr val="FF7F00"/>
              </a:solidFill>
              <a:ln w="9525">
                <a:noFill/>
                <a:round/>
                <a:headEnd/>
                <a:tailEnd/>
              </a:ln>
            </p:spPr>
            <p:txBody>
              <a:bodyPr/>
              <a:lstStyle/>
              <a:p>
                <a:pPr>
                  <a:defRPr/>
                </a:pPr>
                <a:endParaRPr lang="en-GB" sz="1108"/>
              </a:p>
            </p:txBody>
          </p:sp>
          <p:sp>
            <p:nvSpPr>
              <p:cNvPr id="110" name="Freeform 29"/>
              <p:cNvSpPr>
                <a:spLocks/>
              </p:cNvSpPr>
              <p:nvPr/>
            </p:nvSpPr>
            <p:spPr bwMode="auto">
              <a:xfrm>
                <a:off x="1118" y="2646"/>
                <a:ext cx="243" cy="157"/>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24" name="Group 30"/>
            <p:cNvGrpSpPr>
              <a:grpSpLocks/>
            </p:cNvGrpSpPr>
            <p:nvPr userDrawn="1"/>
          </p:nvGrpSpPr>
          <p:grpSpPr bwMode="auto">
            <a:xfrm>
              <a:off x="2277513" y="5092835"/>
              <a:ext cx="163288" cy="104596"/>
              <a:chOff x="1117" y="2143"/>
              <a:chExt cx="243" cy="155"/>
            </a:xfrm>
          </p:grpSpPr>
          <p:sp>
            <p:nvSpPr>
              <p:cNvPr id="103" name="Freeform 31"/>
              <p:cNvSpPr>
                <a:spLocks/>
              </p:cNvSpPr>
              <p:nvPr/>
            </p:nvSpPr>
            <p:spPr bwMode="auto">
              <a:xfrm>
                <a:off x="1117" y="2143"/>
                <a:ext cx="243" cy="155"/>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0000"/>
              </a:solidFill>
              <a:ln w="9525">
                <a:noFill/>
                <a:round/>
                <a:headEnd/>
                <a:tailEnd/>
              </a:ln>
            </p:spPr>
            <p:txBody>
              <a:bodyPr/>
              <a:lstStyle/>
              <a:p>
                <a:pPr>
                  <a:defRPr/>
                </a:pPr>
                <a:endParaRPr lang="en-GB" sz="1108"/>
              </a:p>
            </p:txBody>
          </p:sp>
          <p:sp>
            <p:nvSpPr>
              <p:cNvPr id="104" name="Freeform 32"/>
              <p:cNvSpPr>
                <a:spLocks/>
              </p:cNvSpPr>
              <p:nvPr/>
            </p:nvSpPr>
            <p:spPr bwMode="auto">
              <a:xfrm>
                <a:off x="1117" y="2143"/>
                <a:ext cx="243" cy="50"/>
              </a:xfrm>
              <a:custGeom>
                <a:avLst/>
                <a:gdLst>
                  <a:gd name="T0" fmla="*/ 244 w 244"/>
                  <a:gd name="T1" fmla="*/ 50 h 50"/>
                  <a:gd name="T2" fmla="*/ 244 w 244"/>
                  <a:gd name="T3" fmla="*/ 0 h 50"/>
                  <a:gd name="T4" fmla="*/ 0 w 244"/>
                  <a:gd name="T5" fmla="*/ 0 h 50"/>
                  <a:gd name="T6" fmla="*/ 0 w 244"/>
                  <a:gd name="T7" fmla="*/ 50 h 50"/>
                  <a:gd name="T8" fmla="*/ 244 w 244"/>
                  <a:gd name="T9" fmla="*/ 50 h 50"/>
                  <a:gd name="T10" fmla="*/ 244 w 244"/>
                  <a:gd name="T11" fmla="*/ 5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000000"/>
              </a:solidFill>
              <a:ln w="9525">
                <a:noFill/>
                <a:round/>
                <a:headEnd/>
                <a:tailEnd/>
              </a:ln>
            </p:spPr>
            <p:txBody>
              <a:bodyPr/>
              <a:lstStyle/>
              <a:p>
                <a:pPr>
                  <a:defRPr/>
                </a:pPr>
                <a:endParaRPr lang="en-GB" sz="1108"/>
              </a:p>
            </p:txBody>
          </p:sp>
          <p:sp>
            <p:nvSpPr>
              <p:cNvPr id="105" name="Freeform 33"/>
              <p:cNvSpPr>
                <a:spLocks/>
              </p:cNvSpPr>
              <p:nvPr/>
            </p:nvSpPr>
            <p:spPr bwMode="auto">
              <a:xfrm>
                <a:off x="1117" y="2248"/>
                <a:ext cx="243" cy="50"/>
              </a:xfrm>
              <a:custGeom>
                <a:avLst/>
                <a:gdLst>
                  <a:gd name="T0" fmla="*/ 244 w 244"/>
                  <a:gd name="T1" fmla="*/ 50 h 50"/>
                  <a:gd name="T2" fmla="*/ 244 w 244"/>
                  <a:gd name="T3" fmla="*/ 0 h 50"/>
                  <a:gd name="T4" fmla="*/ 0 w 244"/>
                  <a:gd name="T5" fmla="*/ 0 h 50"/>
                  <a:gd name="T6" fmla="*/ 0 w 244"/>
                  <a:gd name="T7" fmla="*/ 50 h 50"/>
                  <a:gd name="T8" fmla="*/ 244 w 244"/>
                  <a:gd name="T9" fmla="*/ 50 h 50"/>
                  <a:gd name="T10" fmla="*/ 244 w 244"/>
                  <a:gd name="T11" fmla="*/ 5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FFE600"/>
              </a:solidFill>
              <a:ln w="9525">
                <a:noFill/>
                <a:round/>
                <a:headEnd/>
                <a:tailEnd/>
              </a:ln>
            </p:spPr>
            <p:txBody>
              <a:bodyPr/>
              <a:lstStyle/>
              <a:p>
                <a:pPr>
                  <a:defRPr/>
                </a:pPr>
                <a:endParaRPr lang="en-GB" sz="1108"/>
              </a:p>
            </p:txBody>
          </p:sp>
          <p:sp>
            <p:nvSpPr>
              <p:cNvPr id="106" name="Freeform 34"/>
              <p:cNvSpPr>
                <a:spLocks/>
              </p:cNvSpPr>
              <p:nvPr/>
            </p:nvSpPr>
            <p:spPr bwMode="auto">
              <a:xfrm>
                <a:off x="1117" y="2143"/>
                <a:ext cx="243" cy="155"/>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25" name="Group 35"/>
            <p:cNvGrpSpPr>
              <a:grpSpLocks/>
            </p:cNvGrpSpPr>
            <p:nvPr userDrawn="1"/>
          </p:nvGrpSpPr>
          <p:grpSpPr bwMode="auto">
            <a:xfrm>
              <a:off x="2066045" y="5092835"/>
              <a:ext cx="163288" cy="104596"/>
              <a:chOff x="1117" y="1892"/>
              <a:chExt cx="243" cy="155"/>
            </a:xfrm>
          </p:grpSpPr>
          <p:sp>
            <p:nvSpPr>
              <p:cNvPr id="99" name="Freeform 36"/>
              <p:cNvSpPr>
                <a:spLocks/>
              </p:cNvSpPr>
              <p:nvPr/>
            </p:nvSpPr>
            <p:spPr bwMode="auto">
              <a:xfrm>
                <a:off x="1117" y="1892"/>
                <a:ext cx="243" cy="155"/>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a:defRPr/>
                </a:pPr>
                <a:endParaRPr lang="en-GB" sz="1108"/>
              </a:p>
            </p:txBody>
          </p:sp>
          <p:sp>
            <p:nvSpPr>
              <p:cNvPr id="100" name="Freeform 37"/>
              <p:cNvSpPr>
                <a:spLocks/>
              </p:cNvSpPr>
              <p:nvPr/>
            </p:nvSpPr>
            <p:spPr bwMode="auto">
              <a:xfrm>
                <a:off x="1117" y="1892"/>
                <a:ext cx="77" cy="155"/>
              </a:xfrm>
              <a:custGeom>
                <a:avLst/>
                <a:gdLst>
                  <a:gd name="T0" fmla="*/ 77 w 77"/>
                  <a:gd name="T1" fmla="*/ 156 h 156"/>
                  <a:gd name="T2" fmla="*/ 77 w 77"/>
                  <a:gd name="T3" fmla="*/ 0 h 156"/>
                  <a:gd name="T4" fmla="*/ 0 w 77"/>
                  <a:gd name="T5" fmla="*/ 0 h 156"/>
                  <a:gd name="T6" fmla="*/ 0 w 77"/>
                  <a:gd name="T7" fmla="*/ 156 h 156"/>
                  <a:gd name="T8" fmla="*/ 77 w 77"/>
                  <a:gd name="T9" fmla="*/ 156 h 156"/>
                  <a:gd name="T10" fmla="*/ 77 w 77"/>
                  <a:gd name="T11" fmla="*/ 15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C419A"/>
              </a:solidFill>
              <a:ln w="9525">
                <a:noFill/>
                <a:round/>
                <a:headEnd/>
                <a:tailEnd/>
              </a:ln>
            </p:spPr>
            <p:txBody>
              <a:bodyPr/>
              <a:lstStyle/>
              <a:p>
                <a:pPr>
                  <a:defRPr/>
                </a:pPr>
                <a:endParaRPr lang="en-GB" sz="1108"/>
              </a:p>
            </p:txBody>
          </p:sp>
          <p:sp>
            <p:nvSpPr>
              <p:cNvPr id="101" name="Freeform 38"/>
              <p:cNvSpPr>
                <a:spLocks/>
              </p:cNvSpPr>
              <p:nvPr/>
            </p:nvSpPr>
            <p:spPr bwMode="auto">
              <a:xfrm>
                <a:off x="1277" y="1892"/>
                <a:ext cx="83" cy="155"/>
              </a:xfrm>
              <a:custGeom>
                <a:avLst/>
                <a:gdLst>
                  <a:gd name="T0" fmla="*/ 84 w 84"/>
                  <a:gd name="T1" fmla="*/ 156 h 156"/>
                  <a:gd name="T2" fmla="*/ 84 w 84"/>
                  <a:gd name="T3" fmla="*/ 0 h 156"/>
                  <a:gd name="T4" fmla="*/ 0 w 84"/>
                  <a:gd name="T5" fmla="*/ 0 h 156"/>
                  <a:gd name="T6" fmla="*/ 0 w 84"/>
                  <a:gd name="T7" fmla="*/ 156 h 156"/>
                  <a:gd name="T8" fmla="*/ 84 w 84"/>
                  <a:gd name="T9" fmla="*/ 156 h 156"/>
                  <a:gd name="T10" fmla="*/ 84 w 84"/>
                  <a:gd name="T11" fmla="*/ 156 h 156"/>
                  <a:gd name="T12" fmla="*/ 0 60000 65536"/>
                  <a:gd name="T13" fmla="*/ 0 60000 65536"/>
                  <a:gd name="T14" fmla="*/ 0 60000 65536"/>
                  <a:gd name="T15" fmla="*/ 0 60000 65536"/>
                  <a:gd name="T16" fmla="*/ 0 60000 65536"/>
                  <a:gd name="T17" fmla="*/ 0 60000 65536"/>
                  <a:gd name="T18" fmla="*/ 0 w 84"/>
                  <a:gd name="T19" fmla="*/ 0 h 156"/>
                  <a:gd name="T20" fmla="*/ 84 w 8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84" h="156">
                    <a:moveTo>
                      <a:pt x="84" y="156"/>
                    </a:moveTo>
                    <a:lnTo>
                      <a:pt x="84" y="0"/>
                    </a:lnTo>
                    <a:lnTo>
                      <a:pt x="0" y="0"/>
                    </a:lnTo>
                    <a:lnTo>
                      <a:pt x="0" y="156"/>
                    </a:lnTo>
                    <a:lnTo>
                      <a:pt x="84" y="156"/>
                    </a:lnTo>
                    <a:close/>
                  </a:path>
                </a:pathLst>
              </a:custGeom>
              <a:solidFill>
                <a:srgbClr val="FF0000"/>
              </a:solidFill>
              <a:ln w="9525">
                <a:noFill/>
                <a:round/>
                <a:headEnd/>
                <a:tailEnd/>
              </a:ln>
            </p:spPr>
            <p:txBody>
              <a:bodyPr/>
              <a:lstStyle/>
              <a:p>
                <a:pPr>
                  <a:defRPr/>
                </a:pPr>
                <a:endParaRPr lang="en-GB" sz="1108"/>
              </a:p>
            </p:txBody>
          </p:sp>
          <p:sp>
            <p:nvSpPr>
              <p:cNvPr id="102" name="Freeform 39"/>
              <p:cNvSpPr>
                <a:spLocks/>
              </p:cNvSpPr>
              <p:nvPr/>
            </p:nvSpPr>
            <p:spPr bwMode="auto">
              <a:xfrm>
                <a:off x="1117" y="1892"/>
                <a:ext cx="243" cy="155"/>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26" name="Group 255"/>
            <p:cNvGrpSpPr>
              <a:grpSpLocks/>
            </p:cNvGrpSpPr>
            <p:nvPr userDrawn="1"/>
          </p:nvGrpSpPr>
          <p:grpSpPr bwMode="auto">
            <a:xfrm>
              <a:off x="1431114" y="5092835"/>
              <a:ext cx="163489" cy="106268"/>
              <a:chOff x="7106991" y="2034190"/>
              <a:chExt cx="255683" cy="163929"/>
            </a:xfrm>
          </p:grpSpPr>
          <p:sp>
            <p:nvSpPr>
              <p:cNvPr id="97" name="Freeform 41"/>
              <p:cNvSpPr>
                <a:spLocks/>
              </p:cNvSpPr>
              <p:nvPr/>
            </p:nvSpPr>
            <p:spPr bwMode="auto">
              <a:xfrm>
                <a:off x="7106991" y="2034190"/>
                <a:ext cx="255683" cy="163929"/>
              </a:xfrm>
              <a:custGeom>
                <a:avLst/>
                <a:gdLst>
                  <a:gd name="T0" fmla="*/ 244 w 244"/>
                  <a:gd name="T1" fmla="*/ 2942 h 151"/>
                  <a:gd name="T2" fmla="*/ 244 w 244"/>
                  <a:gd name="T3" fmla="*/ 0 h 151"/>
                  <a:gd name="T4" fmla="*/ 0 w 244"/>
                  <a:gd name="T5" fmla="*/ 0 h 151"/>
                  <a:gd name="T6" fmla="*/ 0 w 244"/>
                  <a:gd name="T7" fmla="*/ 2942 h 151"/>
                  <a:gd name="T8" fmla="*/ 244 w 244"/>
                  <a:gd name="T9" fmla="*/ 2942 h 151"/>
                  <a:gd name="T10" fmla="*/ 244 w 244"/>
                  <a:gd name="T11" fmla="*/ 2942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0000"/>
              </a:solidFill>
              <a:ln w="9525">
                <a:noFill/>
                <a:round/>
                <a:headEnd/>
                <a:tailEnd/>
              </a:ln>
            </p:spPr>
            <p:txBody>
              <a:bodyPr/>
              <a:lstStyle/>
              <a:p>
                <a:pPr>
                  <a:defRPr/>
                </a:pPr>
                <a:endParaRPr lang="en-GB" sz="1108"/>
              </a:p>
            </p:txBody>
          </p:sp>
          <p:sp>
            <p:nvSpPr>
              <p:cNvPr id="98" name="Freeform 42"/>
              <p:cNvSpPr>
                <a:spLocks/>
              </p:cNvSpPr>
              <p:nvPr userDrawn="1"/>
            </p:nvSpPr>
            <p:spPr bwMode="auto">
              <a:xfrm>
                <a:off x="7106991" y="2034190"/>
                <a:ext cx="255683" cy="161827"/>
              </a:xfrm>
              <a:custGeom>
                <a:avLst/>
                <a:gdLst>
                  <a:gd name="T0" fmla="*/ 244 w 244"/>
                  <a:gd name="T1" fmla="*/ 264 h 151"/>
                  <a:gd name="T2" fmla="*/ 95 w 244"/>
                  <a:gd name="T3" fmla="*/ 264 h 151"/>
                  <a:gd name="T4" fmla="*/ 95 w 244"/>
                  <a:gd name="T5" fmla="*/ 0 h 151"/>
                  <a:gd name="T6" fmla="*/ 65 w 244"/>
                  <a:gd name="T7" fmla="*/ 0 h 151"/>
                  <a:gd name="T8" fmla="*/ 65 w 244"/>
                  <a:gd name="T9" fmla="*/ 264 h 151"/>
                  <a:gd name="T10" fmla="*/ 0 w 244"/>
                  <a:gd name="T11" fmla="*/ 264 h 151"/>
                  <a:gd name="T12" fmla="*/ 0 w 244"/>
                  <a:gd name="T13" fmla="*/ 398 h 151"/>
                  <a:gd name="T14" fmla="*/ 65 w 244"/>
                  <a:gd name="T15" fmla="*/ 398 h 151"/>
                  <a:gd name="T16" fmla="*/ 65 w 244"/>
                  <a:gd name="T17" fmla="*/ 666 h 151"/>
                  <a:gd name="T18" fmla="*/ 95 w 244"/>
                  <a:gd name="T19" fmla="*/ 666 h 151"/>
                  <a:gd name="T20" fmla="*/ 95 w 244"/>
                  <a:gd name="T21" fmla="*/ 398 h 151"/>
                  <a:gd name="T22" fmla="*/ 244 w 244"/>
                  <a:gd name="T23" fmla="*/ 398 h 151"/>
                  <a:gd name="T24" fmla="*/ 244 w 244"/>
                  <a:gd name="T25" fmla="*/ 264 h 151"/>
                  <a:gd name="T26" fmla="*/ 244 w 244"/>
                  <a:gd name="T27" fmla="*/ 264 h 1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4"/>
                  <a:gd name="T43" fmla="*/ 0 h 151"/>
                  <a:gd name="T44" fmla="*/ 244 w 244"/>
                  <a:gd name="T45" fmla="*/ 151 h 15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4" h="151">
                    <a:moveTo>
                      <a:pt x="244" y="62"/>
                    </a:moveTo>
                    <a:lnTo>
                      <a:pt x="95" y="62"/>
                    </a:lnTo>
                    <a:lnTo>
                      <a:pt x="95" y="0"/>
                    </a:lnTo>
                    <a:lnTo>
                      <a:pt x="65" y="0"/>
                    </a:lnTo>
                    <a:lnTo>
                      <a:pt x="65" y="62"/>
                    </a:lnTo>
                    <a:lnTo>
                      <a:pt x="0" y="62"/>
                    </a:lnTo>
                    <a:lnTo>
                      <a:pt x="0" y="90"/>
                    </a:lnTo>
                    <a:lnTo>
                      <a:pt x="65" y="90"/>
                    </a:lnTo>
                    <a:lnTo>
                      <a:pt x="65" y="151"/>
                    </a:lnTo>
                    <a:lnTo>
                      <a:pt x="95" y="151"/>
                    </a:lnTo>
                    <a:lnTo>
                      <a:pt x="95" y="90"/>
                    </a:lnTo>
                    <a:lnTo>
                      <a:pt x="244" y="90"/>
                    </a:lnTo>
                    <a:lnTo>
                      <a:pt x="244" y="62"/>
                    </a:lnTo>
                    <a:close/>
                  </a:path>
                </a:pathLst>
              </a:custGeom>
              <a:solidFill>
                <a:srgbClr val="FFFFFF"/>
              </a:solidFill>
              <a:ln w="9525">
                <a:noFill/>
                <a:round/>
                <a:headEnd/>
                <a:tailEnd/>
              </a:ln>
            </p:spPr>
            <p:txBody>
              <a:bodyPr/>
              <a:lstStyle/>
              <a:p>
                <a:pPr>
                  <a:defRPr/>
                </a:pPr>
                <a:endParaRPr lang="en-GB" sz="1108"/>
              </a:p>
            </p:txBody>
          </p:sp>
        </p:grpSp>
        <p:grpSp>
          <p:nvGrpSpPr>
            <p:cNvPr id="27" name="Group 254"/>
            <p:cNvGrpSpPr>
              <a:grpSpLocks/>
            </p:cNvGrpSpPr>
            <p:nvPr userDrawn="1"/>
          </p:nvGrpSpPr>
          <p:grpSpPr bwMode="auto">
            <a:xfrm>
              <a:off x="581678" y="5092835"/>
              <a:ext cx="163489" cy="110355"/>
              <a:chOff x="6341261" y="2034186"/>
              <a:chExt cx="254095" cy="170190"/>
            </a:xfrm>
          </p:grpSpPr>
          <p:sp>
            <p:nvSpPr>
              <p:cNvPr id="94" name="Freeform 93"/>
              <p:cNvSpPr>
                <a:spLocks/>
              </p:cNvSpPr>
              <p:nvPr/>
            </p:nvSpPr>
            <p:spPr bwMode="auto">
              <a:xfrm>
                <a:off x="6341261" y="2034186"/>
                <a:ext cx="254095" cy="170190"/>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E600"/>
              </a:solidFill>
              <a:ln w="9525">
                <a:noFill/>
                <a:round/>
                <a:headEnd/>
                <a:tailEnd/>
              </a:ln>
            </p:spPr>
            <p:txBody>
              <a:bodyPr/>
              <a:lstStyle/>
              <a:p>
                <a:pPr>
                  <a:defRPr/>
                </a:pPr>
                <a:endParaRPr lang="en-GB" sz="1108"/>
              </a:p>
            </p:txBody>
          </p:sp>
          <p:sp>
            <p:nvSpPr>
              <p:cNvPr id="95" name="Freeform 94"/>
              <p:cNvSpPr>
                <a:spLocks/>
              </p:cNvSpPr>
              <p:nvPr/>
            </p:nvSpPr>
            <p:spPr bwMode="auto">
              <a:xfrm>
                <a:off x="6341261" y="2034186"/>
                <a:ext cx="80463" cy="170190"/>
              </a:xfrm>
              <a:custGeom>
                <a:avLst/>
                <a:gdLst>
                  <a:gd name="T0" fmla="*/ 77 w 77"/>
                  <a:gd name="T1" fmla="*/ 151 h 151"/>
                  <a:gd name="T2" fmla="*/ 77 w 77"/>
                  <a:gd name="T3" fmla="*/ 0 h 151"/>
                  <a:gd name="T4" fmla="*/ 0 w 77"/>
                  <a:gd name="T5" fmla="*/ 0 h 151"/>
                  <a:gd name="T6" fmla="*/ 0 w 77"/>
                  <a:gd name="T7" fmla="*/ 151 h 151"/>
                  <a:gd name="T8" fmla="*/ 77 w 77"/>
                  <a:gd name="T9" fmla="*/ 151 h 151"/>
                  <a:gd name="T10" fmla="*/ 77 w 77"/>
                  <a:gd name="T11" fmla="*/ 151 h 151"/>
                  <a:gd name="T12" fmla="*/ 0 60000 65536"/>
                  <a:gd name="T13" fmla="*/ 0 60000 65536"/>
                  <a:gd name="T14" fmla="*/ 0 60000 65536"/>
                  <a:gd name="T15" fmla="*/ 0 60000 65536"/>
                  <a:gd name="T16" fmla="*/ 0 60000 65536"/>
                  <a:gd name="T17" fmla="*/ 0 60000 65536"/>
                  <a:gd name="T18" fmla="*/ 0 w 77"/>
                  <a:gd name="T19" fmla="*/ 0 h 151"/>
                  <a:gd name="T20" fmla="*/ 77 w 77"/>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77" h="151">
                    <a:moveTo>
                      <a:pt x="77" y="151"/>
                    </a:moveTo>
                    <a:lnTo>
                      <a:pt x="77" y="0"/>
                    </a:lnTo>
                    <a:lnTo>
                      <a:pt x="0" y="0"/>
                    </a:lnTo>
                    <a:lnTo>
                      <a:pt x="0" y="151"/>
                    </a:lnTo>
                    <a:lnTo>
                      <a:pt x="77" y="151"/>
                    </a:lnTo>
                    <a:close/>
                  </a:path>
                </a:pathLst>
              </a:custGeom>
              <a:solidFill>
                <a:srgbClr val="000000"/>
              </a:solidFill>
              <a:ln w="9525">
                <a:noFill/>
                <a:round/>
                <a:headEnd/>
                <a:tailEnd/>
              </a:ln>
            </p:spPr>
            <p:txBody>
              <a:bodyPr/>
              <a:lstStyle/>
              <a:p>
                <a:pPr>
                  <a:defRPr/>
                </a:pPr>
                <a:endParaRPr lang="en-GB" sz="1108"/>
              </a:p>
            </p:txBody>
          </p:sp>
          <p:sp>
            <p:nvSpPr>
              <p:cNvPr id="96" name="Freeform 95"/>
              <p:cNvSpPr>
                <a:spLocks/>
              </p:cNvSpPr>
              <p:nvPr/>
            </p:nvSpPr>
            <p:spPr bwMode="auto">
              <a:xfrm>
                <a:off x="6508541" y="2034186"/>
                <a:ext cx="86815" cy="170190"/>
              </a:xfrm>
              <a:custGeom>
                <a:avLst/>
                <a:gdLst>
                  <a:gd name="T0" fmla="*/ 84 w 84"/>
                  <a:gd name="T1" fmla="*/ 151 h 151"/>
                  <a:gd name="T2" fmla="*/ 84 w 84"/>
                  <a:gd name="T3" fmla="*/ 0 h 151"/>
                  <a:gd name="T4" fmla="*/ 0 w 84"/>
                  <a:gd name="T5" fmla="*/ 0 h 151"/>
                  <a:gd name="T6" fmla="*/ 0 w 84"/>
                  <a:gd name="T7" fmla="*/ 151 h 151"/>
                  <a:gd name="T8" fmla="*/ 84 w 84"/>
                  <a:gd name="T9" fmla="*/ 151 h 151"/>
                  <a:gd name="T10" fmla="*/ 84 w 84"/>
                  <a:gd name="T11" fmla="*/ 151 h 151"/>
                  <a:gd name="T12" fmla="*/ 0 60000 65536"/>
                  <a:gd name="T13" fmla="*/ 0 60000 65536"/>
                  <a:gd name="T14" fmla="*/ 0 60000 65536"/>
                  <a:gd name="T15" fmla="*/ 0 60000 65536"/>
                  <a:gd name="T16" fmla="*/ 0 60000 65536"/>
                  <a:gd name="T17" fmla="*/ 0 60000 65536"/>
                  <a:gd name="T18" fmla="*/ 0 w 84"/>
                  <a:gd name="T19" fmla="*/ 0 h 151"/>
                  <a:gd name="T20" fmla="*/ 84 w 8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84" h="151">
                    <a:moveTo>
                      <a:pt x="84" y="151"/>
                    </a:moveTo>
                    <a:lnTo>
                      <a:pt x="84" y="0"/>
                    </a:lnTo>
                    <a:lnTo>
                      <a:pt x="0" y="0"/>
                    </a:lnTo>
                    <a:lnTo>
                      <a:pt x="0" y="151"/>
                    </a:lnTo>
                    <a:lnTo>
                      <a:pt x="84" y="151"/>
                    </a:lnTo>
                    <a:close/>
                  </a:path>
                </a:pathLst>
              </a:custGeom>
              <a:solidFill>
                <a:srgbClr val="FF0000"/>
              </a:solidFill>
              <a:ln w="9525">
                <a:noFill/>
                <a:round/>
                <a:headEnd/>
                <a:tailEnd/>
              </a:ln>
            </p:spPr>
            <p:txBody>
              <a:bodyPr/>
              <a:lstStyle/>
              <a:p>
                <a:pPr>
                  <a:defRPr/>
                </a:pPr>
                <a:endParaRPr lang="en-GB" sz="1108"/>
              </a:p>
            </p:txBody>
          </p:sp>
        </p:grpSp>
        <p:grpSp>
          <p:nvGrpSpPr>
            <p:cNvPr id="28" name="Group 49"/>
            <p:cNvGrpSpPr>
              <a:grpSpLocks/>
            </p:cNvGrpSpPr>
            <p:nvPr userDrawn="1"/>
          </p:nvGrpSpPr>
          <p:grpSpPr bwMode="auto">
            <a:xfrm>
              <a:off x="369889" y="5092835"/>
              <a:ext cx="163609" cy="106293"/>
              <a:chOff x="529" y="1166"/>
              <a:chExt cx="245" cy="157"/>
            </a:xfrm>
          </p:grpSpPr>
          <p:sp>
            <p:nvSpPr>
              <p:cNvPr id="90" name="Freeform 50"/>
              <p:cNvSpPr>
                <a:spLocks/>
              </p:cNvSpPr>
              <p:nvPr/>
            </p:nvSpPr>
            <p:spPr bwMode="auto">
              <a:xfrm>
                <a:off x="529" y="1166"/>
                <a:ext cx="245"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FFFF"/>
              </a:solidFill>
              <a:ln w="9525">
                <a:noFill/>
                <a:round/>
                <a:headEnd/>
                <a:tailEnd/>
              </a:ln>
            </p:spPr>
            <p:txBody>
              <a:bodyPr/>
              <a:lstStyle/>
              <a:p>
                <a:pPr>
                  <a:defRPr/>
                </a:pPr>
                <a:endParaRPr lang="en-GB" sz="1108"/>
              </a:p>
            </p:txBody>
          </p:sp>
          <p:sp>
            <p:nvSpPr>
              <p:cNvPr id="91" name="Freeform 51"/>
              <p:cNvSpPr>
                <a:spLocks/>
              </p:cNvSpPr>
              <p:nvPr/>
            </p:nvSpPr>
            <p:spPr bwMode="auto">
              <a:xfrm>
                <a:off x="529" y="1166"/>
                <a:ext cx="245" cy="50"/>
              </a:xfrm>
              <a:custGeom>
                <a:avLst/>
                <a:gdLst>
                  <a:gd name="T0" fmla="*/ 244 w 244"/>
                  <a:gd name="T1" fmla="*/ 50 h 50"/>
                  <a:gd name="T2" fmla="*/ 244 w 244"/>
                  <a:gd name="T3" fmla="*/ 0 h 50"/>
                  <a:gd name="T4" fmla="*/ 0 w 244"/>
                  <a:gd name="T5" fmla="*/ 0 h 50"/>
                  <a:gd name="T6" fmla="*/ 0 w 244"/>
                  <a:gd name="T7" fmla="*/ 50 h 50"/>
                  <a:gd name="T8" fmla="*/ 244 w 244"/>
                  <a:gd name="T9" fmla="*/ 50 h 50"/>
                  <a:gd name="T10" fmla="*/ 244 w 244"/>
                  <a:gd name="T11" fmla="*/ 5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FF0000"/>
              </a:solidFill>
              <a:ln w="9525">
                <a:noFill/>
                <a:round/>
                <a:headEnd/>
                <a:tailEnd/>
              </a:ln>
            </p:spPr>
            <p:txBody>
              <a:bodyPr/>
              <a:lstStyle/>
              <a:p>
                <a:pPr>
                  <a:defRPr/>
                </a:pPr>
                <a:endParaRPr lang="en-GB" sz="1108"/>
              </a:p>
            </p:txBody>
          </p:sp>
          <p:sp>
            <p:nvSpPr>
              <p:cNvPr id="92" name="Freeform 52"/>
              <p:cNvSpPr>
                <a:spLocks/>
              </p:cNvSpPr>
              <p:nvPr/>
            </p:nvSpPr>
            <p:spPr bwMode="auto">
              <a:xfrm>
                <a:off x="529" y="1273"/>
                <a:ext cx="245" cy="50"/>
              </a:xfrm>
              <a:custGeom>
                <a:avLst/>
                <a:gdLst>
                  <a:gd name="T0" fmla="*/ 244 w 244"/>
                  <a:gd name="T1" fmla="*/ 51 h 51"/>
                  <a:gd name="T2" fmla="*/ 244 w 244"/>
                  <a:gd name="T3" fmla="*/ 0 h 51"/>
                  <a:gd name="T4" fmla="*/ 0 w 244"/>
                  <a:gd name="T5" fmla="*/ 0 h 51"/>
                  <a:gd name="T6" fmla="*/ 0 w 244"/>
                  <a:gd name="T7" fmla="*/ 51 h 51"/>
                  <a:gd name="T8" fmla="*/ 244 w 244"/>
                  <a:gd name="T9" fmla="*/ 51 h 51"/>
                  <a:gd name="T10" fmla="*/ 244 w 244"/>
                  <a:gd name="T11" fmla="*/ 51 h 51"/>
                  <a:gd name="T12" fmla="*/ 0 60000 65536"/>
                  <a:gd name="T13" fmla="*/ 0 60000 65536"/>
                  <a:gd name="T14" fmla="*/ 0 60000 65536"/>
                  <a:gd name="T15" fmla="*/ 0 60000 65536"/>
                  <a:gd name="T16" fmla="*/ 0 60000 65536"/>
                  <a:gd name="T17" fmla="*/ 0 60000 65536"/>
                  <a:gd name="T18" fmla="*/ 0 w 244"/>
                  <a:gd name="T19" fmla="*/ 0 h 51"/>
                  <a:gd name="T20" fmla="*/ 244 w 244"/>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44" h="51">
                    <a:moveTo>
                      <a:pt x="244" y="51"/>
                    </a:moveTo>
                    <a:lnTo>
                      <a:pt x="244" y="0"/>
                    </a:lnTo>
                    <a:lnTo>
                      <a:pt x="0" y="0"/>
                    </a:lnTo>
                    <a:lnTo>
                      <a:pt x="0" y="51"/>
                    </a:lnTo>
                    <a:lnTo>
                      <a:pt x="244" y="51"/>
                    </a:lnTo>
                    <a:close/>
                  </a:path>
                </a:pathLst>
              </a:custGeom>
              <a:solidFill>
                <a:srgbClr val="FF0000"/>
              </a:solidFill>
              <a:ln w="9525">
                <a:noFill/>
                <a:round/>
                <a:headEnd/>
                <a:tailEnd/>
              </a:ln>
            </p:spPr>
            <p:txBody>
              <a:bodyPr/>
              <a:lstStyle/>
              <a:p>
                <a:pPr>
                  <a:defRPr/>
                </a:pPr>
                <a:endParaRPr lang="en-GB" sz="1108"/>
              </a:p>
            </p:txBody>
          </p:sp>
          <p:sp>
            <p:nvSpPr>
              <p:cNvPr id="93" name="Freeform 53"/>
              <p:cNvSpPr>
                <a:spLocks/>
              </p:cNvSpPr>
              <p:nvPr/>
            </p:nvSpPr>
            <p:spPr bwMode="auto">
              <a:xfrm>
                <a:off x="529" y="1166"/>
                <a:ext cx="245" cy="155"/>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29" name="Group 54"/>
            <p:cNvGrpSpPr>
              <a:grpSpLocks/>
            </p:cNvGrpSpPr>
            <p:nvPr userDrawn="1"/>
          </p:nvGrpSpPr>
          <p:grpSpPr bwMode="auto">
            <a:xfrm>
              <a:off x="2488981" y="5092835"/>
              <a:ext cx="164632" cy="106293"/>
              <a:chOff x="1117" y="2394"/>
              <a:chExt cx="245" cy="157"/>
            </a:xfrm>
          </p:grpSpPr>
          <p:sp>
            <p:nvSpPr>
              <p:cNvPr id="79" name="Freeform 55"/>
              <p:cNvSpPr>
                <a:spLocks/>
              </p:cNvSpPr>
              <p:nvPr/>
            </p:nvSpPr>
            <p:spPr bwMode="auto">
              <a:xfrm>
                <a:off x="1117" y="2394"/>
                <a:ext cx="245" cy="157"/>
              </a:xfrm>
              <a:custGeom>
                <a:avLst/>
                <a:gdLst>
                  <a:gd name="T0" fmla="*/ 244 w 244"/>
                  <a:gd name="T1" fmla="*/ 157 h 157"/>
                  <a:gd name="T2" fmla="*/ 0 w 244"/>
                  <a:gd name="T3" fmla="*/ 157 h 157"/>
                  <a:gd name="T4" fmla="*/ 0 w 244"/>
                  <a:gd name="T5" fmla="*/ 0 h 157"/>
                  <a:gd name="T6" fmla="*/ 244 w 244"/>
                  <a:gd name="T7" fmla="*/ 0 h 157"/>
                  <a:gd name="T8" fmla="*/ 244 w 244"/>
                  <a:gd name="T9" fmla="*/ 157 h 157"/>
                  <a:gd name="T10" fmla="*/ 244 w 244"/>
                  <a:gd name="T11" fmla="*/ 157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0" y="157"/>
                    </a:lnTo>
                    <a:lnTo>
                      <a:pt x="0" y="0"/>
                    </a:lnTo>
                    <a:lnTo>
                      <a:pt x="244" y="0"/>
                    </a:lnTo>
                    <a:lnTo>
                      <a:pt x="244" y="157"/>
                    </a:lnTo>
                    <a:close/>
                  </a:path>
                </a:pathLst>
              </a:custGeom>
              <a:solidFill>
                <a:srgbClr val="FFFFFF"/>
              </a:solidFill>
              <a:ln w="9525">
                <a:noFill/>
                <a:round/>
                <a:headEnd/>
                <a:tailEnd/>
              </a:ln>
            </p:spPr>
            <p:txBody>
              <a:bodyPr/>
              <a:lstStyle/>
              <a:p>
                <a:pPr>
                  <a:defRPr/>
                </a:pPr>
                <a:endParaRPr lang="en-GB" sz="1108"/>
              </a:p>
            </p:txBody>
          </p:sp>
          <p:sp>
            <p:nvSpPr>
              <p:cNvPr id="80" name="Freeform 56"/>
              <p:cNvSpPr>
                <a:spLocks/>
              </p:cNvSpPr>
              <p:nvPr/>
            </p:nvSpPr>
            <p:spPr bwMode="auto">
              <a:xfrm>
                <a:off x="1117" y="2394"/>
                <a:ext cx="34" cy="34"/>
              </a:xfrm>
              <a:custGeom>
                <a:avLst/>
                <a:gdLst>
                  <a:gd name="T0" fmla="*/ 35 w 35"/>
                  <a:gd name="T1" fmla="*/ 34 h 34"/>
                  <a:gd name="T2" fmla="*/ 0 w 35"/>
                  <a:gd name="T3" fmla="*/ 34 h 34"/>
                  <a:gd name="T4" fmla="*/ 0 w 35"/>
                  <a:gd name="T5" fmla="*/ 0 h 34"/>
                  <a:gd name="T6" fmla="*/ 35 w 35"/>
                  <a:gd name="T7" fmla="*/ 0 h 34"/>
                  <a:gd name="T8" fmla="*/ 35 w 35"/>
                  <a:gd name="T9" fmla="*/ 34 h 34"/>
                  <a:gd name="T10" fmla="*/ 35 w 35"/>
                  <a:gd name="T11" fmla="*/ 34 h 34"/>
                  <a:gd name="T12" fmla="*/ 0 60000 65536"/>
                  <a:gd name="T13" fmla="*/ 0 60000 65536"/>
                  <a:gd name="T14" fmla="*/ 0 60000 65536"/>
                  <a:gd name="T15" fmla="*/ 0 60000 65536"/>
                  <a:gd name="T16" fmla="*/ 0 60000 65536"/>
                  <a:gd name="T17" fmla="*/ 0 60000 65536"/>
                  <a:gd name="T18" fmla="*/ 0 w 35"/>
                  <a:gd name="T19" fmla="*/ 0 h 34"/>
                  <a:gd name="T20" fmla="*/ 35 w 35"/>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5" h="34">
                    <a:moveTo>
                      <a:pt x="35" y="34"/>
                    </a:moveTo>
                    <a:lnTo>
                      <a:pt x="0" y="34"/>
                    </a:lnTo>
                    <a:lnTo>
                      <a:pt x="0" y="0"/>
                    </a:lnTo>
                    <a:lnTo>
                      <a:pt x="35" y="0"/>
                    </a:lnTo>
                    <a:lnTo>
                      <a:pt x="35" y="34"/>
                    </a:lnTo>
                    <a:close/>
                  </a:path>
                </a:pathLst>
              </a:custGeom>
              <a:solidFill>
                <a:srgbClr val="34AACD"/>
              </a:solidFill>
              <a:ln w="9525">
                <a:noFill/>
                <a:round/>
                <a:headEnd/>
                <a:tailEnd/>
              </a:ln>
            </p:spPr>
            <p:txBody>
              <a:bodyPr/>
              <a:lstStyle/>
              <a:p>
                <a:pPr>
                  <a:defRPr/>
                </a:pPr>
                <a:endParaRPr lang="en-GB" sz="1108"/>
              </a:p>
            </p:txBody>
          </p:sp>
          <p:sp>
            <p:nvSpPr>
              <p:cNvPr id="81" name="Freeform 57"/>
              <p:cNvSpPr>
                <a:spLocks/>
              </p:cNvSpPr>
              <p:nvPr/>
            </p:nvSpPr>
            <p:spPr bwMode="auto">
              <a:xfrm>
                <a:off x="1117" y="2444"/>
                <a:ext cx="34" cy="34"/>
              </a:xfrm>
              <a:custGeom>
                <a:avLst/>
                <a:gdLst>
                  <a:gd name="T0" fmla="*/ 35 w 35"/>
                  <a:gd name="T1" fmla="*/ 33 h 33"/>
                  <a:gd name="T2" fmla="*/ 0 w 35"/>
                  <a:gd name="T3" fmla="*/ 33 h 33"/>
                  <a:gd name="T4" fmla="*/ 0 w 35"/>
                  <a:gd name="T5" fmla="*/ 0 h 33"/>
                  <a:gd name="T6" fmla="*/ 35 w 35"/>
                  <a:gd name="T7" fmla="*/ 0 h 33"/>
                  <a:gd name="T8" fmla="*/ 35 w 35"/>
                  <a:gd name="T9" fmla="*/ 33 h 33"/>
                  <a:gd name="T10" fmla="*/ 35 w 35"/>
                  <a:gd name="T11" fmla="*/ 33 h 33"/>
                  <a:gd name="T12" fmla="*/ 0 60000 65536"/>
                  <a:gd name="T13" fmla="*/ 0 60000 65536"/>
                  <a:gd name="T14" fmla="*/ 0 60000 65536"/>
                  <a:gd name="T15" fmla="*/ 0 60000 65536"/>
                  <a:gd name="T16" fmla="*/ 0 60000 65536"/>
                  <a:gd name="T17" fmla="*/ 0 60000 65536"/>
                  <a:gd name="T18" fmla="*/ 0 w 35"/>
                  <a:gd name="T19" fmla="*/ 0 h 33"/>
                  <a:gd name="T20" fmla="*/ 35 w 35"/>
                  <a:gd name="T21" fmla="*/ 33 h 33"/>
                </a:gdLst>
                <a:ahLst/>
                <a:cxnLst>
                  <a:cxn ang="T12">
                    <a:pos x="T0" y="T1"/>
                  </a:cxn>
                  <a:cxn ang="T13">
                    <a:pos x="T2" y="T3"/>
                  </a:cxn>
                  <a:cxn ang="T14">
                    <a:pos x="T4" y="T5"/>
                  </a:cxn>
                  <a:cxn ang="T15">
                    <a:pos x="T6" y="T7"/>
                  </a:cxn>
                  <a:cxn ang="T16">
                    <a:pos x="T8" y="T9"/>
                  </a:cxn>
                  <a:cxn ang="T17">
                    <a:pos x="T10" y="T11"/>
                  </a:cxn>
                </a:cxnLst>
                <a:rect l="T18" t="T19" r="T20" b="T21"/>
                <a:pathLst>
                  <a:path w="35" h="33">
                    <a:moveTo>
                      <a:pt x="35" y="33"/>
                    </a:moveTo>
                    <a:lnTo>
                      <a:pt x="0" y="33"/>
                    </a:lnTo>
                    <a:lnTo>
                      <a:pt x="0" y="0"/>
                    </a:lnTo>
                    <a:lnTo>
                      <a:pt x="35" y="0"/>
                    </a:lnTo>
                    <a:lnTo>
                      <a:pt x="35" y="33"/>
                    </a:lnTo>
                    <a:close/>
                  </a:path>
                </a:pathLst>
              </a:custGeom>
              <a:solidFill>
                <a:srgbClr val="34AACD"/>
              </a:solidFill>
              <a:ln w="9525">
                <a:noFill/>
                <a:round/>
                <a:headEnd/>
                <a:tailEnd/>
              </a:ln>
            </p:spPr>
            <p:txBody>
              <a:bodyPr/>
              <a:lstStyle/>
              <a:p>
                <a:pPr>
                  <a:defRPr/>
                </a:pPr>
                <a:endParaRPr lang="en-GB" sz="1108"/>
              </a:p>
            </p:txBody>
          </p:sp>
          <p:sp>
            <p:nvSpPr>
              <p:cNvPr id="82" name="Freeform 58"/>
              <p:cNvSpPr>
                <a:spLocks/>
              </p:cNvSpPr>
              <p:nvPr/>
            </p:nvSpPr>
            <p:spPr bwMode="auto">
              <a:xfrm>
                <a:off x="1175" y="2394"/>
                <a:ext cx="22" cy="34"/>
              </a:xfrm>
              <a:custGeom>
                <a:avLst/>
                <a:gdLst>
                  <a:gd name="T0" fmla="*/ 36 w 36"/>
                  <a:gd name="T1" fmla="*/ 34 h 34"/>
                  <a:gd name="T2" fmla="*/ 0 w 36"/>
                  <a:gd name="T3" fmla="*/ 34 h 34"/>
                  <a:gd name="T4" fmla="*/ 0 w 36"/>
                  <a:gd name="T5" fmla="*/ 0 h 34"/>
                  <a:gd name="T6" fmla="*/ 36 w 36"/>
                  <a:gd name="T7" fmla="*/ 0 h 34"/>
                  <a:gd name="T8" fmla="*/ 36 w 36"/>
                  <a:gd name="T9" fmla="*/ 34 h 34"/>
                  <a:gd name="T10" fmla="*/ 36 w 36"/>
                  <a:gd name="T11" fmla="*/ 34 h 34"/>
                  <a:gd name="T12" fmla="*/ 0 60000 65536"/>
                  <a:gd name="T13" fmla="*/ 0 60000 65536"/>
                  <a:gd name="T14" fmla="*/ 0 60000 65536"/>
                  <a:gd name="T15" fmla="*/ 0 60000 65536"/>
                  <a:gd name="T16" fmla="*/ 0 60000 65536"/>
                  <a:gd name="T17" fmla="*/ 0 60000 65536"/>
                  <a:gd name="T18" fmla="*/ 0 w 36"/>
                  <a:gd name="T19" fmla="*/ 0 h 34"/>
                  <a:gd name="T20" fmla="*/ 36 w 36"/>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6" h="34">
                    <a:moveTo>
                      <a:pt x="36" y="34"/>
                    </a:moveTo>
                    <a:lnTo>
                      <a:pt x="0" y="34"/>
                    </a:lnTo>
                    <a:lnTo>
                      <a:pt x="0" y="0"/>
                    </a:lnTo>
                    <a:lnTo>
                      <a:pt x="36" y="0"/>
                    </a:lnTo>
                    <a:lnTo>
                      <a:pt x="36" y="34"/>
                    </a:lnTo>
                    <a:close/>
                  </a:path>
                </a:pathLst>
              </a:custGeom>
              <a:solidFill>
                <a:srgbClr val="34AACD"/>
              </a:solidFill>
              <a:ln w="9525">
                <a:noFill/>
                <a:round/>
                <a:headEnd/>
                <a:tailEnd/>
              </a:ln>
            </p:spPr>
            <p:txBody>
              <a:bodyPr/>
              <a:lstStyle/>
              <a:p>
                <a:pPr>
                  <a:defRPr/>
                </a:pPr>
                <a:endParaRPr lang="en-GB" sz="1108"/>
              </a:p>
            </p:txBody>
          </p:sp>
          <p:sp>
            <p:nvSpPr>
              <p:cNvPr id="83" name="Freeform 59"/>
              <p:cNvSpPr>
                <a:spLocks/>
              </p:cNvSpPr>
              <p:nvPr/>
            </p:nvSpPr>
            <p:spPr bwMode="auto">
              <a:xfrm>
                <a:off x="1175" y="2444"/>
                <a:ext cx="22" cy="34"/>
              </a:xfrm>
              <a:custGeom>
                <a:avLst/>
                <a:gdLst>
                  <a:gd name="T0" fmla="*/ 36 w 36"/>
                  <a:gd name="T1" fmla="*/ 33 h 33"/>
                  <a:gd name="T2" fmla="*/ 0 w 36"/>
                  <a:gd name="T3" fmla="*/ 33 h 33"/>
                  <a:gd name="T4" fmla="*/ 0 w 36"/>
                  <a:gd name="T5" fmla="*/ 0 h 33"/>
                  <a:gd name="T6" fmla="*/ 36 w 36"/>
                  <a:gd name="T7" fmla="*/ 0 h 33"/>
                  <a:gd name="T8" fmla="*/ 36 w 36"/>
                  <a:gd name="T9" fmla="*/ 33 h 33"/>
                  <a:gd name="T10" fmla="*/ 36 w 36"/>
                  <a:gd name="T11" fmla="*/ 33 h 33"/>
                  <a:gd name="T12" fmla="*/ 0 60000 65536"/>
                  <a:gd name="T13" fmla="*/ 0 60000 65536"/>
                  <a:gd name="T14" fmla="*/ 0 60000 65536"/>
                  <a:gd name="T15" fmla="*/ 0 60000 65536"/>
                  <a:gd name="T16" fmla="*/ 0 60000 65536"/>
                  <a:gd name="T17" fmla="*/ 0 60000 65536"/>
                  <a:gd name="T18" fmla="*/ 0 w 36"/>
                  <a:gd name="T19" fmla="*/ 0 h 33"/>
                  <a:gd name="T20" fmla="*/ 36 w 36"/>
                  <a:gd name="T21" fmla="*/ 33 h 33"/>
                </a:gdLst>
                <a:ahLst/>
                <a:cxnLst>
                  <a:cxn ang="T12">
                    <a:pos x="T0" y="T1"/>
                  </a:cxn>
                  <a:cxn ang="T13">
                    <a:pos x="T2" y="T3"/>
                  </a:cxn>
                  <a:cxn ang="T14">
                    <a:pos x="T4" y="T5"/>
                  </a:cxn>
                  <a:cxn ang="T15">
                    <a:pos x="T6" y="T7"/>
                  </a:cxn>
                  <a:cxn ang="T16">
                    <a:pos x="T8" y="T9"/>
                  </a:cxn>
                  <a:cxn ang="T17">
                    <a:pos x="T10" y="T11"/>
                  </a:cxn>
                </a:cxnLst>
                <a:rect l="T18" t="T19" r="T20" b="T21"/>
                <a:pathLst>
                  <a:path w="36" h="33">
                    <a:moveTo>
                      <a:pt x="36" y="33"/>
                    </a:moveTo>
                    <a:lnTo>
                      <a:pt x="0" y="33"/>
                    </a:lnTo>
                    <a:lnTo>
                      <a:pt x="0" y="0"/>
                    </a:lnTo>
                    <a:lnTo>
                      <a:pt x="36" y="0"/>
                    </a:lnTo>
                    <a:lnTo>
                      <a:pt x="36" y="33"/>
                    </a:lnTo>
                    <a:close/>
                  </a:path>
                </a:pathLst>
              </a:custGeom>
              <a:solidFill>
                <a:srgbClr val="34AACD"/>
              </a:solidFill>
              <a:ln w="9525">
                <a:noFill/>
                <a:round/>
                <a:headEnd/>
                <a:tailEnd/>
              </a:ln>
            </p:spPr>
            <p:txBody>
              <a:bodyPr/>
              <a:lstStyle/>
              <a:p>
                <a:pPr>
                  <a:defRPr/>
                </a:pPr>
                <a:endParaRPr lang="en-GB" sz="1108"/>
              </a:p>
            </p:txBody>
          </p:sp>
          <p:sp>
            <p:nvSpPr>
              <p:cNvPr id="84" name="Freeform 60"/>
              <p:cNvSpPr>
                <a:spLocks/>
              </p:cNvSpPr>
              <p:nvPr/>
            </p:nvSpPr>
            <p:spPr bwMode="auto">
              <a:xfrm>
                <a:off x="1117" y="2501"/>
                <a:ext cx="245" cy="16"/>
              </a:xfrm>
              <a:custGeom>
                <a:avLst/>
                <a:gdLst>
                  <a:gd name="T0" fmla="*/ 244 w 244"/>
                  <a:gd name="T1" fmla="*/ 0 h 17"/>
                  <a:gd name="T2" fmla="*/ 0 w 244"/>
                  <a:gd name="T3" fmla="*/ 0 h 17"/>
                  <a:gd name="T4" fmla="*/ 0 w 244"/>
                  <a:gd name="T5" fmla="*/ 17 h 17"/>
                  <a:gd name="T6" fmla="*/ 244 w 244"/>
                  <a:gd name="T7" fmla="*/ 17 h 17"/>
                  <a:gd name="T8" fmla="*/ 244 w 244"/>
                  <a:gd name="T9" fmla="*/ 0 h 17"/>
                  <a:gd name="T10" fmla="*/ 244 w 244"/>
                  <a:gd name="T11" fmla="*/ 0 h 17"/>
                  <a:gd name="T12" fmla="*/ 0 60000 65536"/>
                  <a:gd name="T13" fmla="*/ 0 60000 65536"/>
                  <a:gd name="T14" fmla="*/ 0 60000 65536"/>
                  <a:gd name="T15" fmla="*/ 0 60000 65536"/>
                  <a:gd name="T16" fmla="*/ 0 60000 65536"/>
                  <a:gd name="T17" fmla="*/ 0 60000 65536"/>
                  <a:gd name="T18" fmla="*/ 0 w 244"/>
                  <a:gd name="T19" fmla="*/ 0 h 17"/>
                  <a:gd name="T20" fmla="*/ 244 w 24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44" h="17">
                    <a:moveTo>
                      <a:pt x="244" y="0"/>
                    </a:moveTo>
                    <a:lnTo>
                      <a:pt x="0" y="0"/>
                    </a:lnTo>
                    <a:lnTo>
                      <a:pt x="0" y="17"/>
                    </a:lnTo>
                    <a:lnTo>
                      <a:pt x="244" y="17"/>
                    </a:lnTo>
                    <a:lnTo>
                      <a:pt x="244" y="0"/>
                    </a:lnTo>
                    <a:close/>
                  </a:path>
                </a:pathLst>
              </a:custGeom>
              <a:solidFill>
                <a:srgbClr val="34AACD"/>
              </a:solidFill>
              <a:ln w="9525">
                <a:noFill/>
                <a:round/>
                <a:headEnd/>
                <a:tailEnd/>
              </a:ln>
            </p:spPr>
            <p:txBody>
              <a:bodyPr/>
              <a:lstStyle/>
              <a:p>
                <a:pPr>
                  <a:defRPr/>
                </a:pPr>
                <a:endParaRPr lang="en-GB" sz="1108"/>
              </a:p>
            </p:txBody>
          </p:sp>
          <p:sp>
            <p:nvSpPr>
              <p:cNvPr id="85" name="Freeform 61"/>
              <p:cNvSpPr>
                <a:spLocks/>
              </p:cNvSpPr>
              <p:nvPr/>
            </p:nvSpPr>
            <p:spPr bwMode="auto">
              <a:xfrm>
                <a:off x="1117" y="2535"/>
                <a:ext cx="245" cy="16"/>
              </a:xfrm>
              <a:custGeom>
                <a:avLst/>
                <a:gdLst>
                  <a:gd name="T0" fmla="*/ 244 w 244"/>
                  <a:gd name="T1" fmla="*/ 0 h 17"/>
                  <a:gd name="T2" fmla="*/ 0 w 244"/>
                  <a:gd name="T3" fmla="*/ 0 h 17"/>
                  <a:gd name="T4" fmla="*/ 0 w 244"/>
                  <a:gd name="T5" fmla="*/ 17 h 17"/>
                  <a:gd name="T6" fmla="*/ 244 w 244"/>
                  <a:gd name="T7" fmla="*/ 17 h 17"/>
                  <a:gd name="T8" fmla="*/ 244 w 244"/>
                  <a:gd name="T9" fmla="*/ 0 h 17"/>
                  <a:gd name="T10" fmla="*/ 244 w 244"/>
                  <a:gd name="T11" fmla="*/ 0 h 17"/>
                  <a:gd name="T12" fmla="*/ 0 60000 65536"/>
                  <a:gd name="T13" fmla="*/ 0 60000 65536"/>
                  <a:gd name="T14" fmla="*/ 0 60000 65536"/>
                  <a:gd name="T15" fmla="*/ 0 60000 65536"/>
                  <a:gd name="T16" fmla="*/ 0 60000 65536"/>
                  <a:gd name="T17" fmla="*/ 0 60000 65536"/>
                  <a:gd name="T18" fmla="*/ 0 w 244"/>
                  <a:gd name="T19" fmla="*/ 0 h 17"/>
                  <a:gd name="T20" fmla="*/ 244 w 24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44" h="17">
                    <a:moveTo>
                      <a:pt x="244" y="0"/>
                    </a:moveTo>
                    <a:lnTo>
                      <a:pt x="0" y="0"/>
                    </a:lnTo>
                    <a:lnTo>
                      <a:pt x="0" y="17"/>
                    </a:lnTo>
                    <a:lnTo>
                      <a:pt x="244" y="17"/>
                    </a:lnTo>
                    <a:lnTo>
                      <a:pt x="244" y="0"/>
                    </a:lnTo>
                    <a:close/>
                  </a:path>
                </a:pathLst>
              </a:custGeom>
              <a:solidFill>
                <a:srgbClr val="34AACD"/>
              </a:solidFill>
              <a:ln w="9525">
                <a:noFill/>
                <a:round/>
                <a:headEnd/>
                <a:tailEnd/>
              </a:ln>
            </p:spPr>
            <p:txBody>
              <a:bodyPr/>
              <a:lstStyle/>
              <a:p>
                <a:pPr>
                  <a:defRPr/>
                </a:pPr>
                <a:endParaRPr lang="en-GB" sz="1108"/>
              </a:p>
            </p:txBody>
          </p:sp>
          <p:sp>
            <p:nvSpPr>
              <p:cNvPr id="86" name="Freeform 62"/>
              <p:cNvSpPr>
                <a:spLocks/>
              </p:cNvSpPr>
              <p:nvPr/>
            </p:nvSpPr>
            <p:spPr bwMode="auto">
              <a:xfrm>
                <a:off x="1212" y="2428"/>
                <a:ext cx="150" cy="18"/>
              </a:xfrm>
              <a:custGeom>
                <a:avLst/>
                <a:gdLst>
                  <a:gd name="T0" fmla="*/ 149 w 149"/>
                  <a:gd name="T1" fmla="*/ 0 h 17"/>
                  <a:gd name="T2" fmla="*/ 0 w 149"/>
                  <a:gd name="T3" fmla="*/ 0 h 17"/>
                  <a:gd name="T4" fmla="*/ 0 w 149"/>
                  <a:gd name="T5" fmla="*/ 17 h 17"/>
                  <a:gd name="T6" fmla="*/ 149 w 149"/>
                  <a:gd name="T7" fmla="*/ 17 h 17"/>
                  <a:gd name="T8" fmla="*/ 149 w 149"/>
                  <a:gd name="T9" fmla="*/ 0 h 17"/>
                  <a:gd name="T10" fmla="*/ 149 w 149"/>
                  <a:gd name="T11" fmla="*/ 0 h 17"/>
                  <a:gd name="T12" fmla="*/ 0 60000 65536"/>
                  <a:gd name="T13" fmla="*/ 0 60000 65536"/>
                  <a:gd name="T14" fmla="*/ 0 60000 65536"/>
                  <a:gd name="T15" fmla="*/ 0 60000 65536"/>
                  <a:gd name="T16" fmla="*/ 0 60000 65536"/>
                  <a:gd name="T17" fmla="*/ 0 60000 65536"/>
                  <a:gd name="T18" fmla="*/ 0 w 149"/>
                  <a:gd name="T19" fmla="*/ 0 h 17"/>
                  <a:gd name="T20" fmla="*/ 149 w 14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9" h="17">
                    <a:moveTo>
                      <a:pt x="149" y="0"/>
                    </a:moveTo>
                    <a:lnTo>
                      <a:pt x="0" y="0"/>
                    </a:lnTo>
                    <a:lnTo>
                      <a:pt x="0" y="17"/>
                    </a:lnTo>
                    <a:lnTo>
                      <a:pt x="149" y="17"/>
                    </a:lnTo>
                    <a:lnTo>
                      <a:pt x="149" y="0"/>
                    </a:lnTo>
                    <a:close/>
                  </a:path>
                </a:pathLst>
              </a:custGeom>
              <a:solidFill>
                <a:srgbClr val="34AACD"/>
              </a:solidFill>
              <a:ln w="9525">
                <a:noFill/>
                <a:round/>
                <a:headEnd/>
                <a:tailEnd/>
              </a:ln>
            </p:spPr>
            <p:txBody>
              <a:bodyPr/>
              <a:lstStyle/>
              <a:p>
                <a:pPr>
                  <a:defRPr/>
                </a:pPr>
                <a:endParaRPr lang="en-GB" sz="1108"/>
              </a:p>
            </p:txBody>
          </p:sp>
          <p:sp>
            <p:nvSpPr>
              <p:cNvPr id="87" name="Freeform 63"/>
              <p:cNvSpPr>
                <a:spLocks/>
              </p:cNvSpPr>
              <p:nvPr/>
            </p:nvSpPr>
            <p:spPr bwMode="auto">
              <a:xfrm>
                <a:off x="1212" y="2394"/>
                <a:ext cx="150" cy="16"/>
              </a:xfrm>
              <a:custGeom>
                <a:avLst/>
                <a:gdLst>
                  <a:gd name="T0" fmla="*/ 149 w 149"/>
                  <a:gd name="T1" fmla="*/ 0 h 17"/>
                  <a:gd name="T2" fmla="*/ 0 w 149"/>
                  <a:gd name="T3" fmla="*/ 0 h 17"/>
                  <a:gd name="T4" fmla="*/ 0 w 149"/>
                  <a:gd name="T5" fmla="*/ 17 h 17"/>
                  <a:gd name="T6" fmla="*/ 149 w 149"/>
                  <a:gd name="T7" fmla="*/ 17 h 17"/>
                  <a:gd name="T8" fmla="*/ 149 w 149"/>
                  <a:gd name="T9" fmla="*/ 0 h 17"/>
                  <a:gd name="T10" fmla="*/ 149 w 149"/>
                  <a:gd name="T11" fmla="*/ 0 h 17"/>
                  <a:gd name="T12" fmla="*/ 0 60000 65536"/>
                  <a:gd name="T13" fmla="*/ 0 60000 65536"/>
                  <a:gd name="T14" fmla="*/ 0 60000 65536"/>
                  <a:gd name="T15" fmla="*/ 0 60000 65536"/>
                  <a:gd name="T16" fmla="*/ 0 60000 65536"/>
                  <a:gd name="T17" fmla="*/ 0 60000 65536"/>
                  <a:gd name="T18" fmla="*/ 0 w 149"/>
                  <a:gd name="T19" fmla="*/ 0 h 17"/>
                  <a:gd name="T20" fmla="*/ 149 w 14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9" h="17">
                    <a:moveTo>
                      <a:pt x="149" y="0"/>
                    </a:moveTo>
                    <a:lnTo>
                      <a:pt x="0" y="0"/>
                    </a:lnTo>
                    <a:lnTo>
                      <a:pt x="0" y="17"/>
                    </a:lnTo>
                    <a:lnTo>
                      <a:pt x="149" y="17"/>
                    </a:lnTo>
                    <a:lnTo>
                      <a:pt x="149" y="0"/>
                    </a:lnTo>
                    <a:close/>
                  </a:path>
                </a:pathLst>
              </a:custGeom>
              <a:solidFill>
                <a:srgbClr val="34AACD"/>
              </a:solidFill>
              <a:ln w="9525">
                <a:noFill/>
                <a:round/>
                <a:headEnd/>
                <a:tailEnd/>
              </a:ln>
            </p:spPr>
            <p:txBody>
              <a:bodyPr/>
              <a:lstStyle/>
              <a:p>
                <a:pPr>
                  <a:defRPr/>
                </a:pPr>
                <a:endParaRPr lang="en-GB" sz="1108"/>
              </a:p>
            </p:txBody>
          </p:sp>
          <p:sp>
            <p:nvSpPr>
              <p:cNvPr id="88" name="Freeform 64"/>
              <p:cNvSpPr>
                <a:spLocks/>
              </p:cNvSpPr>
              <p:nvPr/>
            </p:nvSpPr>
            <p:spPr bwMode="auto">
              <a:xfrm>
                <a:off x="1212" y="2460"/>
                <a:ext cx="150" cy="18"/>
              </a:xfrm>
              <a:custGeom>
                <a:avLst/>
                <a:gdLst>
                  <a:gd name="T0" fmla="*/ 149 w 149"/>
                  <a:gd name="T1" fmla="*/ 0 h 17"/>
                  <a:gd name="T2" fmla="*/ 0 w 149"/>
                  <a:gd name="T3" fmla="*/ 0 h 17"/>
                  <a:gd name="T4" fmla="*/ 0 w 149"/>
                  <a:gd name="T5" fmla="*/ 17 h 17"/>
                  <a:gd name="T6" fmla="*/ 149 w 149"/>
                  <a:gd name="T7" fmla="*/ 17 h 17"/>
                  <a:gd name="T8" fmla="*/ 149 w 149"/>
                  <a:gd name="T9" fmla="*/ 0 h 17"/>
                  <a:gd name="T10" fmla="*/ 149 w 149"/>
                  <a:gd name="T11" fmla="*/ 0 h 17"/>
                  <a:gd name="T12" fmla="*/ 0 60000 65536"/>
                  <a:gd name="T13" fmla="*/ 0 60000 65536"/>
                  <a:gd name="T14" fmla="*/ 0 60000 65536"/>
                  <a:gd name="T15" fmla="*/ 0 60000 65536"/>
                  <a:gd name="T16" fmla="*/ 0 60000 65536"/>
                  <a:gd name="T17" fmla="*/ 0 60000 65536"/>
                  <a:gd name="T18" fmla="*/ 0 w 149"/>
                  <a:gd name="T19" fmla="*/ 0 h 17"/>
                  <a:gd name="T20" fmla="*/ 149 w 14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9" h="17">
                    <a:moveTo>
                      <a:pt x="149" y="0"/>
                    </a:moveTo>
                    <a:lnTo>
                      <a:pt x="0" y="0"/>
                    </a:lnTo>
                    <a:lnTo>
                      <a:pt x="0" y="17"/>
                    </a:lnTo>
                    <a:lnTo>
                      <a:pt x="149" y="17"/>
                    </a:lnTo>
                    <a:lnTo>
                      <a:pt x="149" y="0"/>
                    </a:lnTo>
                    <a:close/>
                  </a:path>
                </a:pathLst>
              </a:custGeom>
              <a:solidFill>
                <a:srgbClr val="34AACD"/>
              </a:solidFill>
              <a:ln w="9525">
                <a:noFill/>
                <a:round/>
                <a:headEnd/>
                <a:tailEnd/>
              </a:ln>
            </p:spPr>
            <p:txBody>
              <a:bodyPr/>
              <a:lstStyle/>
              <a:p>
                <a:pPr>
                  <a:defRPr/>
                </a:pPr>
                <a:endParaRPr lang="en-GB" sz="1108"/>
              </a:p>
            </p:txBody>
          </p:sp>
          <p:sp>
            <p:nvSpPr>
              <p:cNvPr id="89" name="Freeform 65"/>
              <p:cNvSpPr>
                <a:spLocks/>
              </p:cNvSpPr>
              <p:nvPr/>
            </p:nvSpPr>
            <p:spPr bwMode="auto">
              <a:xfrm>
                <a:off x="1117" y="2394"/>
                <a:ext cx="245" cy="157"/>
              </a:xfrm>
              <a:custGeom>
                <a:avLst/>
                <a:gdLst>
                  <a:gd name="T0" fmla="*/ 244 w 244"/>
                  <a:gd name="T1" fmla="*/ 157 h 157"/>
                  <a:gd name="T2" fmla="*/ 244 w 244"/>
                  <a:gd name="T3" fmla="*/ 0 h 157"/>
                  <a:gd name="T4" fmla="*/ 0 w 244"/>
                  <a:gd name="T5" fmla="*/ 0 h 157"/>
                  <a:gd name="T6" fmla="*/ 0 w 244"/>
                  <a:gd name="T7" fmla="*/ 157 h 157"/>
                  <a:gd name="T8" fmla="*/ 244 w 244"/>
                  <a:gd name="T9" fmla="*/ 157 h 157"/>
                  <a:gd name="T10" fmla="*/ 244 w 244"/>
                  <a:gd name="T11" fmla="*/ 157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path>
                </a:pathLst>
              </a:custGeom>
              <a:noFill/>
              <a:ln w="0">
                <a:solidFill>
                  <a:srgbClr val="000000"/>
                </a:solidFill>
                <a:prstDash val="solid"/>
                <a:round/>
                <a:headEnd/>
                <a:tailEnd/>
              </a:ln>
            </p:spPr>
            <p:txBody>
              <a:bodyPr/>
              <a:lstStyle/>
              <a:p>
                <a:pPr>
                  <a:defRPr/>
                </a:pPr>
                <a:endParaRPr lang="en-GB" sz="1108"/>
              </a:p>
            </p:txBody>
          </p:sp>
        </p:grpSp>
        <p:grpSp>
          <p:nvGrpSpPr>
            <p:cNvPr id="30" name="Group 185"/>
            <p:cNvGrpSpPr>
              <a:grpSpLocks/>
            </p:cNvGrpSpPr>
            <p:nvPr userDrawn="1"/>
          </p:nvGrpSpPr>
          <p:grpSpPr bwMode="auto">
            <a:xfrm>
              <a:off x="1004798" y="5092835"/>
              <a:ext cx="164978" cy="104898"/>
              <a:chOff x="4187" y="1590"/>
              <a:chExt cx="238" cy="162"/>
            </a:xfrm>
          </p:grpSpPr>
          <p:sp>
            <p:nvSpPr>
              <p:cNvPr id="52" name="Freeform 186"/>
              <p:cNvSpPr>
                <a:spLocks/>
              </p:cNvSpPr>
              <p:nvPr/>
            </p:nvSpPr>
            <p:spPr bwMode="auto">
              <a:xfrm>
                <a:off x="4187" y="1590"/>
                <a:ext cx="238" cy="53"/>
              </a:xfrm>
              <a:custGeom>
                <a:avLst/>
                <a:gdLst>
                  <a:gd name="T0" fmla="*/ 0 w 244"/>
                  <a:gd name="T1" fmla="*/ 0 h 50"/>
                  <a:gd name="T2" fmla="*/ 40 w 244"/>
                  <a:gd name="T3" fmla="*/ 0 h 50"/>
                  <a:gd name="T4" fmla="*/ 40 w 244"/>
                  <a:gd name="T5" fmla="*/ 962 h 50"/>
                  <a:gd name="T6" fmla="*/ 0 w 244"/>
                  <a:gd name="T7" fmla="*/ 962 h 50"/>
                  <a:gd name="T8" fmla="*/ 0 w 244"/>
                  <a:gd name="T9" fmla="*/ 0 h 50"/>
                  <a:gd name="T10" fmla="*/ 0 w 244"/>
                  <a:gd name="T11" fmla="*/ 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0" y="0"/>
                    </a:moveTo>
                    <a:lnTo>
                      <a:pt x="244" y="0"/>
                    </a:lnTo>
                    <a:lnTo>
                      <a:pt x="244" y="50"/>
                    </a:lnTo>
                    <a:lnTo>
                      <a:pt x="0" y="50"/>
                    </a:lnTo>
                    <a:lnTo>
                      <a:pt x="0" y="0"/>
                    </a:lnTo>
                    <a:close/>
                  </a:path>
                </a:pathLst>
              </a:custGeom>
              <a:solidFill>
                <a:srgbClr val="FB0F0C"/>
              </a:solidFill>
              <a:ln w="9525">
                <a:noFill/>
                <a:round/>
                <a:headEnd/>
                <a:tailEnd/>
              </a:ln>
            </p:spPr>
            <p:txBody>
              <a:bodyPr/>
              <a:lstStyle/>
              <a:p>
                <a:pPr>
                  <a:defRPr/>
                </a:pPr>
                <a:endParaRPr lang="en-GB" sz="1108"/>
              </a:p>
            </p:txBody>
          </p:sp>
          <p:sp>
            <p:nvSpPr>
              <p:cNvPr id="53" name="Freeform 187"/>
              <p:cNvSpPr>
                <a:spLocks/>
              </p:cNvSpPr>
              <p:nvPr/>
            </p:nvSpPr>
            <p:spPr bwMode="auto">
              <a:xfrm>
                <a:off x="4187" y="1695"/>
                <a:ext cx="238" cy="57"/>
              </a:xfrm>
              <a:custGeom>
                <a:avLst/>
                <a:gdLst>
                  <a:gd name="T0" fmla="*/ 0 w 244"/>
                  <a:gd name="T1" fmla="*/ 0 h 55"/>
                  <a:gd name="T2" fmla="*/ 40 w 244"/>
                  <a:gd name="T3" fmla="*/ 0 h 55"/>
                  <a:gd name="T4" fmla="*/ 40 w 244"/>
                  <a:gd name="T5" fmla="*/ 820 h 55"/>
                  <a:gd name="T6" fmla="*/ 0 w 244"/>
                  <a:gd name="T7" fmla="*/ 820 h 55"/>
                  <a:gd name="T8" fmla="*/ 0 w 244"/>
                  <a:gd name="T9" fmla="*/ 0 h 55"/>
                  <a:gd name="T10" fmla="*/ 0 w 244"/>
                  <a:gd name="T11" fmla="*/ 0 h 55"/>
                  <a:gd name="T12" fmla="*/ 0 60000 65536"/>
                  <a:gd name="T13" fmla="*/ 0 60000 65536"/>
                  <a:gd name="T14" fmla="*/ 0 60000 65536"/>
                  <a:gd name="T15" fmla="*/ 0 60000 65536"/>
                  <a:gd name="T16" fmla="*/ 0 60000 65536"/>
                  <a:gd name="T17" fmla="*/ 0 60000 65536"/>
                  <a:gd name="T18" fmla="*/ 0 w 244"/>
                  <a:gd name="T19" fmla="*/ 0 h 55"/>
                  <a:gd name="T20" fmla="*/ 244 w 244"/>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244" h="55">
                    <a:moveTo>
                      <a:pt x="0" y="0"/>
                    </a:moveTo>
                    <a:lnTo>
                      <a:pt x="244" y="0"/>
                    </a:lnTo>
                    <a:lnTo>
                      <a:pt x="244" y="55"/>
                    </a:lnTo>
                    <a:lnTo>
                      <a:pt x="0" y="55"/>
                    </a:lnTo>
                    <a:lnTo>
                      <a:pt x="0" y="0"/>
                    </a:lnTo>
                    <a:close/>
                  </a:path>
                </a:pathLst>
              </a:custGeom>
              <a:solidFill>
                <a:srgbClr val="1C0A7F"/>
              </a:solidFill>
              <a:ln w="9525">
                <a:noFill/>
                <a:round/>
                <a:headEnd/>
                <a:tailEnd/>
              </a:ln>
            </p:spPr>
            <p:txBody>
              <a:bodyPr/>
              <a:lstStyle/>
              <a:p>
                <a:pPr>
                  <a:defRPr/>
                </a:pPr>
                <a:endParaRPr lang="en-GB" sz="1108"/>
              </a:p>
            </p:txBody>
          </p:sp>
          <p:sp>
            <p:nvSpPr>
              <p:cNvPr id="54" name="Freeform 188"/>
              <p:cNvSpPr>
                <a:spLocks/>
              </p:cNvSpPr>
              <p:nvPr/>
            </p:nvSpPr>
            <p:spPr bwMode="auto">
              <a:xfrm>
                <a:off x="4187" y="1643"/>
                <a:ext cx="238" cy="57"/>
              </a:xfrm>
              <a:custGeom>
                <a:avLst/>
                <a:gdLst>
                  <a:gd name="T0" fmla="*/ 0 w 244"/>
                  <a:gd name="T1" fmla="*/ 0 h 56"/>
                  <a:gd name="T2" fmla="*/ 40 w 244"/>
                  <a:gd name="T3" fmla="*/ 0 h 56"/>
                  <a:gd name="T4" fmla="*/ 40 w 244"/>
                  <a:gd name="T5" fmla="*/ 201 h 56"/>
                  <a:gd name="T6" fmla="*/ 0 w 244"/>
                  <a:gd name="T7" fmla="*/ 201 h 56"/>
                  <a:gd name="T8" fmla="*/ 0 w 244"/>
                  <a:gd name="T9" fmla="*/ 0 h 56"/>
                  <a:gd name="T10" fmla="*/ 0 w 244"/>
                  <a:gd name="T11" fmla="*/ 0 h 56"/>
                  <a:gd name="T12" fmla="*/ 0 60000 65536"/>
                  <a:gd name="T13" fmla="*/ 0 60000 65536"/>
                  <a:gd name="T14" fmla="*/ 0 60000 65536"/>
                  <a:gd name="T15" fmla="*/ 0 60000 65536"/>
                  <a:gd name="T16" fmla="*/ 0 60000 65536"/>
                  <a:gd name="T17" fmla="*/ 0 60000 65536"/>
                  <a:gd name="T18" fmla="*/ 0 w 244"/>
                  <a:gd name="T19" fmla="*/ 0 h 56"/>
                  <a:gd name="T20" fmla="*/ 244 w 24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244" h="56">
                    <a:moveTo>
                      <a:pt x="0" y="0"/>
                    </a:moveTo>
                    <a:lnTo>
                      <a:pt x="244" y="0"/>
                    </a:lnTo>
                    <a:lnTo>
                      <a:pt x="244" y="56"/>
                    </a:lnTo>
                    <a:lnTo>
                      <a:pt x="0" y="56"/>
                    </a:lnTo>
                    <a:lnTo>
                      <a:pt x="0" y="0"/>
                    </a:lnTo>
                    <a:close/>
                  </a:path>
                </a:pathLst>
              </a:custGeom>
              <a:solidFill>
                <a:srgbClr val="FFFFFF"/>
              </a:solidFill>
              <a:ln w="9525">
                <a:noFill/>
                <a:round/>
                <a:headEnd/>
                <a:tailEnd/>
              </a:ln>
            </p:spPr>
            <p:txBody>
              <a:bodyPr/>
              <a:lstStyle/>
              <a:p>
                <a:pPr>
                  <a:defRPr/>
                </a:pPr>
                <a:endParaRPr lang="en-GB" sz="1108"/>
              </a:p>
            </p:txBody>
          </p:sp>
          <p:sp>
            <p:nvSpPr>
              <p:cNvPr id="55" name="Freeform 189"/>
              <p:cNvSpPr>
                <a:spLocks/>
              </p:cNvSpPr>
              <p:nvPr/>
            </p:nvSpPr>
            <p:spPr bwMode="auto">
              <a:xfrm>
                <a:off x="4267" y="1643"/>
                <a:ext cx="69" cy="63"/>
              </a:xfrm>
              <a:custGeom>
                <a:avLst/>
                <a:gdLst>
                  <a:gd name="T0" fmla="*/ 17 w 71"/>
                  <a:gd name="T1" fmla="*/ 355 h 62"/>
                  <a:gd name="T2" fmla="*/ 17 w 71"/>
                  <a:gd name="T3" fmla="*/ 0 h 62"/>
                  <a:gd name="T4" fmla="*/ 0 w 71"/>
                  <a:gd name="T5" fmla="*/ 0 h 62"/>
                  <a:gd name="T6" fmla="*/ 0 w 71"/>
                  <a:gd name="T7" fmla="*/ 355 h 62"/>
                  <a:gd name="T8" fmla="*/ 6 w 71"/>
                  <a:gd name="T9" fmla="*/ 503 h 62"/>
                  <a:gd name="T10" fmla="*/ 12 w 71"/>
                  <a:gd name="T11" fmla="*/ 571 h 62"/>
                  <a:gd name="T12" fmla="*/ 17 w 71"/>
                  <a:gd name="T13" fmla="*/ 618 h 62"/>
                  <a:gd name="T14" fmla="*/ 17 w 71"/>
                  <a:gd name="T15" fmla="*/ 680 h 62"/>
                  <a:gd name="T16" fmla="*/ 17 w 71"/>
                  <a:gd name="T17" fmla="*/ 618 h 62"/>
                  <a:gd name="T18" fmla="*/ 17 w 71"/>
                  <a:gd name="T19" fmla="*/ 571 h 62"/>
                  <a:gd name="T20" fmla="*/ 17 w 71"/>
                  <a:gd name="T21" fmla="*/ 503 h 62"/>
                  <a:gd name="T22" fmla="*/ 17 w 71"/>
                  <a:gd name="T23" fmla="*/ 355 h 62"/>
                  <a:gd name="T24" fmla="*/ 17 w 71"/>
                  <a:gd name="T25" fmla="*/ 355 h 6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62"/>
                  <a:gd name="T41" fmla="*/ 71 w 71"/>
                  <a:gd name="T42" fmla="*/ 62 h 6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62">
                    <a:moveTo>
                      <a:pt x="71" y="34"/>
                    </a:moveTo>
                    <a:lnTo>
                      <a:pt x="71" y="0"/>
                    </a:lnTo>
                    <a:lnTo>
                      <a:pt x="0" y="0"/>
                    </a:lnTo>
                    <a:lnTo>
                      <a:pt x="0" y="34"/>
                    </a:lnTo>
                    <a:lnTo>
                      <a:pt x="6" y="45"/>
                    </a:lnTo>
                    <a:lnTo>
                      <a:pt x="12" y="51"/>
                    </a:lnTo>
                    <a:lnTo>
                      <a:pt x="24" y="56"/>
                    </a:lnTo>
                    <a:lnTo>
                      <a:pt x="36" y="62"/>
                    </a:lnTo>
                    <a:lnTo>
                      <a:pt x="54" y="56"/>
                    </a:lnTo>
                    <a:lnTo>
                      <a:pt x="60" y="51"/>
                    </a:lnTo>
                    <a:lnTo>
                      <a:pt x="66" y="45"/>
                    </a:lnTo>
                    <a:lnTo>
                      <a:pt x="71" y="34"/>
                    </a:lnTo>
                    <a:close/>
                  </a:path>
                </a:pathLst>
              </a:custGeom>
              <a:solidFill>
                <a:srgbClr val="FFFFFF"/>
              </a:solidFill>
              <a:ln w="9525">
                <a:noFill/>
                <a:round/>
                <a:headEnd/>
                <a:tailEnd/>
              </a:ln>
            </p:spPr>
            <p:txBody>
              <a:bodyPr/>
              <a:lstStyle/>
              <a:p>
                <a:pPr>
                  <a:defRPr/>
                </a:pPr>
                <a:endParaRPr lang="en-GB" sz="1108"/>
              </a:p>
            </p:txBody>
          </p:sp>
          <p:sp>
            <p:nvSpPr>
              <p:cNvPr id="56" name="Freeform 190"/>
              <p:cNvSpPr>
                <a:spLocks/>
              </p:cNvSpPr>
              <p:nvPr/>
            </p:nvSpPr>
            <p:spPr bwMode="auto">
              <a:xfrm>
                <a:off x="4267" y="1643"/>
                <a:ext cx="69" cy="63"/>
              </a:xfrm>
              <a:custGeom>
                <a:avLst/>
                <a:gdLst>
                  <a:gd name="T0" fmla="*/ 17 w 71"/>
                  <a:gd name="T1" fmla="*/ 355 h 62"/>
                  <a:gd name="T2" fmla="*/ 17 w 71"/>
                  <a:gd name="T3" fmla="*/ 0 h 62"/>
                  <a:gd name="T4" fmla="*/ 0 w 71"/>
                  <a:gd name="T5" fmla="*/ 0 h 62"/>
                  <a:gd name="T6" fmla="*/ 0 w 71"/>
                  <a:gd name="T7" fmla="*/ 355 h 62"/>
                  <a:gd name="T8" fmla="*/ 6 w 71"/>
                  <a:gd name="T9" fmla="*/ 503 h 62"/>
                  <a:gd name="T10" fmla="*/ 12 w 71"/>
                  <a:gd name="T11" fmla="*/ 571 h 62"/>
                  <a:gd name="T12" fmla="*/ 17 w 71"/>
                  <a:gd name="T13" fmla="*/ 618 h 62"/>
                  <a:gd name="T14" fmla="*/ 17 w 71"/>
                  <a:gd name="T15" fmla="*/ 680 h 62"/>
                  <a:gd name="T16" fmla="*/ 17 w 71"/>
                  <a:gd name="T17" fmla="*/ 618 h 62"/>
                  <a:gd name="T18" fmla="*/ 17 w 71"/>
                  <a:gd name="T19" fmla="*/ 571 h 62"/>
                  <a:gd name="T20" fmla="*/ 17 w 71"/>
                  <a:gd name="T21" fmla="*/ 503 h 62"/>
                  <a:gd name="T22" fmla="*/ 17 w 71"/>
                  <a:gd name="T23" fmla="*/ 355 h 62"/>
                  <a:gd name="T24" fmla="*/ 17 w 71"/>
                  <a:gd name="T25" fmla="*/ 355 h 6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62"/>
                  <a:gd name="T41" fmla="*/ 71 w 71"/>
                  <a:gd name="T42" fmla="*/ 62 h 6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62">
                    <a:moveTo>
                      <a:pt x="71" y="34"/>
                    </a:moveTo>
                    <a:lnTo>
                      <a:pt x="71" y="0"/>
                    </a:lnTo>
                    <a:lnTo>
                      <a:pt x="0" y="0"/>
                    </a:lnTo>
                    <a:lnTo>
                      <a:pt x="0" y="34"/>
                    </a:lnTo>
                    <a:lnTo>
                      <a:pt x="6" y="45"/>
                    </a:lnTo>
                    <a:lnTo>
                      <a:pt x="12" y="51"/>
                    </a:lnTo>
                    <a:lnTo>
                      <a:pt x="24" y="56"/>
                    </a:lnTo>
                    <a:lnTo>
                      <a:pt x="36" y="62"/>
                    </a:lnTo>
                    <a:lnTo>
                      <a:pt x="54" y="56"/>
                    </a:lnTo>
                    <a:lnTo>
                      <a:pt x="60" y="51"/>
                    </a:lnTo>
                    <a:lnTo>
                      <a:pt x="66" y="45"/>
                    </a:lnTo>
                    <a:lnTo>
                      <a:pt x="71" y="34"/>
                    </a:lnTo>
                  </a:path>
                </a:pathLst>
              </a:custGeom>
              <a:noFill/>
              <a:ln w="0">
                <a:solidFill>
                  <a:srgbClr val="FB0F0C"/>
                </a:solidFill>
                <a:prstDash val="solid"/>
                <a:round/>
                <a:headEnd/>
                <a:tailEnd/>
              </a:ln>
            </p:spPr>
            <p:txBody>
              <a:bodyPr/>
              <a:lstStyle/>
              <a:p>
                <a:pPr>
                  <a:defRPr/>
                </a:pPr>
                <a:endParaRPr lang="en-GB" sz="1108"/>
              </a:p>
            </p:txBody>
          </p:sp>
          <p:sp>
            <p:nvSpPr>
              <p:cNvPr id="57" name="Freeform 191"/>
              <p:cNvSpPr>
                <a:spLocks/>
              </p:cNvSpPr>
              <p:nvPr/>
            </p:nvSpPr>
            <p:spPr bwMode="auto">
              <a:xfrm>
                <a:off x="4267" y="1643"/>
                <a:ext cx="69" cy="63"/>
              </a:xfrm>
              <a:custGeom>
                <a:avLst/>
                <a:gdLst>
                  <a:gd name="T0" fmla="*/ 17 w 71"/>
                  <a:gd name="T1" fmla="*/ 0 h 62"/>
                  <a:gd name="T2" fmla="*/ 17 w 71"/>
                  <a:gd name="T3" fmla="*/ 251 h 62"/>
                  <a:gd name="T4" fmla="*/ 0 w 71"/>
                  <a:gd name="T5" fmla="*/ 251 h 62"/>
                  <a:gd name="T6" fmla="*/ 0 w 71"/>
                  <a:gd name="T7" fmla="*/ 355 h 62"/>
                  <a:gd name="T8" fmla="*/ 17 w 71"/>
                  <a:gd name="T9" fmla="*/ 355 h 62"/>
                  <a:gd name="T10" fmla="*/ 17 w 71"/>
                  <a:gd name="T11" fmla="*/ 571 h 62"/>
                  <a:gd name="T12" fmla="*/ 17 w 71"/>
                  <a:gd name="T13" fmla="*/ 618 h 62"/>
                  <a:gd name="T14" fmla="*/ 12 w 71"/>
                  <a:gd name="T15" fmla="*/ 571 h 62"/>
                  <a:gd name="T16" fmla="*/ 6 w 71"/>
                  <a:gd name="T17" fmla="*/ 571 h 62"/>
                  <a:gd name="T18" fmla="*/ 17 w 71"/>
                  <a:gd name="T19" fmla="*/ 571 h 62"/>
                  <a:gd name="T20" fmla="*/ 17 w 71"/>
                  <a:gd name="T21" fmla="*/ 571 h 62"/>
                  <a:gd name="T22" fmla="*/ 17 w 71"/>
                  <a:gd name="T23" fmla="*/ 618 h 62"/>
                  <a:gd name="T24" fmla="*/ 17 w 71"/>
                  <a:gd name="T25" fmla="*/ 680 h 62"/>
                  <a:gd name="T26" fmla="*/ 17 w 71"/>
                  <a:gd name="T27" fmla="*/ 618 h 62"/>
                  <a:gd name="T28" fmla="*/ 17 w 71"/>
                  <a:gd name="T29" fmla="*/ 355 h 62"/>
                  <a:gd name="T30" fmla="*/ 17 w 71"/>
                  <a:gd name="T31" fmla="*/ 251 h 62"/>
                  <a:gd name="T32" fmla="*/ 17 w 71"/>
                  <a:gd name="T33" fmla="*/ 251 h 62"/>
                  <a:gd name="T34" fmla="*/ 17 w 71"/>
                  <a:gd name="T35" fmla="*/ 355 h 62"/>
                  <a:gd name="T36" fmla="*/ 17 w 71"/>
                  <a:gd name="T37" fmla="*/ 355 h 62"/>
                  <a:gd name="T38" fmla="*/ 17 w 71"/>
                  <a:gd name="T39" fmla="*/ 355 h 62"/>
                  <a:gd name="T40" fmla="*/ 17 w 71"/>
                  <a:gd name="T41" fmla="*/ 251 h 62"/>
                  <a:gd name="T42" fmla="*/ 17 w 71"/>
                  <a:gd name="T43" fmla="*/ 0 h 62"/>
                  <a:gd name="T44" fmla="*/ 0 w 71"/>
                  <a:gd name="T45" fmla="*/ 0 h 62"/>
                  <a:gd name="T46" fmla="*/ 0 w 71"/>
                  <a:gd name="T47" fmla="*/ 11 h 62"/>
                  <a:gd name="T48" fmla="*/ 17 w 71"/>
                  <a:gd name="T49" fmla="*/ 11 h 62"/>
                  <a:gd name="T50" fmla="*/ 17 w 71"/>
                  <a:gd name="T51" fmla="*/ 11 h 62"/>
                  <a:gd name="T52" fmla="*/ 17 w 71"/>
                  <a:gd name="T53" fmla="*/ 11 h 62"/>
                  <a:gd name="T54" fmla="*/ 17 w 71"/>
                  <a:gd name="T55" fmla="*/ 0 h 62"/>
                  <a:gd name="T56" fmla="*/ 17 w 71"/>
                  <a:gd name="T57" fmla="*/ 0 h 62"/>
                  <a:gd name="T58" fmla="*/ 17 w 71"/>
                  <a:gd name="T59" fmla="*/ 11 h 62"/>
                  <a:gd name="T60" fmla="*/ 17 w 71"/>
                  <a:gd name="T61" fmla="*/ 355 h 62"/>
                  <a:gd name="T62" fmla="*/ 17 w 71"/>
                  <a:gd name="T63" fmla="*/ 355 h 62"/>
                  <a:gd name="T64" fmla="*/ 17 w 71"/>
                  <a:gd name="T65" fmla="*/ 571 h 62"/>
                  <a:gd name="T66" fmla="*/ 17 w 71"/>
                  <a:gd name="T67" fmla="*/ 571 h 62"/>
                  <a:gd name="T68" fmla="*/ 17 w 71"/>
                  <a:gd name="T69" fmla="*/ 618 h 62"/>
                  <a:gd name="T70" fmla="*/ 17 w 71"/>
                  <a:gd name="T71" fmla="*/ 571 h 62"/>
                  <a:gd name="T72" fmla="*/ 17 w 71"/>
                  <a:gd name="T73" fmla="*/ 571 h 62"/>
                  <a:gd name="T74" fmla="*/ 17 w 71"/>
                  <a:gd name="T75" fmla="*/ 571 h 62"/>
                  <a:gd name="T76" fmla="*/ 17 w 71"/>
                  <a:gd name="T77" fmla="*/ 355 h 62"/>
                  <a:gd name="T78" fmla="*/ 17 w 71"/>
                  <a:gd name="T79" fmla="*/ 355 h 62"/>
                  <a:gd name="T80" fmla="*/ 17 w 71"/>
                  <a:gd name="T81" fmla="*/ 251 h 62"/>
                  <a:gd name="T82" fmla="*/ 17 w 71"/>
                  <a:gd name="T83" fmla="*/ 251 h 62"/>
                  <a:gd name="T84" fmla="*/ 17 w 71"/>
                  <a:gd name="T85" fmla="*/ 251 h 62"/>
                  <a:gd name="T86" fmla="*/ 17 w 71"/>
                  <a:gd name="T87" fmla="*/ 0 h 62"/>
                  <a:gd name="T88" fmla="*/ 17 w 71"/>
                  <a:gd name="T89" fmla="*/ 0 h 62"/>
                  <a:gd name="T90" fmla="*/ 17 w 71"/>
                  <a:gd name="T91" fmla="*/ 0 h 6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71"/>
                  <a:gd name="T139" fmla="*/ 0 h 62"/>
                  <a:gd name="T140" fmla="*/ 71 w 71"/>
                  <a:gd name="T141" fmla="*/ 62 h 6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71" h="62">
                    <a:moveTo>
                      <a:pt x="30" y="0"/>
                    </a:moveTo>
                    <a:lnTo>
                      <a:pt x="30" y="23"/>
                    </a:lnTo>
                    <a:lnTo>
                      <a:pt x="0" y="23"/>
                    </a:lnTo>
                    <a:lnTo>
                      <a:pt x="0" y="34"/>
                    </a:lnTo>
                    <a:lnTo>
                      <a:pt x="18" y="34"/>
                    </a:lnTo>
                    <a:lnTo>
                      <a:pt x="18" y="51"/>
                    </a:lnTo>
                    <a:lnTo>
                      <a:pt x="18" y="56"/>
                    </a:lnTo>
                    <a:lnTo>
                      <a:pt x="12" y="51"/>
                    </a:lnTo>
                    <a:lnTo>
                      <a:pt x="6" y="51"/>
                    </a:lnTo>
                    <a:lnTo>
                      <a:pt x="30" y="51"/>
                    </a:lnTo>
                    <a:lnTo>
                      <a:pt x="42" y="51"/>
                    </a:lnTo>
                    <a:lnTo>
                      <a:pt x="42" y="56"/>
                    </a:lnTo>
                    <a:lnTo>
                      <a:pt x="36" y="62"/>
                    </a:lnTo>
                    <a:lnTo>
                      <a:pt x="30" y="56"/>
                    </a:lnTo>
                    <a:lnTo>
                      <a:pt x="30" y="34"/>
                    </a:lnTo>
                    <a:lnTo>
                      <a:pt x="30" y="23"/>
                    </a:lnTo>
                    <a:lnTo>
                      <a:pt x="42" y="23"/>
                    </a:lnTo>
                    <a:lnTo>
                      <a:pt x="42" y="34"/>
                    </a:lnTo>
                    <a:lnTo>
                      <a:pt x="30" y="34"/>
                    </a:lnTo>
                    <a:lnTo>
                      <a:pt x="18" y="34"/>
                    </a:lnTo>
                    <a:lnTo>
                      <a:pt x="18" y="23"/>
                    </a:lnTo>
                    <a:lnTo>
                      <a:pt x="18" y="0"/>
                    </a:lnTo>
                    <a:lnTo>
                      <a:pt x="0" y="0"/>
                    </a:lnTo>
                    <a:lnTo>
                      <a:pt x="0" y="11"/>
                    </a:lnTo>
                    <a:lnTo>
                      <a:pt x="18" y="11"/>
                    </a:lnTo>
                    <a:lnTo>
                      <a:pt x="60" y="11"/>
                    </a:lnTo>
                    <a:lnTo>
                      <a:pt x="71" y="11"/>
                    </a:lnTo>
                    <a:lnTo>
                      <a:pt x="71" y="0"/>
                    </a:lnTo>
                    <a:lnTo>
                      <a:pt x="60" y="0"/>
                    </a:lnTo>
                    <a:lnTo>
                      <a:pt x="60" y="11"/>
                    </a:lnTo>
                    <a:lnTo>
                      <a:pt x="60" y="34"/>
                    </a:lnTo>
                    <a:lnTo>
                      <a:pt x="42" y="34"/>
                    </a:lnTo>
                    <a:lnTo>
                      <a:pt x="42" y="51"/>
                    </a:lnTo>
                    <a:lnTo>
                      <a:pt x="60" y="51"/>
                    </a:lnTo>
                    <a:lnTo>
                      <a:pt x="60" y="56"/>
                    </a:lnTo>
                    <a:lnTo>
                      <a:pt x="60" y="51"/>
                    </a:lnTo>
                    <a:lnTo>
                      <a:pt x="66" y="51"/>
                    </a:lnTo>
                    <a:lnTo>
                      <a:pt x="60" y="51"/>
                    </a:lnTo>
                    <a:lnTo>
                      <a:pt x="60" y="34"/>
                    </a:lnTo>
                    <a:lnTo>
                      <a:pt x="71" y="34"/>
                    </a:lnTo>
                    <a:lnTo>
                      <a:pt x="71" y="23"/>
                    </a:lnTo>
                    <a:lnTo>
                      <a:pt x="60" y="23"/>
                    </a:lnTo>
                    <a:lnTo>
                      <a:pt x="42" y="23"/>
                    </a:lnTo>
                    <a:lnTo>
                      <a:pt x="42" y="0"/>
                    </a:lnTo>
                    <a:lnTo>
                      <a:pt x="30" y="0"/>
                    </a:lnTo>
                    <a:close/>
                  </a:path>
                </a:pathLst>
              </a:custGeom>
              <a:solidFill>
                <a:srgbClr val="FB0F0C"/>
              </a:solidFill>
              <a:ln w="9525">
                <a:noFill/>
                <a:round/>
                <a:headEnd/>
                <a:tailEnd/>
              </a:ln>
            </p:spPr>
            <p:txBody>
              <a:bodyPr/>
              <a:lstStyle/>
              <a:p>
                <a:pPr>
                  <a:defRPr/>
                </a:pPr>
                <a:endParaRPr lang="en-GB" sz="1108"/>
              </a:p>
            </p:txBody>
          </p:sp>
          <p:sp>
            <p:nvSpPr>
              <p:cNvPr id="58" name="Freeform 192"/>
              <p:cNvSpPr>
                <a:spLocks/>
              </p:cNvSpPr>
              <p:nvPr/>
            </p:nvSpPr>
            <p:spPr bwMode="auto">
              <a:xfrm>
                <a:off x="4256" y="1607"/>
                <a:ext cx="92" cy="36"/>
              </a:xfrm>
              <a:custGeom>
                <a:avLst/>
                <a:gdLst>
                  <a:gd name="T0" fmla="*/ 23 w 95"/>
                  <a:gd name="T1" fmla="*/ 256 h 33"/>
                  <a:gd name="T2" fmla="*/ 23 w 95"/>
                  <a:gd name="T3" fmla="*/ 256 h 33"/>
                  <a:gd name="T4" fmla="*/ 23 w 95"/>
                  <a:gd name="T5" fmla="*/ 256 h 33"/>
                  <a:gd name="T6" fmla="*/ 23 w 95"/>
                  <a:gd name="T7" fmla="*/ 256 h 33"/>
                  <a:gd name="T8" fmla="*/ 23 w 95"/>
                  <a:gd name="T9" fmla="*/ 256 h 33"/>
                  <a:gd name="T10" fmla="*/ 23 w 95"/>
                  <a:gd name="T11" fmla="*/ 297 h 33"/>
                  <a:gd name="T12" fmla="*/ 23 w 95"/>
                  <a:gd name="T13" fmla="*/ 297 h 33"/>
                  <a:gd name="T14" fmla="*/ 23 w 95"/>
                  <a:gd name="T15" fmla="*/ 11 h 33"/>
                  <a:gd name="T16" fmla="*/ 23 w 95"/>
                  <a:gd name="T17" fmla="*/ 5 h 33"/>
                  <a:gd name="T18" fmla="*/ 23 w 95"/>
                  <a:gd name="T19" fmla="*/ 5 h 33"/>
                  <a:gd name="T20" fmla="*/ 23 w 95"/>
                  <a:gd name="T21" fmla="*/ 0 h 33"/>
                  <a:gd name="T22" fmla="*/ 23 w 95"/>
                  <a:gd name="T23" fmla="*/ 5 h 33"/>
                  <a:gd name="T24" fmla="*/ 23 w 95"/>
                  <a:gd name="T25" fmla="*/ 0 h 33"/>
                  <a:gd name="T26" fmla="*/ 23 w 95"/>
                  <a:gd name="T27" fmla="*/ 5 h 33"/>
                  <a:gd name="T28" fmla="*/ 23 w 95"/>
                  <a:gd name="T29" fmla="*/ 0 h 33"/>
                  <a:gd name="T30" fmla="*/ 18 w 95"/>
                  <a:gd name="T31" fmla="*/ 5 h 33"/>
                  <a:gd name="T32" fmla="*/ 12 w 95"/>
                  <a:gd name="T33" fmla="*/ 5 h 33"/>
                  <a:gd name="T34" fmla="*/ 0 w 95"/>
                  <a:gd name="T35" fmla="*/ 11 h 33"/>
                  <a:gd name="T36" fmla="*/ 12 w 95"/>
                  <a:gd name="T37" fmla="*/ 297 h 33"/>
                  <a:gd name="T38" fmla="*/ 18 w 95"/>
                  <a:gd name="T39" fmla="*/ 256 h 33"/>
                  <a:gd name="T40" fmla="*/ 23 w 95"/>
                  <a:gd name="T41" fmla="*/ 256 h 33"/>
                  <a:gd name="T42" fmla="*/ 23 w 95"/>
                  <a:gd name="T43" fmla="*/ 256 h 33"/>
                  <a:gd name="T44" fmla="*/ 23 w 95"/>
                  <a:gd name="T45" fmla="*/ 256 h 33"/>
                  <a:gd name="T46" fmla="*/ 23 w 95"/>
                  <a:gd name="T47" fmla="*/ 256 h 3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5"/>
                  <a:gd name="T73" fmla="*/ 0 h 33"/>
                  <a:gd name="T74" fmla="*/ 95 w 95"/>
                  <a:gd name="T75" fmla="*/ 33 h 3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5" h="33">
                    <a:moveTo>
                      <a:pt x="48" y="28"/>
                    </a:moveTo>
                    <a:lnTo>
                      <a:pt x="54" y="28"/>
                    </a:lnTo>
                    <a:lnTo>
                      <a:pt x="60" y="28"/>
                    </a:lnTo>
                    <a:lnTo>
                      <a:pt x="66" y="28"/>
                    </a:lnTo>
                    <a:lnTo>
                      <a:pt x="78" y="28"/>
                    </a:lnTo>
                    <a:lnTo>
                      <a:pt x="78" y="33"/>
                    </a:lnTo>
                    <a:lnTo>
                      <a:pt x="83" y="33"/>
                    </a:lnTo>
                    <a:lnTo>
                      <a:pt x="95" y="11"/>
                    </a:lnTo>
                    <a:lnTo>
                      <a:pt x="89" y="5"/>
                    </a:lnTo>
                    <a:lnTo>
                      <a:pt x="78" y="5"/>
                    </a:lnTo>
                    <a:lnTo>
                      <a:pt x="72" y="0"/>
                    </a:lnTo>
                    <a:lnTo>
                      <a:pt x="60" y="5"/>
                    </a:lnTo>
                    <a:lnTo>
                      <a:pt x="48" y="0"/>
                    </a:lnTo>
                    <a:lnTo>
                      <a:pt x="36" y="5"/>
                    </a:lnTo>
                    <a:lnTo>
                      <a:pt x="30" y="0"/>
                    </a:lnTo>
                    <a:lnTo>
                      <a:pt x="18" y="5"/>
                    </a:lnTo>
                    <a:lnTo>
                      <a:pt x="12" y="5"/>
                    </a:lnTo>
                    <a:lnTo>
                      <a:pt x="0" y="11"/>
                    </a:lnTo>
                    <a:lnTo>
                      <a:pt x="12" y="33"/>
                    </a:lnTo>
                    <a:lnTo>
                      <a:pt x="18" y="28"/>
                    </a:lnTo>
                    <a:lnTo>
                      <a:pt x="30" y="28"/>
                    </a:lnTo>
                    <a:lnTo>
                      <a:pt x="36" y="28"/>
                    </a:lnTo>
                    <a:lnTo>
                      <a:pt x="48" y="28"/>
                    </a:lnTo>
                    <a:close/>
                  </a:path>
                </a:pathLst>
              </a:custGeom>
              <a:solidFill>
                <a:srgbClr val="2F3092"/>
              </a:solidFill>
              <a:ln w="9525">
                <a:noFill/>
                <a:round/>
                <a:headEnd/>
                <a:tailEnd/>
              </a:ln>
            </p:spPr>
            <p:txBody>
              <a:bodyPr/>
              <a:lstStyle/>
              <a:p>
                <a:pPr>
                  <a:defRPr/>
                </a:pPr>
                <a:endParaRPr lang="en-GB" sz="1108"/>
              </a:p>
            </p:txBody>
          </p:sp>
          <p:sp>
            <p:nvSpPr>
              <p:cNvPr id="59" name="Freeform 193"/>
              <p:cNvSpPr>
                <a:spLocks/>
              </p:cNvSpPr>
              <p:nvPr/>
            </p:nvSpPr>
            <p:spPr bwMode="auto">
              <a:xfrm>
                <a:off x="4256" y="1607"/>
                <a:ext cx="92" cy="36"/>
              </a:xfrm>
              <a:custGeom>
                <a:avLst/>
                <a:gdLst>
                  <a:gd name="T0" fmla="*/ 23 w 95"/>
                  <a:gd name="T1" fmla="*/ 256 h 33"/>
                  <a:gd name="T2" fmla="*/ 23 w 95"/>
                  <a:gd name="T3" fmla="*/ 256 h 33"/>
                  <a:gd name="T4" fmla="*/ 23 w 95"/>
                  <a:gd name="T5" fmla="*/ 256 h 33"/>
                  <a:gd name="T6" fmla="*/ 23 w 95"/>
                  <a:gd name="T7" fmla="*/ 256 h 33"/>
                  <a:gd name="T8" fmla="*/ 23 w 95"/>
                  <a:gd name="T9" fmla="*/ 256 h 33"/>
                  <a:gd name="T10" fmla="*/ 23 w 95"/>
                  <a:gd name="T11" fmla="*/ 297 h 33"/>
                  <a:gd name="T12" fmla="*/ 23 w 95"/>
                  <a:gd name="T13" fmla="*/ 297 h 33"/>
                  <a:gd name="T14" fmla="*/ 23 w 95"/>
                  <a:gd name="T15" fmla="*/ 11 h 33"/>
                  <a:gd name="T16" fmla="*/ 23 w 95"/>
                  <a:gd name="T17" fmla="*/ 5 h 33"/>
                  <a:gd name="T18" fmla="*/ 23 w 95"/>
                  <a:gd name="T19" fmla="*/ 5 h 33"/>
                  <a:gd name="T20" fmla="*/ 23 w 95"/>
                  <a:gd name="T21" fmla="*/ 0 h 33"/>
                  <a:gd name="T22" fmla="*/ 23 w 95"/>
                  <a:gd name="T23" fmla="*/ 5 h 33"/>
                  <a:gd name="T24" fmla="*/ 23 w 95"/>
                  <a:gd name="T25" fmla="*/ 0 h 33"/>
                  <a:gd name="T26" fmla="*/ 23 w 95"/>
                  <a:gd name="T27" fmla="*/ 5 h 33"/>
                  <a:gd name="T28" fmla="*/ 23 w 95"/>
                  <a:gd name="T29" fmla="*/ 0 h 33"/>
                  <a:gd name="T30" fmla="*/ 18 w 95"/>
                  <a:gd name="T31" fmla="*/ 5 h 33"/>
                  <a:gd name="T32" fmla="*/ 12 w 95"/>
                  <a:gd name="T33" fmla="*/ 5 h 33"/>
                  <a:gd name="T34" fmla="*/ 0 w 95"/>
                  <a:gd name="T35" fmla="*/ 11 h 33"/>
                  <a:gd name="T36" fmla="*/ 12 w 95"/>
                  <a:gd name="T37" fmla="*/ 297 h 33"/>
                  <a:gd name="T38" fmla="*/ 18 w 95"/>
                  <a:gd name="T39" fmla="*/ 256 h 33"/>
                  <a:gd name="T40" fmla="*/ 23 w 95"/>
                  <a:gd name="T41" fmla="*/ 256 h 33"/>
                  <a:gd name="T42" fmla="*/ 23 w 95"/>
                  <a:gd name="T43" fmla="*/ 256 h 33"/>
                  <a:gd name="T44" fmla="*/ 23 w 95"/>
                  <a:gd name="T45" fmla="*/ 256 h 33"/>
                  <a:gd name="T46" fmla="*/ 23 w 95"/>
                  <a:gd name="T47" fmla="*/ 256 h 3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5"/>
                  <a:gd name="T73" fmla="*/ 0 h 33"/>
                  <a:gd name="T74" fmla="*/ 95 w 95"/>
                  <a:gd name="T75" fmla="*/ 33 h 3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5" h="33">
                    <a:moveTo>
                      <a:pt x="48" y="28"/>
                    </a:moveTo>
                    <a:lnTo>
                      <a:pt x="54" y="28"/>
                    </a:lnTo>
                    <a:lnTo>
                      <a:pt x="60" y="28"/>
                    </a:lnTo>
                    <a:lnTo>
                      <a:pt x="66" y="28"/>
                    </a:lnTo>
                    <a:lnTo>
                      <a:pt x="78" y="28"/>
                    </a:lnTo>
                    <a:lnTo>
                      <a:pt x="78" y="33"/>
                    </a:lnTo>
                    <a:lnTo>
                      <a:pt x="83" y="33"/>
                    </a:lnTo>
                    <a:lnTo>
                      <a:pt x="95" y="11"/>
                    </a:lnTo>
                    <a:lnTo>
                      <a:pt x="89" y="5"/>
                    </a:lnTo>
                    <a:lnTo>
                      <a:pt x="78" y="5"/>
                    </a:lnTo>
                    <a:lnTo>
                      <a:pt x="72" y="0"/>
                    </a:lnTo>
                    <a:lnTo>
                      <a:pt x="60" y="5"/>
                    </a:lnTo>
                    <a:lnTo>
                      <a:pt x="48" y="0"/>
                    </a:lnTo>
                    <a:lnTo>
                      <a:pt x="36" y="5"/>
                    </a:lnTo>
                    <a:lnTo>
                      <a:pt x="30" y="0"/>
                    </a:lnTo>
                    <a:lnTo>
                      <a:pt x="18" y="5"/>
                    </a:lnTo>
                    <a:lnTo>
                      <a:pt x="12" y="5"/>
                    </a:lnTo>
                    <a:lnTo>
                      <a:pt x="0" y="11"/>
                    </a:lnTo>
                    <a:lnTo>
                      <a:pt x="12" y="33"/>
                    </a:lnTo>
                    <a:lnTo>
                      <a:pt x="18" y="28"/>
                    </a:lnTo>
                    <a:lnTo>
                      <a:pt x="30" y="28"/>
                    </a:lnTo>
                    <a:lnTo>
                      <a:pt x="36" y="28"/>
                    </a:lnTo>
                    <a:lnTo>
                      <a:pt x="48" y="28"/>
                    </a:lnTo>
                  </a:path>
                </a:pathLst>
              </a:custGeom>
              <a:noFill/>
              <a:ln w="0">
                <a:solidFill>
                  <a:srgbClr val="FFFFFF"/>
                </a:solidFill>
                <a:prstDash val="solid"/>
                <a:round/>
                <a:headEnd/>
                <a:tailEnd/>
              </a:ln>
            </p:spPr>
            <p:txBody>
              <a:bodyPr/>
              <a:lstStyle/>
              <a:p>
                <a:pPr>
                  <a:defRPr/>
                </a:pPr>
                <a:endParaRPr lang="en-GB" sz="1108"/>
              </a:p>
            </p:txBody>
          </p:sp>
          <p:sp>
            <p:nvSpPr>
              <p:cNvPr id="60" name="Freeform 194"/>
              <p:cNvSpPr>
                <a:spLocks/>
              </p:cNvSpPr>
              <p:nvPr/>
            </p:nvSpPr>
            <p:spPr bwMode="auto">
              <a:xfrm>
                <a:off x="4273" y="1607"/>
                <a:ext cx="24" cy="29"/>
              </a:xfrm>
              <a:custGeom>
                <a:avLst/>
                <a:gdLst>
                  <a:gd name="T0" fmla="*/ 12 w 24"/>
                  <a:gd name="T1" fmla="*/ 5 h 28"/>
                  <a:gd name="T2" fmla="*/ 12 w 24"/>
                  <a:gd name="T3" fmla="*/ 0 h 28"/>
                  <a:gd name="T4" fmla="*/ 0 w 24"/>
                  <a:gd name="T5" fmla="*/ 5 h 28"/>
                  <a:gd name="T6" fmla="*/ 6 w 24"/>
                  <a:gd name="T7" fmla="*/ 28 h 28"/>
                  <a:gd name="T8" fmla="*/ 12 w 24"/>
                  <a:gd name="T9" fmla="*/ 28 h 28"/>
                  <a:gd name="T10" fmla="*/ 12 w 24"/>
                  <a:gd name="T11" fmla="*/ 28 h 28"/>
                  <a:gd name="T12" fmla="*/ 12 w 24"/>
                  <a:gd name="T13" fmla="*/ 5 h 28"/>
                  <a:gd name="T14" fmla="*/ 12 w 24"/>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24"/>
                  <a:gd name="T25" fmla="*/ 0 h 28"/>
                  <a:gd name="T26" fmla="*/ 24 w 24"/>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 h="28">
                    <a:moveTo>
                      <a:pt x="18" y="5"/>
                    </a:moveTo>
                    <a:lnTo>
                      <a:pt x="12" y="0"/>
                    </a:lnTo>
                    <a:lnTo>
                      <a:pt x="0" y="5"/>
                    </a:lnTo>
                    <a:lnTo>
                      <a:pt x="6" y="28"/>
                    </a:lnTo>
                    <a:lnTo>
                      <a:pt x="18" y="28"/>
                    </a:lnTo>
                    <a:lnTo>
                      <a:pt x="24" y="28"/>
                    </a:lnTo>
                    <a:lnTo>
                      <a:pt x="18" y="5"/>
                    </a:lnTo>
                    <a:close/>
                  </a:path>
                </a:pathLst>
              </a:custGeom>
              <a:solidFill>
                <a:srgbClr val="16067B"/>
              </a:solidFill>
              <a:ln w="9525">
                <a:noFill/>
                <a:round/>
                <a:headEnd/>
                <a:tailEnd/>
              </a:ln>
            </p:spPr>
            <p:txBody>
              <a:bodyPr/>
              <a:lstStyle/>
              <a:p>
                <a:pPr>
                  <a:defRPr/>
                </a:pPr>
                <a:endParaRPr lang="en-GB" sz="1108"/>
              </a:p>
            </p:txBody>
          </p:sp>
          <p:sp>
            <p:nvSpPr>
              <p:cNvPr id="61" name="Freeform 195"/>
              <p:cNvSpPr>
                <a:spLocks/>
              </p:cNvSpPr>
              <p:nvPr/>
            </p:nvSpPr>
            <p:spPr bwMode="auto">
              <a:xfrm>
                <a:off x="4273" y="1607"/>
                <a:ext cx="24" cy="29"/>
              </a:xfrm>
              <a:custGeom>
                <a:avLst/>
                <a:gdLst>
                  <a:gd name="T0" fmla="*/ 12 w 24"/>
                  <a:gd name="T1" fmla="*/ 5 h 28"/>
                  <a:gd name="T2" fmla="*/ 12 w 24"/>
                  <a:gd name="T3" fmla="*/ 0 h 28"/>
                  <a:gd name="T4" fmla="*/ 0 w 24"/>
                  <a:gd name="T5" fmla="*/ 5 h 28"/>
                  <a:gd name="T6" fmla="*/ 6 w 24"/>
                  <a:gd name="T7" fmla="*/ 28 h 28"/>
                  <a:gd name="T8" fmla="*/ 12 w 24"/>
                  <a:gd name="T9" fmla="*/ 28 h 28"/>
                  <a:gd name="T10" fmla="*/ 12 w 24"/>
                  <a:gd name="T11" fmla="*/ 28 h 28"/>
                  <a:gd name="T12" fmla="*/ 12 w 24"/>
                  <a:gd name="T13" fmla="*/ 5 h 28"/>
                  <a:gd name="T14" fmla="*/ 12 w 24"/>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24"/>
                  <a:gd name="T25" fmla="*/ 0 h 28"/>
                  <a:gd name="T26" fmla="*/ 24 w 24"/>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 h="28">
                    <a:moveTo>
                      <a:pt x="18" y="5"/>
                    </a:moveTo>
                    <a:lnTo>
                      <a:pt x="12" y="0"/>
                    </a:lnTo>
                    <a:lnTo>
                      <a:pt x="0" y="5"/>
                    </a:lnTo>
                    <a:lnTo>
                      <a:pt x="6" y="28"/>
                    </a:lnTo>
                    <a:lnTo>
                      <a:pt x="18" y="28"/>
                    </a:lnTo>
                    <a:lnTo>
                      <a:pt x="24" y="28"/>
                    </a:lnTo>
                    <a:lnTo>
                      <a:pt x="18" y="5"/>
                    </a:lnTo>
                  </a:path>
                </a:pathLst>
              </a:custGeom>
              <a:noFill/>
              <a:ln w="0">
                <a:solidFill>
                  <a:srgbClr val="FFFFFF"/>
                </a:solidFill>
                <a:prstDash val="solid"/>
                <a:round/>
                <a:headEnd/>
                <a:tailEnd/>
              </a:ln>
            </p:spPr>
            <p:txBody>
              <a:bodyPr/>
              <a:lstStyle/>
              <a:p>
                <a:pPr>
                  <a:defRPr/>
                </a:pPr>
                <a:endParaRPr lang="en-GB" sz="1108"/>
              </a:p>
            </p:txBody>
          </p:sp>
          <p:sp>
            <p:nvSpPr>
              <p:cNvPr id="62" name="Freeform 196"/>
              <p:cNvSpPr>
                <a:spLocks/>
              </p:cNvSpPr>
              <p:nvPr/>
            </p:nvSpPr>
            <p:spPr bwMode="auto">
              <a:xfrm>
                <a:off x="4315" y="1607"/>
                <a:ext cx="18" cy="29"/>
              </a:xfrm>
              <a:custGeom>
                <a:avLst/>
                <a:gdLst>
                  <a:gd name="T0" fmla="*/ 0 w 18"/>
                  <a:gd name="T1" fmla="*/ 5 h 28"/>
                  <a:gd name="T2" fmla="*/ 9 w 18"/>
                  <a:gd name="T3" fmla="*/ 0 h 28"/>
                  <a:gd name="T4" fmla="*/ 9 w 18"/>
                  <a:gd name="T5" fmla="*/ 5 h 28"/>
                  <a:gd name="T6" fmla="*/ 9 w 18"/>
                  <a:gd name="T7" fmla="*/ 28 h 28"/>
                  <a:gd name="T8" fmla="*/ 6 w 18"/>
                  <a:gd name="T9" fmla="*/ 28 h 28"/>
                  <a:gd name="T10" fmla="*/ 0 w 18"/>
                  <a:gd name="T11" fmla="*/ 28 h 28"/>
                  <a:gd name="T12" fmla="*/ 0 w 18"/>
                  <a:gd name="T13" fmla="*/ 5 h 28"/>
                  <a:gd name="T14" fmla="*/ 0 w 18"/>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28"/>
                  <a:gd name="T26" fmla="*/ 18 w 18"/>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28">
                    <a:moveTo>
                      <a:pt x="0" y="5"/>
                    </a:moveTo>
                    <a:lnTo>
                      <a:pt x="12" y="0"/>
                    </a:lnTo>
                    <a:lnTo>
                      <a:pt x="18" y="5"/>
                    </a:lnTo>
                    <a:lnTo>
                      <a:pt x="12" y="28"/>
                    </a:lnTo>
                    <a:lnTo>
                      <a:pt x="6" y="28"/>
                    </a:lnTo>
                    <a:lnTo>
                      <a:pt x="0" y="28"/>
                    </a:lnTo>
                    <a:lnTo>
                      <a:pt x="0" y="5"/>
                    </a:lnTo>
                    <a:close/>
                  </a:path>
                </a:pathLst>
              </a:custGeom>
              <a:solidFill>
                <a:srgbClr val="16067B"/>
              </a:solidFill>
              <a:ln w="9525">
                <a:noFill/>
                <a:round/>
                <a:headEnd/>
                <a:tailEnd/>
              </a:ln>
            </p:spPr>
            <p:txBody>
              <a:bodyPr/>
              <a:lstStyle/>
              <a:p>
                <a:pPr>
                  <a:defRPr/>
                </a:pPr>
                <a:endParaRPr lang="en-GB" sz="1108"/>
              </a:p>
            </p:txBody>
          </p:sp>
          <p:sp>
            <p:nvSpPr>
              <p:cNvPr id="63" name="Freeform 197"/>
              <p:cNvSpPr>
                <a:spLocks/>
              </p:cNvSpPr>
              <p:nvPr/>
            </p:nvSpPr>
            <p:spPr bwMode="auto">
              <a:xfrm>
                <a:off x="4315" y="1607"/>
                <a:ext cx="18" cy="29"/>
              </a:xfrm>
              <a:custGeom>
                <a:avLst/>
                <a:gdLst>
                  <a:gd name="T0" fmla="*/ 0 w 18"/>
                  <a:gd name="T1" fmla="*/ 5 h 28"/>
                  <a:gd name="T2" fmla="*/ 9 w 18"/>
                  <a:gd name="T3" fmla="*/ 0 h 28"/>
                  <a:gd name="T4" fmla="*/ 9 w 18"/>
                  <a:gd name="T5" fmla="*/ 5 h 28"/>
                  <a:gd name="T6" fmla="*/ 9 w 18"/>
                  <a:gd name="T7" fmla="*/ 28 h 28"/>
                  <a:gd name="T8" fmla="*/ 6 w 18"/>
                  <a:gd name="T9" fmla="*/ 28 h 28"/>
                  <a:gd name="T10" fmla="*/ 0 w 18"/>
                  <a:gd name="T11" fmla="*/ 28 h 28"/>
                  <a:gd name="T12" fmla="*/ 0 w 18"/>
                  <a:gd name="T13" fmla="*/ 5 h 28"/>
                  <a:gd name="T14" fmla="*/ 0 w 18"/>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28"/>
                  <a:gd name="T26" fmla="*/ 18 w 18"/>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28">
                    <a:moveTo>
                      <a:pt x="0" y="5"/>
                    </a:moveTo>
                    <a:lnTo>
                      <a:pt x="12" y="0"/>
                    </a:lnTo>
                    <a:lnTo>
                      <a:pt x="18" y="5"/>
                    </a:lnTo>
                    <a:lnTo>
                      <a:pt x="12" y="28"/>
                    </a:lnTo>
                    <a:lnTo>
                      <a:pt x="6" y="28"/>
                    </a:lnTo>
                    <a:lnTo>
                      <a:pt x="0" y="28"/>
                    </a:lnTo>
                    <a:lnTo>
                      <a:pt x="0" y="5"/>
                    </a:lnTo>
                  </a:path>
                </a:pathLst>
              </a:custGeom>
              <a:noFill/>
              <a:ln w="0">
                <a:solidFill>
                  <a:srgbClr val="FFFFFF"/>
                </a:solidFill>
                <a:prstDash val="solid"/>
                <a:round/>
                <a:headEnd/>
                <a:tailEnd/>
              </a:ln>
            </p:spPr>
            <p:txBody>
              <a:bodyPr/>
              <a:lstStyle/>
              <a:p>
                <a:pPr>
                  <a:defRPr/>
                </a:pPr>
                <a:endParaRPr lang="en-GB" sz="1108"/>
              </a:p>
            </p:txBody>
          </p:sp>
          <p:sp>
            <p:nvSpPr>
              <p:cNvPr id="64" name="Freeform 198"/>
              <p:cNvSpPr>
                <a:spLocks/>
              </p:cNvSpPr>
              <p:nvPr/>
            </p:nvSpPr>
            <p:spPr bwMode="auto">
              <a:xfrm>
                <a:off x="4261" y="1617"/>
                <a:ext cx="12" cy="6"/>
              </a:xfrm>
              <a:custGeom>
                <a:avLst/>
                <a:gdLst>
                  <a:gd name="T0" fmla="*/ 0 w 12"/>
                  <a:gd name="T1" fmla="*/ 5 h 5"/>
                  <a:gd name="T2" fmla="*/ 6 w 12"/>
                  <a:gd name="T3" fmla="*/ 5 h 5"/>
                  <a:gd name="T4" fmla="*/ 6 w 12"/>
                  <a:gd name="T5" fmla="*/ 5 h 5"/>
                  <a:gd name="T6" fmla="*/ 6 w 12"/>
                  <a:gd name="T7" fmla="*/ 5 h 5"/>
                  <a:gd name="T8" fmla="*/ 6 w 12"/>
                  <a:gd name="T9" fmla="*/ 5 h 5"/>
                  <a:gd name="T10" fmla="*/ 6 w 12"/>
                  <a:gd name="T11" fmla="*/ 5 h 5"/>
                  <a:gd name="T12" fmla="*/ 12 w 12"/>
                  <a:gd name="T13" fmla="*/ 5 h 5"/>
                  <a:gd name="T14" fmla="*/ 12 w 12"/>
                  <a:gd name="T15" fmla="*/ 5 h 5"/>
                  <a:gd name="T16" fmla="*/ 12 w 12"/>
                  <a:gd name="T17" fmla="*/ 0 h 5"/>
                  <a:gd name="T18" fmla="*/ 6 w 12"/>
                  <a:gd name="T19" fmla="*/ 0 h 5"/>
                  <a:gd name="T20" fmla="*/ 6 w 12"/>
                  <a:gd name="T21" fmla="*/ 0 h 5"/>
                  <a:gd name="T22" fmla="*/ 6 w 12"/>
                  <a:gd name="T23" fmla="*/ 0 h 5"/>
                  <a:gd name="T24" fmla="*/ 0 w 12"/>
                  <a:gd name="T25" fmla="*/ 5 h 5"/>
                  <a:gd name="T26" fmla="*/ 0 w 12"/>
                  <a:gd name="T27" fmla="*/ 5 h 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
                  <a:gd name="T43" fmla="*/ 0 h 5"/>
                  <a:gd name="T44" fmla="*/ 12 w 12"/>
                  <a:gd name="T45" fmla="*/ 5 h 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 h="5">
                    <a:moveTo>
                      <a:pt x="0" y="5"/>
                    </a:moveTo>
                    <a:lnTo>
                      <a:pt x="6" y="5"/>
                    </a:lnTo>
                    <a:lnTo>
                      <a:pt x="12" y="5"/>
                    </a:lnTo>
                    <a:lnTo>
                      <a:pt x="12" y="0"/>
                    </a:lnTo>
                    <a:lnTo>
                      <a:pt x="6" y="0"/>
                    </a:lnTo>
                    <a:lnTo>
                      <a:pt x="0" y="5"/>
                    </a:lnTo>
                    <a:close/>
                  </a:path>
                </a:pathLst>
              </a:custGeom>
              <a:solidFill>
                <a:srgbClr val="F7F619"/>
              </a:solidFill>
              <a:ln w="9525">
                <a:noFill/>
                <a:round/>
                <a:headEnd/>
                <a:tailEnd/>
              </a:ln>
            </p:spPr>
            <p:txBody>
              <a:bodyPr/>
              <a:lstStyle/>
              <a:p>
                <a:pPr>
                  <a:defRPr/>
                </a:pPr>
                <a:endParaRPr lang="en-GB" sz="1108"/>
              </a:p>
            </p:txBody>
          </p:sp>
          <p:sp>
            <p:nvSpPr>
              <p:cNvPr id="65" name="Freeform 199"/>
              <p:cNvSpPr>
                <a:spLocks/>
              </p:cNvSpPr>
              <p:nvPr/>
            </p:nvSpPr>
            <p:spPr bwMode="auto">
              <a:xfrm>
                <a:off x="4267" y="1630"/>
                <a:ext cx="12" cy="6"/>
              </a:xfrm>
              <a:custGeom>
                <a:avLst/>
                <a:gdLst>
                  <a:gd name="T0" fmla="*/ 0 w 12"/>
                  <a:gd name="T1" fmla="*/ 6 h 6"/>
                  <a:gd name="T2" fmla="*/ 0 w 12"/>
                  <a:gd name="T3" fmla="*/ 6 h 6"/>
                  <a:gd name="T4" fmla="*/ 0 w 12"/>
                  <a:gd name="T5" fmla="*/ 6 h 6"/>
                  <a:gd name="T6" fmla="*/ 6 w 12"/>
                  <a:gd name="T7" fmla="*/ 6 h 6"/>
                  <a:gd name="T8" fmla="*/ 6 w 12"/>
                  <a:gd name="T9" fmla="*/ 6 h 6"/>
                  <a:gd name="T10" fmla="*/ 6 w 12"/>
                  <a:gd name="T11" fmla="*/ 6 h 6"/>
                  <a:gd name="T12" fmla="*/ 12 w 12"/>
                  <a:gd name="T13" fmla="*/ 0 h 6"/>
                  <a:gd name="T14" fmla="*/ 12 w 12"/>
                  <a:gd name="T15" fmla="*/ 0 h 6"/>
                  <a:gd name="T16" fmla="*/ 12 w 12"/>
                  <a:gd name="T17" fmla="*/ 0 h 6"/>
                  <a:gd name="T18" fmla="*/ 6 w 12"/>
                  <a:gd name="T19" fmla="*/ 0 h 6"/>
                  <a:gd name="T20" fmla="*/ 6 w 12"/>
                  <a:gd name="T21" fmla="*/ 0 h 6"/>
                  <a:gd name="T22" fmla="*/ 6 w 12"/>
                  <a:gd name="T23" fmla="*/ 6 h 6"/>
                  <a:gd name="T24" fmla="*/ 0 w 12"/>
                  <a:gd name="T25" fmla="*/ 6 h 6"/>
                  <a:gd name="T26" fmla="*/ 0 w 12"/>
                  <a:gd name="T27" fmla="*/ 6 h 6"/>
                  <a:gd name="T28" fmla="*/ 0 w 12"/>
                  <a:gd name="T29" fmla="*/ 6 h 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
                  <a:gd name="T46" fmla="*/ 0 h 6"/>
                  <a:gd name="T47" fmla="*/ 12 w 12"/>
                  <a:gd name="T48" fmla="*/ 6 h 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 h="6">
                    <a:moveTo>
                      <a:pt x="0" y="6"/>
                    </a:moveTo>
                    <a:lnTo>
                      <a:pt x="0" y="6"/>
                    </a:lnTo>
                    <a:lnTo>
                      <a:pt x="6" y="6"/>
                    </a:lnTo>
                    <a:lnTo>
                      <a:pt x="12" y="0"/>
                    </a:lnTo>
                    <a:lnTo>
                      <a:pt x="6" y="0"/>
                    </a:lnTo>
                    <a:lnTo>
                      <a:pt x="6" y="6"/>
                    </a:lnTo>
                    <a:lnTo>
                      <a:pt x="0" y="6"/>
                    </a:lnTo>
                    <a:close/>
                  </a:path>
                </a:pathLst>
              </a:custGeom>
              <a:solidFill>
                <a:srgbClr val="FFFFFF"/>
              </a:solidFill>
              <a:ln w="9525">
                <a:noFill/>
                <a:round/>
                <a:headEnd/>
                <a:tailEnd/>
              </a:ln>
            </p:spPr>
            <p:txBody>
              <a:bodyPr/>
              <a:lstStyle/>
              <a:p>
                <a:pPr>
                  <a:defRPr/>
                </a:pPr>
                <a:endParaRPr lang="en-GB" sz="1108"/>
              </a:p>
            </p:txBody>
          </p:sp>
          <p:sp>
            <p:nvSpPr>
              <p:cNvPr id="66" name="Freeform 200"/>
              <p:cNvSpPr>
                <a:spLocks/>
              </p:cNvSpPr>
              <p:nvPr/>
            </p:nvSpPr>
            <p:spPr bwMode="auto">
              <a:xfrm>
                <a:off x="4273" y="1613"/>
                <a:ext cx="18" cy="13"/>
              </a:xfrm>
              <a:custGeom>
                <a:avLst/>
                <a:gdLst>
                  <a:gd name="T0" fmla="*/ 9 w 18"/>
                  <a:gd name="T1" fmla="*/ 0 h 11"/>
                  <a:gd name="T2" fmla="*/ 9 w 18"/>
                  <a:gd name="T3" fmla="*/ 0 h 11"/>
                  <a:gd name="T4" fmla="*/ 6 w 18"/>
                  <a:gd name="T5" fmla="*/ 0 h 11"/>
                  <a:gd name="T6" fmla="*/ 0 w 18"/>
                  <a:gd name="T7" fmla="*/ 6 h 11"/>
                  <a:gd name="T8" fmla="*/ 6 w 18"/>
                  <a:gd name="T9" fmla="*/ 11 h 11"/>
                  <a:gd name="T10" fmla="*/ 9 w 18"/>
                  <a:gd name="T11" fmla="*/ 6 h 11"/>
                  <a:gd name="T12" fmla="*/ 9 w 18"/>
                  <a:gd name="T13" fmla="*/ 6 h 11"/>
                  <a:gd name="T14" fmla="*/ 9 w 18"/>
                  <a:gd name="T15" fmla="*/ 6 h 11"/>
                  <a:gd name="T16" fmla="*/ 9 w 18"/>
                  <a:gd name="T17" fmla="*/ 0 h 11"/>
                  <a:gd name="T18" fmla="*/ 9 w 18"/>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11"/>
                  <a:gd name="T32" fmla="*/ 18 w 18"/>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11">
                    <a:moveTo>
                      <a:pt x="18" y="0"/>
                    </a:moveTo>
                    <a:lnTo>
                      <a:pt x="12" y="0"/>
                    </a:lnTo>
                    <a:lnTo>
                      <a:pt x="6" y="0"/>
                    </a:lnTo>
                    <a:lnTo>
                      <a:pt x="0" y="6"/>
                    </a:lnTo>
                    <a:lnTo>
                      <a:pt x="6" y="11"/>
                    </a:lnTo>
                    <a:lnTo>
                      <a:pt x="12" y="6"/>
                    </a:lnTo>
                    <a:lnTo>
                      <a:pt x="18" y="6"/>
                    </a:lnTo>
                    <a:lnTo>
                      <a:pt x="18" y="0"/>
                    </a:lnTo>
                    <a:close/>
                  </a:path>
                </a:pathLst>
              </a:custGeom>
              <a:solidFill>
                <a:srgbClr val="FB0F0C"/>
              </a:solidFill>
              <a:ln w="9525">
                <a:noFill/>
                <a:round/>
                <a:headEnd/>
                <a:tailEnd/>
              </a:ln>
            </p:spPr>
            <p:txBody>
              <a:bodyPr/>
              <a:lstStyle/>
              <a:p>
                <a:pPr>
                  <a:defRPr/>
                </a:pPr>
                <a:endParaRPr lang="en-GB" sz="1108"/>
              </a:p>
            </p:txBody>
          </p:sp>
          <p:sp>
            <p:nvSpPr>
              <p:cNvPr id="67" name="Freeform 201"/>
              <p:cNvSpPr>
                <a:spLocks/>
              </p:cNvSpPr>
              <p:nvPr/>
            </p:nvSpPr>
            <p:spPr bwMode="auto">
              <a:xfrm>
                <a:off x="4279" y="1626"/>
                <a:ext cx="18" cy="4"/>
              </a:xfrm>
              <a:custGeom>
                <a:avLst/>
                <a:gdLst>
                  <a:gd name="T0" fmla="*/ 9 w 18"/>
                  <a:gd name="T1" fmla="*/ 0 h 6"/>
                  <a:gd name="T2" fmla="*/ 9 w 18"/>
                  <a:gd name="T3" fmla="*/ 0 h 6"/>
                  <a:gd name="T4" fmla="*/ 6 w 18"/>
                  <a:gd name="T5" fmla="*/ 0 h 6"/>
                  <a:gd name="T6" fmla="*/ 0 w 18"/>
                  <a:gd name="T7" fmla="*/ 0 h 6"/>
                  <a:gd name="T8" fmla="*/ 0 w 18"/>
                  <a:gd name="T9" fmla="*/ 6 h 6"/>
                  <a:gd name="T10" fmla="*/ 6 w 18"/>
                  <a:gd name="T11" fmla="*/ 6 h 6"/>
                  <a:gd name="T12" fmla="*/ 9 w 18"/>
                  <a:gd name="T13" fmla="*/ 6 h 6"/>
                  <a:gd name="T14" fmla="*/ 9 w 18"/>
                  <a:gd name="T15" fmla="*/ 6 h 6"/>
                  <a:gd name="T16" fmla="*/ 9 w 18"/>
                  <a:gd name="T17" fmla="*/ 0 h 6"/>
                  <a:gd name="T18" fmla="*/ 9 w 18"/>
                  <a:gd name="T19" fmla="*/ 0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6"/>
                  <a:gd name="T32" fmla="*/ 18 w 1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6">
                    <a:moveTo>
                      <a:pt x="12" y="0"/>
                    </a:moveTo>
                    <a:lnTo>
                      <a:pt x="12" y="0"/>
                    </a:lnTo>
                    <a:lnTo>
                      <a:pt x="6" y="0"/>
                    </a:lnTo>
                    <a:lnTo>
                      <a:pt x="0" y="0"/>
                    </a:lnTo>
                    <a:lnTo>
                      <a:pt x="0" y="6"/>
                    </a:lnTo>
                    <a:lnTo>
                      <a:pt x="6" y="6"/>
                    </a:lnTo>
                    <a:lnTo>
                      <a:pt x="12" y="6"/>
                    </a:lnTo>
                    <a:lnTo>
                      <a:pt x="18" y="6"/>
                    </a:lnTo>
                    <a:lnTo>
                      <a:pt x="12" y="0"/>
                    </a:lnTo>
                    <a:close/>
                  </a:path>
                </a:pathLst>
              </a:custGeom>
              <a:solidFill>
                <a:srgbClr val="FB0F0C"/>
              </a:solidFill>
              <a:ln w="9525">
                <a:noFill/>
                <a:round/>
                <a:headEnd/>
                <a:tailEnd/>
              </a:ln>
            </p:spPr>
            <p:txBody>
              <a:bodyPr/>
              <a:lstStyle/>
              <a:p>
                <a:pPr>
                  <a:defRPr/>
                </a:pPr>
                <a:endParaRPr lang="en-GB" sz="1108"/>
              </a:p>
            </p:txBody>
          </p:sp>
          <p:sp>
            <p:nvSpPr>
              <p:cNvPr id="68" name="Freeform 202"/>
              <p:cNvSpPr>
                <a:spLocks/>
              </p:cNvSpPr>
              <p:nvPr/>
            </p:nvSpPr>
            <p:spPr bwMode="auto">
              <a:xfrm>
                <a:off x="4332" y="1613"/>
                <a:ext cx="10" cy="13"/>
              </a:xfrm>
              <a:custGeom>
                <a:avLst/>
                <a:gdLst>
                  <a:gd name="T0" fmla="*/ 5 w 11"/>
                  <a:gd name="T1" fmla="*/ 0 h 11"/>
                  <a:gd name="T2" fmla="*/ 5 w 11"/>
                  <a:gd name="T3" fmla="*/ 6 h 11"/>
                  <a:gd name="T4" fmla="*/ 5 w 11"/>
                  <a:gd name="T5" fmla="*/ 6 h 11"/>
                  <a:gd name="T6" fmla="*/ 5 w 11"/>
                  <a:gd name="T7" fmla="*/ 6 h 11"/>
                  <a:gd name="T8" fmla="*/ 0 w 11"/>
                  <a:gd name="T9" fmla="*/ 6 h 11"/>
                  <a:gd name="T10" fmla="*/ 5 w 11"/>
                  <a:gd name="T11" fmla="*/ 11 h 11"/>
                  <a:gd name="T12" fmla="*/ 5 w 11"/>
                  <a:gd name="T13" fmla="*/ 11 h 11"/>
                  <a:gd name="T14" fmla="*/ 5 w 11"/>
                  <a:gd name="T15" fmla="*/ 11 h 11"/>
                  <a:gd name="T16" fmla="*/ 11 w 11"/>
                  <a:gd name="T17" fmla="*/ 11 h 11"/>
                  <a:gd name="T18" fmla="*/ 11 w 11"/>
                  <a:gd name="T19" fmla="*/ 6 h 11"/>
                  <a:gd name="T20" fmla="*/ 11 w 11"/>
                  <a:gd name="T21" fmla="*/ 6 h 11"/>
                  <a:gd name="T22" fmla="*/ 11 w 11"/>
                  <a:gd name="T23" fmla="*/ 6 h 11"/>
                  <a:gd name="T24" fmla="*/ 5 w 11"/>
                  <a:gd name="T25" fmla="*/ 0 h 11"/>
                  <a:gd name="T26" fmla="*/ 5 w 1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
                  <a:gd name="T43" fmla="*/ 0 h 11"/>
                  <a:gd name="T44" fmla="*/ 11 w 1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 h="11">
                    <a:moveTo>
                      <a:pt x="5" y="0"/>
                    </a:moveTo>
                    <a:lnTo>
                      <a:pt x="5" y="6"/>
                    </a:lnTo>
                    <a:lnTo>
                      <a:pt x="0" y="6"/>
                    </a:lnTo>
                    <a:lnTo>
                      <a:pt x="5" y="11"/>
                    </a:lnTo>
                    <a:lnTo>
                      <a:pt x="11" y="11"/>
                    </a:lnTo>
                    <a:lnTo>
                      <a:pt x="11" y="6"/>
                    </a:lnTo>
                    <a:lnTo>
                      <a:pt x="5" y="0"/>
                    </a:lnTo>
                    <a:close/>
                  </a:path>
                </a:pathLst>
              </a:custGeom>
              <a:solidFill>
                <a:srgbClr val="F7F619"/>
              </a:solidFill>
              <a:ln w="9525">
                <a:noFill/>
                <a:round/>
                <a:headEnd/>
                <a:tailEnd/>
              </a:ln>
            </p:spPr>
            <p:txBody>
              <a:bodyPr/>
              <a:lstStyle/>
              <a:p>
                <a:pPr>
                  <a:defRPr/>
                </a:pPr>
                <a:endParaRPr lang="en-GB" sz="1108"/>
              </a:p>
            </p:txBody>
          </p:sp>
          <p:sp>
            <p:nvSpPr>
              <p:cNvPr id="69" name="Freeform 203"/>
              <p:cNvSpPr>
                <a:spLocks/>
              </p:cNvSpPr>
              <p:nvPr/>
            </p:nvSpPr>
            <p:spPr bwMode="auto">
              <a:xfrm>
                <a:off x="4326" y="1626"/>
                <a:ext cx="16" cy="11"/>
              </a:xfrm>
              <a:custGeom>
                <a:avLst/>
                <a:gdLst>
                  <a:gd name="T0" fmla="*/ 6 w 17"/>
                  <a:gd name="T1" fmla="*/ 0 h 12"/>
                  <a:gd name="T2" fmla="*/ 6 w 17"/>
                  <a:gd name="T3" fmla="*/ 0 h 12"/>
                  <a:gd name="T4" fmla="*/ 11 w 17"/>
                  <a:gd name="T5" fmla="*/ 0 h 12"/>
                  <a:gd name="T6" fmla="*/ 11 w 17"/>
                  <a:gd name="T7" fmla="*/ 0 h 12"/>
                  <a:gd name="T8" fmla="*/ 17 w 17"/>
                  <a:gd name="T9" fmla="*/ 0 h 12"/>
                  <a:gd name="T10" fmla="*/ 17 w 17"/>
                  <a:gd name="T11" fmla="*/ 6 h 12"/>
                  <a:gd name="T12" fmla="*/ 11 w 17"/>
                  <a:gd name="T13" fmla="*/ 12 h 12"/>
                  <a:gd name="T14" fmla="*/ 11 w 17"/>
                  <a:gd name="T15" fmla="*/ 12 h 12"/>
                  <a:gd name="T16" fmla="*/ 6 w 17"/>
                  <a:gd name="T17" fmla="*/ 12 h 12"/>
                  <a:gd name="T18" fmla="*/ 0 w 17"/>
                  <a:gd name="T19" fmla="*/ 12 h 12"/>
                  <a:gd name="T20" fmla="*/ 6 w 17"/>
                  <a:gd name="T21" fmla="*/ 0 h 12"/>
                  <a:gd name="T22" fmla="*/ 6 w 17"/>
                  <a:gd name="T23" fmla="*/ 0 h 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2"/>
                  <a:gd name="T38" fmla="*/ 17 w 17"/>
                  <a:gd name="T39" fmla="*/ 12 h 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2">
                    <a:moveTo>
                      <a:pt x="6" y="0"/>
                    </a:moveTo>
                    <a:lnTo>
                      <a:pt x="6" y="0"/>
                    </a:lnTo>
                    <a:lnTo>
                      <a:pt x="11" y="0"/>
                    </a:lnTo>
                    <a:lnTo>
                      <a:pt x="17" y="0"/>
                    </a:lnTo>
                    <a:lnTo>
                      <a:pt x="17" y="6"/>
                    </a:lnTo>
                    <a:lnTo>
                      <a:pt x="11" y="12"/>
                    </a:lnTo>
                    <a:lnTo>
                      <a:pt x="6" y="12"/>
                    </a:lnTo>
                    <a:lnTo>
                      <a:pt x="0" y="12"/>
                    </a:lnTo>
                    <a:lnTo>
                      <a:pt x="6" y="0"/>
                    </a:lnTo>
                    <a:close/>
                  </a:path>
                </a:pathLst>
              </a:custGeom>
              <a:solidFill>
                <a:srgbClr val="FFFFFF"/>
              </a:solidFill>
              <a:ln w="9525">
                <a:noFill/>
                <a:round/>
                <a:headEnd/>
                <a:tailEnd/>
              </a:ln>
            </p:spPr>
            <p:txBody>
              <a:bodyPr/>
              <a:lstStyle/>
              <a:p>
                <a:pPr>
                  <a:defRPr/>
                </a:pPr>
                <a:endParaRPr lang="en-GB" sz="1108"/>
              </a:p>
            </p:txBody>
          </p:sp>
          <p:sp>
            <p:nvSpPr>
              <p:cNvPr id="70" name="Freeform 204"/>
              <p:cNvSpPr>
                <a:spLocks/>
              </p:cNvSpPr>
              <p:nvPr/>
            </p:nvSpPr>
            <p:spPr bwMode="auto">
              <a:xfrm>
                <a:off x="4326" y="1626"/>
                <a:ext cx="16" cy="11"/>
              </a:xfrm>
              <a:custGeom>
                <a:avLst/>
                <a:gdLst>
                  <a:gd name="T0" fmla="*/ 0 w 17"/>
                  <a:gd name="T1" fmla="*/ 0 h 12"/>
                  <a:gd name="T2" fmla="*/ 6 w 17"/>
                  <a:gd name="T3" fmla="*/ 0 h 12"/>
                  <a:gd name="T4" fmla="*/ 11 w 17"/>
                  <a:gd name="T5" fmla="*/ 6 h 12"/>
                  <a:gd name="T6" fmla="*/ 11 w 17"/>
                  <a:gd name="T7" fmla="*/ 6 h 12"/>
                  <a:gd name="T8" fmla="*/ 17 w 17"/>
                  <a:gd name="T9" fmla="*/ 6 h 12"/>
                  <a:gd name="T10" fmla="*/ 11 w 17"/>
                  <a:gd name="T11" fmla="*/ 12 h 12"/>
                  <a:gd name="T12" fmla="*/ 11 w 17"/>
                  <a:gd name="T13" fmla="*/ 12 h 12"/>
                  <a:gd name="T14" fmla="*/ 6 w 17"/>
                  <a:gd name="T15" fmla="*/ 12 h 12"/>
                  <a:gd name="T16" fmla="*/ 0 w 17"/>
                  <a:gd name="T17" fmla="*/ 6 h 12"/>
                  <a:gd name="T18" fmla="*/ 0 w 17"/>
                  <a:gd name="T19" fmla="*/ 0 h 12"/>
                  <a:gd name="T20" fmla="*/ 0 w 17"/>
                  <a:gd name="T21" fmla="*/ 0 h 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7"/>
                  <a:gd name="T34" fmla="*/ 0 h 12"/>
                  <a:gd name="T35" fmla="*/ 17 w 17"/>
                  <a:gd name="T36" fmla="*/ 12 h 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7" h="12">
                    <a:moveTo>
                      <a:pt x="0" y="0"/>
                    </a:moveTo>
                    <a:lnTo>
                      <a:pt x="6" y="0"/>
                    </a:lnTo>
                    <a:lnTo>
                      <a:pt x="11" y="6"/>
                    </a:lnTo>
                    <a:lnTo>
                      <a:pt x="17" y="6"/>
                    </a:lnTo>
                    <a:lnTo>
                      <a:pt x="11" y="12"/>
                    </a:lnTo>
                    <a:lnTo>
                      <a:pt x="6" y="12"/>
                    </a:lnTo>
                    <a:lnTo>
                      <a:pt x="0" y="6"/>
                    </a:lnTo>
                    <a:lnTo>
                      <a:pt x="0" y="0"/>
                    </a:lnTo>
                    <a:close/>
                  </a:path>
                </a:pathLst>
              </a:custGeom>
              <a:solidFill>
                <a:srgbClr val="FB0F0C"/>
              </a:solidFill>
              <a:ln w="9525">
                <a:noFill/>
                <a:round/>
                <a:headEnd/>
                <a:tailEnd/>
              </a:ln>
            </p:spPr>
            <p:txBody>
              <a:bodyPr/>
              <a:lstStyle/>
              <a:p>
                <a:pPr>
                  <a:defRPr/>
                </a:pPr>
                <a:endParaRPr lang="en-GB" sz="1108"/>
              </a:p>
            </p:txBody>
          </p:sp>
          <p:sp>
            <p:nvSpPr>
              <p:cNvPr id="71" name="Freeform 205"/>
              <p:cNvSpPr>
                <a:spLocks/>
              </p:cNvSpPr>
              <p:nvPr/>
            </p:nvSpPr>
            <p:spPr bwMode="auto">
              <a:xfrm>
                <a:off x="4332" y="1630"/>
                <a:ext cx="10" cy="6"/>
              </a:xfrm>
              <a:custGeom>
                <a:avLst/>
                <a:gdLst>
                  <a:gd name="T0" fmla="*/ 5 w 11"/>
                  <a:gd name="T1" fmla="*/ 6 h 6"/>
                  <a:gd name="T2" fmla="*/ 5 w 11"/>
                  <a:gd name="T3" fmla="*/ 6 h 6"/>
                  <a:gd name="T4" fmla="*/ 5 w 11"/>
                  <a:gd name="T5" fmla="*/ 0 h 6"/>
                  <a:gd name="T6" fmla="*/ 5 w 11"/>
                  <a:gd name="T7" fmla="*/ 0 h 6"/>
                  <a:gd name="T8" fmla="*/ 5 w 11"/>
                  <a:gd name="T9" fmla="*/ 0 h 6"/>
                  <a:gd name="T10" fmla="*/ 11 w 11"/>
                  <a:gd name="T11" fmla="*/ 0 h 6"/>
                  <a:gd name="T12" fmla="*/ 11 w 11"/>
                  <a:gd name="T13" fmla="*/ 0 h 6"/>
                  <a:gd name="T14" fmla="*/ 11 w 11"/>
                  <a:gd name="T15" fmla="*/ 0 h 6"/>
                  <a:gd name="T16" fmla="*/ 5 w 11"/>
                  <a:gd name="T17" fmla="*/ 0 h 6"/>
                  <a:gd name="T18" fmla="*/ 5 w 11"/>
                  <a:gd name="T19" fmla="*/ 0 h 6"/>
                  <a:gd name="T20" fmla="*/ 5 w 11"/>
                  <a:gd name="T21" fmla="*/ 0 h 6"/>
                  <a:gd name="T22" fmla="*/ 0 w 11"/>
                  <a:gd name="T23" fmla="*/ 0 h 6"/>
                  <a:gd name="T24" fmla="*/ 0 w 11"/>
                  <a:gd name="T25" fmla="*/ 0 h 6"/>
                  <a:gd name="T26" fmla="*/ 0 w 11"/>
                  <a:gd name="T27" fmla="*/ 0 h 6"/>
                  <a:gd name="T28" fmla="*/ 0 w 11"/>
                  <a:gd name="T29" fmla="*/ 0 h 6"/>
                  <a:gd name="T30" fmla="*/ 0 w 11"/>
                  <a:gd name="T31" fmla="*/ 0 h 6"/>
                  <a:gd name="T32" fmla="*/ 0 w 11"/>
                  <a:gd name="T33" fmla="*/ 0 h 6"/>
                  <a:gd name="T34" fmla="*/ 0 w 11"/>
                  <a:gd name="T35" fmla="*/ 0 h 6"/>
                  <a:gd name="T36" fmla="*/ 0 w 11"/>
                  <a:gd name="T37" fmla="*/ 0 h 6"/>
                  <a:gd name="T38" fmla="*/ 0 w 11"/>
                  <a:gd name="T39" fmla="*/ 0 h 6"/>
                  <a:gd name="T40" fmla="*/ 0 w 11"/>
                  <a:gd name="T41" fmla="*/ 0 h 6"/>
                  <a:gd name="T42" fmla="*/ 0 w 11"/>
                  <a:gd name="T43" fmla="*/ 0 h 6"/>
                  <a:gd name="T44" fmla="*/ 0 w 11"/>
                  <a:gd name="T45" fmla="*/ 0 h 6"/>
                  <a:gd name="T46" fmla="*/ 0 w 11"/>
                  <a:gd name="T47" fmla="*/ 0 h 6"/>
                  <a:gd name="T48" fmla="*/ 0 w 11"/>
                  <a:gd name="T49" fmla="*/ 0 h 6"/>
                  <a:gd name="T50" fmla="*/ 0 w 11"/>
                  <a:gd name="T51" fmla="*/ 0 h 6"/>
                  <a:gd name="T52" fmla="*/ 0 w 11"/>
                  <a:gd name="T53" fmla="*/ 0 h 6"/>
                  <a:gd name="T54" fmla="*/ 0 w 11"/>
                  <a:gd name="T55" fmla="*/ 0 h 6"/>
                  <a:gd name="T56" fmla="*/ 0 w 11"/>
                  <a:gd name="T57" fmla="*/ 0 h 6"/>
                  <a:gd name="T58" fmla="*/ 0 w 11"/>
                  <a:gd name="T59" fmla="*/ 0 h 6"/>
                  <a:gd name="T60" fmla="*/ 0 w 11"/>
                  <a:gd name="T61" fmla="*/ 0 h 6"/>
                  <a:gd name="T62" fmla="*/ 0 w 11"/>
                  <a:gd name="T63" fmla="*/ 0 h 6"/>
                  <a:gd name="T64" fmla="*/ 5 w 11"/>
                  <a:gd name="T65" fmla="*/ 0 h 6"/>
                  <a:gd name="T66" fmla="*/ 5 w 11"/>
                  <a:gd name="T67" fmla="*/ 0 h 6"/>
                  <a:gd name="T68" fmla="*/ 5 w 11"/>
                  <a:gd name="T69" fmla="*/ 6 h 6"/>
                  <a:gd name="T70" fmla="*/ 5 w 11"/>
                  <a:gd name="T71" fmla="*/ 6 h 6"/>
                  <a:gd name="T72" fmla="*/ 5 w 11"/>
                  <a:gd name="T73" fmla="*/ 6 h 6"/>
                  <a:gd name="T74" fmla="*/ 5 w 11"/>
                  <a:gd name="T75" fmla="*/ 0 h 6"/>
                  <a:gd name="T76" fmla="*/ 5 w 11"/>
                  <a:gd name="T77" fmla="*/ 0 h 6"/>
                  <a:gd name="T78" fmla="*/ 5 w 11"/>
                  <a:gd name="T79" fmla="*/ 0 h 6"/>
                  <a:gd name="T80" fmla="*/ 5 w 11"/>
                  <a:gd name="T81" fmla="*/ 0 h 6"/>
                  <a:gd name="T82" fmla="*/ 5 w 11"/>
                  <a:gd name="T83" fmla="*/ 6 h 6"/>
                  <a:gd name="T84" fmla="*/ 5 w 11"/>
                  <a:gd name="T85" fmla="*/ 6 h 6"/>
                  <a:gd name="T86" fmla="*/ 5 w 11"/>
                  <a:gd name="T87" fmla="*/ 6 h 6"/>
                  <a:gd name="T88" fmla="*/ 5 w 11"/>
                  <a:gd name="T89" fmla="*/ 6 h 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
                  <a:gd name="T136" fmla="*/ 0 h 6"/>
                  <a:gd name="T137" fmla="*/ 11 w 11"/>
                  <a:gd name="T138" fmla="*/ 6 h 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 h="6">
                    <a:moveTo>
                      <a:pt x="5" y="6"/>
                    </a:moveTo>
                    <a:lnTo>
                      <a:pt x="5" y="6"/>
                    </a:lnTo>
                    <a:lnTo>
                      <a:pt x="5" y="0"/>
                    </a:lnTo>
                    <a:lnTo>
                      <a:pt x="11" y="0"/>
                    </a:lnTo>
                    <a:lnTo>
                      <a:pt x="5" y="0"/>
                    </a:lnTo>
                    <a:lnTo>
                      <a:pt x="0" y="0"/>
                    </a:lnTo>
                    <a:lnTo>
                      <a:pt x="5" y="0"/>
                    </a:lnTo>
                    <a:lnTo>
                      <a:pt x="5" y="6"/>
                    </a:lnTo>
                    <a:lnTo>
                      <a:pt x="5" y="0"/>
                    </a:lnTo>
                    <a:lnTo>
                      <a:pt x="5" y="6"/>
                    </a:lnTo>
                    <a:close/>
                  </a:path>
                </a:pathLst>
              </a:custGeom>
              <a:solidFill>
                <a:srgbClr val="000000"/>
              </a:solidFill>
              <a:ln w="9525">
                <a:noFill/>
                <a:round/>
                <a:headEnd/>
                <a:tailEnd/>
              </a:ln>
            </p:spPr>
            <p:txBody>
              <a:bodyPr/>
              <a:lstStyle/>
              <a:p>
                <a:pPr>
                  <a:defRPr/>
                </a:pPr>
                <a:endParaRPr lang="en-GB" sz="1108"/>
              </a:p>
            </p:txBody>
          </p:sp>
          <p:sp>
            <p:nvSpPr>
              <p:cNvPr id="72" name="Freeform 206"/>
              <p:cNvSpPr>
                <a:spLocks/>
              </p:cNvSpPr>
              <p:nvPr/>
            </p:nvSpPr>
            <p:spPr bwMode="auto">
              <a:xfrm>
                <a:off x="4315" y="1617"/>
                <a:ext cx="12" cy="13"/>
              </a:xfrm>
              <a:custGeom>
                <a:avLst/>
                <a:gdLst>
                  <a:gd name="T0" fmla="*/ 6 w 12"/>
                  <a:gd name="T1" fmla="*/ 11 h 11"/>
                  <a:gd name="T2" fmla="*/ 6 w 12"/>
                  <a:gd name="T3" fmla="*/ 11 h 11"/>
                  <a:gd name="T4" fmla="*/ 6 w 12"/>
                  <a:gd name="T5" fmla="*/ 5 h 11"/>
                  <a:gd name="T6" fmla="*/ 6 w 12"/>
                  <a:gd name="T7" fmla="*/ 5 h 11"/>
                  <a:gd name="T8" fmla="*/ 6 w 12"/>
                  <a:gd name="T9" fmla="*/ 5 h 11"/>
                  <a:gd name="T10" fmla="*/ 6 w 12"/>
                  <a:gd name="T11" fmla="*/ 5 h 11"/>
                  <a:gd name="T12" fmla="*/ 6 w 12"/>
                  <a:gd name="T13" fmla="*/ 5 h 11"/>
                  <a:gd name="T14" fmla="*/ 6 w 12"/>
                  <a:gd name="T15" fmla="*/ 5 h 11"/>
                  <a:gd name="T16" fmla="*/ 6 w 12"/>
                  <a:gd name="T17" fmla="*/ 5 h 11"/>
                  <a:gd name="T18" fmla="*/ 6 w 12"/>
                  <a:gd name="T19" fmla="*/ 5 h 11"/>
                  <a:gd name="T20" fmla="*/ 6 w 12"/>
                  <a:gd name="T21" fmla="*/ 5 h 11"/>
                  <a:gd name="T22" fmla="*/ 6 w 12"/>
                  <a:gd name="T23" fmla="*/ 0 h 11"/>
                  <a:gd name="T24" fmla="*/ 0 w 12"/>
                  <a:gd name="T25" fmla="*/ 0 h 11"/>
                  <a:gd name="T26" fmla="*/ 0 w 12"/>
                  <a:gd name="T27" fmla="*/ 0 h 11"/>
                  <a:gd name="T28" fmla="*/ 0 w 12"/>
                  <a:gd name="T29" fmla="*/ 0 h 11"/>
                  <a:gd name="T30" fmla="*/ 0 w 12"/>
                  <a:gd name="T31" fmla="*/ 5 h 11"/>
                  <a:gd name="T32" fmla="*/ 0 w 12"/>
                  <a:gd name="T33" fmla="*/ 5 h 11"/>
                  <a:gd name="T34" fmla="*/ 0 w 12"/>
                  <a:gd name="T35" fmla="*/ 5 h 11"/>
                  <a:gd name="T36" fmla="*/ 0 w 12"/>
                  <a:gd name="T37" fmla="*/ 5 h 11"/>
                  <a:gd name="T38" fmla="*/ 0 w 12"/>
                  <a:gd name="T39" fmla="*/ 5 h 11"/>
                  <a:gd name="T40" fmla="*/ 6 w 12"/>
                  <a:gd name="T41" fmla="*/ 5 h 11"/>
                  <a:gd name="T42" fmla="*/ 0 w 12"/>
                  <a:gd name="T43" fmla="*/ 5 h 11"/>
                  <a:gd name="T44" fmla="*/ 6 w 12"/>
                  <a:gd name="T45" fmla="*/ 11 h 11"/>
                  <a:gd name="T46" fmla="*/ 6 w 12"/>
                  <a:gd name="T47" fmla="*/ 11 h 11"/>
                  <a:gd name="T48" fmla="*/ 6 w 12"/>
                  <a:gd name="T49" fmla="*/ 5 h 11"/>
                  <a:gd name="T50" fmla="*/ 6 w 12"/>
                  <a:gd name="T51" fmla="*/ 5 h 11"/>
                  <a:gd name="T52" fmla="*/ 6 w 12"/>
                  <a:gd name="T53" fmla="*/ 5 h 11"/>
                  <a:gd name="T54" fmla="*/ 6 w 12"/>
                  <a:gd name="T55" fmla="*/ 11 h 11"/>
                  <a:gd name="T56" fmla="*/ 6 w 12"/>
                  <a:gd name="T57" fmla="*/ 11 h 11"/>
                  <a:gd name="T58" fmla="*/ 6 w 12"/>
                  <a:gd name="T59" fmla="*/ 11 h 11"/>
                  <a:gd name="T60" fmla="*/ 6 w 12"/>
                  <a:gd name="T61" fmla="*/ 5 h 11"/>
                  <a:gd name="T62" fmla="*/ 6 w 12"/>
                  <a:gd name="T63" fmla="*/ 5 h 11"/>
                  <a:gd name="T64" fmla="*/ 6 w 12"/>
                  <a:gd name="T65" fmla="*/ 5 h 11"/>
                  <a:gd name="T66" fmla="*/ 6 w 12"/>
                  <a:gd name="T67" fmla="*/ 5 h 11"/>
                  <a:gd name="T68" fmla="*/ 6 w 12"/>
                  <a:gd name="T69" fmla="*/ 5 h 11"/>
                  <a:gd name="T70" fmla="*/ 6 w 12"/>
                  <a:gd name="T71" fmla="*/ 11 h 11"/>
                  <a:gd name="T72" fmla="*/ 6 w 12"/>
                  <a:gd name="T73" fmla="*/ 11 h 11"/>
                  <a:gd name="T74" fmla="*/ 6 w 12"/>
                  <a:gd name="T75" fmla="*/ 5 h 11"/>
                  <a:gd name="T76" fmla="*/ 6 w 12"/>
                  <a:gd name="T77" fmla="*/ 5 h 11"/>
                  <a:gd name="T78" fmla="*/ 6 w 12"/>
                  <a:gd name="T79" fmla="*/ 5 h 11"/>
                  <a:gd name="T80" fmla="*/ 6 w 12"/>
                  <a:gd name="T81" fmla="*/ 11 h 11"/>
                  <a:gd name="T82" fmla="*/ 6 w 12"/>
                  <a:gd name="T83" fmla="*/ 11 h 11"/>
                  <a:gd name="T84" fmla="*/ 6 w 12"/>
                  <a:gd name="T85" fmla="*/ 11 h 11"/>
                  <a:gd name="T86" fmla="*/ 6 w 12"/>
                  <a:gd name="T87" fmla="*/ 11 h 1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
                  <a:gd name="T133" fmla="*/ 0 h 11"/>
                  <a:gd name="T134" fmla="*/ 12 w 12"/>
                  <a:gd name="T135" fmla="*/ 11 h 1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 h="11">
                    <a:moveTo>
                      <a:pt x="12" y="11"/>
                    </a:moveTo>
                    <a:lnTo>
                      <a:pt x="12" y="11"/>
                    </a:lnTo>
                    <a:lnTo>
                      <a:pt x="12" y="5"/>
                    </a:lnTo>
                    <a:lnTo>
                      <a:pt x="6" y="5"/>
                    </a:lnTo>
                    <a:lnTo>
                      <a:pt x="6" y="0"/>
                    </a:lnTo>
                    <a:lnTo>
                      <a:pt x="0" y="0"/>
                    </a:lnTo>
                    <a:lnTo>
                      <a:pt x="0" y="5"/>
                    </a:lnTo>
                    <a:lnTo>
                      <a:pt x="6" y="5"/>
                    </a:lnTo>
                    <a:lnTo>
                      <a:pt x="0" y="5"/>
                    </a:lnTo>
                    <a:lnTo>
                      <a:pt x="6" y="11"/>
                    </a:lnTo>
                    <a:lnTo>
                      <a:pt x="6" y="5"/>
                    </a:lnTo>
                    <a:lnTo>
                      <a:pt x="6" y="11"/>
                    </a:lnTo>
                    <a:lnTo>
                      <a:pt x="6" y="5"/>
                    </a:lnTo>
                    <a:lnTo>
                      <a:pt x="12" y="11"/>
                    </a:lnTo>
                    <a:lnTo>
                      <a:pt x="12" y="5"/>
                    </a:lnTo>
                    <a:lnTo>
                      <a:pt x="12" y="11"/>
                    </a:lnTo>
                    <a:close/>
                  </a:path>
                </a:pathLst>
              </a:custGeom>
              <a:solidFill>
                <a:srgbClr val="FFFFFF"/>
              </a:solidFill>
              <a:ln w="9525">
                <a:noFill/>
                <a:round/>
                <a:headEnd/>
                <a:tailEnd/>
              </a:ln>
            </p:spPr>
            <p:txBody>
              <a:bodyPr/>
              <a:lstStyle/>
              <a:p>
                <a:pPr>
                  <a:defRPr/>
                </a:pPr>
                <a:endParaRPr lang="en-GB" sz="1108"/>
              </a:p>
            </p:txBody>
          </p:sp>
          <p:sp>
            <p:nvSpPr>
              <p:cNvPr id="73" name="Freeform 207"/>
              <p:cNvSpPr>
                <a:spLocks/>
              </p:cNvSpPr>
              <p:nvPr/>
            </p:nvSpPr>
            <p:spPr bwMode="auto">
              <a:xfrm>
                <a:off x="4315" y="1617"/>
                <a:ext cx="6" cy="2"/>
              </a:xfrm>
              <a:custGeom>
                <a:avLst/>
                <a:gdLst>
                  <a:gd name="T0" fmla="*/ 6 w 6"/>
                  <a:gd name="T1" fmla="*/ 0 h 1"/>
                  <a:gd name="T2" fmla="*/ 6 w 6"/>
                  <a:gd name="T3" fmla="*/ 0 h 1"/>
                  <a:gd name="T4" fmla="*/ 6 w 6"/>
                  <a:gd name="T5" fmla="*/ 0 h 1"/>
                  <a:gd name="T6" fmla="*/ 6 w 6"/>
                  <a:gd name="T7" fmla="*/ 0 h 1"/>
                  <a:gd name="T8" fmla="*/ 6 w 6"/>
                  <a:gd name="T9" fmla="*/ 0 h 1"/>
                  <a:gd name="T10" fmla="*/ 6 w 6"/>
                  <a:gd name="T11" fmla="*/ 0 h 1"/>
                  <a:gd name="T12" fmla="*/ 6 w 6"/>
                  <a:gd name="T13" fmla="*/ 0 h 1"/>
                  <a:gd name="T14" fmla="*/ 6 w 6"/>
                  <a:gd name="T15" fmla="*/ 0 h 1"/>
                  <a:gd name="T16" fmla="*/ 0 w 6"/>
                  <a:gd name="T17" fmla="*/ 0 h 1"/>
                  <a:gd name="T18" fmla="*/ 0 w 6"/>
                  <a:gd name="T19" fmla="*/ 0 h 1"/>
                  <a:gd name="T20" fmla="*/ 0 w 6"/>
                  <a:gd name="T21" fmla="*/ 0 h 1"/>
                  <a:gd name="T22" fmla="*/ 0 w 6"/>
                  <a:gd name="T23" fmla="*/ 0 h 1"/>
                  <a:gd name="T24" fmla="*/ 0 w 6"/>
                  <a:gd name="T25" fmla="*/ 0 h 1"/>
                  <a:gd name="T26" fmla="*/ 0 w 6"/>
                  <a:gd name="T27" fmla="*/ 0 h 1"/>
                  <a:gd name="T28" fmla="*/ 0 w 6"/>
                  <a:gd name="T29" fmla="*/ 0 h 1"/>
                  <a:gd name="T30" fmla="*/ 6 w 6"/>
                  <a:gd name="T31" fmla="*/ 0 h 1"/>
                  <a:gd name="T32" fmla="*/ 6 w 6"/>
                  <a:gd name="T33" fmla="*/ 0 h 1"/>
                  <a:gd name="T34" fmla="*/ 6 w 6"/>
                  <a:gd name="T35" fmla="*/ 0 h 1"/>
                  <a:gd name="T36" fmla="*/ 6 w 6"/>
                  <a:gd name="T37" fmla="*/ 0 h 1"/>
                  <a:gd name="T38" fmla="*/ 6 w 6"/>
                  <a:gd name="T39" fmla="*/ 0 h 1"/>
                  <a:gd name="T40" fmla="*/ 6 w 6"/>
                  <a:gd name="T41" fmla="*/ 0 h 1"/>
                  <a:gd name="T42" fmla="*/ 6 w 6"/>
                  <a:gd name="T43" fmla="*/ 0 h 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
                  <a:gd name="T67" fmla="*/ 0 h 1"/>
                  <a:gd name="T68" fmla="*/ 6 w 6"/>
                  <a:gd name="T69" fmla="*/ 1 h 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 h="1">
                    <a:moveTo>
                      <a:pt x="6" y="0"/>
                    </a:moveTo>
                    <a:lnTo>
                      <a:pt x="6" y="0"/>
                    </a:lnTo>
                    <a:lnTo>
                      <a:pt x="0" y="0"/>
                    </a:lnTo>
                    <a:lnTo>
                      <a:pt x="6" y="0"/>
                    </a:lnTo>
                    <a:close/>
                  </a:path>
                </a:pathLst>
              </a:custGeom>
              <a:solidFill>
                <a:srgbClr val="FB0F0C"/>
              </a:solidFill>
              <a:ln w="9525">
                <a:noFill/>
                <a:round/>
                <a:headEnd/>
                <a:tailEnd/>
              </a:ln>
            </p:spPr>
            <p:txBody>
              <a:bodyPr/>
              <a:lstStyle/>
              <a:p>
                <a:pPr>
                  <a:defRPr/>
                </a:pPr>
                <a:endParaRPr lang="en-GB" sz="1108"/>
              </a:p>
            </p:txBody>
          </p:sp>
          <p:sp>
            <p:nvSpPr>
              <p:cNvPr id="74" name="Freeform 208"/>
              <p:cNvSpPr>
                <a:spLocks/>
              </p:cNvSpPr>
              <p:nvPr/>
            </p:nvSpPr>
            <p:spPr bwMode="auto">
              <a:xfrm>
                <a:off x="4315" y="1617"/>
                <a:ext cx="6" cy="6"/>
              </a:xfrm>
              <a:custGeom>
                <a:avLst/>
                <a:gdLst>
                  <a:gd name="T0" fmla="*/ 6 w 6"/>
                  <a:gd name="T1" fmla="*/ 0 h 5"/>
                  <a:gd name="T2" fmla="*/ 0 w 6"/>
                  <a:gd name="T3" fmla="*/ 0 h 5"/>
                  <a:gd name="T4" fmla="*/ 6 w 6"/>
                  <a:gd name="T5" fmla="*/ 5 h 5"/>
                  <a:gd name="T6" fmla="*/ 6 w 6"/>
                  <a:gd name="T7" fmla="*/ 0 h 5"/>
                  <a:gd name="T8" fmla="*/ 6 w 6"/>
                  <a:gd name="T9" fmla="*/ 0 h 5"/>
                  <a:gd name="T10" fmla="*/ 6 w 6"/>
                  <a:gd name="T11" fmla="*/ 0 h 5"/>
                  <a:gd name="T12" fmla="*/ 6 w 6"/>
                  <a:gd name="T13" fmla="*/ 5 h 5"/>
                  <a:gd name="T14" fmla="*/ 6 w 6"/>
                  <a:gd name="T15" fmla="*/ 5 h 5"/>
                  <a:gd name="T16" fmla="*/ 6 w 6"/>
                  <a:gd name="T17" fmla="*/ 5 h 5"/>
                  <a:gd name="T18" fmla="*/ 6 w 6"/>
                  <a:gd name="T19" fmla="*/ 0 h 5"/>
                  <a:gd name="T20" fmla="*/ 6 w 6"/>
                  <a:gd name="T21" fmla="*/ 0 h 5"/>
                  <a:gd name="T22" fmla="*/ 6 w 6"/>
                  <a:gd name="T23" fmla="*/ 0 h 5"/>
                  <a:gd name="T24" fmla="*/ 6 w 6"/>
                  <a:gd name="T25" fmla="*/ 0 h 5"/>
                  <a:gd name="T26" fmla="*/ 6 w 6"/>
                  <a:gd name="T27" fmla="*/ 0 h 5"/>
                  <a:gd name="T28" fmla="*/ 6 w 6"/>
                  <a:gd name="T29" fmla="*/ 0 h 5"/>
                  <a:gd name="T30" fmla="*/ 6 w 6"/>
                  <a:gd name="T31" fmla="*/ 0 h 5"/>
                  <a:gd name="T32" fmla="*/ 6 w 6"/>
                  <a:gd name="T33" fmla="*/ 0 h 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
                  <a:gd name="T52" fmla="*/ 0 h 5"/>
                  <a:gd name="T53" fmla="*/ 6 w 6"/>
                  <a:gd name="T54" fmla="*/ 5 h 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 h="5">
                    <a:moveTo>
                      <a:pt x="6" y="0"/>
                    </a:moveTo>
                    <a:lnTo>
                      <a:pt x="0" y="0"/>
                    </a:lnTo>
                    <a:lnTo>
                      <a:pt x="6" y="5"/>
                    </a:lnTo>
                    <a:lnTo>
                      <a:pt x="6" y="0"/>
                    </a:lnTo>
                    <a:lnTo>
                      <a:pt x="6" y="5"/>
                    </a:lnTo>
                    <a:lnTo>
                      <a:pt x="6" y="0"/>
                    </a:lnTo>
                    <a:close/>
                  </a:path>
                </a:pathLst>
              </a:custGeom>
              <a:solidFill>
                <a:srgbClr val="FB0F0C"/>
              </a:solidFill>
              <a:ln w="9525">
                <a:noFill/>
                <a:round/>
                <a:headEnd/>
                <a:tailEnd/>
              </a:ln>
            </p:spPr>
            <p:txBody>
              <a:bodyPr/>
              <a:lstStyle/>
              <a:p>
                <a:pPr>
                  <a:defRPr/>
                </a:pPr>
                <a:endParaRPr lang="en-GB" sz="1108"/>
              </a:p>
            </p:txBody>
          </p:sp>
          <p:sp>
            <p:nvSpPr>
              <p:cNvPr id="75" name="Freeform 209"/>
              <p:cNvSpPr>
                <a:spLocks/>
              </p:cNvSpPr>
              <p:nvPr/>
            </p:nvSpPr>
            <p:spPr bwMode="auto">
              <a:xfrm>
                <a:off x="4303" y="1626"/>
                <a:ext cx="6" cy="0"/>
              </a:xfrm>
              <a:custGeom>
                <a:avLst/>
                <a:gdLst>
                  <a:gd name="T0" fmla="*/ 0 w 6"/>
                  <a:gd name="T1" fmla="*/ 0 h 1"/>
                  <a:gd name="T2" fmla="*/ 0 w 6"/>
                  <a:gd name="T3" fmla="*/ 0 h 1"/>
                  <a:gd name="T4" fmla="*/ 0 w 6"/>
                  <a:gd name="T5" fmla="*/ 0 h 1"/>
                  <a:gd name="T6" fmla="*/ 6 w 6"/>
                  <a:gd name="T7" fmla="*/ 0 h 1"/>
                  <a:gd name="T8" fmla="*/ 6 w 6"/>
                  <a:gd name="T9" fmla="*/ 0 h 1"/>
                  <a:gd name="T10" fmla="*/ 0 w 6"/>
                  <a:gd name="T11" fmla="*/ 0 h 1"/>
                  <a:gd name="T12" fmla="*/ 0 w 6"/>
                  <a:gd name="T13" fmla="*/ 0 h 1"/>
                  <a:gd name="T14" fmla="*/ 0 w 6"/>
                  <a:gd name="T15" fmla="*/ 0 h 1"/>
                  <a:gd name="T16" fmla="*/ 0 w 6"/>
                  <a:gd name="T17" fmla="*/ 0 h 1"/>
                  <a:gd name="T18" fmla="*/ 0 w 6"/>
                  <a:gd name="T19" fmla="*/ 0 h 1"/>
                  <a:gd name="T20" fmla="*/ 0 w 6"/>
                  <a:gd name="T21" fmla="*/ 0 h 1"/>
                  <a:gd name="T22" fmla="*/ 0 w 6"/>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
                  <a:gd name="T37" fmla="*/ 0 h 1"/>
                  <a:gd name="T38" fmla="*/ 6 w 6"/>
                  <a:gd name="T39" fmla="*/ 1 h 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 h="1">
                    <a:moveTo>
                      <a:pt x="0" y="0"/>
                    </a:moveTo>
                    <a:lnTo>
                      <a:pt x="0" y="0"/>
                    </a:lnTo>
                    <a:lnTo>
                      <a:pt x="6" y="0"/>
                    </a:lnTo>
                    <a:lnTo>
                      <a:pt x="0" y="0"/>
                    </a:lnTo>
                    <a:close/>
                  </a:path>
                </a:pathLst>
              </a:custGeom>
              <a:solidFill>
                <a:srgbClr val="FCCF41"/>
              </a:solidFill>
              <a:ln w="9525">
                <a:noFill/>
                <a:round/>
                <a:headEnd/>
                <a:tailEnd/>
              </a:ln>
            </p:spPr>
            <p:txBody>
              <a:bodyPr/>
              <a:lstStyle/>
              <a:p>
                <a:pPr>
                  <a:defRPr/>
                </a:pPr>
                <a:endParaRPr lang="en-GB" sz="1108"/>
              </a:p>
            </p:txBody>
          </p:sp>
          <p:sp>
            <p:nvSpPr>
              <p:cNvPr id="76" name="Freeform 210"/>
              <p:cNvSpPr>
                <a:spLocks/>
              </p:cNvSpPr>
              <p:nvPr/>
            </p:nvSpPr>
            <p:spPr bwMode="auto">
              <a:xfrm>
                <a:off x="4297" y="1617"/>
                <a:ext cx="6" cy="2"/>
              </a:xfrm>
              <a:custGeom>
                <a:avLst/>
                <a:gdLst>
                  <a:gd name="T0" fmla="*/ 0 w 6"/>
                  <a:gd name="T1" fmla="*/ 0 h 1"/>
                  <a:gd name="T2" fmla="*/ 0 w 6"/>
                  <a:gd name="T3" fmla="*/ 0 h 1"/>
                  <a:gd name="T4" fmla="*/ 0 w 6"/>
                  <a:gd name="T5" fmla="*/ 0 h 1"/>
                  <a:gd name="T6" fmla="*/ 6 w 6"/>
                  <a:gd name="T7" fmla="*/ 0 h 1"/>
                  <a:gd name="T8" fmla="*/ 6 w 6"/>
                  <a:gd name="T9" fmla="*/ 0 h 1"/>
                  <a:gd name="T10" fmla="*/ 6 w 6"/>
                  <a:gd name="T11" fmla="*/ 0 h 1"/>
                  <a:gd name="T12" fmla="*/ 6 w 6"/>
                  <a:gd name="T13" fmla="*/ 0 h 1"/>
                  <a:gd name="T14" fmla="*/ 0 w 6"/>
                  <a:gd name="T15" fmla="*/ 0 h 1"/>
                  <a:gd name="T16" fmla="*/ 0 w 6"/>
                  <a:gd name="T17" fmla="*/ 0 h 1"/>
                  <a:gd name="T18" fmla="*/ 0 w 6"/>
                  <a:gd name="T19" fmla="*/ 0 h 1"/>
                  <a:gd name="T20" fmla="*/ 0 w 6"/>
                  <a:gd name="T21" fmla="*/ 0 h 1"/>
                  <a:gd name="T22" fmla="*/ 0 w 6"/>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
                  <a:gd name="T37" fmla="*/ 0 h 1"/>
                  <a:gd name="T38" fmla="*/ 6 w 6"/>
                  <a:gd name="T39" fmla="*/ 1 h 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 h="1">
                    <a:moveTo>
                      <a:pt x="0" y="0"/>
                    </a:moveTo>
                    <a:lnTo>
                      <a:pt x="0" y="0"/>
                    </a:lnTo>
                    <a:lnTo>
                      <a:pt x="6" y="0"/>
                    </a:lnTo>
                    <a:lnTo>
                      <a:pt x="0" y="0"/>
                    </a:lnTo>
                    <a:close/>
                  </a:path>
                </a:pathLst>
              </a:custGeom>
              <a:solidFill>
                <a:srgbClr val="FCCF41"/>
              </a:solidFill>
              <a:ln w="9525">
                <a:noFill/>
                <a:round/>
                <a:headEnd/>
                <a:tailEnd/>
              </a:ln>
            </p:spPr>
            <p:txBody>
              <a:bodyPr/>
              <a:lstStyle/>
              <a:p>
                <a:pPr>
                  <a:defRPr/>
                </a:pPr>
                <a:endParaRPr lang="en-GB" sz="1108"/>
              </a:p>
            </p:txBody>
          </p:sp>
          <p:sp>
            <p:nvSpPr>
              <p:cNvPr id="77" name="Freeform 211"/>
              <p:cNvSpPr>
                <a:spLocks/>
              </p:cNvSpPr>
              <p:nvPr/>
            </p:nvSpPr>
            <p:spPr bwMode="auto">
              <a:xfrm>
                <a:off x="4309" y="1617"/>
                <a:ext cx="2" cy="2"/>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w 1"/>
                  <a:gd name="T19" fmla="*/ 0 h 1"/>
                  <a:gd name="T20" fmla="*/ 0 w 1"/>
                  <a:gd name="T21" fmla="*/ 0 h 1"/>
                  <a:gd name="T22" fmla="*/ 0 w 1"/>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
                  <a:gd name="T37" fmla="*/ 0 h 1"/>
                  <a:gd name="T38" fmla="*/ 1 w 1"/>
                  <a:gd name="T39" fmla="*/ 1 h 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 h="1">
                    <a:moveTo>
                      <a:pt x="0" y="0"/>
                    </a:moveTo>
                    <a:lnTo>
                      <a:pt x="0" y="0"/>
                    </a:lnTo>
                    <a:close/>
                  </a:path>
                </a:pathLst>
              </a:custGeom>
              <a:solidFill>
                <a:srgbClr val="FCCF41"/>
              </a:solidFill>
              <a:ln w="9525">
                <a:noFill/>
                <a:round/>
                <a:headEnd/>
                <a:tailEnd/>
              </a:ln>
            </p:spPr>
            <p:txBody>
              <a:bodyPr/>
              <a:lstStyle/>
              <a:p>
                <a:pPr>
                  <a:defRPr/>
                </a:pPr>
                <a:endParaRPr lang="en-GB" sz="1108"/>
              </a:p>
            </p:txBody>
          </p:sp>
          <p:sp>
            <p:nvSpPr>
              <p:cNvPr id="78" name="Freeform 212"/>
              <p:cNvSpPr>
                <a:spLocks/>
              </p:cNvSpPr>
              <p:nvPr/>
            </p:nvSpPr>
            <p:spPr bwMode="auto">
              <a:xfrm>
                <a:off x="4187" y="1590"/>
                <a:ext cx="238" cy="162"/>
              </a:xfrm>
              <a:custGeom>
                <a:avLst/>
                <a:gdLst>
                  <a:gd name="T0" fmla="*/ 40 w 244"/>
                  <a:gd name="T1" fmla="*/ 1704 h 156"/>
                  <a:gd name="T2" fmla="*/ 40 w 244"/>
                  <a:gd name="T3" fmla="*/ 0 h 156"/>
                  <a:gd name="T4" fmla="*/ 0 w 244"/>
                  <a:gd name="T5" fmla="*/ 0 h 156"/>
                  <a:gd name="T6" fmla="*/ 0 w 244"/>
                  <a:gd name="T7" fmla="*/ 1704 h 156"/>
                  <a:gd name="T8" fmla="*/ 40 w 244"/>
                  <a:gd name="T9" fmla="*/ 1704 h 156"/>
                  <a:gd name="T10" fmla="*/ 40 w 244"/>
                  <a:gd name="T11" fmla="*/ 1704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31" name="Group 223"/>
            <p:cNvGrpSpPr>
              <a:grpSpLocks/>
            </p:cNvGrpSpPr>
            <p:nvPr userDrawn="1"/>
          </p:nvGrpSpPr>
          <p:grpSpPr bwMode="auto">
            <a:xfrm>
              <a:off x="2701793" y="5092835"/>
              <a:ext cx="164978" cy="104897"/>
              <a:chOff x="4184" y="1339"/>
              <a:chExt cx="238" cy="162"/>
            </a:xfrm>
          </p:grpSpPr>
          <p:sp>
            <p:nvSpPr>
              <p:cNvPr id="48" name="Freeform 224"/>
              <p:cNvSpPr>
                <a:spLocks/>
              </p:cNvSpPr>
              <p:nvPr/>
            </p:nvSpPr>
            <p:spPr bwMode="auto">
              <a:xfrm>
                <a:off x="4184" y="1339"/>
                <a:ext cx="238" cy="162"/>
              </a:xfrm>
              <a:custGeom>
                <a:avLst/>
                <a:gdLst>
                  <a:gd name="T0" fmla="*/ 40 w 244"/>
                  <a:gd name="T1" fmla="*/ 1704 h 156"/>
                  <a:gd name="T2" fmla="*/ 40 w 244"/>
                  <a:gd name="T3" fmla="*/ 0 h 156"/>
                  <a:gd name="T4" fmla="*/ 0 w 244"/>
                  <a:gd name="T5" fmla="*/ 0 h 156"/>
                  <a:gd name="T6" fmla="*/ 0 w 244"/>
                  <a:gd name="T7" fmla="*/ 1704 h 156"/>
                  <a:gd name="T8" fmla="*/ 40 w 244"/>
                  <a:gd name="T9" fmla="*/ 1704 h 156"/>
                  <a:gd name="T10" fmla="*/ 40 w 244"/>
                  <a:gd name="T11" fmla="*/ 1704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a:defRPr/>
                </a:pPr>
                <a:endParaRPr lang="en-GB" sz="1108"/>
              </a:p>
            </p:txBody>
          </p:sp>
          <p:sp>
            <p:nvSpPr>
              <p:cNvPr id="49" name="Freeform 225"/>
              <p:cNvSpPr>
                <a:spLocks/>
              </p:cNvSpPr>
              <p:nvPr/>
            </p:nvSpPr>
            <p:spPr bwMode="auto">
              <a:xfrm>
                <a:off x="4184" y="1339"/>
                <a:ext cx="238" cy="53"/>
              </a:xfrm>
              <a:custGeom>
                <a:avLst/>
                <a:gdLst>
                  <a:gd name="T0" fmla="*/ 40 w 244"/>
                  <a:gd name="T1" fmla="*/ 962 h 50"/>
                  <a:gd name="T2" fmla="*/ 40 w 244"/>
                  <a:gd name="T3" fmla="*/ 0 h 50"/>
                  <a:gd name="T4" fmla="*/ 0 w 244"/>
                  <a:gd name="T5" fmla="*/ 0 h 50"/>
                  <a:gd name="T6" fmla="*/ 0 w 244"/>
                  <a:gd name="T7" fmla="*/ 962 h 50"/>
                  <a:gd name="T8" fmla="*/ 40 w 244"/>
                  <a:gd name="T9" fmla="*/ 962 h 50"/>
                  <a:gd name="T10" fmla="*/ 40 w 244"/>
                  <a:gd name="T11" fmla="*/ 962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FF0000"/>
              </a:solidFill>
              <a:ln w="9525">
                <a:noFill/>
                <a:round/>
                <a:headEnd/>
                <a:tailEnd/>
              </a:ln>
            </p:spPr>
            <p:txBody>
              <a:bodyPr/>
              <a:lstStyle/>
              <a:p>
                <a:pPr>
                  <a:defRPr/>
                </a:pPr>
                <a:endParaRPr lang="en-GB" sz="1108"/>
              </a:p>
            </p:txBody>
          </p:sp>
          <p:sp>
            <p:nvSpPr>
              <p:cNvPr id="50" name="Freeform 226"/>
              <p:cNvSpPr>
                <a:spLocks/>
              </p:cNvSpPr>
              <p:nvPr/>
            </p:nvSpPr>
            <p:spPr bwMode="auto">
              <a:xfrm>
                <a:off x="4184" y="1448"/>
                <a:ext cx="238" cy="53"/>
              </a:xfrm>
              <a:custGeom>
                <a:avLst/>
                <a:gdLst>
                  <a:gd name="T0" fmla="*/ 40 w 244"/>
                  <a:gd name="T1" fmla="*/ 962 h 50"/>
                  <a:gd name="T2" fmla="*/ 40 w 244"/>
                  <a:gd name="T3" fmla="*/ 0 h 50"/>
                  <a:gd name="T4" fmla="*/ 0 w 244"/>
                  <a:gd name="T5" fmla="*/ 0 h 50"/>
                  <a:gd name="T6" fmla="*/ 0 w 244"/>
                  <a:gd name="T7" fmla="*/ 962 h 50"/>
                  <a:gd name="T8" fmla="*/ 40 w 244"/>
                  <a:gd name="T9" fmla="*/ 962 h 50"/>
                  <a:gd name="T10" fmla="*/ 40 w 244"/>
                  <a:gd name="T11" fmla="*/ 962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409D27"/>
              </a:solidFill>
              <a:ln w="9525">
                <a:noFill/>
                <a:round/>
                <a:headEnd/>
                <a:tailEnd/>
              </a:ln>
            </p:spPr>
            <p:txBody>
              <a:bodyPr/>
              <a:lstStyle/>
              <a:p>
                <a:pPr>
                  <a:defRPr/>
                </a:pPr>
                <a:endParaRPr lang="en-GB" sz="1108"/>
              </a:p>
            </p:txBody>
          </p:sp>
          <p:sp>
            <p:nvSpPr>
              <p:cNvPr id="51" name="Freeform 227"/>
              <p:cNvSpPr>
                <a:spLocks/>
              </p:cNvSpPr>
              <p:nvPr/>
            </p:nvSpPr>
            <p:spPr bwMode="auto">
              <a:xfrm>
                <a:off x="4184" y="1339"/>
                <a:ext cx="238" cy="162"/>
              </a:xfrm>
              <a:custGeom>
                <a:avLst/>
                <a:gdLst>
                  <a:gd name="T0" fmla="*/ 40 w 244"/>
                  <a:gd name="T1" fmla="*/ 1704 h 156"/>
                  <a:gd name="T2" fmla="*/ 40 w 244"/>
                  <a:gd name="T3" fmla="*/ 0 h 156"/>
                  <a:gd name="T4" fmla="*/ 0 w 244"/>
                  <a:gd name="T5" fmla="*/ 0 h 156"/>
                  <a:gd name="T6" fmla="*/ 0 w 244"/>
                  <a:gd name="T7" fmla="*/ 1704 h 156"/>
                  <a:gd name="T8" fmla="*/ 40 w 244"/>
                  <a:gd name="T9" fmla="*/ 1704 h 156"/>
                  <a:gd name="T10" fmla="*/ 40 w 244"/>
                  <a:gd name="T11" fmla="*/ 1704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nvGrpSpPr>
            <p:cNvPr id="32" name="Group 38"/>
            <p:cNvGrpSpPr>
              <a:grpSpLocks/>
            </p:cNvGrpSpPr>
            <p:nvPr userDrawn="1"/>
          </p:nvGrpSpPr>
          <p:grpSpPr bwMode="auto">
            <a:xfrm>
              <a:off x="1217956" y="5092835"/>
              <a:ext cx="164978" cy="104922"/>
              <a:chOff x="528" y="1773"/>
              <a:chExt cx="246" cy="156"/>
            </a:xfrm>
          </p:grpSpPr>
          <p:sp>
            <p:nvSpPr>
              <p:cNvPr id="44" name="Freeform 248"/>
              <p:cNvSpPr>
                <a:spLocks/>
              </p:cNvSpPr>
              <p:nvPr/>
            </p:nvSpPr>
            <p:spPr bwMode="auto">
              <a:xfrm>
                <a:off x="528" y="1773"/>
                <a:ext cx="246" cy="156"/>
              </a:xfrm>
              <a:custGeom>
                <a:avLst/>
                <a:gdLst>
                  <a:gd name="T0" fmla="*/ 445 w 244"/>
                  <a:gd name="T1" fmla="*/ 61 h 157"/>
                  <a:gd name="T2" fmla="*/ 445 w 244"/>
                  <a:gd name="T3" fmla="*/ 0 h 157"/>
                  <a:gd name="T4" fmla="*/ 0 w 244"/>
                  <a:gd name="T5" fmla="*/ 0 h 157"/>
                  <a:gd name="T6" fmla="*/ 0 w 244"/>
                  <a:gd name="T7" fmla="*/ 61 h 157"/>
                  <a:gd name="T8" fmla="*/ 445 w 244"/>
                  <a:gd name="T9" fmla="*/ 61 h 157"/>
                  <a:gd name="T10" fmla="*/ 445 w 244"/>
                  <a:gd name="T11" fmla="*/ 61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close/>
                  </a:path>
                </a:pathLst>
              </a:custGeom>
              <a:solidFill>
                <a:srgbClr val="FFFFFF"/>
              </a:solidFill>
              <a:ln w="9525">
                <a:noFill/>
                <a:round/>
                <a:headEnd/>
                <a:tailEnd/>
              </a:ln>
            </p:spPr>
            <p:txBody>
              <a:bodyPr/>
              <a:lstStyle/>
              <a:p>
                <a:pPr>
                  <a:defRPr/>
                </a:pPr>
                <a:endParaRPr lang="en-GB" sz="1108"/>
              </a:p>
            </p:txBody>
          </p:sp>
          <p:sp>
            <p:nvSpPr>
              <p:cNvPr id="45" name="Freeform 249"/>
              <p:cNvSpPr>
                <a:spLocks/>
              </p:cNvSpPr>
              <p:nvPr/>
            </p:nvSpPr>
            <p:spPr bwMode="auto">
              <a:xfrm>
                <a:off x="528" y="1850"/>
                <a:ext cx="246" cy="79"/>
              </a:xfrm>
              <a:custGeom>
                <a:avLst/>
                <a:gdLst>
                  <a:gd name="T0" fmla="*/ 2929 w 238"/>
                  <a:gd name="T1" fmla="*/ 39 h 79"/>
                  <a:gd name="T2" fmla="*/ 2929 w 238"/>
                  <a:gd name="T3" fmla="*/ 0 h 79"/>
                  <a:gd name="T4" fmla="*/ 0 w 238"/>
                  <a:gd name="T5" fmla="*/ 0 h 79"/>
                  <a:gd name="T6" fmla="*/ 0 w 238"/>
                  <a:gd name="T7" fmla="*/ 39 h 79"/>
                  <a:gd name="T8" fmla="*/ 2929 w 238"/>
                  <a:gd name="T9" fmla="*/ 39 h 79"/>
                  <a:gd name="T10" fmla="*/ 2929 w 238"/>
                  <a:gd name="T11" fmla="*/ 39 h 79"/>
                  <a:gd name="T12" fmla="*/ 0 60000 65536"/>
                  <a:gd name="T13" fmla="*/ 0 60000 65536"/>
                  <a:gd name="T14" fmla="*/ 0 60000 65536"/>
                  <a:gd name="T15" fmla="*/ 0 60000 65536"/>
                  <a:gd name="T16" fmla="*/ 0 60000 65536"/>
                  <a:gd name="T17" fmla="*/ 0 60000 65536"/>
                  <a:gd name="T18" fmla="*/ 0 w 238"/>
                  <a:gd name="T19" fmla="*/ 0 h 79"/>
                  <a:gd name="T20" fmla="*/ 238 w 238"/>
                  <a:gd name="T21" fmla="*/ 79 h 79"/>
                </a:gdLst>
                <a:ahLst/>
                <a:cxnLst>
                  <a:cxn ang="T12">
                    <a:pos x="T0" y="T1"/>
                  </a:cxn>
                  <a:cxn ang="T13">
                    <a:pos x="T2" y="T3"/>
                  </a:cxn>
                  <a:cxn ang="T14">
                    <a:pos x="T4" y="T5"/>
                  </a:cxn>
                  <a:cxn ang="T15">
                    <a:pos x="T6" y="T7"/>
                  </a:cxn>
                  <a:cxn ang="T16">
                    <a:pos x="T8" y="T9"/>
                  </a:cxn>
                  <a:cxn ang="T17">
                    <a:pos x="T10" y="T11"/>
                  </a:cxn>
                </a:cxnLst>
                <a:rect l="T18" t="T19" r="T20" b="T21"/>
                <a:pathLst>
                  <a:path w="238" h="79">
                    <a:moveTo>
                      <a:pt x="238" y="79"/>
                    </a:moveTo>
                    <a:lnTo>
                      <a:pt x="238" y="0"/>
                    </a:lnTo>
                    <a:lnTo>
                      <a:pt x="0" y="0"/>
                    </a:lnTo>
                    <a:lnTo>
                      <a:pt x="0" y="79"/>
                    </a:lnTo>
                    <a:lnTo>
                      <a:pt x="238" y="79"/>
                    </a:lnTo>
                    <a:close/>
                  </a:path>
                </a:pathLst>
              </a:custGeom>
              <a:solidFill>
                <a:srgbClr val="FF0000"/>
              </a:solidFill>
              <a:ln w="9525">
                <a:noFill/>
                <a:round/>
                <a:headEnd/>
                <a:tailEnd/>
              </a:ln>
            </p:spPr>
            <p:txBody>
              <a:bodyPr/>
              <a:lstStyle/>
              <a:p>
                <a:pPr>
                  <a:defRPr/>
                </a:pPr>
                <a:endParaRPr lang="en-GB" sz="1108"/>
              </a:p>
            </p:txBody>
          </p:sp>
          <p:sp>
            <p:nvSpPr>
              <p:cNvPr id="46" name="Freeform 250"/>
              <p:cNvSpPr>
                <a:spLocks/>
              </p:cNvSpPr>
              <p:nvPr/>
            </p:nvSpPr>
            <p:spPr bwMode="auto">
              <a:xfrm>
                <a:off x="528" y="1773"/>
                <a:ext cx="120" cy="156"/>
              </a:xfrm>
              <a:custGeom>
                <a:avLst/>
                <a:gdLst>
                  <a:gd name="T0" fmla="*/ 0 w 119"/>
                  <a:gd name="T1" fmla="*/ 0 h 157"/>
                  <a:gd name="T2" fmla="*/ 0 w 119"/>
                  <a:gd name="T3" fmla="*/ 61 h 157"/>
                  <a:gd name="T4" fmla="*/ 211 w 119"/>
                  <a:gd name="T5" fmla="*/ 39 h 157"/>
                  <a:gd name="T6" fmla="*/ 0 w 119"/>
                  <a:gd name="T7" fmla="*/ 0 h 157"/>
                  <a:gd name="T8" fmla="*/ 0 w 119"/>
                  <a:gd name="T9" fmla="*/ 0 h 157"/>
                  <a:gd name="T10" fmla="*/ 0 60000 65536"/>
                  <a:gd name="T11" fmla="*/ 0 60000 65536"/>
                  <a:gd name="T12" fmla="*/ 0 60000 65536"/>
                  <a:gd name="T13" fmla="*/ 0 60000 65536"/>
                  <a:gd name="T14" fmla="*/ 0 60000 65536"/>
                  <a:gd name="T15" fmla="*/ 0 w 119"/>
                  <a:gd name="T16" fmla="*/ 0 h 157"/>
                  <a:gd name="T17" fmla="*/ 119 w 119"/>
                  <a:gd name="T18" fmla="*/ 157 h 157"/>
                </a:gdLst>
                <a:ahLst/>
                <a:cxnLst>
                  <a:cxn ang="T10">
                    <a:pos x="T0" y="T1"/>
                  </a:cxn>
                  <a:cxn ang="T11">
                    <a:pos x="T2" y="T3"/>
                  </a:cxn>
                  <a:cxn ang="T12">
                    <a:pos x="T4" y="T5"/>
                  </a:cxn>
                  <a:cxn ang="T13">
                    <a:pos x="T6" y="T7"/>
                  </a:cxn>
                  <a:cxn ang="T14">
                    <a:pos x="T8" y="T9"/>
                  </a:cxn>
                </a:cxnLst>
                <a:rect l="T15" t="T16" r="T17" b="T18"/>
                <a:pathLst>
                  <a:path w="119" h="157">
                    <a:moveTo>
                      <a:pt x="0" y="0"/>
                    </a:moveTo>
                    <a:lnTo>
                      <a:pt x="0" y="157"/>
                    </a:lnTo>
                    <a:lnTo>
                      <a:pt x="119" y="78"/>
                    </a:lnTo>
                    <a:lnTo>
                      <a:pt x="0" y="0"/>
                    </a:lnTo>
                    <a:close/>
                  </a:path>
                </a:pathLst>
              </a:custGeom>
              <a:solidFill>
                <a:srgbClr val="1A0C80"/>
              </a:solidFill>
              <a:ln w="9525">
                <a:noFill/>
                <a:round/>
                <a:headEnd/>
                <a:tailEnd/>
              </a:ln>
            </p:spPr>
            <p:txBody>
              <a:bodyPr/>
              <a:lstStyle/>
              <a:p>
                <a:pPr>
                  <a:defRPr/>
                </a:pPr>
                <a:endParaRPr lang="en-GB" sz="1108"/>
              </a:p>
            </p:txBody>
          </p:sp>
          <p:sp>
            <p:nvSpPr>
              <p:cNvPr id="47" name="Freeform 251"/>
              <p:cNvSpPr>
                <a:spLocks/>
              </p:cNvSpPr>
              <p:nvPr/>
            </p:nvSpPr>
            <p:spPr bwMode="auto">
              <a:xfrm>
                <a:off x="528" y="1773"/>
                <a:ext cx="246" cy="156"/>
              </a:xfrm>
              <a:custGeom>
                <a:avLst/>
                <a:gdLst>
                  <a:gd name="T0" fmla="*/ 445 w 244"/>
                  <a:gd name="T1" fmla="*/ 61 h 157"/>
                  <a:gd name="T2" fmla="*/ 445 w 244"/>
                  <a:gd name="T3" fmla="*/ 0 h 157"/>
                  <a:gd name="T4" fmla="*/ 0 w 244"/>
                  <a:gd name="T5" fmla="*/ 0 h 157"/>
                  <a:gd name="T6" fmla="*/ 0 w 244"/>
                  <a:gd name="T7" fmla="*/ 61 h 157"/>
                  <a:gd name="T8" fmla="*/ 445 w 244"/>
                  <a:gd name="T9" fmla="*/ 61 h 157"/>
                  <a:gd name="T10" fmla="*/ 445 w 244"/>
                  <a:gd name="T11" fmla="*/ 61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path>
                </a:pathLst>
              </a:custGeom>
              <a:noFill/>
              <a:ln w="0">
                <a:solidFill>
                  <a:srgbClr val="000000"/>
                </a:solidFill>
                <a:prstDash val="solid"/>
                <a:round/>
                <a:headEnd/>
                <a:tailEnd/>
              </a:ln>
            </p:spPr>
            <p:txBody>
              <a:bodyPr/>
              <a:lstStyle/>
              <a:p>
                <a:pPr>
                  <a:defRPr/>
                </a:pPr>
                <a:endParaRPr lang="en-GB" sz="1108"/>
              </a:p>
            </p:txBody>
          </p:sp>
        </p:grpSp>
        <p:grpSp>
          <p:nvGrpSpPr>
            <p:cNvPr id="33" name="Group 253"/>
            <p:cNvGrpSpPr>
              <a:grpSpLocks/>
            </p:cNvGrpSpPr>
            <p:nvPr userDrawn="1"/>
          </p:nvGrpSpPr>
          <p:grpSpPr bwMode="auto">
            <a:xfrm>
              <a:off x="793347" y="5092835"/>
              <a:ext cx="163271" cy="105273"/>
              <a:chOff x="528" y="1164"/>
              <a:chExt cx="237" cy="157"/>
            </a:xfrm>
          </p:grpSpPr>
          <p:sp>
            <p:nvSpPr>
              <p:cNvPr id="40" name="Rectangle 254"/>
              <p:cNvSpPr>
                <a:spLocks noChangeArrowheads="1"/>
              </p:cNvSpPr>
              <p:nvPr/>
            </p:nvSpPr>
            <p:spPr bwMode="auto">
              <a:xfrm>
                <a:off x="528" y="1164"/>
                <a:ext cx="237" cy="156"/>
              </a:xfrm>
              <a:prstGeom prst="rect">
                <a:avLst/>
              </a:prstGeom>
              <a:noFill/>
              <a:ln w="3175">
                <a:solidFill>
                  <a:schemeClr val="tx1"/>
                </a:solidFill>
                <a:miter lim="800000"/>
                <a:headEnd/>
                <a:tailEnd/>
              </a:ln>
            </p:spPr>
            <p:txBody>
              <a:bodyPr/>
              <a:lstStyle/>
              <a:p>
                <a:pPr eaLnBrk="0" hangingPunct="0">
                  <a:spcBef>
                    <a:spcPct val="50000"/>
                  </a:spcBef>
                  <a:defRPr/>
                </a:pPr>
                <a:endParaRPr lang="en-US" sz="1108">
                  <a:latin typeface="Arial" pitchFamily="34" charset="0"/>
                  <a:cs typeface="Arial" pitchFamily="34" charset="0"/>
                </a:endParaRPr>
              </a:p>
            </p:txBody>
          </p:sp>
          <p:sp>
            <p:nvSpPr>
              <p:cNvPr id="41" name="Rectangle 255"/>
              <p:cNvSpPr>
                <a:spLocks noChangeArrowheads="1"/>
              </p:cNvSpPr>
              <p:nvPr/>
            </p:nvSpPr>
            <p:spPr bwMode="auto">
              <a:xfrm>
                <a:off x="528" y="1164"/>
                <a:ext cx="237" cy="53"/>
              </a:xfrm>
              <a:prstGeom prst="rect">
                <a:avLst/>
              </a:prstGeom>
              <a:solidFill>
                <a:srgbClr val="FFFFFF"/>
              </a:solidFill>
              <a:ln w="3175">
                <a:solidFill>
                  <a:schemeClr val="tx1"/>
                </a:solidFill>
                <a:miter lim="800000"/>
                <a:headEnd/>
                <a:tailEnd/>
              </a:ln>
            </p:spPr>
            <p:txBody>
              <a:bodyPr/>
              <a:lstStyle/>
              <a:p>
                <a:pPr eaLnBrk="0" hangingPunct="0">
                  <a:spcBef>
                    <a:spcPct val="50000"/>
                  </a:spcBef>
                  <a:defRPr/>
                </a:pPr>
                <a:endParaRPr lang="en-US" sz="1108">
                  <a:latin typeface="Arial" pitchFamily="34" charset="0"/>
                  <a:cs typeface="Arial" pitchFamily="34" charset="0"/>
                </a:endParaRPr>
              </a:p>
            </p:txBody>
          </p:sp>
          <p:sp>
            <p:nvSpPr>
              <p:cNvPr id="42" name="Rectangle 256"/>
              <p:cNvSpPr>
                <a:spLocks noChangeArrowheads="1"/>
              </p:cNvSpPr>
              <p:nvPr/>
            </p:nvSpPr>
            <p:spPr bwMode="auto">
              <a:xfrm>
                <a:off x="528" y="1217"/>
                <a:ext cx="237" cy="55"/>
              </a:xfrm>
              <a:prstGeom prst="rect">
                <a:avLst/>
              </a:prstGeom>
              <a:solidFill>
                <a:srgbClr val="00FF00"/>
              </a:solidFill>
              <a:ln w="3175">
                <a:solidFill>
                  <a:schemeClr val="tx1">
                    <a:lumMod val="50000"/>
                  </a:schemeClr>
                </a:solidFill>
                <a:miter lim="800000"/>
                <a:headEnd/>
                <a:tailEnd/>
              </a:ln>
            </p:spPr>
            <p:txBody>
              <a:bodyPr/>
              <a:lstStyle/>
              <a:p>
                <a:pPr eaLnBrk="0" hangingPunct="0">
                  <a:spcBef>
                    <a:spcPct val="50000"/>
                  </a:spcBef>
                  <a:defRPr/>
                </a:pPr>
                <a:endParaRPr lang="en-US" sz="1108">
                  <a:latin typeface="Arial" pitchFamily="34" charset="0"/>
                  <a:cs typeface="Arial" pitchFamily="34" charset="0"/>
                </a:endParaRPr>
              </a:p>
            </p:txBody>
          </p:sp>
          <p:sp>
            <p:nvSpPr>
              <p:cNvPr id="43" name="Rectangle 257"/>
              <p:cNvSpPr>
                <a:spLocks noChangeArrowheads="1"/>
              </p:cNvSpPr>
              <p:nvPr/>
            </p:nvSpPr>
            <p:spPr bwMode="auto">
              <a:xfrm>
                <a:off x="528" y="1266"/>
                <a:ext cx="237" cy="55"/>
              </a:xfrm>
              <a:prstGeom prst="rect">
                <a:avLst/>
              </a:prstGeom>
              <a:solidFill>
                <a:srgbClr val="FF0000"/>
              </a:solidFill>
              <a:ln w="3175">
                <a:noFill/>
                <a:miter lim="800000"/>
                <a:headEnd/>
                <a:tailEnd/>
              </a:ln>
            </p:spPr>
            <p:txBody>
              <a:bodyPr/>
              <a:lstStyle/>
              <a:p>
                <a:pPr eaLnBrk="0" hangingPunct="0">
                  <a:spcBef>
                    <a:spcPct val="50000"/>
                  </a:spcBef>
                  <a:defRPr/>
                </a:pPr>
                <a:endParaRPr lang="en-US" sz="1108">
                  <a:latin typeface="Arial" pitchFamily="34" charset="0"/>
                  <a:cs typeface="Arial" pitchFamily="34" charset="0"/>
                </a:endParaRPr>
              </a:p>
            </p:txBody>
          </p:sp>
        </p:grpSp>
        <p:pic>
          <p:nvPicPr>
            <p:cNvPr id="34" name="Picture 268"/>
            <p:cNvPicPr>
              <a:picLocks noChangeAspect="1" noChangeArrowheads="1"/>
            </p:cNvPicPr>
            <p:nvPr userDrawn="1"/>
          </p:nvPicPr>
          <p:blipFill>
            <a:blip r:embed="rId8" cstate="print"/>
            <a:srcRect/>
            <a:stretch>
              <a:fillRect/>
            </a:stretch>
          </p:blipFill>
          <p:spPr bwMode="auto">
            <a:xfrm>
              <a:off x="2914951" y="5092835"/>
              <a:ext cx="167015" cy="109359"/>
            </a:xfrm>
            <a:prstGeom prst="rect">
              <a:avLst/>
            </a:prstGeom>
            <a:noFill/>
            <a:ln w="9525">
              <a:noFill/>
              <a:miter lim="800000"/>
              <a:headEnd/>
              <a:tailEnd/>
            </a:ln>
          </p:spPr>
        </p:pic>
        <p:grpSp>
          <p:nvGrpSpPr>
            <p:cNvPr id="35" name="Group 242"/>
            <p:cNvGrpSpPr>
              <a:grpSpLocks/>
            </p:cNvGrpSpPr>
            <p:nvPr userDrawn="1"/>
          </p:nvGrpSpPr>
          <p:grpSpPr bwMode="auto">
            <a:xfrm>
              <a:off x="1642783" y="5092835"/>
              <a:ext cx="163293" cy="104605"/>
              <a:chOff x="5555" y="2058"/>
              <a:chExt cx="245" cy="157"/>
            </a:xfrm>
          </p:grpSpPr>
          <p:sp>
            <p:nvSpPr>
              <p:cNvPr id="36" name="Freeform 243"/>
              <p:cNvSpPr>
                <a:spLocks/>
              </p:cNvSpPr>
              <p:nvPr/>
            </p:nvSpPr>
            <p:spPr bwMode="auto">
              <a:xfrm>
                <a:off x="5555" y="2058"/>
                <a:ext cx="245" cy="157"/>
              </a:xfrm>
              <a:custGeom>
                <a:avLst/>
                <a:gdLst>
                  <a:gd name="T0" fmla="*/ 0 w 244"/>
                  <a:gd name="T1" fmla="*/ 0 h 156"/>
                  <a:gd name="T2" fmla="*/ 0 w 244"/>
                  <a:gd name="T3" fmla="*/ 404 h 156"/>
                  <a:gd name="T4" fmla="*/ 445 w 244"/>
                  <a:gd name="T5" fmla="*/ 404 h 156"/>
                  <a:gd name="T6" fmla="*/ 445 w 244"/>
                  <a:gd name="T7" fmla="*/ 0 h 156"/>
                  <a:gd name="T8" fmla="*/ 0 w 244"/>
                  <a:gd name="T9" fmla="*/ 0 h 156"/>
                  <a:gd name="T10" fmla="*/ 0 w 244"/>
                  <a:gd name="T11" fmla="*/ 0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0" y="0"/>
                    </a:moveTo>
                    <a:lnTo>
                      <a:pt x="0" y="156"/>
                    </a:lnTo>
                    <a:lnTo>
                      <a:pt x="244" y="156"/>
                    </a:lnTo>
                    <a:lnTo>
                      <a:pt x="244" y="0"/>
                    </a:lnTo>
                    <a:lnTo>
                      <a:pt x="0" y="0"/>
                    </a:lnTo>
                    <a:close/>
                  </a:path>
                </a:pathLst>
              </a:custGeom>
              <a:solidFill>
                <a:srgbClr val="000000"/>
              </a:solidFill>
              <a:ln w="9525">
                <a:noFill/>
                <a:round/>
                <a:headEnd/>
                <a:tailEnd/>
              </a:ln>
            </p:spPr>
            <p:txBody>
              <a:bodyPr/>
              <a:lstStyle/>
              <a:p>
                <a:pPr>
                  <a:defRPr/>
                </a:pPr>
                <a:endParaRPr lang="en-GB" sz="1108"/>
              </a:p>
            </p:txBody>
          </p:sp>
          <p:sp>
            <p:nvSpPr>
              <p:cNvPr id="37" name="Freeform 244"/>
              <p:cNvSpPr>
                <a:spLocks/>
              </p:cNvSpPr>
              <p:nvPr/>
            </p:nvSpPr>
            <p:spPr bwMode="auto">
              <a:xfrm>
                <a:off x="5555" y="2162"/>
                <a:ext cx="245" cy="53"/>
              </a:xfrm>
              <a:custGeom>
                <a:avLst/>
                <a:gdLst>
                  <a:gd name="T0" fmla="*/ 0 w 244"/>
                  <a:gd name="T1" fmla="*/ 0 h 45"/>
                  <a:gd name="T2" fmla="*/ 0 w 244"/>
                  <a:gd name="T3" fmla="*/ 47398160 h 45"/>
                  <a:gd name="T4" fmla="*/ 445 w 244"/>
                  <a:gd name="T5" fmla="*/ 47398160 h 45"/>
                  <a:gd name="T6" fmla="*/ 445 w 244"/>
                  <a:gd name="T7" fmla="*/ 0 h 45"/>
                  <a:gd name="T8" fmla="*/ 0 w 244"/>
                  <a:gd name="T9" fmla="*/ 0 h 45"/>
                  <a:gd name="T10" fmla="*/ 0 w 244"/>
                  <a:gd name="T11" fmla="*/ 0 h 45"/>
                  <a:gd name="T12" fmla="*/ 0 60000 65536"/>
                  <a:gd name="T13" fmla="*/ 0 60000 65536"/>
                  <a:gd name="T14" fmla="*/ 0 60000 65536"/>
                  <a:gd name="T15" fmla="*/ 0 60000 65536"/>
                  <a:gd name="T16" fmla="*/ 0 60000 65536"/>
                  <a:gd name="T17" fmla="*/ 0 60000 65536"/>
                  <a:gd name="T18" fmla="*/ 0 w 244"/>
                  <a:gd name="T19" fmla="*/ 0 h 45"/>
                  <a:gd name="T20" fmla="*/ 244 w 244"/>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44" h="45">
                    <a:moveTo>
                      <a:pt x="0" y="0"/>
                    </a:moveTo>
                    <a:lnTo>
                      <a:pt x="0" y="45"/>
                    </a:lnTo>
                    <a:lnTo>
                      <a:pt x="244" y="45"/>
                    </a:lnTo>
                    <a:lnTo>
                      <a:pt x="244" y="0"/>
                    </a:lnTo>
                    <a:lnTo>
                      <a:pt x="0" y="0"/>
                    </a:lnTo>
                    <a:close/>
                  </a:path>
                </a:pathLst>
              </a:custGeom>
              <a:solidFill>
                <a:schemeClr val="bg1"/>
              </a:solidFill>
              <a:ln w="9525">
                <a:noFill/>
                <a:round/>
                <a:headEnd/>
                <a:tailEnd/>
              </a:ln>
            </p:spPr>
            <p:txBody>
              <a:bodyPr/>
              <a:lstStyle/>
              <a:p>
                <a:pPr>
                  <a:defRPr/>
                </a:pPr>
                <a:endParaRPr lang="en-GB" sz="1108"/>
              </a:p>
            </p:txBody>
          </p:sp>
          <p:sp>
            <p:nvSpPr>
              <p:cNvPr id="38" name="Freeform 245"/>
              <p:cNvSpPr>
                <a:spLocks/>
              </p:cNvSpPr>
              <p:nvPr/>
            </p:nvSpPr>
            <p:spPr bwMode="auto">
              <a:xfrm>
                <a:off x="5555" y="2060"/>
                <a:ext cx="245" cy="55"/>
              </a:xfrm>
              <a:custGeom>
                <a:avLst/>
                <a:gdLst>
                  <a:gd name="T0" fmla="*/ 0 w 244"/>
                  <a:gd name="T1" fmla="*/ 0 h 50"/>
                  <a:gd name="T2" fmla="*/ 0 w 244"/>
                  <a:gd name="T3" fmla="*/ 17379 h 50"/>
                  <a:gd name="T4" fmla="*/ 445 w 244"/>
                  <a:gd name="T5" fmla="*/ 17379 h 50"/>
                  <a:gd name="T6" fmla="*/ 445 w 244"/>
                  <a:gd name="T7" fmla="*/ 0 h 50"/>
                  <a:gd name="T8" fmla="*/ 0 w 244"/>
                  <a:gd name="T9" fmla="*/ 0 h 50"/>
                  <a:gd name="T10" fmla="*/ 0 w 244"/>
                  <a:gd name="T11" fmla="*/ 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0" y="0"/>
                    </a:moveTo>
                    <a:lnTo>
                      <a:pt x="0" y="50"/>
                    </a:lnTo>
                    <a:lnTo>
                      <a:pt x="244" y="50"/>
                    </a:lnTo>
                    <a:lnTo>
                      <a:pt x="244" y="0"/>
                    </a:lnTo>
                    <a:lnTo>
                      <a:pt x="0" y="0"/>
                    </a:lnTo>
                    <a:close/>
                  </a:path>
                </a:pathLst>
              </a:custGeom>
              <a:solidFill>
                <a:srgbClr val="0000FF"/>
              </a:solidFill>
              <a:ln w="9525">
                <a:noFill/>
                <a:round/>
                <a:headEnd/>
                <a:tailEnd/>
              </a:ln>
            </p:spPr>
            <p:txBody>
              <a:bodyPr/>
              <a:lstStyle/>
              <a:p>
                <a:pPr>
                  <a:defRPr/>
                </a:pPr>
                <a:endParaRPr lang="en-GB" sz="1108"/>
              </a:p>
            </p:txBody>
          </p:sp>
          <p:sp>
            <p:nvSpPr>
              <p:cNvPr id="39" name="Freeform 246"/>
              <p:cNvSpPr>
                <a:spLocks/>
              </p:cNvSpPr>
              <p:nvPr/>
            </p:nvSpPr>
            <p:spPr bwMode="auto">
              <a:xfrm>
                <a:off x="5555" y="2058"/>
                <a:ext cx="245" cy="157"/>
              </a:xfrm>
              <a:custGeom>
                <a:avLst/>
                <a:gdLst>
                  <a:gd name="T0" fmla="*/ 445 w 244"/>
                  <a:gd name="T1" fmla="*/ 404 h 156"/>
                  <a:gd name="T2" fmla="*/ 445 w 244"/>
                  <a:gd name="T3" fmla="*/ 0 h 156"/>
                  <a:gd name="T4" fmla="*/ 0 w 244"/>
                  <a:gd name="T5" fmla="*/ 0 h 156"/>
                  <a:gd name="T6" fmla="*/ 0 w 244"/>
                  <a:gd name="T7" fmla="*/ 404 h 156"/>
                  <a:gd name="T8" fmla="*/ 445 w 244"/>
                  <a:gd name="T9" fmla="*/ 404 h 156"/>
                  <a:gd name="T10" fmla="*/ 445 w 244"/>
                  <a:gd name="T11" fmla="*/ 404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a:defRPr/>
                </a:pPr>
                <a:endParaRPr lang="en-GB" sz="1108"/>
              </a:p>
            </p:txBody>
          </p:sp>
        </p:grpSp>
      </p:grpSp>
      <p:sp>
        <p:nvSpPr>
          <p:cNvPr id="247" name="Rectangle 246"/>
          <p:cNvSpPr/>
          <p:nvPr userDrawn="1"/>
        </p:nvSpPr>
        <p:spPr bwMode="auto">
          <a:xfrm>
            <a:off x="10852843" y="6598214"/>
            <a:ext cx="1134139" cy="244549"/>
          </a:xfrm>
          <a:prstGeom prst="rect">
            <a:avLst/>
          </a:prstGeom>
          <a:solidFill>
            <a:srgbClr val="E8E8E8"/>
          </a:solidFill>
          <a:ln w="9525" cap="flat" cmpd="sng" algn="ctr">
            <a:noFill/>
            <a:prstDash val="solid"/>
            <a:round/>
            <a:headEnd type="none" w="med" len="med"/>
            <a:tailEnd type="none" w="med" len="med"/>
          </a:ln>
          <a:effectLst/>
        </p:spPr>
        <p:txBody>
          <a:bodyPr vert="horz" wrap="square" lIns="44308" tIns="44308" rIns="44308" bIns="44308" numCol="1" rtlCol="0" anchor="t" anchorCtr="0" compatLnSpc="1">
            <a:prstTxWarp prst="textNoShape">
              <a:avLst/>
            </a:prstTxWarp>
          </a:bodyPr>
          <a:lstStyle/>
          <a:p>
            <a:pPr marL="0" marR="0" indent="0" algn="l" defTabSz="1125444" rtl="0" eaLnBrk="0" fontAlgn="base" latinLnBrk="0" hangingPunct="0">
              <a:lnSpc>
                <a:spcPct val="100000"/>
              </a:lnSpc>
              <a:spcBef>
                <a:spcPct val="50000"/>
              </a:spcBef>
              <a:spcAft>
                <a:spcPct val="0"/>
              </a:spcAft>
              <a:buClrTx/>
              <a:buSzTx/>
              <a:buFontTx/>
              <a:buNone/>
              <a:tabLst/>
            </a:pPr>
            <a:endParaRPr kumimoji="0" lang="en-GB" sz="1108" b="1" i="0" u="none" strike="noStrike" cap="none" normalizeH="0" baseline="0">
              <a:ln>
                <a:noFill/>
              </a:ln>
              <a:solidFill>
                <a:schemeClr val="bg1"/>
              </a:solidFill>
              <a:effectLst/>
              <a:latin typeface="Tahoma" pitchFamily="34" charset="0"/>
            </a:endParaRPr>
          </a:p>
        </p:txBody>
      </p:sp>
      <p:pic>
        <p:nvPicPr>
          <p:cNvPr id="246" name="Picture 11" descr="EUMETSATLogo_hor_noTagline_solid_CMYK UPDATED version.png"/>
          <p:cNvPicPr>
            <a:picLocks noChangeAspect="1"/>
          </p:cNvPicPr>
          <p:nvPr userDrawn="1"/>
        </p:nvPicPr>
        <p:blipFill>
          <a:blip r:embed="rId9" cstate="print"/>
          <a:srcRect/>
          <a:stretch>
            <a:fillRect/>
          </a:stretch>
        </p:blipFill>
        <p:spPr bwMode="auto">
          <a:xfrm>
            <a:off x="8835298" y="553831"/>
            <a:ext cx="2614613" cy="482600"/>
          </a:xfrm>
          <a:prstGeom prst="rect">
            <a:avLst/>
          </a:prstGeom>
          <a:noFill/>
          <a:ln w="9525">
            <a:noFill/>
            <a:miter lim="800000"/>
            <a:headEnd/>
            <a:tailEnd/>
          </a:ln>
        </p:spPr>
      </p:pic>
      <p:pic>
        <p:nvPicPr>
          <p:cNvPr id="248" name="Content Placeholder 3" descr="msg.png"/>
          <p:cNvPicPr>
            <a:picLocks noChangeAspect="1"/>
          </p:cNvPicPr>
          <p:nvPr userDrawn="1"/>
        </p:nvPicPr>
        <p:blipFill>
          <a:blip r:embed="rId10" cstate="print"/>
          <a:srcRect/>
          <a:stretch>
            <a:fillRect/>
          </a:stretch>
        </p:blipFill>
        <p:spPr bwMode="auto">
          <a:xfrm>
            <a:off x="932150" y="5108992"/>
            <a:ext cx="1095942" cy="1106347"/>
          </a:xfrm>
          <a:prstGeom prst="rect">
            <a:avLst/>
          </a:prstGeom>
          <a:noFill/>
          <a:ln w="9525">
            <a:noFill/>
            <a:miter lim="800000"/>
            <a:headEnd/>
            <a:tailEnd/>
          </a:ln>
        </p:spPr>
      </p:pic>
      <p:pic>
        <p:nvPicPr>
          <p:cNvPr id="249" name="Content Placeholder 3" descr="msg.png"/>
          <p:cNvPicPr>
            <a:picLocks noChangeAspect="1"/>
          </p:cNvPicPr>
          <p:nvPr userDrawn="1"/>
        </p:nvPicPr>
        <p:blipFill>
          <a:blip r:embed="rId10" cstate="print"/>
          <a:srcRect/>
          <a:stretch>
            <a:fillRect/>
          </a:stretch>
        </p:blipFill>
        <p:spPr bwMode="auto">
          <a:xfrm>
            <a:off x="1948701" y="5244217"/>
            <a:ext cx="1095942" cy="1106347"/>
          </a:xfrm>
          <a:prstGeom prst="rect">
            <a:avLst/>
          </a:prstGeom>
          <a:noFill/>
          <a:ln w="9525">
            <a:noFill/>
            <a:miter lim="800000"/>
            <a:headEnd/>
            <a:tailEnd/>
          </a:ln>
        </p:spPr>
      </p:pic>
      <p:pic>
        <p:nvPicPr>
          <p:cNvPr id="250" name="Content Placeholder 3" descr="msg.png"/>
          <p:cNvPicPr>
            <a:picLocks noChangeAspect="1"/>
          </p:cNvPicPr>
          <p:nvPr userDrawn="1"/>
        </p:nvPicPr>
        <p:blipFill>
          <a:blip r:embed="rId10" cstate="print"/>
          <a:srcRect/>
          <a:stretch>
            <a:fillRect/>
          </a:stretch>
        </p:blipFill>
        <p:spPr bwMode="auto">
          <a:xfrm>
            <a:off x="2970656" y="4939417"/>
            <a:ext cx="1095942" cy="1106347"/>
          </a:xfrm>
          <a:prstGeom prst="rect">
            <a:avLst/>
          </a:prstGeom>
          <a:noFill/>
          <a:ln w="9525">
            <a:noFill/>
            <a:miter lim="800000"/>
            <a:headEnd/>
            <a:tailEnd/>
          </a:ln>
        </p:spPr>
      </p:pic>
      <p:pic>
        <p:nvPicPr>
          <p:cNvPr id="254" name="Picture 5" descr="jason-big.png"/>
          <p:cNvPicPr>
            <a:picLocks noChangeAspect="1"/>
          </p:cNvPicPr>
          <p:nvPr userDrawn="1"/>
        </p:nvPicPr>
        <p:blipFill>
          <a:blip r:embed="rId11" cstate="print"/>
          <a:srcRect/>
          <a:stretch>
            <a:fillRect/>
          </a:stretch>
        </p:blipFill>
        <p:spPr bwMode="auto">
          <a:xfrm rot="445958">
            <a:off x="2919287" y="3156926"/>
            <a:ext cx="1191409" cy="850181"/>
          </a:xfrm>
          <a:prstGeom prst="rect">
            <a:avLst/>
          </a:prstGeom>
          <a:noFill/>
          <a:ln w="9525">
            <a:noFill/>
            <a:miter lim="800000"/>
            <a:headEnd/>
            <a:tailEnd/>
          </a:ln>
        </p:spPr>
      </p:pic>
      <p:sp>
        <p:nvSpPr>
          <p:cNvPr id="2" name="Oval 1"/>
          <p:cNvSpPr/>
          <p:nvPr userDrawn="1"/>
        </p:nvSpPr>
        <p:spPr bwMode="auto">
          <a:xfrm>
            <a:off x="2314237" y="1608858"/>
            <a:ext cx="1558951" cy="1558951"/>
          </a:xfrm>
          <a:prstGeom prst="ellipse">
            <a:avLst/>
          </a:prstGeom>
          <a:gradFill flip="none" rotWithShape="1">
            <a:gsLst>
              <a:gs pos="67000">
                <a:schemeClr val="bg1">
                  <a:alpha val="0"/>
                </a:schemeClr>
              </a:gs>
              <a:gs pos="0">
                <a:srgbClr val="FFC000">
                  <a:alpha val="43000"/>
                </a:srgb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pic>
        <p:nvPicPr>
          <p:cNvPr id="252" name="Picture 6" descr="metop.png"/>
          <p:cNvPicPr>
            <a:picLocks noChangeAspect="1"/>
          </p:cNvPicPr>
          <p:nvPr userDrawn="1"/>
        </p:nvPicPr>
        <p:blipFill>
          <a:blip r:embed="rId12" cstate="print"/>
          <a:srcRect/>
          <a:stretch>
            <a:fillRect/>
          </a:stretch>
        </p:blipFill>
        <p:spPr bwMode="auto">
          <a:xfrm rot="20313837">
            <a:off x="2737293" y="1966704"/>
            <a:ext cx="968240" cy="727054"/>
          </a:xfrm>
          <a:prstGeom prst="rect">
            <a:avLst/>
          </a:prstGeom>
          <a:noFill/>
          <a:ln w="9525">
            <a:noFill/>
            <a:miter lim="800000"/>
            <a:headEnd/>
            <a:tailEnd/>
          </a:ln>
        </p:spPr>
      </p:pic>
      <p:sp>
        <p:nvSpPr>
          <p:cNvPr id="258" name="Oval 257"/>
          <p:cNvSpPr/>
          <p:nvPr userDrawn="1"/>
        </p:nvSpPr>
        <p:spPr bwMode="auto">
          <a:xfrm>
            <a:off x="160257" y="447025"/>
            <a:ext cx="1998280" cy="1998280"/>
          </a:xfrm>
          <a:prstGeom prst="ellipse">
            <a:avLst/>
          </a:prstGeom>
          <a:gradFill flip="none" rotWithShape="1">
            <a:gsLst>
              <a:gs pos="67000">
                <a:schemeClr val="bg1">
                  <a:alpha val="0"/>
                </a:schemeClr>
              </a:gs>
              <a:gs pos="0">
                <a:srgbClr val="FFC000">
                  <a:alpha val="59000"/>
                </a:srgb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pic>
        <p:nvPicPr>
          <p:cNvPr id="253" name="Picture 6" descr="metop.png"/>
          <p:cNvPicPr>
            <a:picLocks noChangeAspect="1"/>
          </p:cNvPicPr>
          <p:nvPr userDrawn="1"/>
        </p:nvPicPr>
        <p:blipFill>
          <a:blip r:embed="rId12" cstate="print"/>
          <a:srcRect/>
          <a:stretch>
            <a:fillRect/>
          </a:stretch>
        </p:blipFill>
        <p:spPr bwMode="auto">
          <a:xfrm rot="20313837">
            <a:off x="1270996" y="3937937"/>
            <a:ext cx="1768882" cy="1328258"/>
          </a:xfrm>
          <a:prstGeom prst="rect">
            <a:avLst/>
          </a:prstGeom>
          <a:noFill/>
          <a:ln w="9525">
            <a:noFill/>
            <a:miter lim="800000"/>
            <a:headEnd/>
            <a:tailEnd/>
          </a:ln>
        </p:spPr>
      </p:pic>
      <p:pic>
        <p:nvPicPr>
          <p:cNvPr id="256" name="Picture 255" descr="sentinel3.png"/>
          <p:cNvPicPr>
            <a:picLocks noChangeAspect="1"/>
          </p:cNvPicPr>
          <p:nvPr userDrawn="1"/>
        </p:nvPicPr>
        <p:blipFill rotWithShape="1">
          <a:blip r:embed="rId13" cstate="print"/>
          <a:srcRect l="5998" t="2705" r="25074"/>
          <a:stretch/>
        </p:blipFill>
        <p:spPr>
          <a:xfrm>
            <a:off x="667857" y="1145124"/>
            <a:ext cx="843209" cy="669798"/>
          </a:xfrm>
          <a:prstGeom prst="rect">
            <a:avLst/>
          </a:prstGeom>
        </p:spPr>
      </p:pic>
      <p:sp>
        <p:nvSpPr>
          <p:cNvPr id="259" name="Oval 258"/>
          <p:cNvSpPr/>
          <p:nvPr userDrawn="1"/>
        </p:nvSpPr>
        <p:spPr bwMode="auto">
          <a:xfrm>
            <a:off x="228845" y="2573024"/>
            <a:ext cx="1998280" cy="1998280"/>
          </a:xfrm>
          <a:prstGeom prst="ellipse">
            <a:avLst/>
          </a:prstGeom>
          <a:gradFill flip="none" rotWithShape="1">
            <a:gsLst>
              <a:gs pos="67000">
                <a:schemeClr val="bg1">
                  <a:alpha val="0"/>
                </a:schemeClr>
              </a:gs>
              <a:gs pos="0">
                <a:srgbClr val="FFC000">
                  <a:alpha val="59000"/>
                </a:srgb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pic>
        <p:nvPicPr>
          <p:cNvPr id="257" name="Picture 256" descr="sentinel3.png"/>
          <p:cNvPicPr>
            <a:picLocks noChangeAspect="1"/>
          </p:cNvPicPr>
          <p:nvPr userDrawn="1"/>
        </p:nvPicPr>
        <p:blipFill rotWithShape="1">
          <a:blip r:embed="rId13" cstate="print"/>
          <a:srcRect l="5998" t="2705" r="25074"/>
          <a:stretch/>
        </p:blipFill>
        <p:spPr>
          <a:xfrm>
            <a:off x="523299" y="3178572"/>
            <a:ext cx="1409372" cy="1119526"/>
          </a:xfrm>
          <a:prstGeom prst="rect">
            <a:avLst/>
          </a:prstGeom>
        </p:spPr>
      </p:pic>
      <p:sp>
        <p:nvSpPr>
          <p:cNvPr id="260" name="Oval 259"/>
          <p:cNvSpPr/>
          <p:nvPr userDrawn="1"/>
        </p:nvSpPr>
        <p:spPr bwMode="auto">
          <a:xfrm>
            <a:off x="3697435" y="1918079"/>
            <a:ext cx="1558951" cy="1558951"/>
          </a:xfrm>
          <a:prstGeom prst="ellipse">
            <a:avLst/>
          </a:prstGeom>
          <a:gradFill flip="none" rotWithShape="1">
            <a:gsLst>
              <a:gs pos="57000">
                <a:schemeClr val="bg1">
                  <a:alpha val="0"/>
                </a:schemeClr>
              </a:gs>
              <a:gs pos="0">
                <a:schemeClr val="accent2">
                  <a:lumMod val="75000"/>
                  <a:alpha val="48000"/>
                </a:scheme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pic>
        <p:nvPicPr>
          <p:cNvPr id="255" name="Picture 5" descr="jason-big.png"/>
          <p:cNvPicPr>
            <a:picLocks noChangeAspect="1"/>
          </p:cNvPicPr>
          <p:nvPr userDrawn="1"/>
        </p:nvPicPr>
        <p:blipFill>
          <a:blip r:embed="rId11" cstate="print"/>
          <a:srcRect/>
          <a:stretch>
            <a:fillRect/>
          </a:stretch>
        </p:blipFill>
        <p:spPr bwMode="auto">
          <a:xfrm rot="445958">
            <a:off x="4079004" y="2466463"/>
            <a:ext cx="795814" cy="567887"/>
          </a:xfrm>
          <a:prstGeom prst="rect">
            <a:avLst/>
          </a:prstGeom>
          <a:noFill/>
          <a:ln w="9525">
            <a:noFill/>
            <a:miter lim="800000"/>
            <a:headEnd/>
            <a:tailEnd/>
          </a:ln>
        </p:spPr>
      </p:pic>
      <p:sp>
        <p:nvSpPr>
          <p:cNvPr id="261" name="Oval 260"/>
          <p:cNvSpPr/>
          <p:nvPr userDrawn="1"/>
        </p:nvSpPr>
        <p:spPr bwMode="auto">
          <a:xfrm>
            <a:off x="5546139" y="3626136"/>
            <a:ext cx="1558951" cy="1558951"/>
          </a:xfrm>
          <a:prstGeom prst="ellipse">
            <a:avLst/>
          </a:prstGeom>
          <a:gradFill flip="none" rotWithShape="1">
            <a:gsLst>
              <a:gs pos="57000">
                <a:schemeClr val="bg1">
                  <a:alpha val="0"/>
                </a:schemeClr>
              </a:gs>
              <a:gs pos="0">
                <a:srgbClr val="00B5E2">
                  <a:alpha val="43000"/>
                </a:srgb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pic>
        <p:nvPicPr>
          <p:cNvPr id="251" name="Content Placeholder 3" descr="msg.png"/>
          <p:cNvPicPr>
            <a:picLocks noChangeAspect="1"/>
          </p:cNvPicPr>
          <p:nvPr userDrawn="1"/>
        </p:nvPicPr>
        <p:blipFill>
          <a:blip r:embed="rId10" cstate="print"/>
          <a:srcRect/>
          <a:stretch>
            <a:fillRect/>
          </a:stretch>
        </p:blipFill>
        <p:spPr bwMode="auto">
          <a:xfrm rot="19090163">
            <a:off x="5949465" y="4025891"/>
            <a:ext cx="752301" cy="759443"/>
          </a:xfrm>
          <a:prstGeom prst="rect">
            <a:avLst/>
          </a:prstGeom>
          <a:noFill/>
          <a:ln w="9525">
            <a:noFill/>
            <a:miter lim="800000"/>
            <a:headEnd/>
            <a:tailEnd/>
          </a:ln>
        </p:spPr>
      </p:pic>
      <p:sp>
        <p:nvSpPr>
          <p:cNvPr id="265" name="Oval 264"/>
          <p:cNvSpPr/>
          <p:nvPr userDrawn="1"/>
        </p:nvSpPr>
        <p:spPr bwMode="auto">
          <a:xfrm>
            <a:off x="427125" y="1786399"/>
            <a:ext cx="1558951" cy="1417228"/>
          </a:xfrm>
          <a:prstGeom prst="ellipse">
            <a:avLst/>
          </a:prstGeom>
          <a:gradFill flip="none" rotWithShape="1">
            <a:gsLst>
              <a:gs pos="67000">
                <a:schemeClr val="bg1">
                  <a:alpha val="0"/>
                </a:schemeClr>
              </a:gs>
              <a:gs pos="0">
                <a:srgbClr val="FFC000">
                  <a:alpha val="43000"/>
                </a:srgb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pic>
        <p:nvPicPr>
          <p:cNvPr id="266" name="Picture 6" descr="metop.png"/>
          <p:cNvPicPr>
            <a:picLocks noChangeAspect="1"/>
          </p:cNvPicPr>
          <p:nvPr userDrawn="1"/>
        </p:nvPicPr>
        <p:blipFill>
          <a:blip r:embed="rId12" cstate="print"/>
          <a:srcRect/>
          <a:stretch>
            <a:fillRect/>
          </a:stretch>
        </p:blipFill>
        <p:spPr bwMode="auto">
          <a:xfrm rot="20313837">
            <a:off x="729832" y="1901522"/>
            <a:ext cx="1280557" cy="961574"/>
          </a:xfrm>
          <a:prstGeom prst="rect">
            <a:avLst/>
          </a:prstGeom>
          <a:noFill/>
          <a:ln w="9525">
            <a:noFill/>
            <a:miter lim="800000"/>
            <a:headEnd/>
            <a:tailEnd/>
          </a:ln>
        </p:spPr>
      </p:pic>
      <p:sp>
        <p:nvSpPr>
          <p:cNvPr id="262" name="Rectangle 261"/>
          <p:cNvSpPr/>
          <p:nvPr userDrawn="1"/>
        </p:nvSpPr>
        <p:spPr bwMode="auto">
          <a:xfrm>
            <a:off x="228845" y="6598213"/>
            <a:ext cx="353547" cy="244549"/>
          </a:xfrm>
          <a:prstGeom prst="rect">
            <a:avLst/>
          </a:prstGeom>
          <a:solidFill>
            <a:srgbClr val="E8E8E8"/>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a:ln>
                <a:noFill/>
              </a:ln>
              <a:solidFill>
                <a:schemeClr val="bg1"/>
              </a:solidFill>
              <a:effectLst/>
              <a:latin typeface="Tahoma" pitchFamily="34" charset="0"/>
            </a:endParaRPr>
          </a:p>
        </p:txBody>
      </p:sp>
    </p:spTree>
    <p:extLst>
      <p:ext uri="{BB962C8B-B14F-4D97-AF65-F5344CB8AC3E}">
        <p14:creationId xmlns:p14="http://schemas.microsoft.com/office/powerpoint/2010/main" val="2698931243"/>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b="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019907"/>
          </a:xfrm>
        </p:spPr>
        <p:txBody>
          <a:bodyPr/>
          <a:lstStyle>
            <a:lvl1pPr marL="221544">
              <a:defRPr/>
            </a:lvl1pPr>
          </a:lstStyle>
          <a:p>
            <a:r>
              <a:rPr lang="en-US"/>
              <a:t>Click to edit Master title style</a:t>
            </a:r>
            <a:endParaRPr lang="en-GB"/>
          </a:p>
        </p:txBody>
      </p:sp>
      <p:sp>
        <p:nvSpPr>
          <p:cNvPr id="3" name="Content Placeholder 2"/>
          <p:cNvSpPr>
            <a:spLocks noGrp="1"/>
          </p:cNvSpPr>
          <p:nvPr>
            <p:ph idx="1"/>
          </p:nvPr>
        </p:nvSpPr>
        <p:spPr>
          <a:xfrm>
            <a:off x="328249" y="1237127"/>
            <a:ext cx="8714152" cy="5262675"/>
          </a:xfrm>
        </p:spPr>
        <p:txBody>
          <a:bodyPr>
            <a:normAutofit/>
          </a:bodyPr>
          <a:lstStyle>
            <a:lvl1pPr marL="310162" indent="-310162">
              <a:spcBef>
                <a:spcPts val="0"/>
              </a:spcBef>
              <a:defRPr/>
            </a:lvl1pPr>
            <a:lvl2pPr>
              <a:defRPr/>
            </a:lvl2pPr>
            <a:lvl3pPr>
              <a:defRPr/>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94268068"/>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05A4B0C-7F25-4D2A-9163-F41F6F74FCB4}"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A88829-6EAA-401A-942E-B588ED721137}" type="slidenum">
              <a:rPr lang="en-GB" smtClean="0"/>
              <a:t>‹#›</a:t>
            </a:fld>
            <a:endParaRPr lang="en-GB"/>
          </a:p>
        </p:txBody>
      </p:sp>
    </p:spTree>
    <p:extLst>
      <p:ext uri="{BB962C8B-B14F-4D97-AF65-F5344CB8AC3E}">
        <p14:creationId xmlns:p14="http://schemas.microsoft.com/office/powerpoint/2010/main" val="12061240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Dark background no content">
    <p:bg>
      <p:bgPr>
        <a:blipFill dpi="0" rotWithShape="0">
          <a:blip r:embed="rId2" cstate="print">
            <a:lum/>
          </a:blip>
          <a:srcRect/>
          <a:stretch>
            <a:fillRect t="-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54075"/>
          </a:xfrm>
        </p:spPr>
        <p:txBody>
          <a:bodyPr/>
          <a:lstStyle>
            <a:lvl1pPr marL="180000">
              <a:defRPr/>
            </a:lvl1pPr>
          </a:lstStyle>
          <a:p>
            <a:r>
              <a:rPr lang="en-US"/>
              <a:t>Click to edit Master title style</a:t>
            </a:r>
            <a:endParaRPr lang="en-GB" dirty="0"/>
          </a:p>
        </p:txBody>
      </p:sp>
    </p:spTree>
    <p:extLst>
      <p:ext uri="{BB962C8B-B14F-4D97-AF65-F5344CB8AC3E}">
        <p14:creationId xmlns:p14="http://schemas.microsoft.com/office/powerpoint/2010/main" val="579249094"/>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0253511"/>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10" Type="http://schemas.openxmlformats.org/officeDocument/2006/relationships/theme" Target="../theme/theme2.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2.xml"/><Relationship Id="rId7" Type="http://schemas.openxmlformats.org/officeDocument/2006/relationships/image" Target="../media/image13.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3.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bwMode="auto">
          <a:xfrm>
            <a:off x="792479" y="4"/>
            <a:ext cx="11399521" cy="600764"/>
          </a:xfrm>
          <a:prstGeom prst="rect">
            <a:avLst/>
          </a:prstGeom>
          <a:noFill/>
          <a:ln w="9525">
            <a:noFill/>
            <a:miter lim="800000"/>
            <a:headEnd/>
            <a:tailEnd/>
          </a:ln>
        </p:spPr>
        <p:txBody>
          <a:bodyPr vert="horz" wrap="square" lIns="0" tIns="36000" rIns="36000" bIns="36000" numCol="1" anchor="ctr" anchorCtr="0" compatLnSpc="1">
            <a:prstTxWarp prst="textNoShape">
              <a:avLst/>
            </a:prstTxWarp>
            <a:normAutofit/>
          </a:bodyPr>
          <a:lstStyle/>
          <a:p>
            <a:pPr lvl="0"/>
            <a:r>
              <a:rPr lang="en-US" smtClean="0"/>
              <a:t>Click to edit Master title style</a:t>
            </a:r>
            <a:endParaRPr lang="en-GB" dirty="0" smtClean="0"/>
          </a:p>
        </p:txBody>
      </p:sp>
      <p:sp>
        <p:nvSpPr>
          <p:cNvPr id="29700" name="Rectangle 58"/>
          <p:cNvSpPr>
            <a:spLocks noGrp="1" noChangeArrowheads="1"/>
          </p:cNvSpPr>
          <p:nvPr>
            <p:ph type="body" idx="1"/>
          </p:nvPr>
        </p:nvSpPr>
        <p:spPr bwMode="auto">
          <a:xfrm>
            <a:off x="145054" y="1139429"/>
            <a:ext cx="11627339" cy="52626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cxnSp>
        <p:nvCxnSpPr>
          <p:cNvPr id="9" name="Straight Connector 8"/>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sp>
        <p:nvSpPr>
          <p:cNvPr id="16" name="TextBox 15"/>
          <p:cNvSpPr txBox="1"/>
          <p:nvPr userDrawn="1"/>
        </p:nvSpPr>
        <p:spPr>
          <a:xfrm>
            <a:off x="10901866" y="641568"/>
            <a:ext cx="1226619" cy="246221"/>
          </a:xfrm>
          <a:prstGeom prst="rect">
            <a:avLst/>
          </a:prstGeom>
          <a:noFill/>
        </p:spPr>
        <p:txBody>
          <a:bodyPr wrap="none" rtlCol="0">
            <a:spAutoFit/>
          </a:bodyPr>
          <a:lstStyle/>
          <a:p>
            <a:pPr algn="r"/>
            <a:r>
              <a:rPr lang="en-GB" sz="1000" b="0" baseline="0" dirty="0" smtClean="0">
                <a:solidFill>
                  <a:schemeClr val="bg1"/>
                </a:solidFill>
                <a:latin typeface="Roboto" panose="02000000000000000000" pitchFamily="2" charset="0"/>
                <a:ea typeface="Roboto" panose="02000000000000000000" pitchFamily="2" charset="0"/>
              </a:rPr>
              <a:t>www.eumetsat.int</a:t>
            </a:r>
          </a:p>
        </p:txBody>
      </p:sp>
      <p:sp>
        <p:nvSpPr>
          <p:cNvPr id="12" name="Rectangle 61" title="[DM_E_CONFID]"/>
          <p:cNvSpPr>
            <a:spLocks noChangeArrowheads="1"/>
          </p:cNvSpPr>
          <p:nvPr userDrawn="1"/>
        </p:nvSpPr>
        <p:spPr bwMode="auto">
          <a:xfrm>
            <a:off x="4576120" y="6649210"/>
            <a:ext cx="3113648" cy="153888"/>
          </a:xfrm>
          <a:prstGeom prst="rect">
            <a:avLst/>
          </a:prstGeom>
          <a:noFill/>
          <a:ln w="9525">
            <a:noFill/>
            <a:miter lim="800000"/>
            <a:headEnd/>
            <a:tailEnd/>
          </a:ln>
        </p:spPr>
        <p:txBody>
          <a:bodyPr wrap="square" lIns="0" tIns="0" rIns="0" bIns="0">
            <a:spAutoFit/>
          </a:bodyPr>
          <a:lstStyle/>
          <a:p>
            <a:pPr algn="ctr" eaLnBrk="0" hangingPunct="0">
              <a:defRPr/>
            </a:pPr>
            <a:endParaRPr lang="de-DE" sz="1000" b="0" baseline="0" dirty="0">
              <a:solidFill>
                <a:srgbClr val="00B5E2"/>
              </a:solidFill>
              <a:latin typeface="Roboto" panose="02000000000000000000" pitchFamily="2" charset="0"/>
              <a:ea typeface="Roboto" panose="02000000000000000000" pitchFamily="2" charset="0"/>
              <a:cs typeface="Arial" pitchFamily="34" charset="0"/>
            </a:endParaRPr>
          </a:p>
        </p:txBody>
      </p:sp>
      <p:sp>
        <p:nvSpPr>
          <p:cNvPr id="13" name="Rectangle 61" title="[DM_E_DOC_NO], v[DM_E_VER_NO], [DM_E_ISS_DATE]"/>
          <p:cNvSpPr>
            <a:spLocks noChangeArrowheads="1"/>
          </p:cNvSpPr>
          <p:nvPr userDrawn="1"/>
        </p:nvSpPr>
        <p:spPr bwMode="auto">
          <a:xfrm>
            <a:off x="161047" y="6648056"/>
            <a:ext cx="4628617" cy="153888"/>
          </a:xfrm>
          <a:prstGeom prst="rect">
            <a:avLst/>
          </a:prstGeom>
          <a:noFill/>
          <a:ln w="9525">
            <a:noFill/>
            <a:miter lim="800000"/>
            <a:headEnd/>
            <a:tailEnd/>
          </a:ln>
        </p:spPr>
        <p:txBody>
          <a:bodyPr wrap="square" lIns="0" tIns="0" rIns="0" bIns="0">
            <a:spAutoFit/>
          </a:bodyPr>
          <a:lstStyle/>
          <a:p>
            <a:pPr eaLnBrk="0" hangingPunct="0">
              <a:defRPr/>
            </a:pPr>
            <a:r>
              <a:rPr lang="de-DE" sz="1000" b="0" baseline="0" smtClean="0">
                <a:solidFill>
                  <a:srgbClr val="00B5E2"/>
                </a:solidFill>
                <a:latin typeface="Roboto" panose="02000000000000000000" pitchFamily="2" charset="0"/>
                <a:ea typeface="Roboto" panose="02000000000000000000" pitchFamily="2" charset="0"/>
                <a:cs typeface="Arial" pitchFamily="34" charset="0"/>
              </a:rPr>
              <a:t>EUM/USC/VWG/22/1297855, v1 Draft, 12 April 2022</a:t>
            </a:r>
            <a:endParaRPr lang="de-DE" sz="1000" b="0" baseline="0" dirty="0">
              <a:solidFill>
                <a:srgbClr val="00B5E2"/>
              </a:solidFill>
              <a:latin typeface="Roboto" panose="02000000000000000000" pitchFamily="2" charset="0"/>
              <a:ea typeface="Roboto" panose="02000000000000000000" pitchFamily="2" charset="0"/>
              <a:cs typeface="Arial" pitchFamily="34" charset="0"/>
            </a:endParaRPr>
          </a:p>
        </p:txBody>
      </p:sp>
      <p:sp>
        <p:nvSpPr>
          <p:cNvPr id="2" name="Rectangle 1"/>
          <p:cNvSpPr/>
          <p:nvPr userDrawn="1"/>
        </p:nvSpPr>
        <p:spPr>
          <a:xfrm>
            <a:off x="11519350" y="6593586"/>
            <a:ext cx="609135" cy="262829"/>
          </a:xfrm>
          <a:prstGeom prst="rect">
            <a:avLst/>
          </a:prstGeom>
        </p:spPr>
        <p:txBody>
          <a:bodyPr wrap="square">
            <a:spAutoFit/>
          </a:bodyPr>
          <a:lstStyle/>
          <a:p>
            <a:pPr algn="r"/>
            <a:fld id="{FF9CC606-8418-49EA-9DB7-3FFD72983DD3}" type="slidenum">
              <a:rPr lang="de-DE" sz="1050" b="0" smtClean="0">
                <a:solidFill>
                  <a:srgbClr val="00B5E2"/>
                </a:solidFill>
                <a:latin typeface="Roboto" panose="02000000000000000000" pitchFamily="2" charset="0"/>
                <a:ea typeface="Roboto" panose="02000000000000000000" pitchFamily="2" charset="0"/>
                <a:cs typeface="Arial" pitchFamily="34" charset="0"/>
              </a:rPr>
              <a:pPr algn="r"/>
              <a:t>‹#›</a:t>
            </a:fld>
            <a:endParaRPr lang="en-GB" sz="1050" dirty="0">
              <a:latin typeface="Roboto" panose="02000000000000000000" pitchFamily="2" charset="0"/>
              <a:ea typeface="Roboto" panose="02000000000000000000" pitchFamily="2" charset="0"/>
            </a:endParaRPr>
          </a:p>
        </p:txBody>
      </p:sp>
      <p:sp>
        <p:nvSpPr>
          <p:cNvPr id="17" name="Footer Placeholder 16"/>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8" name="Slide Number Placeholder 17"/>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EC1BB-AD8F-47F9-B321-DB3383DDF50B}" type="slidenum">
              <a:rPr lang="en-GB" smtClean="0"/>
              <a:t>‹#›</a:t>
            </a:fld>
            <a:endParaRPr lang="en-GB"/>
          </a:p>
        </p:txBody>
      </p:sp>
    </p:spTree>
    <p:extLst>
      <p:ext uri="{BB962C8B-B14F-4D97-AF65-F5344CB8AC3E}">
        <p14:creationId xmlns:p14="http://schemas.microsoft.com/office/powerpoint/2010/main" val="3347881430"/>
      </p:ext>
    </p:extLst>
  </p:cSld>
  <p:clrMap bg1="lt1" tx1="dk1" bg2="lt2" tx2="dk2" accent1="accent1" accent2="accent2" accent3="accent3" accent4="accent4" accent5="accent5" accent6="accent6" hlink="hlink" folHlink="folHlink"/>
  <p:sldLayoutIdLst>
    <p:sldLayoutId id="2147487693" r:id="rId1"/>
    <p:sldLayoutId id="2147487692" r:id="rId2"/>
    <p:sldLayoutId id="2147487691" r:id="rId3"/>
    <p:sldLayoutId id="2147487694" r:id="rId4"/>
    <p:sldLayoutId id="2147487695" r:id="rId5"/>
    <p:sldLayoutId id="2147487696" r:id="rId6"/>
    <p:sldLayoutId id="2147487697" r:id="rId7"/>
    <p:sldLayoutId id="2147487698" r:id="rId8"/>
    <p:sldLayoutId id="2147487699" r:id="rId9"/>
    <p:sldLayoutId id="2147487716" r:id="rId10"/>
  </p:sldLayoutIdLst>
  <p:transition/>
  <p:timing>
    <p:tnLst>
      <p:par>
        <p:cTn id="1" dur="indefinite" restart="never" nodeType="tmRoot"/>
      </p:par>
    </p:tnLst>
  </p:timing>
  <p:txStyles>
    <p:titleStyle>
      <a:lvl1pPr marL="220791" algn="l" rtl="0" eaLnBrk="1" fontAlgn="base" hangingPunct="1">
        <a:spcBef>
          <a:spcPct val="0"/>
        </a:spcBef>
        <a:spcAft>
          <a:spcPct val="0"/>
        </a:spcAft>
        <a:defRPr sz="3200" b="0">
          <a:solidFill>
            <a:schemeClr val="bg1"/>
          </a:solidFill>
          <a:latin typeface="Dosis" panose="02010503020202060003" pitchFamily="2" charset="0"/>
          <a:ea typeface="+mj-ea"/>
          <a:cs typeface="Arial" pitchFamily="34" charset="0"/>
        </a:defRPr>
      </a:lvl1pPr>
      <a:lvl2pPr marL="220791" algn="l" rtl="0" eaLnBrk="1" fontAlgn="base" hangingPunct="1">
        <a:spcBef>
          <a:spcPct val="0"/>
        </a:spcBef>
        <a:spcAft>
          <a:spcPct val="0"/>
        </a:spcAft>
        <a:defRPr sz="3446" b="1">
          <a:solidFill>
            <a:schemeClr val="bg1"/>
          </a:solidFill>
          <a:latin typeface="Arial" pitchFamily="34" charset="0"/>
          <a:cs typeface="Arial" pitchFamily="34" charset="0"/>
        </a:defRPr>
      </a:lvl2pPr>
      <a:lvl3pPr marL="220791" algn="l" rtl="0" eaLnBrk="1" fontAlgn="base" hangingPunct="1">
        <a:spcBef>
          <a:spcPct val="0"/>
        </a:spcBef>
        <a:spcAft>
          <a:spcPct val="0"/>
        </a:spcAft>
        <a:defRPr sz="3446" b="1">
          <a:solidFill>
            <a:schemeClr val="bg1"/>
          </a:solidFill>
          <a:latin typeface="Arial" pitchFamily="34" charset="0"/>
          <a:cs typeface="Arial" pitchFamily="34" charset="0"/>
        </a:defRPr>
      </a:lvl3pPr>
      <a:lvl4pPr marL="220791" algn="l" rtl="0" eaLnBrk="1" fontAlgn="base" hangingPunct="1">
        <a:spcBef>
          <a:spcPct val="0"/>
        </a:spcBef>
        <a:spcAft>
          <a:spcPct val="0"/>
        </a:spcAft>
        <a:defRPr sz="3446" b="1">
          <a:solidFill>
            <a:schemeClr val="bg1"/>
          </a:solidFill>
          <a:latin typeface="Arial" pitchFamily="34" charset="0"/>
          <a:cs typeface="Arial" pitchFamily="34" charset="0"/>
        </a:defRPr>
      </a:lvl4pPr>
      <a:lvl5pPr marL="220791" algn="l" rtl="0" eaLnBrk="1" fontAlgn="base" hangingPunct="1">
        <a:spcBef>
          <a:spcPct val="0"/>
        </a:spcBef>
        <a:spcAft>
          <a:spcPct val="0"/>
        </a:spcAft>
        <a:defRPr sz="3446" b="1">
          <a:solidFill>
            <a:schemeClr val="bg1"/>
          </a:solidFill>
          <a:latin typeface="Arial" pitchFamily="34" charset="0"/>
          <a:cs typeface="Arial" pitchFamily="34" charset="0"/>
        </a:defRPr>
      </a:lvl5pPr>
      <a:lvl6pPr marL="562722" algn="l" rtl="0" eaLnBrk="1" fontAlgn="base" hangingPunct="1">
        <a:spcBef>
          <a:spcPct val="0"/>
        </a:spcBef>
        <a:spcAft>
          <a:spcPct val="0"/>
        </a:spcAft>
        <a:defRPr sz="3446" b="1">
          <a:solidFill>
            <a:schemeClr val="bg1"/>
          </a:solidFill>
          <a:latin typeface="Century Gothic" pitchFamily="34" charset="0"/>
        </a:defRPr>
      </a:lvl6pPr>
      <a:lvl7pPr marL="1125444" algn="l" rtl="0" eaLnBrk="1" fontAlgn="base" hangingPunct="1">
        <a:spcBef>
          <a:spcPct val="0"/>
        </a:spcBef>
        <a:spcAft>
          <a:spcPct val="0"/>
        </a:spcAft>
        <a:defRPr sz="3446" b="1">
          <a:solidFill>
            <a:schemeClr val="bg1"/>
          </a:solidFill>
          <a:latin typeface="Century Gothic" pitchFamily="34" charset="0"/>
        </a:defRPr>
      </a:lvl7pPr>
      <a:lvl8pPr marL="1688165" algn="l" rtl="0" eaLnBrk="1" fontAlgn="base" hangingPunct="1">
        <a:spcBef>
          <a:spcPct val="0"/>
        </a:spcBef>
        <a:spcAft>
          <a:spcPct val="0"/>
        </a:spcAft>
        <a:defRPr sz="3446" b="1">
          <a:solidFill>
            <a:schemeClr val="bg1"/>
          </a:solidFill>
          <a:latin typeface="Century Gothic" pitchFamily="34" charset="0"/>
        </a:defRPr>
      </a:lvl8pPr>
      <a:lvl9pPr marL="2250887" algn="l" rtl="0" eaLnBrk="1" fontAlgn="base" hangingPunct="1">
        <a:spcBef>
          <a:spcPct val="0"/>
        </a:spcBef>
        <a:spcAft>
          <a:spcPct val="0"/>
        </a:spcAft>
        <a:defRPr sz="3446" b="1">
          <a:solidFill>
            <a:schemeClr val="bg1"/>
          </a:solidFill>
          <a:latin typeface="Century Gothic" pitchFamily="34" charset="0"/>
        </a:defRPr>
      </a:lvl9pPr>
    </p:titleStyle>
    <p:bodyStyle>
      <a:lvl1pPr marL="328254" indent="-328254" algn="l" rtl="0" eaLnBrk="1" fontAlgn="base" hangingPunct="1">
        <a:spcBef>
          <a:spcPct val="20000"/>
        </a:spcBef>
        <a:spcAft>
          <a:spcPct val="0"/>
        </a:spcAft>
        <a:buFont typeface="Arial" pitchFamily="34" charset="0"/>
        <a:buChar char="•"/>
        <a:defRPr sz="4431">
          <a:solidFill>
            <a:schemeClr val="tx2"/>
          </a:solidFill>
          <a:latin typeface="Roboto" panose="02000000000000000000" pitchFamily="2" charset="0"/>
          <a:ea typeface="Roboto" panose="02000000000000000000" pitchFamily="2" charset="0"/>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Roboto" panose="02000000000000000000" pitchFamily="2" charset="0"/>
          <a:ea typeface="Roboto" panose="02000000000000000000" pitchFamily="2"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Roboto" panose="02000000000000000000" pitchFamily="2" charset="0"/>
          <a:ea typeface="Roboto" panose="02000000000000000000" pitchFamily="2"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Roboto" panose="02000000000000000000" pitchFamily="2" charset="0"/>
          <a:ea typeface="Roboto" panose="02000000000000000000" pitchFamily="2"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Roboto" panose="02000000000000000000" pitchFamily="2" charset="0"/>
          <a:ea typeface="Roboto" panose="02000000000000000000" pitchFamily="2"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p:bodyStyle>
    <p:otherStyle>
      <a:defPPr>
        <a:defRPr lang="en-US"/>
      </a:defPPr>
      <a:lvl1pPr marL="0" algn="l" defTabSz="1125444" rtl="0" eaLnBrk="1" latinLnBrk="0" hangingPunct="1">
        <a:defRPr sz="2215" kern="1200">
          <a:solidFill>
            <a:schemeClr val="tx1"/>
          </a:solidFill>
          <a:latin typeface="+mn-lt"/>
          <a:ea typeface="+mn-ea"/>
          <a:cs typeface="+mn-cs"/>
        </a:defRPr>
      </a:lvl1pPr>
      <a:lvl2pPr marL="562722" algn="l" defTabSz="1125444" rtl="0" eaLnBrk="1" latinLnBrk="0" hangingPunct="1">
        <a:defRPr sz="2215" kern="1200">
          <a:solidFill>
            <a:schemeClr val="tx1"/>
          </a:solidFill>
          <a:latin typeface="+mn-lt"/>
          <a:ea typeface="+mn-ea"/>
          <a:cs typeface="+mn-cs"/>
        </a:defRPr>
      </a:lvl2pPr>
      <a:lvl3pPr marL="1125444" algn="l" defTabSz="1125444" rtl="0" eaLnBrk="1" latinLnBrk="0" hangingPunct="1">
        <a:defRPr sz="2215" kern="1200">
          <a:solidFill>
            <a:schemeClr val="tx1"/>
          </a:solidFill>
          <a:latin typeface="+mn-lt"/>
          <a:ea typeface="+mn-ea"/>
          <a:cs typeface="+mn-cs"/>
        </a:defRPr>
      </a:lvl3pPr>
      <a:lvl4pPr marL="1688165" algn="l" defTabSz="1125444" rtl="0" eaLnBrk="1" latinLnBrk="0" hangingPunct="1">
        <a:defRPr sz="2215" kern="1200">
          <a:solidFill>
            <a:schemeClr val="tx1"/>
          </a:solidFill>
          <a:latin typeface="+mn-lt"/>
          <a:ea typeface="+mn-ea"/>
          <a:cs typeface="+mn-cs"/>
        </a:defRPr>
      </a:lvl4pPr>
      <a:lvl5pPr marL="2250887" algn="l" defTabSz="1125444" rtl="0" eaLnBrk="1" latinLnBrk="0" hangingPunct="1">
        <a:defRPr sz="2215" kern="1200">
          <a:solidFill>
            <a:schemeClr val="tx1"/>
          </a:solidFill>
          <a:latin typeface="+mn-lt"/>
          <a:ea typeface="+mn-ea"/>
          <a:cs typeface="+mn-cs"/>
        </a:defRPr>
      </a:lvl5pPr>
      <a:lvl6pPr marL="2813609" algn="l" defTabSz="1125444" rtl="0" eaLnBrk="1" latinLnBrk="0" hangingPunct="1">
        <a:defRPr sz="2215" kern="1200">
          <a:solidFill>
            <a:schemeClr val="tx1"/>
          </a:solidFill>
          <a:latin typeface="+mn-lt"/>
          <a:ea typeface="+mn-ea"/>
          <a:cs typeface="+mn-cs"/>
        </a:defRPr>
      </a:lvl6pPr>
      <a:lvl7pPr marL="3376331" algn="l" defTabSz="1125444" rtl="0" eaLnBrk="1" latinLnBrk="0" hangingPunct="1">
        <a:defRPr sz="2215" kern="1200">
          <a:solidFill>
            <a:schemeClr val="tx1"/>
          </a:solidFill>
          <a:latin typeface="+mn-lt"/>
          <a:ea typeface="+mn-ea"/>
          <a:cs typeface="+mn-cs"/>
        </a:defRPr>
      </a:lvl7pPr>
      <a:lvl8pPr marL="3939052" algn="l" defTabSz="1125444" rtl="0" eaLnBrk="1" latinLnBrk="0" hangingPunct="1">
        <a:defRPr sz="2215" kern="1200">
          <a:solidFill>
            <a:schemeClr val="tx1"/>
          </a:solidFill>
          <a:latin typeface="+mn-lt"/>
          <a:ea typeface="+mn-ea"/>
          <a:cs typeface="+mn-cs"/>
        </a:defRPr>
      </a:lvl8pPr>
      <a:lvl9pPr marL="4501774" algn="l" defTabSz="1125444" rtl="0" eaLnBrk="1" latinLnBrk="0" hangingPunct="1">
        <a:defRPr sz="2215"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bwMode="auto">
          <a:xfrm>
            <a:off x="792479" y="4"/>
            <a:ext cx="11399521" cy="600764"/>
          </a:xfrm>
          <a:prstGeom prst="rect">
            <a:avLst/>
          </a:prstGeom>
          <a:noFill/>
          <a:ln w="9525">
            <a:noFill/>
            <a:miter lim="800000"/>
            <a:headEnd/>
            <a:tailEnd/>
          </a:ln>
        </p:spPr>
        <p:txBody>
          <a:bodyPr vert="horz" wrap="square" lIns="0" tIns="36000" rIns="36000" bIns="36000" numCol="1" anchor="ctr" anchorCtr="0" compatLnSpc="1">
            <a:prstTxWarp prst="textNoShape">
              <a:avLst/>
            </a:prstTxWarp>
            <a:normAutofit/>
          </a:bodyPr>
          <a:lstStyle/>
          <a:p>
            <a:pPr lvl="0"/>
            <a:r>
              <a:rPr lang="en-US" smtClean="0"/>
              <a:t>Click to edit Master title style</a:t>
            </a:r>
            <a:endParaRPr lang="en-GB" dirty="0" smtClean="0"/>
          </a:p>
        </p:txBody>
      </p:sp>
      <p:sp>
        <p:nvSpPr>
          <p:cNvPr id="29700" name="Rectangle 58"/>
          <p:cNvSpPr>
            <a:spLocks noGrp="1" noChangeArrowheads="1"/>
          </p:cNvSpPr>
          <p:nvPr>
            <p:ph type="body" idx="1"/>
          </p:nvPr>
        </p:nvSpPr>
        <p:spPr bwMode="auto">
          <a:xfrm>
            <a:off x="145054" y="1139429"/>
            <a:ext cx="11627339" cy="52626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cxnSp>
        <p:nvCxnSpPr>
          <p:cNvPr id="9" name="Straight Connector 8"/>
          <p:cNvCxnSpPr/>
          <p:nvPr userDrawn="1"/>
        </p:nvCxnSpPr>
        <p:spPr bwMode="auto">
          <a:xfrm>
            <a:off x="145054" y="638706"/>
            <a:ext cx="12046946" cy="0"/>
          </a:xfrm>
          <a:prstGeom prst="line">
            <a:avLst/>
          </a:prstGeom>
          <a:solidFill>
            <a:schemeClr val="bg2"/>
          </a:solidFill>
          <a:ln w="6350" cap="flat" cmpd="sng" algn="ctr">
            <a:solidFill>
              <a:schemeClr val="tx2">
                <a:alpha val="20000"/>
              </a:schemeClr>
            </a:solidFill>
            <a:prstDash val="solid"/>
            <a:round/>
            <a:headEnd type="none" w="med" len="med"/>
            <a:tailEnd type="none" w="med" len="med"/>
          </a:ln>
          <a:effectLst/>
        </p:spPr>
      </p:cxnSp>
      <p:sp>
        <p:nvSpPr>
          <p:cNvPr id="16" name="TextBox 15"/>
          <p:cNvSpPr txBox="1"/>
          <p:nvPr userDrawn="1"/>
        </p:nvSpPr>
        <p:spPr>
          <a:xfrm>
            <a:off x="10901866" y="641568"/>
            <a:ext cx="1226619" cy="246221"/>
          </a:xfrm>
          <a:prstGeom prst="rect">
            <a:avLst/>
          </a:prstGeom>
          <a:noFill/>
        </p:spPr>
        <p:txBody>
          <a:bodyPr wrap="none" rtlCol="0">
            <a:spAutoFit/>
          </a:bodyPr>
          <a:lstStyle/>
          <a:p>
            <a:pPr algn="r"/>
            <a:r>
              <a:rPr lang="en-GB" sz="1000" b="0" baseline="0" dirty="0" smtClean="0">
                <a:solidFill>
                  <a:schemeClr val="bg1"/>
                </a:solidFill>
                <a:latin typeface="Roboto" panose="02000000000000000000" pitchFamily="2" charset="0"/>
                <a:ea typeface="Roboto" panose="02000000000000000000" pitchFamily="2" charset="0"/>
              </a:rPr>
              <a:t>www.eumetsat.int</a:t>
            </a:r>
          </a:p>
        </p:txBody>
      </p:sp>
      <p:sp>
        <p:nvSpPr>
          <p:cNvPr id="12" name="Rectangle 61" title="[DM_E_CONFID]"/>
          <p:cNvSpPr>
            <a:spLocks noChangeArrowheads="1"/>
          </p:cNvSpPr>
          <p:nvPr userDrawn="1"/>
        </p:nvSpPr>
        <p:spPr bwMode="auto">
          <a:xfrm>
            <a:off x="4576120" y="6649210"/>
            <a:ext cx="3113648" cy="153888"/>
          </a:xfrm>
          <a:prstGeom prst="rect">
            <a:avLst/>
          </a:prstGeom>
          <a:noFill/>
          <a:ln w="9525">
            <a:noFill/>
            <a:miter lim="800000"/>
            <a:headEnd/>
            <a:tailEnd/>
          </a:ln>
        </p:spPr>
        <p:txBody>
          <a:bodyPr wrap="square" lIns="0" tIns="0" rIns="0" bIns="0">
            <a:spAutoFit/>
          </a:bodyPr>
          <a:lstStyle/>
          <a:p>
            <a:pPr algn="ctr" eaLnBrk="0" hangingPunct="0">
              <a:defRPr/>
            </a:pPr>
            <a:endParaRPr lang="de-DE" sz="1000" b="0" baseline="0" dirty="0">
              <a:solidFill>
                <a:srgbClr val="00B5E2"/>
              </a:solidFill>
              <a:latin typeface="Roboto" panose="02000000000000000000" pitchFamily="2" charset="0"/>
              <a:ea typeface="Roboto" panose="02000000000000000000" pitchFamily="2" charset="0"/>
              <a:cs typeface="Arial" pitchFamily="34" charset="0"/>
            </a:endParaRPr>
          </a:p>
        </p:txBody>
      </p:sp>
      <p:sp>
        <p:nvSpPr>
          <p:cNvPr id="13" name="Rectangle 61" title="[DM_E_DOC_NO], v[DM_E_VER_NO], [DM_E_ISS_DATE]"/>
          <p:cNvSpPr>
            <a:spLocks noChangeArrowheads="1"/>
          </p:cNvSpPr>
          <p:nvPr userDrawn="1"/>
        </p:nvSpPr>
        <p:spPr bwMode="auto">
          <a:xfrm>
            <a:off x="161047" y="6648056"/>
            <a:ext cx="4628617" cy="153888"/>
          </a:xfrm>
          <a:prstGeom prst="rect">
            <a:avLst/>
          </a:prstGeom>
          <a:noFill/>
          <a:ln w="9525">
            <a:noFill/>
            <a:miter lim="800000"/>
            <a:headEnd/>
            <a:tailEnd/>
          </a:ln>
        </p:spPr>
        <p:txBody>
          <a:bodyPr wrap="square" lIns="0" tIns="0" rIns="0" bIns="0">
            <a:spAutoFit/>
          </a:bodyPr>
          <a:lstStyle/>
          <a:p>
            <a:pPr eaLnBrk="0" hangingPunct="0">
              <a:defRPr/>
            </a:pPr>
            <a:r>
              <a:rPr lang="da-DK" sz="1000" b="0" baseline="0" smtClean="0">
                <a:solidFill>
                  <a:srgbClr val="00B5E2"/>
                </a:solidFill>
                <a:latin typeface="Roboto" panose="02000000000000000000" pitchFamily="2" charset="0"/>
                <a:ea typeface="Roboto" panose="02000000000000000000" pitchFamily="2" charset="0"/>
                <a:cs typeface="Arial" pitchFamily="34" charset="0"/>
              </a:rPr>
              <a:t>EUM/OPS/VWG/21/1253688, v1 Draft, 11 November 2021</a:t>
            </a:r>
            <a:endParaRPr lang="de-DE" sz="1000" b="0" baseline="0" dirty="0">
              <a:solidFill>
                <a:srgbClr val="00B5E2"/>
              </a:solidFill>
              <a:latin typeface="Roboto" panose="02000000000000000000" pitchFamily="2" charset="0"/>
              <a:ea typeface="Roboto" panose="02000000000000000000" pitchFamily="2" charset="0"/>
              <a:cs typeface="Arial" pitchFamily="34" charset="0"/>
            </a:endParaRPr>
          </a:p>
        </p:txBody>
      </p:sp>
      <p:sp>
        <p:nvSpPr>
          <p:cNvPr id="2" name="Rectangle 1"/>
          <p:cNvSpPr/>
          <p:nvPr userDrawn="1"/>
        </p:nvSpPr>
        <p:spPr>
          <a:xfrm>
            <a:off x="11519350" y="6593586"/>
            <a:ext cx="609135" cy="262829"/>
          </a:xfrm>
          <a:prstGeom prst="rect">
            <a:avLst/>
          </a:prstGeom>
        </p:spPr>
        <p:txBody>
          <a:bodyPr wrap="square">
            <a:spAutoFit/>
          </a:bodyPr>
          <a:lstStyle/>
          <a:p>
            <a:pPr algn="r"/>
            <a:fld id="{FF9CC606-8418-49EA-9DB7-3FFD72983DD3}" type="slidenum">
              <a:rPr lang="de-DE" sz="1050" b="0" smtClean="0">
                <a:solidFill>
                  <a:srgbClr val="00B5E2"/>
                </a:solidFill>
                <a:latin typeface="Roboto" panose="02000000000000000000" pitchFamily="2" charset="0"/>
                <a:ea typeface="Roboto" panose="02000000000000000000" pitchFamily="2" charset="0"/>
                <a:cs typeface="Arial" pitchFamily="34" charset="0"/>
              </a:rPr>
              <a:pPr algn="r"/>
              <a:t>‹#›</a:t>
            </a:fld>
            <a:endParaRPr lang="en-GB" sz="1050" dirty="0">
              <a:latin typeface="Roboto" panose="02000000000000000000" pitchFamily="2" charset="0"/>
              <a:ea typeface="Roboto" panose="02000000000000000000" pitchFamily="2" charset="0"/>
            </a:endParaRPr>
          </a:p>
        </p:txBody>
      </p:sp>
      <p:sp>
        <p:nvSpPr>
          <p:cNvPr id="17" name="Footer Placeholder 16"/>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8" name="Slide Number Placeholder 17"/>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EC1BB-AD8F-47F9-B321-DB3383DDF50B}" type="slidenum">
              <a:rPr lang="en-GB" smtClean="0"/>
              <a:t>‹#›</a:t>
            </a:fld>
            <a:endParaRPr lang="en-GB"/>
          </a:p>
        </p:txBody>
      </p:sp>
    </p:spTree>
    <p:extLst>
      <p:ext uri="{BB962C8B-B14F-4D97-AF65-F5344CB8AC3E}">
        <p14:creationId xmlns:p14="http://schemas.microsoft.com/office/powerpoint/2010/main" val="3732733420"/>
      </p:ext>
    </p:extLst>
  </p:cSld>
  <p:clrMap bg1="lt1" tx1="dk1" bg2="lt2" tx2="dk2" accent1="accent1" accent2="accent2" accent3="accent3" accent4="accent4" accent5="accent5" accent6="accent6" hlink="hlink" folHlink="folHlink"/>
  <p:sldLayoutIdLst>
    <p:sldLayoutId id="2147487701" r:id="rId1"/>
    <p:sldLayoutId id="2147487702" r:id="rId2"/>
    <p:sldLayoutId id="2147487703" r:id="rId3"/>
    <p:sldLayoutId id="2147487704" r:id="rId4"/>
    <p:sldLayoutId id="2147487705" r:id="rId5"/>
    <p:sldLayoutId id="2147487706" r:id="rId6"/>
    <p:sldLayoutId id="2147487707" r:id="rId7"/>
    <p:sldLayoutId id="2147487708" r:id="rId8"/>
    <p:sldLayoutId id="2147487709" r:id="rId9"/>
  </p:sldLayoutIdLst>
  <p:transition/>
  <p:timing>
    <p:tnLst>
      <p:par>
        <p:cTn id="1" dur="indefinite" restart="never" nodeType="tmRoot"/>
      </p:par>
    </p:tnLst>
  </p:timing>
  <p:txStyles>
    <p:titleStyle>
      <a:lvl1pPr marL="220791" algn="l" rtl="0" eaLnBrk="1" fontAlgn="base" hangingPunct="1">
        <a:spcBef>
          <a:spcPct val="0"/>
        </a:spcBef>
        <a:spcAft>
          <a:spcPct val="0"/>
        </a:spcAft>
        <a:defRPr sz="3200" b="0">
          <a:solidFill>
            <a:schemeClr val="bg1"/>
          </a:solidFill>
          <a:latin typeface="Dosis" panose="02010503020202060003" pitchFamily="2" charset="0"/>
          <a:ea typeface="+mj-ea"/>
          <a:cs typeface="Arial" pitchFamily="34" charset="0"/>
        </a:defRPr>
      </a:lvl1pPr>
      <a:lvl2pPr marL="220791" algn="l" rtl="0" eaLnBrk="1" fontAlgn="base" hangingPunct="1">
        <a:spcBef>
          <a:spcPct val="0"/>
        </a:spcBef>
        <a:spcAft>
          <a:spcPct val="0"/>
        </a:spcAft>
        <a:defRPr sz="3446" b="1">
          <a:solidFill>
            <a:schemeClr val="bg1"/>
          </a:solidFill>
          <a:latin typeface="Arial" pitchFamily="34" charset="0"/>
          <a:cs typeface="Arial" pitchFamily="34" charset="0"/>
        </a:defRPr>
      </a:lvl2pPr>
      <a:lvl3pPr marL="220791" algn="l" rtl="0" eaLnBrk="1" fontAlgn="base" hangingPunct="1">
        <a:spcBef>
          <a:spcPct val="0"/>
        </a:spcBef>
        <a:spcAft>
          <a:spcPct val="0"/>
        </a:spcAft>
        <a:defRPr sz="3446" b="1">
          <a:solidFill>
            <a:schemeClr val="bg1"/>
          </a:solidFill>
          <a:latin typeface="Arial" pitchFamily="34" charset="0"/>
          <a:cs typeface="Arial" pitchFamily="34" charset="0"/>
        </a:defRPr>
      </a:lvl3pPr>
      <a:lvl4pPr marL="220791" algn="l" rtl="0" eaLnBrk="1" fontAlgn="base" hangingPunct="1">
        <a:spcBef>
          <a:spcPct val="0"/>
        </a:spcBef>
        <a:spcAft>
          <a:spcPct val="0"/>
        </a:spcAft>
        <a:defRPr sz="3446" b="1">
          <a:solidFill>
            <a:schemeClr val="bg1"/>
          </a:solidFill>
          <a:latin typeface="Arial" pitchFamily="34" charset="0"/>
          <a:cs typeface="Arial" pitchFamily="34" charset="0"/>
        </a:defRPr>
      </a:lvl4pPr>
      <a:lvl5pPr marL="220791" algn="l" rtl="0" eaLnBrk="1" fontAlgn="base" hangingPunct="1">
        <a:spcBef>
          <a:spcPct val="0"/>
        </a:spcBef>
        <a:spcAft>
          <a:spcPct val="0"/>
        </a:spcAft>
        <a:defRPr sz="3446" b="1">
          <a:solidFill>
            <a:schemeClr val="bg1"/>
          </a:solidFill>
          <a:latin typeface="Arial" pitchFamily="34" charset="0"/>
          <a:cs typeface="Arial" pitchFamily="34" charset="0"/>
        </a:defRPr>
      </a:lvl5pPr>
      <a:lvl6pPr marL="562722" algn="l" rtl="0" eaLnBrk="1" fontAlgn="base" hangingPunct="1">
        <a:spcBef>
          <a:spcPct val="0"/>
        </a:spcBef>
        <a:spcAft>
          <a:spcPct val="0"/>
        </a:spcAft>
        <a:defRPr sz="3446" b="1">
          <a:solidFill>
            <a:schemeClr val="bg1"/>
          </a:solidFill>
          <a:latin typeface="Century Gothic" pitchFamily="34" charset="0"/>
        </a:defRPr>
      </a:lvl6pPr>
      <a:lvl7pPr marL="1125444" algn="l" rtl="0" eaLnBrk="1" fontAlgn="base" hangingPunct="1">
        <a:spcBef>
          <a:spcPct val="0"/>
        </a:spcBef>
        <a:spcAft>
          <a:spcPct val="0"/>
        </a:spcAft>
        <a:defRPr sz="3446" b="1">
          <a:solidFill>
            <a:schemeClr val="bg1"/>
          </a:solidFill>
          <a:latin typeface="Century Gothic" pitchFamily="34" charset="0"/>
        </a:defRPr>
      </a:lvl7pPr>
      <a:lvl8pPr marL="1688165" algn="l" rtl="0" eaLnBrk="1" fontAlgn="base" hangingPunct="1">
        <a:spcBef>
          <a:spcPct val="0"/>
        </a:spcBef>
        <a:spcAft>
          <a:spcPct val="0"/>
        </a:spcAft>
        <a:defRPr sz="3446" b="1">
          <a:solidFill>
            <a:schemeClr val="bg1"/>
          </a:solidFill>
          <a:latin typeface="Century Gothic" pitchFamily="34" charset="0"/>
        </a:defRPr>
      </a:lvl8pPr>
      <a:lvl9pPr marL="2250887" algn="l" rtl="0" eaLnBrk="1" fontAlgn="base" hangingPunct="1">
        <a:spcBef>
          <a:spcPct val="0"/>
        </a:spcBef>
        <a:spcAft>
          <a:spcPct val="0"/>
        </a:spcAft>
        <a:defRPr sz="3446" b="1">
          <a:solidFill>
            <a:schemeClr val="bg1"/>
          </a:solidFill>
          <a:latin typeface="Century Gothic" pitchFamily="34" charset="0"/>
        </a:defRPr>
      </a:lvl9pPr>
    </p:titleStyle>
    <p:bodyStyle>
      <a:lvl1pPr marL="328254" indent="-328254" algn="l" rtl="0" eaLnBrk="1" fontAlgn="base" hangingPunct="1">
        <a:spcBef>
          <a:spcPct val="20000"/>
        </a:spcBef>
        <a:spcAft>
          <a:spcPct val="0"/>
        </a:spcAft>
        <a:buFont typeface="Arial" pitchFamily="34" charset="0"/>
        <a:buChar char="•"/>
        <a:defRPr sz="4431">
          <a:solidFill>
            <a:schemeClr val="tx2"/>
          </a:solidFill>
          <a:latin typeface="Roboto" panose="02000000000000000000" pitchFamily="2" charset="0"/>
          <a:ea typeface="Roboto" panose="02000000000000000000" pitchFamily="2" charset="0"/>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Roboto" panose="02000000000000000000" pitchFamily="2" charset="0"/>
          <a:ea typeface="Roboto" panose="02000000000000000000" pitchFamily="2"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Roboto" panose="02000000000000000000" pitchFamily="2" charset="0"/>
          <a:ea typeface="Roboto" panose="02000000000000000000" pitchFamily="2"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Roboto" panose="02000000000000000000" pitchFamily="2" charset="0"/>
          <a:ea typeface="Roboto" panose="02000000000000000000" pitchFamily="2"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Roboto" panose="02000000000000000000" pitchFamily="2" charset="0"/>
          <a:ea typeface="Roboto" panose="02000000000000000000" pitchFamily="2"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p:bodyStyle>
    <p:otherStyle>
      <a:defPPr>
        <a:defRPr lang="en-US"/>
      </a:defPPr>
      <a:lvl1pPr marL="0" algn="l" defTabSz="1125444" rtl="0" eaLnBrk="1" latinLnBrk="0" hangingPunct="1">
        <a:defRPr sz="2215" kern="1200">
          <a:solidFill>
            <a:schemeClr val="tx1"/>
          </a:solidFill>
          <a:latin typeface="+mn-lt"/>
          <a:ea typeface="+mn-ea"/>
          <a:cs typeface="+mn-cs"/>
        </a:defRPr>
      </a:lvl1pPr>
      <a:lvl2pPr marL="562722" algn="l" defTabSz="1125444" rtl="0" eaLnBrk="1" latinLnBrk="0" hangingPunct="1">
        <a:defRPr sz="2215" kern="1200">
          <a:solidFill>
            <a:schemeClr val="tx1"/>
          </a:solidFill>
          <a:latin typeface="+mn-lt"/>
          <a:ea typeface="+mn-ea"/>
          <a:cs typeface="+mn-cs"/>
        </a:defRPr>
      </a:lvl2pPr>
      <a:lvl3pPr marL="1125444" algn="l" defTabSz="1125444" rtl="0" eaLnBrk="1" latinLnBrk="0" hangingPunct="1">
        <a:defRPr sz="2215" kern="1200">
          <a:solidFill>
            <a:schemeClr val="tx1"/>
          </a:solidFill>
          <a:latin typeface="+mn-lt"/>
          <a:ea typeface="+mn-ea"/>
          <a:cs typeface="+mn-cs"/>
        </a:defRPr>
      </a:lvl3pPr>
      <a:lvl4pPr marL="1688165" algn="l" defTabSz="1125444" rtl="0" eaLnBrk="1" latinLnBrk="0" hangingPunct="1">
        <a:defRPr sz="2215" kern="1200">
          <a:solidFill>
            <a:schemeClr val="tx1"/>
          </a:solidFill>
          <a:latin typeface="+mn-lt"/>
          <a:ea typeface="+mn-ea"/>
          <a:cs typeface="+mn-cs"/>
        </a:defRPr>
      </a:lvl4pPr>
      <a:lvl5pPr marL="2250887" algn="l" defTabSz="1125444" rtl="0" eaLnBrk="1" latinLnBrk="0" hangingPunct="1">
        <a:defRPr sz="2215" kern="1200">
          <a:solidFill>
            <a:schemeClr val="tx1"/>
          </a:solidFill>
          <a:latin typeface="+mn-lt"/>
          <a:ea typeface="+mn-ea"/>
          <a:cs typeface="+mn-cs"/>
        </a:defRPr>
      </a:lvl5pPr>
      <a:lvl6pPr marL="2813609" algn="l" defTabSz="1125444" rtl="0" eaLnBrk="1" latinLnBrk="0" hangingPunct="1">
        <a:defRPr sz="2215" kern="1200">
          <a:solidFill>
            <a:schemeClr val="tx1"/>
          </a:solidFill>
          <a:latin typeface="+mn-lt"/>
          <a:ea typeface="+mn-ea"/>
          <a:cs typeface="+mn-cs"/>
        </a:defRPr>
      </a:lvl6pPr>
      <a:lvl7pPr marL="3376331" algn="l" defTabSz="1125444" rtl="0" eaLnBrk="1" latinLnBrk="0" hangingPunct="1">
        <a:defRPr sz="2215" kern="1200">
          <a:solidFill>
            <a:schemeClr val="tx1"/>
          </a:solidFill>
          <a:latin typeface="+mn-lt"/>
          <a:ea typeface="+mn-ea"/>
          <a:cs typeface="+mn-cs"/>
        </a:defRPr>
      </a:lvl7pPr>
      <a:lvl8pPr marL="3939052" algn="l" defTabSz="1125444" rtl="0" eaLnBrk="1" latinLnBrk="0" hangingPunct="1">
        <a:defRPr sz="2215" kern="1200">
          <a:solidFill>
            <a:schemeClr val="tx1"/>
          </a:solidFill>
          <a:latin typeface="+mn-lt"/>
          <a:ea typeface="+mn-ea"/>
          <a:cs typeface="+mn-cs"/>
        </a:defRPr>
      </a:lvl8pPr>
      <a:lvl9pPr marL="4501774" algn="l" defTabSz="1125444" rtl="0" eaLnBrk="1" latinLnBrk="0" hangingPunct="1">
        <a:defRPr sz="2215"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7">
            <a:lum/>
          </a:blip>
          <a:srcRect/>
          <a:stretch>
            <a:fillRect b="5000"/>
          </a:stretch>
        </a:blipFill>
        <a:effectLst/>
      </p:bgPr>
    </p:bg>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bwMode="auto">
          <a:xfrm>
            <a:off x="2" y="4"/>
            <a:ext cx="12191998" cy="100818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29700" name="Rectangle 58"/>
          <p:cNvSpPr>
            <a:spLocks noGrp="1" noChangeArrowheads="1"/>
          </p:cNvSpPr>
          <p:nvPr>
            <p:ph type="body" idx="1"/>
          </p:nvPr>
        </p:nvSpPr>
        <p:spPr bwMode="auto">
          <a:xfrm>
            <a:off x="328248" y="1290111"/>
            <a:ext cx="11627339" cy="52626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Rectangle 61" title="[DM_E_CONFID]"/>
          <p:cNvSpPr>
            <a:spLocks noChangeArrowheads="1"/>
          </p:cNvSpPr>
          <p:nvPr userDrawn="1"/>
        </p:nvSpPr>
        <p:spPr bwMode="auto">
          <a:xfrm>
            <a:off x="4736126" y="6649210"/>
            <a:ext cx="3113648" cy="151580"/>
          </a:xfrm>
          <a:prstGeom prst="rect">
            <a:avLst/>
          </a:prstGeom>
          <a:noFill/>
          <a:ln w="9525">
            <a:noFill/>
            <a:miter lim="800000"/>
            <a:headEnd/>
            <a:tailEnd/>
          </a:ln>
        </p:spPr>
        <p:txBody>
          <a:bodyPr wrap="square" lIns="0" tIns="0" rIns="0" bIns="0">
            <a:spAutoFit/>
          </a:bodyPr>
          <a:lstStyle/>
          <a:p>
            <a:pPr algn="ctr" eaLnBrk="0" hangingPunct="0">
              <a:defRPr/>
            </a:pPr>
            <a:endParaRPr lang="de-DE" sz="985" b="0" baseline="0">
              <a:solidFill>
                <a:srgbClr val="00B5E2"/>
              </a:solidFill>
              <a:latin typeface="Arial" pitchFamily="34" charset="0"/>
              <a:cs typeface="Arial" pitchFamily="34" charset="0"/>
            </a:endParaRPr>
          </a:p>
        </p:txBody>
      </p:sp>
      <p:sp>
        <p:nvSpPr>
          <p:cNvPr id="13" name="Rectangle 61" title="[DM_E_DOC_NO], v[DM_E_VER_NO], [DM_E_ISS_DATE]"/>
          <p:cNvSpPr>
            <a:spLocks noChangeArrowheads="1"/>
          </p:cNvSpPr>
          <p:nvPr userDrawn="1"/>
        </p:nvSpPr>
        <p:spPr bwMode="auto">
          <a:xfrm>
            <a:off x="665872" y="6649210"/>
            <a:ext cx="4628617" cy="150403"/>
          </a:xfrm>
          <a:prstGeom prst="rect">
            <a:avLst/>
          </a:prstGeom>
          <a:noFill/>
          <a:ln w="9525">
            <a:noFill/>
            <a:miter lim="800000"/>
            <a:headEnd/>
            <a:tailEnd/>
          </a:ln>
        </p:spPr>
        <p:txBody>
          <a:bodyPr wrap="square" lIns="0" tIns="0" rIns="0" bIns="0">
            <a:spAutoFit/>
          </a:bodyPr>
          <a:lstStyle/>
          <a:p>
            <a:pPr eaLnBrk="0" hangingPunct="0">
              <a:defRPr/>
            </a:pPr>
            <a:r>
              <a:rPr lang="en-US" sz="985" b="0" baseline="0" smtClean="0">
                <a:solidFill>
                  <a:srgbClr val="00B5E2"/>
                </a:solidFill>
                <a:latin typeface="Arial" pitchFamily="34" charset="0"/>
                <a:cs typeface="Arial" pitchFamily="34" charset="0"/>
              </a:rPr>
              <a:t>EUM/USC/VWG/21/1228490, v1 Draft, 12 May 2021</a:t>
            </a:r>
            <a:endParaRPr lang="de-DE" sz="985" b="0" baseline="0">
              <a:solidFill>
                <a:srgbClr val="00B5E2"/>
              </a:solidFill>
              <a:latin typeface="Arial" pitchFamily="34" charset="0"/>
              <a:cs typeface="Arial" pitchFamily="34" charset="0"/>
            </a:endParaRPr>
          </a:p>
        </p:txBody>
      </p:sp>
      <p:sp>
        <p:nvSpPr>
          <p:cNvPr id="2" name="Rectangle 1"/>
          <p:cNvSpPr/>
          <p:nvPr userDrawn="1"/>
        </p:nvSpPr>
        <p:spPr>
          <a:xfrm>
            <a:off x="218080" y="6593586"/>
            <a:ext cx="359394" cy="262829"/>
          </a:xfrm>
          <a:prstGeom prst="rect">
            <a:avLst/>
          </a:prstGeom>
        </p:spPr>
        <p:txBody>
          <a:bodyPr wrap="none">
            <a:spAutoFit/>
          </a:bodyPr>
          <a:lstStyle/>
          <a:p>
            <a:fld id="{FF9CC606-8418-49EA-9DB7-3FFD72983DD3}" type="slidenum">
              <a:rPr lang="de-DE" sz="1108" b="0" smtClean="0">
                <a:solidFill>
                  <a:srgbClr val="00B5E2"/>
                </a:solidFill>
                <a:latin typeface="Arial" pitchFamily="34" charset="0"/>
                <a:cs typeface="Arial" pitchFamily="34" charset="0"/>
              </a:rPr>
              <a:pPr/>
              <a:t>‹#›</a:t>
            </a:fld>
            <a:endParaRPr lang="en-GB" sz="1108"/>
          </a:p>
        </p:txBody>
      </p:sp>
      <p:pic>
        <p:nvPicPr>
          <p:cNvPr id="8" name="Picture 6"/>
          <p:cNvPicPr>
            <a:picLocks noChangeAspect="1" noChangeArrowheads="1"/>
          </p:cNvPicPr>
          <p:nvPr userDrawn="1"/>
        </p:nvPicPr>
        <p:blipFill>
          <a:blip r:embed="rId8" cstate="print"/>
          <a:srcRect/>
          <a:stretch>
            <a:fillRect/>
          </a:stretch>
        </p:blipFill>
        <p:spPr bwMode="auto">
          <a:xfrm>
            <a:off x="11147550" y="6650388"/>
            <a:ext cx="808037" cy="149225"/>
          </a:xfrm>
          <a:prstGeom prst="rect">
            <a:avLst/>
          </a:prstGeom>
          <a:noFill/>
          <a:ln w="9525">
            <a:noFill/>
            <a:miter lim="800000"/>
            <a:headEnd/>
            <a:tailEnd/>
          </a:ln>
        </p:spPr>
      </p:pic>
    </p:spTree>
    <p:extLst>
      <p:ext uri="{BB962C8B-B14F-4D97-AF65-F5344CB8AC3E}">
        <p14:creationId xmlns:p14="http://schemas.microsoft.com/office/powerpoint/2010/main" val="2106973287"/>
      </p:ext>
    </p:extLst>
  </p:cSld>
  <p:clrMap bg1="lt1" tx1="dk1" bg2="lt2" tx2="dk2" accent1="accent1" accent2="accent2" accent3="accent3" accent4="accent4" accent5="accent5" accent6="accent6" hlink="hlink" folHlink="folHlink"/>
  <p:sldLayoutIdLst>
    <p:sldLayoutId id="2147487711" r:id="rId1"/>
    <p:sldLayoutId id="2147487712" r:id="rId2"/>
    <p:sldLayoutId id="2147487713" r:id="rId3"/>
    <p:sldLayoutId id="2147487714" r:id="rId4"/>
    <p:sldLayoutId id="2147487715" r:id="rId5"/>
  </p:sldLayoutIdLst>
  <p:transition/>
  <p:txStyles>
    <p:titleStyle>
      <a:lvl1pPr marL="220791" algn="l" rtl="0" eaLnBrk="1" fontAlgn="base" hangingPunct="1">
        <a:spcBef>
          <a:spcPct val="0"/>
        </a:spcBef>
        <a:spcAft>
          <a:spcPct val="0"/>
        </a:spcAft>
        <a:defRPr sz="3446" b="1">
          <a:solidFill>
            <a:schemeClr val="bg1"/>
          </a:solidFill>
          <a:latin typeface="Arial" pitchFamily="34" charset="0"/>
          <a:ea typeface="+mj-ea"/>
          <a:cs typeface="Arial" pitchFamily="34" charset="0"/>
        </a:defRPr>
      </a:lvl1pPr>
      <a:lvl2pPr marL="220791" algn="l" rtl="0" eaLnBrk="1" fontAlgn="base" hangingPunct="1">
        <a:spcBef>
          <a:spcPct val="0"/>
        </a:spcBef>
        <a:spcAft>
          <a:spcPct val="0"/>
        </a:spcAft>
        <a:defRPr sz="3446" b="1">
          <a:solidFill>
            <a:schemeClr val="bg1"/>
          </a:solidFill>
          <a:latin typeface="Arial" pitchFamily="34" charset="0"/>
          <a:cs typeface="Arial" pitchFamily="34" charset="0"/>
        </a:defRPr>
      </a:lvl2pPr>
      <a:lvl3pPr marL="220791" algn="l" rtl="0" eaLnBrk="1" fontAlgn="base" hangingPunct="1">
        <a:spcBef>
          <a:spcPct val="0"/>
        </a:spcBef>
        <a:spcAft>
          <a:spcPct val="0"/>
        </a:spcAft>
        <a:defRPr sz="3446" b="1">
          <a:solidFill>
            <a:schemeClr val="bg1"/>
          </a:solidFill>
          <a:latin typeface="Arial" pitchFamily="34" charset="0"/>
          <a:cs typeface="Arial" pitchFamily="34" charset="0"/>
        </a:defRPr>
      </a:lvl3pPr>
      <a:lvl4pPr marL="220791" algn="l" rtl="0" eaLnBrk="1" fontAlgn="base" hangingPunct="1">
        <a:spcBef>
          <a:spcPct val="0"/>
        </a:spcBef>
        <a:spcAft>
          <a:spcPct val="0"/>
        </a:spcAft>
        <a:defRPr sz="3446" b="1">
          <a:solidFill>
            <a:schemeClr val="bg1"/>
          </a:solidFill>
          <a:latin typeface="Arial" pitchFamily="34" charset="0"/>
          <a:cs typeface="Arial" pitchFamily="34" charset="0"/>
        </a:defRPr>
      </a:lvl4pPr>
      <a:lvl5pPr marL="220791" algn="l" rtl="0" eaLnBrk="1" fontAlgn="base" hangingPunct="1">
        <a:spcBef>
          <a:spcPct val="0"/>
        </a:spcBef>
        <a:spcAft>
          <a:spcPct val="0"/>
        </a:spcAft>
        <a:defRPr sz="3446" b="1">
          <a:solidFill>
            <a:schemeClr val="bg1"/>
          </a:solidFill>
          <a:latin typeface="Arial" pitchFamily="34" charset="0"/>
          <a:cs typeface="Arial" pitchFamily="34" charset="0"/>
        </a:defRPr>
      </a:lvl5pPr>
      <a:lvl6pPr marL="562722" algn="l" rtl="0" eaLnBrk="1" fontAlgn="base" hangingPunct="1">
        <a:spcBef>
          <a:spcPct val="0"/>
        </a:spcBef>
        <a:spcAft>
          <a:spcPct val="0"/>
        </a:spcAft>
        <a:defRPr sz="3446" b="1">
          <a:solidFill>
            <a:schemeClr val="bg1"/>
          </a:solidFill>
          <a:latin typeface="Century Gothic" pitchFamily="34" charset="0"/>
        </a:defRPr>
      </a:lvl6pPr>
      <a:lvl7pPr marL="1125444" algn="l" rtl="0" eaLnBrk="1" fontAlgn="base" hangingPunct="1">
        <a:spcBef>
          <a:spcPct val="0"/>
        </a:spcBef>
        <a:spcAft>
          <a:spcPct val="0"/>
        </a:spcAft>
        <a:defRPr sz="3446" b="1">
          <a:solidFill>
            <a:schemeClr val="bg1"/>
          </a:solidFill>
          <a:latin typeface="Century Gothic" pitchFamily="34" charset="0"/>
        </a:defRPr>
      </a:lvl7pPr>
      <a:lvl8pPr marL="1688165" algn="l" rtl="0" eaLnBrk="1" fontAlgn="base" hangingPunct="1">
        <a:spcBef>
          <a:spcPct val="0"/>
        </a:spcBef>
        <a:spcAft>
          <a:spcPct val="0"/>
        </a:spcAft>
        <a:defRPr sz="3446" b="1">
          <a:solidFill>
            <a:schemeClr val="bg1"/>
          </a:solidFill>
          <a:latin typeface="Century Gothic" pitchFamily="34" charset="0"/>
        </a:defRPr>
      </a:lvl8pPr>
      <a:lvl9pPr marL="2250887" algn="l" rtl="0" eaLnBrk="1" fontAlgn="base" hangingPunct="1">
        <a:spcBef>
          <a:spcPct val="0"/>
        </a:spcBef>
        <a:spcAft>
          <a:spcPct val="0"/>
        </a:spcAft>
        <a:defRPr sz="3446" b="1">
          <a:solidFill>
            <a:schemeClr val="bg1"/>
          </a:solidFill>
          <a:latin typeface="Century Gothic" pitchFamily="34" charset="0"/>
        </a:defRPr>
      </a:lvl9pPr>
    </p:titleStyle>
    <p:bodyStyle>
      <a:lvl1pPr marL="328254" indent="-328254" algn="l" rtl="0" eaLnBrk="1" fontAlgn="base" hangingPunct="1">
        <a:spcBef>
          <a:spcPct val="20000"/>
        </a:spcBef>
        <a:spcAft>
          <a:spcPct val="0"/>
        </a:spcAft>
        <a:buFont typeface="Arial" pitchFamily="34" charset="0"/>
        <a:buChar char="•"/>
        <a:defRPr sz="4431">
          <a:solidFill>
            <a:schemeClr val="tx2"/>
          </a:solidFill>
          <a:latin typeface="Arial" pitchFamily="34" charset="0"/>
          <a:ea typeface="+mn-ea"/>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Arial" pitchFamily="34"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Arial" pitchFamily="34"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Arial" pitchFamily="34"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Arial" pitchFamily="34"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p:bodyStyle>
    <p:otherStyle>
      <a:defPPr>
        <a:defRPr lang="en-US"/>
      </a:defPPr>
      <a:lvl1pPr marL="0" algn="l" defTabSz="1125444" rtl="0" eaLnBrk="1" latinLnBrk="0" hangingPunct="1">
        <a:defRPr sz="2215" kern="1200">
          <a:solidFill>
            <a:schemeClr val="tx1"/>
          </a:solidFill>
          <a:latin typeface="+mn-lt"/>
          <a:ea typeface="+mn-ea"/>
          <a:cs typeface="+mn-cs"/>
        </a:defRPr>
      </a:lvl1pPr>
      <a:lvl2pPr marL="562722" algn="l" defTabSz="1125444" rtl="0" eaLnBrk="1" latinLnBrk="0" hangingPunct="1">
        <a:defRPr sz="2215" kern="1200">
          <a:solidFill>
            <a:schemeClr val="tx1"/>
          </a:solidFill>
          <a:latin typeface="+mn-lt"/>
          <a:ea typeface="+mn-ea"/>
          <a:cs typeface="+mn-cs"/>
        </a:defRPr>
      </a:lvl2pPr>
      <a:lvl3pPr marL="1125444" algn="l" defTabSz="1125444" rtl="0" eaLnBrk="1" latinLnBrk="0" hangingPunct="1">
        <a:defRPr sz="2215" kern="1200">
          <a:solidFill>
            <a:schemeClr val="tx1"/>
          </a:solidFill>
          <a:latin typeface="+mn-lt"/>
          <a:ea typeface="+mn-ea"/>
          <a:cs typeface="+mn-cs"/>
        </a:defRPr>
      </a:lvl3pPr>
      <a:lvl4pPr marL="1688165" algn="l" defTabSz="1125444" rtl="0" eaLnBrk="1" latinLnBrk="0" hangingPunct="1">
        <a:defRPr sz="2215" kern="1200">
          <a:solidFill>
            <a:schemeClr val="tx1"/>
          </a:solidFill>
          <a:latin typeface="+mn-lt"/>
          <a:ea typeface="+mn-ea"/>
          <a:cs typeface="+mn-cs"/>
        </a:defRPr>
      </a:lvl4pPr>
      <a:lvl5pPr marL="2250887" algn="l" defTabSz="1125444" rtl="0" eaLnBrk="1" latinLnBrk="0" hangingPunct="1">
        <a:defRPr sz="2215" kern="1200">
          <a:solidFill>
            <a:schemeClr val="tx1"/>
          </a:solidFill>
          <a:latin typeface="+mn-lt"/>
          <a:ea typeface="+mn-ea"/>
          <a:cs typeface="+mn-cs"/>
        </a:defRPr>
      </a:lvl5pPr>
      <a:lvl6pPr marL="2813609" algn="l" defTabSz="1125444" rtl="0" eaLnBrk="1" latinLnBrk="0" hangingPunct="1">
        <a:defRPr sz="2215" kern="1200">
          <a:solidFill>
            <a:schemeClr val="tx1"/>
          </a:solidFill>
          <a:latin typeface="+mn-lt"/>
          <a:ea typeface="+mn-ea"/>
          <a:cs typeface="+mn-cs"/>
        </a:defRPr>
      </a:lvl6pPr>
      <a:lvl7pPr marL="3376331" algn="l" defTabSz="1125444" rtl="0" eaLnBrk="1" latinLnBrk="0" hangingPunct="1">
        <a:defRPr sz="2215" kern="1200">
          <a:solidFill>
            <a:schemeClr val="tx1"/>
          </a:solidFill>
          <a:latin typeface="+mn-lt"/>
          <a:ea typeface="+mn-ea"/>
          <a:cs typeface="+mn-cs"/>
        </a:defRPr>
      </a:lvl7pPr>
      <a:lvl8pPr marL="3939052" algn="l" defTabSz="1125444" rtl="0" eaLnBrk="1" latinLnBrk="0" hangingPunct="1">
        <a:defRPr sz="2215" kern="1200">
          <a:solidFill>
            <a:schemeClr val="tx1"/>
          </a:solidFill>
          <a:latin typeface="+mn-lt"/>
          <a:ea typeface="+mn-ea"/>
          <a:cs typeface="+mn-cs"/>
        </a:defRPr>
      </a:lvl8pPr>
      <a:lvl9pPr marL="4501774" algn="l" defTabSz="1125444" rtl="0" eaLnBrk="1" latinLnBrk="0" hangingPunct="1">
        <a:defRPr sz="22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hyperlink" Target="https://training.eumetsat.int/" TargetMode="External"/><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8" Type="http://schemas.openxmlformats.org/officeDocument/2006/relationships/image" Target="../media/image16.wmf"/><Relationship Id="rId3" Type="http://schemas.openxmlformats.org/officeDocument/2006/relationships/notesSlide" Target="../notesSlides/notesSlide3.xml"/><Relationship Id="rId7" Type="http://schemas.openxmlformats.org/officeDocument/2006/relationships/oleObject" Target="../embeddings/oleObject4.bin"/><Relationship Id="rId12" Type="http://schemas.openxmlformats.org/officeDocument/2006/relationships/image" Target="../media/image29.jpeg"/><Relationship Id="rId2" Type="http://schemas.openxmlformats.org/officeDocument/2006/relationships/slideLayout" Target="../slideLayouts/slideLayout23.xml"/><Relationship Id="rId1" Type="http://schemas.openxmlformats.org/officeDocument/2006/relationships/vmlDrawing" Target="../drawings/vmlDrawing2.vml"/><Relationship Id="rId6" Type="http://schemas.openxmlformats.org/officeDocument/2006/relationships/image" Target="../media/image15.png"/><Relationship Id="rId11" Type="http://schemas.openxmlformats.org/officeDocument/2006/relationships/image" Target="../media/image28.jpeg"/><Relationship Id="rId5" Type="http://schemas.openxmlformats.org/officeDocument/2006/relationships/oleObject" Target="../embeddings/oleObject3.bin"/><Relationship Id="rId10" Type="http://schemas.openxmlformats.org/officeDocument/2006/relationships/image" Target="../media/image27.png"/><Relationship Id="rId4" Type="http://schemas.openxmlformats.org/officeDocument/2006/relationships/image" Target="../media/image26.jpeg"/><Relationship Id="rId9" Type="http://schemas.openxmlformats.org/officeDocument/2006/relationships/image" Target="../media/image18.emf"/></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0.png"/><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21.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22.png"/><Relationship Id="rId10" Type="http://schemas.openxmlformats.org/officeDocument/2006/relationships/image" Target="../media/image36.png"/><Relationship Id="rId4" Type="http://schemas.openxmlformats.org/officeDocument/2006/relationships/image" Target="../media/image31.png"/><Relationship Id="rId9" Type="http://schemas.openxmlformats.org/officeDocument/2006/relationships/image" Target="../media/image3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11.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42.png"/></Relationships>
</file>

<file path=ppt/slides/_rels/slide1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4.xml"/><Relationship Id="rId7" Type="http://schemas.openxmlformats.org/officeDocument/2006/relationships/notesSlide" Target="../notesSlides/notesSlide9.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10.xml"/><Relationship Id="rId5" Type="http://schemas.openxmlformats.org/officeDocument/2006/relationships/tags" Target="../tags/tag6.xml"/><Relationship Id="rId4" Type="http://schemas.openxmlformats.org/officeDocument/2006/relationships/tags" Target="../tags/tag5.xml"/><Relationship Id="rId9" Type="http://schemas.openxmlformats.org/officeDocument/2006/relationships/image" Target="../media/image44.png"/></Relationships>
</file>

<file path=ppt/slides/_rels/slide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9.xml"/><Relationship Id="rId7" Type="http://schemas.openxmlformats.org/officeDocument/2006/relationships/notesSlide" Target="../notesSlides/notesSlide11.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Layout" Target="../slideLayouts/slideLayout10.xml"/><Relationship Id="rId5" Type="http://schemas.openxmlformats.org/officeDocument/2006/relationships/tags" Target="../tags/tag11.xml"/><Relationship Id="rId4" Type="http://schemas.openxmlformats.org/officeDocument/2006/relationships/tags" Target="../tags/tag10.xml"/><Relationship Id="rId9" Type="http://schemas.openxmlformats.org/officeDocument/2006/relationships/image" Target="../media/image46.png"/></Relationships>
</file>

<file path=ppt/slides/_rels/slide1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48.png"/></Relationships>
</file>

<file path=ppt/slides/_rels/slide1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14.xml"/><Relationship Id="rId7" Type="http://schemas.openxmlformats.org/officeDocument/2006/relationships/notesSlide" Target="../notesSlides/notesSlide15.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Layout" Target="../slideLayouts/slideLayout10.xml"/><Relationship Id="rId5" Type="http://schemas.openxmlformats.org/officeDocument/2006/relationships/tags" Target="../tags/tag16.xml"/><Relationship Id="rId4" Type="http://schemas.openxmlformats.org/officeDocument/2006/relationships/tags" Target="../tags/tag15.xml"/><Relationship Id="rId9" Type="http://schemas.openxmlformats.org/officeDocument/2006/relationships/image" Target="../media/image44.png"/></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jpeg"/><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6.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7.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59.png"/></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61.png"/></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19.xml"/><Relationship Id="rId7" Type="http://schemas.openxmlformats.org/officeDocument/2006/relationships/notesSlide" Target="../notesSlides/notesSlide25.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Layout" Target="../slideLayouts/slideLayout10.xml"/><Relationship Id="rId5" Type="http://schemas.openxmlformats.org/officeDocument/2006/relationships/tags" Target="../tags/tag21.xml"/><Relationship Id="rId4" Type="http://schemas.openxmlformats.org/officeDocument/2006/relationships/tags" Target="../tags/tag20.xml"/><Relationship Id="rId9"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69.png"/></Relationships>
</file>

<file path=ppt/slides/_rels/slide3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2.xml"/><Relationship Id="rId1" Type="http://schemas.openxmlformats.org/officeDocument/2006/relationships/slideLayout" Target="../slideLayouts/slideLayout5.xml"/><Relationship Id="rId5" Type="http://schemas.openxmlformats.org/officeDocument/2006/relationships/image" Target="../media/image70.png"/><Relationship Id="rId4" Type="http://schemas.openxmlformats.org/officeDocument/2006/relationships/image" Target="../media/image69.png"/></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24.xml"/><Relationship Id="rId7" Type="http://schemas.openxmlformats.org/officeDocument/2006/relationships/notesSlide" Target="../notesSlides/notesSlide34.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slideLayout" Target="../slideLayouts/slideLayout10.xml"/><Relationship Id="rId5" Type="http://schemas.openxmlformats.org/officeDocument/2006/relationships/tags" Target="../tags/tag26.xml"/><Relationship Id="rId4" Type="http://schemas.openxmlformats.org/officeDocument/2006/relationships/tags" Target="../tags/tag25.xml"/><Relationship Id="rId9" Type="http://schemas.openxmlformats.org/officeDocument/2006/relationships/image" Target="../media/image44.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1.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image" Target="../media/image73.emf"/></Relationships>
</file>

<file path=ppt/slides/_rels/slide3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7.xml"/><Relationship Id="rId1" Type="http://schemas.openxmlformats.org/officeDocument/2006/relationships/slideLayout" Target="../slideLayouts/slideLayout5.xml"/><Relationship Id="rId5" Type="http://schemas.openxmlformats.org/officeDocument/2006/relationships/image" Target="../media/image76.png"/><Relationship Id="rId4" Type="http://schemas.openxmlformats.org/officeDocument/2006/relationships/image" Target="../media/image7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7.png"/><Relationship Id="rId4"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9.xml"/><Relationship Id="rId1" Type="http://schemas.openxmlformats.org/officeDocument/2006/relationships/slideLayout" Target="../slideLayouts/slideLayout5.xml"/><Relationship Id="rId5" Type="http://schemas.openxmlformats.org/officeDocument/2006/relationships/image" Target="../media/image80.png"/><Relationship Id="rId4" Type="http://schemas.openxmlformats.org/officeDocument/2006/relationships/image" Target="../media/image79.png"/></Relationships>
</file>

<file path=ppt/slides/_rels/slide41.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29.xml"/><Relationship Id="rId7" Type="http://schemas.openxmlformats.org/officeDocument/2006/relationships/notesSlide" Target="../notesSlides/notesSlide40.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slideLayout" Target="../slideLayouts/slideLayout10.xml"/><Relationship Id="rId5" Type="http://schemas.openxmlformats.org/officeDocument/2006/relationships/tags" Target="../tags/tag31.xml"/><Relationship Id="rId4" Type="http://schemas.openxmlformats.org/officeDocument/2006/relationships/tags" Target="../tags/tag30.xml"/><Relationship Id="rId9" Type="http://schemas.openxmlformats.org/officeDocument/2006/relationships/image" Target="../media/image44.png"/></Relationships>
</file>

<file path=ppt/slides/_rels/slide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openxmlformats.org/officeDocument/2006/relationships/image" Target="../media/image82.png"/></Relationships>
</file>

<file path=ppt/slides/_rels/slide4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notesSlide" Target="../notesSlides/notesSlide43.xml"/></Relationships>
</file>

<file path=ppt/slides/_rels/slide45.xml.rels><?xml version="1.0" encoding="UTF-8" standalone="yes"?>
<Relationships xmlns="http://schemas.openxmlformats.org/package/2006/relationships"><Relationship Id="rId3" Type="http://schemas.openxmlformats.org/officeDocument/2006/relationships/image" Target="../media/image86.png"/><Relationship Id="rId7" Type="http://schemas.openxmlformats.org/officeDocument/2006/relationships/hyperlink" Target="https://www.nwcsaf.org/ci_description" TargetMode="External"/><Relationship Id="rId2" Type="http://schemas.openxmlformats.org/officeDocument/2006/relationships/notesSlide" Target="../notesSlides/notesSlide44.xml"/><Relationship Id="rId1" Type="http://schemas.openxmlformats.org/officeDocument/2006/relationships/slideLayout" Target="../slideLayouts/slideLayout5.xml"/><Relationship Id="rId6" Type="http://schemas.openxmlformats.org/officeDocument/2006/relationships/image" Target="../media/image89.jpeg"/><Relationship Id="rId5" Type="http://schemas.openxmlformats.org/officeDocument/2006/relationships/image" Target="../media/image88.png"/><Relationship Id="rId4" Type="http://schemas.openxmlformats.org/officeDocument/2006/relationships/image" Target="../media/image87.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90.png"/><Relationship Id="rId4" Type="http://schemas.openxmlformats.org/officeDocument/2006/relationships/notesSlide" Target="../notesSlides/notesSlide45.xml"/></Relationships>
</file>

<file path=ppt/slides/_rels/slide4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46.xml"/><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4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7.xml"/><Relationship Id="rId1" Type="http://schemas.openxmlformats.org/officeDocument/2006/relationships/slideLayout" Target="../slideLayouts/slideLayout5.xml"/><Relationship Id="rId5" Type="http://schemas.openxmlformats.org/officeDocument/2006/relationships/image" Target="../media/image95.gif"/><Relationship Id="rId4" Type="http://schemas.openxmlformats.org/officeDocument/2006/relationships/image" Target="../media/image94.png"/></Relationships>
</file>

<file path=ppt/slides/_rels/slide4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7.mov"/><Relationship Id="rId1" Type="http://schemas.microsoft.com/office/2007/relationships/media" Target="../media/media7.mov"/><Relationship Id="rId5" Type="http://schemas.openxmlformats.org/officeDocument/2006/relationships/image" Target="../media/image98.png"/><Relationship Id="rId4" Type="http://schemas.openxmlformats.org/officeDocument/2006/relationships/notesSlide" Target="../notesSlides/notesSlide50.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99.png"/><Relationship Id="rId4" Type="http://schemas.openxmlformats.org/officeDocument/2006/relationships/notesSlide" Target="../notesSlides/notesSlide51.xml"/></Relationships>
</file>

<file path=ppt/slides/_rels/slide5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3.xml"/><Relationship Id="rId1" Type="http://schemas.openxmlformats.org/officeDocument/2006/relationships/slideLayout" Target="../slideLayouts/slideLayout5.xml"/><Relationship Id="rId4" Type="http://schemas.openxmlformats.org/officeDocument/2006/relationships/image" Target="../media/image42.png"/></Relationships>
</file>

<file path=ppt/slides/_rels/slide55.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34.xml"/><Relationship Id="rId7" Type="http://schemas.openxmlformats.org/officeDocument/2006/relationships/notesSlide" Target="../notesSlides/notesSlide54.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slideLayout" Target="../slideLayouts/slideLayout10.xml"/><Relationship Id="rId5" Type="http://schemas.openxmlformats.org/officeDocument/2006/relationships/tags" Target="../tags/tag36.xml"/><Relationship Id="rId4" Type="http://schemas.openxmlformats.org/officeDocument/2006/relationships/tags" Target="../tags/tag35.xml"/><Relationship Id="rId9" Type="http://schemas.openxmlformats.org/officeDocument/2006/relationships/image" Target="../media/image46.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56.xml"/><Relationship Id="rId1" Type="http://schemas.openxmlformats.org/officeDocument/2006/relationships/slideLayout" Target="../slideLayouts/slideLayout5.xml"/><Relationship Id="rId5" Type="http://schemas.openxmlformats.org/officeDocument/2006/relationships/image" Target="../media/image103.jpeg"/><Relationship Id="rId4" Type="http://schemas.openxmlformats.org/officeDocument/2006/relationships/image" Target="../media/image102.png"/></Relationships>
</file>

<file path=ppt/slides/_rels/slide5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notesSlide" Target="../notesSlides/notesSlide60.xml"/></Relationships>
</file>

<file path=ppt/slides/_rels/slide6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61.xml"/><Relationship Id="rId1" Type="http://schemas.openxmlformats.org/officeDocument/2006/relationships/slideLayout" Target="../slideLayouts/slideLayout5.xml"/><Relationship Id="rId5" Type="http://schemas.openxmlformats.org/officeDocument/2006/relationships/image" Target="../media/image111.png"/><Relationship Id="rId4" Type="http://schemas.openxmlformats.org/officeDocument/2006/relationships/image" Target="../media/image110.png"/></Relationships>
</file>

<file path=ppt/slides/_rels/slide6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2.xml"/><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14.png"/><Relationship Id="rId4" Type="http://schemas.openxmlformats.org/officeDocument/2006/relationships/notesSlide" Target="../notesSlides/notesSlide64.xml"/></Relationships>
</file>

<file path=ppt/slides/_rels/slide66.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66.xml"/><Relationship Id="rId1" Type="http://schemas.openxmlformats.org/officeDocument/2006/relationships/slideLayout" Target="../slideLayouts/slideLayout5.xml"/><Relationship Id="rId4" Type="http://schemas.openxmlformats.org/officeDocument/2006/relationships/image" Target="../media/image117.png"/></Relationships>
</file>

<file path=ppt/slides/_rels/slide68.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67.xml"/><Relationship Id="rId1" Type="http://schemas.openxmlformats.org/officeDocument/2006/relationships/slideLayout" Target="../slideLayouts/slideLayout5.xml"/><Relationship Id="rId4" Type="http://schemas.openxmlformats.org/officeDocument/2006/relationships/image" Target="../media/image119.emf"/></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notesSlide" Target="../notesSlides/notesSlide68.xml"/></Relationships>
</file>

<file path=ppt/slides/_rels/slide7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69.xml"/><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70.xml"/><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24.png"/><Relationship Id="rId4" Type="http://schemas.openxmlformats.org/officeDocument/2006/relationships/notesSlide" Target="../notesSlides/notesSlide71.xml"/></Relationships>
</file>

<file path=ppt/slides/_rels/slide73.xml.rels><?xml version="1.0" encoding="UTF-8" standalone="yes"?>
<Relationships xmlns="http://schemas.openxmlformats.org/package/2006/relationships"><Relationship Id="rId3" Type="http://schemas.openxmlformats.org/officeDocument/2006/relationships/image" Target="../media/image125.emf"/><Relationship Id="rId2" Type="http://schemas.openxmlformats.org/officeDocument/2006/relationships/notesSlide" Target="../notesSlides/notesSlide72.xml"/><Relationship Id="rId1" Type="http://schemas.openxmlformats.org/officeDocument/2006/relationships/slideLayout" Target="../slideLayouts/slideLayout5.xml"/><Relationship Id="rId4" Type="http://schemas.openxmlformats.org/officeDocument/2006/relationships/image" Target="../media/image126.emf"/></Relationships>
</file>

<file path=ppt/slides/_rels/slide74.xml.rels><?xml version="1.0" encoding="UTF-8" standalone="yes"?>
<Relationships xmlns="http://schemas.openxmlformats.org/package/2006/relationships"><Relationship Id="rId3" Type="http://schemas.openxmlformats.org/officeDocument/2006/relationships/image" Target="../media/image127.emf"/><Relationship Id="rId2" Type="http://schemas.openxmlformats.org/officeDocument/2006/relationships/notesSlide" Target="../notesSlides/notesSlide73.xml"/><Relationship Id="rId1" Type="http://schemas.openxmlformats.org/officeDocument/2006/relationships/slideLayout" Target="../slideLayouts/slideLayout5.xml"/><Relationship Id="rId4" Type="http://schemas.openxmlformats.org/officeDocument/2006/relationships/image" Target="../media/image128.emf"/></Relationships>
</file>

<file path=ppt/slides/_rels/slide75.xml.rels><?xml version="1.0" encoding="UTF-8" standalone="yes"?>
<Relationships xmlns="http://schemas.openxmlformats.org/package/2006/relationships"><Relationship Id="rId3" Type="http://schemas.openxmlformats.org/officeDocument/2006/relationships/image" Target="../media/image129.emf"/><Relationship Id="rId2" Type="http://schemas.openxmlformats.org/officeDocument/2006/relationships/notesSlide" Target="../notesSlides/notesSlide74.xml"/><Relationship Id="rId1" Type="http://schemas.openxmlformats.org/officeDocument/2006/relationships/slideLayout" Target="../slideLayouts/slideLayout5.xml"/><Relationship Id="rId4" Type="http://schemas.openxmlformats.org/officeDocument/2006/relationships/image" Target="../media/image130.emf"/></Relationships>
</file>

<file path=ppt/slides/_rels/slide76.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75.xml"/><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32.png"/><Relationship Id="rId4" Type="http://schemas.openxmlformats.org/officeDocument/2006/relationships/notesSlide" Target="../notesSlides/notesSlide76.xml"/></Relationships>
</file>

<file path=ppt/slides/_rels/slide78.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39.xml"/><Relationship Id="rId7" Type="http://schemas.openxmlformats.org/officeDocument/2006/relationships/notesSlide" Target="../notesSlides/notesSlide77.xml"/><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slideLayout" Target="../slideLayouts/slideLayout10.xml"/><Relationship Id="rId5" Type="http://schemas.openxmlformats.org/officeDocument/2006/relationships/tags" Target="../tags/tag41.xml"/><Relationship Id="rId4" Type="http://schemas.openxmlformats.org/officeDocument/2006/relationships/tags" Target="../tags/tag40.xml"/><Relationship Id="rId9" Type="http://schemas.openxmlformats.org/officeDocument/2006/relationships/image" Target="../media/image44.png"/></Relationships>
</file>

<file path=ppt/slides/_rels/slide7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78.xml"/><Relationship Id="rId1" Type="http://schemas.openxmlformats.org/officeDocument/2006/relationships/slideLayout" Target="../slideLayouts/slideLayout5.xml"/><Relationship Id="rId5" Type="http://schemas.openxmlformats.org/officeDocument/2006/relationships/image" Target="../media/image135.png"/><Relationship Id="rId4" Type="http://schemas.openxmlformats.org/officeDocument/2006/relationships/image" Target="../media/image134.png"/></Relationships>
</file>

<file path=ppt/slides/_rels/slide80.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tags" Target="../tags/tag44.xml"/><Relationship Id="rId7" Type="http://schemas.openxmlformats.org/officeDocument/2006/relationships/image" Target="../media/image43.png"/><Relationship Id="rId2" Type="http://schemas.openxmlformats.org/officeDocument/2006/relationships/tags" Target="../tags/tag43.xml"/><Relationship Id="rId1" Type="http://schemas.openxmlformats.org/officeDocument/2006/relationships/tags" Target="../tags/tag42.xml"/><Relationship Id="rId6" Type="http://schemas.openxmlformats.org/officeDocument/2006/relationships/slideLayout" Target="../slideLayouts/slideLayout10.xml"/><Relationship Id="rId5" Type="http://schemas.openxmlformats.org/officeDocument/2006/relationships/tags" Target="../tags/tag46.xml"/><Relationship Id="rId4" Type="http://schemas.openxmlformats.org/officeDocument/2006/relationships/tags" Target="../tags/tag45.xml"/></Relationships>
</file>

<file path=ppt/slides/_rels/slide81.xml.rels><?xml version="1.0" encoding="UTF-8" standalone="yes"?>
<Relationships xmlns="http://schemas.openxmlformats.org/package/2006/relationships"><Relationship Id="rId3" Type="http://schemas.openxmlformats.org/officeDocument/2006/relationships/hyperlink" Target="mailto:Training@eumetsat.int" TargetMode="External"/><Relationship Id="rId2" Type="http://schemas.openxmlformats.org/officeDocument/2006/relationships/hyperlink" Target="mailto:Natasa.StrelecMahovic@eumetsat.int"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825" y="64168"/>
            <a:ext cx="11330248" cy="963128"/>
          </a:xfrm>
        </p:spPr>
        <p:txBody>
          <a:bodyPr wrap="none" anchor="ctr">
            <a:noAutofit/>
          </a:bodyPr>
          <a:lstStyle/>
          <a:p>
            <a:pPr lvl="0">
              <a:lnSpc>
                <a:spcPct val="100000"/>
              </a:lnSpc>
              <a:spcBef>
                <a:spcPts val="0"/>
              </a:spcBef>
            </a:pP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
            </a:r>
            <a:br>
              <a:rPr lang="en-GB" sz="2200" dirty="0">
                <a:latin typeface="+mn-lt"/>
                <a:ea typeface="+mn-ea"/>
                <a:cs typeface="+mn-cs"/>
              </a:rPr>
            </a:br>
            <a:r>
              <a:rPr lang="en-GB" sz="2200" dirty="0">
                <a:latin typeface="+mn-lt"/>
                <a:ea typeface="+mn-ea"/>
                <a:cs typeface="+mn-cs"/>
              </a:rPr>
              <a:t>Welcome to the </a:t>
            </a:r>
            <a:r>
              <a:rPr lang="en-GB" sz="2200" dirty="0" smtClean="0">
                <a:latin typeface="+mn-lt"/>
                <a:ea typeface="+mn-ea"/>
                <a:cs typeface="+mn-cs"/>
              </a:rPr>
              <a:t>27</a:t>
            </a:r>
            <a:r>
              <a:rPr lang="en-GB" sz="2200" baseline="30000" dirty="0" smtClean="0">
                <a:latin typeface="+mn-lt"/>
                <a:ea typeface="+mn-ea"/>
                <a:cs typeface="+mn-cs"/>
              </a:rPr>
              <a:t>th</a:t>
            </a:r>
            <a:r>
              <a:rPr lang="en-GB" sz="2200" dirty="0" smtClean="0">
                <a:latin typeface="+mn-lt"/>
                <a:ea typeface="+mn-ea"/>
                <a:cs typeface="+mn-cs"/>
              </a:rPr>
              <a:t> </a:t>
            </a:r>
            <a:r>
              <a:rPr lang="en-GB" sz="2200" dirty="0">
                <a:latin typeface="+mn-lt"/>
                <a:ea typeface="+mn-ea"/>
                <a:cs typeface="+mn-cs"/>
              </a:rPr>
              <a:t>short online course in the series</a:t>
            </a:r>
            <a:br>
              <a:rPr lang="en-GB" sz="2200" dirty="0">
                <a:latin typeface="+mn-lt"/>
                <a:ea typeface="+mn-ea"/>
                <a:cs typeface="+mn-cs"/>
              </a:rPr>
            </a:br>
            <a:r>
              <a:rPr lang="en-GB" sz="2200" dirty="0">
                <a:latin typeface="+mn-lt"/>
                <a:ea typeface="+mn-ea"/>
                <a:cs typeface="+mn-cs"/>
              </a:rPr>
              <a:t>The session will begin at 12 UTC </a:t>
            </a:r>
            <a:br>
              <a:rPr lang="en-GB" sz="2200" dirty="0">
                <a:latin typeface="+mn-lt"/>
                <a:ea typeface="+mn-ea"/>
                <a:cs typeface="+mn-cs"/>
              </a:rPr>
            </a:br>
            <a:r>
              <a:rPr lang="en-US" sz="2200" dirty="0">
                <a:latin typeface="+mn-lt"/>
                <a:ea typeface="+mn-ea"/>
                <a:cs typeface="+mn-cs"/>
              </a:rPr>
              <a:t/>
            </a:r>
            <a:br>
              <a:rPr lang="en-US" sz="2200" dirty="0">
                <a:latin typeface="+mn-lt"/>
                <a:ea typeface="+mn-ea"/>
                <a:cs typeface="+mn-cs"/>
              </a:rPr>
            </a:br>
            <a:r>
              <a:rPr lang="en-US" sz="2200" dirty="0">
                <a:latin typeface="+mn-lt"/>
                <a:ea typeface="+mn-ea"/>
                <a:cs typeface="+mn-cs"/>
              </a:rPr>
              <a:t/>
            </a:r>
            <a:br>
              <a:rPr lang="en-US" sz="2200" dirty="0">
                <a:latin typeface="+mn-lt"/>
                <a:ea typeface="+mn-ea"/>
                <a:cs typeface="+mn-cs"/>
              </a:rPr>
            </a:br>
            <a:r>
              <a:rPr lang="en-US" sz="2200" dirty="0">
                <a:latin typeface="+mn-lt"/>
                <a:ea typeface="+mn-ea"/>
                <a:cs typeface="+mn-cs"/>
              </a:rPr>
              <a:t/>
            </a:r>
            <a:br>
              <a:rPr lang="en-US" sz="2200" dirty="0">
                <a:latin typeface="+mn-lt"/>
                <a:ea typeface="+mn-ea"/>
                <a:cs typeface="+mn-cs"/>
              </a:rPr>
            </a:br>
            <a:r>
              <a:rPr lang="en-US" sz="2200" dirty="0">
                <a:latin typeface="+mn-lt"/>
                <a:ea typeface="+mn-ea"/>
                <a:cs typeface="+mn-cs"/>
              </a:rPr>
              <a:t/>
            </a:r>
            <a:br>
              <a:rPr lang="en-US" sz="22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US" sz="2000" dirty="0">
                <a:latin typeface="+mn-lt"/>
                <a:ea typeface="+mn-ea"/>
                <a:cs typeface="+mn-cs"/>
              </a:rPr>
              <a:t/>
            </a:r>
            <a:br>
              <a:rPr lang="en-US" sz="2000" dirty="0">
                <a:latin typeface="+mn-lt"/>
                <a:ea typeface="+mn-ea"/>
                <a:cs typeface="+mn-cs"/>
              </a:rPr>
            </a:br>
            <a:r>
              <a:rPr lang="en-GB" sz="2000" dirty="0">
                <a:latin typeface="+mn-lt"/>
                <a:ea typeface="+mn-ea"/>
                <a:cs typeface="+mn-cs"/>
              </a:rPr>
              <a:t/>
            </a:r>
            <a:br>
              <a:rPr lang="en-GB" sz="2000" dirty="0">
                <a:latin typeface="+mn-lt"/>
                <a:ea typeface="+mn-ea"/>
                <a:cs typeface="+mn-cs"/>
              </a:rPr>
            </a:br>
            <a:endParaRPr lang="en-GB" sz="2000" dirty="0">
              <a:latin typeface="+mn-lt"/>
              <a:ea typeface="+mn-ea"/>
              <a:cs typeface="+mn-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49155" y="1079060"/>
            <a:ext cx="7686656" cy="4644000"/>
          </a:xfrm>
          <a:prstGeom prst="rect">
            <a:avLst/>
          </a:prstGeom>
          <a:ln>
            <a:noFill/>
          </a:ln>
          <a:effectLst>
            <a:softEdge rad="112500"/>
          </a:effectLst>
        </p:spPr>
      </p:pic>
      <p:sp>
        <p:nvSpPr>
          <p:cNvPr id="6" name="TextBox 5"/>
          <p:cNvSpPr txBox="1"/>
          <p:nvPr/>
        </p:nvSpPr>
        <p:spPr>
          <a:xfrm>
            <a:off x="0" y="5674965"/>
            <a:ext cx="12192000"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If you have technical issues, please send a message in the chat box to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Support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For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Q&amp;A</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go to Slido.com – event code: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0" u="none" strike="noStrike" kern="1200" cap="none" spc="0" normalizeH="0" baseline="0" noProof="0" dirty="0" smtClean="0">
                <a:ln>
                  <a:noFill/>
                </a:ln>
                <a:solidFill>
                  <a:prstClr val="black"/>
                </a:solidFill>
                <a:effectLst/>
                <a:uLnTx/>
                <a:uFillTx/>
                <a:latin typeface="Calibri" panose="020F0502020204030204"/>
                <a:ea typeface="+mn-ea"/>
                <a:cs typeface="+mn-cs"/>
              </a:rPr>
              <a:t>EUMSC27</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3844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Upcoming Short Courses</a:t>
            </a:r>
          </a:p>
        </p:txBody>
      </p:sp>
      <p:sp>
        <p:nvSpPr>
          <p:cNvPr id="3" name="Content Placeholder 2"/>
          <p:cNvSpPr>
            <a:spLocks noGrp="1"/>
          </p:cNvSpPr>
          <p:nvPr>
            <p:ph idx="1"/>
          </p:nvPr>
        </p:nvSpPr>
        <p:spPr>
          <a:xfrm>
            <a:off x="6787662" y="1816768"/>
            <a:ext cx="5181600" cy="625643"/>
          </a:xfrm>
        </p:spPr>
        <p:txBody>
          <a:bodyPr>
            <a:noAutofit/>
          </a:bodyPr>
          <a:lstStyle/>
          <a:p>
            <a:pPr marL="0" indent="0">
              <a:buNone/>
            </a:pPr>
            <a:r>
              <a:rPr lang="en-GB" sz="3200" dirty="0" smtClean="0">
                <a:hlinkClick r:id="rId3"/>
              </a:rPr>
              <a:t>https://training.eumetsat.int/</a:t>
            </a:r>
            <a:endParaRPr lang="en-GB" sz="3200" dirty="0" smtClean="0"/>
          </a:p>
          <a:p>
            <a:pPr>
              <a:buFont typeface="Wingdings" panose="05000000000000000000" pitchFamily="2" charset="2"/>
              <a:buChar char="à"/>
            </a:pPr>
            <a:r>
              <a:rPr lang="en-GB" sz="3200" dirty="0" smtClean="0">
                <a:sym typeface="Wingdings" panose="05000000000000000000" pitchFamily="2" charset="2"/>
              </a:rPr>
              <a:t>Events  Short Courses</a:t>
            </a:r>
          </a:p>
          <a:p>
            <a:pPr>
              <a:buFont typeface="Wingdings" panose="05000000000000000000" pitchFamily="2" charset="2"/>
              <a:buChar char="à"/>
            </a:pPr>
            <a:endParaRPr lang="en-GB" sz="3200" dirty="0">
              <a:sym typeface="Wingdings" panose="05000000000000000000" pitchFamily="2" charset="2"/>
            </a:endParaRPr>
          </a:p>
          <a:p>
            <a:pPr marL="0" indent="0">
              <a:buNone/>
            </a:pPr>
            <a:r>
              <a:rPr lang="en-GB" sz="2000" b="1" dirty="0" smtClean="0"/>
              <a:t>Register at:</a:t>
            </a:r>
          </a:p>
          <a:p>
            <a:pPr marL="0" indent="0">
              <a:buNone/>
            </a:pPr>
            <a:r>
              <a:rPr lang="en-GB" sz="2000" dirty="0"/>
              <a:t>https://training.eumetsat.int/course/index.php?categoryid=97</a:t>
            </a:r>
          </a:p>
        </p:txBody>
      </p:sp>
      <p:sp>
        <p:nvSpPr>
          <p:cNvPr id="5" name="Rectangle 4"/>
          <p:cNvSpPr/>
          <p:nvPr/>
        </p:nvSpPr>
        <p:spPr>
          <a:xfrm>
            <a:off x="278155" y="1490106"/>
            <a:ext cx="6238054" cy="4216539"/>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000" b="0" i="0" u="none" strike="noStrike" kern="1200" cap="none" spc="0" normalizeH="0" baseline="0" noProof="0" dirty="0" smtClean="0">
              <a:ln>
                <a:noFill/>
              </a:ln>
              <a:solidFill>
                <a:srgbClr val="002569"/>
              </a:solidFill>
              <a:effectLst/>
              <a:uLnTx/>
              <a:uFillTx/>
              <a:latin typeface="Arial" panose="020B0604020202020204" pitchFamily="34" charset="0"/>
              <a:ea typeface="+mn-ea"/>
              <a:cs typeface="Arial" panose="020B0604020202020204" pitchFamily="34" charset="0"/>
            </a:endParaRPr>
          </a:p>
          <a:p>
            <a:pPr marL="180975" lvl="0" indent="-180975">
              <a:buFont typeface="Arial" panose="020B0604020202020204" pitchFamily="34" charset="0"/>
              <a:buChar char="•"/>
            </a:pPr>
            <a:r>
              <a:rPr lang="en-US" sz="2000" dirty="0">
                <a:solidFill>
                  <a:srgbClr val="002569"/>
                </a:solidFill>
                <a:latin typeface="Arial" panose="020B0604020202020204" pitchFamily="34" charset="0"/>
                <a:cs typeface="Arial" panose="020B0604020202020204" pitchFamily="34" charset="0"/>
              </a:rPr>
              <a:t>20 </a:t>
            </a:r>
            <a:r>
              <a:rPr lang="en-US" sz="2000" dirty="0" smtClean="0">
                <a:solidFill>
                  <a:srgbClr val="002569"/>
                </a:solidFill>
                <a:latin typeface="Arial" panose="020B0604020202020204" pitchFamily="34" charset="0"/>
                <a:cs typeface="Arial" panose="020B0604020202020204" pitchFamily="34" charset="0"/>
              </a:rPr>
              <a:t>April, </a:t>
            </a:r>
            <a:r>
              <a:rPr lang="en-US" sz="2000" b="0" dirty="0" smtClean="0">
                <a:solidFill>
                  <a:srgbClr val="002569"/>
                </a:solidFill>
                <a:latin typeface="Arial" panose="020B0604020202020204" pitchFamily="34" charset="0"/>
                <a:cs typeface="Arial" panose="020B0604020202020204" pitchFamily="34" charset="0"/>
              </a:rPr>
              <a:t>12:00 </a:t>
            </a:r>
            <a:r>
              <a:rPr lang="en-US" sz="2000" b="0" dirty="0">
                <a:solidFill>
                  <a:srgbClr val="002569"/>
                </a:solidFill>
                <a:latin typeface="Arial" panose="020B0604020202020204" pitchFamily="34" charset="0"/>
                <a:cs typeface="Arial" panose="020B0604020202020204" pitchFamily="34" charset="0"/>
              </a:rPr>
              <a:t>UTC </a:t>
            </a:r>
            <a:r>
              <a:rPr lang="en-US" sz="2000" dirty="0">
                <a:solidFill>
                  <a:srgbClr val="002569"/>
                </a:solidFill>
                <a:latin typeface="Arial" panose="020B0604020202020204" pitchFamily="34" charset="0"/>
                <a:cs typeface="Arial" panose="020B0604020202020204" pitchFamily="34" charset="0"/>
              </a:rPr>
              <a:t>- Fire Danger Near Real Time Monitoring in the Mediterranean region </a:t>
            </a:r>
            <a:r>
              <a:rPr lang="en-US" sz="2000" dirty="0" smtClean="0">
                <a:solidFill>
                  <a:srgbClr val="002569"/>
                </a:solidFill>
                <a:latin typeface="Arial" panose="020B0604020202020204" pitchFamily="34" charset="0"/>
                <a:cs typeface="Arial" panose="020B0604020202020204" pitchFamily="34" charset="0"/>
              </a:rPr>
              <a:t>           </a:t>
            </a:r>
            <a:r>
              <a:rPr lang="en-US" sz="1800" b="0" dirty="0" smtClean="0">
                <a:solidFill>
                  <a:srgbClr val="002569"/>
                </a:solidFill>
                <a:latin typeface="Arial" panose="020B0604020202020204" pitchFamily="34" charset="0"/>
                <a:cs typeface="Arial" panose="020B0604020202020204" pitchFamily="34" charset="0"/>
              </a:rPr>
              <a:t>Carla Barroso</a:t>
            </a:r>
          </a:p>
          <a:p>
            <a:pPr marL="180975" lvl="0" indent="-180975">
              <a:buFont typeface="Arial" panose="020B0604020202020204" pitchFamily="34" charset="0"/>
              <a:buChar char="•"/>
            </a:pPr>
            <a:endParaRPr lang="en-US" sz="2000" dirty="0" smtClean="0">
              <a:solidFill>
                <a:srgbClr val="002569"/>
              </a:solidFill>
              <a:latin typeface="Arial" panose="020B0604020202020204" pitchFamily="34" charset="0"/>
              <a:cs typeface="Arial" panose="020B0604020202020204" pitchFamily="34" charset="0"/>
            </a:endParaRPr>
          </a:p>
          <a:p>
            <a:pPr marL="180975" lvl="0" indent="-180975">
              <a:buFont typeface="Arial" panose="020B0604020202020204" pitchFamily="34" charset="0"/>
              <a:buChar char="•"/>
            </a:pPr>
            <a:r>
              <a:rPr lang="en-US" sz="2000" dirty="0" smtClean="0">
                <a:solidFill>
                  <a:srgbClr val="002569"/>
                </a:solidFill>
                <a:latin typeface="Arial" panose="020B0604020202020204" pitchFamily="34" charset="0"/>
                <a:cs typeface="Arial" panose="020B0604020202020204" pitchFamily="34" charset="0"/>
              </a:rPr>
              <a:t>21 April, </a:t>
            </a:r>
            <a:r>
              <a:rPr lang="en-US" sz="2000" b="0" dirty="0" smtClean="0">
                <a:solidFill>
                  <a:srgbClr val="002569"/>
                </a:solidFill>
                <a:latin typeface="Arial" panose="020B0604020202020204" pitchFamily="34" charset="0"/>
                <a:cs typeface="Arial" panose="020B0604020202020204" pitchFamily="34" charset="0"/>
              </a:rPr>
              <a:t>12:00 UTC </a:t>
            </a:r>
            <a:r>
              <a:rPr lang="en-US" sz="2000" dirty="0" smtClean="0">
                <a:solidFill>
                  <a:srgbClr val="002569"/>
                </a:solidFill>
                <a:latin typeface="Arial" panose="020B0604020202020204" pitchFamily="34" charset="0"/>
                <a:cs typeface="Arial" panose="020B0604020202020204" pitchFamily="34" charset="0"/>
              </a:rPr>
              <a:t>- How to use the EUMETSAT Data Access Client - Data Access Services </a:t>
            </a:r>
            <a:r>
              <a:rPr lang="en-US" sz="1800" b="0" dirty="0" smtClean="0">
                <a:solidFill>
                  <a:srgbClr val="002569"/>
                </a:solidFill>
                <a:latin typeface="Arial" panose="020B0604020202020204" pitchFamily="34" charset="0"/>
                <a:cs typeface="Arial" panose="020B0604020202020204" pitchFamily="34" charset="0"/>
              </a:rPr>
              <a:t>Instructors: Ben Loveday, Niklas Jordan</a:t>
            </a:r>
          </a:p>
          <a:p>
            <a:pPr lvl="0"/>
            <a:r>
              <a:rPr lang="en-US" sz="1800" b="0" dirty="0" smtClean="0">
                <a:solidFill>
                  <a:srgbClr val="002569"/>
                </a:solidFill>
                <a:latin typeface="Arial" panose="020B0604020202020204" pitchFamily="34" charset="0"/>
                <a:cs typeface="Arial" panose="020B0604020202020204" pitchFamily="34" charset="0"/>
              </a:rPr>
              <a:t>   Facilitated by: Pablo Benedicto </a:t>
            </a:r>
          </a:p>
          <a:p>
            <a:pPr marL="180975" lvl="0" indent="-180975">
              <a:buFont typeface="Arial" panose="020B0604020202020204" pitchFamily="34" charset="0"/>
              <a:buChar char="•"/>
            </a:pPr>
            <a:endParaRPr lang="en-US" sz="1800" dirty="0" smtClean="0">
              <a:solidFill>
                <a:srgbClr val="002569"/>
              </a:solidFill>
              <a:latin typeface="Arial" panose="020B0604020202020204" pitchFamily="34" charset="0"/>
              <a:cs typeface="Arial" panose="020B0604020202020204" pitchFamily="34" charset="0"/>
            </a:endParaRPr>
          </a:p>
          <a:p>
            <a:pPr marL="180975" lvl="0" indent="-180975">
              <a:buFont typeface="Arial" panose="020B0604020202020204" pitchFamily="34" charset="0"/>
              <a:buChar char="•"/>
            </a:pPr>
            <a:r>
              <a:rPr lang="en-US" sz="2000" dirty="0" smtClean="0">
                <a:solidFill>
                  <a:srgbClr val="002569"/>
                </a:solidFill>
                <a:latin typeface="Arial" panose="020B0604020202020204" pitchFamily="34" charset="0"/>
                <a:cs typeface="Arial" panose="020B0604020202020204" pitchFamily="34" charset="0"/>
              </a:rPr>
              <a:t>4 May, </a:t>
            </a:r>
            <a:r>
              <a:rPr lang="en-US" sz="2000" b="0" dirty="0">
                <a:solidFill>
                  <a:srgbClr val="002569"/>
                </a:solidFill>
                <a:latin typeface="Arial" panose="020B0604020202020204" pitchFamily="34" charset="0"/>
                <a:cs typeface="Arial" panose="020B0604020202020204" pitchFamily="34" charset="0"/>
              </a:rPr>
              <a:t>13:30 UTC </a:t>
            </a:r>
            <a:r>
              <a:rPr lang="en-US" sz="2000" dirty="0">
                <a:solidFill>
                  <a:srgbClr val="002569"/>
                </a:solidFill>
                <a:latin typeface="Arial" panose="020B0604020202020204" pitchFamily="34" charset="0"/>
                <a:cs typeface="Arial" panose="020B0604020202020204" pitchFamily="34" charset="0"/>
              </a:rPr>
              <a:t>- The AI </a:t>
            </a:r>
            <a:r>
              <a:rPr lang="en-US" sz="2000" dirty="0" err="1">
                <a:solidFill>
                  <a:srgbClr val="002569"/>
                </a:solidFill>
                <a:latin typeface="Arial" panose="020B0604020202020204" pitchFamily="34" charset="0"/>
                <a:cs typeface="Arial" panose="020B0604020202020204" pitchFamily="34" charset="0"/>
              </a:rPr>
              <a:t>Mooc</a:t>
            </a:r>
            <a:r>
              <a:rPr lang="en-US" sz="2000" dirty="0">
                <a:solidFill>
                  <a:srgbClr val="002569"/>
                </a:solidFill>
                <a:latin typeface="Arial" panose="020B0604020202020204" pitchFamily="34" charset="0"/>
                <a:cs typeface="Arial" panose="020B0604020202020204" pitchFamily="34" charset="0"/>
              </a:rPr>
              <a:t> - The story behind a </a:t>
            </a:r>
            <a:r>
              <a:rPr lang="en-US" sz="2000" dirty="0" err="1">
                <a:solidFill>
                  <a:srgbClr val="002569"/>
                </a:solidFill>
                <a:latin typeface="Arial" panose="020B0604020202020204" pitchFamily="34" charset="0"/>
                <a:cs typeface="Arial" panose="020B0604020202020204" pitchFamily="34" charset="0"/>
              </a:rPr>
              <a:t>Mooc</a:t>
            </a:r>
            <a:r>
              <a:rPr lang="en-US" sz="2000" dirty="0">
                <a:solidFill>
                  <a:srgbClr val="002569"/>
                </a:solidFill>
                <a:latin typeface="Arial" panose="020B0604020202020204" pitchFamily="34" charset="0"/>
                <a:cs typeface="Arial" panose="020B0604020202020204" pitchFamily="34" charset="0"/>
              </a:rPr>
              <a:t> (from marketing to funding, instructional design and implementation</a:t>
            </a:r>
            <a:r>
              <a:rPr lang="en-US" sz="2000" dirty="0" smtClean="0">
                <a:solidFill>
                  <a:srgbClr val="002569"/>
                </a:solidFill>
                <a:latin typeface="Arial" panose="020B0604020202020204" pitchFamily="34" charset="0"/>
                <a:cs typeface="Arial" panose="020B0604020202020204" pitchFamily="34" charset="0"/>
              </a:rPr>
              <a:t>)</a:t>
            </a:r>
          </a:p>
          <a:p>
            <a:pPr lvl="0"/>
            <a:r>
              <a:rPr lang="en-US" sz="1800" b="0" dirty="0" smtClean="0">
                <a:solidFill>
                  <a:srgbClr val="002569"/>
                </a:solidFill>
                <a:latin typeface="Arial" panose="020B0604020202020204" pitchFamily="34" charset="0"/>
                <a:cs typeface="Arial" panose="020B0604020202020204" pitchFamily="34" charset="0"/>
              </a:rPr>
              <a:t>   Neil </a:t>
            </a:r>
            <a:r>
              <a:rPr lang="en-US" sz="1800" b="0" dirty="0">
                <a:solidFill>
                  <a:srgbClr val="002569"/>
                </a:solidFill>
                <a:latin typeface="Arial" panose="020B0604020202020204" pitchFamily="34" charset="0"/>
                <a:cs typeface="Arial" panose="020B0604020202020204" pitchFamily="34" charset="0"/>
              </a:rPr>
              <a:t>Fletcher and Mark Higgins</a:t>
            </a:r>
            <a:endParaRPr kumimoji="0" lang="en-GB" sz="1800" b="0" i="0" u="none" strike="noStrike" kern="1200" cap="none" spc="0" normalizeH="0" baseline="0" noProof="0" dirty="0">
              <a:ln>
                <a:noFill/>
              </a:ln>
              <a:solidFill>
                <a:srgbClr val="002569"/>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2195003"/>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Oval 28"/>
          <p:cNvSpPr/>
          <p:nvPr/>
        </p:nvSpPr>
        <p:spPr bwMode="auto">
          <a:xfrm>
            <a:off x="6226042" y="2022088"/>
            <a:ext cx="4713743" cy="4345032"/>
          </a:xfrm>
          <a:prstGeom prst="ellipse">
            <a:avLst/>
          </a:prstGeom>
          <a:solidFill>
            <a:schemeClr val="tx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sz="900" b="1" i="0" u="none" strike="noStrike" kern="1200" cap="none" spc="0" normalizeH="0" baseline="0" noProof="0">
              <a:ln>
                <a:noFill/>
              </a:ln>
              <a:solidFill>
                <a:srgbClr val="FFFFFF"/>
              </a:solidFill>
              <a:effectLst/>
              <a:uLnTx/>
              <a:uFillTx/>
              <a:latin typeface="Tahoma" pitchFamily="34" charset="0"/>
              <a:ea typeface="+mn-ea"/>
              <a:cs typeface="+mn-cs"/>
            </a:endParaRPr>
          </a:p>
        </p:txBody>
      </p:sp>
      <p:pic>
        <p:nvPicPr>
          <p:cNvPr id="30" name="Picture 29"/>
          <p:cNvPicPr>
            <a:picLocks noChangeAspect="1"/>
          </p:cNvPicPr>
          <p:nvPr/>
        </p:nvPicPr>
        <p:blipFill>
          <a:blip r:embed="rId4" cstate="screen">
            <a:clrChange>
              <a:clrFrom>
                <a:srgbClr val="000000"/>
              </a:clrFrom>
              <a:clrTo>
                <a:srgbClr val="000000">
                  <a:alpha val="0"/>
                </a:srgbClr>
              </a:clrTo>
            </a:clrChange>
            <a:extLst>
              <a:ext uri="{28A0092B-C50C-407E-A947-70E740481C1C}">
                <a14:useLocalDpi xmlns:a14="http://schemas.microsoft.com/office/drawing/2010/main"/>
              </a:ext>
            </a:extLst>
          </a:blip>
          <a:stretch>
            <a:fillRect/>
          </a:stretch>
        </p:blipFill>
        <p:spPr>
          <a:xfrm>
            <a:off x="6208048" y="1344733"/>
            <a:ext cx="4740044" cy="5048157"/>
          </a:xfrm>
          <a:prstGeom prst="rect">
            <a:avLst/>
          </a:prstGeom>
        </p:spPr>
      </p:pic>
      <p:sp>
        <p:nvSpPr>
          <p:cNvPr id="8196" name="Rectangle 279"/>
          <p:cNvSpPr>
            <a:spLocks noChangeArrowheads="1"/>
          </p:cNvSpPr>
          <p:nvPr/>
        </p:nvSpPr>
        <p:spPr bwMode="auto">
          <a:xfrm>
            <a:off x="479194" y="3893069"/>
            <a:ext cx="388937" cy="257175"/>
          </a:xfrm>
          <a:prstGeom prst="rect">
            <a:avLst/>
          </a:prstGeom>
          <a:solidFill>
            <a:schemeClr val="bg2"/>
          </a:solidFill>
          <a:ln w="9525" algn="ctr">
            <a:noFill/>
            <a:round/>
            <a:headEnd/>
            <a:tailEnd/>
          </a:ln>
        </p:spPr>
        <p:txBody>
          <a:bodyPr lIns="36000" tIns="36000" rIns="36000" bIns="36000"/>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2" name="Group 4"/>
          <p:cNvGrpSpPr>
            <a:grpSpLocks/>
          </p:cNvGrpSpPr>
          <p:nvPr/>
        </p:nvGrpSpPr>
        <p:grpSpPr bwMode="auto">
          <a:xfrm>
            <a:off x="3425594" y="4536005"/>
            <a:ext cx="390525" cy="255588"/>
            <a:chOff x="4182" y="1087"/>
            <a:chExt cx="238" cy="161"/>
          </a:xfrm>
        </p:grpSpPr>
        <p:sp>
          <p:nvSpPr>
            <p:cNvPr id="8461" name="Freeform 5"/>
            <p:cNvSpPr>
              <a:spLocks/>
            </p:cNvSpPr>
            <p:nvPr/>
          </p:nvSpPr>
          <p:spPr bwMode="auto">
            <a:xfrm>
              <a:off x="4182" y="1087"/>
              <a:ext cx="238" cy="161"/>
            </a:xfrm>
            <a:custGeom>
              <a:avLst/>
              <a:gdLst>
                <a:gd name="T0" fmla="*/ 10 w 250"/>
                <a:gd name="T1" fmla="*/ 81 h 162"/>
                <a:gd name="T2" fmla="*/ 10 w 250"/>
                <a:gd name="T3" fmla="*/ 0 h 162"/>
                <a:gd name="T4" fmla="*/ 0 w 250"/>
                <a:gd name="T5" fmla="*/ 0 h 162"/>
                <a:gd name="T6" fmla="*/ 0 w 250"/>
                <a:gd name="T7" fmla="*/ 81 h 162"/>
                <a:gd name="T8" fmla="*/ 10 w 250"/>
                <a:gd name="T9" fmla="*/ 81 h 162"/>
                <a:gd name="T10" fmla="*/ 10 w 250"/>
                <a:gd name="T11" fmla="*/ 81 h 162"/>
                <a:gd name="T12" fmla="*/ 0 60000 65536"/>
                <a:gd name="T13" fmla="*/ 0 60000 65536"/>
                <a:gd name="T14" fmla="*/ 0 60000 65536"/>
                <a:gd name="T15" fmla="*/ 0 60000 65536"/>
                <a:gd name="T16" fmla="*/ 0 60000 65536"/>
                <a:gd name="T17" fmla="*/ 0 60000 65536"/>
                <a:gd name="T18" fmla="*/ 0 w 250"/>
                <a:gd name="T19" fmla="*/ 0 h 162"/>
                <a:gd name="T20" fmla="*/ 250 w 250"/>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250" h="162">
                  <a:moveTo>
                    <a:pt x="250" y="162"/>
                  </a:moveTo>
                  <a:lnTo>
                    <a:pt x="250" y="0"/>
                  </a:lnTo>
                  <a:lnTo>
                    <a:pt x="0" y="0"/>
                  </a:lnTo>
                  <a:lnTo>
                    <a:pt x="0" y="162"/>
                  </a:lnTo>
                  <a:lnTo>
                    <a:pt x="250" y="162"/>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2" name="Freeform 6"/>
            <p:cNvSpPr>
              <a:spLocks/>
            </p:cNvSpPr>
            <p:nvPr/>
          </p:nvSpPr>
          <p:spPr bwMode="auto">
            <a:xfrm>
              <a:off x="4182" y="1087"/>
              <a:ext cx="238" cy="51"/>
            </a:xfrm>
            <a:custGeom>
              <a:avLst/>
              <a:gdLst>
                <a:gd name="T0" fmla="*/ 10 w 250"/>
                <a:gd name="T1" fmla="*/ 51 h 51"/>
                <a:gd name="T2" fmla="*/ 10 w 250"/>
                <a:gd name="T3" fmla="*/ 0 h 51"/>
                <a:gd name="T4" fmla="*/ 0 w 250"/>
                <a:gd name="T5" fmla="*/ 0 h 51"/>
                <a:gd name="T6" fmla="*/ 0 w 250"/>
                <a:gd name="T7" fmla="*/ 51 h 51"/>
                <a:gd name="T8" fmla="*/ 10 w 250"/>
                <a:gd name="T9" fmla="*/ 51 h 51"/>
                <a:gd name="T10" fmla="*/ 10 w 250"/>
                <a:gd name="T11" fmla="*/ 51 h 51"/>
                <a:gd name="T12" fmla="*/ 0 60000 65536"/>
                <a:gd name="T13" fmla="*/ 0 60000 65536"/>
                <a:gd name="T14" fmla="*/ 0 60000 65536"/>
                <a:gd name="T15" fmla="*/ 0 60000 65536"/>
                <a:gd name="T16" fmla="*/ 0 60000 65536"/>
                <a:gd name="T17" fmla="*/ 0 60000 65536"/>
                <a:gd name="T18" fmla="*/ 0 w 250"/>
                <a:gd name="T19" fmla="*/ 0 h 51"/>
                <a:gd name="T20" fmla="*/ 250 w 250"/>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50" h="51">
                  <a:moveTo>
                    <a:pt x="250" y="51"/>
                  </a:moveTo>
                  <a:lnTo>
                    <a:pt x="250" y="0"/>
                  </a:lnTo>
                  <a:lnTo>
                    <a:pt x="0" y="0"/>
                  </a:lnTo>
                  <a:lnTo>
                    <a:pt x="0" y="51"/>
                  </a:lnTo>
                  <a:lnTo>
                    <a:pt x="250" y="51"/>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3" name="Freeform 7"/>
            <p:cNvSpPr>
              <a:spLocks/>
            </p:cNvSpPr>
            <p:nvPr/>
          </p:nvSpPr>
          <p:spPr bwMode="auto">
            <a:xfrm>
              <a:off x="4182" y="1198"/>
              <a:ext cx="238" cy="50"/>
            </a:xfrm>
            <a:custGeom>
              <a:avLst/>
              <a:gdLst>
                <a:gd name="T0" fmla="*/ 10 w 250"/>
                <a:gd name="T1" fmla="*/ 50 h 50"/>
                <a:gd name="T2" fmla="*/ 10 w 250"/>
                <a:gd name="T3" fmla="*/ 0 h 50"/>
                <a:gd name="T4" fmla="*/ 0 w 250"/>
                <a:gd name="T5" fmla="*/ 0 h 50"/>
                <a:gd name="T6" fmla="*/ 0 w 250"/>
                <a:gd name="T7" fmla="*/ 50 h 50"/>
                <a:gd name="T8" fmla="*/ 10 w 250"/>
                <a:gd name="T9" fmla="*/ 50 h 50"/>
                <a:gd name="T10" fmla="*/ 10 w 250"/>
                <a:gd name="T11" fmla="*/ 50 h 50"/>
                <a:gd name="T12" fmla="*/ 0 60000 65536"/>
                <a:gd name="T13" fmla="*/ 0 60000 65536"/>
                <a:gd name="T14" fmla="*/ 0 60000 65536"/>
                <a:gd name="T15" fmla="*/ 0 60000 65536"/>
                <a:gd name="T16" fmla="*/ 0 60000 65536"/>
                <a:gd name="T17" fmla="*/ 0 60000 65536"/>
                <a:gd name="T18" fmla="*/ 0 w 250"/>
                <a:gd name="T19" fmla="*/ 0 h 50"/>
                <a:gd name="T20" fmla="*/ 250 w 250"/>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50" h="50">
                  <a:moveTo>
                    <a:pt x="250" y="50"/>
                  </a:moveTo>
                  <a:lnTo>
                    <a:pt x="250" y="0"/>
                  </a:lnTo>
                  <a:lnTo>
                    <a:pt x="0" y="0"/>
                  </a:lnTo>
                  <a:lnTo>
                    <a:pt x="0" y="50"/>
                  </a:lnTo>
                  <a:lnTo>
                    <a:pt x="250" y="50"/>
                  </a:lnTo>
                  <a:close/>
                </a:path>
              </a:pathLst>
            </a:custGeom>
            <a:solidFill>
              <a:srgbClr val="FF19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4" name="Freeform 8"/>
            <p:cNvSpPr>
              <a:spLocks/>
            </p:cNvSpPr>
            <p:nvPr/>
          </p:nvSpPr>
          <p:spPr bwMode="auto">
            <a:xfrm>
              <a:off x="4182" y="1087"/>
              <a:ext cx="238" cy="161"/>
            </a:xfrm>
            <a:custGeom>
              <a:avLst/>
              <a:gdLst>
                <a:gd name="T0" fmla="*/ 10 w 250"/>
                <a:gd name="T1" fmla="*/ 81 h 162"/>
                <a:gd name="T2" fmla="*/ 0 w 250"/>
                <a:gd name="T3" fmla="*/ 81 h 162"/>
                <a:gd name="T4" fmla="*/ 0 w 250"/>
                <a:gd name="T5" fmla="*/ 0 h 162"/>
                <a:gd name="T6" fmla="*/ 10 w 250"/>
                <a:gd name="T7" fmla="*/ 0 h 162"/>
                <a:gd name="T8" fmla="*/ 10 w 250"/>
                <a:gd name="T9" fmla="*/ 81 h 162"/>
                <a:gd name="T10" fmla="*/ 10 w 250"/>
                <a:gd name="T11" fmla="*/ 81 h 162"/>
                <a:gd name="T12" fmla="*/ 0 60000 65536"/>
                <a:gd name="T13" fmla="*/ 0 60000 65536"/>
                <a:gd name="T14" fmla="*/ 0 60000 65536"/>
                <a:gd name="T15" fmla="*/ 0 60000 65536"/>
                <a:gd name="T16" fmla="*/ 0 60000 65536"/>
                <a:gd name="T17" fmla="*/ 0 60000 65536"/>
                <a:gd name="T18" fmla="*/ 0 w 250"/>
                <a:gd name="T19" fmla="*/ 0 h 162"/>
                <a:gd name="T20" fmla="*/ 250 w 250"/>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250" h="162">
                  <a:moveTo>
                    <a:pt x="250" y="162"/>
                  </a:moveTo>
                  <a:lnTo>
                    <a:pt x="0" y="162"/>
                  </a:lnTo>
                  <a:lnTo>
                    <a:pt x="0" y="0"/>
                  </a:lnTo>
                  <a:lnTo>
                    <a:pt x="250" y="0"/>
                  </a:lnTo>
                  <a:lnTo>
                    <a:pt x="250" y="162"/>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5" name="Freeform 9"/>
            <p:cNvSpPr>
              <a:spLocks/>
            </p:cNvSpPr>
            <p:nvPr/>
          </p:nvSpPr>
          <p:spPr bwMode="auto">
            <a:xfrm>
              <a:off x="4238" y="1132"/>
              <a:ext cx="69" cy="83"/>
            </a:xfrm>
            <a:custGeom>
              <a:avLst/>
              <a:gdLst>
                <a:gd name="T0" fmla="*/ 11 w 72"/>
                <a:gd name="T1" fmla="*/ 42 h 84"/>
                <a:gd name="T2" fmla="*/ 11 w 72"/>
                <a:gd name="T3" fmla="*/ 42 h 84"/>
                <a:gd name="T4" fmla="*/ 11 w 72"/>
                <a:gd name="T5" fmla="*/ 42 h 84"/>
                <a:gd name="T6" fmla="*/ 11 w 72"/>
                <a:gd name="T7" fmla="*/ 42 h 84"/>
                <a:gd name="T8" fmla="*/ 11 w 72"/>
                <a:gd name="T9" fmla="*/ 42 h 84"/>
                <a:gd name="T10" fmla="*/ 11 w 72"/>
                <a:gd name="T11" fmla="*/ 42 h 84"/>
                <a:gd name="T12" fmla="*/ 11 w 72"/>
                <a:gd name="T13" fmla="*/ 42 h 84"/>
                <a:gd name="T14" fmla="*/ 6 w 72"/>
                <a:gd name="T15" fmla="*/ 42 h 84"/>
                <a:gd name="T16" fmla="*/ 0 w 72"/>
                <a:gd name="T17" fmla="*/ 42 h 84"/>
                <a:gd name="T18" fmla="*/ 0 w 72"/>
                <a:gd name="T19" fmla="*/ 42 h 84"/>
                <a:gd name="T20" fmla="*/ 0 w 72"/>
                <a:gd name="T21" fmla="*/ 39 h 84"/>
                <a:gd name="T22" fmla="*/ 0 w 72"/>
                <a:gd name="T23" fmla="*/ 22 h 84"/>
                <a:gd name="T24" fmla="*/ 0 w 72"/>
                <a:gd name="T25" fmla="*/ 0 h 84"/>
                <a:gd name="T26" fmla="*/ 11 w 72"/>
                <a:gd name="T27" fmla="*/ 0 h 84"/>
                <a:gd name="T28" fmla="*/ 11 w 72"/>
                <a:gd name="T29" fmla="*/ 6 h 84"/>
                <a:gd name="T30" fmla="*/ 11 w 72"/>
                <a:gd name="T31" fmla="*/ 22 h 84"/>
                <a:gd name="T32" fmla="*/ 11 w 72"/>
                <a:gd name="T33" fmla="*/ 39 h 84"/>
                <a:gd name="T34" fmla="*/ 11 w 72"/>
                <a:gd name="T35" fmla="*/ 42 h 84"/>
                <a:gd name="T36" fmla="*/ 11 w 72"/>
                <a:gd name="T37" fmla="*/ 42 h 8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
                <a:gd name="T58" fmla="*/ 0 h 84"/>
                <a:gd name="T59" fmla="*/ 72 w 72"/>
                <a:gd name="T60" fmla="*/ 84 h 8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 h="84">
                  <a:moveTo>
                    <a:pt x="72" y="45"/>
                  </a:moveTo>
                  <a:lnTo>
                    <a:pt x="66" y="61"/>
                  </a:lnTo>
                  <a:lnTo>
                    <a:pt x="54" y="73"/>
                  </a:lnTo>
                  <a:lnTo>
                    <a:pt x="42" y="84"/>
                  </a:lnTo>
                  <a:lnTo>
                    <a:pt x="36" y="84"/>
                  </a:lnTo>
                  <a:lnTo>
                    <a:pt x="30" y="84"/>
                  </a:lnTo>
                  <a:lnTo>
                    <a:pt x="18" y="78"/>
                  </a:lnTo>
                  <a:lnTo>
                    <a:pt x="6" y="67"/>
                  </a:lnTo>
                  <a:lnTo>
                    <a:pt x="0" y="50"/>
                  </a:lnTo>
                  <a:lnTo>
                    <a:pt x="0" y="39"/>
                  </a:lnTo>
                  <a:lnTo>
                    <a:pt x="0" y="22"/>
                  </a:lnTo>
                  <a:lnTo>
                    <a:pt x="0" y="0"/>
                  </a:lnTo>
                  <a:lnTo>
                    <a:pt x="72" y="0"/>
                  </a:lnTo>
                  <a:lnTo>
                    <a:pt x="72" y="6"/>
                  </a:lnTo>
                  <a:lnTo>
                    <a:pt x="72" y="22"/>
                  </a:lnTo>
                  <a:lnTo>
                    <a:pt x="72" y="39"/>
                  </a:lnTo>
                  <a:lnTo>
                    <a:pt x="72" y="45"/>
                  </a:lnTo>
                  <a:close/>
                </a:path>
              </a:pathLst>
            </a:custGeom>
            <a:solidFill>
              <a:srgbClr val="FF19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6" name="Freeform 10"/>
            <p:cNvSpPr>
              <a:spLocks/>
            </p:cNvSpPr>
            <p:nvPr/>
          </p:nvSpPr>
          <p:spPr bwMode="auto">
            <a:xfrm>
              <a:off x="4267" y="1138"/>
              <a:ext cx="5" cy="49"/>
            </a:xfrm>
            <a:custGeom>
              <a:avLst/>
              <a:gdLst>
                <a:gd name="T0" fmla="*/ 3 w 6"/>
                <a:gd name="T1" fmla="*/ 25 h 50"/>
                <a:gd name="T2" fmla="*/ 0 w 6"/>
                <a:gd name="T3" fmla="*/ 25 h 50"/>
                <a:gd name="T4" fmla="*/ 0 w 6"/>
                <a:gd name="T5" fmla="*/ 0 h 50"/>
                <a:gd name="T6" fmla="*/ 3 w 6"/>
                <a:gd name="T7" fmla="*/ 0 h 50"/>
                <a:gd name="T8" fmla="*/ 3 w 6"/>
                <a:gd name="T9" fmla="*/ 25 h 50"/>
                <a:gd name="T10" fmla="*/ 3 w 6"/>
                <a:gd name="T11" fmla="*/ 25 h 50"/>
                <a:gd name="T12" fmla="*/ 0 60000 65536"/>
                <a:gd name="T13" fmla="*/ 0 60000 65536"/>
                <a:gd name="T14" fmla="*/ 0 60000 65536"/>
                <a:gd name="T15" fmla="*/ 0 60000 65536"/>
                <a:gd name="T16" fmla="*/ 0 60000 65536"/>
                <a:gd name="T17" fmla="*/ 0 60000 65536"/>
                <a:gd name="T18" fmla="*/ 0 w 6"/>
                <a:gd name="T19" fmla="*/ 0 h 50"/>
                <a:gd name="T20" fmla="*/ 6 w 6"/>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6" h="50">
                  <a:moveTo>
                    <a:pt x="6" y="50"/>
                  </a:moveTo>
                  <a:lnTo>
                    <a:pt x="0" y="50"/>
                  </a:lnTo>
                  <a:lnTo>
                    <a:pt x="0" y="0"/>
                  </a:lnTo>
                  <a:lnTo>
                    <a:pt x="6" y="0"/>
                  </a:lnTo>
                  <a:lnTo>
                    <a:pt x="6" y="50"/>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7" name="Freeform 11"/>
            <p:cNvSpPr>
              <a:spLocks/>
            </p:cNvSpPr>
            <p:nvPr/>
          </p:nvSpPr>
          <p:spPr bwMode="auto">
            <a:xfrm>
              <a:off x="4255" y="1149"/>
              <a:ext cx="35" cy="5"/>
            </a:xfrm>
            <a:custGeom>
              <a:avLst/>
              <a:gdLst>
                <a:gd name="T0" fmla="*/ 18 w 36"/>
                <a:gd name="T1" fmla="*/ 5 h 5"/>
                <a:gd name="T2" fmla="*/ 0 w 36"/>
                <a:gd name="T3" fmla="*/ 5 h 5"/>
                <a:gd name="T4" fmla="*/ 0 w 36"/>
                <a:gd name="T5" fmla="*/ 0 h 5"/>
                <a:gd name="T6" fmla="*/ 18 w 36"/>
                <a:gd name="T7" fmla="*/ 0 h 5"/>
                <a:gd name="T8" fmla="*/ 18 w 36"/>
                <a:gd name="T9" fmla="*/ 5 h 5"/>
                <a:gd name="T10" fmla="*/ 18 w 36"/>
                <a:gd name="T11" fmla="*/ 5 h 5"/>
                <a:gd name="T12" fmla="*/ 0 60000 65536"/>
                <a:gd name="T13" fmla="*/ 0 60000 65536"/>
                <a:gd name="T14" fmla="*/ 0 60000 65536"/>
                <a:gd name="T15" fmla="*/ 0 60000 65536"/>
                <a:gd name="T16" fmla="*/ 0 60000 65536"/>
                <a:gd name="T17" fmla="*/ 0 60000 65536"/>
                <a:gd name="T18" fmla="*/ 0 w 36"/>
                <a:gd name="T19" fmla="*/ 0 h 5"/>
                <a:gd name="T20" fmla="*/ 36 w 36"/>
                <a:gd name="T21" fmla="*/ 5 h 5"/>
              </a:gdLst>
              <a:ahLst/>
              <a:cxnLst>
                <a:cxn ang="T12">
                  <a:pos x="T0" y="T1"/>
                </a:cxn>
                <a:cxn ang="T13">
                  <a:pos x="T2" y="T3"/>
                </a:cxn>
                <a:cxn ang="T14">
                  <a:pos x="T4" y="T5"/>
                </a:cxn>
                <a:cxn ang="T15">
                  <a:pos x="T6" y="T7"/>
                </a:cxn>
                <a:cxn ang="T16">
                  <a:pos x="T8" y="T9"/>
                </a:cxn>
                <a:cxn ang="T17">
                  <a:pos x="T10" y="T11"/>
                </a:cxn>
              </a:cxnLst>
              <a:rect l="T18" t="T19" r="T20" b="T21"/>
              <a:pathLst>
                <a:path w="36" h="5">
                  <a:moveTo>
                    <a:pt x="36" y="5"/>
                  </a:moveTo>
                  <a:lnTo>
                    <a:pt x="0" y="5"/>
                  </a:lnTo>
                  <a:lnTo>
                    <a:pt x="0" y="0"/>
                  </a:lnTo>
                  <a:lnTo>
                    <a:pt x="36" y="0"/>
                  </a:lnTo>
                  <a:lnTo>
                    <a:pt x="36" y="5"/>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8" name="Freeform 12"/>
            <p:cNvSpPr>
              <a:spLocks/>
            </p:cNvSpPr>
            <p:nvPr/>
          </p:nvSpPr>
          <p:spPr bwMode="auto">
            <a:xfrm>
              <a:off x="4250" y="1165"/>
              <a:ext cx="40" cy="5"/>
            </a:xfrm>
            <a:custGeom>
              <a:avLst/>
              <a:gdLst>
                <a:gd name="T0" fmla="*/ 10 w 42"/>
                <a:gd name="T1" fmla="*/ 3 h 6"/>
                <a:gd name="T2" fmla="*/ 0 w 42"/>
                <a:gd name="T3" fmla="*/ 3 h 6"/>
                <a:gd name="T4" fmla="*/ 0 w 42"/>
                <a:gd name="T5" fmla="*/ 0 h 6"/>
                <a:gd name="T6" fmla="*/ 10 w 42"/>
                <a:gd name="T7" fmla="*/ 0 h 6"/>
                <a:gd name="T8" fmla="*/ 10 w 42"/>
                <a:gd name="T9" fmla="*/ 3 h 6"/>
                <a:gd name="T10" fmla="*/ 10 w 42"/>
                <a:gd name="T11" fmla="*/ 3 h 6"/>
                <a:gd name="T12" fmla="*/ 0 60000 65536"/>
                <a:gd name="T13" fmla="*/ 0 60000 65536"/>
                <a:gd name="T14" fmla="*/ 0 60000 65536"/>
                <a:gd name="T15" fmla="*/ 0 60000 65536"/>
                <a:gd name="T16" fmla="*/ 0 60000 65536"/>
                <a:gd name="T17" fmla="*/ 0 60000 65536"/>
                <a:gd name="T18" fmla="*/ 0 w 42"/>
                <a:gd name="T19" fmla="*/ 0 h 6"/>
                <a:gd name="T20" fmla="*/ 42 w 42"/>
                <a:gd name="T21" fmla="*/ 6 h 6"/>
              </a:gdLst>
              <a:ahLst/>
              <a:cxnLst>
                <a:cxn ang="T12">
                  <a:pos x="T0" y="T1"/>
                </a:cxn>
                <a:cxn ang="T13">
                  <a:pos x="T2" y="T3"/>
                </a:cxn>
                <a:cxn ang="T14">
                  <a:pos x="T4" y="T5"/>
                </a:cxn>
                <a:cxn ang="T15">
                  <a:pos x="T6" y="T7"/>
                </a:cxn>
                <a:cxn ang="T16">
                  <a:pos x="T8" y="T9"/>
                </a:cxn>
                <a:cxn ang="T17">
                  <a:pos x="T10" y="T11"/>
                </a:cxn>
              </a:cxnLst>
              <a:rect l="T18" t="T19" r="T20" b="T21"/>
              <a:pathLst>
                <a:path w="42" h="6">
                  <a:moveTo>
                    <a:pt x="42" y="6"/>
                  </a:moveTo>
                  <a:lnTo>
                    <a:pt x="0" y="6"/>
                  </a:lnTo>
                  <a:lnTo>
                    <a:pt x="0" y="0"/>
                  </a:lnTo>
                  <a:lnTo>
                    <a:pt x="42" y="0"/>
                  </a:lnTo>
                  <a:lnTo>
                    <a:pt x="42" y="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9" name="Freeform 13"/>
            <p:cNvSpPr>
              <a:spLocks/>
            </p:cNvSpPr>
            <p:nvPr/>
          </p:nvSpPr>
          <p:spPr bwMode="auto">
            <a:xfrm>
              <a:off x="4244" y="1181"/>
              <a:ext cx="57" cy="34"/>
            </a:xfrm>
            <a:custGeom>
              <a:avLst/>
              <a:gdLst>
                <a:gd name="T0" fmla="*/ 0 w 60"/>
                <a:gd name="T1" fmla="*/ 11 h 34"/>
                <a:gd name="T2" fmla="*/ 6 w 60"/>
                <a:gd name="T3" fmla="*/ 6 h 34"/>
                <a:gd name="T4" fmla="*/ 10 w 60"/>
                <a:gd name="T5" fmla="*/ 6 h 34"/>
                <a:gd name="T6" fmla="*/ 10 w 60"/>
                <a:gd name="T7" fmla="*/ 6 h 34"/>
                <a:gd name="T8" fmla="*/ 10 w 60"/>
                <a:gd name="T9" fmla="*/ 11 h 34"/>
                <a:gd name="T10" fmla="*/ 10 w 60"/>
                <a:gd name="T11" fmla="*/ 6 h 34"/>
                <a:gd name="T12" fmla="*/ 10 w 60"/>
                <a:gd name="T13" fmla="*/ 0 h 34"/>
                <a:gd name="T14" fmla="*/ 10 w 60"/>
                <a:gd name="T15" fmla="*/ 6 h 34"/>
                <a:gd name="T16" fmla="*/ 10 w 60"/>
                <a:gd name="T17" fmla="*/ 11 h 34"/>
                <a:gd name="T18" fmla="*/ 10 w 60"/>
                <a:gd name="T19" fmla="*/ 11 h 34"/>
                <a:gd name="T20" fmla="*/ 10 w 60"/>
                <a:gd name="T21" fmla="*/ 6 h 34"/>
                <a:gd name="T22" fmla="*/ 10 w 60"/>
                <a:gd name="T23" fmla="*/ 6 h 34"/>
                <a:gd name="T24" fmla="*/ 10 w 60"/>
                <a:gd name="T25" fmla="*/ 11 h 34"/>
                <a:gd name="T26" fmla="*/ 10 w 60"/>
                <a:gd name="T27" fmla="*/ 11 h 34"/>
                <a:gd name="T28" fmla="*/ 10 w 60"/>
                <a:gd name="T29" fmla="*/ 23 h 34"/>
                <a:gd name="T30" fmla="*/ 10 w 60"/>
                <a:gd name="T31" fmla="*/ 34 h 34"/>
                <a:gd name="T32" fmla="*/ 10 w 60"/>
                <a:gd name="T33" fmla="*/ 34 h 34"/>
                <a:gd name="T34" fmla="*/ 10 w 60"/>
                <a:gd name="T35" fmla="*/ 34 h 34"/>
                <a:gd name="T36" fmla="*/ 10 w 60"/>
                <a:gd name="T37" fmla="*/ 28 h 34"/>
                <a:gd name="T38" fmla="*/ 10 w 60"/>
                <a:gd name="T39" fmla="*/ 23 h 34"/>
                <a:gd name="T40" fmla="*/ 6 w 60"/>
                <a:gd name="T41" fmla="*/ 17 h 34"/>
                <a:gd name="T42" fmla="*/ 6 w 60"/>
                <a:gd name="T43" fmla="*/ 11 h 34"/>
                <a:gd name="T44" fmla="*/ 0 w 60"/>
                <a:gd name="T45" fmla="*/ 11 h 34"/>
                <a:gd name="T46" fmla="*/ 0 w 60"/>
                <a:gd name="T47" fmla="*/ 11 h 3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
                <a:gd name="T73" fmla="*/ 0 h 34"/>
                <a:gd name="T74" fmla="*/ 60 w 60"/>
                <a:gd name="T75" fmla="*/ 34 h 3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 h="34">
                  <a:moveTo>
                    <a:pt x="0" y="11"/>
                  </a:moveTo>
                  <a:lnTo>
                    <a:pt x="6" y="6"/>
                  </a:lnTo>
                  <a:lnTo>
                    <a:pt x="12" y="6"/>
                  </a:lnTo>
                  <a:lnTo>
                    <a:pt x="18" y="6"/>
                  </a:lnTo>
                  <a:lnTo>
                    <a:pt x="18" y="11"/>
                  </a:lnTo>
                  <a:lnTo>
                    <a:pt x="18" y="6"/>
                  </a:lnTo>
                  <a:lnTo>
                    <a:pt x="30" y="0"/>
                  </a:lnTo>
                  <a:lnTo>
                    <a:pt x="42" y="6"/>
                  </a:lnTo>
                  <a:lnTo>
                    <a:pt x="42" y="11"/>
                  </a:lnTo>
                  <a:lnTo>
                    <a:pt x="42" y="6"/>
                  </a:lnTo>
                  <a:lnTo>
                    <a:pt x="48" y="6"/>
                  </a:lnTo>
                  <a:lnTo>
                    <a:pt x="54" y="11"/>
                  </a:lnTo>
                  <a:lnTo>
                    <a:pt x="60" y="11"/>
                  </a:lnTo>
                  <a:lnTo>
                    <a:pt x="48" y="23"/>
                  </a:lnTo>
                  <a:lnTo>
                    <a:pt x="42" y="34"/>
                  </a:lnTo>
                  <a:lnTo>
                    <a:pt x="30" y="34"/>
                  </a:lnTo>
                  <a:lnTo>
                    <a:pt x="24" y="34"/>
                  </a:lnTo>
                  <a:lnTo>
                    <a:pt x="18" y="28"/>
                  </a:lnTo>
                  <a:lnTo>
                    <a:pt x="12" y="23"/>
                  </a:lnTo>
                  <a:lnTo>
                    <a:pt x="6" y="17"/>
                  </a:lnTo>
                  <a:lnTo>
                    <a:pt x="6" y="11"/>
                  </a:lnTo>
                  <a:lnTo>
                    <a:pt x="0" y="11"/>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70" name="Freeform 14"/>
            <p:cNvSpPr>
              <a:spLocks/>
            </p:cNvSpPr>
            <p:nvPr/>
          </p:nvSpPr>
          <p:spPr bwMode="auto">
            <a:xfrm>
              <a:off x="4238" y="1132"/>
              <a:ext cx="69" cy="83"/>
            </a:xfrm>
            <a:custGeom>
              <a:avLst/>
              <a:gdLst>
                <a:gd name="T0" fmla="*/ 11 w 72"/>
                <a:gd name="T1" fmla="*/ 42 h 84"/>
                <a:gd name="T2" fmla="*/ 11 w 72"/>
                <a:gd name="T3" fmla="*/ 42 h 84"/>
                <a:gd name="T4" fmla="*/ 11 w 72"/>
                <a:gd name="T5" fmla="*/ 42 h 84"/>
                <a:gd name="T6" fmla="*/ 11 w 72"/>
                <a:gd name="T7" fmla="*/ 42 h 84"/>
                <a:gd name="T8" fmla="*/ 11 w 72"/>
                <a:gd name="T9" fmla="*/ 42 h 84"/>
                <a:gd name="T10" fmla="*/ 11 w 72"/>
                <a:gd name="T11" fmla="*/ 42 h 84"/>
                <a:gd name="T12" fmla="*/ 11 w 72"/>
                <a:gd name="T13" fmla="*/ 42 h 84"/>
                <a:gd name="T14" fmla="*/ 6 w 72"/>
                <a:gd name="T15" fmla="*/ 42 h 84"/>
                <a:gd name="T16" fmla="*/ 0 w 72"/>
                <a:gd name="T17" fmla="*/ 42 h 84"/>
                <a:gd name="T18" fmla="*/ 0 w 72"/>
                <a:gd name="T19" fmla="*/ 42 h 84"/>
                <a:gd name="T20" fmla="*/ 0 w 72"/>
                <a:gd name="T21" fmla="*/ 39 h 84"/>
                <a:gd name="T22" fmla="*/ 0 w 72"/>
                <a:gd name="T23" fmla="*/ 22 h 84"/>
                <a:gd name="T24" fmla="*/ 0 w 72"/>
                <a:gd name="T25" fmla="*/ 0 h 84"/>
                <a:gd name="T26" fmla="*/ 11 w 72"/>
                <a:gd name="T27" fmla="*/ 0 h 84"/>
                <a:gd name="T28" fmla="*/ 11 w 72"/>
                <a:gd name="T29" fmla="*/ 6 h 84"/>
                <a:gd name="T30" fmla="*/ 11 w 72"/>
                <a:gd name="T31" fmla="*/ 22 h 84"/>
                <a:gd name="T32" fmla="*/ 11 w 72"/>
                <a:gd name="T33" fmla="*/ 39 h 84"/>
                <a:gd name="T34" fmla="*/ 11 w 72"/>
                <a:gd name="T35" fmla="*/ 42 h 84"/>
                <a:gd name="T36" fmla="*/ 11 w 72"/>
                <a:gd name="T37" fmla="*/ 42 h 8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
                <a:gd name="T58" fmla="*/ 0 h 84"/>
                <a:gd name="T59" fmla="*/ 72 w 72"/>
                <a:gd name="T60" fmla="*/ 84 h 8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 h="84">
                  <a:moveTo>
                    <a:pt x="72" y="45"/>
                  </a:moveTo>
                  <a:lnTo>
                    <a:pt x="66" y="61"/>
                  </a:lnTo>
                  <a:lnTo>
                    <a:pt x="54" y="73"/>
                  </a:lnTo>
                  <a:lnTo>
                    <a:pt x="42" y="84"/>
                  </a:lnTo>
                  <a:lnTo>
                    <a:pt x="36" y="84"/>
                  </a:lnTo>
                  <a:lnTo>
                    <a:pt x="30" y="84"/>
                  </a:lnTo>
                  <a:lnTo>
                    <a:pt x="18" y="78"/>
                  </a:lnTo>
                  <a:lnTo>
                    <a:pt x="6" y="67"/>
                  </a:lnTo>
                  <a:lnTo>
                    <a:pt x="0" y="50"/>
                  </a:lnTo>
                  <a:lnTo>
                    <a:pt x="0" y="39"/>
                  </a:lnTo>
                  <a:lnTo>
                    <a:pt x="0" y="22"/>
                  </a:lnTo>
                  <a:lnTo>
                    <a:pt x="0" y="0"/>
                  </a:lnTo>
                  <a:lnTo>
                    <a:pt x="72" y="0"/>
                  </a:lnTo>
                  <a:lnTo>
                    <a:pt x="72" y="6"/>
                  </a:lnTo>
                  <a:lnTo>
                    <a:pt x="72" y="22"/>
                  </a:lnTo>
                  <a:lnTo>
                    <a:pt x="72" y="39"/>
                  </a:lnTo>
                  <a:lnTo>
                    <a:pt x="72" y="45"/>
                  </a:lnTo>
                </a:path>
              </a:pathLst>
            </a:custGeom>
            <a:noFill/>
            <a:ln w="0">
              <a:solidFill>
                <a:srgbClr val="FFFFFF"/>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3" name="Group 16"/>
          <p:cNvGrpSpPr>
            <a:grpSpLocks/>
          </p:cNvGrpSpPr>
          <p:nvPr/>
        </p:nvGrpSpPr>
        <p:grpSpPr bwMode="auto">
          <a:xfrm>
            <a:off x="3425593" y="2049981"/>
            <a:ext cx="387350" cy="239713"/>
            <a:chOff x="1117" y="1646"/>
            <a:chExt cx="244" cy="151"/>
          </a:xfrm>
        </p:grpSpPr>
        <p:sp>
          <p:nvSpPr>
            <p:cNvPr id="8458" name="Freeform 17"/>
            <p:cNvSpPr>
              <a:spLocks/>
            </p:cNvSpPr>
            <p:nvPr/>
          </p:nvSpPr>
          <p:spPr bwMode="auto">
            <a:xfrm>
              <a:off x="1117" y="1646"/>
              <a:ext cx="244"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9" name="Freeform 18"/>
            <p:cNvSpPr>
              <a:spLocks/>
            </p:cNvSpPr>
            <p:nvPr/>
          </p:nvSpPr>
          <p:spPr bwMode="auto">
            <a:xfrm>
              <a:off x="1117" y="1646"/>
              <a:ext cx="244"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60" name="Freeform 19"/>
            <p:cNvSpPr>
              <a:spLocks/>
            </p:cNvSpPr>
            <p:nvPr/>
          </p:nvSpPr>
          <p:spPr bwMode="auto">
            <a:xfrm>
              <a:off x="1117" y="1646"/>
              <a:ext cx="244" cy="151"/>
            </a:xfrm>
            <a:custGeom>
              <a:avLst/>
              <a:gdLst>
                <a:gd name="T0" fmla="*/ 244 w 244"/>
                <a:gd name="T1" fmla="*/ 61 h 151"/>
                <a:gd name="T2" fmla="*/ 89 w 244"/>
                <a:gd name="T3" fmla="*/ 61 h 151"/>
                <a:gd name="T4" fmla="*/ 89 w 244"/>
                <a:gd name="T5" fmla="*/ 0 h 151"/>
                <a:gd name="T6" fmla="*/ 59 w 244"/>
                <a:gd name="T7" fmla="*/ 0 h 151"/>
                <a:gd name="T8" fmla="*/ 59 w 244"/>
                <a:gd name="T9" fmla="*/ 61 h 151"/>
                <a:gd name="T10" fmla="*/ 0 w 244"/>
                <a:gd name="T11" fmla="*/ 61 h 151"/>
                <a:gd name="T12" fmla="*/ 0 w 244"/>
                <a:gd name="T13" fmla="*/ 89 h 151"/>
                <a:gd name="T14" fmla="*/ 59 w 244"/>
                <a:gd name="T15" fmla="*/ 89 h 151"/>
                <a:gd name="T16" fmla="*/ 59 w 244"/>
                <a:gd name="T17" fmla="*/ 151 h 151"/>
                <a:gd name="T18" fmla="*/ 89 w 244"/>
                <a:gd name="T19" fmla="*/ 151 h 151"/>
                <a:gd name="T20" fmla="*/ 89 w 244"/>
                <a:gd name="T21" fmla="*/ 89 h 151"/>
                <a:gd name="T22" fmla="*/ 244 w 244"/>
                <a:gd name="T23" fmla="*/ 89 h 151"/>
                <a:gd name="T24" fmla="*/ 244 w 244"/>
                <a:gd name="T25" fmla="*/ 61 h 151"/>
                <a:gd name="T26" fmla="*/ 244 w 244"/>
                <a:gd name="T27" fmla="*/ 61 h 1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4"/>
                <a:gd name="T43" fmla="*/ 0 h 151"/>
                <a:gd name="T44" fmla="*/ 244 w 244"/>
                <a:gd name="T45" fmla="*/ 151 h 15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4" h="151">
                  <a:moveTo>
                    <a:pt x="244" y="61"/>
                  </a:moveTo>
                  <a:lnTo>
                    <a:pt x="89" y="61"/>
                  </a:lnTo>
                  <a:lnTo>
                    <a:pt x="89" y="0"/>
                  </a:lnTo>
                  <a:lnTo>
                    <a:pt x="59" y="0"/>
                  </a:lnTo>
                  <a:lnTo>
                    <a:pt x="59" y="61"/>
                  </a:lnTo>
                  <a:lnTo>
                    <a:pt x="0" y="61"/>
                  </a:lnTo>
                  <a:lnTo>
                    <a:pt x="0" y="89"/>
                  </a:lnTo>
                  <a:lnTo>
                    <a:pt x="59" y="89"/>
                  </a:lnTo>
                  <a:lnTo>
                    <a:pt x="59" y="151"/>
                  </a:lnTo>
                  <a:lnTo>
                    <a:pt x="89" y="151"/>
                  </a:lnTo>
                  <a:lnTo>
                    <a:pt x="89" y="89"/>
                  </a:lnTo>
                  <a:lnTo>
                    <a:pt x="244" y="89"/>
                  </a:lnTo>
                  <a:lnTo>
                    <a:pt x="244" y="61"/>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4" name="Group 20"/>
          <p:cNvGrpSpPr>
            <a:grpSpLocks/>
          </p:cNvGrpSpPr>
          <p:nvPr/>
        </p:nvGrpSpPr>
        <p:grpSpPr bwMode="auto">
          <a:xfrm>
            <a:off x="2376255" y="3280293"/>
            <a:ext cx="387350" cy="247650"/>
            <a:chOff x="1117" y="2897"/>
            <a:chExt cx="244" cy="156"/>
          </a:xfrm>
        </p:grpSpPr>
        <p:sp>
          <p:nvSpPr>
            <p:cNvPr id="8454" name="Freeform 21"/>
            <p:cNvSpPr>
              <a:spLocks/>
            </p:cNvSpPr>
            <p:nvPr/>
          </p:nvSpPr>
          <p:spPr bwMode="auto">
            <a:xfrm>
              <a:off x="1117" y="2897"/>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5" name="Freeform 22"/>
            <p:cNvSpPr>
              <a:spLocks/>
            </p:cNvSpPr>
            <p:nvPr/>
          </p:nvSpPr>
          <p:spPr bwMode="auto">
            <a:xfrm>
              <a:off x="1117" y="2897"/>
              <a:ext cx="77" cy="156"/>
            </a:xfrm>
            <a:custGeom>
              <a:avLst/>
              <a:gdLst>
                <a:gd name="T0" fmla="*/ 77 w 77"/>
                <a:gd name="T1" fmla="*/ 156 h 156"/>
                <a:gd name="T2" fmla="*/ 77 w 77"/>
                <a:gd name="T3" fmla="*/ 0 h 156"/>
                <a:gd name="T4" fmla="*/ 0 w 77"/>
                <a:gd name="T5" fmla="*/ 0 h 156"/>
                <a:gd name="T6" fmla="*/ 0 w 77"/>
                <a:gd name="T7" fmla="*/ 156 h 156"/>
                <a:gd name="T8" fmla="*/ 77 w 77"/>
                <a:gd name="T9" fmla="*/ 156 h 156"/>
                <a:gd name="T10" fmla="*/ 77 w 77"/>
                <a:gd name="T11" fmla="*/ 15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08837"/>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6" name="Freeform 23"/>
            <p:cNvSpPr>
              <a:spLocks/>
            </p:cNvSpPr>
            <p:nvPr/>
          </p:nvSpPr>
          <p:spPr bwMode="auto">
            <a:xfrm>
              <a:off x="1277" y="2897"/>
              <a:ext cx="84" cy="156"/>
            </a:xfrm>
            <a:custGeom>
              <a:avLst/>
              <a:gdLst>
                <a:gd name="T0" fmla="*/ 84 w 84"/>
                <a:gd name="T1" fmla="*/ 156 h 156"/>
                <a:gd name="T2" fmla="*/ 84 w 84"/>
                <a:gd name="T3" fmla="*/ 0 h 156"/>
                <a:gd name="T4" fmla="*/ 0 w 84"/>
                <a:gd name="T5" fmla="*/ 0 h 156"/>
                <a:gd name="T6" fmla="*/ 0 w 84"/>
                <a:gd name="T7" fmla="*/ 156 h 156"/>
                <a:gd name="T8" fmla="*/ 84 w 84"/>
                <a:gd name="T9" fmla="*/ 156 h 156"/>
                <a:gd name="T10" fmla="*/ 84 w 84"/>
                <a:gd name="T11" fmla="*/ 156 h 156"/>
                <a:gd name="T12" fmla="*/ 0 60000 65536"/>
                <a:gd name="T13" fmla="*/ 0 60000 65536"/>
                <a:gd name="T14" fmla="*/ 0 60000 65536"/>
                <a:gd name="T15" fmla="*/ 0 60000 65536"/>
                <a:gd name="T16" fmla="*/ 0 60000 65536"/>
                <a:gd name="T17" fmla="*/ 0 60000 65536"/>
                <a:gd name="T18" fmla="*/ 0 w 84"/>
                <a:gd name="T19" fmla="*/ 0 h 156"/>
                <a:gd name="T20" fmla="*/ 84 w 8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84" h="156">
                  <a:moveTo>
                    <a:pt x="84" y="156"/>
                  </a:moveTo>
                  <a:lnTo>
                    <a:pt x="84" y="0"/>
                  </a:lnTo>
                  <a:lnTo>
                    <a:pt x="0" y="0"/>
                  </a:lnTo>
                  <a:lnTo>
                    <a:pt x="0" y="156"/>
                  </a:lnTo>
                  <a:lnTo>
                    <a:pt x="84" y="156"/>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7" name="Freeform 24"/>
            <p:cNvSpPr>
              <a:spLocks/>
            </p:cNvSpPr>
            <p:nvPr/>
          </p:nvSpPr>
          <p:spPr bwMode="auto">
            <a:xfrm>
              <a:off x="1117" y="2897"/>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5" name="Group 25"/>
          <p:cNvGrpSpPr>
            <a:grpSpLocks/>
          </p:cNvGrpSpPr>
          <p:nvPr/>
        </p:nvGrpSpPr>
        <p:grpSpPr bwMode="auto">
          <a:xfrm>
            <a:off x="1409468" y="3280293"/>
            <a:ext cx="387350" cy="247650"/>
            <a:chOff x="1117" y="2646"/>
            <a:chExt cx="244" cy="156"/>
          </a:xfrm>
        </p:grpSpPr>
        <p:sp>
          <p:nvSpPr>
            <p:cNvPr id="8450" name="Freeform 26"/>
            <p:cNvSpPr>
              <a:spLocks/>
            </p:cNvSpPr>
            <p:nvPr/>
          </p:nvSpPr>
          <p:spPr bwMode="auto">
            <a:xfrm>
              <a:off x="1117" y="2646"/>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1" name="Freeform 27"/>
            <p:cNvSpPr>
              <a:spLocks/>
            </p:cNvSpPr>
            <p:nvPr/>
          </p:nvSpPr>
          <p:spPr bwMode="auto">
            <a:xfrm>
              <a:off x="1117" y="2646"/>
              <a:ext cx="77" cy="156"/>
            </a:xfrm>
            <a:custGeom>
              <a:avLst/>
              <a:gdLst>
                <a:gd name="T0" fmla="*/ 77 w 77"/>
                <a:gd name="T1" fmla="*/ 156 h 156"/>
                <a:gd name="T2" fmla="*/ 77 w 77"/>
                <a:gd name="T3" fmla="*/ 0 h 156"/>
                <a:gd name="T4" fmla="*/ 0 w 77"/>
                <a:gd name="T5" fmla="*/ 0 h 156"/>
                <a:gd name="T6" fmla="*/ 0 w 77"/>
                <a:gd name="T7" fmla="*/ 156 h 156"/>
                <a:gd name="T8" fmla="*/ 77 w 77"/>
                <a:gd name="T9" fmla="*/ 156 h 156"/>
                <a:gd name="T10" fmla="*/ 77 w 77"/>
                <a:gd name="T11" fmla="*/ 15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08837"/>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2" name="Freeform 28"/>
            <p:cNvSpPr>
              <a:spLocks/>
            </p:cNvSpPr>
            <p:nvPr/>
          </p:nvSpPr>
          <p:spPr bwMode="auto">
            <a:xfrm>
              <a:off x="1277" y="2646"/>
              <a:ext cx="84" cy="156"/>
            </a:xfrm>
            <a:custGeom>
              <a:avLst/>
              <a:gdLst>
                <a:gd name="T0" fmla="*/ 84 w 84"/>
                <a:gd name="T1" fmla="*/ 156 h 156"/>
                <a:gd name="T2" fmla="*/ 84 w 84"/>
                <a:gd name="T3" fmla="*/ 0 h 156"/>
                <a:gd name="T4" fmla="*/ 0 w 84"/>
                <a:gd name="T5" fmla="*/ 0 h 156"/>
                <a:gd name="T6" fmla="*/ 0 w 84"/>
                <a:gd name="T7" fmla="*/ 156 h 156"/>
                <a:gd name="T8" fmla="*/ 84 w 84"/>
                <a:gd name="T9" fmla="*/ 156 h 156"/>
                <a:gd name="T10" fmla="*/ 84 w 84"/>
                <a:gd name="T11" fmla="*/ 156 h 156"/>
                <a:gd name="T12" fmla="*/ 0 60000 65536"/>
                <a:gd name="T13" fmla="*/ 0 60000 65536"/>
                <a:gd name="T14" fmla="*/ 0 60000 65536"/>
                <a:gd name="T15" fmla="*/ 0 60000 65536"/>
                <a:gd name="T16" fmla="*/ 0 60000 65536"/>
                <a:gd name="T17" fmla="*/ 0 60000 65536"/>
                <a:gd name="T18" fmla="*/ 0 w 84"/>
                <a:gd name="T19" fmla="*/ 0 h 156"/>
                <a:gd name="T20" fmla="*/ 84 w 8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84" h="156">
                  <a:moveTo>
                    <a:pt x="84" y="156"/>
                  </a:moveTo>
                  <a:lnTo>
                    <a:pt x="84" y="0"/>
                  </a:lnTo>
                  <a:lnTo>
                    <a:pt x="0" y="0"/>
                  </a:lnTo>
                  <a:lnTo>
                    <a:pt x="0" y="156"/>
                  </a:lnTo>
                  <a:lnTo>
                    <a:pt x="84" y="156"/>
                  </a:lnTo>
                  <a:close/>
                </a:path>
              </a:pathLst>
            </a:custGeom>
            <a:solidFill>
              <a:srgbClr val="FF7F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53" name="Freeform 29"/>
            <p:cNvSpPr>
              <a:spLocks/>
            </p:cNvSpPr>
            <p:nvPr/>
          </p:nvSpPr>
          <p:spPr bwMode="auto">
            <a:xfrm>
              <a:off x="1117" y="2646"/>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6" name="Group 30"/>
          <p:cNvGrpSpPr>
            <a:grpSpLocks/>
          </p:cNvGrpSpPr>
          <p:nvPr/>
        </p:nvGrpSpPr>
        <p:grpSpPr bwMode="auto">
          <a:xfrm>
            <a:off x="1409468" y="2659580"/>
            <a:ext cx="387350" cy="247650"/>
            <a:chOff x="1117" y="2143"/>
            <a:chExt cx="244" cy="156"/>
          </a:xfrm>
        </p:grpSpPr>
        <p:sp>
          <p:nvSpPr>
            <p:cNvPr id="8446" name="Freeform 31"/>
            <p:cNvSpPr>
              <a:spLocks/>
            </p:cNvSpPr>
            <p:nvPr/>
          </p:nvSpPr>
          <p:spPr bwMode="auto">
            <a:xfrm>
              <a:off x="1117" y="2143"/>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7" name="Freeform 32"/>
            <p:cNvSpPr>
              <a:spLocks/>
            </p:cNvSpPr>
            <p:nvPr/>
          </p:nvSpPr>
          <p:spPr bwMode="auto">
            <a:xfrm>
              <a:off x="1117" y="2143"/>
              <a:ext cx="244" cy="50"/>
            </a:xfrm>
            <a:custGeom>
              <a:avLst/>
              <a:gdLst>
                <a:gd name="T0" fmla="*/ 244 w 244"/>
                <a:gd name="T1" fmla="*/ 50 h 50"/>
                <a:gd name="T2" fmla="*/ 244 w 244"/>
                <a:gd name="T3" fmla="*/ 0 h 50"/>
                <a:gd name="T4" fmla="*/ 0 w 244"/>
                <a:gd name="T5" fmla="*/ 0 h 50"/>
                <a:gd name="T6" fmla="*/ 0 w 244"/>
                <a:gd name="T7" fmla="*/ 50 h 50"/>
                <a:gd name="T8" fmla="*/ 244 w 244"/>
                <a:gd name="T9" fmla="*/ 50 h 50"/>
                <a:gd name="T10" fmla="*/ 244 w 244"/>
                <a:gd name="T11" fmla="*/ 5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00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8" name="Freeform 33"/>
            <p:cNvSpPr>
              <a:spLocks/>
            </p:cNvSpPr>
            <p:nvPr/>
          </p:nvSpPr>
          <p:spPr bwMode="auto">
            <a:xfrm>
              <a:off x="1117" y="2249"/>
              <a:ext cx="244" cy="50"/>
            </a:xfrm>
            <a:custGeom>
              <a:avLst/>
              <a:gdLst>
                <a:gd name="T0" fmla="*/ 244 w 244"/>
                <a:gd name="T1" fmla="*/ 50 h 50"/>
                <a:gd name="T2" fmla="*/ 244 w 244"/>
                <a:gd name="T3" fmla="*/ 0 h 50"/>
                <a:gd name="T4" fmla="*/ 0 w 244"/>
                <a:gd name="T5" fmla="*/ 0 h 50"/>
                <a:gd name="T6" fmla="*/ 0 w 244"/>
                <a:gd name="T7" fmla="*/ 50 h 50"/>
                <a:gd name="T8" fmla="*/ 244 w 244"/>
                <a:gd name="T9" fmla="*/ 50 h 50"/>
                <a:gd name="T10" fmla="*/ 244 w 244"/>
                <a:gd name="T11" fmla="*/ 5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9" name="Freeform 34"/>
            <p:cNvSpPr>
              <a:spLocks/>
            </p:cNvSpPr>
            <p:nvPr/>
          </p:nvSpPr>
          <p:spPr bwMode="auto">
            <a:xfrm>
              <a:off x="1117" y="2143"/>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7" name="Group 35"/>
          <p:cNvGrpSpPr>
            <a:grpSpLocks/>
          </p:cNvGrpSpPr>
          <p:nvPr/>
        </p:nvGrpSpPr>
        <p:grpSpPr bwMode="auto">
          <a:xfrm>
            <a:off x="479193" y="2659580"/>
            <a:ext cx="387350" cy="247650"/>
            <a:chOff x="1117" y="1892"/>
            <a:chExt cx="244" cy="156"/>
          </a:xfrm>
        </p:grpSpPr>
        <p:sp>
          <p:nvSpPr>
            <p:cNvPr id="8442" name="Freeform 36"/>
            <p:cNvSpPr>
              <a:spLocks/>
            </p:cNvSpPr>
            <p:nvPr/>
          </p:nvSpPr>
          <p:spPr bwMode="auto">
            <a:xfrm>
              <a:off x="1117" y="1892"/>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3" name="Freeform 37"/>
            <p:cNvSpPr>
              <a:spLocks/>
            </p:cNvSpPr>
            <p:nvPr/>
          </p:nvSpPr>
          <p:spPr bwMode="auto">
            <a:xfrm>
              <a:off x="1117" y="1892"/>
              <a:ext cx="77" cy="156"/>
            </a:xfrm>
            <a:custGeom>
              <a:avLst/>
              <a:gdLst>
                <a:gd name="T0" fmla="*/ 77 w 77"/>
                <a:gd name="T1" fmla="*/ 156 h 156"/>
                <a:gd name="T2" fmla="*/ 77 w 77"/>
                <a:gd name="T3" fmla="*/ 0 h 156"/>
                <a:gd name="T4" fmla="*/ 0 w 77"/>
                <a:gd name="T5" fmla="*/ 0 h 156"/>
                <a:gd name="T6" fmla="*/ 0 w 77"/>
                <a:gd name="T7" fmla="*/ 156 h 156"/>
                <a:gd name="T8" fmla="*/ 77 w 77"/>
                <a:gd name="T9" fmla="*/ 156 h 156"/>
                <a:gd name="T10" fmla="*/ 77 w 77"/>
                <a:gd name="T11" fmla="*/ 156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4" name="Freeform 38"/>
            <p:cNvSpPr>
              <a:spLocks/>
            </p:cNvSpPr>
            <p:nvPr/>
          </p:nvSpPr>
          <p:spPr bwMode="auto">
            <a:xfrm>
              <a:off x="1277" y="1892"/>
              <a:ext cx="84" cy="156"/>
            </a:xfrm>
            <a:custGeom>
              <a:avLst/>
              <a:gdLst>
                <a:gd name="T0" fmla="*/ 84 w 84"/>
                <a:gd name="T1" fmla="*/ 156 h 156"/>
                <a:gd name="T2" fmla="*/ 84 w 84"/>
                <a:gd name="T3" fmla="*/ 0 h 156"/>
                <a:gd name="T4" fmla="*/ 0 w 84"/>
                <a:gd name="T5" fmla="*/ 0 h 156"/>
                <a:gd name="T6" fmla="*/ 0 w 84"/>
                <a:gd name="T7" fmla="*/ 156 h 156"/>
                <a:gd name="T8" fmla="*/ 84 w 84"/>
                <a:gd name="T9" fmla="*/ 156 h 156"/>
                <a:gd name="T10" fmla="*/ 84 w 84"/>
                <a:gd name="T11" fmla="*/ 156 h 156"/>
                <a:gd name="T12" fmla="*/ 0 60000 65536"/>
                <a:gd name="T13" fmla="*/ 0 60000 65536"/>
                <a:gd name="T14" fmla="*/ 0 60000 65536"/>
                <a:gd name="T15" fmla="*/ 0 60000 65536"/>
                <a:gd name="T16" fmla="*/ 0 60000 65536"/>
                <a:gd name="T17" fmla="*/ 0 60000 65536"/>
                <a:gd name="T18" fmla="*/ 0 w 84"/>
                <a:gd name="T19" fmla="*/ 0 h 156"/>
                <a:gd name="T20" fmla="*/ 84 w 8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84" h="156">
                  <a:moveTo>
                    <a:pt x="84" y="156"/>
                  </a:moveTo>
                  <a:lnTo>
                    <a:pt x="84" y="0"/>
                  </a:lnTo>
                  <a:lnTo>
                    <a:pt x="0" y="0"/>
                  </a:lnTo>
                  <a:lnTo>
                    <a:pt x="0" y="156"/>
                  </a:lnTo>
                  <a:lnTo>
                    <a:pt x="84" y="156"/>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5" name="Freeform 39"/>
            <p:cNvSpPr>
              <a:spLocks/>
            </p:cNvSpPr>
            <p:nvPr/>
          </p:nvSpPr>
          <p:spPr bwMode="auto">
            <a:xfrm>
              <a:off x="1117" y="1892"/>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8" name="Group 40"/>
          <p:cNvGrpSpPr>
            <a:grpSpLocks/>
          </p:cNvGrpSpPr>
          <p:nvPr/>
        </p:nvGrpSpPr>
        <p:grpSpPr bwMode="auto">
          <a:xfrm>
            <a:off x="1409468" y="2049980"/>
            <a:ext cx="387350" cy="249238"/>
            <a:chOff x="522" y="1730"/>
            <a:chExt cx="244" cy="157"/>
          </a:xfrm>
        </p:grpSpPr>
        <p:sp>
          <p:nvSpPr>
            <p:cNvPr id="8439" name="Freeform 41"/>
            <p:cNvSpPr>
              <a:spLocks/>
            </p:cNvSpPr>
            <p:nvPr/>
          </p:nvSpPr>
          <p:spPr bwMode="auto">
            <a:xfrm>
              <a:off x="522" y="1730"/>
              <a:ext cx="244" cy="157"/>
            </a:xfrm>
            <a:custGeom>
              <a:avLst/>
              <a:gdLst>
                <a:gd name="T0" fmla="*/ 244 w 244"/>
                <a:gd name="T1" fmla="*/ 17674 h 151"/>
                <a:gd name="T2" fmla="*/ 244 w 244"/>
                <a:gd name="T3" fmla="*/ 0 h 151"/>
                <a:gd name="T4" fmla="*/ 0 w 244"/>
                <a:gd name="T5" fmla="*/ 0 h 151"/>
                <a:gd name="T6" fmla="*/ 0 w 244"/>
                <a:gd name="T7" fmla="*/ 17674 h 151"/>
                <a:gd name="T8" fmla="*/ 244 w 244"/>
                <a:gd name="T9" fmla="*/ 17674 h 151"/>
                <a:gd name="T10" fmla="*/ 244 w 244"/>
                <a:gd name="T11" fmla="*/ 17674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0" name="Freeform 42"/>
            <p:cNvSpPr>
              <a:spLocks/>
            </p:cNvSpPr>
            <p:nvPr/>
          </p:nvSpPr>
          <p:spPr bwMode="auto">
            <a:xfrm>
              <a:off x="522" y="1733"/>
              <a:ext cx="244" cy="154"/>
            </a:xfrm>
            <a:custGeom>
              <a:avLst/>
              <a:gdLst>
                <a:gd name="T0" fmla="*/ 244 w 244"/>
                <a:gd name="T1" fmla="*/ 650 h 151"/>
                <a:gd name="T2" fmla="*/ 95 w 244"/>
                <a:gd name="T3" fmla="*/ 650 h 151"/>
                <a:gd name="T4" fmla="*/ 95 w 244"/>
                <a:gd name="T5" fmla="*/ 0 h 151"/>
                <a:gd name="T6" fmla="*/ 65 w 244"/>
                <a:gd name="T7" fmla="*/ 0 h 151"/>
                <a:gd name="T8" fmla="*/ 65 w 244"/>
                <a:gd name="T9" fmla="*/ 650 h 151"/>
                <a:gd name="T10" fmla="*/ 0 w 244"/>
                <a:gd name="T11" fmla="*/ 650 h 151"/>
                <a:gd name="T12" fmla="*/ 0 w 244"/>
                <a:gd name="T13" fmla="*/ 982 h 151"/>
                <a:gd name="T14" fmla="*/ 65 w 244"/>
                <a:gd name="T15" fmla="*/ 982 h 151"/>
                <a:gd name="T16" fmla="*/ 65 w 244"/>
                <a:gd name="T17" fmla="*/ 1642 h 151"/>
                <a:gd name="T18" fmla="*/ 95 w 244"/>
                <a:gd name="T19" fmla="*/ 1642 h 151"/>
                <a:gd name="T20" fmla="*/ 95 w 244"/>
                <a:gd name="T21" fmla="*/ 982 h 151"/>
                <a:gd name="T22" fmla="*/ 244 w 244"/>
                <a:gd name="T23" fmla="*/ 982 h 151"/>
                <a:gd name="T24" fmla="*/ 244 w 244"/>
                <a:gd name="T25" fmla="*/ 650 h 151"/>
                <a:gd name="T26" fmla="*/ 244 w 244"/>
                <a:gd name="T27" fmla="*/ 650 h 1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4"/>
                <a:gd name="T43" fmla="*/ 0 h 151"/>
                <a:gd name="T44" fmla="*/ 244 w 244"/>
                <a:gd name="T45" fmla="*/ 151 h 15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4" h="151">
                  <a:moveTo>
                    <a:pt x="244" y="62"/>
                  </a:moveTo>
                  <a:lnTo>
                    <a:pt x="95" y="62"/>
                  </a:lnTo>
                  <a:lnTo>
                    <a:pt x="95" y="0"/>
                  </a:lnTo>
                  <a:lnTo>
                    <a:pt x="65" y="0"/>
                  </a:lnTo>
                  <a:lnTo>
                    <a:pt x="65" y="62"/>
                  </a:lnTo>
                  <a:lnTo>
                    <a:pt x="0" y="62"/>
                  </a:lnTo>
                  <a:lnTo>
                    <a:pt x="0" y="90"/>
                  </a:lnTo>
                  <a:lnTo>
                    <a:pt x="65" y="90"/>
                  </a:lnTo>
                  <a:lnTo>
                    <a:pt x="65" y="151"/>
                  </a:lnTo>
                  <a:lnTo>
                    <a:pt x="95" y="151"/>
                  </a:lnTo>
                  <a:lnTo>
                    <a:pt x="95" y="90"/>
                  </a:lnTo>
                  <a:lnTo>
                    <a:pt x="244" y="90"/>
                  </a:lnTo>
                  <a:lnTo>
                    <a:pt x="244" y="62"/>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41" name="Freeform 43"/>
            <p:cNvSpPr>
              <a:spLocks/>
            </p:cNvSpPr>
            <p:nvPr/>
          </p:nvSpPr>
          <p:spPr bwMode="auto">
            <a:xfrm>
              <a:off x="522" y="1731"/>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9" name="Group 44"/>
          <p:cNvGrpSpPr>
            <a:grpSpLocks/>
          </p:cNvGrpSpPr>
          <p:nvPr/>
        </p:nvGrpSpPr>
        <p:grpSpPr bwMode="auto">
          <a:xfrm>
            <a:off x="1409468" y="1426093"/>
            <a:ext cx="387350" cy="258762"/>
            <a:chOff x="530" y="1457"/>
            <a:chExt cx="244" cy="151"/>
          </a:xfrm>
        </p:grpSpPr>
        <p:sp>
          <p:nvSpPr>
            <p:cNvPr id="8435" name="Freeform 45"/>
            <p:cNvSpPr>
              <a:spLocks/>
            </p:cNvSpPr>
            <p:nvPr/>
          </p:nvSpPr>
          <p:spPr bwMode="auto">
            <a:xfrm>
              <a:off x="530" y="1457"/>
              <a:ext cx="244"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6" name="Freeform 46"/>
            <p:cNvSpPr>
              <a:spLocks/>
            </p:cNvSpPr>
            <p:nvPr/>
          </p:nvSpPr>
          <p:spPr bwMode="auto">
            <a:xfrm>
              <a:off x="530" y="1457"/>
              <a:ext cx="77" cy="151"/>
            </a:xfrm>
            <a:custGeom>
              <a:avLst/>
              <a:gdLst>
                <a:gd name="T0" fmla="*/ 77 w 77"/>
                <a:gd name="T1" fmla="*/ 151 h 151"/>
                <a:gd name="T2" fmla="*/ 77 w 77"/>
                <a:gd name="T3" fmla="*/ 0 h 151"/>
                <a:gd name="T4" fmla="*/ 0 w 77"/>
                <a:gd name="T5" fmla="*/ 0 h 151"/>
                <a:gd name="T6" fmla="*/ 0 w 77"/>
                <a:gd name="T7" fmla="*/ 151 h 151"/>
                <a:gd name="T8" fmla="*/ 77 w 77"/>
                <a:gd name="T9" fmla="*/ 151 h 151"/>
                <a:gd name="T10" fmla="*/ 77 w 77"/>
                <a:gd name="T11" fmla="*/ 151 h 151"/>
                <a:gd name="T12" fmla="*/ 0 60000 65536"/>
                <a:gd name="T13" fmla="*/ 0 60000 65536"/>
                <a:gd name="T14" fmla="*/ 0 60000 65536"/>
                <a:gd name="T15" fmla="*/ 0 60000 65536"/>
                <a:gd name="T16" fmla="*/ 0 60000 65536"/>
                <a:gd name="T17" fmla="*/ 0 60000 65536"/>
                <a:gd name="T18" fmla="*/ 0 w 77"/>
                <a:gd name="T19" fmla="*/ 0 h 151"/>
                <a:gd name="T20" fmla="*/ 77 w 77"/>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77" h="151">
                  <a:moveTo>
                    <a:pt x="77" y="151"/>
                  </a:moveTo>
                  <a:lnTo>
                    <a:pt x="77" y="0"/>
                  </a:lnTo>
                  <a:lnTo>
                    <a:pt x="0" y="0"/>
                  </a:lnTo>
                  <a:lnTo>
                    <a:pt x="0" y="151"/>
                  </a:lnTo>
                  <a:lnTo>
                    <a:pt x="77" y="151"/>
                  </a:lnTo>
                  <a:close/>
                </a:path>
              </a:pathLst>
            </a:custGeom>
            <a:solidFill>
              <a:srgbClr val="00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7" name="Freeform 47"/>
            <p:cNvSpPr>
              <a:spLocks/>
            </p:cNvSpPr>
            <p:nvPr/>
          </p:nvSpPr>
          <p:spPr bwMode="auto">
            <a:xfrm>
              <a:off x="690" y="1457"/>
              <a:ext cx="84" cy="151"/>
            </a:xfrm>
            <a:custGeom>
              <a:avLst/>
              <a:gdLst>
                <a:gd name="T0" fmla="*/ 84 w 84"/>
                <a:gd name="T1" fmla="*/ 151 h 151"/>
                <a:gd name="T2" fmla="*/ 84 w 84"/>
                <a:gd name="T3" fmla="*/ 0 h 151"/>
                <a:gd name="T4" fmla="*/ 0 w 84"/>
                <a:gd name="T5" fmla="*/ 0 h 151"/>
                <a:gd name="T6" fmla="*/ 0 w 84"/>
                <a:gd name="T7" fmla="*/ 151 h 151"/>
                <a:gd name="T8" fmla="*/ 84 w 84"/>
                <a:gd name="T9" fmla="*/ 151 h 151"/>
                <a:gd name="T10" fmla="*/ 84 w 84"/>
                <a:gd name="T11" fmla="*/ 151 h 151"/>
                <a:gd name="T12" fmla="*/ 0 60000 65536"/>
                <a:gd name="T13" fmla="*/ 0 60000 65536"/>
                <a:gd name="T14" fmla="*/ 0 60000 65536"/>
                <a:gd name="T15" fmla="*/ 0 60000 65536"/>
                <a:gd name="T16" fmla="*/ 0 60000 65536"/>
                <a:gd name="T17" fmla="*/ 0 60000 65536"/>
                <a:gd name="T18" fmla="*/ 0 w 84"/>
                <a:gd name="T19" fmla="*/ 0 h 151"/>
                <a:gd name="T20" fmla="*/ 84 w 8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84" h="151">
                  <a:moveTo>
                    <a:pt x="84" y="151"/>
                  </a:moveTo>
                  <a:lnTo>
                    <a:pt x="84" y="0"/>
                  </a:lnTo>
                  <a:lnTo>
                    <a:pt x="0" y="0"/>
                  </a:lnTo>
                  <a:lnTo>
                    <a:pt x="0" y="151"/>
                  </a:lnTo>
                  <a:lnTo>
                    <a:pt x="84" y="151"/>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8" name="Freeform 48"/>
            <p:cNvSpPr>
              <a:spLocks/>
            </p:cNvSpPr>
            <p:nvPr/>
          </p:nvSpPr>
          <p:spPr bwMode="auto">
            <a:xfrm>
              <a:off x="530" y="1457"/>
              <a:ext cx="244" cy="148"/>
            </a:xfrm>
            <a:custGeom>
              <a:avLst/>
              <a:gdLst>
                <a:gd name="T0" fmla="*/ 244 w 244"/>
                <a:gd name="T1" fmla="*/ 8 h 157"/>
                <a:gd name="T2" fmla="*/ 244 w 244"/>
                <a:gd name="T3" fmla="*/ 0 h 157"/>
                <a:gd name="T4" fmla="*/ 0 w 244"/>
                <a:gd name="T5" fmla="*/ 0 h 157"/>
                <a:gd name="T6" fmla="*/ 0 w 244"/>
                <a:gd name="T7" fmla="*/ 8 h 157"/>
                <a:gd name="T8" fmla="*/ 244 w 244"/>
                <a:gd name="T9" fmla="*/ 8 h 157"/>
                <a:gd name="T10" fmla="*/ 244 w 244"/>
                <a:gd name="T11" fmla="*/ 8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0" name="Group 49"/>
          <p:cNvGrpSpPr>
            <a:grpSpLocks/>
          </p:cNvGrpSpPr>
          <p:nvPr/>
        </p:nvGrpSpPr>
        <p:grpSpPr bwMode="auto">
          <a:xfrm>
            <a:off x="479193" y="1426094"/>
            <a:ext cx="387350" cy="249237"/>
            <a:chOff x="530" y="1166"/>
            <a:chExt cx="244" cy="157"/>
          </a:xfrm>
        </p:grpSpPr>
        <p:sp>
          <p:nvSpPr>
            <p:cNvPr id="8431" name="Freeform 50"/>
            <p:cNvSpPr>
              <a:spLocks/>
            </p:cNvSpPr>
            <p:nvPr/>
          </p:nvSpPr>
          <p:spPr bwMode="auto">
            <a:xfrm>
              <a:off x="530" y="1166"/>
              <a:ext cx="244" cy="151"/>
            </a:xfrm>
            <a:custGeom>
              <a:avLst/>
              <a:gdLst>
                <a:gd name="T0" fmla="*/ 244 w 244"/>
                <a:gd name="T1" fmla="*/ 151 h 151"/>
                <a:gd name="T2" fmla="*/ 244 w 244"/>
                <a:gd name="T3" fmla="*/ 0 h 151"/>
                <a:gd name="T4" fmla="*/ 0 w 244"/>
                <a:gd name="T5" fmla="*/ 0 h 151"/>
                <a:gd name="T6" fmla="*/ 0 w 244"/>
                <a:gd name="T7" fmla="*/ 151 h 151"/>
                <a:gd name="T8" fmla="*/ 244 w 244"/>
                <a:gd name="T9" fmla="*/ 151 h 151"/>
                <a:gd name="T10" fmla="*/ 244 w 244"/>
                <a:gd name="T11" fmla="*/ 151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2" name="Freeform 51"/>
            <p:cNvSpPr>
              <a:spLocks/>
            </p:cNvSpPr>
            <p:nvPr/>
          </p:nvSpPr>
          <p:spPr bwMode="auto">
            <a:xfrm>
              <a:off x="530" y="1166"/>
              <a:ext cx="244" cy="50"/>
            </a:xfrm>
            <a:custGeom>
              <a:avLst/>
              <a:gdLst>
                <a:gd name="T0" fmla="*/ 244 w 244"/>
                <a:gd name="T1" fmla="*/ 50 h 50"/>
                <a:gd name="T2" fmla="*/ 244 w 244"/>
                <a:gd name="T3" fmla="*/ 0 h 50"/>
                <a:gd name="T4" fmla="*/ 0 w 244"/>
                <a:gd name="T5" fmla="*/ 0 h 50"/>
                <a:gd name="T6" fmla="*/ 0 w 244"/>
                <a:gd name="T7" fmla="*/ 50 h 50"/>
                <a:gd name="T8" fmla="*/ 244 w 244"/>
                <a:gd name="T9" fmla="*/ 50 h 50"/>
                <a:gd name="T10" fmla="*/ 244 w 244"/>
                <a:gd name="T11" fmla="*/ 5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3" name="Freeform 52"/>
            <p:cNvSpPr>
              <a:spLocks/>
            </p:cNvSpPr>
            <p:nvPr/>
          </p:nvSpPr>
          <p:spPr bwMode="auto">
            <a:xfrm>
              <a:off x="530" y="1272"/>
              <a:ext cx="244" cy="51"/>
            </a:xfrm>
            <a:custGeom>
              <a:avLst/>
              <a:gdLst>
                <a:gd name="T0" fmla="*/ 244 w 244"/>
                <a:gd name="T1" fmla="*/ 51 h 51"/>
                <a:gd name="T2" fmla="*/ 244 w 244"/>
                <a:gd name="T3" fmla="*/ 0 h 51"/>
                <a:gd name="T4" fmla="*/ 0 w 244"/>
                <a:gd name="T5" fmla="*/ 0 h 51"/>
                <a:gd name="T6" fmla="*/ 0 w 244"/>
                <a:gd name="T7" fmla="*/ 51 h 51"/>
                <a:gd name="T8" fmla="*/ 244 w 244"/>
                <a:gd name="T9" fmla="*/ 51 h 51"/>
                <a:gd name="T10" fmla="*/ 244 w 244"/>
                <a:gd name="T11" fmla="*/ 51 h 51"/>
                <a:gd name="T12" fmla="*/ 0 60000 65536"/>
                <a:gd name="T13" fmla="*/ 0 60000 65536"/>
                <a:gd name="T14" fmla="*/ 0 60000 65536"/>
                <a:gd name="T15" fmla="*/ 0 60000 65536"/>
                <a:gd name="T16" fmla="*/ 0 60000 65536"/>
                <a:gd name="T17" fmla="*/ 0 60000 65536"/>
                <a:gd name="T18" fmla="*/ 0 w 244"/>
                <a:gd name="T19" fmla="*/ 0 h 51"/>
                <a:gd name="T20" fmla="*/ 244 w 244"/>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44" h="51">
                  <a:moveTo>
                    <a:pt x="244" y="51"/>
                  </a:moveTo>
                  <a:lnTo>
                    <a:pt x="244" y="0"/>
                  </a:lnTo>
                  <a:lnTo>
                    <a:pt x="0" y="0"/>
                  </a:lnTo>
                  <a:lnTo>
                    <a:pt x="0" y="51"/>
                  </a:lnTo>
                  <a:lnTo>
                    <a:pt x="244" y="51"/>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4" name="Freeform 53"/>
            <p:cNvSpPr>
              <a:spLocks/>
            </p:cNvSpPr>
            <p:nvPr/>
          </p:nvSpPr>
          <p:spPr bwMode="auto">
            <a:xfrm>
              <a:off x="530" y="1166"/>
              <a:ext cx="244" cy="156"/>
            </a:xfrm>
            <a:custGeom>
              <a:avLst/>
              <a:gdLst>
                <a:gd name="T0" fmla="*/ 244 w 244"/>
                <a:gd name="T1" fmla="*/ 156 h 156"/>
                <a:gd name="T2" fmla="*/ 244 w 244"/>
                <a:gd name="T3" fmla="*/ 0 h 156"/>
                <a:gd name="T4" fmla="*/ 0 w 244"/>
                <a:gd name="T5" fmla="*/ 0 h 156"/>
                <a:gd name="T6" fmla="*/ 0 w 244"/>
                <a:gd name="T7" fmla="*/ 156 h 156"/>
                <a:gd name="T8" fmla="*/ 244 w 244"/>
                <a:gd name="T9" fmla="*/ 156 h 156"/>
                <a:gd name="T10" fmla="*/ 244 w 244"/>
                <a:gd name="T11" fmla="*/ 156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1" name="Group 54"/>
          <p:cNvGrpSpPr>
            <a:grpSpLocks/>
          </p:cNvGrpSpPr>
          <p:nvPr/>
        </p:nvGrpSpPr>
        <p:grpSpPr bwMode="auto">
          <a:xfrm>
            <a:off x="2376255" y="2659580"/>
            <a:ext cx="387350" cy="249238"/>
            <a:chOff x="1117" y="2394"/>
            <a:chExt cx="244" cy="157"/>
          </a:xfrm>
        </p:grpSpPr>
        <p:sp>
          <p:nvSpPr>
            <p:cNvPr id="8420" name="Freeform 55"/>
            <p:cNvSpPr>
              <a:spLocks/>
            </p:cNvSpPr>
            <p:nvPr/>
          </p:nvSpPr>
          <p:spPr bwMode="auto">
            <a:xfrm>
              <a:off x="1117" y="2394"/>
              <a:ext cx="244" cy="157"/>
            </a:xfrm>
            <a:custGeom>
              <a:avLst/>
              <a:gdLst>
                <a:gd name="T0" fmla="*/ 244 w 244"/>
                <a:gd name="T1" fmla="*/ 157 h 157"/>
                <a:gd name="T2" fmla="*/ 0 w 244"/>
                <a:gd name="T3" fmla="*/ 157 h 157"/>
                <a:gd name="T4" fmla="*/ 0 w 244"/>
                <a:gd name="T5" fmla="*/ 0 h 157"/>
                <a:gd name="T6" fmla="*/ 244 w 244"/>
                <a:gd name="T7" fmla="*/ 0 h 157"/>
                <a:gd name="T8" fmla="*/ 244 w 244"/>
                <a:gd name="T9" fmla="*/ 157 h 157"/>
                <a:gd name="T10" fmla="*/ 244 w 244"/>
                <a:gd name="T11" fmla="*/ 157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0" y="157"/>
                  </a:lnTo>
                  <a:lnTo>
                    <a:pt x="0" y="0"/>
                  </a:lnTo>
                  <a:lnTo>
                    <a:pt x="244" y="0"/>
                  </a:lnTo>
                  <a:lnTo>
                    <a:pt x="244" y="157"/>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1" name="Freeform 56"/>
            <p:cNvSpPr>
              <a:spLocks/>
            </p:cNvSpPr>
            <p:nvPr/>
          </p:nvSpPr>
          <p:spPr bwMode="auto">
            <a:xfrm>
              <a:off x="1117" y="2394"/>
              <a:ext cx="35" cy="34"/>
            </a:xfrm>
            <a:custGeom>
              <a:avLst/>
              <a:gdLst>
                <a:gd name="T0" fmla="*/ 35 w 35"/>
                <a:gd name="T1" fmla="*/ 34 h 34"/>
                <a:gd name="T2" fmla="*/ 0 w 35"/>
                <a:gd name="T3" fmla="*/ 34 h 34"/>
                <a:gd name="T4" fmla="*/ 0 w 35"/>
                <a:gd name="T5" fmla="*/ 0 h 34"/>
                <a:gd name="T6" fmla="*/ 35 w 35"/>
                <a:gd name="T7" fmla="*/ 0 h 34"/>
                <a:gd name="T8" fmla="*/ 35 w 35"/>
                <a:gd name="T9" fmla="*/ 34 h 34"/>
                <a:gd name="T10" fmla="*/ 35 w 35"/>
                <a:gd name="T11" fmla="*/ 34 h 34"/>
                <a:gd name="T12" fmla="*/ 0 60000 65536"/>
                <a:gd name="T13" fmla="*/ 0 60000 65536"/>
                <a:gd name="T14" fmla="*/ 0 60000 65536"/>
                <a:gd name="T15" fmla="*/ 0 60000 65536"/>
                <a:gd name="T16" fmla="*/ 0 60000 65536"/>
                <a:gd name="T17" fmla="*/ 0 60000 65536"/>
                <a:gd name="T18" fmla="*/ 0 w 35"/>
                <a:gd name="T19" fmla="*/ 0 h 34"/>
                <a:gd name="T20" fmla="*/ 35 w 35"/>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5" h="34">
                  <a:moveTo>
                    <a:pt x="35" y="34"/>
                  </a:moveTo>
                  <a:lnTo>
                    <a:pt x="0" y="34"/>
                  </a:lnTo>
                  <a:lnTo>
                    <a:pt x="0" y="0"/>
                  </a:lnTo>
                  <a:lnTo>
                    <a:pt x="35" y="0"/>
                  </a:lnTo>
                  <a:lnTo>
                    <a:pt x="35" y="34"/>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2" name="Freeform 57"/>
            <p:cNvSpPr>
              <a:spLocks/>
            </p:cNvSpPr>
            <p:nvPr/>
          </p:nvSpPr>
          <p:spPr bwMode="auto">
            <a:xfrm>
              <a:off x="1117" y="2445"/>
              <a:ext cx="35" cy="33"/>
            </a:xfrm>
            <a:custGeom>
              <a:avLst/>
              <a:gdLst>
                <a:gd name="T0" fmla="*/ 35 w 35"/>
                <a:gd name="T1" fmla="*/ 33 h 33"/>
                <a:gd name="T2" fmla="*/ 0 w 35"/>
                <a:gd name="T3" fmla="*/ 33 h 33"/>
                <a:gd name="T4" fmla="*/ 0 w 35"/>
                <a:gd name="T5" fmla="*/ 0 h 33"/>
                <a:gd name="T6" fmla="*/ 35 w 35"/>
                <a:gd name="T7" fmla="*/ 0 h 33"/>
                <a:gd name="T8" fmla="*/ 35 w 35"/>
                <a:gd name="T9" fmla="*/ 33 h 33"/>
                <a:gd name="T10" fmla="*/ 35 w 35"/>
                <a:gd name="T11" fmla="*/ 33 h 33"/>
                <a:gd name="T12" fmla="*/ 0 60000 65536"/>
                <a:gd name="T13" fmla="*/ 0 60000 65536"/>
                <a:gd name="T14" fmla="*/ 0 60000 65536"/>
                <a:gd name="T15" fmla="*/ 0 60000 65536"/>
                <a:gd name="T16" fmla="*/ 0 60000 65536"/>
                <a:gd name="T17" fmla="*/ 0 60000 65536"/>
                <a:gd name="T18" fmla="*/ 0 w 35"/>
                <a:gd name="T19" fmla="*/ 0 h 33"/>
                <a:gd name="T20" fmla="*/ 35 w 35"/>
                <a:gd name="T21" fmla="*/ 33 h 33"/>
              </a:gdLst>
              <a:ahLst/>
              <a:cxnLst>
                <a:cxn ang="T12">
                  <a:pos x="T0" y="T1"/>
                </a:cxn>
                <a:cxn ang="T13">
                  <a:pos x="T2" y="T3"/>
                </a:cxn>
                <a:cxn ang="T14">
                  <a:pos x="T4" y="T5"/>
                </a:cxn>
                <a:cxn ang="T15">
                  <a:pos x="T6" y="T7"/>
                </a:cxn>
                <a:cxn ang="T16">
                  <a:pos x="T8" y="T9"/>
                </a:cxn>
                <a:cxn ang="T17">
                  <a:pos x="T10" y="T11"/>
                </a:cxn>
              </a:cxnLst>
              <a:rect l="T18" t="T19" r="T20" b="T21"/>
              <a:pathLst>
                <a:path w="35" h="33">
                  <a:moveTo>
                    <a:pt x="35" y="33"/>
                  </a:moveTo>
                  <a:lnTo>
                    <a:pt x="0" y="33"/>
                  </a:lnTo>
                  <a:lnTo>
                    <a:pt x="0" y="0"/>
                  </a:lnTo>
                  <a:lnTo>
                    <a:pt x="35" y="0"/>
                  </a:lnTo>
                  <a:lnTo>
                    <a:pt x="35" y="33"/>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3" name="Freeform 58"/>
            <p:cNvSpPr>
              <a:spLocks/>
            </p:cNvSpPr>
            <p:nvPr/>
          </p:nvSpPr>
          <p:spPr bwMode="auto">
            <a:xfrm>
              <a:off x="1176" y="2394"/>
              <a:ext cx="36" cy="34"/>
            </a:xfrm>
            <a:custGeom>
              <a:avLst/>
              <a:gdLst>
                <a:gd name="T0" fmla="*/ 36 w 36"/>
                <a:gd name="T1" fmla="*/ 34 h 34"/>
                <a:gd name="T2" fmla="*/ 0 w 36"/>
                <a:gd name="T3" fmla="*/ 34 h 34"/>
                <a:gd name="T4" fmla="*/ 0 w 36"/>
                <a:gd name="T5" fmla="*/ 0 h 34"/>
                <a:gd name="T6" fmla="*/ 36 w 36"/>
                <a:gd name="T7" fmla="*/ 0 h 34"/>
                <a:gd name="T8" fmla="*/ 36 w 36"/>
                <a:gd name="T9" fmla="*/ 34 h 34"/>
                <a:gd name="T10" fmla="*/ 36 w 36"/>
                <a:gd name="T11" fmla="*/ 34 h 34"/>
                <a:gd name="T12" fmla="*/ 0 60000 65536"/>
                <a:gd name="T13" fmla="*/ 0 60000 65536"/>
                <a:gd name="T14" fmla="*/ 0 60000 65536"/>
                <a:gd name="T15" fmla="*/ 0 60000 65536"/>
                <a:gd name="T16" fmla="*/ 0 60000 65536"/>
                <a:gd name="T17" fmla="*/ 0 60000 65536"/>
                <a:gd name="T18" fmla="*/ 0 w 36"/>
                <a:gd name="T19" fmla="*/ 0 h 34"/>
                <a:gd name="T20" fmla="*/ 36 w 36"/>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6" h="34">
                  <a:moveTo>
                    <a:pt x="36" y="34"/>
                  </a:moveTo>
                  <a:lnTo>
                    <a:pt x="0" y="34"/>
                  </a:lnTo>
                  <a:lnTo>
                    <a:pt x="0" y="0"/>
                  </a:lnTo>
                  <a:lnTo>
                    <a:pt x="36" y="0"/>
                  </a:lnTo>
                  <a:lnTo>
                    <a:pt x="36" y="34"/>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4" name="Freeform 59"/>
            <p:cNvSpPr>
              <a:spLocks/>
            </p:cNvSpPr>
            <p:nvPr/>
          </p:nvSpPr>
          <p:spPr bwMode="auto">
            <a:xfrm>
              <a:off x="1176" y="2445"/>
              <a:ext cx="36" cy="33"/>
            </a:xfrm>
            <a:custGeom>
              <a:avLst/>
              <a:gdLst>
                <a:gd name="T0" fmla="*/ 36 w 36"/>
                <a:gd name="T1" fmla="*/ 33 h 33"/>
                <a:gd name="T2" fmla="*/ 0 w 36"/>
                <a:gd name="T3" fmla="*/ 33 h 33"/>
                <a:gd name="T4" fmla="*/ 0 w 36"/>
                <a:gd name="T5" fmla="*/ 0 h 33"/>
                <a:gd name="T6" fmla="*/ 36 w 36"/>
                <a:gd name="T7" fmla="*/ 0 h 33"/>
                <a:gd name="T8" fmla="*/ 36 w 36"/>
                <a:gd name="T9" fmla="*/ 33 h 33"/>
                <a:gd name="T10" fmla="*/ 36 w 36"/>
                <a:gd name="T11" fmla="*/ 33 h 33"/>
                <a:gd name="T12" fmla="*/ 0 60000 65536"/>
                <a:gd name="T13" fmla="*/ 0 60000 65536"/>
                <a:gd name="T14" fmla="*/ 0 60000 65536"/>
                <a:gd name="T15" fmla="*/ 0 60000 65536"/>
                <a:gd name="T16" fmla="*/ 0 60000 65536"/>
                <a:gd name="T17" fmla="*/ 0 60000 65536"/>
                <a:gd name="T18" fmla="*/ 0 w 36"/>
                <a:gd name="T19" fmla="*/ 0 h 33"/>
                <a:gd name="T20" fmla="*/ 36 w 36"/>
                <a:gd name="T21" fmla="*/ 33 h 33"/>
              </a:gdLst>
              <a:ahLst/>
              <a:cxnLst>
                <a:cxn ang="T12">
                  <a:pos x="T0" y="T1"/>
                </a:cxn>
                <a:cxn ang="T13">
                  <a:pos x="T2" y="T3"/>
                </a:cxn>
                <a:cxn ang="T14">
                  <a:pos x="T4" y="T5"/>
                </a:cxn>
                <a:cxn ang="T15">
                  <a:pos x="T6" y="T7"/>
                </a:cxn>
                <a:cxn ang="T16">
                  <a:pos x="T8" y="T9"/>
                </a:cxn>
                <a:cxn ang="T17">
                  <a:pos x="T10" y="T11"/>
                </a:cxn>
              </a:cxnLst>
              <a:rect l="T18" t="T19" r="T20" b="T21"/>
              <a:pathLst>
                <a:path w="36" h="33">
                  <a:moveTo>
                    <a:pt x="36" y="33"/>
                  </a:moveTo>
                  <a:lnTo>
                    <a:pt x="0" y="33"/>
                  </a:lnTo>
                  <a:lnTo>
                    <a:pt x="0" y="0"/>
                  </a:lnTo>
                  <a:lnTo>
                    <a:pt x="36" y="0"/>
                  </a:lnTo>
                  <a:lnTo>
                    <a:pt x="36" y="33"/>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5" name="Freeform 60"/>
            <p:cNvSpPr>
              <a:spLocks/>
            </p:cNvSpPr>
            <p:nvPr/>
          </p:nvSpPr>
          <p:spPr bwMode="auto">
            <a:xfrm>
              <a:off x="1117" y="2500"/>
              <a:ext cx="244" cy="17"/>
            </a:xfrm>
            <a:custGeom>
              <a:avLst/>
              <a:gdLst>
                <a:gd name="T0" fmla="*/ 244 w 244"/>
                <a:gd name="T1" fmla="*/ 0 h 17"/>
                <a:gd name="T2" fmla="*/ 0 w 244"/>
                <a:gd name="T3" fmla="*/ 0 h 17"/>
                <a:gd name="T4" fmla="*/ 0 w 244"/>
                <a:gd name="T5" fmla="*/ 17 h 17"/>
                <a:gd name="T6" fmla="*/ 244 w 244"/>
                <a:gd name="T7" fmla="*/ 17 h 17"/>
                <a:gd name="T8" fmla="*/ 244 w 244"/>
                <a:gd name="T9" fmla="*/ 0 h 17"/>
                <a:gd name="T10" fmla="*/ 244 w 244"/>
                <a:gd name="T11" fmla="*/ 0 h 17"/>
                <a:gd name="T12" fmla="*/ 0 60000 65536"/>
                <a:gd name="T13" fmla="*/ 0 60000 65536"/>
                <a:gd name="T14" fmla="*/ 0 60000 65536"/>
                <a:gd name="T15" fmla="*/ 0 60000 65536"/>
                <a:gd name="T16" fmla="*/ 0 60000 65536"/>
                <a:gd name="T17" fmla="*/ 0 60000 65536"/>
                <a:gd name="T18" fmla="*/ 0 w 244"/>
                <a:gd name="T19" fmla="*/ 0 h 17"/>
                <a:gd name="T20" fmla="*/ 244 w 24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44" h="17">
                  <a:moveTo>
                    <a:pt x="244" y="0"/>
                  </a:moveTo>
                  <a:lnTo>
                    <a:pt x="0" y="0"/>
                  </a:lnTo>
                  <a:lnTo>
                    <a:pt x="0" y="17"/>
                  </a:lnTo>
                  <a:lnTo>
                    <a:pt x="244" y="17"/>
                  </a:lnTo>
                  <a:lnTo>
                    <a:pt x="244" y="0"/>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6" name="Freeform 61"/>
            <p:cNvSpPr>
              <a:spLocks/>
            </p:cNvSpPr>
            <p:nvPr/>
          </p:nvSpPr>
          <p:spPr bwMode="auto">
            <a:xfrm>
              <a:off x="1117" y="2534"/>
              <a:ext cx="244" cy="17"/>
            </a:xfrm>
            <a:custGeom>
              <a:avLst/>
              <a:gdLst>
                <a:gd name="T0" fmla="*/ 244 w 244"/>
                <a:gd name="T1" fmla="*/ 0 h 17"/>
                <a:gd name="T2" fmla="*/ 0 w 244"/>
                <a:gd name="T3" fmla="*/ 0 h 17"/>
                <a:gd name="T4" fmla="*/ 0 w 244"/>
                <a:gd name="T5" fmla="*/ 17 h 17"/>
                <a:gd name="T6" fmla="*/ 244 w 244"/>
                <a:gd name="T7" fmla="*/ 17 h 17"/>
                <a:gd name="T8" fmla="*/ 244 w 244"/>
                <a:gd name="T9" fmla="*/ 0 h 17"/>
                <a:gd name="T10" fmla="*/ 244 w 244"/>
                <a:gd name="T11" fmla="*/ 0 h 17"/>
                <a:gd name="T12" fmla="*/ 0 60000 65536"/>
                <a:gd name="T13" fmla="*/ 0 60000 65536"/>
                <a:gd name="T14" fmla="*/ 0 60000 65536"/>
                <a:gd name="T15" fmla="*/ 0 60000 65536"/>
                <a:gd name="T16" fmla="*/ 0 60000 65536"/>
                <a:gd name="T17" fmla="*/ 0 60000 65536"/>
                <a:gd name="T18" fmla="*/ 0 w 244"/>
                <a:gd name="T19" fmla="*/ 0 h 17"/>
                <a:gd name="T20" fmla="*/ 244 w 24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44" h="17">
                  <a:moveTo>
                    <a:pt x="244" y="0"/>
                  </a:moveTo>
                  <a:lnTo>
                    <a:pt x="0" y="0"/>
                  </a:lnTo>
                  <a:lnTo>
                    <a:pt x="0" y="17"/>
                  </a:lnTo>
                  <a:lnTo>
                    <a:pt x="244" y="17"/>
                  </a:lnTo>
                  <a:lnTo>
                    <a:pt x="244" y="0"/>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7" name="Freeform 62"/>
            <p:cNvSpPr>
              <a:spLocks/>
            </p:cNvSpPr>
            <p:nvPr/>
          </p:nvSpPr>
          <p:spPr bwMode="auto">
            <a:xfrm>
              <a:off x="1212" y="2428"/>
              <a:ext cx="149" cy="17"/>
            </a:xfrm>
            <a:custGeom>
              <a:avLst/>
              <a:gdLst>
                <a:gd name="T0" fmla="*/ 149 w 149"/>
                <a:gd name="T1" fmla="*/ 0 h 17"/>
                <a:gd name="T2" fmla="*/ 0 w 149"/>
                <a:gd name="T3" fmla="*/ 0 h 17"/>
                <a:gd name="T4" fmla="*/ 0 w 149"/>
                <a:gd name="T5" fmla="*/ 17 h 17"/>
                <a:gd name="T6" fmla="*/ 149 w 149"/>
                <a:gd name="T7" fmla="*/ 17 h 17"/>
                <a:gd name="T8" fmla="*/ 149 w 149"/>
                <a:gd name="T9" fmla="*/ 0 h 17"/>
                <a:gd name="T10" fmla="*/ 149 w 149"/>
                <a:gd name="T11" fmla="*/ 0 h 17"/>
                <a:gd name="T12" fmla="*/ 0 60000 65536"/>
                <a:gd name="T13" fmla="*/ 0 60000 65536"/>
                <a:gd name="T14" fmla="*/ 0 60000 65536"/>
                <a:gd name="T15" fmla="*/ 0 60000 65536"/>
                <a:gd name="T16" fmla="*/ 0 60000 65536"/>
                <a:gd name="T17" fmla="*/ 0 60000 65536"/>
                <a:gd name="T18" fmla="*/ 0 w 149"/>
                <a:gd name="T19" fmla="*/ 0 h 17"/>
                <a:gd name="T20" fmla="*/ 149 w 14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9" h="17">
                  <a:moveTo>
                    <a:pt x="149" y="0"/>
                  </a:moveTo>
                  <a:lnTo>
                    <a:pt x="0" y="0"/>
                  </a:lnTo>
                  <a:lnTo>
                    <a:pt x="0" y="17"/>
                  </a:lnTo>
                  <a:lnTo>
                    <a:pt x="149" y="17"/>
                  </a:lnTo>
                  <a:lnTo>
                    <a:pt x="149" y="0"/>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8" name="Freeform 63"/>
            <p:cNvSpPr>
              <a:spLocks/>
            </p:cNvSpPr>
            <p:nvPr/>
          </p:nvSpPr>
          <p:spPr bwMode="auto">
            <a:xfrm>
              <a:off x="1212" y="2394"/>
              <a:ext cx="149" cy="17"/>
            </a:xfrm>
            <a:custGeom>
              <a:avLst/>
              <a:gdLst>
                <a:gd name="T0" fmla="*/ 149 w 149"/>
                <a:gd name="T1" fmla="*/ 0 h 17"/>
                <a:gd name="T2" fmla="*/ 0 w 149"/>
                <a:gd name="T3" fmla="*/ 0 h 17"/>
                <a:gd name="T4" fmla="*/ 0 w 149"/>
                <a:gd name="T5" fmla="*/ 17 h 17"/>
                <a:gd name="T6" fmla="*/ 149 w 149"/>
                <a:gd name="T7" fmla="*/ 17 h 17"/>
                <a:gd name="T8" fmla="*/ 149 w 149"/>
                <a:gd name="T9" fmla="*/ 0 h 17"/>
                <a:gd name="T10" fmla="*/ 149 w 149"/>
                <a:gd name="T11" fmla="*/ 0 h 17"/>
                <a:gd name="T12" fmla="*/ 0 60000 65536"/>
                <a:gd name="T13" fmla="*/ 0 60000 65536"/>
                <a:gd name="T14" fmla="*/ 0 60000 65536"/>
                <a:gd name="T15" fmla="*/ 0 60000 65536"/>
                <a:gd name="T16" fmla="*/ 0 60000 65536"/>
                <a:gd name="T17" fmla="*/ 0 60000 65536"/>
                <a:gd name="T18" fmla="*/ 0 w 149"/>
                <a:gd name="T19" fmla="*/ 0 h 17"/>
                <a:gd name="T20" fmla="*/ 149 w 14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9" h="17">
                  <a:moveTo>
                    <a:pt x="149" y="0"/>
                  </a:moveTo>
                  <a:lnTo>
                    <a:pt x="0" y="0"/>
                  </a:lnTo>
                  <a:lnTo>
                    <a:pt x="0" y="17"/>
                  </a:lnTo>
                  <a:lnTo>
                    <a:pt x="149" y="17"/>
                  </a:lnTo>
                  <a:lnTo>
                    <a:pt x="149" y="0"/>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29" name="Freeform 64"/>
            <p:cNvSpPr>
              <a:spLocks/>
            </p:cNvSpPr>
            <p:nvPr/>
          </p:nvSpPr>
          <p:spPr bwMode="auto">
            <a:xfrm>
              <a:off x="1212" y="2461"/>
              <a:ext cx="149" cy="17"/>
            </a:xfrm>
            <a:custGeom>
              <a:avLst/>
              <a:gdLst>
                <a:gd name="T0" fmla="*/ 149 w 149"/>
                <a:gd name="T1" fmla="*/ 0 h 17"/>
                <a:gd name="T2" fmla="*/ 0 w 149"/>
                <a:gd name="T3" fmla="*/ 0 h 17"/>
                <a:gd name="T4" fmla="*/ 0 w 149"/>
                <a:gd name="T5" fmla="*/ 17 h 17"/>
                <a:gd name="T6" fmla="*/ 149 w 149"/>
                <a:gd name="T7" fmla="*/ 17 h 17"/>
                <a:gd name="T8" fmla="*/ 149 w 149"/>
                <a:gd name="T9" fmla="*/ 0 h 17"/>
                <a:gd name="T10" fmla="*/ 149 w 149"/>
                <a:gd name="T11" fmla="*/ 0 h 17"/>
                <a:gd name="T12" fmla="*/ 0 60000 65536"/>
                <a:gd name="T13" fmla="*/ 0 60000 65536"/>
                <a:gd name="T14" fmla="*/ 0 60000 65536"/>
                <a:gd name="T15" fmla="*/ 0 60000 65536"/>
                <a:gd name="T16" fmla="*/ 0 60000 65536"/>
                <a:gd name="T17" fmla="*/ 0 60000 65536"/>
                <a:gd name="T18" fmla="*/ 0 w 149"/>
                <a:gd name="T19" fmla="*/ 0 h 17"/>
                <a:gd name="T20" fmla="*/ 149 w 14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9" h="17">
                  <a:moveTo>
                    <a:pt x="149" y="0"/>
                  </a:moveTo>
                  <a:lnTo>
                    <a:pt x="0" y="0"/>
                  </a:lnTo>
                  <a:lnTo>
                    <a:pt x="0" y="17"/>
                  </a:lnTo>
                  <a:lnTo>
                    <a:pt x="149" y="17"/>
                  </a:lnTo>
                  <a:lnTo>
                    <a:pt x="149" y="0"/>
                  </a:lnTo>
                  <a:close/>
                </a:path>
              </a:pathLst>
            </a:custGeom>
            <a:solidFill>
              <a:srgbClr val="34AACD"/>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30" name="Freeform 65"/>
            <p:cNvSpPr>
              <a:spLocks/>
            </p:cNvSpPr>
            <p:nvPr/>
          </p:nvSpPr>
          <p:spPr bwMode="auto">
            <a:xfrm>
              <a:off x="1117" y="2394"/>
              <a:ext cx="244" cy="157"/>
            </a:xfrm>
            <a:custGeom>
              <a:avLst/>
              <a:gdLst>
                <a:gd name="T0" fmla="*/ 244 w 244"/>
                <a:gd name="T1" fmla="*/ 157 h 157"/>
                <a:gd name="T2" fmla="*/ 244 w 244"/>
                <a:gd name="T3" fmla="*/ 0 h 157"/>
                <a:gd name="T4" fmla="*/ 0 w 244"/>
                <a:gd name="T5" fmla="*/ 0 h 157"/>
                <a:gd name="T6" fmla="*/ 0 w 244"/>
                <a:gd name="T7" fmla="*/ 157 h 157"/>
                <a:gd name="T8" fmla="*/ 244 w 244"/>
                <a:gd name="T9" fmla="*/ 157 h 157"/>
                <a:gd name="T10" fmla="*/ 244 w 244"/>
                <a:gd name="T11" fmla="*/ 157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2" name="Group 66"/>
          <p:cNvGrpSpPr>
            <a:grpSpLocks/>
          </p:cNvGrpSpPr>
          <p:nvPr/>
        </p:nvGrpSpPr>
        <p:grpSpPr bwMode="auto">
          <a:xfrm>
            <a:off x="1409469" y="5775843"/>
            <a:ext cx="388937" cy="247650"/>
            <a:chOff x="1593" y="2897"/>
            <a:chExt cx="245" cy="156"/>
          </a:xfrm>
        </p:grpSpPr>
        <p:sp>
          <p:nvSpPr>
            <p:cNvPr id="8405" name="Freeform 67"/>
            <p:cNvSpPr>
              <a:spLocks/>
            </p:cNvSpPr>
            <p:nvPr/>
          </p:nvSpPr>
          <p:spPr bwMode="auto">
            <a:xfrm>
              <a:off x="1593" y="2897"/>
              <a:ext cx="245" cy="156"/>
            </a:xfrm>
            <a:custGeom>
              <a:avLst/>
              <a:gdLst>
                <a:gd name="T0" fmla="*/ 0 w 245"/>
                <a:gd name="T1" fmla="*/ 156 h 156"/>
                <a:gd name="T2" fmla="*/ 0 w 245"/>
                <a:gd name="T3" fmla="*/ 0 h 156"/>
                <a:gd name="T4" fmla="*/ 245 w 245"/>
                <a:gd name="T5" fmla="*/ 0 h 156"/>
                <a:gd name="T6" fmla="*/ 245 w 245"/>
                <a:gd name="T7" fmla="*/ 156 h 156"/>
                <a:gd name="T8" fmla="*/ 0 w 245"/>
                <a:gd name="T9" fmla="*/ 156 h 156"/>
                <a:gd name="T10" fmla="*/ 0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0" y="156"/>
                  </a:moveTo>
                  <a:lnTo>
                    <a:pt x="0" y="0"/>
                  </a:lnTo>
                  <a:lnTo>
                    <a:pt x="245" y="0"/>
                  </a:lnTo>
                  <a:lnTo>
                    <a:pt x="245" y="156"/>
                  </a:lnTo>
                  <a:lnTo>
                    <a:pt x="0" y="15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6" name="Freeform 68"/>
            <p:cNvSpPr>
              <a:spLocks/>
            </p:cNvSpPr>
            <p:nvPr/>
          </p:nvSpPr>
          <p:spPr bwMode="auto">
            <a:xfrm>
              <a:off x="1593" y="2897"/>
              <a:ext cx="245" cy="156"/>
            </a:xfrm>
            <a:custGeom>
              <a:avLst/>
              <a:gdLst>
                <a:gd name="T0" fmla="*/ 0 w 245"/>
                <a:gd name="T1" fmla="*/ 67 h 156"/>
                <a:gd name="T2" fmla="*/ 114 w 245"/>
                <a:gd name="T3" fmla="*/ 67 h 156"/>
                <a:gd name="T4" fmla="*/ 114 w 245"/>
                <a:gd name="T5" fmla="*/ 0 h 156"/>
                <a:gd name="T6" fmla="*/ 137 w 245"/>
                <a:gd name="T7" fmla="*/ 0 h 156"/>
                <a:gd name="T8" fmla="*/ 137 w 245"/>
                <a:gd name="T9" fmla="*/ 67 h 156"/>
                <a:gd name="T10" fmla="*/ 245 w 245"/>
                <a:gd name="T11" fmla="*/ 67 h 156"/>
                <a:gd name="T12" fmla="*/ 245 w 245"/>
                <a:gd name="T13" fmla="*/ 89 h 156"/>
                <a:gd name="T14" fmla="*/ 137 w 245"/>
                <a:gd name="T15" fmla="*/ 89 h 156"/>
                <a:gd name="T16" fmla="*/ 137 w 245"/>
                <a:gd name="T17" fmla="*/ 156 h 156"/>
                <a:gd name="T18" fmla="*/ 114 w 245"/>
                <a:gd name="T19" fmla="*/ 156 h 156"/>
                <a:gd name="T20" fmla="*/ 114 w 245"/>
                <a:gd name="T21" fmla="*/ 89 h 156"/>
                <a:gd name="T22" fmla="*/ 0 w 245"/>
                <a:gd name="T23" fmla="*/ 89 h 156"/>
                <a:gd name="T24" fmla="*/ 0 w 245"/>
                <a:gd name="T25" fmla="*/ 67 h 156"/>
                <a:gd name="T26" fmla="*/ 0 w 245"/>
                <a:gd name="T27" fmla="*/ 67 h 15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5"/>
                <a:gd name="T43" fmla="*/ 0 h 156"/>
                <a:gd name="T44" fmla="*/ 245 w 245"/>
                <a:gd name="T45" fmla="*/ 156 h 15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5" h="156">
                  <a:moveTo>
                    <a:pt x="0" y="67"/>
                  </a:moveTo>
                  <a:lnTo>
                    <a:pt x="114" y="67"/>
                  </a:lnTo>
                  <a:lnTo>
                    <a:pt x="114" y="0"/>
                  </a:lnTo>
                  <a:lnTo>
                    <a:pt x="137" y="0"/>
                  </a:lnTo>
                  <a:lnTo>
                    <a:pt x="137" y="67"/>
                  </a:lnTo>
                  <a:lnTo>
                    <a:pt x="245" y="67"/>
                  </a:lnTo>
                  <a:lnTo>
                    <a:pt x="245" y="89"/>
                  </a:lnTo>
                  <a:lnTo>
                    <a:pt x="137" y="89"/>
                  </a:lnTo>
                  <a:lnTo>
                    <a:pt x="137" y="156"/>
                  </a:lnTo>
                  <a:lnTo>
                    <a:pt x="114" y="156"/>
                  </a:lnTo>
                  <a:lnTo>
                    <a:pt x="114" y="89"/>
                  </a:lnTo>
                  <a:lnTo>
                    <a:pt x="0" y="89"/>
                  </a:lnTo>
                  <a:lnTo>
                    <a:pt x="0" y="67"/>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7" name="Freeform 69"/>
            <p:cNvSpPr>
              <a:spLocks/>
            </p:cNvSpPr>
            <p:nvPr/>
          </p:nvSpPr>
          <p:spPr bwMode="auto">
            <a:xfrm>
              <a:off x="1742" y="2897"/>
              <a:ext cx="66" cy="50"/>
            </a:xfrm>
            <a:custGeom>
              <a:avLst/>
              <a:gdLst>
                <a:gd name="T0" fmla="*/ 0 w 66"/>
                <a:gd name="T1" fmla="*/ 0 h 50"/>
                <a:gd name="T2" fmla="*/ 0 w 66"/>
                <a:gd name="T3" fmla="*/ 50 h 50"/>
                <a:gd name="T4" fmla="*/ 66 w 66"/>
                <a:gd name="T5" fmla="*/ 0 h 50"/>
                <a:gd name="T6" fmla="*/ 0 w 66"/>
                <a:gd name="T7" fmla="*/ 0 h 50"/>
                <a:gd name="T8" fmla="*/ 0 w 66"/>
                <a:gd name="T9" fmla="*/ 0 h 50"/>
                <a:gd name="T10" fmla="*/ 0 60000 65536"/>
                <a:gd name="T11" fmla="*/ 0 60000 65536"/>
                <a:gd name="T12" fmla="*/ 0 60000 65536"/>
                <a:gd name="T13" fmla="*/ 0 60000 65536"/>
                <a:gd name="T14" fmla="*/ 0 60000 65536"/>
                <a:gd name="T15" fmla="*/ 0 w 66"/>
                <a:gd name="T16" fmla="*/ 0 h 50"/>
                <a:gd name="T17" fmla="*/ 66 w 66"/>
                <a:gd name="T18" fmla="*/ 50 h 50"/>
              </a:gdLst>
              <a:ahLst/>
              <a:cxnLst>
                <a:cxn ang="T10">
                  <a:pos x="T0" y="T1"/>
                </a:cxn>
                <a:cxn ang="T11">
                  <a:pos x="T2" y="T3"/>
                </a:cxn>
                <a:cxn ang="T12">
                  <a:pos x="T4" y="T5"/>
                </a:cxn>
                <a:cxn ang="T13">
                  <a:pos x="T6" y="T7"/>
                </a:cxn>
                <a:cxn ang="T14">
                  <a:pos x="T8" y="T9"/>
                </a:cxn>
              </a:cxnLst>
              <a:rect l="T15" t="T16" r="T17" b="T18"/>
              <a:pathLst>
                <a:path w="66" h="50">
                  <a:moveTo>
                    <a:pt x="0" y="0"/>
                  </a:moveTo>
                  <a:lnTo>
                    <a:pt x="0" y="50"/>
                  </a:lnTo>
                  <a:lnTo>
                    <a:pt x="66" y="0"/>
                  </a:lnTo>
                  <a:lnTo>
                    <a:pt x="0"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8" name="Freeform 70"/>
            <p:cNvSpPr>
              <a:spLocks/>
            </p:cNvSpPr>
            <p:nvPr/>
          </p:nvSpPr>
          <p:spPr bwMode="auto">
            <a:xfrm>
              <a:off x="1778" y="2914"/>
              <a:ext cx="60" cy="39"/>
            </a:xfrm>
            <a:custGeom>
              <a:avLst/>
              <a:gdLst>
                <a:gd name="T0" fmla="*/ 0 w 60"/>
                <a:gd name="T1" fmla="*/ 39 h 39"/>
                <a:gd name="T2" fmla="*/ 60 w 60"/>
                <a:gd name="T3" fmla="*/ 39 h 39"/>
                <a:gd name="T4" fmla="*/ 60 w 60"/>
                <a:gd name="T5" fmla="*/ 0 h 39"/>
                <a:gd name="T6" fmla="*/ 0 w 60"/>
                <a:gd name="T7" fmla="*/ 39 h 39"/>
                <a:gd name="T8" fmla="*/ 0 w 60"/>
                <a:gd name="T9" fmla="*/ 39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0" y="39"/>
                  </a:moveTo>
                  <a:lnTo>
                    <a:pt x="60" y="39"/>
                  </a:lnTo>
                  <a:lnTo>
                    <a:pt x="60" y="0"/>
                  </a:lnTo>
                  <a:lnTo>
                    <a:pt x="0" y="39"/>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9" name="Freeform 71"/>
            <p:cNvSpPr>
              <a:spLocks/>
            </p:cNvSpPr>
            <p:nvPr/>
          </p:nvSpPr>
          <p:spPr bwMode="auto">
            <a:xfrm>
              <a:off x="1742" y="2897"/>
              <a:ext cx="96" cy="56"/>
            </a:xfrm>
            <a:custGeom>
              <a:avLst/>
              <a:gdLst>
                <a:gd name="T0" fmla="*/ 0 w 96"/>
                <a:gd name="T1" fmla="*/ 56 h 56"/>
                <a:gd name="T2" fmla="*/ 78 w 96"/>
                <a:gd name="T3" fmla="*/ 0 h 56"/>
                <a:gd name="T4" fmla="*/ 96 w 96"/>
                <a:gd name="T5" fmla="*/ 0 h 56"/>
                <a:gd name="T6" fmla="*/ 18 w 96"/>
                <a:gd name="T7" fmla="*/ 56 h 56"/>
                <a:gd name="T8" fmla="*/ 0 w 96"/>
                <a:gd name="T9" fmla="*/ 56 h 56"/>
                <a:gd name="T10" fmla="*/ 0 w 96"/>
                <a:gd name="T11" fmla="*/ 56 h 56"/>
                <a:gd name="T12" fmla="*/ 0 60000 65536"/>
                <a:gd name="T13" fmla="*/ 0 60000 65536"/>
                <a:gd name="T14" fmla="*/ 0 60000 65536"/>
                <a:gd name="T15" fmla="*/ 0 60000 65536"/>
                <a:gd name="T16" fmla="*/ 0 60000 65536"/>
                <a:gd name="T17" fmla="*/ 0 60000 65536"/>
                <a:gd name="T18" fmla="*/ 0 w 96"/>
                <a:gd name="T19" fmla="*/ 0 h 56"/>
                <a:gd name="T20" fmla="*/ 96 w 96"/>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96" h="56">
                  <a:moveTo>
                    <a:pt x="0" y="56"/>
                  </a:moveTo>
                  <a:lnTo>
                    <a:pt x="78" y="0"/>
                  </a:lnTo>
                  <a:lnTo>
                    <a:pt x="96" y="0"/>
                  </a:lnTo>
                  <a:lnTo>
                    <a:pt x="18" y="56"/>
                  </a:lnTo>
                  <a:lnTo>
                    <a:pt x="0" y="56"/>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0" name="Freeform 72"/>
            <p:cNvSpPr>
              <a:spLocks/>
            </p:cNvSpPr>
            <p:nvPr/>
          </p:nvSpPr>
          <p:spPr bwMode="auto">
            <a:xfrm>
              <a:off x="1617" y="2897"/>
              <a:ext cx="78" cy="45"/>
            </a:xfrm>
            <a:custGeom>
              <a:avLst/>
              <a:gdLst>
                <a:gd name="T0" fmla="*/ 78 w 78"/>
                <a:gd name="T1" fmla="*/ 0 h 45"/>
                <a:gd name="T2" fmla="*/ 78 w 78"/>
                <a:gd name="T3" fmla="*/ 45 h 45"/>
                <a:gd name="T4" fmla="*/ 0 w 78"/>
                <a:gd name="T5" fmla="*/ 0 h 45"/>
                <a:gd name="T6" fmla="*/ 78 w 78"/>
                <a:gd name="T7" fmla="*/ 0 h 45"/>
                <a:gd name="T8" fmla="*/ 78 w 78"/>
                <a:gd name="T9" fmla="*/ 0 h 45"/>
                <a:gd name="T10" fmla="*/ 0 60000 65536"/>
                <a:gd name="T11" fmla="*/ 0 60000 65536"/>
                <a:gd name="T12" fmla="*/ 0 60000 65536"/>
                <a:gd name="T13" fmla="*/ 0 60000 65536"/>
                <a:gd name="T14" fmla="*/ 0 60000 65536"/>
                <a:gd name="T15" fmla="*/ 0 w 78"/>
                <a:gd name="T16" fmla="*/ 0 h 45"/>
                <a:gd name="T17" fmla="*/ 78 w 78"/>
                <a:gd name="T18" fmla="*/ 45 h 45"/>
              </a:gdLst>
              <a:ahLst/>
              <a:cxnLst>
                <a:cxn ang="T10">
                  <a:pos x="T0" y="T1"/>
                </a:cxn>
                <a:cxn ang="T11">
                  <a:pos x="T2" y="T3"/>
                </a:cxn>
                <a:cxn ang="T12">
                  <a:pos x="T4" y="T5"/>
                </a:cxn>
                <a:cxn ang="T13">
                  <a:pos x="T6" y="T7"/>
                </a:cxn>
                <a:cxn ang="T14">
                  <a:pos x="T8" y="T9"/>
                </a:cxn>
              </a:cxnLst>
              <a:rect l="T15" t="T16" r="T17" b="T18"/>
              <a:pathLst>
                <a:path w="78" h="45">
                  <a:moveTo>
                    <a:pt x="78" y="0"/>
                  </a:moveTo>
                  <a:lnTo>
                    <a:pt x="78" y="45"/>
                  </a:lnTo>
                  <a:lnTo>
                    <a:pt x="0" y="0"/>
                  </a:lnTo>
                  <a:lnTo>
                    <a:pt x="78"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1" name="Freeform 73"/>
            <p:cNvSpPr>
              <a:spLocks/>
            </p:cNvSpPr>
            <p:nvPr/>
          </p:nvSpPr>
          <p:spPr bwMode="auto">
            <a:xfrm>
              <a:off x="1593" y="2914"/>
              <a:ext cx="60" cy="39"/>
            </a:xfrm>
            <a:custGeom>
              <a:avLst/>
              <a:gdLst>
                <a:gd name="T0" fmla="*/ 60 w 60"/>
                <a:gd name="T1" fmla="*/ 39 h 39"/>
                <a:gd name="T2" fmla="*/ 0 w 60"/>
                <a:gd name="T3" fmla="*/ 39 h 39"/>
                <a:gd name="T4" fmla="*/ 0 w 60"/>
                <a:gd name="T5" fmla="*/ 0 h 39"/>
                <a:gd name="T6" fmla="*/ 60 w 60"/>
                <a:gd name="T7" fmla="*/ 39 h 39"/>
                <a:gd name="T8" fmla="*/ 60 w 60"/>
                <a:gd name="T9" fmla="*/ 39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60" y="39"/>
                  </a:moveTo>
                  <a:lnTo>
                    <a:pt x="0" y="39"/>
                  </a:lnTo>
                  <a:lnTo>
                    <a:pt x="0" y="0"/>
                  </a:lnTo>
                  <a:lnTo>
                    <a:pt x="60" y="39"/>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2" name="Freeform 74"/>
            <p:cNvSpPr>
              <a:spLocks/>
            </p:cNvSpPr>
            <p:nvPr/>
          </p:nvSpPr>
          <p:spPr bwMode="auto">
            <a:xfrm>
              <a:off x="1593" y="2897"/>
              <a:ext cx="96" cy="56"/>
            </a:xfrm>
            <a:custGeom>
              <a:avLst/>
              <a:gdLst>
                <a:gd name="T0" fmla="*/ 96 w 96"/>
                <a:gd name="T1" fmla="*/ 56 h 56"/>
                <a:gd name="T2" fmla="*/ 0 w 96"/>
                <a:gd name="T3" fmla="*/ 0 h 56"/>
                <a:gd name="T4" fmla="*/ 6 w 96"/>
                <a:gd name="T5" fmla="*/ 11 h 56"/>
                <a:gd name="T6" fmla="*/ 78 w 96"/>
                <a:gd name="T7" fmla="*/ 56 h 56"/>
                <a:gd name="T8" fmla="*/ 96 w 96"/>
                <a:gd name="T9" fmla="*/ 56 h 56"/>
                <a:gd name="T10" fmla="*/ 96 w 96"/>
                <a:gd name="T11" fmla="*/ 56 h 56"/>
                <a:gd name="T12" fmla="*/ 0 60000 65536"/>
                <a:gd name="T13" fmla="*/ 0 60000 65536"/>
                <a:gd name="T14" fmla="*/ 0 60000 65536"/>
                <a:gd name="T15" fmla="*/ 0 60000 65536"/>
                <a:gd name="T16" fmla="*/ 0 60000 65536"/>
                <a:gd name="T17" fmla="*/ 0 60000 65536"/>
                <a:gd name="T18" fmla="*/ 0 w 96"/>
                <a:gd name="T19" fmla="*/ 0 h 56"/>
                <a:gd name="T20" fmla="*/ 96 w 96"/>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96" h="56">
                  <a:moveTo>
                    <a:pt x="96" y="56"/>
                  </a:moveTo>
                  <a:lnTo>
                    <a:pt x="0" y="0"/>
                  </a:lnTo>
                  <a:lnTo>
                    <a:pt x="6" y="11"/>
                  </a:lnTo>
                  <a:lnTo>
                    <a:pt x="78" y="56"/>
                  </a:lnTo>
                  <a:lnTo>
                    <a:pt x="96" y="56"/>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3" name="Freeform 75"/>
            <p:cNvSpPr>
              <a:spLocks/>
            </p:cNvSpPr>
            <p:nvPr/>
          </p:nvSpPr>
          <p:spPr bwMode="auto">
            <a:xfrm>
              <a:off x="1742" y="3009"/>
              <a:ext cx="72" cy="44"/>
            </a:xfrm>
            <a:custGeom>
              <a:avLst/>
              <a:gdLst>
                <a:gd name="T0" fmla="*/ 0 w 72"/>
                <a:gd name="T1" fmla="*/ 44 h 44"/>
                <a:gd name="T2" fmla="*/ 0 w 72"/>
                <a:gd name="T3" fmla="*/ 0 h 44"/>
                <a:gd name="T4" fmla="*/ 72 w 72"/>
                <a:gd name="T5" fmla="*/ 44 h 44"/>
                <a:gd name="T6" fmla="*/ 0 w 72"/>
                <a:gd name="T7" fmla="*/ 44 h 44"/>
                <a:gd name="T8" fmla="*/ 0 w 72"/>
                <a:gd name="T9" fmla="*/ 44 h 44"/>
                <a:gd name="T10" fmla="*/ 0 60000 65536"/>
                <a:gd name="T11" fmla="*/ 0 60000 65536"/>
                <a:gd name="T12" fmla="*/ 0 60000 65536"/>
                <a:gd name="T13" fmla="*/ 0 60000 65536"/>
                <a:gd name="T14" fmla="*/ 0 60000 65536"/>
                <a:gd name="T15" fmla="*/ 0 w 72"/>
                <a:gd name="T16" fmla="*/ 0 h 44"/>
                <a:gd name="T17" fmla="*/ 72 w 72"/>
                <a:gd name="T18" fmla="*/ 44 h 44"/>
              </a:gdLst>
              <a:ahLst/>
              <a:cxnLst>
                <a:cxn ang="T10">
                  <a:pos x="T0" y="T1"/>
                </a:cxn>
                <a:cxn ang="T11">
                  <a:pos x="T2" y="T3"/>
                </a:cxn>
                <a:cxn ang="T12">
                  <a:pos x="T4" y="T5"/>
                </a:cxn>
                <a:cxn ang="T13">
                  <a:pos x="T6" y="T7"/>
                </a:cxn>
                <a:cxn ang="T14">
                  <a:pos x="T8" y="T9"/>
                </a:cxn>
              </a:cxnLst>
              <a:rect l="T15" t="T16" r="T17" b="T18"/>
              <a:pathLst>
                <a:path w="72" h="44">
                  <a:moveTo>
                    <a:pt x="0" y="44"/>
                  </a:moveTo>
                  <a:lnTo>
                    <a:pt x="0" y="0"/>
                  </a:lnTo>
                  <a:lnTo>
                    <a:pt x="72" y="44"/>
                  </a:lnTo>
                  <a:lnTo>
                    <a:pt x="0" y="44"/>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4" name="Freeform 76"/>
            <p:cNvSpPr>
              <a:spLocks/>
            </p:cNvSpPr>
            <p:nvPr/>
          </p:nvSpPr>
          <p:spPr bwMode="auto">
            <a:xfrm>
              <a:off x="1778" y="2998"/>
              <a:ext cx="60" cy="39"/>
            </a:xfrm>
            <a:custGeom>
              <a:avLst/>
              <a:gdLst>
                <a:gd name="T0" fmla="*/ 0 w 60"/>
                <a:gd name="T1" fmla="*/ 0 h 39"/>
                <a:gd name="T2" fmla="*/ 60 w 60"/>
                <a:gd name="T3" fmla="*/ 0 h 39"/>
                <a:gd name="T4" fmla="*/ 60 w 60"/>
                <a:gd name="T5" fmla="*/ 39 h 39"/>
                <a:gd name="T6" fmla="*/ 0 w 60"/>
                <a:gd name="T7" fmla="*/ 0 h 39"/>
                <a:gd name="T8" fmla="*/ 0 w 60"/>
                <a:gd name="T9" fmla="*/ 0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0" y="0"/>
                  </a:moveTo>
                  <a:lnTo>
                    <a:pt x="60" y="0"/>
                  </a:lnTo>
                  <a:lnTo>
                    <a:pt x="60" y="39"/>
                  </a:lnTo>
                  <a:lnTo>
                    <a:pt x="0"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5" name="Freeform 77"/>
            <p:cNvSpPr>
              <a:spLocks/>
            </p:cNvSpPr>
            <p:nvPr/>
          </p:nvSpPr>
          <p:spPr bwMode="auto">
            <a:xfrm>
              <a:off x="1754" y="2998"/>
              <a:ext cx="84" cy="55"/>
            </a:xfrm>
            <a:custGeom>
              <a:avLst/>
              <a:gdLst>
                <a:gd name="T0" fmla="*/ 0 w 84"/>
                <a:gd name="T1" fmla="*/ 0 h 55"/>
                <a:gd name="T2" fmla="*/ 84 w 84"/>
                <a:gd name="T3" fmla="*/ 55 h 55"/>
                <a:gd name="T4" fmla="*/ 84 w 84"/>
                <a:gd name="T5" fmla="*/ 44 h 55"/>
                <a:gd name="T6" fmla="*/ 18 w 84"/>
                <a:gd name="T7" fmla="*/ 0 h 55"/>
                <a:gd name="T8" fmla="*/ 0 w 84"/>
                <a:gd name="T9" fmla="*/ 0 h 55"/>
                <a:gd name="T10" fmla="*/ 0 w 84"/>
                <a:gd name="T11" fmla="*/ 0 h 55"/>
                <a:gd name="T12" fmla="*/ 0 60000 65536"/>
                <a:gd name="T13" fmla="*/ 0 60000 65536"/>
                <a:gd name="T14" fmla="*/ 0 60000 65536"/>
                <a:gd name="T15" fmla="*/ 0 60000 65536"/>
                <a:gd name="T16" fmla="*/ 0 60000 65536"/>
                <a:gd name="T17" fmla="*/ 0 60000 65536"/>
                <a:gd name="T18" fmla="*/ 0 w 84"/>
                <a:gd name="T19" fmla="*/ 0 h 55"/>
                <a:gd name="T20" fmla="*/ 84 w 84"/>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84" h="55">
                  <a:moveTo>
                    <a:pt x="0" y="0"/>
                  </a:moveTo>
                  <a:lnTo>
                    <a:pt x="84" y="55"/>
                  </a:lnTo>
                  <a:lnTo>
                    <a:pt x="84" y="44"/>
                  </a:lnTo>
                  <a:lnTo>
                    <a:pt x="18" y="0"/>
                  </a:lnTo>
                  <a:lnTo>
                    <a:pt x="0" y="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6" name="Freeform 78"/>
            <p:cNvSpPr>
              <a:spLocks/>
            </p:cNvSpPr>
            <p:nvPr/>
          </p:nvSpPr>
          <p:spPr bwMode="auto">
            <a:xfrm>
              <a:off x="1623" y="3003"/>
              <a:ext cx="72" cy="50"/>
            </a:xfrm>
            <a:custGeom>
              <a:avLst/>
              <a:gdLst>
                <a:gd name="T0" fmla="*/ 72 w 72"/>
                <a:gd name="T1" fmla="*/ 50 h 50"/>
                <a:gd name="T2" fmla="*/ 72 w 72"/>
                <a:gd name="T3" fmla="*/ 0 h 50"/>
                <a:gd name="T4" fmla="*/ 0 w 72"/>
                <a:gd name="T5" fmla="*/ 50 h 50"/>
                <a:gd name="T6" fmla="*/ 72 w 72"/>
                <a:gd name="T7" fmla="*/ 50 h 50"/>
                <a:gd name="T8" fmla="*/ 72 w 72"/>
                <a:gd name="T9" fmla="*/ 50 h 50"/>
                <a:gd name="T10" fmla="*/ 0 60000 65536"/>
                <a:gd name="T11" fmla="*/ 0 60000 65536"/>
                <a:gd name="T12" fmla="*/ 0 60000 65536"/>
                <a:gd name="T13" fmla="*/ 0 60000 65536"/>
                <a:gd name="T14" fmla="*/ 0 60000 65536"/>
                <a:gd name="T15" fmla="*/ 0 w 72"/>
                <a:gd name="T16" fmla="*/ 0 h 50"/>
                <a:gd name="T17" fmla="*/ 72 w 72"/>
                <a:gd name="T18" fmla="*/ 50 h 50"/>
              </a:gdLst>
              <a:ahLst/>
              <a:cxnLst>
                <a:cxn ang="T10">
                  <a:pos x="T0" y="T1"/>
                </a:cxn>
                <a:cxn ang="T11">
                  <a:pos x="T2" y="T3"/>
                </a:cxn>
                <a:cxn ang="T12">
                  <a:pos x="T4" y="T5"/>
                </a:cxn>
                <a:cxn ang="T13">
                  <a:pos x="T6" y="T7"/>
                </a:cxn>
                <a:cxn ang="T14">
                  <a:pos x="T8" y="T9"/>
                </a:cxn>
              </a:cxnLst>
              <a:rect l="T15" t="T16" r="T17" b="T18"/>
              <a:pathLst>
                <a:path w="72" h="50">
                  <a:moveTo>
                    <a:pt x="72" y="50"/>
                  </a:moveTo>
                  <a:lnTo>
                    <a:pt x="72" y="0"/>
                  </a:lnTo>
                  <a:lnTo>
                    <a:pt x="0" y="50"/>
                  </a:lnTo>
                  <a:lnTo>
                    <a:pt x="72" y="5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7" name="Freeform 79"/>
            <p:cNvSpPr>
              <a:spLocks/>
            </p:cNvSpPr>
            <p:nvPr/>
          </p:nvSpPr>
          <p:spPr bwMode="auto">
            <a:xfrm>
              <a:off x="1593" y="2998"/>
              <a:ext cx="54" cy="39"/>
            </a:xfrm>
            <a:custGeom>
              <a:avLst/>
              <a:gdLst>
                <a:gd name="T0" fmla="*/ 54 w 54"/>
                <a:gd name="T1" fmla="*/ 0 h 39"/>
                <a:gd name="T2" fmla="*/ 0 w 54"/>
                <a:gd name="T3" fmla="*/ 0 h 39"/>
                <a:gd name="T4" fmla="*/ 0 w 54"/>
                <a:gd name="T5" fmla="*/ 39 h 39"/>
                <a:gd name="T6" fmla="*/ 54 w 54"/>
                <a:gd name="T7" fmla="*/ 0 h 39"/>
                <a:gd name="T8" fmla="*/ 54 w 54"/>
                <a:gd name="T9" fmla="*/ 0 h 39"/>
                <a:gd name="T10" fmla="*/ 0 60000 65536"/>
                <a:gd name="T11" fmla="*/ 0 60000 65536"/>
                <a:gd name="T12" fmla="*/ 0 60000 65536"/>
                <a:gd name="T13" fmla="*/ 0 60000 65536"/>
                <a:gd name="T14" fmla="*/ 0 60000 65536"/>
                <a:gd name="T15" fmla="*/ 0 w 54"/>
                <a:gd name="T16" fmla="*/ 0 h 39"/>
                <a:gd name="T17" fmla="*/ 54 w 54"/>
                <a:gd name="T18" fmla="*/ 39 h 39"/>
              </a:gdLst>
              <a:ahLst/>
              <a:cxnLst>
                <a:cxn ang="T10">
                  <a:pos x="T0" y="T1"/>
                </a:cxn>
                <a:cxn ang="T11">
                  <a:pos x="T2" y="T3"/>
                </a:cxn>
                <a:cxn ang="T12">
                  <a:pos x="T4" y="T5"/>
                </a:cxn>
                <a:cxn ang="T13">
                  <a:pos x="T6" y="T7"/>
                </a:cxn>
                <a:cxn ang="T14">
                  <a:pos x="T8" y="T9"/>
                </a:cxn>
              </a:cxnLst>
              <a:rect l="T15" t="T16" r="T17" b="T18"/>
              <a:pathLst>
                <a:path w="54" h="39">
                  <a:moveTo>
                    <a:pt x="54" y="0"/>
                  </a:moveTo>
                  <a:lnTo>
                    <a:pt x="0" y="0"/>
                  </a:lnTo>
                  <a:lnTo>
                    <a:pt x="0" y="39"/>
                  </a:lnTo>
                  <a:lnTo>
                    <a:pt x="54"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8" name="Freeform 80"/>
            <p:cNvSpPr>
              <a:spLocks/>
            </p:cNvSpPr>
            <p:nvPr/>
          </p:nvSpPr>
          <p:spPr bwMode="auto">
            <a:xfrm>
              <a:off x="1599" y="2998"/>
              <a:ext cx="96" cy="55"/>
            </a:xfrm>
            <a:custGeom>
              <a:avLst/>
              <a:gdLst>
                <a:gd name="T0" fmla="*/ 96 w 96"/>
                <a:gd name="T1" fmla="*/ 0 h 55"/>
                <a:gd name="T2" fmla="*/ 18 w 96"/>
                <a:gd name="T3" fmla="*/ 55 h 55"/>
                <a:gd name="T4" fmla="*/ 0 w 96"/>
                <a:gd name="T5" fmla="*/ 55 h 55"/>
                <a:gd name="T6" fmla="*/ 78 w 96"/>
                <a:gd name="T7" fmla="*/ 0 h 55"/>
                <a:gd name="T8" fmla="*/ 96 w 96"/>
                <a:gd name="T9" fmla="*/ 0 h 55"/>
                <a:gd name="T10" fmla="*/ 96 w 96"/>
                <a:gd name="T11" fmla="*/ 0 h 55"/>
                <a:gd name="T12" fmla="*/ 0 60000 65536"/>
                <a:gd name="T13" fmla="*/ 0 60000 65536"/>
                <a:gd name="T14" fmla="*/ 0 60000 65536"/>
                <a:gd name="T15" fmla="*/ 0 60000 65536"/>
                <a:gd name="T16" fmla="*/ 0 60000 65536"/>
                <a:gd name="T17" fmla="*/ 0 60000 65536"/>
                <a:gd name="T18" fmla="*/ 0 w 96"/>
                <a:gd name="T19" fmla="*/ 0 h 55"/>
                <a:gd name="T20" fmla="*/ 96 w 96"/>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96" h="55">
                  <a:moveTo>
                    <a:pt x="96" y="0"/>
                  </a:moveTo>
                  <a:lnTo>
                    <a:pt x="18" y="55"/>
                  </a:lnTo>
                  <a:lnTo>
                    <a:pt x="0" y="55"/>
                  </a:lnTo>
                  <a:lnTo>
                    <a:pt x="78" y="0"/>
                  </a:lnTo>
                  <a:lnTo>
                    <a:pt x="96" y="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19" name="Freeform 81"/>
            <p:cNvSpPr>
              <a:spLocks/>
            </p:cNvSpPr>
            <p:nvPr/>
          </p:nvSpPr>
          <p:spPr bwMode="auto">
            <a:xfrm>
              <a:off x="1593" y="2897"/>
              <a:ext cx="245" cy="156"/>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3" name="Group 82"/>
          <p:cNvGrpSpPr>
            <a:grpSpLocks/>
          </p:cNvGrpSpPr>
          <p:nvPr/>
        </p:nvGrpSpPr>
        <p:grpSpPr bwMode="auto">
          <a:xfrm>
            <a:off x="3425594" y="5182119"/>
            <a:ext cx="390525" cy="249237"/>
            <a:chOff x="1780" y="2004"/>
            <a:chExt cx="245" cy="157"/>
          </a:xfrm>
        </p:grpSpPr>
        <p:sp>
          <p:nvSpPr>
            <p:cNvPr id="8402" name="Freeform 83"/>
            <p:cNvSpPr>
              <a:spLocks/>
            </p:cNvSpPr>
            <p:nvPr/>
          </p:nvSpPr>
          <p:spPr bwMode="auto">
            <a:xfrm>
              <a:off x="1780" y="2004"/>
              <a:ext cx="245" cy="157"/>
            </a:xfrm>
            <a:custGeom>
              <a:avLst/>
              <a:gdLst>
                <a:gd name="T0" fmla="*/ 4919 w 239"/>
                <a:gd name="T1" fmla="*/ 17674 h 151"/>
                <a:gd name="T2" fmla="*/ 4919 w 239"/>
                <a:gd name="T3" fmla="*/ 0 h 151"/>
                <a:gd name="T4" fmla="*/ 0 w 239"/>
                <a:gd name="T5" fmla="*/ 0 h 151"/>
                <a:gd name="T6" fmla="*/ 0 w 239"/>
                <a:gd name="T7" fmla="*/ 17674 h 151"/>
                <a:gd name="T8" fmla="*/ 4919 w 239"/>
                <a:gd name="T9" fmla="*/ 17674 h 151"/>
                <a:gd name="T10" fmla="*/ 4919 w 239"/>
                <a:gd name="T11" fmla="*/ 17674 h 151"/>
                <a:gd name="T12" fmla="*/ 0 60000 65536"/>
                <a:gd name="T13" fmla="*/ 0 60000 65536"/>
                <a:gd name="T14" fmla="*/ 0 60000 65536"/>
                <a:gd name="T15" fmla="*/ 0 60000 65536"/>
                <a:gd name="T16" fmla="*/ 0 60000 65536"/>
                <a:gd name="T17" fmla="*/ 0 60000 65536"/>
                <a:gd name="T18" fmla="*/ 0 w 239"/>
                <a:gd name="T19" fmla="*/ 0 h 151"/>
                <a:gd name="T20" fmla="*/ 239 w 239"/>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39" h="151">
                  <a:moveTo>
                    <a:pt x="239" y="151"/>
                  </a:moveTo>
                  <a:lnTo>
                    <a:pt x="239" y="0"/>
                  </a:lnTo>
                  <a:lnTo>
                    <a:pt x="0" y="0"/>
                  </a:lnTo>
                  <a:lnTo>
                    <a:pt x="0" y="151"/>
                  </a:lnTo>
                  <a:lnTo>
                    <a:pt x="239" y="151"/>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3" name="Freeform 84"/>
            <p:cNvSpPr>
              <a:spLocks/>
            </p:cNvSpPr>
            <p:nvPr/>
          </p:nvSpPr>
          <p:spPr bwMode="auto">
            <a:xfrm>
              <a:off x="1846" y="2027"/>
              <a:ext cx="119" cy="117"/>
            </a:xfrm>
            <a:custGeom>
              <a:avLst/>
              <a:gdLst>
                <a:gd name="T0" fmla="*/ 77 w 119"/>
                <a:gd name="T1" fmla="*/ 78 h 117"/>
                <a:gd name="T2" fmla="*/ 119 w 119"/>
                <a:gd name="T3" fmla="*/ 78 h 117"/>
                <a:gd name="T4" fmla="*/ 119 w 119"/>
                <a:gd name="T5" fmla="*/ 44 h 117"/>
                <a:gd name="T6" fmla="*/ 77 w 119"/>
                <a:gd name="T7" fmla="*/ 44 h 117"/>
                <a:gd name="T8" fmla="*/ 77 w 119"/>
                <a:gd name="T9" fmla="*/ 0 h 117"/>
                <a:gd name="T10" fmla="*/ 42 w 119"/>
                <a:gd name="T11" fmla="*/ 0 h 117"/>
                <a:gd name="T12" fmla="*/ 42 w 119"/>
                <a:gd name="T13" fmla="*/ 44 h 117"/>
                <a:gd name="T14" fmla="*/ 0 w 119"/>
                <a:gd name="T15" fmla="*/ 44 h 117"/>
                <a:gd name="T16" fmla="*/ 0 w 119"/>
                <a:gd name="T17" fmla="*/ 78 h 117"/>
                <a:gd name="T18" fmla="*/ 42 w 119"/>
                <a:gd name="T19" fmla="*/ 78 h 117"/>
                <a:gd name="T20" fmla="*/ 42 w 119"/>
                <a:gd name="T21" fmla="*/ 117 h 117"/>
                <a:gd name="T22" fmla="*/ 77 w 119"/>
                <a:gd name="T23" fmla="*/ 117 h 117"/>
                <a:gd name="T24" fmla="*/ 77 w 119"/>
                <a:gd name="T25" fmla="*/ 78 h 117"/>
                <a:gd name="T26" fmla="*/ 77 w 119"/>
                <a:gd name="T27" fmla="*/ 78 h 1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9"/>
                <a:gd name="T43" fmla="*/ 0 h 117"/>
                <a:gd name="T44" fmla="*/ 119 w 119"/>
                <a:gd name="T45" fmla="*/ 117 h 1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9" h="117">
                  <a:moveTo>
                    <a:pt x="77" y="78"/>
                  </a:moveTo>
                  <a:lnTo>
                    <a:pt x="119" y="78"/>
                  </a:lnTo>
                  <a:lnTo>
                    <a:pt x="119" y="44"/>
                  </a:lnTo>
                  <a:lnTo>
                    <a:pt x="77" y="44"/>
                  </a:lnTo>
                  <a:lnTo>
                    <a:pt x="77" y="0"/>
                  </a:lnTo>
                  <a:lnTo>
                    <a:pt x="42" y="0"/>
                  </a:lnTo>
                  <a:lnTo>
                    <a:pt x="42" y="44"/>
                  </a:lnTo>
                  <a:lnTo>
                    <a:pt x="0" y="44"/>
                  </a:lnTo>
                  <a:lnTo>
                    <a:pt x="0" y="78"/>
                  </a:lnTo>
                  <a:lnTo>
                    <a:pt x="42" y="78"/>
                  </a:lnTo>
                  <a:lnTo>
                    <a:pt x="42" y="117"/>
                  </a:lnTo>
                  <a:lnTo>
                    <a:pt x="77" y="117"/>
                  </a:lnTo>
                  <a:lnTo>
                    <a:pt x="77" y="78"/>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4" name="Freeform 85"/>
            <p:cNvSpPr>
              <a:spLocks/>
            </p:cNvSpPr>
            <p:nvPr/>
          </p:nvSpPr>
          <p:spPr bwMode="auto">
            <a:xfrm>
              <a:off x="1780" y="2004"/>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4" name="Group 86"/>
          <p:cNvGrpSpPr>
            <a:grpSpLocks/>
          </p:cNvGrpSpPr>
          <p:nvPr/>
        </p:nvGrpSpPr>
        <p:grpSpPr bwMode="auto">
          <a:xfrm>
            <a:off x="2376255" y="5182118"/>
            <a:ext cx="387350" cy="247650"/>
            <a:chOff x="1593" y="2143"/>
            <a:chExt cx="245" cy="156"/>
          </a:xfrm>
        </p:grpSpPr>
        <p:sp>
          <p:nvSpPr>
            <p:cNvPr id="8396" name="Freeform 87"/>
            <p:cNvSpPr>
              <a:spLocks/>
            </p:cNvSpPr>
            <p:nvPr/>
          </p:nvSpPr>
          <p:spPr bwMode="auto">
            <a:xfrm>
              <a:off x="1593" y="2143"/>
              <a:ext cx="245" cy="156"/>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7" name="Freeform 88"/>
            <p:cNvSpPr>
              <a:spLocks/>
            </p:cNvSpPr>
            <p:nvPr/>
          </p:nvSpPr>
          <p:spPr bwMode="auto">
            <a:xfrm>
              <a:off x="1593" y="2143"/>
              <a:ext cx="66" cy="67"/>
            </a:xfrm>
            <a:custGeom>
              <a:avLst/>
              <a:gdLst>
                <a:gd name="T0" fmla="*/ 66 w 66"/>
                <a:gd name="T1" fmla="*/ 0 h 67"/>
                <a:gd name="T2" fmla="*/ 0 w 66"/>
                <a:gd name="T3" fmla="*/ 0 h 67"/>
                <a:gd name="T4" fmla="*/ 0 w 66"/>
                <a:gd name="T5" fmla="*/ 67 h 67"/>
                <a:gd name="T6" fmla="*/ 66 w 66"/>
                <a:gd name="T7" fmla="*/ 67 h 67"/>
                <a:gd name="T8" fmla="*/ 66 w 66"/>
                <a:gd name="T9" fmla="*/ 0 h 67"/>
                <a:gd name="T10" fmla="*/ 66 w 66"/>
                <a:gd name="T11" fmla="*/ 0 h 67"/>
                <a:gd name="T12" fmla="*/ 0 60000 65536"/>
                <a:gd name="T13" fmla="*/ 0 60000 65536"/>
                <a:gd name="T14" fmla="*/ 0 60000 65536"/>
                <a:gd name="T15" fmla="*/ 0 60000 65536"/>
                <a:gd name="T16" fmla="*/ 0 60000 65536"/>
                <a:gd name="T17" fmla="*/ 0 60000 65536"/>
                <a:gd name="T18" fmla="*/ 0 w 66"/>
                <a:gd name="T19" fmla="*/ 0 h 67"/>
                <a:gd name="T20" fmla="*/ 66 w 66"/>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66" h="67">
                  <a:moveTo>
                    <a:pt x="66" y="0"/>
                  </a:moveTo>
                  <a:lnTo>
                    <a:pt x="0" y="0"/>
                  </a:lnTo>
                  <a:lnTo>
                    <a:pt x="0" y="67"/>
                  </a:lnTo>
                  <a:lnTo>
                    <a:pt x="66" y="67"/>
                  </a:lnTo>
                  <a:lnTo>
                    <a:pt x="66"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8" name="Freeform 89"/>
            <p:cNvSpPr>
              <a:spLocks/>
            </p:cNvSpPr>
            <p:nvPr/>
          </p:nvSpPr>
          <p:spPr bwMode="auto">
            <a:xfrm>
              <a:off x="1593" y="2238"/>
              <a:ext cx="66" cy="61"/>
            </a:xfrm>
            <a:custGeom>
              <a:avLst/>
              <a:gdLst>
                <a:gd name="T0" fmla="*/ 0 w 66"/>
                <a:gd name="T1" fmla="*/ 0 h 61"/>
                <a:gd name="T2" fmla="*/ 0 w 66"/>
                <a:gd name="T3" fmla="*/ 61 h 61"/>
                <a:gd name="T4" fmla="*/ 66 w 66"/>
                <a:gd name="T5" fmla="*/ 61 h 61"/>
                <a:gd name="T6" fmla="*/ 66 w 66"/>
                <a:gd name="T7" fmla="*/ 0 h 61"/>
                <a:gd name="T8" fmla="*/ 0 w 66"/>
                <a:gd name="T9" fmla="*/ 0 h 61"/>
                <a:gd name="T10" fmla="*/ 0 w 66"/>
                <a:gd name="T11" fmla="*/ 0 h 61"/>
                <a:gd name="T12" fmla="*/ 0 60000 65536"/>
                <a:gd name="T13" fmla="*/ 0 60000 65536"/>
                <a:gd name="T14" fmla="*/ 0 60000 65536"/>
                <a:gd name="T15" fmla="*/ 0 60000 65536"/>
                <a:gd name="T16" fmla="*/ 0 60000 65536"/>
                <a:gd name="T17" fmla="*/ 0 60000 65536"/>
                <a:gd name="T18" fmla="*/ 0 w 66"/>
                <a:gd name="T19" fmla="*/ 0 h 61"/>
                <a:gd name="T20" fmla="*/ 66 w 66"/>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66" h="61">
                  <a:moveTo>
                    <a:pt x="0" y="0"/>
                  </a:moveTo>
                  <a:lnTo>
                    <a:pt x="0" y="61"/>
                  </a:lnTo>
                  <a:lnTo>
                    <a:pt x="66" y="61"/>
                  </a:lnTo>
                  <a:lnTo>
                    <a:pt x="66" y="0"/>
                  </a:lnTo>
                  <a:lnTo>
                    <a:pt x="0"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9" name="Freeform 90"/>
            <p:cNvSpPr>
              <a:spLocks/>
            </p:cNvSpPr>
            <p:nvPr/>
          </p:nvSpPr>
          <p:spPr bwMode="auto">
            <a:xfrm>
              <a:off x="1689" y="2238"/>
              <a:ext cx="149" cy="61"/>
            </a:xfrm>
            <a:custGeom>
              <a:avLst/>
              <a:gdLst>
                <a:gd name="T0" fmla="*/ 0 w 149"/>
                <a:gd name="T1" fmla="*/ 61 h 61"/>
                <a:gd name="T2" fmla="*/ 149 w 149"/>
                <a:gd name="T3" fmla="*/ 61 h 61"/>
                <a:gd name="T4" fmla="*/ 149 w 149"/>
                <a:gd name="T5" fmla="*/ 0 h 61"/>
                <a:gd name="T6" fmla="*/ 0 w 149"/>
                <a:gd name="T7" fmla="*/ 0 h 61"/>
                <a:gd name="T8" fmla="*/ 0 w 149"/>
                <a:gd name="T9" fmla="*/ 61 h 61"/>
                <a:gd name="T10" fmla="*/ 0 w 149"/>
                <a:gd name="T11" fmla="*/ 61 h 61"/>
                <a:gd name="T12" fmla="*/ 0 60000 65536"/>
                <a:gd name="T13" fmla="*/ 0 60000 65536"/>
                <a:gd name="T14" fmla="*/ 0 60000 65536"/>
                <a:gd name="T15" fmla="*/ 0 60000 65536"/>
                <a:gd name="T16" fmla="*/ 0 60000 65536"/>
                <a:gd name="T17" fmla="*/ 0 60000 65536"/>
                <a:gd name="T18" fmla="*/ 0 w 149"/>
                <a:gd name="T19" fmla="*/ 0 h 61"/>
                <a:gd name="T20" fmla="*/ 149 w 149"/>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149" h="61">
                  <a:moveTo>
                    <a:pt x="0" y="61"/>
                  </a:moveTo>
                  <a:lnTo>
                    <a:pt x="149" y="61"/>
                  </a:lnTo>
                  <a:lnTo>
                    <a:pt x="149" y="0"/>
                  </a:lnTo>
                  <a:lnTo>
                    <a:pt x="0" y="0"/>
                  </a:lnTo>
                  <a:lnTo>
                    <a:pt x="0" y="61"/>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0" name="Freeform 91"/>
            <p:cNvSpPr>
              <a:spLocks/>
            </p:cNvSpPr>
            <p:nvPr/>
          </p:nvSpPr>
          <p:spPr bwMode="auto">
            <a:xfrm>
              <a:off x="1689" y="2143"/>
              <a:ext cx="149" cy="67"/>
            </a:xfrm>
            <a:custGeom>
              <a:avLst/>
              <a:gdLst>
                <a:gd name="T0" fmla="*/ 0 w 149"/>
                <a:gd name="T1" fmla="*/ 0 h 67"/>
                <a:gd name="T2" fmla="*/ 0 w 149"/>
                <a:gd name="T3" fmla="*/ 67 h 67"/>
                <a:gd name="T4" fmla="*/ 149 w 149"/>
                <a:gd name="T5" fmla="*/ 67 h 67"/>
                <a:gd name="T6" fmla="*/ 149 w 149"/>
                <a:gd name="T7" fmla="*/ 0 h 67"/>
                <a:gd name="T8" fmla="*/ 0 w 149"/>
                <a:gd name="T9" fmla="*/ 0 h 67"/>
                <a:gd name="T10" fmla="*/ 0 w 149"/>
                <a:gd name="T11" fmla="*/ 0 h 67"/>
                <a:gd name="T12" fmla="*/ 0 60000 65536"/>
                <a:gd name="T13" fmla="*/ 0 60000 65536"/>
                <a:gd name="T14" fmla="*/ 0 60000 65536"/>
                <a:gd name="T15" fmla="*/ 0 60000 65536"/>
                <a:gd name="T16" fmla="*/ 0 60000 65536"/>
                <a:gd name="T17" fmla="*/ 0 60000 65536"/>
                <a:gd name="T18" fmla="*/ 0 w 149"/>
                <a:gd name="T19" fmla="*/ 0 h 67"/>
                <a:gd name="T20" fmla="*/ 149 w 149"/>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149" h="67">
                  <a:moveTo>
                    <a:pt x="0" y="0"/>
                  </a:moveTo>
                  <a:lnTo>
                    <a:pt x="0" y="67"/>
                  </a:lnTo>
                  <a:lnTo>
                    <a:pt x="149" y="67"/>
                  </a:lnTo>
                  <a:lnTo>
                    <a:pt x="149" y="0"/>
                  </a:lnTo>
                  <a:lnTo>
                    <a:pt x="0" y="0"/>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401" name="Freeform 92"/>
            <p:cNvSpPr>
              <a:spLocks/>
            </p:cNvSpPr>
            <p:nvPr/>
          </p:nvSpPr>
          <p:spPr bwMode="auto">
            <a:xfrm>
              <a:off x="1593" y="2143"/>
              <a:ext cx="245" cy="156"/>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5" name="Group 93"/>
          <p:cNvGrpSpPr>
            <a:grpSpLocks/>
          </p:cNvGrpSpPr>
          <p:nvPr/>
        </p:nvGrpSpPr>
        <p:grpSpPr bwMode="auto">
          <a:xfrm>
            <a:off x="1409469" y="5182119"/>
            <a:ext cx="388937" cy="249237"/>
            <a:chOff x="1593" y="1897"/>
            <a:chExt cx="245" cy="157"/>
          </a:xfrm>
        </p:grpSpPr>
        <p:sp>
          <p:nvSpPr>
            <p:cNvPr id="8392" name="Freeform 94"/>
            <p:cNvSpPr>
              <a:spLocks/>
            </p:cNvSpPr>
            <p:nvPr/>
          </p:nvSpPr>
          <p:spPr bwMode="auto">
            <a:xfrm>
              <a:off x="1593" y="1897"/>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3" name="Freeform 95"/>
            <p:cNvSpPr>
              <a:spLocks/>
            </p:cNvSpPr>
            <p:nvPr/>
          </p:nvSpPr>
          <p:spPr bwMode="auto">
            <a:xfrm>
              <a:off x="1593" y="1897"/>
              <a:ext cx="245" cy="45"/>
            </a:xfrm>
            <a:custGeom>
              <a:avLst/>
              <a:gdLst>
                <a:gd name="T0" fmla="*/ 245 w 245"/>
                <a:gd name="T1" fmla="*/ 45 h 45"/>
                <a:gd name="T2" fmla="*/ 245 w 245"/>
                <a:gd name="T3" fmla="*/ 0 h 45"/>
                <a:gd name="T4" fmla="*/ 0 w 245"/>
                <a:gd name="T5" fmla="*/ 0 h 45"/>
                <a:gd name="T6" fmla="*/ 0 w 245"/>
                <a:gd name="T7" fmla="*/ 45 h 45"/>
                <a:gd name="T8" fmla="*/ 245 w 245"/>
                <a:gd name="T9" fmla="*/ 45 h 45"/>
                <a:gd name="T10" fmla="*/ 245 w 245"/>
                <a:gd name="T11" fmla="*/ 45 h 45"/>
                <a:gd name="T12" fmla="*/ 0 60000 65536"/>
                <a:gd name="T13" fmla="*/ 0 60000 65536"/>
                <a:gd name="T14" fmla="*/ 0 60000 65536"/>
                <a:gd name="T15" fmla="*/ 0 60000 65536"/>
                <a:gd name="T16" fmla="*/ 0 60000 65536"/>
                <a:gd name="T17" fmla="*/ 0 60000 65536"/>
                <a:gd name="T18" fmla="*/ 0 w 245"/>
                <a:gd name="T19" fmla="*/ 0 h 45"/>
                <a:gd name="T20" fmla="*/ 245 w 245"/>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45" h="45">
                  <a:moveTo>
                    <a:pt x="245" y="45"/>
                  </a:moveTo>
                  <a:lnTo>
                    <a:pt x="245" y="0"/>
                  </a:lnTo>
                  <a:lnTo>
                    <a:pt x="0" y="0"/>
                  </a:lnTo>
                  <a:lnTo>
                    <a:pt x="0" y="45"/>
                  </a:lnTo>
                  <a:lnTo>
                    <a:pt x="245" y="45"/>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4" name="Freeform 96"/>
            <p:cNvSpPr>
              <a:spLocks/>
            </p:cNvSpPr>
            <p:nvPr/>
          </p:nvSpPr>
          <p:spPr bwMode="auto">
            <a:xfrm>
              <a:off x="1593" y="2003"/>
              <a:ext cx="245" cy="51"/>
            </a:xfrm>
            <a:custGeom>
              <a:avLst/>
              <a:gdLst>
                <a:gd name="T0" fmla="*/ 245 w 245"/>
                <a:gd name="T1" fmla="*/ 51 h 51"/>
                <a:gd name="T2" fmla="*/ 245 w 245"/>
                <a:gd name="T3" fmla="*/ 0 h 51"/>
                <a:gd name="T4" fmla="*/ 0 w 245"/>
                <a:gd name="T5" fmla="*/ 0 h 51"/>
                <a:gd name="T6" fmla="*/ 0 w 245"/>
                <a:gd name="T7" fmla="*/ 51 h 51"/>
                <a:gd name="T8" fmla="*/ 245 w 245"/>
                <a:gd name="T9" fmla="*/ 51 h 51"/>
                <a:gd name="T10" fmla="*/ 245 w 245"/>
                <a:gd name="T11" fmla="*/ 51 h 51"/>
                <a:gd name="T12" fmla="*/ 0 60000 65536"/>
                <a:gd name="T13" fmla="*/ 0 60000 65536"/>
                <a:gd name="T14" fmla="*/ 0 60000 65536"/>
                <a:gd name="T15" fmla="*/ 0 60000 65536"/>
                <a:gd name="T16" fmla="*/ 0 60000 65536"/>
                <a:gd name="T17" fmla="*/ 0 60000 65536"/>
                <a:gd name="T18" fmla="*/ 0 w 245"/>
                <a:gd name="T19" fmla="*/ 0 h 51"/>
                <a:gd name="T20" fmla="*/ 245 w 245"/>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45" h="51">
                  <a:moveTo>
                    <a:pt x="245" y="51"/>
                  </a:moveTo>
                  <a:lnTo>
                    <a:pt x="245" y="0"/>
                  </a:lnTo>
                  <a:lnTo>
                    <a:pt x="0" y="0"/>
                  </a:lnTo>
                  <a:lnTo>
                    <a:pt x="0" y="51"/>
                  </a:lnTo>
                  <a:lnTo>
                    <a:pt x="245" y="51"/>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5" name="Freeform 97"/>
            <p:cNvSpPr>
              <a:spLocks/>
            </p:cNvSpPr>
            <p:nvPr/>
          </p:nvSpPr>
          <p:spPr bwMode="auto">
            <a:xfrm>
              <a:off x="1593" y="1897"/>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6" name="Group 98"/>
          <p:cNvGrpSpPr>
            <a:grpSpLocks/>
          </p:cNvGrpSpPr>
          <p:nvPr/>
        </p:nvGrpSpPr>
        <p:grpSpPr bwMode="auto">
          <a:xfrm>
            <a:off x="1409469" y="4536005"/>
            <a:ext cx="388937" cy="247650"/>
            <a:chOff x="1779" y="1164"/>
            <a:chExt cx="245" cy="156"/>
          </a:xfrm>
        </p:grpSpPr>
        <p:sp>
          <p:nvSpPr>
            <p:cNvPr id="8343" name="Freeform 99"/>
            <p:cNvSpPr>
              <a:spLocks/>
            </p:cNvSpPr>
            <p:nvPr/>
          </p:nvSpPr>
          <p:spPr bwMode="auto">
            <a:xfrm>
              <a:off x="1779" y="1164"/>
              <a:ext cx="102" cy="156"/>
            </a:xfrm>
            <a:custGeom>
              <a:avLst/>
              <a:gdLst>
                <a:gd name="T0" fmla="*/ 156307 w 96"/>
                <a:gd name="T1" fmla="*/ 156 h 156"/>
                <a:gd name="T2" fmla="*/ 0 w 96"/>
                <a:gd name="T3" fmla="*/ 156 h 156"/>
                <a:gd name="T4" fmla="*/ 0 w 96"/>
                <a:gd name="T5" fmla="*/ 0 h 156"/>
                <a:gd name="T6" fmla="*/ 156307 w 96"/>
                <a:gd name="T7" fmla="*/ 0 h 156"/>
                <a:gd name="T8" fmla="*/ 156307 w 96"/>
                <a:gd name="T9" fmla="*/ 156 h 156"/>
                <a:gd name="T10" fmla="*/ 156307 w 96"/>
                <a:gd name="T11" fmla="*/ 156 h 156"/>
                <a:gd name="T12" fmla="*/ 0 60000 65536"/>
                <a:gd name="T13" fmla="*/ 0 60000 65536"/>
                <a:gd name="T14" fmla="*/ 0 60000 65536"/>
                <a:gd name="T15" fmla="*/ 0 60000 65536"/>
                <a:gd name="T16" fmla="*/ 0 60000 65536"/>
                <a:gd name="T17" fmla="*/ 0 60000 65536"/>
                <a:gd name="T18" fmla="*/ 0 w 96"/>
                <a:gd name="T19" fmla="*/ 0 h 156"/>
                <a:gd name="T20" fmla="*/ 96 w 96"/>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96" h="156">
                  <a:moveTo>
                    <a:pt x="96" y="156"/>
                  </a:moveTo>
                  <a:lnTo>
                    <a:pt x="0" y="156"/>
                  </a:lnTo>
                  <a:lnTo>
                    <a:pt x="0" y="0"/>
                  </a:lnTo>
                  <a:lnTo>
                    <a:pt x="96" y="0"/>
                  </a:lnTo>
                  <a:lnTo>
                    <a:pt x="96" y="156"/>
                  </a:lnTo>
                  <a:close/>
                </a:path>
              </a:pathLst>
            </a:custGeom>
            <a:solidFill>
              <a:srgbClr val="13863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4" name="Freeform 100"/>
            <p:cNvSpPr>
              <a:spLocks/>
            </p:cNvSpPr>
            <p:nvPr/>
          </p:nvSpPr>
          <p:spPr bwMode="auto">
            <a:xfrm>
              <a:off x="1881" y="1164"/>
              <a:ext cx="143" cy="156"/>
            </a:xfrm>
            <a:custGeom>
              <a:avLst/>
              <a:gdLst>
                <a:gd name="T0" fmla="*/ 143 w 143"/>
                <a:gd name="T1" fmla="*/ 156 h 156"/>
                <a:gd name="T2" fmla="*/ 0 w 143"/>
                <a:gd name="T3" fmla="*/ 156 h 156"/>
                <a:gd name="T4" fmla="*/ 0 w 143"/>
                <a:gd name="T5" fmla="*/ 0 h 156"/>
                <a:gd name="T6" fmla="*/ 143 w 143"/>
                <a:gd name="T7" fmla="*/ 0 h 156"/>
                <a:gd name="T8" fmla="*/ 143 w 143"/>
                <a:gd name="T9" fmla="*/ 156 h 156"/>
                <a:gd name="T10" fmla="*/ 143 w 143"/>
                <a:gd name="T11" fmla="*/ 156 h 156"/>
                <a:gd name="T12" fmla="*/ 0 60000 65536"/>
                <a:gd name="T13" fmla="*/ 0 60000 65536"/>
                <a:gd name="T14" fmla="*/ 0 60000 65536"/>
                <a:gd name="T15" fmla="*/ 0 60000 65536"/>
                <a:gd name="T16" fmla="*/ 0 60000 65536"/>
                <a:gd name="T17" fmla="*/ 0 60000 65536"/>
                <a:gd name="T18" fmla="*/ 0 w 143"/>
                <a:gd name="T19" fmla="*/ 0 h 156"/>
                <a:gd name="T20" fmla="*/ 143 w 143"/>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143" h="156">
                  <a:moveTo>
                    <a:pt x="143" y="156"/>
                  </a:moveTo>
                  <a:lnTo>
                    <a:pt x="0" y="156"/>
                  </a:lnTo>
                  <a:lnTo>
                    <a:pt x="0" y="0"/>
                  </a:lnTo>
                  <a:lnTo>
                    <a:pt x="143" y="0"/>
                  </a:lnTo>
                  <a:lnTo>
                    <a:pt x="143" y="156"/>
                  </a:lnTo>
                  <a:close/>
                </a:path>
              </a:pathLst>
            </a:custGeom>
            <a:solidFill>
              <a:srgbClr val="FF1702"/>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5" name="Freeform 101"/>
            <p:cNvSpPr>
              <a:spLocks/>
            </p:cNvSpPr>
            <p:nvPr/>
          </p:nvSpPr>
          <p:spPr bwMode="auto">
            <a:xfrm>
              <a:off x="1875" y="1197"/>
              <a:ext cx="12" cy="90"/>
            </a:xfrm>
            <a:custGeom>
              <a:avLst/>
              <a:gdLst>
                <a:gd name="T0" fmla="*/ 12 w 12"/>
                <a:gd name="T1" fmla="*/ 90 h 90"/>
                <a:gd name="T2" fmla="*/ 0 w 12"/>
                <a:gd name="T3" fmla="*/ 90 h 90"/>
                <a:gd name="T4" fmla="*/ 0 w 12"/>
                <a:gd name="T5" fmla="*/ 0 h 90"/>
                <a:gd name="T6" fmla="*/ 12 w 12"/>
                <a:gd name="T7" fmla="*/ 0 h 90"/>
                <a:gd name="T8" fmla="*/ 12 w 12"/>
                <a:gd name="T9" fmla="*/ 90 h 90"/>
                <a:gd name="T10" fmla="*/ 12 w 12"/>
                <a:gd name="T11" fmla="*/ 90 h 90"/>
                <a:gd name="T12" fmla="*/ 0 60000 65536"/>
                <a:gd name="T13" fmla="*/ 0 60000 65536"/>
                <a:gd name="T14" fmla="*/ 0 60000 65536"/>
                <a:gd name="T15" fmla="*/ 0 60000 65536"/>
                <a:gd name="T16" fmla="*/ 0 60000 65536"/>
                <a:gd name="T17" fmla="*/ 0 60000 65536"/>
                <a:gd name="T18" fmla="*/ 0 w 12"/>
                <a:gd name="T19" fmla="*/ 0 h 90"/>
                <a:gd name="T20" fmla="*/ 12 w 12"/>
                <a:gd name="T21" fmla="*/ 90 h 90"/>
              </a:gdLst>
              <a:ahLst/>
              <a:cxnLst>
                <a:cxn ang="T12">
                  <a:pos x="T0" y="T1"/>
                </a:cxn>
                <a:cxn ang="T13">
                  <a:pos x="T2" y="T3"/>
                </a:cxn>
                <a:cxn ang="T14">
                  <a:pos x="T4" y="T5"/>
                </a:cxn>
                <a:cxn ang="T15">
                  <a:pos x="T6" y="T7"/>
                </a:cxn>
                <a:cxn ang="T16">
                  <a:pos x="T8" y="T9"/>
                </a:cxn>
                <a:cxn ang="T17">
                  <a:pos x="T10" y="T11"/>
                </a:cxn>
              </a:cxnLst>
              <a:rect l="T18" t="T19" r="T20" b="T21"/>
              <a:pathLst>
                <a:path w="12" h="90">
                  <a:moveTo>
                    <a:pt x="12" y="90"/>
                  </a:moveTo>
                  <a:lnTo>
                    <a:pt x="0" y="90"/>
                  </a:lnTo>
                  <a:lnTo>
                    <a:pt x="0" y="0"/>
                  </a:lnTo>
                  <a:lnTo>
                    <a:pt x="12" y="0"/>
                  </a:lnTo>
                  <a:lnTo>
                    <a:pt x="12" y="90"/>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6" name="Freeform 102"/>
            <p:cNvSpPr>
              <a:spLocks/>
            </p:cNvSpPr>
            <p:nvPr/>
          </p:nvSpPr>
          <p:spPr bwMode="auto">
            <a:xfrm>
              <a:off x="1875" y="1197"/>
              <a:ext cx="12" cy="90"/>
            </a:xfrm>
            <a:custGeom>
              <a:avLst/>
              <a:gdLst>
                <a:gd name="T0" fmla="*/ 12 w 12"/>
                <a:gd name="T1" fmla="*/ 90 h 90"/>
                <a:gd name="T2" fmla="*/ 0 w 12"/>
                <a:gd name="T3" fmla="*/ 90 h 90"/>
                <a:gd name="T4" fmla="*/ 0 w 12"/>
                <a:gd name="T5" fmla="*/ 0 h 90"/>
                <a:gd name="T6" fmla="*/ 12 w 12"/>
                <a:gd name="T7" fmla="*/ 0 h 90"/>
                <a:gd name="T8" fmla="*/ 12 w 12"/>
                <a:gd name="T9" fmla="*/ 90 h 90"/>
                <a:gd name="T10" fmla="*/ 12 w 12"/>
                <a:gd name="T11" fmla="*/ 90 h 90"/>
                <a:gd name="T12" fmla="*/ 0 60000 65536"/>
                <a:gd name="T13" fmla="*/ 0 60000 65536"/>
                <a:gd name="T14" fmla="*/ 0 60000 65536"/>
                <a:gd name="T15" fmla="*/ 0 60000 65536"/>
                <a:gd name="T16" fmla="*/ 0 60000 65536"/>
                <a:gd name="T17" fmla="*/ 0 60000 65536"/>
                <a:gd name="T18" fmla="*/ 0 w 12"/>
                <a:gd name="T19" fmla="*/ 0 h 90"/>
                <a:gd name="T20" fmla="*/ 12 w 12"/>
                <a:gd name="T21" fmla="*/ 90 h 90"/>
              </a:gdLst>
              <a:ahLst/>
              <a:cxnLst>
                <a:cxn ang="T12">
                  <a:pos x="T0" y="T1"/>
                </a:cxn>
                <a:cxn ang="T13">
                  <a:pos x="T2" y="T3"/>
                </a:cxn>
                <a:cxn ang="T14">
                  <a:pos x="T4" y="T5"/>
                </a:cxn>
                <a:cxn ang="T15">
                  <a:pos x="T6" y="T7"/>
                </a:cxn>
                <a:cxn ang="T16">
                  <a:pos x="T8" y="T9"/>
                </a:cxn>
                <a:cxn ang="T17">
                  <a:pos x="T10" y="T11"/>
                </a:cxn>
              </a:cxnLst>
              <a:rect l="T18" t="T19" r="T20" b="T21"/>
              <a:pathLst>
                <a:path w="12" h="90">
                  <a:moveTo>
                    <a:pt x="12" y="90"/>
                  </a:moveTo>
                  <a:lnTo>
                    <a:pt x="0" y="90"/>
                  </a:lnTo>
                  <a:lnTo>
                    <a:pt x="0" y="0"/>
                  </a:lnTo>
                  <a:lnTo>
                    <a:pt x="12" y="0"/>
                  </a:lnTo>
                  <a:lnTo>
                    <a:pt x="12" y="90"/>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7" name="Freeform 103"/>
            <p:cNvSpPr>
              <a:spLocks/>
            </p:cNvSpPr>
            <p:nvPr/>
          </p:nvSpPr>
          <p:spPr bwMode="auto">
            <a:xfrm>
              <a:off x="1839" y="1220"/>
              <a:ext cx="48" cy="22"/>
            </a:xfrm>
            <a:custGeom>
              <a:avLst/>
              <a:gdLst>
                <a:gd name="T0" fmla="*/ 42 w 48"/>
                <a:gd name="T1" fmla="*/ 22 h 22"/>
                <a:gd name="T2" fmla="*/ 0 w 48"/>
                <a:gd name="T3" fmla="*/ 5 h 22"/>
                <a:gd name="T4" fmla="*/ 6 w 48"/>
                <a:gd name="T5" fmla="*/ 0 h 22"/>
                <a:gd name="T6" fmla="*/ 48 w 48"/>
                <a:gd name="T7" fmla="*/ 16 h 22"/>
                <a:gd name="T8" fmla="*/ 42 w 48"/>
                <a:gd name="T9" fmla="*/ 22 h 22"/>
                <a:gd name="T10" fmla="*/ 42 w 48"/>
                <a:gd name="T11" fmla="*/ 22 h 22"/>
                <a:gd name="T12" fmla="*/ 0 60000 65536"/>
                <a:gd name="T13" fmla="*/ 0 60000 65536"/>
                <a:gd name="T14" fmla="*/ 0 60000 65536"/>
                <a:gd name="T15" fmla="*/ 0 60000 65536"/>
                <a:gd name="T16" fmla="*/ 0 60000 65536"/>
                <a:gd name="T17" fmla="*/ 0 60000 65536"/>
                <a:gd name="T18" fmla="*/ 0 w 48"/>
                <a:gd name="T19" fmla="*/ 0 h 22"/>
                <a:gd name="T20" fmla="*/ 48 w 4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8" h="22">
                  <a:moveTo>
                    <a:pt x="42" y="22"/>
                  </a:moveTo>
                  <a:lnTo>
                    <a:pt x="0" y="5"/>
                  </a:lnTo>
                  <a:lnTo>
                    <a:pt x="6" y="0"/>
                  </a:lnTo>
                  <a:lnTo>
                    <a:pt x="48" y="16"/>
                  </a:lnTo>
                  <a:lnTo>
                    <a:pt x="42" y="22"/>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8" name="Freeform 104"/>
            <p:cNvSpPr>
              <a:spLocks/>
            </p:cNvSpPr>
            <p:nvPr/>
          </p:nvSpPr>
          <p:spPr bwMode="auto">
            <a:xfrm>
              <a:off x="1839" y="1220"/>
              <a:ext cx="48" cy="22"/>
            </a:xfrm>
            <a:custGeom>
              <a:avLst/>
              <a:gdLst>
                <a:gd name="T0" fmla="*/ 42 w 48"/>
                <a:gd name="T1" fmla="*/ 22 h 22"/>
                <a:gd name="T2" fmla="*/ 0 w 48"/>
                <a:gd name="T3" fmla="*/ 5 h 22"/>
                <a:gd name="T4" fmla="*/ 6 w 48"/>
                <a:gd name="T5" fmla="*/ 0 h 22"/>
                <a:gd name="T6" fmla="*/ 48 w 48"/>
                <a:gd name="T7" fmla="*/ 16 h 22"/>
                <a:gd name="T8" fmla="*/ 42 w 48"/>
                <a:gd name="T9" fmla="*/ 22 h 22"/>
                <a:gd name="T10" fmla="*/ 42 w 48"/>
                <a:gd name="T11" fmla="*/ 22 h 22"/>
                <a:gd name="T12" fmla="*/ 0 60000 65536"/>
                <a:gd name="T13" fmla="*/ 0 60000 65536"/>
                <a:gd name="T14" fmla="*/ 0 60000 65536"/>
                <a:gd name="T15" fmla="*/ 0 60000 65536"/>
                <a:gd name="T16" fmla="*/ 0 60000 65536"/>
                <a:gd name="T17" fmla="*/ 0 60000 65536"/>
                <a:gd name="T18" fmla="*/ 0 w 48"/>
                <a:gd name="T19" fmla="*/ 0 h 22"/>
                <a:gd name="T20" fmla="*/ 48 w 4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8" h="22">
                  <a:moveTo>
                    <a:pt x="42" y="22"/>
                  </a:moveTo>
                  <a:lnTo>
                    <a:pt x="0" y="5"/>
                  </a:lnTo>
                  <a:lnTo>
                    <a:pt x="6" y="0"/>
                  </a:lnTo>
                  <a:lnTo>
                    <a:pt x="48" y="16"/>
                  </a:lnTo>
                  <a:lnTo>
                    <a:pt x="42" y="22"/>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9" name="Freeform 105"/>
            <p:cNvSpPr>
              <a:spLocks/>
            </p:cNvSpPr>
            <p:nvPr/>
          </p:nvSpPr>
          <p:spPr bwMode="auto">
            <a:xfrm>
              <a:off x="1881" y="1236"/>
              <a:ext cx="47" cy="28"/>
            </a:xfrm>
            <a:custGeom>
              <a:avLst/>
              <a:gdLst>
                <a:gd name="T0" fmla="*/ 41 w 47"/>
                <a:gd name="T1" fmla="*/ 28 h 28"/>
                <a:gd name="T2" fmla="*/ 0 w 47"/>
                <a:gd name="T3" fmla="*/ 6 h 28"/>
                <a:gd name="T4" fmla="*/ 6 w 47"/>
                <a:gd name="T5" fmla="*/ 0 h 28"/>
                <a:gd name="T6" fmla="*/ 47 w 47"/>
                <a:gd name="T7" fmla="*/ 23 h 28"/>
                <a:gd name="T8" fmla="*/ 41 w 47"/>
                <a:gd name="T9" fmla="*/ 28 h 28"/>
                <a:gd name="T10" fmla="*/ 41 w 47"/>
                <a:gd name="T11" fmla="*/ 28 h 28"/>
                <a:gd name="T12" fmla="*/ 0 60000 65536"/>
                <a:gd name="T13" fmla="*/ 0 60000 65536"/>
                <a:gd name="T14" fmla="*/ 0 60000 65536"/>
                <a:gd name="T15" fmla="*/ 0 60000 65536"/>
                <a:gd name="T16" fmla="*/ 0 60000 65536"/>
                <a:gd name="T17" fmla="*/ 0 60000 65536"/>
                <a:gd name="T18" fmla="*/ 0 w 47"/>
                <a:gd name="T19" fmla="*/ 0 h 28"/>
                <a:gd name="T20" fmla="*/ 47 w 4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7" h="28">
                  <a:moveTo>
                    <a:pt x="41" y="28"/>
                  </a:moveTo>
                  <a:lnTo>
                    <a:pt x="0" y="6"/>
                  </a:lnTo>
                  <a:lnTo>
                    <a:pt x="6" y="0"/>
                  </a:lnTo>
                  <a:lnTo>
                    <a:pt x="47" y="23"/>
                  </a:lnTo>
                  <a:lnTo>
                    <a:pt x="41" y="28"/>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0" name="Freeform 106"/>
            <p:cNvSpPr>
              <a:spLocks/>
            </p:cNvSpPr>
            <p:nvPr/>
          </p:nvSpPr>
          <p:spPr bwMode="auto">
            <a:xfrm>
              <a:off x="1881" y="1236"/>
              <a:ext cx="47" cy="28"/>
            </a:xfrm>
            <a:custGeom>
              <a:avLst/>
              <a:gdLst>
                <a:gd name="T0" fmla="*/ 41 w 47"/>
                <a:gd name="T1" fmla="*/ 28 h 28"/>
                <a:gd name="T2" fmla="*/ 0 w 47"/>
                <a:gd name="T3" fmla="*/ 6 h 28"/>
                <a:gd name="T4" fmla="*/ 6 w 47"/>
                <a:gd name="T5" fmla="*/ 0 h 28"/>
                <a:gd name="T6" fmla="*/ 47 w 47"/>
                <a:gd name="T7" fmla="*/ 23 h 28"/>
                <a:gd name="T8" fmla="*/ 41 w 47"/>
                <a:gd name="T9" fmla="*/ 28 h 28"/>
                <a:gd name="T10" fmla="*/ 41 w 47"/>
                <a:gd name="T11" fmla="*/ 28 h 28"/>
                <a:gd name="T12" fmla="*/ 0 60000 65536"/>
                <a:gd name="T13" fmla="*/ 0 60000 65536"/>
                <a:gd name="T14" fmla="*/ 0 60000 65536"/>
                <a:gd name="T15" fmla="*/ 0 60000 65536"/>
                <a:gd name="T16" fmla="*/ 0 60000 65536"/>
                <a:gd name="T17" fmla="*/ 0 60000 65536"/>
                <a:gd name="T18" fmla="*/ 0 w 47"/>
                <a:gd name="T19" fmla="*/ 0 h 28"/>
                <a:gd name="T20" fmla="*/ 47 w 4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7" h="28">
                  <a:moveTo>
                    <a:pt x="41" y="28"/>
                  </a:moveTo>
                  <a:lnTo>
                    <a:pt x="0" y="6"/>
                  </a:lnTo>
                  <a:lnTo>
                    <a:pt x="6" y="0"/>
                  </a:lnTo>
                  <a:lnTo>
                    <a:pt x="47" y="23"/>
                  </a:lnTo>
                  <a:lnTo>
                    <a:pt x="41" y="28"/>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1" name="Freeform 107"/>
            <p:cNvSpPr>
              <a:spLocks/>
            </p:cNvSpPr>
            <p:nvPr/>
          </p:nvSpPr>
          <p:spPr bwMode="auto">
            <a:xfrm>
              <a:off x="1881" y="1220"/>
              <a:ext cx="41" cy="28"/>
            </a:xfrm>
            <a:custGeom>
              <a:avLst/>
              <a:gdLst>
                <a:gd name="T0" fmla="*/ 0 w 41"/>
                <a:gd name="T1" fmla="*/ 28 h 28"/>
                <a:gd name="T2" fmla="*/ 41 w 41"/>
                <a:gd name="T3" fmla="*/ 5 h 28"/>
                <a:gd name="T4" fmla="*/ 41 w 41"/>
                <a:gd name="T5" fmla="*/ 0 h 28"/>
                <a:gd name="T6" fmla="*/ 0 w 41"/>
                <a:gd name="T7" fmla="*/ 22 h 28"/>
                <a:gd name="T8" fmla="*/ 0 w 41"/>
                <a:gd name="T9" fmla="*/ 28 h 28"/>
                <a:gd name="T10" fmla="*/ 0 w 41"/>
                <a:gd name="T11" fmla="*/ 28 h 28"/>
                <a:gd name="T12" fmla="*/ 0 60000 65536"/>
                <a:gd name="T13" fmla="*/ 0 60000 65536"/>
                <a:gd name="T14" fmla="*/ 0 60000 65536"/>
                <a:gd name="T15" fmla="*/ 0 60000 65536"/>
                <a:gd name="T16" fmla="*/ 0 60000 65536"/>
                <a:gd name="T17" fmla="*/ 0 60000 65536"/>
                <a:gd name="T18" fmla="*/ 0 w 41"/>
                <a:gd name="T19" fmla="*/ 0 h 28"/>
                <a:gd name="T20" fmla="*/ 41 w 41"/>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1" h="28">
                  <a:moveTo>
                    <a:pt x="0" y="28"/>
                  </a:moveTo>
                  <a:lnTo>
                    <a:pt x="41" y="5"/>
                  </a:lnTo>
                  <a:lnTo>
                    <a:pt x="41" y="0"/>
                  </a:lnTo>
                  <a:lnTo>
                    <a:pt x="0" y="22"/>
                  </a:lnTo>
                  <a:lnTo>
                    <a:pt x="0" y="28"/>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2" name="Freeform 108"/>
            <p:cNvSpPr>
              <a:spLocks/>
            </p:cNvSpPr>
            <p:nvPr/>
          </p:nvSpPr>
          <p:spPr bwMode="auto">
            <a:xfrm>
              <a:off x="1881" y="1220"/>
              <a:ext cx="41" cy="28"/>
            </a:xfrm>
            <a:custGeom>
              <a:avLst/>
              <a:gdLst>
                <a:gd name="T0" fmla="*/ 0 w 41"/>
                <a:gd name="T1" fmla="*/ 28 h 28"/>
                <a:gd name="T2" fmla="*/ 41 w 41"/>
                <a:gd name="T3" fmla="*/ 5 h 28"/>
                <a:gd name="T4" fmla="*/ 41 w 41"/>
                <a:gd name="T5" fmla="*/ 0 h 28"/>
                <a:gd name="T6" fmla="*/ 0 w 41"/>
                <a:gd name="T7" fmla="*/ 22 h 28"/>
                <a:gd name="T8" fmla="*/ 0 w 41"/>
                <a:gd name="T9" fmla="*/ 28 h 28"/>
                <a:gd name="T10" fmla="*/ 0 w 41"/>
                <a:gd name="T11" fmla="*/ 28 h 28"/>
                <a:gd name="T12" fmla="*/ 0 60000 65536"/>
                <a:gd name="T13" fmla="*/ 0 60000 65536"/>
                <a:gd name="T14" fmla="*/ 0 60000 65536"/>
                <a:gd name="T15" fmla="*/ 0 60000 65536"/>
                <a:gd name="T16" fmla="*/ 0 60000 65536"/>
                <a:gd name="T17" fmla="*/ 0 60000 65536"/>
                <a:gd name="T18" fmla="*/ 0 w 41"/>
                <a:gd name="T19" fmla="*/ 0 h 28"/>
                <a:gd name="T20" fmla="*/ 41 w 41"/>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1" h="28">
                  <a:moveTo>
                    <a:pt x="0" y="28"/>
                  </a:moveTo>
                  <a:lnTo>
                    <a:pt x="41" y="5"/>
                  </a:lnTo>
                  <a:lnTo>
                    <a:pt x="41" y="0"/>
                  </a:lnTo>
                  <a:lnTo>
                    <a:pt x="0" y="22"/>
                  </a:lnTo>
                  <a:lnTo>
                    <a:pt x="0" y="28"/>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3" name="Freeform 109"/>
            <p:cNvSpPr>
              <a:spLocks/>
            </p:cNvSpPr>
            <p:nvPr/>
          </p:nvSpPr>
          <p:spPr bwMode="auto">
            <a:xfrm>
              <a:off x="1833" y="1225"/>
              <a:ext cx="54" cy="17"/>
            </a:xfrm>
            <a:custGeom>
              <a:avLst/>
              <a:gdLst>
                <a:gd name="T0" fmla="*/ 54 w 54"/>
                <a:gd name="T1" fmla="*/ 6 h 17"/>
                <a:gd name="T2" fmla="*/ 0 w 54"/>
                <a:gd name="T3" fmla="*/ 17 h 17"/>
                <a:gd name="T4" fmla="*/ 0 w 54"/>
                <a:gd name="T5" fmla="*/ 11 h 17"/>
                <a:gd name="T6" fmla="*/ 54 w 54"/>
                <a:gd name="T7" fmla="*/ 0 h 17"/>
                <a:gd name="T8" fmla="*/ 54 w 54"/>
                <a:gd name="T9" fmla="*/ 6 h 17"/>
                <a:gd name="T10" fmla="*/ 54 w 54"/>
                <a:gd name="T11" fmla="*/ 6 h 17"/>
                <a:gd name="T12" fmla="*/ 0 60000 65536"/>
                <a:gd name="T13" fmla="*/ 0 60000 65536"/>
                <a:gd name="T14" fmla="*/ 0 60000 65536"/>
                <a:gd name="T15" fmla="*/ 0 60000 65536"/>
                <a:gd name="T16" fmla="*/ 0 60000 65536"/>
                <a:gd name="T17" fmla="*/ 0 60000 65536"/>
                <a:gd name="T18" fmla="*/ 0 w 54"/>
                <a:gd name="T19" fmla="*/ 0 h 17"/>
                <a:gd name="T20" fmla="*/ 54 w 5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54" h="17">
                  <a:moveTo>
                    <a:pt x="54" y="6"/>
                  </a:moveTo>
                  <a:lnTo>
                    <a:pt x="0" y="17"/>
                  </a:lnTo>
                  <a:lnTo>
                    <a:pt x="0" y="11"/>
                  </a:lnTo>
                  <a:lnTo>
                    <a:pt x="54" y="0"/>
                  </a:lnTo>
                  <a:lnTo>
                    <a:pt x="54"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4" name="Freeform 110"/>
            <p:cNvSpPr>
              <a:spLocks/>
            </p:cNvSpPr>
            <p:nvPr/>
          </p:nvSpPr>
          <p:spPr bwMode="auto">
            <a:xfrm>
              <a:off x="1833" y="1225"/>
              <a:ext cx="54" cy="17"/>
            </a:xfrm>
            <a:custGeom>
              <a:avLst/>
              <a:gdLst>
                <a:gd name="T0" fmla="*/ 54 w 54"/>
                <a:gd name="T1" fmla="*/ 6 h 17"/>
                <a:gd name="T2" fmla="*/ 0 w 54"/>
                <a:gd name="T3" fmla="*/ 17 h 17"/>
                <a:gd name="T4" fmla="*/ 0 w 54"/>
                <a:gd name="T5" fmla="*/ 11 h 17"/>
                <a:gd name="T6" fmla="*/ 54 w 54"/>
                <a:gd name="T7" fmla="*/ 0 h 17"/>
                <a:gd name="T8" fmla="*/ 54 w 54"/>
                <a:gd name="T9" fmla="*/ 6 h 17"/>
                <a:gd name="T10" fmla="*/ 54 w 54"/>
                <a:gd name="T11" fmla="*/ 6 h 17"/>
                <a:gd name="T12" fmla="*/ 0 60000 65536"/>
                <a:gd name="T13" fmla="*/ 0 60000 65536"/>
                <a:gd name="T14" fmla="*/ 0 60000 65536"/>
                <a:gd name="T15" fmla="*/ 0 60000 65536"/>
                <a:gd name="T16" fmla="*/ 0 60000 65536"/>
                <a:gd name="T17" fmla="*/ 0 60000 65536"/>
                <a:gd name="T18" fmla="*/ 0 w 54"/>
                <a:gd name="T19" fmla="*/ 0 h 17"/>
                <a:gd name="T20" fmla="*/ 54 w 5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54" h="17">
                  <a:moveTo>
                    <a:pt x="54" y="6"/>
                  </a:moveTo>
                  <a:lnTo>
                    <a:pt x="0" y="17"/>
                  </a:lnTo>
                  <a:lnTo>
                    <a:pt x="0" y="11"/>
                  </a:lnTo>
                  <a:lnTo>
                    <a:pt x="54" y="0"/>
                  </a:lnTo>
                  <a:lnTo>
                    <a:pt x="54"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5" name="Freeform 111"/>
            <p:cNvSpPr>
              <a:spLocks/>
            </p:cNvSpPr>
            <p:nvPr/>
          </p:nvSpPr>
          <p:spPr bwMode="auto">
            <a:xfrm>
              <a:off x="1839" y="1248"/>
              <a:ext cx="54" cy="16"/>
            </a:xfrm>
            <a:custGeom>
              <a:avLst/>
              <a:gdLst>
                <a:gd name="T0" fmla="*/ 54 w 54"/>
                <a:gd name="T1" fmla="*/ 5 h 16"/>
                <a:gd name="T2" fmla="*/ 0 w 54"/>
                <a:gd name="T3" fmla="*/ 16 h 16"/>
                <a:gd name="T4" fmla="*/ 0 w 54"/>
                <a:gd name="T5" fmla="*/ 11 h 16"/>
                <a:gd name="T6" fmla="*/ 54 w 54"/>
                <a:gd name="T7" fmla="*/ 0 h 16"/>
                <a:gd name="T8" fmla="*/ 54 w 54"/>
                <a:gd name="T9" fmla="*/ 5 h 16"/>
                <a:gd name="T10" fmla="*/ 54 w 54"/>
                <a:gd name="T11" fmla="*/ 5 h 16"/>
                <a:gd name="T12" fmla="*/ 0 60000 65536"/>
                <a:gd name="T13" fmla="*/ 0 60000 65536"/>
                <a:gd name="T14" fmla="*/ 0 60000 65536"/>
                <a:gd name="T15" fmla="*/ 0 60000 65536"/>
                <a:gd name="T16" fmla="*/ 0 60000 65536"/>
                <a:gd name="T17" fmla="*/ 0 60000 65536"/>
                <a:gd name="T18" fmla="*/ 0 w 54"/>
                <a:gd name="T19" fmla="*/ 0 h 16"/>
                <a:gd name="T20" fmla="*/ 54 w 54"/>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54" h="16">
                  <a:moveTo>
                    <a:pt x="54" y="5"/>
                  </a:moveTo>
                  <a:lnTo>
                    <a:pt x="0" y="16"/>
                  </a:lnTo>
                  <a:lnTo>
                    <a:pt x="0" y="11"/>
                  </a:lnTo>
                  <a:lnTo>
                    <a:pt x="54" y="0"/>
                  </a:lnTo>
                  <a:lnTo>
                    <a:pt x="54" y="5"/>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6" name="Freeform 112"/>
            <p:cNvSpPr>
              <a:spLocks/>
            </p:cNvSpPr>
            <p:nvPr/>
          </p:nvSpPr>
          <p:spPr bwMode="auto">
            <a:xfrm>
              <a:off x="1839" y="1248"/>
              <a:ext cx="54" cy="16"/>
            </a:xfrm>
            <a:custGeom>
              <a:avLst/>
              <a:gdLst>
                <a:gd name="T0" fmla="*/ 54 w 54"/>
                <a:gd name="T1" fmla="*/ 5 h 16"/>
                <a:gd name="T2" fmla="*/ 0 w 54"/>
                <a:gd name="T3" fmla="*/ 16 h 16"/>
                <a:gd name="T4" fmla="*/ 0 w 54"/>
                <a:gd name="T5" fmla="*/ 11 h 16"/>
                <a:gd name="T6" fmla="*/ 54 w 54"/>
                <a:gd name="T7" fmla="*/ 0 h 16"/>
                <a:gd name="T8" fmla="*/ 54 w 54"/>
                <a:gd name="T9" fmla="*/ 5 h 16"/>
                <a:gd name="T10" fmla="*/ 54 w 54"/>
                <a:gd name="T11" fmla="*/ 5 h 16"/>
                <a:gd name="T12" fmla="*/ 0 60000 65536"/>
                <a:gd name="T13" fmla="*/ 0 60000 65536"/>
                <a:gd name="T14" fmla="*/ 0 60000 65536"/>
                <a:gd name="T15" fmla="*/ 0 60000 65536"/>
                <a:gd name="T16" fmla="*/ 0 60000 65536"/>
                <a:gd name="T17" fmla="*/ 0 60000 65536"/>
                <a:gd name="T18" fmla="*/ 0 w 54"/>
                <a:gd name="T19" fmla="*/ 0 h 16"/>
                <a:gd name="T20" fmla="*/ 54 w 54"/>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54" h="16">
                  <a:moveTo>
                    <a:pt x="54" y="5"/>
                  </a:moveTo>
                  <a:lnTo>
                    <a:pt x="0" y="16"/>
                  </a:lnTo>
                  <a:lnTo>
                    <a:pt x="0" y="11"/>
                  </a:lnTo>
                  <a:lnTo>
                    <a:pt x="54" y="0"/>
                  </a:lnTo>
                  <a:lnTo>
                    <a:pt x="54" y="5"/>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7" name="Freeform 113"/>
            <p:cNvSpPr>
              <a:spLocks/>
            </p:cNvSpPr>
            <p:nvPr/>
          </p:nvSpPr>
          <p:spPr bwMode="auto">
            <a:xfrm>
              <a:off x="1833" y="1242"/>
              <a:ext cx="54" cy="11"/>
            </a:xfrm>
            <a:custGeom>
              <a:avLst/>
              <a:gdLst>
                <a:gd name="T0" fmla="*/ 0 w 54"/>
                <a:gd name="T1" fmla="*/ 0 h 11"/>
                <a:gd name="T2" fmla="*/ 54 w 54"/>
                <a:gd name="T3" fmla="*/ 11 h 11"/>
                <a:gd name="T4" fmla="*/ 54 w 54"/>
                <a:gd name="T5" fmla="*/ 11 h 11"/>
                <a:gd name="T6" fmla="*/ 0 w 54"/>
                <a:gd name="T7" fmla="*/ 0 h 11"/>
                <a:gd name="T8" fmla="*/ 0 w 54"/>
                <a:gd name="T9" fmla="*/ 0 h 11"/>
                <a:gd name="T10" fmla="*/ 0 w 54"/>
                <a:gd name="T11" fmla="*/ 0 h 11"/>
                <a:gd name="T12" fmla="*/ 0 60000 65536"/>
                <a:gd name="T13" fmla="*/ 0 60000 65536"/>
                <a:gd name="T14" fmla="*/ 0 60000 65536"/>
                <a:gd name="T15" fmla="*/ 0 60000 65536"/>
                <a:gd name="T16" fmla="*/ 0 60000 65536"/>
                <a:gd name="T17" fmla="*/ 0 60000 65536"/>
                <a:gd name="T18" fmla="*/ 0 w 54"/>
                <a:gd name="T19" fmla="*/ 0 h 11"/>
                <a:gd name="T20" fmla="*/ 54 w 54"/>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4" h="11">
                  <a:moveTo>
                    <a:pt x="0" y="0"/>
                  </a:moveTo>
                  <a:lnTo>
                    <a:pt x="54" y="11"/>
                  </a:lnTo>
                  <a:lnTo>
                    <a:pt x="0" y="0"/>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8" name="Freeform 114"/>
            <p:cNvSpPr>
              <a:spLocks/>
            </p:cNvSpPr>
            <p:nvPr/>
          </p:nvSpPr>
          <p:spPr bwMode="auto">
            <a:xfrm>
              <a:off x="1833" y="1242"/>
              <a:ext cx="54" cy="11"/>
            </a:xfrm>
            <a:custGeom>
              <a:avLst/>
              <a:gdLst>
                <a:gd name="T0" fmla="*/ 0 w 54"/>
                <a:gd name="T1" fmla="*/ 0 h 11"/>
                <a:gd name="T2" fmla="*/ 54 w 54"/>
                <a:gd name="T3" fmla="*/ 11 h 11"/>
                <a:gd name="T4" fmla="*/ 54 w 54"/>
                <a:gd name="T5" fmla="*/ 11 h 11"/>
                <a:gd name="T6" fmla="*/ 0 w 54"/>
                <a:gd name="T7" fmla="*/ 0 h 11"/>
                <a:gd name="T8" fmla="*/ 0 w 54"/>
                <a:gd name="T9" fmla="*/ 0 h 11"/>
                <a:gd name="T10" fmla="*/ 0 w 54"/>
                <a:gd name="T11" fmla="*/ 0 h 11"/>
                <a:gd name="T12" fmla="*/ 0 60000 65536"/>
                <a:gd name="T13" fmla="*/ 0 60000 65536"/>
                <a:gd name="T14" fmla="*/ 0 60000 65536"/>
                <a:gd name="T15" fmla="*/ 0 60000 65536"/>
                <a:gd name="T16" fmla="*/ 0 60000 65536"/>
                <a:gd name="T17" fmla="*/ 0 60000 65536"/>
                <a:gd name="T18" fmla="*/ 0 w 54"/>
                <a:gd name="T19" fmla="*/ 0 h 11"/>
                <a:gd name="T20" fmla="*/ 54 w 54"/>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4" h="11">
                  <a:moveTo>
                    <a:pt x="0" y="0"/>
                  </a:moveTo>
                  <a:lnTo>
                    <a:pt x="54" y="11"/>
                  </a:lnTo>
                  <a:lnTo>
                    <a:pt x="0" y="0"/>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59" name="Freeform 115"/>
            <p:cNvSpPr>
              <a:spLocks/>
            </p:cNvSpPr>
            <p:nvPr/>
          </p:nvSpPr>
          <p:spPr bwMode="auto">
            <a:xfrm>
              <a:off x="1881" y="1225"/>
              <a:ext cx="47" cy="17"/>
            </a:xfrm>
            <a:custGeom>
              <a:avLst/>
              <a:gdLst>
                <a:gd name="T0" fmla="*/ 0 w 47"/>
                <a:gd name="T1" fmla="*/ 6 h 17"/>
                <a:gd name="T2" fmla="*/ 47 w 47"/>
                <a:gd name="T3" fmla="*/ 17 h 17"/>
                <a:gd name="T4" fmla="*/ 47 w 47"/>
                <a:gd name="T5" fmla="*/ 11 h 17"/>
                <a:gd name="T6" fmla="*/ 0 w 47"/>
                <a:gd name="T7" fmla="*/ 0 h 17"/>
                <a:gd name="T8" fmla="*/ 0 w 47"/>
                <a:gd name="T9" fmla="*/ 6 h 17"/>
                <a:gd name="T10" fmla="*/ 0 w 47"/>
                <a:gd name="T11" fmla="*/ 6 h 17"/>
                <a:gd name="T12" fmla="*/ 0 60000 65536"/>
                <a:gd name="T13" fmla="*/ 0 60000 65536"/>
                <a:gd name="T14" fmla="*/ 0 60000 65536"/>
                <a:gd name="T15" fmla="*/ 0 60000 65536"/>
                <a:gd name="T16" fmla="*/ 0 60000 65536"/>
                <a:gd name="T17" fmla="*/ 0 60000 65536"/>
                <a:gd name="T18" fmla="*/ 0 w 47"/>
                <a:gd name="T19" fmla="*/ 0 h 17"/>
                <a:gd name="T20" fmla="*/ 47 w 47"/>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47" h="17">
                  <a:moveTo>
                    <a:pt x="0" y="6"/>
                  </a:moveTo>
                  <a:lnTo>
                    <a:pt x="47" y="17"/>
                  </a:lnTo>
                  <a:lnTo>
                    <a:pt x="47" y="11"/>
                  </a:lnTo>
                  <a:lnTo>
                    <a:pt x="0" y="0"/>
                  </a:lnTo>
                  <a:lnTo>
                    <a:pt x="0"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0" name="Freeform 116"/>
            <p:cNvSpPr>
              <a:spLocks/>
            </p:cNvSpPr>
            <p:nvPr/>
          </p:nvSpPr>
          <p:spPr bwMode="auto">
            <a:xfrm>
              <a:off x="1881" y="1225"/>
              <a:ext cx="47" cy="17"/>
            </a:xfrm>
            <a:custGeom>
              <a:avLst/>
              <a:gdLst>
                <a:gd name="T0" fmla="*/ 0 w 47"/>
                <a:gd name="T1" fmla="*/ 6 h 17"/>
                <a:gd name="T2" fmla="*/ 47 w 47"/>
                <a:gd name="T3" fmla="*/ 17 h 17"/>
                <a:gd name="T4" fmla="*/ 47 w 47"/>
                <a:gd name="T5" fmla="*/ 11 h 17"/>
                <a:gd name="T6" fmla="*/ 0 w 47"/>
                <a:gd name="T7" fmla="*/ 0 h 17"/>
                <a:gd name="T8" fmla="*/ 0 w 47"/>
                <a:gd name="T9" fmla="*/ 6 h 17"/>
                <a:gd name="T10" fmla="*/ 0 w 47"/>
                <a:gd name="T11" fmla="*/ 6 h 17"/>
                <a:gd name="T12" fmla="*/ 0 60000 65536"/>
                <a:gd name="T13" fmla="*/ 0 60000 65536"/>
                <a:gd name="T14" fmla="*/ 0 60000 65536"/>
                <a:gd name="T15" fmla="*/ 0 60000 65536"/>
                <a:gd name="T16" fmla="*/ 0 60000 65536"/>
                <a:gd name="T17" fmla="*/ 0 60000 65536"/>
                <a:gd name="T18" fmla="*/ 0 w 47"/>
                <a:gd name="T19" fmla="*/ 0 h 17"/>
                <a:gd name="T20" fmla="*/ 47 w 47"/>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47" h="17">
                  <a:moveTo>
                    <a:pt x="0" y="6"/>
                  </a:moveTo>
                  <a:lnTo>
                    <a:pt x="47" y="17"/>
                  </a:lnTo>
                  <a:lnTo>
                    <a:pt x="47" y="11"/>
                  </a:lnTo>
                  <a:lnTo>
                    <a:pt x="0" y="0"/>
                  </a:lnTo>
                  <a:lnTo>
                    <a:pt x="0"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1" name="Freeform 117"/>
            <p:cNvSpPr>
              <a:spLocks/>
            </p:cNvSpPr>
            <p:nvPr/>
          </p:nvSpPr>
          <p:spPr bwMode="auto">
            <a:xfrm>
              <a:off x="1881" y="1242"/>
              <a:ext cx="47" cy="11"/>
            </a:xfrm>
            <a:custGeom>
              <a:avLst/>
              <a:gdLst>
                <a:gd name="T0" fmla="*/ 47 w 47"/>
                <a:gd name="T1" fmla="*/ 0 h 11"/>
                <a:gd name="T2" fmla="*/ 0 w 47"/>
                <a:gd name="T3" fmla="*/ 11 h 11"/>
                <a:gd name="T4" fmla="*/ 0 w 47"/>
                <a:gd name="T5" fmla="*/ 11 h 11"/>
                <a:gd name="T6" fmla="*/ 47 w 47"/>
                <a:gd name="T7" fmla="*/ 0 h 11"/>
                <a:gd name="T8" fmla="*/ 47 w 47"/>
                <a:gd name="T9" fmla="*/ 0 h 11"/>
                <a:gd name="T10" fmla="*/ 47 w 47"/>
                <a:gd name="T11" fmla="*/ 0 h 11"/>
                <a:gd name="T12" fmla="*/ 0 60000 65536"/>
                <a:gd name="T13" fmla="*/ 0 60000 65536"/>
                <a:gd name="T14" fmla="*/ 0 60000 65536"/>
                <a:gd name="T15" fmla="*/ 0 60000 65536"/>
                <a:gd name="T16" fmla="*/ 0 60000 65536"/>
                <a:gd name="T17" fmla="*/ 0 60000 65536"/>
                <a:gd name="T18" fmla="*/ 0 w 47"/>
                <a:gd name="T19" fmla="*/ 0 h 11"/>
                <a:gd name="T20" fmla="*/ 47 w 4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47" h="11">
                  <a:moveTo>
                    <a:pt x="47" y="0"/>
                  </a:moveTo>
                  <a:lnTo>
                    <a:pt x="0" y="11"/>
                  </a:lnTo>
                  <a:lnTo>
                    <a:pt x="47" y="0"/>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2" name="Freeform 118"/>
            <p:cNvSpPr>
              <a:spLocks/>
            </p:cNvSpPr>
            <p:nvPr/>
          </p:nvSpPr>
          <p:spPr bwMode="auto">
            <a:xfrm>
              <a:off x="1881" y="1242"/>
              <a:ext cx="47" cy="11"/>
            </a:xfrm>
            <a:custGeom>
              <a:avLst/>
              <a:gdLst>
                <a:gd name="T0" fmla="*/ 47 w 47"/>
                <a:gd name="T1" fmla="*/ 0 h 11"/>
                <a:gd name="T2" fmla="*/ 0 w 47"/>
                <a:gd name="T3" fmla="*/ 11 h 11"/>
                <a:gd name="T4" fmla="*/ 0 w 47"/>
                <a:gd name="T5" fmla="*/ 11 h 11"/>
                <a:gd name="T6" fmla="*/ 47 w 47"/>
                <a:gd name="T7" fmla="*/ 0 h 11"/>
                <a:gd name="T8" fmla="*/ 47 w 47"/>
                <a:gd name="T9" fmla="*/ 0 h 11"/>
                <a:gd name="T10" fmla="*/ 47 w 47"/>
                <a:gd name="T11" fmla="*/ 0 h 11"/>
                <a:gd name="T12" fmla="*/ 0 60000 65536"/>
                <a:gd name="T13" fmla="*/ 0 60000 65536"/>
                <a:gd name="T14" fmla="*/ 0 60000 65536"/>
                <a:gd name="T15" fmla="*/ 0 60000 65536"/>
                <a:gd name="T16" fmla="*/ 0 60000 65536"/>
                <a:gd name="T17" fmla="*/ 0 60000 65536"/>
                <a:gd name="T18" fmla="*/ 0 w 47"/>
                <a:gd name="T19" fmla="*/ 0 h 11"/>
                <a:gd name="T20" fmla="*/ 47 w 4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47" h="11">
                  <a:moveTo>
                    <a:pt x="47" y="0"/>
                  </a:moveTo>
                  <a:lnTo>
                    <a:pt x="0" y="11"/>
                  </a:lnTo>
                  <a:lnTo>
                    <a:pt x="47" y="0"/>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3" name="Freeform 119"/>
            <p:cNvSpPr>
              <a:spLocks/>
            </p:cNvSpPr>
            <p:nvPr/>
          </p:nvSpPr>
          <p:spPr bwMode="auto">
            <a:xfrm>
              <a:off x="1839" y="1264"/>
              <a:ext cx="83" cy="1"/>
            </a:xfrm>
            <a:custGeom>
              <a:avLst/>
              <a:gdLst>
                <a:gd name="T0" fmla="*/ 83 w 83"/>
                <a:gd name="T1" fmla="*/ 0 h 1"/>
                <a:gd name="T2" fmla="*/ 0 w 83"/>
                <a:gd name="T3" fmla="*/ 0 h 1"/>
                <a:gd name="T4" fmla="*/ 0 w 83"/>
                <a:gd name="T5" fmla="*/ 0 h 1"/>
                <a:gd name="T6" fmla="*/ 83 w 83"/>
                <a:gd name="T7" fmla="*/ 0 h 1"/>
                <a:gd name="T8" fmla="*/ 83 w 83"/>
                <a:gd name="T9" fmla="*/ 0 h 1"/>
                <a:gd name="T10" fmla="*/ 83 w 83"/>
                <a:gd name="T11" fmla="*/ 0 h 1"/>
                <a:gd name="T12" fmla="*/ 0 60000 65536"/>
                <a:gd name="T13" fmla="*/ 0 60000 65536"/>
                <a:gd name="T14" fmla="*/ 0 60000 65536"/>
                <a:gd name="T15" fmla="*/ 0 60000 65536"/>
                <a:gd name="T16" fmla="*/ 0 60000 65536"/>
                <a:gd name="T17" fmla="*/ 0 60000 65536"/>
                <a:gd name="T18" fmla="*/ 0 w 83"/>
                <a:gd name="T19" fmla="*/ 0 h 1"/>
                <a:gd name="T20" fmla="*/ 83 w 83"/>
                <a:gd name="T21" fmla="*/ 1 h 1"/>
              </a:gdLst>
              <a:ahLst/>
              <a:cxnLst>
                <a:cxn ang="T12">
                  <a:pos x="T0" y="T1"/>
                </a:cxn>
                <a:cxn ang="T13">
                  <a:pos x="T2" y="T3"/>
                </a:cxn>
                <a:cxn ang="T14">
                  <a:pos x="T4" y="T5"/>
                </a:cxn>
                <a:cxn ang="T15">
                  <a:pos x="T6" y="T7"/>
                </a:cxn>
                <a:cxn ang="T16">
                  <a:pos x="T8" y="T9"/>
                </a:cxn>
                <a:cxn ang="T17">
                  <a:pos x="T10" y="T11"/>
                </a:cxn>
              </a:cxnLst>
              <a:rect l="T18" t="T19" r="T20" b="T21"/>
              <a:pathLst>
                <a:path w="83" h="1">
                  <a:moveTo>
                    <a:pt x="83" y="0"/>
                  </a:moveTo>
                  <a:lnTo>
                    <a:pt x="0" y="0"/>
                  </a:lnTo>
                  <a:lnTo>
                    <a:pt x="83" y="0"/>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4" name="Freeform 120"/>
            <p:cNvSpPr>
              <a:spLocks/>
            </p:cNvSpPr>
            <p:nvPr/>
          </p:nvSpPr>
          <p:spPr bwMode="auto">
            <a:xfrm>
              <a:off x="1839" y="1264"/>
              <a:ext cx="83" cy="1"/>
            </a:xfrm>
            <a:custGeom>
              <a:avLst/>
              <a:gdLst>
                <a:gd name="T0" fmla="*/ 83 w 83"/>
                <a:gd name="T1" fmla="*/ 0 h 1"/>
                <a:gd name="T2" fmla="*/ 0 w 83"/>
                <a:gd name="T3" fmla="*/ 0 h 1"/>
                <a:gd name="T4" fmla="*/ 0 w 83"/>
                <a:gd name="T5" fmla="*/ 0 h 1"/>
                <a:gd name="T6" fmla="*/ 83 w 83"/>
                <a:gd name="T7" fmla="*/ 0 h 1"/>
                <a:gd name="T8" fmla="*/ 83 w 83"/>
                <a:gd name="T9" fmla="*/ 0 h 1"/>
                <a:gd name="T10" fmla="*/ 83 w 83"/>
                <a:gd name="T11" fmla="*/ 0 h 1"/>
                <a:gd name="T12" fmla="*/ 0 60000 65536"/>
                <a:gd name="T13" fmla="*/ 0 60000 65536"/>
                <a:gd name="T14" fmla="*/ 0 60000 65536"/>
                <a:gd name="T15" fmla="*/ 0 60000 65536"/>
                <a:gd name="T16" fmla="*/ 0 60000 65536"/>
                <a:gd name="T17" fmla="*/ 0 60000 65536"/>
                <a:gd name="T18" fmla="*/ 0 w 83"/>
                <a:gd name="T19" fmla="*/ 0 h 1"/>
                <a:gd name="T20" fmla="*/ 83 w 83"/>
                <a:gd name="T21" fmla="*/ 1 h 1"/>
              </a:gdLst>
              <a:ahLst/>
              <a:cxnLst>
                <a:cxn ang="T12">
                  <a:pos x="T0" y="T1"/>
                </a:cxn>
                <a:cxn ang="T13">
                  <a:pos x="T2" y="T3"/>
                </a:cxn>
                <a:cxn ang="T14">
                  <a:pos x="T4" y="T5"/>
                </a:cxn>
                <a:cxn ang="T15">
                  <a:pos x="T6" y="T7"/>
                </a:cxn>
                <a:cxn ang="T16">
                  <a:pos x="T8" y="T9"/>
                </a:cxn>
                <a:cxn ang="T17">
                  <a:pos x="T10" y="T11"/>
                </a:cxn>
              </a:cxnLst>
              <a:rect l="T18" t="T19" r="T20" b="T21"/>
              <a:pathLst>
                <a:path w="83" h="1">
                  <a:moveTo>
                    <a:pt x="83" y="0"/>
                  </a:moveTo>
                  <a:lnTo>
                    <a:pt x="0" y="0"/>
                  </a:lnTo>
                  <a:lnTo>
                    <a:pt x="83" y="0"/>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5" name="Freeform 121"/>
            <p:cNvSpPr>
              <a:spLocks/>
            </p:cNvSpPr>
            <p:nvPr/>
          </p:nvSpPr>
          <p:spPr bwMode="auto">
            <a:xfrm>
              <a:off x="1839" y="1214"/>
              <a:ext cx="83" cy="6"/>
            </a:xfrm>
            <a:custGeom>
              <a:avLst/>
              <a:gdLst>
                <a:gd name="T0" fmla="*/ 83 w 83"/>
                <a:gd name="T1" fmla="*/ 6 h 6"/>
                <a:gd name="T2" fmla="*/ 0 w 83"/>
                <a:gd name="T3" fmla="*/ 6 h 6"/>
                <a:gd name="T4" fmla="*/ 0 w 83"/>
                <a:gd name="T5" fmla="*/ 0 h 6"/>
                <a:gd name="T6" fmla="*/ 83 w 83"/>
                <a:gd name="T7" fmla="*/ 0 h 6"/>
                <a:gd name="T8" fmla="*/ 83 w 83"/>
                <a:gd name="T9" fmla="*/ 6 h 6"/>
                <a:gd name="T10" fmla="*/ 83 w 83"/>
                <a:gd name="T11" fmla="*/ 6 h 6"/>
                <a:gd name="T12" fmla="*/ 0 60000 65536"/>
                <a:gd name="T13" fmla="*/ 0 60000 65536"/>
                <a:gd name="T14" fmla="*/ 0 60000 65536"/>
                <a:gd name="T15" fmla="*/ 0 60000 65536"/>
                <a:gd name="T16" fmla="*/ 0 60000 65536"/>
                <a:gd name="T17" fmla="*/ 0 60000 65536"/>
                <a:gd name="T18" fmla="*/ 0 w 83"/>
                <a:gd name="T19" fmla="*/ 0 h 6"/>
                <a:gd name="T20" fmla="*/ 83 w 83"/>
                <a:gd name="T21" fmla="*/ 6 h 6"/>
              </a:gdLst>
              <a:ahLst/>
              <a:cxnLst>
                <a:cxn ang="T12">
                  <a:pos x="T0" y="T1"/>
                </a:cxn>
                <a:cxn ang="T13">
                  <a:pos x="T2" y="T3"/>
                </a:cxn>
                <a:cxn ang="T14">
                  <a:pos x="T4" y="T5"/>
                </a:cxn>
                <a:cxn ang="T15">
                  <a:pos x="T6" y="T7"/>
                </a:cxn>
                <a:cxn ang="T16">
                  <a:pos x="T8" y="T9"/>
                </a:cxn>
                <a:cxn ang="T17">
                  <a:pos x="T10" y="T11"/>
                </a:cxn>
              </a:cxnLst>
              <a:rect l="T18" t="T19" r="T20" b="T21"/>
              <a:pathLst>
                <a:path w="83" h="6">
                  <a:moveTo>
                    <a:pt x="83" y="6"/>
                  </a:moveTo>
                  <a:lnTo>
                    <a:pt x="0" y="6"/>
                  </a:lnTo>
                  <a:lnTo>
                    <a:pt x="0" y="0"/>
                  </a:lnTo>
                  <a:lnTo>
                    <a:pt x="83" y="0"/>
                  </a:lnTo>
                  <a:lnTo>
                    <a:pt x="83"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6" name="Freeform 122"/>
            <p:cNvSpPr>
              <a:spLocks/>
            </p:cNvSpPr>
            <p:nvPr/>
          </p:nvSpPr>
          <p:spPr bwMode="auto">
            <a:xfrm>
              <a:off x="1839" y="1214"/>
              <a:ext cx="83" cy="6"/>
            </a:xfrm>
            <a:custGeom>
              <a:avLst/>
              <a:gdLst>
                <a:gd name="T0" fmla="*/ 83 w 83"/>
                <a:gd name="T1" fmla="*/ 6 h 6"/>
                <a:gd name="T2" fmla="*/ 0 w 83"/>
                <a:gd name="T3" fmla="*/ 6 h 6"/>
                <a:gd name="T4" fmla="*/ 0 w 83"/>
                <a:gd name="T5" fmla="*/ 0 h 6"/>
                <a:gd name="T6" fmla="*/ 83 w 83"/>
                <a:gd name="T7" fmla="*/ 0 h 6"/>
                <a:gd name="T8" fmla="*/ 83 w 83"/>
                <a:gd name="T9" fmla="*/ 6 h 6"/>
                <a:gd name="T10" fmla="*/ 83 w 83"/>
                <a:gd name="T11" fmla="*/ 6 h 6"/>
                <a:gd name="T12" fmla="*/ 0 60000 65536"/>
                <a:gd name="T13" fmla="*/ 0 60000 65536"/>
                <a:gd name="T14" fmla="*/ 0 60000 65536"/>
                <a:gd name="T15" fmla="*/ 0 60000 65536"/>
                <a:gd name="T16" fmla="*/ 0 60000 65536"/>
                <a:gd name="T17" fmla="*/ 0 60000 65536"/>
                <a:gd name="T18" fmla="*/ 0 w 83"/>
                <a:gd name="T19" fmla="*/ 0 h 6"/>
                <a:gd name="T20" fmla="*/ 83 w 83"/>
                <a:gd name="T21" fmla="*/ 6 h 6"/>
              </a:gdLst>
              <a:ahLst/>
              <a:cxnLst>
                <a:cxn ang="T12">
                  <a:pos x="T0" y="T1"/>
                </a:cxn>
                <a:cxn ang="T13">
                  <a:pos x="T2" y="T3"/>
                </a:cxn>
                <a:cxn ang="T14">
                  <a:pos x="T4" y="T5"/>
                </a:cxn>
                <a:cxn ang="T15">
                  <a:pos x="T6" y="T7"/>
                </a:cxn>
                <a:cxn ang="T16">
                  <a:pos x="T8" y="T9"/>
                </a:cxn>
                <a:cxn ang="T17">
                  <a:pos x="T10" y="T11"/>
                </a:cxn>
              </a:cxnLst>
              <a:rect l="T18" t="T19" r="T20" b="T21"/>
              <a:pathLst>
                <a:path w="83" h="6">
                  <a:moveTo>
                    <a:pt x="83" y="6"/>
                  </a:moveTo>
                  <a:lnTo>
                    <a:pt x="0" y="6"/>
                  </a:lnTo>
                  <a:lnTo>
                    <a:pt x="0" y="0"/>
                  </a:lnTo>
                  <a:lnTo>
                    <a:pt x="83" y="0"/>
                  </a:lnTo>
                  <a:lnTo>
                    <a:pt x="83"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7" name="Freeform 123"/>
            <p:cNvSpPr>
              <a:spLocks noEditPoints="1"/>
            </p:cNvSpPr>
            <p:nvPr/>
          </p:nvSpPr>
          <p:spPr bwMode="auto">
            <a:xfrm>
              <a:off x="1833" y="1197"/>
              <a:ext cx="101" cy="90"/>
            </a:xfrm>
            <a:custGeom>
              <a:avLst/>
              <a:gdLst>
                <a:gd name="T0" fmla="*/ 48 w 101"/>
                <a:gd name="T1" fmla="*/ 0 h 90"/>
                <a:gd name="T2" fmla="*/ 30 w 101"/>
                <a:gd name="T3" fmla="*/ 6 h 90"/>
                <a:gd name="T4" fmla="*/ 18 w 101"/>
                <a:gd name="T5" fmla="*/ 12 h 90"/>
                <a:gd name="T6" fmla="*/ 6 w 101"/>
                <a:gd name="T7" fmla="*/ 28 h 90"/>
                <a:gd name="T8" fmla="*/ 0 w 101"/>
                <a:gd name="T9" fmla="*/ 45 h 90"/>
                <a:gd name="T10" fmla="*/ 6 w 101"/>
                <a:gd name="T11" fmla="*/ 62 h 90"/>
                <a:gd name="T12" fmla="*/ 18 w 101"/>
                <a:gd name="T13" fmla="*/ 79 h 90"/>
                <a:gd name="T14" fmla="*/ 30 w 101"/>
                <a:gd name="T15" fmla="*/ 84 h 90"/>
                <a:gd name="T16" fmla="*/ 48 w 101"/>
                <a:gd name="T17" fmla="*/ 90 h 90"/>
                <a:gd name="T18" fmla="*/ 71 w 101"/>
                <a:gd name="T19" fmla="*/ 84 h 90"/>
                <a:gd name="T20" fmla="*/ 83 w 101"/>
                <a:gd name="T21" fmla="*/ 79 h 90"/>
                <a:gd name="T22" fmla="*/ 95 w 101"/>
                <a:gd name="T23" fmla="*/ 62 h 90"/>
                <a:gd name="T24" fmla="*/ 101 w 101"/>
                <a:gd name="T25" fmla="*/ 45 h 90"/>
                <a:gd name="T26" fmla="*/ 95 w 101"/>
                <a:gd name="T27" fmla="*/ 28 h 90"/>
                <a:gd name="T28" fmla="*/ 83 w 101"/>
                <a:gd name="T29" fmla="*/ 12 h 90"/>
                <a:gd name="T30" fmla="*/ 71 w 101"/>
                <a:gd name="T31" fmla="*/ 6 h 90"/>
                <a:gd name="T32" fmla="*/ 48 w 101"/>
                <a:gd name="T33" fmla="*/ 0 h 90"/>
                <a:gd name="T34" fmla="*/ 48 w 101"/>
                <a:gd name="T35" fmla="*/ 0 h 90"/>
                <a:gd name="T36" fmla="*/ 48 w 101"/>
                <a:gd name="T37" fmla="*/ 84 h 90"/>
                <a:gd name="T38" fmla="*/ 30 w 101"/>
                <a:gd name="T39" fmla="*/ 84 h 90"/>
                <a:gd name="T40" fmla="*/ 18 w 101"/>
                <a:gd name="T41" fmla="*/ 73 h 90"/>
                <a:gd name="T42" fmla="*/ 12 w 101"/>
                <a:gd name="T43" fmla="*/ 62 h 90"/>
                <a:gd name="T44" fmla="*/ 6 w 101"/>
                <a:gd name="T45" fmla="*/ 45 h 90"/>
                <a:gd name="T46" fmla="*/ 12 w 101"/>
                <a:gd name="T47" fmla="*/ 28 h 90"/>
                <a:gd name="T48" fmla="*/ 18 w 101"/>
                <a:gd name="T49" fmla="*/ 17 h 90"/>
                <a:gd name="T50" fmla="*/ 30 w 101"/>
                <a:gd name="T51" fmla="*/ 6 h 90"/>
                <a:gd name="T52" fmla="*/ 48 w 101"/>
                <a:gd name="T53" fmla="*/ 0 h 90"/>
                <a:gd name="T54" fmla="*/ 66 w 101"/>
                <a:gd name="T55" fmla="*/ 6 h 90"/>
                <a:gd name="T56" fmla="*/ 83 w 101"/>
                <a:gd name="T57" fmla="*/ 17 h 90"/>
                <a:gd name="T58" fmla="*/ 89 w 101"/>
                <a:gd name="T59" fmla="*/ 28 h 90"/>
                <a:gd name="T60" fmla="*/ 95 w 101"/>
                <a:gd name="T61" fmla="*/ 45 h 90"/>
                <a:gd name="T62" fmla="*/ 89 w 101"/>
                <a:gd name="T63" fmla="*/ 62 h 90"/>
                <a:gd name="T64" fmla="*/ 83 w 101"/>
                <a:gd name="T65" fmla="*/ 73 h 90"/>
                <a:gd name="T66" fmla="*/ 66 w 101"/>
                <a:gd name="T67" fmla="*/ 84 h 90"/>
                <a:gd name="T68" fmla="*/ 48 w 101"/>
                <a:gd name="T69" fmla="*/ 84 h 90"/>
                <a:gd name="T70" fmla="*/ 48 w 101"/>
                <a:gd name="T71" fmla="*/ 84 h 9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1"/>
                <a:gd name="T109" fmla="*/ 0 h 90"/>
                <a:gd name="T110" fmla="*/ 101 w 101"/>
                <a:gd name="T111" fmla="*/ 90 h 9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1" h="90">
                  <a:moveTo>
                    <a:pt x="48" y="0"/>
                  </a:moveTo>
                  <a:lnTo>
                    <a:pt x="30" y="6"/>
                  </a:lnTo>
                  <a:lnTo>
                    <a:pt x="18" y="12"/>
                  </a:lnTo>
                  <a:lnTo>
                    <a:pt x="6" y="28"/>
                  </a:lnTo>
                  <a:lnTo>
                    <a:pt x="0" y="45"/>
                  </a:lnTo>
                  <a:lnTo>
                    <a:pt x="6" y="62"/>
                  </a:lnTo>
                  <a:lnTo>
                    <a:pt x="18" y="79"/>
                  </a:lnTo>
                  <a:lnTo>
                    <a:pt x="30" y="84"/>
                  </a:lnTo>
                  <a:lnTo>
                    <a:pt x="48" y="90"/>
                  </a:lnTo>
                  <a:lnTo>
                    <a:pt x="71" y="84"/>
                  </a:lnTo>
                  <a:lnTo>
                    <a:pt x="83" y="79"/>
                  </a:lnTo>
                  <a:lnTo>
                    <a:pt x="95" y="62"/>
                  </a:lnTo>
                  <a:lnTo>
                    <a:pt x="101" y="45"/>
                  </a:lnTo>
                  <a:lnTo>
                    <a:pt x="95" y="28"/>
                  </a:lnTo>
                  <a:lnTo>
                    <a:pt x="83" y="12"/>
                  </a:lnTo>
                  <a:lnTo>
                    <a:pt x="71" y="6"/>
                  </a:lnTo>
                  <a:lnTo>
                    <a:pt x="48" y="0"/>
                  </a:lnTo>
                  <a:close/>
                  <a:moveTo>
                    <a:pt x="48" y="84"/>
                  </a:moveTo>
                  <a:lnTo>
                    <a:pt x="30" y="84"/>
                  </a:lnTo>
                  <a:lnTo>
                    <a:pt x="18" y="73"/>
                  </a:lnTo>
                  <a:lnTo>
                    <a:pt x="12" y="62"/>
                  </a:lnTo>
                  <a:lnTo>
                    <a:pt x="6" y="45"/>
                  </a:lnTo>
                  <a:lnTo>
                    <a:pt x="12" y="28"/>
                  </a:lnTo>
                  <a:lnTo>
                    <a:pt x="18" y="17"/>
                  </a:lnTo>
                  <a:lnTo>
                    <a:pt x="30" y="6"/>
                  </a:lnTo>
                  <a:lnTo>
                    <a:pt x="48" y="0"/>
                  </a:lnTo>
                  <a:lnTo>
                    <a:pt x="66" y="6"/>
                  </a:lnTo>
                  <a:lnTo>
                    <a:pt x="83" y="17"/>
                  </a:lnTo>
                  <a:lnTo>
                    <a:pt x="89" y="28"/>
                  </a:lnTo>
                  <a:lnTo>
                    <a:pt x="95" y="45"/>
                  </a:lnTo>
                  <a:lnTo>
                    <a:pt x="89" y="62"/>
                  </a:lnTo>
                  <a:lnTo>
                    <a:pt x="83" y="73"/>
                  </a:lnTo>
                  <a:lnTo>
                    <a:pt x="66" y="84"/>
                  </a:lnTo>
                  <a:lnTo>
                    <a:pt x="48" y="84"/>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8" name="Freeform 124"/>
            <p:cNvSpPr>
              <a:spLocks/>
            </p:cNvSpPr>
            <p:nvPr/>
          </p:nvSpPr>
          <p:spPr bwMode="auto">
            <a:xfrm>
              <a:off x="1833" y="1197"/>
              <a:ext cx="101" cy="90"/>
            </a:xfrm>
            <a:custGeom>
              <a:avLst/>
              <a:gdLst>
                <a:gd name="T0" fmla="*/ 48 w 101"/>
                <a:gd name="T1" fmla="*/ 0 h 90"/>
                <a:gd name="T2" fmla="*/ 30 w 101"/>
                <a:gd name="T3" fmla="*/ 6 h 90"/>
                <a:gd name="T4" fmla="*/ 18 w 101"/>
                <a:gd name="T5" fmla="*/ 12 h 90"/>
                <a:gd name="T6" fmla="*/ 6 w 101"/>
                <a:gd name="T7" fmla="*/ 28 h 90"/>
                <a:gd name="T8" fmla="*/ 0 w 101"/>
                <a:gd name="T9" fmla="*/ 45 h 90"/>
                <a:gd name="T10" fmla="*/ 6 w 101"/>
                <a:gd name="T11" fmla="*/ 62 h 90"/>
                <a:gd name="T12" fmla="*/ 18 w 101"/>
                <a:gd name="T13" fmla="*/ 79 h 90"/>
                <a:gd name="T14" fmla="*/ 30 w 101"/>
                <a:gd name="T15" fmla="*/ 84 h 90"/>
                <a:gd name="T16" fmla="*/ 48 w 101"/>
                <a:gd name="T17" fmla="*/ 90 h 90"/>
                <a:gd name="T18" fmla="*/ 71 w 101"/>
                <a:gd name="T19" fmla="*/ 84 h 90"/>
                <a:gd name="T20" fmla="*/ 83 w 101"/>
                <a:gd name="T21" fmla="*/ 79 h 90"/>
                <a:gd name="T22" fmla="*/ 95 w 101"/>
                <a:gd name="T23" fmla="*/ 62 h 90"/>
                <a:gd name="T24" fmla="*/ 101 w 101"/>
                <a:gd name="T25" fmla="*/ 45 h 90"/>
                <a:gd name="T26" fmla="*/ 95 w 101"/>
                <a:gd name="T27" fmla="*/ 28 h 90"/>
                <a:gd name="T28" fmla="*/ 83 w 101"/>
                <a:gd name="T29" fmla="*/ 12 h 90"/>
                <a:gd name="T30" fmla="*/ 71 w 101"/>
                <a:gd name="T31" fmla="*/ 6 h 90"/>
                <a:gd name="T32" fmla="*/ 48 w 101"/>
                <a:gd name="T33" fmla="*/ 0 h 90"/>
                <a:gd name="T34" fmla="*/ 48 w 101"/>
                <a:gd name="T35" fmla="*/ 0 h 9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1"/>
                <a:gd name="T55" fmla="*/ 0 h 90"/>
                <a:gd name="T56" fmla="*/ 101 w 101"/>
                <a:gd name="T57" fmla="*/ 90 h 9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1" h="90">
                  <a:moveTo>
                    <a:pt x="48" y="0"/>
                  </a:moveTo>
                  <a:lnTo>
                    <a:pt x="30" y="6"/>
                  </a:lnTo>
                  <a:lnTo>
                    <a:pt x="18" y="12"/>
                  </a:lnTo>
                  <a:lnTo>
                    <a:pt x="6" y="28"/>
                  </a:lnTo>
                  <a:lnTo>
                    <a:pt x="0" y="45"/>
                  </a:lnTo>
                  <a:lnTo>
                    <a:pt x="6" y="62"/>
                  </a:lnTo>
                  <a:lnTo>
                    <a:pt x="18" y="79"/>
                  </a:lnTo>
                  <a:lnTo>
                    <a:pt x="30" y="84"/>
                  </a:lnTo>
                  <a:lnTo>
                    <a:pt x="48" y="90"/>
                  </a:lnTo>
                  <a:lnTo>
                    <a:pt x="71" y="84"/>
                  </a:lnTo>
                  <a:lnTo>
                    <a:pt x="83" y="79"/>
                  </a:lnTo>
                  <a:lnTo>
                    <a:pt x="95" y="62"/>
                  </a:lnTo>
                  <a:lnTo>
                    <a:pt x="101" y="45"/>
                  </a:lnTo>
                  <a:lnTo>
                    <a:pt x="95" y="28"/>
                  </a:lnTo>
                  <a:lnTo>
                    <a:pt x="83" y="12"/>
                  </a:lnTo>
                  <a:lnTo>
                    <a:pt x="71" y="6"/>
                  </a:lnTo>
                  <a:lnTo>
                    <a:pt x="48" y="0"/>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69" name="Freeform 125"/>
            <p:cNvSpPr>
              <a:spLocks/>
            </p:cNvSpPr>
            <p:nvPr/>
          </p:nvSpPr>
          <p:spPr bwMode="auto">
            <a:xfrm>
              <a:off x="1839" y="1197"/>
              <a:ext cx="89" cy="84"/>
            </a:xfrm>
            <a:custGeom>
              <a:avLst/>
              <a:gdLst>
                <a:gd name="T0" fmla="*/ 42 w 89"/>
                <a:gd name="T1" fmla="*/ 84 h 84"/>
                <a:gd name="T2" fmla="*/ 24 w 89"/>
                <a:gd name="T3" fmla="*/ 84 h 84"/>
                <a:gd name="T4" fmla="*/ 12 w 89"/>
                <a:gd name="T5" fmla="*/ 73 h 84"/>
                <a:gd name="T6" fmla="*/ 6 w 89"/>
                <a:gd name="T7" fmla="*/ 62 h 84"/>
                <a:gd name="T8" fmla="*/ 0 w 89"/>
                <a:gd name="T9" fmla="*/ 45 h 84"/>
                <a:gd name="T10" fmla="*/ 6 w 89"/>
                <a:gd name="T11" fmla="*/ 28 h 84"/>
                <a:gd name="T12" fmla="*/ 12 w 89"/>
                <a:gd name="T13" fmla="*/ 17 h 84"/>
                <a:gd name="T14" fmla="*/ 24 w 89"/>
                <a:gd name="T15" fmla="*/ 6 h 84"/>
                <a:gd name="T16" fmla="*/ 42 w 89"/>
                <a:gd name="T17" fmla="*/ 0 h 84"/>
                <a:gd name="T18" fmla="*/ 60 w 89"/>
                <a:gd name="T19" fmla="*/ 6 h 84"/>
                <a:gd name="T20" fmla="*/ 77 w 89"/>
                <a:gd name="T21" fmla="*/ 17 h 84"/>
                <a:gd name="T22" fmla="*/ 83 w 89"/>
                <a:gd name="T23" fmla="*/ 28 h 84"/>
                <a:gd name="T24" fmla="*/ 89 w 89"/>
                <a:gd name="T25" fmla="*/ 45 h 84"/>
                <a:gd name="T26" fmla="*/ 83 w 89"/>
                <a:gd name="T27" fmla="*/ 62 h 84"/>
                <a:gd name="T28" fmla="*/ 77 w 89"/>
                <a:gd name="T29" fmla="*/ 73 h 84"/>
                <a:gd name="T30" fmla="*/ 60 w 89"/>
                <a:gd name="T31" fmla="*/ 84 h 84"/>
                <a:gd name="T32" fmla="*/ 42 w 89"/>
                <a:gd name="T33" fmla="*/ 84 h 84"/>
                <a:gd name="T34" fmla="*/ 42 w 89"/>
                <a:gd name="T35" fmla="*/ 84 h 8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89"/>
                <a:gd name="T55" fmla="*/ 0 h 84"/>
                <a:gd name="T56" fmla="*/ 89 w 89"/>
                <a:gd name="T57" fmla="*/ 84 h 8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89" h="84">
                  <a:moveTo>
                    <a:pt x="42" y="84"/>
                  </a:moveTo>
                  <a:lnTo>
                    <a:pt x="24" y="84"/>
                  </a:lnTo>
                  <a:lnTo>
                    <a:pt x="12" y="73"/>
                  </a:lnTo>
                  <a:lnTo>
                    <a:pt x="6" y="62"/>
                  </a:lnTo>
                  <a:lnTo>
                    <a:pt x="0" y="45"/>
                  </a:lnTo>
                  <a:lnTo>
                    <a:pt x="6" y="28"/>
                  </a:lnTo>
                  <a:lnTo>
                    <a:pt x="12" y="17"/>
                  </a:lnTo>
                  <a:lnTo>
                    <a:pt x="24" y="6"/>
                  </a:lnTo>
                  <a:lnTo>
                    <a:pt x="42" y="0"/>
                  </a:lnTo>
                  <a:lnTo>
                    <a:pt x="60" y="6"/>
                  </a:lnTo>
                  <a:lnTo>
                    <a:pt x="77" y="17"/>
                  </a:lnTo>
                  <a:lnTo>
                    <a:pt x="83" y="28"/>
                  </a:lnTo>
                  <a:lnTo>
                    <a:pt x="89" y="45"/>
                  </a:lnTo>
                  <a:lnTo>
                    <a:pt x="83" y="62"/>
                  </a:lnTo>
                  <a:lnTo>
                    <a:pt x="77" y="73"/>
                  </a:lnTo>
                  <a:lnTo>
                    <a:pt x="60" y="84"/>
                  </a:lnTo>
                  <a:lnTo>
                    <a:pt x="42" y="84"/>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0" name="Freeform 126"/>
            <p:cNvSpPr>
              <a:spLocks/>
            </p:cNvSpPr>
            <p:nvPr/>
          </p:nvSpPr>
          <p:spPr bwMode="auto">
            <a:xfrm>
              <a:off x="1857" y="1209"/>
              <a:ext cx="53" cy="67"/>
            </a:xfrm>
            <a:custGeom>
              <a:avLst/>
              <a:gdLst>
                <a:gd name="T0" fmla="*/ 53 w 53"/>
                <a:gd name="T1" fmla="*/ 50 h 67"/>
                <a:gd name="T2" fmla="*/ 53 w 53"/>
                <a:gd name="T3" fmla="*/ 55 h 67"/>
                <a:gd name="T4" fmla="*/ 47 w 53"/>
                <a:gd name="T5" fmla="*/ 61 h 67"/>
                <a:gd name="T6" fmla="*/ 36 w 53"/>
                <a:gd name="T7" fmla="*/ 67 h 67"/>
                <a:gd name="T8" fmla="*/ 24 w 53"/>
                <a:gd name="T9" fmla="*/ 67 h 67"/>
                <a:gd name="T10" fmla="*/ 18 w 53"/>
                <a:gd name="T11" fmla="*/ 67 h 67"/>
                <a:gd name="T12" fmla="*/ 6 w 53"/>
                <a:gd name="T13" fmla="*/ 61 h 67"/>
                <a:gd name="T14" fmla="*/ 0 w 53"/>
                <a:gd name="T15" fmla="*/ 55 h 67"/>
                <a:gd name="T16" fmla="*/ 0 w 53"/>
                <a:gd name="T17" fmla="*/ 50 h 67"/>
                <a:gd name="T18" fmla="*/ 0 w 53"/>
                <a:gd name="T19" fmla="*/ 0 h 67"/>
                <a:gd name="T20" fmla="*/ 53 w 53"/>
                <a:gd name="T21" fmla="*/ 0 h 67"/>
                <a:gd name="T22" fmla="*/ 53 w 53"/>
                <a:gd name="T23" fmla="*/ 50 h 67"/>
                <a:gd name="T24" fmla="*/ 53 w 53"/>
                <a:gd name="T25" fmla="*/ 50 h 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
                <a:gd name="T40" fmla="*/ 0 h 67"/>
                <a:gd name="T41" fmla="*/ 53 w 53"/>
                <a:gd name="T42" fmla="*/ 67 h 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 h="67">
                  <a:moveTo>
                    <a:pt x="53" y="50"/>
                  </a:moveTo>
                  <a:lnTo>
                    <a:pt x="53" y="55"/>
                  </a:lnTo>
                  <a:lnTo>
                    <a:pt x="47" y="61"/>
                  </a:lnTo>
                  <a:lnTo>
                    <a:pt x="36" y="67"/>
                  </a:lnTo>
                  <a:lnTo>
                    <a:pt x="24" y="67"/>
                  </a:lnTo>
                  <a:lnTo>
                    <a:pt x="18" y="67"/>
                  </a:lnTo>
                  <a:lnTo>
                    <a:pt x="6" y="61"/>
                  </a:lnTo>
                  <a:lnTo>
                    <a:pt x="0" y="55"/>
                  </a:lnTo>
                  <a:lnTo>
                    <a:pt x="0" y="50"/>
                  </a:lnTo>
                  <a:lnTo>
                    <a:pt x="0" y="0"/>
                  </a:lnTo>
                  <a:lnTo>
                    <a:pt x="53" y="0"/>
                  </a:lnTo>
                  <a:lnTo>
                    <a:pt x="53" y="50"/>
                  </a:lnTo>
                  <a:close/>
                </a:path>
              </a:pathLst>
            </a:custGeom>
            <a:solidFill>
              <a:srgbClr val="FF160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1" name="Freeform 127"/>
            <p:cNvSpPr>
              <a:spLocks/>
            </p:cNvSpPr>
            <p:nvPr/>
          </p:nvSpPr>
          <p:spPr bwMode="auto">
            <a:xfrm>
              <a:off x="1857" y="1209"/>
              <a:ext cx="53" cy="67"/>
            </a:xfrm>
            <a:custGeom>
              <a:avLst/>
              <a:gdLst>
                <a:gd name="T0" fmla="*/ 53 w 53"/>
                <a:gd name="T1" fmla="*/ 50 h 67"/>
                <a:gd name="T2" fmla="*/ 53 w 53"/>
                <a:gd name="T3" fmla="*/ 55 h 67"/>
                <a:gd name="T4" fmla="*/ 47 w 53"/>
                <a:gd name="T5" fmla="*/ 61 h 67"/>
                <a:gd name="T6" fmla="*/ 36 w 53"/>
                <a:gd name="T7" fmla="*/ 67 h 67"/>
                <a:gd name="T8" fmla="*/ 24 w 53"/>
                <a:gd name="T9" fmla="*/ 67 h 67"/>
                <a:gd name="T10" fmla="*/ 18 w 53"/>
                <a:gd name="T11" fmla="*/ 67 h 67"/>
                <a:gd name="T12" fmla="*/ 6 w 53"/>
                <a:gd name="T13" fmla="*/ 61 h 67"/>
                <a:gd name="T14" fmla="*/ 0 w 53"/>
                <a:gd name="T15" fmla="*/ 55 h 67"/>
                <a:gd name="T16" fmla="*/ 0 w 53"/>
                <a:gd name="T17" fmla="*/ 50 h 67"/>
                <a:gd name="T18" fmla="*/ 0 w 53"/>
                <a:gd name="T19" fmla="*/ 0 h 67"/>
                <a:gd name="T20" fmla="*/ 53 w 53"/>
                <a:gd name="T21" fmla="*/ 0 h 67"/>
                <a:gd name="T22" fmla="*/ 53 w 53"/>
                <a:gd name="T23" fmla="*/ 50 h 67"/>
                <a:gd name="T24" fmla="*/ 53 w 53"/>
                <a:gd name="T25" fmla="*/ 50 h 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
                <a:gd name="T40" fmla="*/ 0 h 67"/>
                <a:gd name="T41" fmla="*/ 53 w 53"/>
                <a:gd name="T42" fmla="*/ 67 h 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 h="67">
                  <a:moveTo>
                    <a:pt x="53" y="50"/>
                  </a:moveTo>
                  <a:lnTo>
                    <a:pt x="53" y="55"/>
                  </a:lnTo>
                  <a:lnTo>
                    <a:pt x="47" y="61"/>
                  </a:lnTo>
                  <a:lnTo>
                    <a:pt x="36" y="67"/>
                  </a:lnTo>
                  <a:lnTo>
                    <a:pt x="24" y="67"/>
                  </a:lnTo>
                  <a:lnTo>
                    <a:pt x="18" y="67"/>
                  </a:lnTo>
                  <a:lnTo>
                    <a:pt x="6" y="61"/>
                  </a:lnTo>
                  <a:lnTo>
                    <a:pt x="0" y="55"/>
                  </a:lnTo>
                  <a:lnTo>
                    <a:pt x="0" y="50"/>
                  </a:lnTo>
                  <a:lnTo>
                    <a:pt x="0" y="0"/>
                  </a:lnTo>
                  <a:lnTo>
                    <a:pt x="53" y="0"/>
                  </a:lnTo>
                  <a:lnTo>
                    <a:pt x="53" y="50"/>
                  </a:lnTo>
                </a:path>
              </a:pathLst>
            </a:custGeom>
            <a:noFill/>
            <a:ln w="0">
              <a:solidFill>
                <a:srgbClr val="FFFFFF"/>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2" name="Freeform 128"/>
            <p:cNvSpPr>
              <a:spLocks/>
            </p:cNvSpPr>
            <p:nvPr/>
          </p:nvSpPr>
          <p:spPr bwMode="auto">
            <a:xfrm>
              <a:off x="1869" y="1225"/>
              <a:ext cx="30" cy="34"/>
            </a:xfrm>
            <a:custGeom>
              <a:avLst/>
              <a:gdLst>
                <a:gd name="T0" fmla="*/ 30 w 30"/>
                <a:gd name="T1" fmla="*/ 28 h 34"/>
                <a:gd name="T2" fmla="*/ 24 w 30"/>
                <a:gd name="T3" fmla="*/ 34 h 34"/>
                <a:gd name="T4" fmla="*/ 12 w 30"/>
                <a:gd name="T5" fmla="*/ 34 h 34"/>
                <a:gd name="T6" fmla="*/ 6 w 30"/>
                <a:gd name="T7" fmla="*/ 34 h 34"/>
                <a:gd name="T8" fmla="*/ 0 w 30"/>
                <a:gd name="T9" fmla="*/ 28 h 34"/>
                <a:gd name="T10" fmla="*/ 0 w 30"/>
                <a:gd name="T11" fmla="*/ 0 h 34"/>
                <a:gd name="T12" fmla="*/ 30 w 30"/>
                <a:gd name="T13" fmla="*/ 0 h 34"/>
                <a:gd name="T14" fmla="*/ 30 w 30"/>
                <a:gd name="T15" fmla="*/ 28 h 34"/>
                <a:gd name="T16" fmla="*/ 30 w 30"/>
                <a:gd name="T17" fmla="*/ 28 h 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
                <a:gd name="T28" fmla="*/ 0 h 34"/>
                <a:gd name="T29" fmla="*/ 30 w 30"/>
                <a:gd name="T30" fmla="*/ 34 h 3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 h="34">
                  <a:moveTo>
                    <a:pt x="30" y="28"/>
                  </a:moveTo>
                  <a:lnTo>
                    <a:pt x="24" y="34"/>
                  </a:lnTo>
                  <a:lnTo>
                    <a:pt x="12" y="34"/>
                  </a:lnTo>
                  <a:lnTo>
                    <a:pt x="6" y="34"/>
                  </a:lnTo>
                  <a:lnTo>
                    <a:pt x="0" y="28"/>
                  </a:lnTo>
                  <a:lnTo>
                    <a:pt x="0" y="0"/>
                  </a:lnTo>
                  <a:lnTo>
                    <a:pt x="30" y="0"/>
                  </a:lnTo>
                  <a:lnTo>
                    <a:pt x="30" y="28"/>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3" name="Freeform 129"/>
            <p:cNvSpPr>
              <a:spLocks/>
            </p:cNvSpPr>
            <p:nvPr/>
          </p:nvSpPr>
          <p:spPr bwMode="auto">
            <a:xfrm>
              <a:off x="1881" y="1225"/>
              <a:ext cx="6" cy="11"/>
            </a:xfrm>
            <a:custGeom>
              <a:avLst/>
              <a:gdLst>
                <a:gd name="T0" fmla="*/ 6 w 6"/>
                <a:gd name="T1" fmla="*/ 6 h 11"/>
                <a:gd name="T2" fmla="*/ 6 w 6"/>
                <a:gd name="T3" fmla="*/ 11 h 11"/>
                <a:gd name="T4" fmla="*/ 0 w 6"/>
                <a:gd name="T5" fmla="*/ 11 h 11"/>
                <a:gd name="T6" fmla="*/ 0 w 6"/>
                <a:gd name="T7" fmla="*/ 11 h 11"/>
                <a:gd name="T8" fmla="*/ 0 w 6"/>
                <a:gd name="T9" fmla="*/ 6 h 11"/>
                <a:gd name="T10" fmla="*/ 0 w 6"/>
                <a:gd name="T11" fmla="*/ 0 h 11"/>
                <a:gd name="T12" fmla="*/ 6 w 6"/>
                <a:gd name="T13" fmla="*/ 0 h 11"/>
                <a:gd name="T14" fmla="*/ 6 w 6"/>
                <a:gd name="T15" fmla="*/ 6 h 11"/>
                <a:gd name="T16" fmla="*/ 6 w 6"/>
                <a:gd name="T17" fmla="*/ 6 h 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11"/>
                <a:gd name="T29" fmla="*/ 6 w 6"/>
                <a:gd name="T30" fmla="*/ 11 h 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11">
                  <a:moveTo>
                    <a:pt x="6" y="6"/>
                  </a:moveTo>
                  <a:lnTo>
                    <a:pt x="6" y="11"/>
                  </a:lnTo>
                  <a:lnTo>
                    <a:pt x="0" y="11"/>
                  </a:lnTo>
                  <a:lnTo>
                    <a:pt x="0" y="6"/>
                  </a:lnTo>
                  <a:lnTo>
                    <a:pt x="0" y="0"/>
                  </a:lnTo>
                  <a:lnTo>
                    <a:pt x="6" y="0"/>
                  </a:lnTo>
                  <a:lnTo>
                    <a:pt x="6" y="6"/>
                  </a:lnTo>
                  <a:close/>
                </a:path>
              </a:pathLst>
            </a:custGeom>
            <a:solidFill>
              <a:srgbClr val="0A50A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4" name="Freeform 130"/>
            <p:cNvSpPr>
              <a:spLocks/>
            </p:cNvSpPr>
            <p:nvPr/>
          </p:nvSpPr>
          <p:spPr bwMode="auto">
            <a:xfrm>
              <a:off x="1881" y="1248"/>
              <a:ext cx="6" cy="5"/>
            </a:xfrm>
            <a:custGeom>
              <a:avLst/>
              <a:gdLst>
                <a:gd name="T0" fmla="*/ 6 w 6"/>
                <a:gd name="T1" fmla="*/ 5 h 5"/>
                <a:gd name="T2" fmla="*/ 6 w 6"/>
                <a:gd name="T3" fmla="*/ 5 h 5"/>
                <a:gd name="T4" fmla="*/ 0 w 6"/>
                <a:gd name="T5" fmla="*/ 5 h 5"/>
                <a:gd name="T6" fmla="*/ 0 w 6"/>
                <a:gd name="T7" fmla="*/ 5 h 5"/>
                <a:gd name="T8" fmla="*/ 0 w 6"/>
                <a:gd name="T9" fmla="*/ 0 h 5"/>
                <a:gd name="T10" fmla="*/ 6 w 6"/>
                <a:gd name="T11" fmla="*/ 0 h 5"/>
                <a:gd name="T12" fmla="*/ 6 w 6"/>
                <a:gd name="T13" fmla="*/ 5 h 5"/>
                <a:gd name="T14" fmla="*/ 6 w 6"/>
                <a:gd name="T15" fmla="*/ 5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6" y="5"/>
                  </a:moveTo>
                  <a:lnTo>
                    <a:pt x="6" y="5"/>
                  </a:lnTo>
                  <a:lnTo>
                    <a:pt x="0" y="5"/>
                  </a:lnTo>
                  <a:lnTo>
                    <a:pt x="0" y="0"/>
                  </a:lnTo>
                  <a:lnTo>
                    <a:pt x="6" y="0"/>
                  </a:lnTo>
                  <a:lnTo>
                    <a:pt x="6" y="5"/>
                  </a:lnTo>
                  <a:close/>
                </a:path>
              </a:pathLst>
            </a:custGeom>
            <a:solidFill>
              <a:srgbClr val="0A50A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5" name="Freeform 131"/>
            <p:cNvSpPr>
              <a:spLocks/>
            </p:cNvSpPr>
            <p:nvPr/>
          </p:nvSpPr>
          <p:spPr bwMode="auto">
            <a:xfrm>
              <a:off x="1887" y="1236"/>
              <a:ext cx="6" cy="6"/>
            </a:xfrm>
            <a:custGeom>
              <a:avLst/>
              <a:gdLst>
                <a:gd name="T0" fmla="*/ 6 w 6"/>
                <a:gd name="T1" fmla="*/ 6 h 6"/>
                <a:gd name="T2" fmla="*/ 6 w 6"/>
                <a:gd name="T3" fmla="*/ 6 h 6"/>
                <a:gd name="T4" fmla="*/ 0 w 6"/>
                <a:gd name="T5" fmla="*/ 6 h 6"/>
                <a:gd name="T6" fmla="*/ 0 w 6"/>
                <a:gd name="T7" fmla="*/ 6 h 6"/>
                <a:gd name="T8" fmla="*/ 0 w 6"/>
                <a:gd name="T9" fmla="*/ 0 h 6"/>
                <a:gd name="T10" fmla="*/ 6 w 6"/>
                <a:gd name="T11" fmla="*/ 0 h 6"/>
                <a:gd name="T12" fmla="*/ 6 w 6"/>
                <a:gd name="T13" fmla="*/ 6 h 6"/>
                <a:gd name="T14" fmla="*/ 6 w 6"/>
                <a:gd name="T15" fmla="*/ 6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6" y="6"/>
                  </a:moveTo>
                  <a:lnTo>
                    <a:pt x="6" y="6"/>
                  </a:lnTo>
                  <a:lnTo>
                    <a:pt x="0" y="6"/>
                  </a:lnTo>
                  <a:lnTo>
                    <a:pt x="0" y="0"/>
                  </a:lnTo>
                  <a:lnTo>
                    <a:pt x="6" y="0"/>
                  </a:lnTo>
                  <a:lnTo>
                    <a:pt x="6" y="6"/>
                  </a:lnTo>
                  <a:close/>
                </a:path>
              </a:pathLst>
            </a:custGeom>
            <a:solidFill>
              <a:srgbClr val="0A50A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6" name="Freeform 132"/>
            <p:cNvSpPr>
              <a:spLocks/>
            </p:cNvSpPr>
            <p:nvPr/>
          </p:nvSpPr>
          <p:spPr bwMode="auto">
            <a:xfrm>
              <a:off x="1875" y="1236"/>
              <a:ext cx="6" cy="6"/>
            </a:xfrm>
            <a:custGeom>
              <a:avLst/>
              <a:gdLst>
                <a:gd name="T0" fmla="*/ 6 w 6"/>
                <a:gd name="T1" fmla="*/ 6 h 6"/>
                <a:gd name="T2" fmla="*/ 6 w 6"/>
                <a:gd name="T3" fmla="*/ 6 h 6"/>
                <a:gd name="T4" fmla="*/ 0 w 6"/>
                <a:gd name="T5" fmla="*/ 6 h 6"/>
                <a:gd name="T6" fmla="*/ 0 w 6"/>
                <a:gd name="T7" fmla="*/ 6 h 6"/>
                <a:gd name="T8" fmla="*/ 0 w 6"/>
                <a:gd name="T9" fmla="*/ 0 h 6"/>
                <a:gd name="T10" fmla="*/ 6 w 6"/>
                <a:gd name="T11" fmla="*/ 0 h 6"/>
                <a:gd name="T12" fmla="*/ 6 w 6"/>
                <a:gd name="T13" fmla="*/ 6 h 6"/>
                <a:gd name="T14" fmla="*/ 6 w 6"/>
                <a:gd name="T15" fmla="*/ 6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6" y="6"/>
                  </a:moveTo>
                  <a:lnTo>
                    <a:pt x="6" y="6"/>
                  </a:lnTo>
                  <a:lnTo>
                    <a:pt x="0" y="6"/>
                  </a:lnTo>
                  <a:lnTo>
                    <a:pt x="0" y="0"/>
                  </a:lnTo>
                  <a:lnTo>
                    <a:pt x="6" y="0"/>
                  </a:lnTo>
                  <a:lnTo>
                    <a:pt x="6" y="6"/>
                  </a:lnTo>
                  <a:close/>
                </a:path>
              </a:pathLst>
            </a:custGeom>
            <a:solidFill>
              <a:srgbClr val="0A50A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7" name="Freeform 133"/>
            <p:cNvSpPr>
              <a:spLocks/>
            </p:cNvSpPr>
            <p:nvPr/>
          </p:nvSpPr>
          <p:spPr bwMode="auto">
            <a:xfrm>
              <a:off x="1863" y="1209"/>
              <a:ext cx="6" cy="11"/>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8" name="Freeform 134"/>
            <p:cNvSpPr>
              <a:spLocks/>
            </p:cNvSpPr>
            <p:nvPr/>
          </p:nvSpPr>
          <p:spPr bwMode="auto">
            <a:xfrm>
              <a:off x="1863" y="1209"/>
              <a:ext cx="6" cy="11"/>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79" name="Freeform 135"/>
            <p:cNvSpPr>
              <a:spLocks/>
            </p:cNvSpPr>
            <p:nvPr/>
          </p:nvSpPr>
          <p:spPr bwMode="auto">
            <a:xfrm>
              <a:off x="1899" y="1209"/>
              <a:ext cx="5" cy="11"/>
            </a:xfrm>
            <a:custGeom>
              <a:avLst/>
              <a:gdLst>
                <a:gd name="T0" fmla="*/ 5 w 5"/>
                <a:gd name="T1" fmla="*/ 11 h 11"/>
                <a:gd name="T2" fmla="*/ 0 w 5"/>
                <a:gd name="T3" fmla="*/ 11 h 11"/>
                <a:gd name="T4" fmla="*/ 0 w 5"/>
                <a:gd name="T5" fmla="*/ 0 h 11"/>
                <a:gd name="T6" fmla="*/ 5 w 5"/>
                <a:gd name="T7" fmla="*/ 0 h 11"/>
                <a:gd name="T8" fmla="*/ 5 w 5"/>
                <a:gd name="T9" fmla="*/ 11 h 11"/>
                <a:gd name="T10" fmla="*/ 5 w 5"/>
                <a:gd name="T11" fmla="*/ 11 h 11"/>
                <a:gd name="T12" fmla="*/ 0 60000 65536"/>
                <a:gd name="T13" fmla="*/ 0 60000 65536"/>
                <a:gd name="T14" fmla="*/ 0 60000 65536"/>
                <a:gd name="T15" fmla="*/ 0 60000 65536"/>
                <a:gd name="T16" fmla="*/ 0 60000 65536"/>
                <a:gd name="T17" fmla="*/ 0 60000 65536"/>
                <a:gd name="T18" fmla="*/ 0 w 5"/>
                <a:gd name="T19" fmla="*/ 0 h 11"/>
                <a:gd name="T20" fmla="*/ 5 w 5"/>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 h="11">
                  <a:moveTo>
                    <a:pt x="5" y="11"/>
                  </a:moveTo>
                  <a:lnTo>
                    <a:pt x="0" y="11"/>
                  </a:lnTo>
                  <a:lnTo>
                    <a:pt x="0" y="0"/>
                  </a:lnTo>
                  <a:lnTo>
                    <a:pt x="5" y="0"/>
                  </a:lnTo>
                  <a:lnTo>
                    <a:pt x="5" y="11"/>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0" name="Freeform 136"/>
            <p:cNvSpPr>
              <a:spLocks/>
            </p:cNvSpPr>
            <p:nvPr/>
          </p:nvSpPr>
          <p:spPr bwMode="auto">
            <a:xfrm>
              <a:off x="1899" y="1209"/>
              <a:ext cx="5" cy="11"/>
            </a:xfrm>
            <a:custGeom>
              <a:avLst/>
              <a:gdLst>
                <a:gd name="T0" fmla="*/ 5 w 5"/>
                <a:gd name="T1" fmla="*/ 11 h 11"/>
                <a:gd name="T2" fmla="*/ 0 w 5"/>
                <a:gd name="T3" fmla="*/ 11 h 11"/>
                <a:gd name="T4" fmla="*/ 0 w 5"/>
                <a:gd name="T5" fmla="*/ 0 h 11"/>
                <a:gd name="T6" fmla="*/ 5 w 5"/>
                <a:gd name="T7" fmla="*/ 0 h 11"/>
                <a:gd name="T8" fmla="*/ 5 w 5"/>
                <a:gd name="T9" fmla="*/ 11 h 11"/>
                <a:gd name="T10" fmla="*/ 5 w 5"/>
                <a:gd name="T11" fmla="*/ 11 h 11"/>
                <a:gd name="T12" fmla="*/ 0 60000 65536"/>
                <a:gd name="T13" fmla="*/ 0 60000 65536"/>
                <a:gd name="T14" fmla="*/ 0 60000 65536"/>
                <a:gd name="T15" fmla="*/ 0 60000 65536"/>
                <a:gd name="T16" fmla="*/ 0 60000 65536"/>
                <a:gd name="T17" fmla="*/ 0 60000 65536"/>
                <a:gd name="T18" fmla="*/ 0 w 5"/>
                <a:gd name="T19" fmla="*/ 0 h 11"/>
                <a:gd name="T20" fmla="*/ 5 w 5"/>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5" h="11">
                  <a:moveTo>
                    <a:pt x="5" y="11"/>
                  </a:moveTo>
                  <a:lnTo>
                    <a:pt x="0" y="11"/>
                  </a:lnTo>
                  <a:lnTo>
                    <a:pt x="0" y="0"/>
                  </a:lnTo>
                  <a:lnTo>
                    <a:pt x="5" y="0"/>
                  </a:lnTo>
                  <a:lnTo>
                    <a:pt x="5" y="11"/>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1" name="Freeform 137"/>
            <p:cNvSpPr>
              <a:spLocks/>
            </p:cNvSpPr>
            <p:nvPr/>
          </p:nvSpPr>
          <p:spPr bwMode="auto">
            <a:xfrm>
              <a:off x="1863" y="1236"/>
              <a:ext cx="6" cy="6"/>
            </a:xfrm>
            <a:custGeom>
              <a:avLst/>
              <a:gdLst>
                <a:gd name="T0" fmla="*/ 6 w 6"/>
                <a:gd name="T1" fmla="*/ 6 h 6"/>
                <a:gd name="T2" fmla="*/ 0 w 6"/>
                <a:gd name="T3" fmla="*/ 6 h 6"/>
                <a:gd name="T4" fmla="*/ 0 w 6"/>
                <a:gd name="T5" fmla="*/ 0 h 6"/>
                <a:gd name="T6" fmla="*/ 6 w 6"/>
                <a:gd name="T7" fmla="*/ 0 h 6"/>
                <a:gd name="T8" fmla="*/ 6 w 6"/>
                <a:gd name="T9" fmla="*/ 6 h 6"/>
                <a:gd name="T10" fmla="*/ 6 w 6"/>
                <a:gd name="T11" fmla="*/ 6 h 6"/>
                <a:gd name="T12" fmla="*/ 0 60000 65536"/>
                <a:gd name="T13" fmla="*/ 0 60000 65536"/>
                <a:gd name="T14" fmla="*/ 0 60000 65536"/>
                <a:gd name="T15" fmla="*/ 0 60000 65536"/>
                <a:gd name="T16" fmla="*/ 0 60000 65536"/>
                <a:gd name="T17" fmla="*/ 0 60000 65536"/>
                <a:gd name="T18" fmla="*/ 0 w 6"/>
                <a:gd name="T19" fmla="*/ 0 h 6"/>
                <a:gd name="T20" fmla="*/ 6 w 6"/>
                <a:gd name="T21" fmla="*/ 6 h 6"/>
              </a:gdLst>
              <a:ahLst/>
              <a:cxnLst>
                <a:cxn ang="T12">
                  <a:pos x="T0" y="T1"/>
                </a:cxn>
                <a:cxn ang="T13">
                  <a:pos x="T2" y="T3"/>
                </a:cxn>
                <a:cxn ang="T14">
                  <a:pos x="T4" y="T5"/>
                </a:cxn>
                <a:cxn ang="T15">
                  <a:pos x="T6" y="T7"/>
                </a:cxn>
                <a:cxn ang="T16">
                  <a:pos x="T8" y="T9"/>
                </a:cxn>
                <a:cxn ang="T17">
                  <a:pos x="T10" y="T11"/>
                </a:cxn>
              </a:cxnLst>
              <a:rect l="T18" t="T19" r="T20" b="T21"/>
              <a:pathLst>
                <a:path w="6" h="6">
                  <a:moveTo>
                    <a:pt x="6" y="6"/>
                  </a:moveTo>
                  <a:lnTo>
                    <a:pt x="0" y="6"/>
                  </a:lnTo>
                  <a:lnTo>
                    <a:pt x="0" y="0"/>
                  </a:lnTo>
                  <a:lnTo>
                    <a:pt x="6" y="0"/>
                  </a:lnTo>
                  <a:lnTo>
                    <a:pt x="6"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2" name="Freeform 138"/>
            <p:cNvSpPr>
              <a:spLocks/>
            </p:cNvSpPr>
            <p:nvPr/>
          </p:nvSpPr>
          <p:spPr bwMode="auto">
            <a:xfrm>
              <a:off x="1863" y="1236"/>
              <a:ext cx="6" cy="6"/>
            </a:xfrm>
            <a:custGeom>
              <a:avLst/>
              <a:gdLst>
                <a:gd name="T0" fmla="*/ 6 w 6"/>
                <a:gd name="T1" fmla="*/ 6 h 6"/>
                <a:gd name="T2" fmla="*/ 0 w 6"/>
                <a:gd name="T3" fmla="*/ 6 h 6"/>
                <a:gd name="T4" fmla="*/ 0 w 6"/>
                <a:gd name="T5" fmla="*/ 0 h 6"/>
                <a:gd name="T6" fmla="*/ 6 w 6"/>
                <a:gd name="T7" fmla="*/ 0 h 6"/>
                <a:gd name="T8" fmla="*/ 6 w 6"/>
                <a:gd name="T9" fmla="*/ 6 h 6"/>
                <a:gd name="T10" fmla="*/ 6 w 6"/>
                <a:gd name="T11" fmla="*/ 6 h 6"/>
                <a:gd name="T12" fmla="*/ 0 60000 65536"/>
                <a:gd name="T13" fmla="*/ 0 60000 65536"/>
                <a:gd name="T14" fmla="*/ 0 60000 65536"/>
                <a:gd name="T15" fmla="*/ 0 60000 65536"/>
                <a:gd name="T16" fmla="*/ 0 60000 65536"/>
                <a:gd name="T17" fmla="*/ 0 60000 65536"/>
                <a:gd name="T18" fmla="*/ 0 w 6"/>
                <a:gd name="T19" fmla="*/ 0 h 6"/>
                <a:gd name="T20" fmla="*/ 6 w 6"/>
                <a:gd name="T21" fmla="*/ 6 h 6"/>
              </a:gdLst>
              <a:ahLst/>
              <a:cxnLst>
                <a:cxn ang="T12">
                  <a:pos x="T0" y="T1"/>
                </a:cxn>
                <a:cxn ang="T13">
                  <a:pos x="T2" y="T3"/>
                </a:cxn>
                <a:cxn ang="T14">
                  <a:pos x="T4" y="T5"/>
                </a:cxn>
                <a:cxn ang="T15">
                  <a:pos x="T6" y="T7"/>
                </a:cxn>
                <a:cxn ang="T16">
                  <a:pos x="T8" y="T9"/>
                </a:cxn>
                <a:cxn ang="T17">
                  <a:pos x="T10" y="T11"/>
                </a:cxn>
              </a:cxnLst>
              <a:rect l="T18" t="T19" r="T20" b="T21"/>
              <a:pathLst>
                <a:path w="6" h="6">
                  <a:moveTo>
                    <a:pt x="6" y="6"/>
                  </a:moveTo>
                  <a:lnTo>
                    <a:pt x="0" y="6"/>
                  </a:lnTo>
                  <a:lnTo>
                    <a:pt x="0" y="0"/>
                  </a:lnTo>
                  <a:lnTo>
                    <a:pt x="6" y="0"/>
                  </a:lnTo>
                  <a:lnTo>
                    <a:pt x="6"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3" name="Freeform 139"/>
            <p:cNvSpPr>
              <a:spLocks/>
            </p:cNvSpPr>
            <p:nvPr/>
          </p:nvSpPr>
          <p:spPr bwMode="auto">
            <a:xfrm>
              <a:off x="1863" y="1253"/>
              <a:ext cx="12" cy="11"/>
            </a:xfrm>
            <a:custGeom>
              <a:avLst/>
              <a:gdLst>
                <a:gd name="T0" fmla="*/ 12 w 12"/>
                <a:gd name="T1" fmla="*/ 6 h 11"/>
                <a:gd name="T2" fmla="*/ 12 w 12"/>
                <a:gd name="T3" fmla="*/ 11 h 11"/>
                <a:gd name="T4" fmla="*/ 0 w 12"/>
                <a:gd name="T5" fmla="*/ 6 h 11"/>
                <a:gd name="T6" fmla="*/ 6 w 12"/>
                <a:gd name="T7" fmla="*/ 0 h 11"/>
                <a:gd name="T8" fmla="*/ 12 w 12"/>
                <a:gd name="T9" fmla="*/ 6 h 11"/>
                <a:gd name="T10" fmla="*/ 12 w 12"/>
                <a:gd name="T11" fmla="*/ 6 h 11"/>
                <a:gd name="T12" fmla="*/ 0 60000 65536"/>
                <a:gd name="T13" fmla="*/ 0 60000 65536"/>
                <a:gd name="T14" fmla="*/ 0 60000 65536"/>
                <a:gd name="T15" fmla="*/ 0 60000 65536"/>
                <a:gd name="T16" fmla="*/ 0 60000 65536"/>
                <a:gd name="T17" fmla="*/ 0 60000 65536"/>
                <a:gd name="T18" fmla="*/ 0 w 12"/>
                <a:gd name="T19" fmla="*/ 0 h 11"/>
                <a:gd name="T20" fmla="*/ 12 w 12"/>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12" h="11">
                  <a:moveTo>
                    <a:pt x="12" y="6"/>
                  </a:moveTo>
                  <a:lnTo>
                    <a:pt x="12" y="11"/>
                  </a:lnTo>
                  <a:lnTo>
                    <a:pt x="0" y="6"/>
                  </a:lnTo>
                  <a:lnTo>
                    <a:pt x="6" y="0"/>
                  </a:lnTo>
                  <a:lnTo>
                    <a:pt x="12"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4" name="Freeform 140"/>
            <p:cNvSpPr>
              <a:spLocks/>
            </p:cNvSpPr>
            <p:nvPr/>
          </p:nvSpPr>
          <p:spPr bwMode="auto">
            <a:xfrm>
              <a:off x="1863" y="1253"/>
              <a:ext cx="12" cy="11"/>
            </a:xfrm>
            <a:custGeom>
              <a:avLst/>
              <a:gdLst>
                <a:gd name="T0" fmla="*/ 12 w 12"/>
                <a:gd name="T1" fmla="*/ 6 h 11"/>
                <a:gd name="T2" fmla="*/ 12 w 12"/>
                <a:gd name="T3" fmla="*/ 11 h 11"/>
                <a:gd name="T4" fmla="*/ 0 w 12"/>
                <a:gd name="T5" fmla="*/ 6 h 11"/>
                <a:gd name="T6" fmla="*/ 6 w 12"/>
                <a:gd name="T7" fmla="*/ 0 h 11"/>
                <a:gd name="T8" fmla="*/ 12 w 12"/>
                <a:gd name="T9" fmla="*/ 6 h 11"/>
                <a:gd name="T10" fmla="*/ 12 w 12"/>
                <a:gd name="T11" fmla="*/ 6 h 11"/>
                <a:gd name="T12" fmla="*/ 0 60000 65536"/>
                <a:gd name="T13" fmla="*/ 0 60000 65536"/>
                <a:gd name="T14" fmla="*/ 0 60000 65536"/>
                <a:gd name="T15" fmla="*/ 0 60000 65536"/>
                <a:gd name="T16" fmla="*/ 0 60000 65536"/>
                <a:gd name="T17" fmla="*/ 0 60000 65536"/>
                <a:gd name="T18" fmla="*/ 0 w 12"/>
                <a:gd name="T19" fmla="*/ 0 h 11"/>
                <a:gd name="T20" fmla="*/ 12 w 12"/>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12" h="11">
                  <a:moveTo>
                    <a:pt x="12" y="6"/>
                  </a:moveTo>
                  <a:lnTo>
                    <a:pt x="12" y="11"/>
                  </a:lnTo>
                  <a:lnTo>
                    <a:pt x="0" y="6"/>
                  </a:lnTo>
                  <a:lnTo>
                    <a:pt x="6" y="0"/>
                  </a:lnTo>
                  <a:lnTo>
                    <a:pt x="12"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5" name="Freeform 141"/>
            <p:cNvSpPr>
              <a:spLocks/>
            </p:cNvSpPr>
            <p:nvPr/>
          </p:nvSpPr>
          <p:spPr bwMode="auto">
            <a:xfrm>
              <a:off x="1893" y="1253"/>
              <a:ext cx="6" cy="11"/>
            </a:xfrm>
            <a:custGeom>
              <a:avLst/>
              <a:gdLst>
                <a:gd name="T0" fmla="*/ 0 w 6"/>
                <a:gd name="T1" fmla="*/ 6 h 11"/>
                <a:gd name="T2" fmla="*/ 0 w 6"/>
                <a:gd name="T3" fmla="*/ 11 h 11"/>
                <a:gd name="T4" fmla="*/ 6 w 6"/>
                <a:gd name="T5" fmla="*/ 6 h 11"/>
                <a:gd name="T6" fmla="*/ 6 w 6"/>
                <a:gd name="T7" fmla="*/ 0 h 11"/>
                <a:gd name="T8" fmla="*/ 0 w 6"/>
                <a:gd name="T9" fmla="*/ 6 h 11"/>
                <a:gd name="T10" fmla="*/ 0 w 6"/>
                <a:gd name="T11" fmla="*/ 6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0" y="6"/>
                  </a:moveTo>
                  <a:lnTo>
                    <a:pt x="0" y="11"/>
                  </a:lnTo>
                  <a:lnTo>
                    <a:pt x="6" y="6"/>
                  </a:lnTo>
                  <a:lnTo>
                    <a:pt x="6" y="0"/>
                  </a:lnTo>
                  <a:lnTo>
                    <a:pt x="0"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6" name="Freeform 142"/>
            <p:cNvSpPr>
              <a:spLocks/>
            </p:cNvSpPr>
            <p:nvPr/>
          </p:nvSpPr>
          <p:spPr bwMode="auto">
            <a:xfrm>
              <a:off x="1893" y="1253"/>
              <a:ext cx="6" cy="11"/>
            </a:xfrm>
            <a:custGeom>
              <a:avLst/>
              <a:gdLst>
                <a:gd name="T0" fmla="*/ 0 w 6"/>
                <a:gd name="T1" fmla="*/ 6 h 11"/>
                <a:gd name="T2" fmla="*/ 0 w 6"/>
                <a:gd name="T3" fmla="*/ 11 h 11"/>
                <a:gd name="T4" fmla="*/ 6 w 6"/>
                <a:gd name="T5" fmla="*/ 6 h 11"/>
                <a:gd name="T6" fmla="*/ 6 w 6"/>
                <a:gd name="T7" fmla="*/ 0 h 11"/>
                <a:gd name="T8" fmla="*/ 0 w 6"/>
                <a:gd name="T9" fmla="*/ 6 h 11"/>
                <a:gd name="T10" fmla="*/ 0 w 6"/>
                <a:gd name="T11" fmla="*/ 6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0" y="6"/>
                  </a:moveTo>
                  <a:lnTo>
                    <a:pt x="0" y="11"/>
                  </a:lnTo>
                  <a:lnTo>
                    <a:pt x="6" y="6"/>
                  </a:lnTo>
                  <a:lnTo>
                    <a:pt x="6" y="0"/>
                  </a:lnTo>
                  <a:lnTo>
                    <a:pt x="0"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7" name="Freeform 143"/>
            <p:cNvSpPr>
              <a:spLocks/>
            </p:cNvSpPr>
            <p:nvPr/>
          </p:nvSpPr>
          <p:spPr bwMode="auto">
            <a:xfrm>
              <a:off x="1899" y="1236"/>
              <a:ext cx="5" cy="6"/>
            </a:xfrm>
            <a:custGeom>
              <a:avLst/>
              <a:gdLst>
                <a:gd name="T0" fmla="*/ 5 w 5"/>
                <a:gd name="T1" fmla="*/ 6 h 6"/>
                <a:gd name="T2" fmla="*/ 0 w 5"/>
                <a:gd name="T3" fmla="*/ 6 h 6"/>
                <a:gd name="T4" fmla="*/ 0 w 5"/>
                <a:gd name="T5" fmla="*/ 0 h 6"/>
                <a:gd name="T6" fmla="*/ 5 w 5"/>
                <a:gd name="T7" fmla="*/ 0 h 6"/>
                <a:gd name="T8" fmla="*/ 5 w 5"/>
                <a:gd name="T9" fmla="*/ 6 h 6"/>
                <a:gd name="T10" fmla="*/ 5 w 5"/>
                <a:gd name="T11" fmla="*/ 6 h 6"/>
                <a:gd name="T12" fmla="*/ 0 60000 65536"/>
                <a:gd name="T13" fmla="*/ 0 60000 65536"/>
                <a:gd name="T14" fmla="*/ 0 60000 65536"/>
                <a:gd name="T15" fmla="*/ 0 60000 65536"/>
                <a:gd name="T16" fmla="*/ 0 60000 65536"/>
                <a:gd name="T17" fmla="*/ 0 60000 65536"/>
                <a:gd name="T18" fmla="*/ 0 w 5"/>
                <a:gd name="T19" fmla="*/ 0 h 6"/>
                <a:gd name="T20" fmla="*/ 5 w 5"/>
                <a:gd name="T21" fmla="*/ 6 h 6"/>
              </a:gdLst>
              <a:ahLst/>
              <a:cxnLst>
                <a:cxn ang="T12">
                  <a:pos x="T0" y="T1"/>
                </a:cxn>
                <a:cxn ang="T13">
                  <a:pos x="T2" y="T3"/>
                </a:cxn>
                <a:cxn ang="T14">
                  <a:pos x="T4" y="T5"/>
                </a:cxn>
                <a:cxn ang="T15">
                  <a:pos x="T6" y="T7"/>
                </a:cxn>
                <a:cxn ang="T16">
                  <a:pos x="T8" y="T9"/>
                </a:cxn>
                <a:cxn ang="T17">
                  <a:pos x="T10" y="T11"/>
                </a:cxn>
              </a:cxnLst>
              <a:rect l="T18" t="T19" r="T20" b="T21"/>
              <a:pathLst>
                <a:path w="5" h="6">
                  <a:moveTo>
                    <a:pt x="5" y="6"/>
                  </a:moveTo>
                  <a:lnTo>
                    <a:pt x="0" y="6"/>
                  </a:lnTo>
                  <a:lnTo>
                    <a:pt x="0" y="0"/>
                  </a:lnTo>
                  <a:lnTo>
                    <a:pt x="5" y="0"/>
                  </a:lnTo>
                  <a:lnTo>
                    <a:pt x="5" y="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8" name="Freeform 144"/>
            <p:cNvSpPr>
              <a:spLocks/>
            </p:cNvSpPr>
            <p:nvPr/>
          </p:nvSpPr>
          <p:spPr bwMode="auto">
            <a:xfrm>
              <a:off x="1899" y="1236"/>
              <a:ext cx="5" cy="6"/>
            </a:xfrm>
            <a:custGeom>
              <a:avLst/>
              <a:gdLst>
                <a:gd name="T0" fmla="*/ 5 w 5"/>
                <a:gd name="T1" fmla="*/ 6 h 6"/>
                <a:gd name="T2" fmla="*/ 0 w 5"/>
                <a:gd name="T3" fmla="*/ 6 h 6"/>
                <a:gd name="T4" fmla="*/ 0 w 5"/>
                <a:gd name="T5" fmla="*/ 0 h 6"/>
                <a:gd name="T6" fmla="*/ 5 w 5"/>
                <a:gd name="T7" fmla="*/ 0 h 6"/>
                <a:gd name="T8" fmla="*/ 5 w 5"/>
                <a:gd name="T9" fmla="*/ 6 h 6"/>
                <a:gd name="T10" fmla="*/ 5 w 5"/>
                <a:gd name="T11" fmla="*/ 6 h 6"/>
                <a:gd name="T12" fmla="*/ 0 60000 65536"/>
                <a:gd name="T13" fmla="*/ 0 60000 65536"/>
                <a:gd name="T14" fmla="*/ 0 60000 65536"/>
                <a:gd name="T15" fmla="*/ 0 60000 65536"/>
                <a:gd name="T16" fmla="*/ 0 60000 65536"/>
                <a:gd name="T17" fmla="*/ 0 60000 65536"/>
                <a:gd name="T18" fmla="*/ 0 w 5"/>
                <a:gd name="T19" fmla="*/ 0 h 6"/>
                <a:gd name="T20" fmla="*/ 5 w 5"/>
                <a:gd name="T21" fmla="*/ 6 h 6"/>
              </a:gdLst>
              <a:ahLst/>
              <a:cxnLst>
                <a:cxn ang="T12">
                  <a:pos x="T0" y="T1"/>
                </a:cxn>
                <a:cxn ang="T13">
                  <a:pos x="T2" y="T3"/>
                </a:cxn>
                <a:cxn ang="T14">
                  <a:pos x="T4" y="T5"/>
                </a:cxn>
                <a:cxn ang="T15">
                  <a:pos x="T6" y="T7"/>
                </a:cxn>
                <a:cxn ang="T16">
                  <a:pos x="T8" y="T9"/>
                </a:cxn>
                <a:cxn ang="T17">
                  <a:pos x="T10" y="T11"/>
                </a:cxn>
              </a:cxnLst>
              <a:rect l="T18" t="T19" r="T20" b="T21"/>
              <a:pathLst>
                <a:path w="5" h="6">
                  <a:moveTo>
                    <a:pt x="5" y="6"/>
                  </a:moveTo>
                  <a:lnTo>
                    <a:pt x="0" y="6"/>
                  </a:lnTo>
                  <a:lnTo>
                    <a:pt x="0" y="0"/>
                  </a:lnTo>
                  <a:lnTo>
                    <a:pt x="5" y="0"/>
                  </a:lnTo>
                  <a:lnTo>
                    <a:pt x="5" y="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89" name="Freeform 145"/>
            <p:cNvSpPr>
              <a:spLocks/>
            </p:cNvSpPr>
            <p:nvPr/>
          </p:nvSpPr>
          <p:spPr bwMode="auto">
            <a:xfrm>
              <a:off x="1881" y="1209"/>
              <a:ext cx="6" cy="11"/>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0" name="Freeform 146"/>
            <p:cNvSpPr>
              <a:spLocks/>
            </p:cNvSpPr>
            <p:nvPr/>
          </p:nvSpPr>
          <p:spPr bwMode="auto">
            <a:xfrm>
              <a:off x="1881" y="1209"/>
              <a:ext cx="6" cy="11"/>
            </a:xfrm>
            <a:custGeom>
              <a:avLst/>
              <a:gdLst>
                <a:gd name="T0" fmla="*/ 6 w 6"/>
                <a:gd name="T1" fmla="*/ 11 h 11"/>
                <a:gd name="T2" fmla="*/ 0 w 6"/>
                <a:gd name="T3" fmla="*/ 11 h 11"/>
                <a:gd name="T4" fmla="*/ 0 w 6"/>
                <a:gd name="T5" fmla="*/ 0 h 11"/>
                <a:gd name="T6" fmla="*/ 6 w 6"/>
                <a:gd name="T7" fmla="*/ 0 h 11"/>
                <a:gd name="T8" fmla="*/ 6 w 6"/>
                <a:gd name="T9" fmla="*/ 11 h 11"/>
                <a:gd name="T10" fmla="*/ 6 w 6"/>
                <a:gd name="T11" fmla="*/ 11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6" y="11"/>
                  </a:moveTo>
                  <a:lnTo>
                    <a:pt x="0" y="11"/>
                  </a:lnTo>
                  <a:lnTo>
                    <a:pt x="0" y="0"/>
                  </a:lnTo>
                  <a:lnTo>
                    <a:pt x="6" y="0"/>
                  </a:lnTo>
                  <a:lnTo>
                    <a:pt x="6" y="11"/>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91" name="Freeform 147"/>
            <p:cNvSpPr>
              <a:spLocks/>
            </p:cNvSpPr>
            <p:nvPr/>
          </p:nvSpPr>
          <p:spPr bwMode="auto">
            <a:xfrm>
              <a:off x="1779" y="1164"/>
              <a:ext cx="245" cy="156"/>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7" name="Group 148"/>
          <p:cNvGrpSpPr>
            <a:grpSpLocks/>
          </p:cNvGrpSpPr>
          <p:nvPr/>
        </p:nvGrpSpPr>
        <p:grpSpPr bwMode="auto">
          <a:xfrm>
            <a:off x="3425594" y="3893069"/>
            <a:ext cx="388937" cy="249237"/>
            <a:chOff x="1593" y="1394"/>
            <a:chExt cx="245" cy="157"/>
          </a:xfrm>
        </p:grpSpPr>
        <p:sp>
          <p:nvSpPr>
            <p:cNvPr id="8336" name="Freeform 149"/>
            <p:cNvSpPr>
              <a:spLocks/>
            </p:cNvSpPr>
            <p:nvPr/>
          </p:nvSpPr>
          <p:spPr bwMode="auto">
            <a:xfrm>
              <a:off x="1593" y="1394"/>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7" name="Freeform 150"/>
            <p:cNvSpPr>
              <a:spLocks/>
            </p:cNvSpPr>
            <p:nvPr/>
          </p:nvSpPr>
          <p:spPr bwMode="auto">
            <a:xfrm>
              <a:off x="1593" y="1394"/>
              <a:ext cx="72" cy="45"/>
            </a:xfrm>
            <a:custGeom>
              <a:avLst/>
              <a:gdLst>
                <a:gd name="T0" fmla="*/ 72 w 72"/>
                <a:gd name="T1" fmla="*/ 0 h 45"/>
                <a:gd name="T2" fmla="*/ 0 w 72"/>
                <a:gd name="T3" fmla="*/ 0 h 45"/>
                <a:gd name="T4" fmla="*/ 0 w 72"/>
                <a:gd name="T5" fmla="*/ 45 h 45"/>
                <a:gd name="T6" fmla="*/ 72 w 72"/>
                <a:gd name="T7" fmla="*/ 45 h 45"/>
                <a:gd name="T8" fmla="*/ 72 w 72"/>
                <a:gd name="T9" fmla="*/ 0 h 45"/>
                <a:gd name="T10" fmla="*/ 72 w 72"/>
                <a:gd name="T11" fmla="*/ 0 h 45"/>
                <a:gd name="T12" fmla="*/ 0 60000 65536"/>
                <a:gd name="T13" fmla="*/ 0 60000 65536"/>
                <a:gd name="T14" fmla="*/ 0 60000 65536"/>
                <a:gd name="T15" fmla="*/ 0 60000 65536"/>
                <a:gd name="T16" fmla="*/ 0 60000 65536"/>
                <a:gd name="T17" fmla="*/ 0 60000 65536"/>
                <a:gd name="T18" fmla="*/ 0 w 72"/>
                <a:gd name="T19" fmla="*/ 0 h 45"/>
                <a:gd name="T20" fmla="*/ 72 w 7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72" h="45">
                  <a:moveTo>
                    <a:pt x="72" y="0"/>
                  </a:moveTo>
                  <a:lnTo>
                    <a:pt x="0" y="0"/>
                  </a:lnTo>
                  <a:lnTo>
                    <a:pt x="0" y="45"/>
                  </a:lnTo>
                  <a:lnTo>
                    <a:pt x="72" y="45"/>
                  </a:lnTo>
                  <a:lnTo>
                    <a:pt x="72" y="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8" name="Freeform 151"/>
            <p:cNvSpPr>
              <a:spLocks/>
            </p:cNvSpPr>
            <p:nvPr/>
          </p:nvSpPr>
          <p:spPr bwMode="auto">
            <a:xfrm>
              <a:off x="1593" y="1506"/>
              <a:ext cx="72" cy="45"/>
            </a:xfrm>
            <a:custGeom>
              <a:avLst/>
              <a:gdLst>
                <a:gd name="T0" fmla="*/ 0 w 72"/>
                <a:gd name="T1" fmla="*/ 0 h 45"/>
                <a:gd name="T2" fmla="*/ 0 w 72"/>
                <a:gd name="T3" fmla="*/ 45 h 45"/>
                <a:gd name="T4" fmla="*/ 72 w 72"/>
                <a:gd name="T5" fmla="*/ 45 h 45"/>
                <a:gd name="T6" fmla="*/ 72 w 72"/>
                <a:gd name="T7" fmla="*/ 0 h 45"/>
                <a:gd name="T8" fmla="*/ 0 w 72"/>
                <a:gd name="T9" fmla="*/ 0 h 45"/>
                <a:gd name="T10" fmla="*/ 0 w 72"/>
                <a:gd name="T11" fmla="*/ 0 h 45"/>
                <a:gd name="T12" fmla="*/ 0 60000 65536"/>
                <a:gd name="T13" fmla="*/ 0 60000 65536"/>
                <a:gd name="T14" fmla="*/ 0 60000 65536"/>
                <a:gd name="T15" fmla="*/ 0 60000 65536"/>
                <a:gd name="T16" fmla="*/ 0 60000 65536"/>
                <a:gd name="T17" fmla="*/ 0 60000 65536"/>
                <a:gd name="T18" fmla="*/ 0 w 72"/>
                <a:gd name="T19" fmla="*/ 0 h 45"/>
                <a:gd name="T20" fmla="*/ 72 w 7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72" h="45">
                  <a:moveTo>
                    <a:pt x="0" y="0"/>
                  </a:moveTo>
                  <a:lnTo>
                    <a:pt x="0" y="45"/>
                  </a:lnTo>
                  <a:lnTo>
                    <a:pt x="72" y="45"/>
                  </a:lnTo>
                  <a:lnTo>
                    <a:pt x="72" y="0"/>
                  </a:lnTo>
                  <a:lnTo>
                    <a:pt x="0" y="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9" name="Freeform 152"/>
            <p:cNvSpPr>
              <a:spLocks/>
            </p:cNvSpPr>
            <p:nvPr/>
          </p:nvSpPr>
          <p:spPr bwMode="auto">
            <a:xfrm>
              <a:off x="1736" y="1506"/>
              <a:ext cx="102" cy="45"/>
            </a:xfrm>
            <a:custGeom>
              <a:avLst/>
              <a:gdLst>
                <a:gd name="T0" fmla="*/ 0 w 102"/>
                <a:gd name="T1" fmla="*/ 45 h 45"/>
                <a:gd name="T2" fmla="*/ 102 w 102"/>
                <a:gd name="T3" fmla="*/ 45 h 45"/>
                <a:gd name="T4" fmla="*/ 102 w 102"/>
                <a:gd name="T5" fmla="*/ 0 h 45"/>
                <a:gd name="T6" fmla="*/ 0 w 102"/>
                <a:gd name="T7" fmla="*/ 0 h 45"/>
                <a:gd name="T8" fmla="*/ 0 w 102"/>
                <a:gd name="T9" fmla="*/ 45 h 45"/>
                <a:gd name="T10" fmla="*/ 0 w 102"/>
                <a:gd name="T11" fmla="*/ 45 h 45"/>
                <a:gd name="T12" fmla="*/ 0 60000 65536"/>
                <a:gd name="T13" fmla="*/ 0 60000 65536"/>
                <a:gd name="T14" fmla="*/ 0 60000 65536"/>
                <a:gd name="T15" fmla="*/ 0 60000 65536"/>
                <a:gd name="T16" fmla="*/ 0 60000 65536"/>
                <a:gd name="T17" fmla="*/ 0 60000 65536"/>
                <a:gd name="T18" fmla="*/ 0 w 102"/>
                <a:gd name="T19" fmla="*/ 0 h 45"/>
                <a:gd name="T20" fmla="*/ 102 w 10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102" h="45">
                  <a:moveTo>
                    <a:pt x="0" y="45"/>
                  </a:moveTo>
                  <a:lnTo>
                    <a:pt x="102" y="45"/>
                  </a:lnTo>
                  <a:lnTo>
                    <a:pt x="102" y="0"/>
                  </a:lnTo>
                  <a:lnTo>
                    <a:pt x="0" y="0"/>
                  </a:lnTo>
                  <a:lnTo>
                    <a:pt x="0" y="45"/>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0" name="Freeform 153"/>
            <p:cNvSpPr>
              <a:spLocks/>
            </p:cNvSpPr>
            <p:nvPr/>
          </p:nvSpPr>
          <p:spPr bwMode="auto">
            <a:xfrm>
              <a:off x="1736" y="1394"/>
              <a:ext cx="102" cy="45"/>
            </a:xfrm>
            <a:custGeom>
              <a:avLst/>
              <a:gdLst>
                <a:gd name="T0" fmla="*/ 0 w 102"/>
                <a:gd name="T1" fmla="*/ 0 h 45"/>
                <a:gd name="T2" fmla="*/ 0 w 102"/>
                <a:gd name="T3" fmla="*/ 45 h 45"/>
                <a:gd name="T4" fmla="*/ 102 w 102"/>
                <a:gd name="T5" fmla="*/ 45 h 45"/>
                <a:gd name="T6" fmla="*/ 102 w 102"/>
                <a:gd name="T7" fmla="*/ 0 h 45"/>
                <a:gd name="T8" fmla="*/ 0 w 102"/>
                <a:gd name="T9" fmla="*/ 0 h 45"/>
                <a:gd name="T10" fmla="*/ 0 w 102"/>
                <a:gd name="T11" fmla="*/ 0 h 45"/>
                <a:gd name="T12" fmla="*/ 0 60000 65536"/>
                <a:gd name="T13" fmla="*/ 0 60000 65536"/>
                <a:gd name="T14" fmla="*/ 0 60000 65536"/>
                <a:gd name="T15" fmla="*/ 0 60000 65536"/>
                <a:gd name="T16" fmla="*/ 0 60000 65536"/>
                <a:gd name="T17" fmla="*/ 0 60000 65536"/>
                <a:gd name="T18" fmla="*/ 0 w 102"/>
                <a:gd name="T19" fmla="*/ 0 h 45"/>
                <a:gd name="T20" fmla="*/ 102 w 10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102" h="45">
                  <a:moveTo>
                    <a:pt x="0" y="0"/>
                  </a:moveTo>
                  <a:lnTo>
                    <a:pt x="0" y="45"/>
                  </a:lnTo>
                  <a:lnTo>
                    <a:pt x="102" y="45"/>
                  </a:lnTo>
                  <a:lnTo>
                    <a:pt x="102" y="0"/>
                  </a:lnTo>
                  <a:lnTo>
                    <a:pt x="0" y="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1" name="Freeform 154"/>
            <p:cNvSpPr>
              <a:spLocks/>
            </p:cNvSpPr>
            <p:nvPr/>
          </p:nvSpPr>
          <p:spPr bwMode="auto">
            <a:xfrm>
              <a:off x="1593" y="1394"/>
              <a:ext cx="245" cy="157"/>
            </a:xfrm>
            <a:custGeom>
              <a:avLst/>
              <a:gdLst>
                <a:gd name="T0" fmla="*/ 125 w 245"/>
                <a:gd name="T1" fmla="*/ 157 h 157"/>
                <a:gd name="T2" fmla="*/ 125 w 245"/>
                <a:gd name="T3" fmla="*/ 95 h 157"/>
                <a:gd name="T4" fmla="*/ 245 w 245"/>
                <a:gd name="T5" fmla="*/ 95 h 157"/>
                <a:gd name="T6" fmla="*/ 245 w 245"/>
                <a:gd name="T7" fmla="*/ 62 h 157"/>
                <a:gd name="T8" fmla="*/ 125 w 245"/>
                <a:gd name="T9" fmla="*/ 62 h 157"/>
                <a:gd name="T10" fmla="*/ 125 w 245"/>
                <a:gd name="T11" fmla="*/ 0 h 157"/>
                <a:gd name="T12" fmla="*/ 90 w 245"/>
                <a:gd name="T13" fmla="*/ 0 h 157"/>
                <a:gd name="T14" fmla="*/ 90 w 245"/>
                <a:gd name="T15" fmla="*/ 62 h 157"/>
                <a:gd name="T16" fmla="*/ 0 w 245"/>
                <a:gd name="T17" fmla="*/ 62 h 157"/>
                <a:gd name="T18" fmla="*/ 0 w 245"/>
                <a:gd name="T19" fmla="*/ 95 h 157"/>
                <a:gd name="T20" fmla="*/ 90 w 245"/>
                <a:gd name="T21" fmla="*/ 95 h 157"/>
                <a:gd name="T22" fmla="*/ 90 w 245"/>
                <a:gd name="T23" fmla="*/ 157 h 157"/>
                <a:gd name="T24" fmla="*/ 125 w 245"/>
                <a:gd name="T25" fmla="*/ 157 h 157"/>
                <a:gd name="T26" fmla="*/ 125 w 245"/>
                <a:gd name="T27" fmla="*/ 157 h 15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5"/>
                <a:gd name="T43" fmla="*/ 0 h 157"/>
                <a:gd name="T44" fmla="*/ 245 w 245"/>
                <a:gd name="T45" fmla="*/ 157 h 15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5" h="157">
                  <a:moveTo>
                    <a:pt x="125" y="157"/>
                  </a:moveTo>
                  <a:lnTo>
                    <a:pt x="125" y="95"/>
                  </a:lnTo>
                  <a:lnTo>
                    <a:pt x="245" y="95"/>
                  </a:lnTo>
                  <a:lnTo>
                    <a:pt x="245" y="62"/>
                  </a:lnTo>
                  <a:lnTo>
                    <a:pt x="125" y="62"/>
                  </a:lnTo>
                  <a:lnTo>
                    <a:pt x="125" y="0"/>
                  </a:lnTo>
                  <a:lnTo>
                    <a:pt x="90" y="0"/>
                  </a:lnTo>
                  <a:lnTo>
                    <a:pt x="90" y="62"/>
                  </a:lnTo>
                  <a:lnTo>
                    <a:pt x="0" y="62"/>
                  </a:lnTo>
                  <a:lnTo>
                    <a:pt x="0" y="95"/>
                  </a:lnTo>
                  <a:lnTo>
                    <a:pt x="90" y="95"/>
                  </a:lnTo>
                  <a:lnTo>
                    <a:pt x="90" y="157"/>
                  </a:lnTo>
                  <a:lnTo>
                    <a:pt x="125" y="157"/>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42" name="Freeform 155"/>
            <p:cNvSpPr>
              <a:spLocks/>
            </p:cNvSpPr>
            <p:nvPr/>
          </p:nvSpPr>
          <p:spPr bwMode="auto">
            <a:xfrm>
              <a:off x="1593" y="1394"/>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8" name="Group 156"/>
          <p:cNvGrpSpPr>
            <a:grpSpLocks/>
          </p:cNvGrpSpPr>
          <p:nvPr/>
        </p:nvGrpSpPr>
        <p:grpSpPr bwMode="auto">
          <a:xfrm>
            <a:off x="2376256" y="3893069"/>
            <a:ext cx="390525" cy="249237"/>
            <a:chOff x="1593" y="1143"/>
            <a:chExt cx="245" cy="157"/>
          </a:xfrm>
        </p:grpSpPr>
        <p:sp>
          <p:nvSpPr>
            <p:cNvPr id="8332" name="Freeform 157"/>
            <p:cNvSpPr>
              <a:spLocks/>
            </p:cNvSpPr>
            <p:nvPr/>
          </p:nvSpPr>
          <p:spPr bwMode="auto">
            <a:xfrm>
              <a:off x="1593" y="1143"/>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3" name="Freeform 158"/>
            <p:cNvSpPr>
              <a:spLocks/>
            </p:cNvSpPr>
            <p:nvPr/>
          </p:nvSpPr>
          <p:spPr bwMode="auto">
            <a:xfrm>
              <a:off x="1593" y="1143"/>
              <a:ext cx="245" cy="45"/>
            </a:xfrm>
            <a:custGeom>
              <a:avLst/>
              <a:gdLst>
                <a:gd name="T0" fmla="*/ 245 w 245"/>
                <a:gd name="T1" fmla="*/ 45 h 45"/>
                <a:gd name="T2" fmla="*/ 245 w 245"/>
                <a:gd name="T3" fmla="*/ 0 h 45"/>
                <a:gd name="T4" fmla="*/ 0 w 245"/>
                <a:gd name="T5" fmla="*/ 0 h 45"/>
                <a:gd name="T6" fmla="*/ 0 w 245"/>
                <a:gd name="T7" fmla="*/ 45 h 45"/>
                <a:gd name="T8" fmla="*/ 245 w 245"/>
                <a:gd name="T9" fmla="*/ 45 h 45"/>
                <a:gd name="T10" fmla="*/ 245 w 245"/>
                <a:gd name="T11" fmla="*/ 45 h 45"/>
                <a:gd name="T12" fmla="*/ 0 60000 65536"/>
                <a:gd name="T13" fmla="*/ 0 60000 65536"/>
                <a:gd name="T14" fmla="*/ 0 60000 65536"/>
                <a:gd name="T15" fmla="*/ 0 60000 65536"/>
                <a:gd name="T16" fmla="*/ 0 60000 65536"/>
                <a:gd name="T17" fmla="*/ 0 60000 65536"/>
                <a:gd name="T18" fmla="*/ 0 w 245"/>
                <a:gd name="T19" fmla="*/ 0 h 45"/>
                <a:gd name="T20" fmla="*/ 245 w 245"/>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45" h="45">
                  <a:moveTo>
                    <a:pt x="245" y="45"/>
                  </a:moveTo>
                  <a:lnTo>
                    <a:pt x="245" y="0"/>
                  </a:lnTo>
                  <a:lnTo>
                    <a:pt x="0" y="0"/>
                  </a:lnTo>
                  <a:lnTo>
                    <a:pt x="0" y="45"/>
                  </a:lnTo>
                  <a:lnTo>
                    <a:pt x="245" y="45"/>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4" name="Freeform 159"/>
            <p:cNvSpPr>
              <a:spLocks/>
            </p:cNvSpPr>
            <p:nvPr/>
          </p:nvSpPr>
          <p:spPr bwMode="auto">
            <a:xfrm>
              <a:off x="1593" y="1249"/>
              <a:ext cx="245" cy="51"/>
            </a:xfrm>
            <a:custGeom>
              <a:avLst/>
              <a:gdLst>
                <a:gd name="T0" fmla="*/ 245 w 245"/>
                <a:gd name="T1" fmla="*/ 51 h 51"/>
                <a:gd name="T2" fmla="*/ 245 w 245"/>
                <a:gd name="T3" fmla="*/ 0 h 51"/>
                <a:gd name="T4" fmla="*/ 0 w 245"/>
                <a:gd name="T5" fmla="*/ 0 h 51"/>
                <a:gd name="T6" fmla="*/ 0 w 245"/>
                <a:gd name="T7" fmla="*/ 51 h 51"/>
                <a:gd name="T8" fmla="*/ 245 w 245"/>
                <a:gd name="T9" fmla="*/ 51 h 51"/>
                <a:gd name="T10" fmla="*/ 245 w 245"/>
                <a:gd name="T11" fmla="*/ 51 h 51"/>
                <a:gd name="T12" fmla="*/ 0 60000 65536"/>
                <a:gd name="T13" fmla="*/ 0 60000 65536"/>
                <a:gd name="T14" fmla="*/ 0 60000 65536"/>
                <a:gd name="T15" fmla="*/ 0 60000 65536"/>
                <a:gd name="T16" fmla="*/ 0 60000 65536"/>
                <a:gd name="T17" fmla="*/ 0 60000 65536"/>
                <a:gd name="T18" fmla="*/ 0 w 245"/>
                <a:gd name="T19" fmla="*/ 0 h 51"/>
                <a:gd name="T20" fmla="*/ 245 w 245"/>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45" h="51">
                  <a:moveTo>
                    <a:pt x="245" y="51"/>
                  </a:moveTo>
                  <a:lnTo>
                    <a:pt x="245" y="0"/>
                  </a:lnTo>
                  <a:lnTo>
                    <a:pt x="0" y="0"/>
                  </a:lnTo>
                  <a:lnTo>
                    <a:pt x="0" y="51"/>
                  </a:lnTo>
                  <a:lnTo>
                    <a:pt x="245" y="51"/>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5" name="Freeform 160"/>
            <p:cNvSpPr>
              <a:spLocks/>
            </p:cNvSpPr>
            <p:nvPr/>
          </p:nvSpPr>
          <p:spPr bwMode="auto">
            <a:xfrm>
              <a:off x="1593" y="1143"/>
              <a:ext cx="245" cy="157"/>
            </a:xfrm>
            <a:custGeom>
              <a:avLst/>
              <a:gdLst>
                <a:gd name="T0" fmla="*/ 245 w 245"/>
                <a:gd name="T1" fmla="*/ 157 h 157"/>
                <a:gd name="T2" fmla="*/ 245 w 245"/>
                <a:gd name="T3" fmla="*/ 0 h 157"/>
                <a:gd name="T4" fmla="*/ 0 w 245"/>
                <a:gd name="T5" fmla="*/ 0 h 157"/>
                <a:gd name="T6" fmla="*/ 0 w 245"/>
                <a:gd name="T7" fmla="*/ 157 h 157"/>
                <a:gd name="T8" fmla="*/ 245 w 245"/>
                <a:gd name="T9" fmla="*/ 157 h 157"/>
                <a:gd name="T10" fmla="*/ 245 w 245"/>
                <a:gd name="T11" fmla="*/ 157 h 157"/>
                <a:gd name="T12" fmla="*/ 0 60000 65536"/>
                <a:gd name="T13" fmla="*/ 0 60000 65536"/>
                <a:gd name="T14" fmla="*/ 0 60000 65536"/>
                <a:gd name="T15" fmla="*/ 0 60000 65536"/>
                <a:gd name="T16" fmla="*/ 0 60000 65536"/>
                <a:gd name="T17" fmla="*/ 0 60000 65536"/>
                <a:gd name="T18" fmla="*/ 0 w 245"/>
                <a:gd name="T19" fmla="*/ 0 h 157"/>
                <a:gd name="T20" fmla="*/ 245 w 245"/>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5" h="157">
                  <a:moveTo>
                    <a:pt x="245" y="157"/>
                  </a:moveTo>
                  <a:lnTo>
                    <a:pt x="245" y="0"/>
                  </a:lnTo>
                  <a:lnTo>
                    <a:pt x="0" y="0"/>
                  </a:lnTo>
                  <a:lnTo>
                    <a:pt x="0" y="157"/>
                  </a:lnTo>
                  <a:lnTo>
                    <a:pt x="245"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19" name="Group 161"/>
          <p:cNvGrpSpPr>
            <a:grpSpLocks/>
          </p:cNvGrpSpPr>
          <p:nvPr/>
        </p:nvGrpSpPr>
        <p:grpSpPr bwMode="auto">
          <a:xfrm>
            <a:off x="1409469" y="3893068"/>
            <a:ext cx="388937" cy="247650"/>
            <a:chOff x="1593" y="892"/>
            <a:chExt cx="245" cy="156"/>
          </a:xfrm>
        </p:grpSpPr>
        <p:sp>
          <p:nvSpPr>
            <p:cNvPr id="8328" name="Freeform 162"/>
            <p:cNvSpPr>
              <a:spLocks/>
            </p:cNvSpPr>
            <p:nvPr/>
          </p:nvSpPr>
          <p:spPr bwMode="auto">
            <a:xfrm>
              <a:off x="1593" y="892"/>
              <a:ext cx="245" cy="156"/>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9" name="Freeform 163"/>
            <p:cNvSpPr>
              <a:spLocks/>
            </p:cNvSpPr>
            <p:nvPr/>
          </p:nvSpPr>
          <p:spPr bwMode="auto">
            <a:xfrm>
              <a:off x="1593" y="892"/>
              <a:ext cx="245" cy="50"/>
            </a:xfrm>
            <a:custGeom>
              <a:avLst/>
              <a:gdLst>
                <a:gd name="T0" fmla="*/ 245 w 245"/>
                <a:gd name="T1" fmla="*/ 50 h 50"/>
                <a:gd name="T2" fmla="*/ 245 w 245"/>
                <a:gd name="T3" fmla="*/ 0 h 50"/>
                <a:gd name="T4" fmla="*/ 0 w 245"/>
                <a:gd name="T5" fmla="*/ 0 h 50"/>
                <a:gd name="T6" fmla="*/ 0 w 245"/>
                <a:gd name="T7" fmla="*/ 50 h 50"/>
                <a:gd name="T8" fmla="*/ 245 w 245"/>
                <a:gd name="T9" fmla="*/ 50 h 50"/>
                <a:gd name="T10" fmla="*/ 245 w 245"/>
                <a:gd name="T11" fmla="*/ 50 h 50"/>
                <a:gd name="T12" fmla="*/ 0 60000 65536"/>
                <a:gd name="T13" fmla="*/ 0 60000 65536"/>
                <a:gd name="T14" fmla="*/ 0 60000 65536"/>
                <a:gd name="T15" fmla="*/ 0 60000 65536"/>
                <a:gd name="T16" fmla="*/ 0 60000 65536"/>
                <a:gd name="T17" fmla="*/ 0 60000 65536"/>
                <a:gd name="T18" fmla="*/ 0 w 245"/>
                <a:gd name="T19" fmla="*/ 0 h 50"/>
                <a:gd name="T20" fmla="*/ 245 w 245"/>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5" h="50">
                  <a:moveTo>
                    <a:pt x="245" y="50"/>
                  </a:moveTo>
                  <a:lnTo>
                    <a:pt x="245" y="0"/>
                  </a:lnTo>
                  <a:lnTo>
                    <a:pt x="0" y="0"/>
                  </a:lnTo>
                  <a:lnTo>
                    <a:pt x="0" y="50"/>
                  </a:lnTo>
                  <a:lnTo>
                    <a:pt x="245" y="5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0" name="Freeform 164"/>
            <p:cNvSpPr>
              <a:spLocks/>
            </p:cNvSpPr>
            <p:nvPr/>
          </p:nvSpPr>
          <p:spPr bwMode="auto">
            <a:xfrm>
              <a:off x="1593" y="998"/>
              <a:ext cx="245" cy="50"/>
            </a:xfrm>
            <a:custGeom>
              <a:avLst/>
              <a:gdLst>
                <a:gd name="T0" fmla="*/ 245 w 245"/>
                <a:gd name="T1" fmla="*/ 50 h 50"/>
                <a:gd name="T2" fmla="*/ 245 w 245"/>
                <a:gd name="T3" fmla="*/ 0 h 50"/>
                <a:gd name="T4" fmla="*/ 0 w 245"/>
                <a:gd name="T5" fmla="*/ 0 h 50"/>
                <a:gd name="T6" fmla="*/ 0 w 245"/>
                <a:gd name="T7" fmla="*/ 50 h 50"/>
                <a:gd name="T8" fmla="*/ 245 w 245"/>
                <a:gd name="T9" fmla="*/ 50 h 50"/>
                <a:gd name="T10" fmla="*/ 245 w 245"/>
                <a:gd name="T11" fmla="*/ 50 h 50"/>
                <a:gd name="T12" fmla="*/ 0 60000 65536"/>
                <a:gd name="T13" fmla="*/ 0 60000 65536"/>
                <a:gd name="T14" fmla="*/ 0 60000 65536"/>
                <a:gd name="T15" fmla="*/ 0 60000 65536"/>
                <a:gd name="T16" fmla="*/ 0 60000 65536"/>
                <a:gd name="T17" fmla="*/ 0 60000 65536"/>
                <a:gd name="T18" fmla="*/ 0 w 245"/>
                <a:gd name="T19" fmla="*/ 0 h 50"/>
                <a:gd name="T20" fmla="*/ 245 w 245"/>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5" h="50">
                  <a:moveTo>
                    <a:pt x="245" y="50"/>
                  </a:moveTo>
                  <a:lnTo>
                    <a:pt x="245" y="0"/>
                  </a:lnTo>
                  <a:lnTo>
                    <a:pt x="0" y="0"/>
                  </a:lnTo>
                  <a:lnTo>
                    <a:pt x="0" y="50"/>
                  </a:lnTo>
                  <a:lnTo>
                    <a:pt x="245" y="50"/>
                  </a:lnTo>
                  <a:close/>
                </a:path>
              </a:pathLst>
            </a:custGeom>
            <a:solidFill>
              <a:srgbClr val="1D93C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31" name="Freeform 165"/>
            <p:cNvSpPr>
              <a:spLocks/>
            </p:cNvSpPr>
            <p:nvPr/>
          </p:nvSpPr>
          <p:spPr bwMode="auto">
            <a:xfrm>
              <a:off x="1593" y="892"/>
              <a:ext cx="245" cy="156"/>
            </a:xfrm>
            <a:custGeom>
              <a:avLst/>
              <a:gdLst>
                <a:gd name="T0" fmla="*/ 245 w 245"/>
                <a:gd name="T1" fmla="*/ 156 h 156"/>
                <a:gd name="T2" fmla="*/ 245 w 245"/>
                <a:gd name="T3" fmla="*/ 0 h 156"/>
                <a:gd name="T4" fmla="*/ 0 w 245"/>
                <a:gd name="T5" fmla="*/ 0 h 156"/>
                <a:gd name="T6" fmla="*/ 0 w 245"/>
                <a:gd name="T7" fmla="*/ 156 h 156"/>
                <a:gd name="T8" fmla="*/ 245 w 245"/>
                <a:gd name="T9" fmla="*/ 156 h 156"/>
                <a:gd name="T10" fmla="*/ 245 w 245"/>
                <a:gd name="T11" fmla="*/ 156 h 156"/>
                <a:gd name="T12" fmla="*/ 0 60000 65536"/>
                <a:gd name="T13" fmla="*/ 0 60000 65536"/>
                <a:gd name="T14" fmla="*/ 0 60000 65536"/>
                <a:gd name="T15" fmla="*/ 0 60000 65536"/>
                <a:gd name="T16" fmla="*/ 0 60000 65536"/>
                <a:gd name="T17" fmla="*/ 0 60000 65536"/>
                <a:gd name="T18" fmla="*/ 0 w 245"/>
                <a:gd name="T19" fmla="*/ 0 h 156"/>
                <a:gd name="T20" fmla="*/ 245 w 245"/>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5" h="156">
                  <a:moveTo>
                    <a:pt x="245" y="156"/>
                  </a:moveTo>
                  <a:lnTo>
                    <a:pt x="245" y="0"/>
                  </a:lnTo>
                  <a:lnTo>
                    <a:pt x="0" y="0"/>
                  </a:lnTo>
                  <a:lnTo>
                    <a:pt x="0" y="156"/>
                  </a:lnTo>
                  <a:lnTo>
                    <a:pt x="245"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aphicFrame>
        <p:nvGraphicFramePr>
          <p:cNvPr id="8194" name="Object 166"/>
          <p:cNvGraphicFramePr>
            <a:graphicFrameLocks noChangeAspect="1"/>
          </p:cNvGraphicFramePr>
          <p:nvPr/>
        </p:nvGraphicFramePr>
        <p:xfrm>
          <a:off x="479193" y="5775844"/>
          <a:ext cx="361950" cy="249237"/>
        </p:xfrm>
        <a:graphic>
          <a:graphicData uri="http://schemas.openxmlformats.org/presentationml/2006/ole">
            <mc:AlternateContent xmlns:mc="http://schemas.openxmlformats.org/markup-compatibility/2006">
              <mc:Choice xmlns:v="urn:schemas-microsoft-com:vml" Requires="v">
                <p:oleObj spid="_x0000_s2196" name="Clip" r:id="rId5" imgW="3809524" imgH="2619048" progId="">
                  <p:embed/>
                </p:oleObj>
              </mc:Choice>
              <mc:Fallback>
                <p:oleObj name="Clip" r:id="rId5" imgW="3809524" imgH="2619048" progId="">
                  <p:embed/>
                  <p:pic>
                    <p:nvPicPr>
                      <p:cNvPr id="8194" name="Object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193" y="5775844"/>
                        <a:ext cx="361950" cy="249237"/>
                      </a:xfrm>
                      <a:prstGeom prst="rect">
                        <a:avLst/>
                      </a:prstGeom>
                      <a:noFill/>
                      <a:ln w="6350">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20" name="Group 185"/>
          <p:cNvGrpSpPr>
            <a:grpSpLocks/>
          </p:cNvGrpSpPr>
          <p:nvPr/>
        </p:nvGrpSpPr>
        <p:grpSpPr bwMode="auto">
          <a:xfrm>
            <a:off x="3425594" y="1426093"/>
            <a:ext cx="390525" cy="246062"/>
            <a:chOff x="4185" y="1590"/>
            <a:chExt cx="238" cy="161"/>
          </a:xfrm>
        </p:grpSpPr>
        <p:sp>
          <p:nvSpPr>
            <p:cNvPr id="8301" name="Freeform 186"/>
            <p:cNvSpPr>
              <a:spLocks/>
            </p:cNvSpPr>
            <p:nvPr/>
          </p:nvSpPr>
          <p:spPr bwMode="auto">
            <a:xfrm>
              <a:off x="4185" y="1590"/>
              <a:ext cx="238" cy="52"/>
            </a:xfrm>
            <a:custGeom>
              <a:avLst/>
              <a:gdLst>
                <a:gd name="T0" fmla="*/ 0 w 244"/>
                <a:gd name="T1" fmla="*/ 0 h 50"/>
                <a:gd name="T2" fmla="*/ 20 w 244"/>
                <a:gd name="T3" fmla="*/ 0 h 50"/>
                <a:gd name="T4" fmla="*/ 20 w 244"/>
                <a:gd name="T5" fmla="*/ 5847 h 50"/>
                <a:gd name="T6" fmla="*/ 0 w 244"/>
                <a:gd name="T7" fmla="*/ 5847 h 50"/>
                <a:gd name="T8" fmla="*/ 0 w 244"/>
                <a:gd name="T9" fmla="*/ 0 h 50"/>
                <a:gd name="T10" fmla="*/ 0 w 244"/>
                <a:gd name="T11" fmla="*/ 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0" y="0"/>
                  </a:moveTo>
                  <a:lnTo>
                    <a:pt x="244" y="0"/>
                  </a:lnTo>
                  <a:lnTo>
                    <a:pt x="244" y="50"/>
                  </a:lnTo>
                  <a:lnTo>
                    <a:pt x="0" y="50"/>
                  </a:lnTo>
                  <a:lnTo>
                    <a:pt x="0"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2" name="Freeform 187"/>
            <p:cNvSpPr>
              <a:spLocks/>
            </p:cNvSpPr>
            <p:nvPr/>
          </p:nvSpPr>
          <p:spPr bwMode="auto">
            <a:xfrm>
              <a:off x="4185" y="1694"/>
              <a:ext cx="238" cy="57"/>
            </a:xfrm>
            <a:custGeom>
              <a:avLst/>
              <a:gdLst>
                <a:gd name="T0" fmla="*/ 0 w 244"/>
                <a:gd name="T1" fmla="*/ 0 h 55"/>
                <a:gd name="T2" fmla="*/ 20 w 244"/>
                <a:gd name="T3" fmla="*/ 0 h 55"/>
                <a:gd name="T4" fmla="*/ 20 w 244"/>
                <a:gd name="T5" fmla="*/ 4238 h 55"/>
                <a:gd name="T6" fmla="*/ 0 w 244"/>
                <a:gd name="T7" fmla="*/ 4238 h 55"/>
                <a:gd name="T8" fmla="*/ 0 w 244"/>
                <a:gd name="T9" fmla="*/ 0 h 55"/>
                <a:gd name="T10" fmla="*/ 0 w 244"/>
                <a:gd name="T11" fmla="*/ 0 h 55"/>
                <a:gd name="T12" fmla="*/ 0 60000 65536"/>
                <a:gd name="T13" fmla="*/ 0 60000 65536"/>
                <a:gd name="T14" fmla="*/ 0 60000 65536"/>
                <a:gd name="T15" fmla="*/ 0 60000 65536"/>
                <a:gd name="T16" fmla="*/ 0 60000 65536"/>
                <a:gd name="T17" fmla="*/ 0 60000 65536"/>
                <a:gd name="T18" fmla="*/ 0 w 244"/>
                <a:gd name="T19" fmla="*/ 0 h 55"/>
                <a:gd name="T20" fmla="*/ 244 w 244"/>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244" h="55">
                  <a:moveTo>
                    <a:pt x="0" y="0"/>
                  </a:moveTo>
                  <a:lnTo>
                    <a:pt x="244" y="0"/>
                  </a:lnTo>
                  <a:lnTo>
                    <a:pt x="244" y="55"/>
                  </a:lnTo>
                  <a:lnTo>
                    <a:pt x="0" y="55"/>
                  </a:lnTo>
                  <a:lnTo>
                    <a:pt x="0" y="0"/>
                  </a:lnTo>
                  <a:close/>
                </a:path>
              </a:pathLst>
            </a:custGeom>
            <a:solidFill>
              <a:srgbClr val="1C0A7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3" name="Freeform 188"/>
            <p:cNvSpPr>
              <a:spLocks/>
            </p:cNvSpPr>
            <p:nvPr/>
          </p:nvSpPr>
          <p:spPr bwMode="auto">
            <a:xfrm>
              <a:off x="4185" y="1642"/>
              <a:ext cx="238" cy="57"/>
            </a:xfrm>
            <a:custGeom>
              <a:avLst/>
              <a:gdLst>
                <a:gd name="T0" fmla="*/ 0 w 244"/>
                <a:gd name="T1" fmla="*/ 0 h 56"/>
                <a:gd name="T2" fmla="*/ 20 w 244"/>
                <a:gd name="T3" fmla="*/ 0 h 56"/>
                <a:gd name="T4" fmla="*/ 20 w 244"/>
                <a:gd name="T5" fmla="*/ 456 h 56"/>
                <a:gd name="T6" fmla="*/ 0 w 244"/>
                <a:gd name="T7" fmla="*/ 456 h 56"/>
                <a:gd name="T8" fmla="*/ 0 w 244"/>
                <a:gd name="T9" fmla="*/ 0 h 56"/>
                <a:gd name="T10" fmla="*/ 0 w 244"/>
                <a:gd name="T11" fmla="*/ 0 h 56"/>
                <a:gd name="T12" fmla="*/ 0 60000 65536"/>
                <a:gd name="T13" fmla="*/ 0 60000 65536"/>
                <a:gd name="T14" fmla="*/ 0 60000 65536"/>
                <a:gd name="T15" fmla="*/ 0 60000 65536"/>
                <a:gd name="T16" fmla="*/ 0 60000 65536"/>
                <a:gd name="T17" fmla="*/ 0 60000 65536"/>
                <a:gd name="T18" fmla="*/ 0 w 244"/>
                <a:gd name="T19" fmla="*/ 0 h 56"/>
                <a:gd name="T20" fmla="*/ 244 w 24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244" h="56">
                  <a:moveTo>
                    <a:pt x="0" y="0"/>
                  </a:moveTo>
                  <a:lnTo>
                    <a:pt x="244" y="0"/>
                  </a:lnTo>
                  <a:lnTo>
                    <a:pt x="244" y="56"/>
                  </a:lnTo>
                  <a:lnTo>
                    <a:pt x="0" y="56"/>
                  </a:lnTo>
                  <a:lnTo>
                    <a:pt x="0" y="0"/>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4" name="Freeform 189"/>
            <p:cNvSpPr>
              <a:spLocks/>
            </p:cNvSpPr>
            <p:nvPr/>
          </p:nvSpPr>
          <p:spPr bwMode="auto">
            <a:xfrm>
              <a:off x="4266" y="1642"/>
              <a:ext cx="69" cy="64"/>
            </a:xfrm>
            <a:custGeom>
              <a:avLst/>
              <a:gdLst>
                <a:gd name="T0" fmla="*/ 17 w 71"/>
                <a:gd name="T1" fmla="*/ 1532 h 62"/>
                <a:gd name="T2" fmla="*/ 17 w 71"/>
                <a:gd name="T3" fmla="*/ 0 h 62"/>
                <a:gd name="T4" fmla="*/ 0 w 71"/>
                <a:gd name="T5" fmla="*/ 0 h 62"/>
                <a:gd name="T6" fmla="*/ 0 w 71"/>
                <a:gd name="T7" fmla="*/ 1532 h 62"/>
                <a:gd name="T8" fmla="*/ 6 w 71"/>
                <a:gd name="T9" fmla="*/ 2173 h 62"/>
                <a:gd name="T10" fmla="*/ 12 w 71"/>
                <a:gd name="T11" fmla="*/ 2467 h 62"/>
                <a:gd name="T12" fmla="*/ 17 w 71"/>
                <a:gd name="T13" fmla="*/ 2661 h 62"/>
                <a:gd name="T14" fmla="*/ 17 w 71"/>
                <a:gd name="T15" fmla="*/ 2927 h 62"/>
                <a:gd name="T16" fmla="*/ 17 w 71"/>
                <a:gd name="T17" fmla="*/ 2661 h 62"/>
                <a:gd name="T18" fmla="*/ 17 w 71"/>
                <a:gd name="T19" fmla="*/ 2467 h 62"/>
                <a:gd name="T20" fmla="*/ 17 w 71"/>
                <a:gd name="T21" fmla="*/ 2173 h 62"/>
                <a:gd name="T22" fmla="*/ 17 w 71"/>
                <a:gd name="T23" fmla="*/ 1532 h 62"/>
                <a:gd name="T24" fmla="*/ 17 w 71"/>
                <a:gd name="T25" fmla="*/ 1532 h 6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62"/>
                <a:gd name="T41" fmla="*/ 71 w 71"/>
                <a:gd name="T42" fmla="*/ 62 h 6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62">
                  <a:moveTo>
                    <a:pt x="71" y="34"/>
                  </a:moveTo>
                  <a:lnTo>
                    <a:pt x="71" y="0"/>
                  </a:lnTo>
                  <a:lnTo>
                    <a:pt x="0" y="0"/>
                  </a:lnTo>
                  <a:lnTo>
                    <a:pt x="0" y="34"/>
                  </a:lnTo>
                  <a:lnTo>
                    <a:pt x="6" y="45"/>
                  </a:lnTo>
                  <a:lnTo>
                    <a:pt x="12" y="51"/>
                  </a:lnTo>
                  <a:lnTo>
                    <a:pt x="24" y="56"/>
                  </a:lnTo>
                  <a:lnTo>
                    <a:pt x="36" y="62"/>
                  </a:lnTo>
                  <a:lnTo>
                    <a:pt x="54" y="56"/>
                  </a:lnTo>
                  <a:lnTo>
                    <a:pt x="60" y="51"/>
                  </a:lnTo>
                  <a:lnTo>
                    <a:pt x="66" y="45"/>
                  </a:lnTo>
                  <a:lnTo>
                    <a:pt x="71" y="34"/>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5" name="Freeform 190"/>
            <p:cNvSpPr>
              <a:spLocks/>
            </p:cNvSpPr>
            <p:nvPr/>
          </p:nvSpPr>
          <p:spPr bwMode="auto">
            <a:xfrm>
              <a:off x="4266" y="1642"/>
              <a:ext cx="69" cy="64"/>
            </a:xfrm>
            <a:custGeom>
              <a:avLst/>
              <a:gdLst>
                <a:gd name="T0" fmla="*/ 17 w 71"/>
                <a:gd name="T1" fmla="*/ 1532 h 62"/>
                <a:gd name="T2" fmla="*/ 17 w 71"/>
                <a:gd name="T3" fmla="*/ 0 h 62"/>
                <a:gd name="T4" fmla="*/ 0 w 71"/>
                <a:gd name="T5" fmla="*/ 0 h 62"/>
                <a:gd name="T6" fmla="*/ 0 w 71"/>
                <a:gd name="T7" fmla="*/ 1532 h 62"/>
                <a:gd name="T8" fmla="*/ 6 w 71"/>
                <a:gd name="T9" fmla="*/ 2173 h 62"/>
                <a:gd name="T10" fmla="*/ 12 w 71"/>
                <a:gd name="T11" fmla="*/ 2467 h 62"/>
                <a:gd name="T12" fmla="*/ 17 w 71"/>
                <a:gd name="T13" fmla="*/ 2661 h 62"/>
                <a:gd name="T14" fmla="*/ 17 w 71"/>
                <a:gd name="T15" fmla="*/ 2927 h 62"/>
                <a:gd name="T16" fmla="*/ 17 w 71"/>
                <a:gd name="T17" fmla="*/ 2661 h 62"/>
                <a:gd name="T18" fmla="*/ 17 w 71"/>
                <a:gd name="T19" fmla="*/ 2467 h 62"/>
                <a:gd name="T20" fmla="*/ 17 w 71"/>
                <a:gd name="T21" fmla="*/ 2173 h 62"/>
                <a:gd name="T22" fmla="*/ 17 w 71"/>
                <a:gd name="T23" fmla="*/ 1532 h 62"/>
                <a:gd name="T24" fmla="*/ 17 w 71"/>
                <a:gd name="T25" fmla="*/ 1532 h 6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62"/>
                <a:gd name="T41" fmla="*/ 71 w 71"/>
                <a:gd name="T42" fmla="*/ 62 h 6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62">
                  <a:moveTo>
                    <a:pt x="71" y="34"/>
                  </a:moveTo>
                  <a:lnTo>
                    <a:pt x="71" y="0"/>
                  </a:lnTo>
                  <a:lnTo>
                    <a:pt x="0" y="0"/>
                  </a:lnTo>
                  <a:lnTo>
                    <a:pt x="0" y="34"/>
                  </a:lnTo>
                  <a:lnTo>
                    <a:pt x="6" y="45"/>
                  </a:lnTo>
                  <a:lnTo>
                    <a:pt x="12" y="51"/>
                  </a:lnTo>
                  <a:lnTo>
                    <a:pt x="24" y="56"/>
                  </a:lnTo>
                  <a:lnTo>
                    <a:pt x="36" y="62"/>
                  </a:lnTo>
                  <a:lnTo>
                    <a:pt x="54" y="56"/>
                  </a:lnTo>
                  <a:lnTo>
                    <a:pt x="60" y="51"/>
                  </a:lnTo>
                  <a:lnTo>
                    <a:pt x="66" y="45"/>
                  </a:lnTo>
                  <a:lnTo>
                    <a:pt x="71" y="34"/>
                  </a:lnTo>
                </a:path>
              </a:pathLst>
            </a:custGeom>
            <a:noFill/>
            <a:ln w="0">
              <a:solidFill>
                <a:srgbClr val="FB0F0C"/>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6" name="Freeform 191"/>
            <p:cNvSpPr>
              <a:spLocks/>
            </p:cNvSpPr>
            <p:nvPr/>
          </p:nvSpPr>
          <p:spPr bwMode="auto">
            <a:xfrm>
              <a:off x="4266" y="1642"/>
              <a:ext cx="69" cy="64"/>
            </a:xfrm>
            <a:custGeom>
              <a:avLst/>
              <a:gdLst>
                <a:gd name="T0" fmla="*/ 17 w 71"/>
                <a:gd name="T1" fmla="*/ 0 h 62"/>
                <a:gd name="T2" fmla="*/ 17 w 71"/>
                <a:gd name="T3" fmla="*/ 1080 h 62"/>
                <a:gd name="T4" fmla="*/ 0 w 71"/>
                <a:gd name="T5" fmla="*/ 1080 h 62"/>
                <a:gd name="T6" fmla="*/ 0 w 71"/>
                <a:gd name="T7" fmla="*/ 1532 h 62"/>
                <a:gd name="T8" fmla="*/ 17 w 71"/>
                <a:gd name="T9" fmla="*/ 1532 h 62"/>
                <a:gd name="T10" fmla="*/ 17 w 71"/>
                <a:gd name="T11" fmla="*/ 2467 h 62"/>
                <a:gd name="T12" fmla="*/ 17 w 71"/>
                <a:gd name="T13" fmla="*/ 2661 h 62"/>
                <a:gd name="T14" fmla="*/ 12 w 71"/>
                <a:gd name="T15" fmla="*/ 2467 h 62"/>
                <a:gd name="T16" fmla="*/ 6 w 71"/>
                <a:gd name="T17" fmla="*/ 2467 h 62"/>
                <a:gd name="T18" fmla="*/ 17 w 71"/>
                <a:gd name="T19" fmla="*/ 2467 h 62"/>
                <a:gd name="T20" fmla="*/ 17 w 71"/>
                <a:gd name="T21" fmla="*/ 2467 h 62"/>
                <a:gd name="T22" fmla="*/ 17 w 71"/>
                <a:gd name="T23" fmla="*/ 2661 h 62"/>
                <a:gd name="T24" fmla="*/ 17 w 71"/>
                <a:gd name="T25" fmla="*/ 2927 h 62"/>
                <a:gd name="T26" fmla="*/ 17 w 71"/>
                <a:gd name="T27" fmla="*/ 2661 h 62"/>
                <a:gd name="T28" fmla="*/ 17 w 71"/>
                <a:gd name="T29" fmla="*/ 1532 h 62"/>
                <a:gd name="T30" fmla="*/ 17 w 71"/>
                <a:gd name="T31" fmla="*/ 1080 h 62"/>
                <a:gd name="T32" fmla="*/ 17 w 71"/>
                <a:gd name="T33" fmla="*/ 1080 h 62"/>
                <a:gd name="T34" fmla="*/ 17 w 71"/>
                <a:gd name="T35" fmla="*/ 1532 h 62"/>
                <a:gd name="T36" fmla="*/ 17 w 71"/>
                <a:gd name="T37" fmla="*/ 1532 h 62"/>
                <a:gd name="T38" fmla="*/ 17 w 71"/>
                <a:gd name="T39" fmla="*/ 1532 h 62"/>
                <a:gd name="T40" fmla="*/ 17 w 71"/>
                <a:gd name="T41" fmla="*/ 1080 h 62"/>
                <a:gd name="T42" fmla="*/ 17 w 71"/>
                <a:gd name="T43" fmla="*/ 0 h 62"/>
                <a:gd name="T44" fmla="*/ 0 w 71"/>
                <a:gd name="T45" fmla="*/ 0 h 62"/>
                <a:gd name="T46" fmla="*/ 0 w 71"/>
                <a:gd name="T47" fmla="*/ 11 h 62"/>
                <a:gd name="T48" fmla="*/ 17 w 71"/>
                <a:gd name="T49" fmla="*/ 11 h 62"/>
                <a:gd name="T50" fmla="*/ 17 w 71"/>
                <a:gd name="T51" fmla="*/ 11 h 62"/>
                <a:gd name="T52" fmla="*/ 17 w 71"/>
                <a:gd name="T53" fmla="*/ 11 h 62"/>
                <a:gd name="T54" fmla="*/ 17 w 71"/>
                <a:gd name="T55" fmla="*/ 0 h 62"/>
                <a:gd name="T56" fmla="*/ 17 w 71"/>
                <a:gd name="T57" fmla="*/ 0 h 62"/>
                <a:gd name="T58" fmla="*/ 17 w 71"/>
                <a:gd name="T59" fmla="*/ 11 h 62"/>
                <a:gd name="T60" fmla="*/ 17 w 71"/>
                <a:gd name="T61" fmla="*/ 1532 h 62"/>
                <a:gd name="T62" fmla="*/ 17 w 71"/>
                <a:gd name="T63" fmla="*/ 1532 h 62"/>
                <a:gd name="T64" fmla="*/ 17 w 71"/>
                <a:gd name="T65" fmla="*/ 2467 h 62"/>
                <a:gd name="T66" fmla="*/ 17 w 71"/>
                <a:gd name="T67" fmla="*/ 2467 h 62"/>
                <a:gd name="T68" fmla="*/ 17 w 71"/>
                <a:gd name="T69" fmla="*/ 2661 h 62"/>
                <a:gd name="T70" fmla="*/ 17 w 71"/>
                <a:gd name="T71" fmla="*/ 2467 h 62"/>
                <a:gd name="T72" fmla="*/ 17 w 71"/>
                <a:gd name="T73" fmla="*/ 2467 h 62"/>
                <a:gd name="T74" fmla="*/ 17 w 71"/>
                <a:gd name="T75" fmla="*/ 2467 h 62"/>
                <a:gd name="T76" fmla="*/ 17 w 71"/>
                <a:gd name="T77" fmla="*/ 1532 h 62"/>
                <a:gd name="T78" fmla="*/ 17 w 71"/>
                <a:gd name="T79" fmla="*/ 1532 h 62"/>
                <a:gd name="T80" fmla="*/ 17 w 71"/>
                <a:gd name="T81" fmla="*/ 1080 h 62"/>
                <a:gd name="T82" fmla="*/ 17 w 71"/>
                <a:gd name="T83" fmla="*/ 1080 h 62"/>
                <a:gd name="T84" fmla="*/ 17 w 71"/>
                <a:gd name="T85" fmla="*/ 1080 h 62"/>
                <a:gd name="T86" fmla="*/ 17 w 71"/>
                <a:gd name="T87" fmla="*/ 0 h 62"/>
                <a:gd name="T88" fmla="*/ 17 w 71"/>
                <a:gd name="T89" fmla="*/ 0 h 62"/>
                <a:gd name="T90" fmla="*/ 17 w 71"/>
                <a:gd name="T91" fmla="*/ 0 h 6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71"/>
                <a:gd name="T139" fmla="*/ 0 h 62"/>
                <a:gd name="T140" fmla="*/ 71 w 71"/>
                <a:gd name="T141" fmla="*/ 62 h 6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71" h="62">
                  <a:moveTo>
                    <a:pt x="30" y="0"/>
                  </a:moveTo>
                  <a:lnTo>
                    <a:pt x="30" y="23"/>
                  </a:lnTo>
                  <a:lnTo>
                    <a:pt x="0" y="23"/>
                  </a:lnTo>
                  <a:lnTo>
                    <a:pt x="0" y="34"/>
                  </a:lnTo>
                  <a:lnTo>
                    <a:pt x="18" y="34"/>
                  </a:lnTo>
                  <a:lnTo>
                    <a:pt x="18" y="51"/>
                  </a:lnTo>
                  <a:lnTo>
                    <a:pt x="18" y="56"/>
                  </a:lnTo>
                  <a:lnTo>
                    <a:pt x="12" y="51"/>
                  </a:lnTo>
                  <a:lnTo>
                    <a:pt x="6" y="51"/>
                  </a:lnTo>
                  <a:lnTo>
                    <a:pt x="30" y="51"/>
                  </a:lnTo>
                  <a:lnTo>
                    <a:pt x="42" y="51"/>
                  </a:lnTo>
                  <a:lnTo>
                    <a:pt x="42" y="56"/>
                  </a:lnTo>
                  <a:lnTo>
                    <a:pt x="36" y="62"/>
                  </a:lnTo>
                  <a:lnTo>
                    <a:pt x="30" y="56"/>
                  </a:lnTo>
                  <a:lnTo>
                    <a:pt x="30" y="34"/>
                  </a:lnTo>
                  <a:lnTo>
                    <a:pt x="30" y="23"/>
                  </a:lnTo>
                  <a:lnTo>
                    <a:pt x="42" y="23"/>
                  </a:lnTo>
                  <a:lnTo>
                    <a:pt x="42" y="34"/>
                  </a:lnTo>
                  <a:lnTo>
                    <a:pt x="30" y="34"/>
                  </a:lnTo>
                  <a:lnTo>
                    <a:pt x="18" y="34"/>
                  </a:lnTo>
                  <a:lnTo>
                    <a:pt x="18" y="23"/>
                  </a:lnTo>
                  <a:lnTo>
                    <a:pt x="18" y="0"/>
                  </a:lnTo>
                  <a:lnTo>
                    <a:pt x="0" y="0"/>
                  </a:lnTo>
                  <a:lnTo>
                    <a:pt x="0" y="11"/>
                  </a:lnTo>
                  <a:lnTo>
                    <a:pt x="18" y="11"/>
                  </a:lnTo>
                  <a:lnTo>
                    <a:pt x="60" y="11"/>
                  </a:lnTo>
                  <a:lnTo>
                    <a:pt x="71" y="11"/>
                  </a:lnTo>
                  <a:lnTo>
                    <a:pt x="71" y="0"/>
                  </a:lnTo>
                  <a:lnTo>
                    <a:pt x="60" y="0"/>
                  </a:lnTo>
                  <a:lnTo>
                    <a:pt x="60" y="11"/>
                  </a:lnTo>
                  <a:lnTo>
                    <a:pt x="60" y="34"/>
                  </a:lnTo>
                  <a:lnTo>
                    <a:pt x="42" y="34"/>
                  </a:lnTo>
                  <a:lnTo>
                    <a:pt x="42" y="51"/>
                  </a:lnTo>
                  <a:lnTo>
                    <a:pt x="60" y="51"/>
                  </a:lnTo>
                  <a:lnTo>
                    <a:pt x="60" y="56"/>
                  </a:lnTo>
                  <a:lnTo>
                    <a:pt x="60" y="51"/>
                  </a:lnTo>
                  <a:lnTo>
                    <a:pt x="66" y="51"/>
                  </a:lnTo>
                  <a:lnTo>
                    <a:pt x="60" y="51"/>
                  </a:lnTo>
                  <a:lnTo>
                    <a:pt x="60" y="34"/>
                  </a:lnTo>
                  <a:lnTo>
                    <a:pt x="71" y="34"/>
                  </a:lnTo>
                  <a:lnTo>
                    <a:pt x="71" y="23"/>
                  </a:lnTo>
                  <a:lnTo>
                    <a:pt x="60" y="23"/>
                  </a:lnTo>
                  <a:lnTo>
                    <a:pt x="42" y="23"/>
                  </a:lnTo>
                  <a:lnTo>
                    <a:pt x="42" y="0"/>
                  </a:lnTo>
                  <a:lnTo>
                    <a:pt x="30"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7" name="Freeform 192"/>
            <p:cNvSpPr>
              <a:spLocks/>
            </p:cNvSpPr>
            <p:nvPr/>
          </p:nvSpPr>
          <p:spPr bwMode="auto">
            <a:xfrm>
              <a:off x="4254" y="1608"/>
              <a:ext cx="93" cy="34"/>
            </a:xfrm>
            <a:custGeom>
              <a:avLst/>
              <a:gdLst>
                <a:gd name="T0" fmla="*/ 23 w 95"/>
                <a:gd name="T1" fmla="*/ 1006 h 33"/>
                <a:gd name="T2" fmla="*/ 23 w 95"/>
                <a:gd name="T3" fmla="*/ 1006 h 33"/>
                <a:gd name="T4" fmla="*/ 23 w 95"/>
                <a:gd name="T5" fmla="*/ 1006 h 33"/>
                <a:gd name="T6" fmla="*/ 23 w 95"/>
                <a:gd name="T7" fmla="*/ 1006 h 33"/>
                <a:gd name="T8" fmla="*/ 23 w 95"/>
                <a:gd name="T9" fmla="*/ 1006 h 33"/>
                <a:gd name="T10" fmla="*/ 23 w 95"/>
                <a:gd name="T11" fmla="*/ 1166 h 33"/>
                <a:gd name="T12" fmla="*/ 23 w 95"/>
                <a:gd name="T13" fmla="*/ 1166 h 33"/>
                <a:gd name="T14" fmla="*/ 23 w 95"/>
                <a:gd name="T15" fmla="*/ 11 h 33"/>
                <a:gd name="T16" fmla="*/ 23 w 95"/>
                <a:gd name="T17" fmla="*/ 5 h 33"/>
                <a:gd name="T18" fmla="*/ 23 w 95"/>
                <a:gd name="T19" fmla="*/ 5 h 33"/>
                <a:gd name="T20" fmla="*/ 23 w 95"/>
                <a:gd name="T21" fmla="*/ 0 h 33"/>
                <a:gd name="T22" fmla="*/ 23 w 95"/>
                <a:gd name="T23" fmla="*/ 5 h 33"/>
                <a:gd name="T24" fmla="*/ 23 w 95"/>
                <a:gd name="T25" fmla="*/ 0 h 33"/>
                <a:gd name="T26" fmla="*/ 23 w 95"/>
                <a:gd name="T27" fmla="*/ 5 h 33"/>
                <a:gd name="T28" fmla="*/ 23 w 95"/>
                <a:gd name="T29" fmla="*/ 0 h 33"/>
                <a:gd name="T30" fmla="*/ 18 w 95"/>
                <a:gd name="T31" fmla="*/ 5 h 33"/>
                <a:gd name="T32" fmla="*/ 12 w 95"/>
                <a:gd name="T33" fmla="*/ 5 h 33"/>
                <a:gd name="T34" fmla="*/ 0 w 95"/>
                <a:gd name="T35" fmla="*/ 11 h 33"/>
                <a:gd name="T36" fmla="*/ 12 w 95"/>
                <a:gd name="T37" fmla="*/ 1166 h 33"/>
                <a:gd name="T38" fmla="*/ 18 w 95"/>
                <a:gd name="T39" fmla="*/ 1006 h 33"/>
                <a:gd name="T40" fmla="*/ 23 w 95"/>
                <a:gd name="T41" fmla="*/ 1006 h 33"/>
                <a:gd name="T42" fmla="*/ 23 w 95"/>
                <a:gd name="T43" fmla="*/ 1006 h 33"/>
                <a:gd name="T44" fmla="*/ 23 w 95"/>
                <a:gd name="T45" fmla="*/ 1006 h 33"/>
                <a:gd name="T46" fmla="*/ 23 w 95"/>
                <a:gd name="T47" fmla="*/ 1006 h 3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5"/>
                <a:gd name="T73" fmla="*/ 0 h 33"/>
                <a:gd name="T74" fmla="*/ 95 w 95"/>
                <a:gd name="T75" fmla="*/ 33 h 3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5" h="33">
                  <a:moveTo>
                    <a:pt x="48" y="28"/>
                  </a:moveTo>
                  <a:lnTo>
                    <a:pt x="54" y="28"/>
                  </a:lnTo>
                  <a:lnTo>
                    <a:pt x="60" y="28"/>
                  </a:lnTo>
                  <a:lnTo>
                    <a:pt x="66" y="28"/>
                  </a:lnTo>
                  <a:lnTo>
                    <a:pt x="78" y="28"/>
                  </a:lnTo>
                  <a:lnTo>
                    <a:pt x="78" y="33"/>
                  </a:lnTo>
                  <a:lnTo>
                    <a:pt x="83" y="33"/>
                  </a:lnTo>
                  <a:lnTo>
                    <a:pt x="95" y="11"/>
                  </a:lnTo>
                  <a:lnTo>
                    <a:pt x="89" y="5"/>
                  </a:lnTo>
                  <a:lnTo>
                    <a:pt x="78" y="5"/>
                  </a:lnTo>
                  <a:lnTo>
                    <a:pt x="72" y="0"/>
                  </a:lnTo>
                  <a:lnTo>
                    <a:pt x="60" y="5"/>
                  </a:lnTo>
                  <a:lnTo>
                    <a:pt x="48" y="0"/>
                  </a:lnTo>
                  <a:lnTo>
                    <a:pt x="36" y="5"/>
                  </a:lnTo>
                  <a:lnTo>
                    <a:pt x="30" y="0"/>
                  </a:lnTo>
                  <a:lnTo>
                    <a:pt x="18" y="5"/>
                  </a:lnTo>
                  <a:lnTo>
                    <a:pt x="12" y="5"/>
                  </a:lnTo>
                  <a:lnTo>
                    <a:pt x="0" y="11"/>
                  </a:lnTo>
                  <a:lnTo>
                    <a:pt x="12" y="33"/>
                  </a:lnTo>
                  <a:lnTo>
                    <a:pt x="18" y="28"/>
                  </a:lnTo>
                  <a:lnTo>
                    <a:pt x="30" y="28"/>
                  </a:lnTo>
                  <a:lnTo>
                    <a:pt x="36" y="28"/>
                  </a:lnTo>
                  <a:lnTo>
                    <a:pt x="48" y="28"/>
                  </a:lnTo>
                  <a:close/>
                </a:path>
              </a:pathLst>
            </a:custGeom>
            <a:solidFill>
              <a:srgbClr val="2F3092"/>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8" name="Freeform 193"/>
            <p:cNvSpPr>
              <a:spLocks/>
            </p:cNvSpPr>
            <p:nvPr/>
          </p:nvSpPr>
          <p:spPr bwMode="auto">
            <a:xfrm>
              <a:off x="4254" y="1608"/>
              <a:ext cx="93" cy="34"/>
            </a:xfrm>
            <a:custGeom>
              <a:avLst/>
              <a:gdLst>
                <a:gd name="T0" fmla="*/ 23 w 95"/>
                <a:gd name="T1" fmla="*/ 1006 h 33"/>
                <a:gd name="T2" fmla="*/ 23 w 95"/>
                <a:gd name="T3" fmla="*/ 1006 h 33"/>
                <a:gd name="T4" fmla="*/ 23 w 95"/>
                <a:gd name="T5" fmla="*/ 1006 h 33"/>
                <a:gd name="T6" fmla="*/ 23 w 95"/>
                <a:gd name="T7" fmla="*/ 1006 h 33"/>
                <a:gd name="T8" fmla="*/ 23 w 95"/>
                <a:gd name="T9" fmla="*/ 1006 h 33"/>
                <a:gd name="T10" fmla="*/ 23 w 95"/>
                <a:gd name="T11" fmla="*/ 1166 h 33"/>
                <a:gd name="T12" fmla="*/ 23 w 95"/>
                <a:gd name="T13" fmla="*/ 1166 h 33"/>
                <a:gd name="T14" fmla="*/ 23 w 95"/>
                <a:gd name="T15" fmla="*/ 11 h 33"/>
                <a:gd name="T16" fmla="*/ 23 w 95"/>
                <a:gd name="T17" fmla="*/ 5 h 33"/>
                <a:gd name="T18" fmla="*/ 23 w 95"/>
                <a:gd name="T19" fmla="*/ 5 h 33"/>
                <a:gd name="T20" fmla="*/ 23 w 95"/>
                <a:gd name="T21" fmla="*/ 0 h 33"/>
                <a:gd name="T22" fmla="*/ 23 w 95"/>
                <a:gd name="T23" fmla="*/ 5 h 33"/>
                <a:gd name="T24" fmla="*/ 23 w 95"/>
                <a:gd name="T25" fmla="*/ 0 h 33"/>
                <a:gd name="T26" fmla="*/ 23 w 95"/>
                <a:gd name="T27" fmla="*/ 5 h 33"/>
                <a:gd name="T28" fmla="*/ 23 w 95"/>
                <a:gd name="T29" fmla="*/ 0 h 33"/>
                <a:gd name="T30" fmla="*/ 18 w 95"/>
                <a:gd name="T31" fmla="*/ 5 h 33"/>
                <a:gd name="T32" fmla="*/ 12 w 95"/>
                <a:gd name="T33" fmla="*/ 5 h 33"/>
                <a:gd name="T34" fmla="*/ 0 w 95"/>
                <a:gd name="T35" fmla="*/ 11 h 33"/>
                <a:gd name="T36" fmla="*/ 12 w 95"/>
                <a:gd name="T37" fmla="*/ 1166 h 33"/>
                <a:gd name="T38" fmla="*/ 18 w 95"/>
                <a:gd name="T39" fmla="*/ 1006 h 33"/>
                <a:gd name="T40" fmla="*/ 23 w 95"/>
                <a:gd name="T41" fmla="*/ 1006 h 33"/>
                <a:gd name="T42" fmla="*/ 23 w 95"/>
                <a:gd name="T43" fmla="*/ 1006 h 33"/>
                <a:gd name="T44" fmla="*/ 23 w 95"/>
                <a:gd name="T45" fmla="*/ 1006 h 33"/>
                <a:gd name="T46" fmla="*/ 23 w 95"/>
                <a:gd name="T47" fmla="*/ 1006 h 3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5"/>
                <a:gd name="T73" fmla="*/ 0 h 33"/>
                <a:gd name="T74" fmla="*/ 95 w 95"/>
                <a:gd name="T75" fmla="*/ 33 h 3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5" h="33">
                  <a:moveTo>
                    <a:pt x="48" y="28"/>
                  </a:moveTo>
                  <a:lnTo>
                    <a:pt x="54" y="28"/>
                  </a:lnTo>
                  <a:lnTo>
                    <a:pt x="60" y="28"/>
                  </a:lnTo>
                  <a:lnTo>
                    <a:pt x="66" y="28"/>
                  </a:lnTo>
                  <a:lnTo>
                    <a:pt x="78" y="28"/>
                  </a:lnTo>
                  <a:lnTo>
                    <a:pt x="78" y="33"/>
                  </a:lnTo>
                  <a:lnTo>
                    <a:pt x="83" y="33"/>
                  </a:lnTo>
                  <a:lnTo>
                    <a:pt x="95" y="11"/>
                  </a:lnTo>
                  <a:lnTo>
                    <a:pt x="89" y="5"/>
                  </a:lnTo>
                  <a:lnTo>
                    <a:pt x="78" y="5"/>
                  </a:lnTo>
                  <a:lnTo>
                    <a:pt x="72" y="0"/>
                  </a:lnTo>
                  <a:lnTo>
                    <a:pt x="60" y="5"/>
                  </a:lnTo>
                  <a:lnTo>
                    <a:pt x="48" y="0"/>
                  </a:lnTo>
                  <a:lnTo>
                    <a:pt x="36" y="5"/>
                  </a:lnTo>
                  <a:lnTo>
                    <a:pt x="30" y="0"/>
                  </a:lnTo>
                  <a:lnTo>
                    <a:pt x="18" y="5"/>
                  </a:lnTo>
                  <a:lnTo>
                    <a:pt x="12" y="5"/>
                  </a:lnTo>
                  <a:lnTo>
                    <a:pt x="0" y="11"/>
                  </a:lnTo>
                  <a:lnTo>
                    <a:pt x="12" y="33"/>
                  </a:lnTo>
                  <a:lnTo>
                    <a:pt x="18" y="28"/>
                  </a:lnTo>
                  <a:lnTo>
                    <a:pt x="30" y="28"/>
                  </a:lnTo>
                  <a:lnTo>
                    <a:pt x="36" y="28"/>
                  </a:lnTo>
                  <a:lnTo>
                    <a:pt x="48" y="28"/>
                  </a:lnTo>
                </a:path>
              </a:pathLst>
            </a:custGeom>
            <a:noFill/>
            <a:ln w="0">
              <a:solidFill>
                <a:srgbClr val="FFFFFF"/>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9" name="Freeform 194"/>
            <p:cNvSpPr>
              <a:spLocks/>
            </p:cNvSpPr>
            <p:nvPr/>
          </p:nvSpPr>
          <p:spPr bwMode="auto">
            <a:xfrm>
              <a:off x="4272" y="1608"/>
              <a:ext cx="23" cy="28"/>
            </a:xfrm>
            <a:custGeom>
              <a:avLst/>
              <a:gdLst>
                <a:gd name="T0" fmla="*/ 12 w 24"/>
                <a:gd name="T1" fmla="*/ 5 h 28"/>
                <a:gd name="T2" fmla="*/ 12 w 24"/>
                <a:gd name="T3" fmla="*/ 0 h 28"/>
                <a:gd name="T4" fmla="*/ 0 w 24"/>
                <a:gd name="T5" fmla="*/ 5 h 28"/>
                <a:gd name="T6" fmla="*/ 6 w 24"/>
                <a:gd name="T7" fmla="*/ 28 h 28"/>
                <a:gd name="T8" fmla="*/ 12 w 24"/>
                <a:gd name="T9" fmla="*/ 28 h 28"/>
                <a:gd name="T10" fmla="*/ 12 w 24"/>
                <a:gd name="T11" fmla="*/ 28 h 28"/>
                <a:gd name="T12" fmla="*/ 12 w 24"/>
                <a:gd name="T13" fmla="*/ 5 h 28"/>
                <a:gd name="T14" fmla="*/ 12 w 24"/>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24"/>
                <a:gd name="T25" fmla="*/ 0 h 28"/>
                <a:gd name="T26" fmla="*/ 24 w 24"/>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 h="28">
                  <a:moveTo>
                    <a:pt x="18" y="5"/>
                  </a:moveTo>
                  <a:lnTo>
                    <a:pt x="12" y="0"/>
                  </a:lnTo>
                  <a:lnTo>
                    <a:pt x="0" y="5"/>
                  </a:lnTo>
                  <a:lnTo>
                    <a:pt x="6" y="28"/>
                  </a:lnTo>
                  <a:lnTo>
                    <a:pt x="18" y="28"/>
                  </a:lnTo>
                  <a:lnTo>
                    <a:pt x="24" y="28"/>
                  </a:lnTo>
                  <a:lnTo>
                    <a:pt x="18" y="5"/>
                  </a:lnTo>
                  <a:close/>
                </a:path>
              </a:pathLst>
            </a:custGeom>
            <a:solidFill>
              <a:srgbClr val="16067B"/>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0" name="Freeform 195"/>
            <p:cNvSpPr>
              <a:spLocks/>
            </p:cNvSpPr>
            <p:nvPr/>
          </p:nvSpPr>
          <p:spPr bwMode="auto">
            <a:xfrm>
              <a:off x="4272" y="1608"/>
              <a:ext cx="23" cy="28"/>
            </a:xfrm>
            <a:custGeom>
              <a:avLst/>
              <a:gdLst>
                <a:gd name="T0" fmla="*/ 12 w 24"/>
                <a:gd name="T1" fmla="*/ 5 h 28"/>
                <a:gd name="T2" fmla="*/ 12 w 24"/>
                <a:gd name="T3" fmla="*/ 0 h 28"/>
                <a:gd name="T4" fmla="*/ 0 w 24"/>
                <a:gd name="T5" fmla="*/ 5 h 28"/>
                <a:gd name="T6" fmla="*/ 6 w 24"/>
                <a:gd name="T7" fmla="*/ 28 h 28"/>
                <a:gd name="T8" fmla="*/ 12 w 24"/>
                <a:gd name="T9" fmla="*/ 28 h 28"/>
                <a:gd name="T10" fmla="*/ 12 w 24"/>
                <a:gd name="T11" fmla="*/ 28 h 28"/>
                <a:gd name="T12" fmla="*/ 12 w 24"/>
                <a:gd name="T13" fmla="*/ 5 h 28"/>
                <a:gd name="T14" fmla="*/ 12 w 24"/>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24"/>
                <a:gd name="T25" fmla="*/ 0 h 28"/>
                <a:gd name="T26" fmla="*/ 24 w 24"/>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 h="28">
                  <a:moveTo>
                    <a:pt x="18" y="5"/>
                  </a:moveTo>
                  <a:lnTo>
                    <a:pt x="12" y="0"/>
                  </a:lnTo>
                  <a:lnTo>
                    <a:pt x="0" y="5"/>
                  </a:lnTo>
                  <a:lnTo>
                    <a:pt x="6" y="28"/>
                  </a:lnTo>
                  <a:lnTo>
                    <a:pt x="18" y="28"/>
                  </a:lnTo>
                  <a:lnTo>
                    <a:pt x="24" y="28"/>
                  </a:lnTo>
                  <a:lnTo>
                    <a:pt x="18" y="5"/>
                  </a:lnTo>
                </a:path>
              </a:pathLst>
            </a:custGeom>
            <a:noFill/>
            <a:ln w="0">
              <a:solidFill>
                <a:srgbClr val="FFFFFF"/>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1" name="Freeform 196"/>
            <p:cNvSpPr>
              <a:spLocks/>
            </p:cNvSpPr>
            <p:nvPr/>
          </p:nvSpPr>
          <p:spPr bwMode="auto">
            <a:xfrm>
              <a:off x="4313" y="1608"/>
              <a:ext cx="17" cy="28"/>
            </a:xfrm>
            <a:custGeom>
              <a:avLst/>
              <a:gdLst>
                <a:gd name="T0" fmla="*/ 0 w 18"/>
                <a:gd name="T1" fmla="*/ 5 h 28"/>
                <a:gd name="T2" fmla="*/ 9 w 18"/>
                <a:gd name="T3" fmla="*/ 0 h 28"/>
                <a:gd name="T4" fmla="*/ 9 w 18"/>
                <a:gd name="T5" fmla="*/ 5 h 28"/>
                <a:gd name="T6" fmla="*/ 9 w 18"/>
                <a:gd name="T7" fmla="*/ 28 h 28"/>
                <a:gd name="T8" fmla="*/ 6 w 18"/>
                <a:gd name="T9" fmla="*/ 28 h 28"/>
                <a:gd name="T10" fmla="*/ 0 w 18"/>
                <a:gd name="T11" fmla="*/ 28 h 28"/>
                <a:gd name="T12" fmla="*/ 0 w 18"/>
                <a:gd name="T13" fmla="*/ 5 h 28"/>
                <a:gd name="T14" fmla="*/ 0 w 18"/>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28"/>
                <a:gd name="T26" fmla="*/ 18 w 18"/>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28">
                  <a:moveTo>
                    <a:pt x="0" y="5"/>
                  </a:moveTo>
                  <a:lnTo>
                    <a:pt x="12" y="0"/>
                  </a:lnTo>
                  <a:lnTo>
                    <a:pt x="18" y="5"/>
                  </a:lnTo>
                  <a:lnTo>
                    <a:pt x="12" y="28"/>
                  </a:lnTo>
                  <a:lnTo>
                    <a:pt x="6" y="28"/>
                  </a:lnTo>
                  <a:lnTo>
                    <a:pt x="0" y="28"/>
                  </a:lnTo>
                  <a:lnTo>
                    <a:pt x="0" y="5"/>
                  </a:lnTo>
                  <a:close/>
                </a:path>
              </a:pathLst>
            </a:custGeom>
            <a:solidFill>
              <a:srgbClr val="16067B"/>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2" name="Freeform 197"/>
            <p:cNvSpPr>
              <a:spLocks/>
            </p:cNvSpPr>
            <p:nvPr/>
          </p:nvSpPr>
          <p:spPr bwMode="auto">
            <a:xfrm>
              <a:off x="4313" y="1608"/>
              <a:ext cx="17" cy="28"/>
            </a:xfrm>
            <a:custGeom>
              <a:avLst/>
              <a:gdLst>
                <a:gd name="T0" fmla="*/ 0 w 18"/>
                <a:gd name="T1" fmla="*/ 5 h 28"/>
                <a:gd name="T2" fmla="*/ 9 w 18"/>
                <a:gd name="T3" fmla="*/ 0 h 28"/>
                <a:gd name="T4" fmla="*/ 9 w 18"/>
                <a:gd name="T5" fmla="*/ 5 h 28"/>
                <a:gd name="T6" fmla="*/ 9 w 18"/>
                <a:gd name="T7" fmla="*/ 28 h 28"/>
                <a:gd name="T8" fmla="*/ 6 w 18"/>
                <a:gd name="T9" fmla="*/ 28 h 28"/>
                <a:gd name="T10" fmla="*/ 0 w 18"/>
                <a:gd name="T11" fmla="*/ 28 h 28"/>
                <a:gd name="T12" fmla="*/ 0 w 18"/>
                <a:gd name="T13" fmla="*/ 5 h 28"/>
                <a:gd name="T14" fmla="*/ 0 w 18"/>
                <a:gd name="T15" fmla="*/ 5 h 28"/>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28"/>
                <a:gd name="T26" fmla="*/ 18 w 18"/>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28">
                  <a:moveTo>
                    <a:pt x="0" y="5"/>
                  </a:moveTo>
                  <a:lnTo>
                    <a:pt x="12" y="0"/>
                  </a:lnTo>
                  <a:lnTo>
                    <a:pt x="18" y="5"/>
                  </a:lnTo>
                  <a:lnTo>
                    <a:pt x="12" y="28"/>
                  </a:lnTo>
                  <a:lnTo>
                    <a:pt x="6" y="28"/>
                  </a:lnTo>
                  <a:lnTo>
                    <a:pt x="0" y="28"/>
                  </a:lnTo>
                  <a:lnTo>
                    <a:pt x="0" y="5"/>
                  </a:lnTo>
                </a:path>
              </a:pathLst>
            </a:custGeom>
            <a:noFill/>
            <a:ln w="0">
              <a:solidFill>
                <a:srgbClr val="FFFFFF"/>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3" name="Freeform 198"/>
            <p:cNvSpPr>
              <a:spLocks/>
            </p:cNvSpPr>
            <p:nvPr/>
          </p:nvSpPr>
          <p:spPr bwMode="auto">
            <a:xfrm>
              <a:off x="4260" y="1619"/>
              <a:ext cx="12" cy="5"/>
            </a:xfrm>
            <a:custGeom>
              <a:avLst/>
              <a:gdLst>
                <a:gd name="T0" fmla="*/ 0 w 12"/>
                <a:gd name="T1" fmla="*/ 5 h 5"/>
                <a:gd name="T2" fmla="*/ 6 w 12"/>
                <a:gd name="T3" fmla="*/ 5 h 5"/>
                <a:gd name="T4" fmla="*/ 6 w 12"/>
                <a:gd name="T5" fmla="*/ 5 h 5"/>
                <a:gd name="T6" fmla="*/ 6 w 12"/>
                <a:gd name="T7" fmla="*/ 5 h 5"/>
                <a:gd name="T8" fmla="*/ 6 w 12"/>
                <a:gd name="T9" fmla="*/ 5 h 5"/>
                <a:gd name="T10" fmla="*/ 6 w 12"/>
                <a:gd name="T11" fmla="*/ 5 h 5"/>
                <a:gd name="T12" fmla="*/ 12 w 12"/>
                <a:gd name="T13" fmla="*/ 5 h 5"/>
                <a:gd name="T14" fmla="*/ 12 w 12"/>
                <a:gd name="T15" fmla="*/ 5 h 5"/>
                <a:gd name="T16" fmla="*/ 12 w 12"/>
                <a:gd name="T17" fmla="*/ 0 h 5"/>
                <a:gd name="T18" fmla="*/ 6 w 12"/>
                <a:gd name="T19" fmla="*/ 0 h 5"/>
                <a:gd name="T20" fmla="*/ 6 w 12"/>
                <a:gd name="T21" fmla="*/ 0 h 5"/>
                <a:gd name="T22" fmla="*/ 6 w 12"/>
                <a:gd name="T23" fmla="*/ 0 h 5"/>
                <a:gd name="T24" fmla="*/ 0 w 12"/>
                <a:gd name="T25" fmla="*/ 5 h 5"/>
                <a:gd name="T26" fmla="*/ 0 w 12"/>
                <a:gd name="T27" fmla="*/ 5 h 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
                <a:gd name="T43" fmla="*/ 0 h 5"/>
                <a:gd name="T44" fmla="*/ 12 w 12"/>
                <a:gd name="T45" fmla="*/ 5 h 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 h="5">
                  <a:moveTo>
                    <a:pt x="0" y="5"/>
                  </a:moveTo>
                  <a:lnTo>
                    <a:pt x="6" y="5"/>
                  </a:lnTo>
                  <a:lnTo>
                    <a:pt x="12" y="5"/>
                  </a:lnTo>
                  <a:lnTo>
                    <a:pt x="12" y="0"/>
                  </a:lnTo>
                  <a:lnTo>
                    <a:pt x="6" y="0"/>
                  </a:lnTo>
                  <a:lnTo>
                    <a:pt x="0" y="5"/>
                  </a:lnTo>
                  <a:close/>
                </a:path>
              </a:pathLst>
            </a:custGeom>
            <a:solidFill>
              <a:srgbClr val="F7F619"/>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4" name="Freeform 199"/>
            <p:cNvSpPr>
              <a:spLocks/>
            </p:cNvSpPr>
            <p:nvPr/>
          </p:nvSpPr>
          <p:spPr bwMode="auto">
            <a:xfrm>
              <a:off x="4266" y="1630"/>
              <a:ext cx="12" cy="6"/>
            </a:xfrm>
            <a:custGeom>
              <a:avLst/>
              <a:gdLst>
                <a:gd name="T0" fmla="*/ 0 w 12"/>
                <a:gd name="T1" fmla="*/ 6 h 6"/>
                <a:gd name="T2" fmla="*/ 0 w 12"/>
                <a:gd name="T3" fmla="*/ 6 h 6"/>
                <a:gd name="T4" fmla="*/ 0 w 12"/>
                <a:gd name="T5" fmla="*/ 6 h 6"/>
                <a:gd name="T6" fmla="*/ 6 w 12"/>
                <a:gd name="T7" fmla="*/ 6 h 6"/>
                <a:gd name="T8" fmla="*/ 6 w 12"/>
                <a:gd name="T9" fmla="*/ 6 h 6"/>
                <a:gd name="T10" fmla="*/ 6 w 12"/>
                <a:gd name="T11" fmla="*/ 6 h 6"/>
                <a:gd name="T12" fmla="*/ 12 w 12"/>
                <a:gd name="T13" fmla="*/ 0 h 6"/>
                <a:gd name="T14" fmla="*/ 12 w 12"/>
                <a:gd name="T15" fmla="*/ 0 h 6"/>
                <a:gd name="T16" fmla="*/ 12 w 12"/>
                <a:gd name="T17" fmla="*/ 0 h 6"/>
                <a:gd name="T18" fmla="*/ 6 w 12"/>
                <a:gd name="T19" fmla="*/ 0 h 6"/>
                <a:gd name="T20" fmla="*/ 6 w 12"/>
                <a:gd name="T21" fmla="*/ 0 h 6"/>
                <a:gd name="T22" fmla="*/ 6 w 12"/>
                <a:gd name="T23" fmla="*/ 6 h 6"/>
                <a:gd name="T24" fmla="*/ 0 w 12"/>
                <a:gd name="T25" fmla="*/ 6 h 6"/>
                <a:gd name="T26" fmla="*/ 0 w 12"/>
                <a:gd name="T27" fmla="*/ 6 h 6"/>
                <a:gd name="T28" fmla="*/ 0 w 12"/>
                <a:gd name="T29" fmla="*/ 6 h 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
                <a:gd name="T46" fmla="*/ 0 h 6"/>
                <a:gd name="T47" fmla="*/ 12 w 12"/>
                <a:gd name="T48" fmla="*/ 6 h 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 h="6">
                  <a:moveTo>
                    <a:pt x="0" y="6"/>
                  </a:moveTo>
                  <a:lnTo>
                    <a:pt x="0" y="6"/>
                  </a:lnTo>
                  <a:lnTo>
                    <a:pt x="6" y="6"/>
                  </a:lnTo>
                  <a:lnTo>
                    <a:pt x="12" y="0"/>
                  </a:lnTo>
                  <a:lnTo>
                    <a:pt x="6" y="0"/>
                  </a:lnTo>
                  <a:lnTo>
                    <a:pt x="6" y="6"/>
                  </a:lnTo>
                  <a:lnTo>
                    <a:pt x="0" y="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5" name="Freeform 200"/>
            <p:cNvSpPr>
              <a:spLocks/>
            </p:cNvSpPr>
            <p:nvPr/>
          </p:nvSpPr>
          <p:spPr bwMode="auto">
            <a:xfrm>
              <a:off x="4272" y="1613"/>
              <a:ext cx="17" cy="11"/>
            </a:xfrm>
            <a:custGeom>
              <a:avLst/>
              <a:gdLst>
                <a:gd name="T0" fmla="*/ 9 w 18"/>
                <a:gd name="T1" fmla="*/ 0 h 11"/>
                <a:gd name="T2" fmla="*/ 9 w 18"/>
                <a:gd name="T3" fmla="*/ 0 h 11"/>
                <a:gd name="T4" fmla="*/ 6 w 18"/>
                <a:gd name="T5" fmla="*/ 0 h 11"/>
                <a:gd name="T6" fmla="*/ 0 w 18"/>
                <a:gd name="T7" fmla="*/ 6 h 11"/>
                <a:gd name="T8" fmla="*/ 6 w 18"/>
                <a:gd name="T9" fmla="*/ 11 h 11"/>
                <a:gd name="T10" fmla="*/ 9 w 18"/>
                <a:gd name="T11" fmla="*/ 6 h 11"/>
                <a:gd name="T12" fmla="*/ 9 w 18"/>
                <a:gd name="T13" fmla="*/ 6 h 11"/>
                <a:gd name="T14" fmla="*/ 9 w 18"/>
                <a:gd name="T15" fmla="*/ 6 h 11"/>
                <a:gd name="T16" fmla="*/ 9 w 18"/>
                <a:gd name="T17" fmla="*/ 0 h 11"/>
                <a:gd name="T18" fmla="*/ 9 w 18"/>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11"/>
                <a:gd name="T32" fmla="*/ 18 w 18"/>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11">
                  <a:moveTo>
                    <a:pt x="18" y="0"/>
                  </a:moveTo>
                  <a:lnTo>
                    <a:pt x="12" y="0"/>
                  </a:lnTo>
                  <a:lnTo>
                    <a:pt x="6" y="0"/>
                  </a:lnTo>
                  <a:lnTo>
                    <a:pt x="0" y="6"/>
                  </a:lnTo>
                  <a:lnTo>
                    <a:pt x="6" y="11"/>
                  </a:lnTo>
                  <a:lnTo>
                    <a:pt x="12" y="6"/>
                  </a:lnTo>
                  <a:lnTo>
                    <a:pt x="18" y="6"/>
                  </a:lnTo>
                  <a:lnTo>
                    <a:pt x="18"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6" name="Freeform 201"/>
            <p:cNvSpPr>
              <a:spLocks/>
            </p:cNvSpPr>
            <p:nvPr/>
          </p:nvSpPr>
          <p:spPr bwMode="auto">
            <a:xfrm>
              <a:off x="4278" y="1624"/>
              <a:ext cx="17" cy="6"/>
            </a:xfrm>
            <a:custGeom>
              <a:avLst/>
              <a:gdLst>
                <a:gd name="T0" fmla="*/ 9 w 18"/>
                <a:gd name="T1" fmla="*/ 0 h 6"/>
                <a:gd name="T2" fmla="*/ 9 w 18"/>
                <a:gd name="T3" fmla="*/ 0 h 6"/>
                <a:gd name="T4" fmla="*/ 6 w 18"/>
                <a:gd name="T5" fmla="*/ 0 h 6"/>
                <a:gd name="T6" fmla="*/ 0 w 18"/>
                <a:gd name="T7" fmla="*/ 0 h 6"/>
                <a:gd name="T8" fmla="*/ 0 w 18"/>
                <a:gd name="T9" fmla="*/ 6 h 6"/>
                <a:gd name="T10" fmla="*/ 6 w 18"/>
                <a:gd name="T11" fmla="*/ 6 h 6"/>
                <a:gd name="T12" fmla="*/ 9 w 18"/>
                <a:gd name="T13" fmla="*/ 6 h 6"/>
                <a:gd name="T14" fmla="*/ 9 w 18"/>
                <a:gd name="T15" fmla="*/ 6 h 6"/>
                <a:gd name="T16" fmla="*/ 9 w 18"/>
                <a:gd name="T17" fmla="*/ 0 h 6"/>
                <a:gd name="T18" fmla="*/ 9 w 18"/>
                <a:gd name="T19" fmla="*/ 0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6"/>
                <a:gd name="T32" fmla="*/ 18 w 1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6">
                  <a:moveTo>
                    <a:pt x="12" y="0"/>
                  </a:moveTo>
                  <a:lnTo>
                    <a:pt x="12" y="0"/>
                  </a:lnTo>
                  <a:lnTo>
                    <a:pt x="6" y="0"/>
                  </a:lnTo>
                  <a:lnTo>
                    <a:pt x="0" y="0"/>
                  </a:lnTo>
                  <a:lnTo>
                    <a:pt x="0" y="6"/>
                  </a:lnTo>
                  <a:lnTo>
                    <a:pt x="6" y="6"/>
                  </a:lnTo>
                  <a:lnTo>
                    <a:pt x="12" y="6"/>
                  </a:lnTo>
                  <a:lnTo>
                    <a:pt x="18" y="6"/>
                  </a:lnTo>
                  <a:lnTo>
                    <a:pt x="12"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7" name="Freeform 202"/>
            <p:cNvSpPr>
              <a:spLocks/>
            </p:cNvSpPr>
            <p:nvPr/>
          </p:nvSpPr>
          <p:spPr bwMode="auto">
            <a:xfrm>
              <a:off x="4330" y="1613"/>
              <a:ext cx="11" cy="11"/>
            </a:xfrm>
            <a:custGeom>
              <a:avLst/>
              <a:gdLst>
                <a:gd name="T0" fmla="*/ 5 w 11"/>
                <a:gd name="T1" fmla="*/ 0 h 11"/>
                <a:gd name="T2" fmla="*/ 5 w 11"/>
                <a:gd name="T3" fmla="*/ 6 h 11"/>
                <a:gd name="T4" fmla="*/ 5 w 11"/>
                <a:gd name="T5" fmla="*/ 6 h 11"/>
                <a:gd name="T6" fmla="*/ 5 w 11"/>
                <a:gd name="T7" fmla="*/ 6 h 11"/>
                <a:gd name="T8" fmla="*/ 0 w 11"/>
                <a:gd name="T9" fmla="*/ 6 h 11"/>
                <a:gd name="T10" fmla="*/ 5 w 11"/>
                <a:gd name="T11" fmla="*/ 11 h 11"/>
                <a:gd name="T12" fmla="*/ 5 w 11"/>
                <a:gd name="T13" fmla="*/ 11 h 11"/>
                <a:gd name="T14" fmla="*/ 5 w 11"/>
                <a:gd name="T15" fmla="*/ 11 h 11"/>
                <a:gd name="T16" fmla="*/ 11 w 11"/>
                <a:gd name="T17" fmla="*/ 11 h 11"/>
                <a:gd name="T18" fmla="*/ 11 w 11"/>
                <a:gd name="T19" fmla="*/ 6 h 11"/>
                <a:gd name="T20" fmla="*/ 11 w 11"/>
                <a:gd name="T21" fmla="*/ 6 h 11"/>
                <a:gd name="T22" fmla="*/ 11 w 11"/>
                <a:gd name="T23" fmla="*/ 6 h 11"/>
                <a:gd name="T24" fmla="*/ 5 w 11"/>
                <a:gd name="T25" fmla="*/ 0 h 11"/>
                <a:gd name="T26" fmla="*/ 5 w 1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
                <a:gd name="T43" fmla="*/ 0 h 11"/>
                <a:gd name="T44" fmla="*/ 11 w 1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 h="11">
                  <a:moveTo>
                    <a:pt x="5" y="0"/>
                  </a:moveTo>
                  <a:lnTo>
                    <a:pt x="5" y="6"/>
                  </a:lnTo>
                  <a:lnTo>
                    <a:pt x="0" y="6"/>
                  </a:lnTo>
                  <a:lnTo>
                    <a:pt x="5" y="11"/>
                  </a:lnTo>
                  <a:lnTo>
                    <a:pt x="11" y="11"/>
                  </a:lnTo>
                  <a:lnTo>
                    <a:pt x="11" y="6"/>
                  </a:lnTo>
                  <a:lnTo>
                    <a:pt x="5" y="0"/>
                  </a:lnTo>
                  <a:close/>
                </a:path>
              </a:pathLst>
            </a:custGeom>
            <a:solidFill>
              <a:srgbClr val="F7F619"/>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8" name="Freeform 203"/>
            <p:cNvSpPr>
              <a:spLocks/>
            </p:cNvSpPr>
            <p:nvPr/>
          </p:nvSpPr>
          <p:spPr bwMode="auto">
            <a:xfrm>
              <a:off x="4324" y="1624"/>
              <a:ext cx="17" cy="12"/>
            </a:xfrm>
            <a:custGeom>
              <a:avLst/>
              <a:gdLst>
                <a:gd name="T0" fmla="*/ 6 w 17"/>
                <a:gd name="T1" fmla="*/ 0 h 12"/>
                <a:gd name="T2" fmla="*/ 6 w 17"/>
                <a:gd name="T3" fmla="*/ 0 h 12"/>
                <a:gd name="T4" fmla="*/ 11 w 17"/>
                <a:gd name="T5" fmla="*/ 0 h 12"/>
                <a:gd name="T6" fmla="*/ 11 w 17"/>
                <a:gd name="T7" fmla="*/ 0 h 12"/>
                <a:gd name="T8" fmla="*/ 17 w 17"/>
                <a:gd name="T9" fmla="*/ 0 h 12"/>
                <a:gd name="T10" fmla="*/ 17 w 17"/>
                <a:gd name="T11" fmla="*/ 6 h 12"/>
                <a:gd name="T12" fmla="*/ 11 w 17"/>
                <a:gd name="T13" fmla="*/ 12 h 12"/>
                <a:gd name="T14" fmla="*/ 11 w 17"/>
                <a:gd name="T15" fmla="*/ 12 h 12"/>
                <a:gd name="T16" fmla="*/ 6 w 17"/>
                <a:gd name="T17" fmla="*/ 12 h 12"/>
                <a:gd name="T18" fmla="*/ 0 w 17"/>
                <a:gd name="T19" fmla="*/ 12 h 12"/>
                <a:gd name="T20" fmla="*/ 6 w 17"/>
                <a:gd name="T21" fmla="*/ 0 h 12"/>
                <a:gd name="T22" fmla="*/ 6 w 17"/>
                <a:gd name="T23" fmla="*/ 0 h 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2"/>
                <a:gd name="T38" fmla="*/ 17 w 17"/>
                <a:gd name="T39" fmla="*/ 12 h 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2">
                  <a:moveTo>
                    <a:pt x="6" y="0"/>
                  </a:moveTo>
                  <a:lnTo>
                    <a:pt x="6" y="0"/>
                  </a:lnTo>
                  <a:lnTo>
                    <a:pt x="11" y="0"/>
                  </a:lnTo>
                  <a:lnTo>
                    <a:pt x="17" y="0"/>
                  </a:lnTo>
                  <a:lnTo>
                    <a:pt x="17" y="6"/>
                  </a:lnTo>
                  <a:lnTo>
                    <a:pt x="11" y="12"/>
                  </a:lnTo>
                  <a:lnTo>
                    <a:pt x="6" y="12"/>
                  </a:lnTo>
                  <a:lnTo>
                    <a:pt x="0" y="12"/>
                  </a:lnTo>
                  <a:lnTo>
                    <a:pt x="6" y="0"/>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19" name="Freeform 204"/>
            <p:cNvSpPr>
              <a:spLocks/>
            </p:cNvSpPr>
            <p:nvPr/>
          </p:nvSpPr>
          <p:spPr bwMode="auto">
            <a:xfrm>
              <a:off x="4324" y="1624"/>
              <a:ext cx="17" cy="12"/>
            </a:xfrm>
            <a:custGeom>
              <a:avLst/>
              <a:gdLst>
                <a:gd name="T0" fmla="*/ 0 w 17"/>
                <a:gd name="T1" fmla="*/ 0 h 12"/>
                <a:gd name="T2" fmla="*/ 6 w 17"/>
                <a:gd name="T3" fmla="*/ 0 h 12"/>
                <a:gd name="T4" fmla="*/ 11 w 17"/>
                <a:gd name="T5" fmla="*/ 6 h 12"/>
                <a:gd name="T6" fmla="*/ 11 w 17"/>
                <a:gd name="T7" fmla="*/ 6 h 12"/>
                <a:gd name="T8" fmla="*/ 17 w 17"/>
                <a:gd name="T9" fmla="*/ 6 h 12"/>
                <a:gd name="T10" fmla="*/ 11 w 17"/>
                <a:gd name="T11" fmla="*/ 12 h 12"/>
                <a:gd name="T12" fmla="*/ 11 w 17"/>
                <a:gd name="T13" fmla="*/ 12 h 12"/>
                <a:gd name="T14" fmla="*/ 6 w 17"/>
                <a:gd name="T15" fmla="*/ 12 h 12"/>
                <a:gd name="T16" fmla="*/ 0 w 17"/>
                <a:gd name="T17" fmla="*/ 6 h 12"/>
                <a:gd name="T18" fmla="*/ 0 w 17"/>
                <a:gd name="T19" fmla="*/ 0 h 12"/>
                <a:gd name="T20" fmla="*/ 0 w 17"/>
                <a:gd name="T21" fmla="*/ 0 h 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7"/>
                <a:gd name="T34" fmla="*/ 0 h 12"/>
                <a:gd name="T35" fmla="*/ 17 w 17"/>
                <a:gd name="T36" fmla="*/ 12 h 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7" h="12">
                  <a:moveTo>
                    <a:pt x="0" y="0"/>
                  </a:moveTo>
                  <a:lnTo>
                    <a:pt x="6" y="0"/>
                  </a:lnTo>
                  <a:lnTo>
                    <a:pt x="11" y="6"/>
                  </a:lnTo>
                  <a:lnTo>
                    <a:pt x="17" y="6"/>
                  </a:lnTo>
                  <a:lnTo>
                    <a:pt x="11" y="12"/>
                  </a:lnTo>
                  <a:lnTo>
                    <a:pt x="6" y="12"/>
                  </a:lnTo>
                  <a:lnTo>
                    <a:pt x="0" y="6"/>
                  </a:lnTo>
                  <a:lnTo>
                    <a:pt x="0"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0" name="Freeform 205"/>
            <p:cNvSpPr>
              <a:spLocks/>
            </p:cNvSpPr>
            <p:nvPr/>
          </p:nvSpPr>
          <p:spPr bwMode="auto">
            <a:xfrm>
              <a:off x="4330" y="1630"/>
              <a:ext cx="11" cy="6"/>
            </a:xfrm>
            <a:custGeom>
              <a:avLst/>
              <a:gdLst>
                <a:gd name="T0" fmla="*/ 5 w 11"/>
                <a:gd name="T1" fmla="*/ 6 h 6"/>
                <a:gd name="T2" fmla="*/ 5 w 11"/>
                <a:gd name="T3" fmla="*/ 6 h 6"/>
                <a:gd name="T4" fmla="*/ 5 w 11"/>
                <a:gd name="T5" fmla="*/ 0 h 6"/>
                <a:gd name="T6" fmla="*/ 5 w 11"/>
                <a:gd name="T7" fmla="*/ 0 h 6"/>
                <a:gd name="T8" fmla="*/ 5 w 11"/>
                <a:gd name="T9" fmla="*/ 0 h 6"/>
                <a:gd name="T10" fmla="*/ 11 w 11"/>
                <a:gd name="T11" fmla="*/ 0 h 6"/>
                <a:gd name="T12" fmla="*/ 11 w 11"/>
                <a:gd name="T13" fmla="*/ 0 h 6"/>
                <a:gd name="T14" fmla="*/ 11 w 11"/>
                <a:gd name="T15" fmla="*/ 0 h 6"/>
                <a:gd name="T16" fmla="*/ 5 w 11"/>
                <a:gd name="T17" fmla="*/ 0 h 6"/>
                <a:gd name="T18" fmla="*/ 5 w 11"/>
                <a:gd name="T19" fmla="*/ 0 h 6"/>
                <a:gd name="T20" fmla="*/ 5 w 11"/>
                <a:gd name="T21" fmla="*/ 0 h 6"/>
                <a:gd name="T22" fmla="*/ 0 w 11"/>
                <a:gd name="T23" fmla="*/ 0 h 6"/>
                <a:gd name="T24" fmla="*/ 0 w 11"/>
                <a:gd name="T25" fmla="*/ 0 h 6"/>
                <a:gd name="T26" fmla="*/ 0 w 11"/>
                <a:gd name="T27" fmla="*/ 0 h 6"/>
                <a:gd name="T28" fmla="*/ 0 w 11"/>
                <a:gd name="T29" fmla="*/ 0 h 6"/>
                <a:gd name="T30" fmla="*/ 0 w 11"/>
                <a:gd name="T31" fmla="*/ 0 h 6"/>
                <a:gd name="T32" fmla="*/ 0 w 11"/>
                <a:gd name="T33" fmla="*/ 0 h 6"/>
                <a:gd name="T34" fmla="*/ 0 w 11"/>
                <a:gd name="T35" fmla="*/ 0 h 6"/>
                <a:gd name="T36" fmla="*/ 0 w 11"/>
                <a:gd name="T37" fmla="*/ 0 h 6"/>
                <a:gd name="T38" fmla="*/ 0 w 11"/>
                <a:gd name="T39" fmla="*/ 0 h 6"/>
                <a:gd name="T40" fmla="*/ 0 w 11"/>
                <a:gd name="T41" fmla="*/ 0 h 6"/>
                <a:gd name="T42" fmla="*/ 0 w 11"/>
                <a:gd name="T43" fmla="*/ 0 h 6"/>
                <a:gd name="T44" fmla="*/ 0 w 11"/>
                <a:gd name="T45" fmla="*/ 0 h 6"/>
                <a:gd name="T46" fmla="*/ 0 w 11"/>
                <a:gd name="T47" fmla="*/ 0 h 6"/>
                <a:gd name="T48" fmla="*/ 0 w 11"/>
                <a:gd name="T49" fmla="*/ 0 h 6"/>
                <a:gd name="T50" fmla="*/ 0 w 11"/>
                <a:gd name="T51" fmla="*/ 0 h 6"/>
                <a:gd name="T52" fmla="*/ 0 w 11"/>
                <a:gd name="T53" fmla="*/ 0 h 6"/>
                <a:gd name="T54" fmla="*/ 0 w 11"/>
                <a:gd name="T55" fmla="*/ 0 h 6"/>
                <a:gd name="T56" fmla="*/ 0 w 11"/>
                <a:gd name="T57" fmla="*/ 0 h 6"/>
                <a:gd name="T58" fmla="*/ 0 w 11"/>
                <a:gd name="T59" fmla="*/ 0 h 6"/>
                <a:gd name="T60" fmla="*/ 0 w 11"/>
                <a:gd name="T61" fmla="*/ 0 h 6"/>
                <a:gd name="T62" fmla="*/ 0 w 11"/>
                <a:gd name="T63" fmla="*/ 0 h 6"/>
                <a:gd name="T64" fmla="*/ 5 w 11"/>
                <a:gd name="T65" fmla="*/ 0 h 6"/>
                <a:gd name="T66" fmla="*/ 5 w 11"/>
                <a:gd name="T67" fmla="*/ 0 h 6"/>
                <a:gd name="T68" fmla="*/ 5 w 11"/>
                <a:gd name="T69" fmla="*/ 6 h 6"/>
                <a:gd name="T70" fmla="*/ 5 w 11"/>
                <a:gd name="T71" fmla="*/ 6 h 6"/>
                <a:gd name="T72" fmla="*/ 5 w 11"/>
                <a:gd name="T73" fmla="*/ 6 h 6"/>
                <a:gd name="T74" fmla="*/ 5 w 11"/>
                <a:gd name="T75" fmla="*/ 0 h 6"/>
                <a:gd name="T76" fmla="*/ 5 w 11"/>
                <a:gd name="T77" fmla="*/ 0 h 6"/>
                <a:gd name="T78" fmla="*/ 5 w 11"/>
                <a:gd name="T79" fmla="*/ 0 h 6"/>
                <a:gd name="T80" fmla="*/ 5 w 11"/>
                <a:gd name="T81" fmla="*/ 0 h 6"/>
                <a:gd name="T82" fmla="*/ 5 w 11"/>
                <a:gd name="T83" fmla="*/ 6 h 6"/>
                <a:gd name="T84" fmla="*/ 5 w 11"/>
                <a:gd name="T85" fmla="*/ 6 h 6"/>
                <a:gd name="T86" fmla="*/ 5 w 11"/>
                <a:gd name="T87" fmla="*/ 6 h 6"/>
                <a:gd name="T88" fmla="*/ 5 w 11"/>
                <a:gd name="T89" fmla="*/ 6 h 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
                <a:gd name="T136" fmla="*/ 0 h 6"/>
                <a:gd name="T137" fmla="*/ 11 w 11"/>
                <a:gd name="T138" fmla="*/ 6 h 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 h="6">
                  <a:moveTo>
                    <a:pt x="5" y="6"/>
                  </a:moveTo>
                  <a:lnTo>
                    <a:pt x="5" y="6"/>
                  </a:lnTo>
                  <a:lnTo>
                    <a:pt x="5" y="0"/>
                  </a:lnTo>
                  <a:lnTo>
                    <a:pt x="11" y="0"/>
                  </a:lnTo>
                  <a:lnTo>
                    <a:pt x="5" y="0"/>
                  </a:lnTo>
                  <a:lnTo>
                    <a:pt x="0" y="0"/>
                  </a:lnTo>
                  <a:lnTo>
                    <a:pt x="5" y="0"/>
                  </a:lnTo>
                  <a:lnTo>
                    <a:pt x="5" y="6"/>
                  </a:lnTo>
                  <a:lnTo>
                    <a:pt x="5" y="0"/>
                  </a:lnTo>
                  <a:lnTo>
                    <a:pt x="5" y="6"/>
                  </a:lnTo>
                  <a:close/>
                </a:path>
              </a:pathLst>
            </a:custGeom>
            <a:solidFill>
              <a:srgbClr val="00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1" name="Freeform 206"/>
            <p:cNvSpPr>
              <a:spLocks/>
            </p:cNvSpPr>
            <p:nvPr/>
          </p:nvSpPr>
          <p:spPr bwMode="auto">
            <a:xfrm>
              <a:off x="4313" y="1619"/>
              <a:ext cx="11" cy="11"/>
            </a:xfrm>
            <a:custGeom>
              <a:avLst/>
              <a:gdLst>
                <a:gd name="T0" fmla="*/ 6 w 12"/>
                <a:gd name="T1" fmla="*/ 11 h 11"/>
                <a:gd name="T2" fmla="*/ 6 w 12"/>
                <a:gd name="T3" fmla="*/ 11 h 11"/>
                <a:gd name="T4" fmla="*/ 6 w 12"/>
                <a:gd name="T5" fmla="*/ 5 h 11"/>
                <a:gd name="T6" fmla="*/ 6 w 12"/>
                <a:gd name="T7" fmla="*/ 5 h 11"/>
                <a:gd name="T8" fmla="*/ 6 w 12"/>
                <a:gd name="T9" fmla="*/ 5 h 11"/>
                <a:gd name="T10" fmla="*/ 6 w 12"/>
                <a:gd name="T11" fmla="*/ 5 h 11"/>
                <a:gd name="T12" fmla="*/ 6 w 12"/>
                <a:gd name="T13" fmla="*/ 5 h 11"/>
                <a:gd name="T14" fmla="*/ 6 w 12"/>
                <a:gd name="T15" fmla="*/ 5 h 11"/>
                <a:gd name="T16" fmla="*/ 6 w 12"/>
                <a:gd name="T17" fmla="*/ 5 h 11"/>
                <a:gd name="T18" fmla="*/ 6 w 12"/>
                <a:gd name="T19" fmla="*/ 5 h 11"/>
                <a:gd name="T20" fmla="*/ 6 w 12"/>
                <a:gd name="T21" fmla="*/ 5 h 11"/>
                <a:gd name="T22" fmla="*/ 6 w 12"/>
                <a:gd name="T23" fmla="*/ 0 h 11"/>
                <a:gd name="T24" fmla="*/ 0 w 12"/>
                <a:gd name="T25" fmla="*/ 0 h 11"/>
                <a:gd name="T26" fmla="*/ 0 w 12"/>
                <a:gd name="T27" fmla="*/ 0 h 11"/>
                <a:gd name="T28" fmla="*/ 0 w 12"/>
                <a:gd name="T29" fmla="*/ 0 h 11"/>
                <a:gd name="T30" fmla="*/ 0 w 12"/>
                <a:gd name="T31" fmla="*/ 5 h 11"/>
                <a:gd name="T32" fmla="*/ 0 w 12"/>
                <a:gd name="T33" fmla="*/ 5 h 11"/>
                <a:gd name="T34" fmla="*/ 0 w 12"/>
                <a:gd name="T35" fmla="*/ 5 h 11"/>
                <a:gd name="T36" fmla="*/ 0 w 12"/>
                <a:gd name="T37" fmla="*/ 5 h 11"/>
                <a:gd name="T38" fmla="*/ 0 w 12"/>
                <a:gd name="T39" fmla="*/ 5 h 11"/>
                <a:gd name="T40" fmla="*/ 6 w 12"/>
                <a:gd name="T41" fmla="*/ 5 h 11"/>
                <a:gd name="T42" fmla="*/ 0 w 12"/>
                <a:gd name="T43" fmla="*/ 5 h 11"/>
                <a:gd name="T44" fmla="*/ 6 w 12"/>
                <a:gd name="T45" fmla="*/ 11 h 11"/>
                <a:gd name="T46" fmla="*/ 6 w 12"/>
                <a:gd name="T47" fmla="*/ 11 h 11"/>
                <a:gd name="T48" fmla="*/ 6 w 12"/>
                <a:gd name="T49" fmla="*/ 5 h 11"/>
                <a:gd name="T50" fmla="*/ 6 w 12"/>
                <a:gd name="T51" fmla="*/ 5 h 11"/>
                <a:gd name="T52" fmla="*/ 6 w 12"/>
                <a:gd name="T53" fmla="*/ 5 h 11"/>
                <a:gd name="T54" fmla="*/ 6 w 12"/>
                <a:gd name="T55" fmla="*/ 11 h 11"/>
                <a:gd name="T56" fmla="*/ 6 w 12"/>
                <a:gd name="T57" fmla="*/ 11 h 11"/>
                <a:gd name="T58" fmla="*/ 6 w 12"/>
                <a:gd name="T59" fmla="*/ 11 h 11"/>
                <a:gd name="T60" fmla="*/ 6 w 12"/>
                <a:gd name="T61" fmla="*/ 5 h 11"/>
                <a:gd name="T62" fmla="*/ 6 w 12"/>
                <a:gd name="T63" fmla="*/ 5 h 11"/>
                <a:gd name="T64" fmla="*/ 6 w 12"/>
                <a:gd name="T65" fmla="*/ 5 h 11"/>
                <a:gd name="T66" fmla="*/ 6 w 12"/>
                <a:gd name="T67" fmla="*/ 5 h 11"/>
                <a:gd name="T68" fmla="*/ 6 w 12"/>
                <a:gd name="T69" fmla="*/ 5 h 11"/>
                <a:gd name="T70" fmla="*/ 6 w 12"/>
                <a:gd name="T71" fmla="*/ 11 h 11"/>
                <a:gd name="T72" fmla="*/ 6 w 12"/>
                <a:gd name="T73" fmla="*/ 11 h 11"/>
                <a:gd name="T74" fmla="*/ 6 w 12"/>
                <a:gd name="T75" fmla="*/ 5 h 11"/>
                <a:gd name="T76" fmla="*/ 6 w 12"/>
                <a:gd name="T77" fmla="*/ 5 h 11"/>
                <a:gd name="T78" fmla="*/ 6 w 12"/>
                <a:gd name="T79" fmla="*/ 5 h 11"/>
                <a:gd name="T80" fmla="*/ 6 w 12"/>
                <a:gd name="T81" fmla="*/ 11 h 11"/>
                <a:gd name="T82" fmla="*/ 6 w 12"/>
                <a:gd name="T83" fmla="*/ 11 h 11"/>
                <a:gd name="T84" fmla="*/ 6 w 12"/>
                <a:gd name="T85" fmla="*/ 11 h 11"/>
                <a:gd name="T86" fmla="*/ 6 w 12"/>
                <a:gd name="T87" fmla="*/ 11 h 1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
                <a:gd name="T133" fmla="*/ 0 h 11"/>
                <a:gd name="T134" fmla="*/ 12 w 12"/>
                <a:gd name="T135" fmla="*/ 11 h 1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 h="11">
                  <a:moveTo>
                    <a:pt x="12" y="11"/>
                  </a:moveTo>
                  <a:lnTo>
                    <a:pt x="12" y="11"/>
                  </a:lnTo>
                  <a:lnTo>
                    <a:pt x="12" y="5"/>
                  </a:lnTo>
                  <a:lnTo>
                    <a:pt x="6" y="5"/>
                  </a:lnTo>
                  <a:lnTo>
                    <a:pt x="6" y="0"/>
                  </a:lnTo>
                  <a:lnTo>
                    <a:pt x="0" y="0"/>
                  </a:lnTo>
                  <a:lnTo>
                    <a:pt x="0" y="5"/>
                  </a:lnTo>
                  <a:lnTo>
                    <a:pt x="6" y="5"/>
                  </a:lnTo>
                  <a:lnTo>
                    <a:pt x="0" y="5"/>
                  </a:lnTo>
                  <a:lnTo>
                    <a:pt x="6" y="11"/>
                  </a:lnTo>
                  <a:lnTo>
                    <a:pt x="6" y="5"/>
                  </a:lnTo>
                  <a:lnTo>
                    <a:pt x="6" y="11"/>
                  </a:lnTo>
                  <a:lnTo>
                    <a:pt x="6" y="5"/>
                  </a:lnTo>
                  <a:lnTo>
                    <a:pt x="12" y="11"/>
                  </a:lnTo>
                  <a:lnTo>
                    <a:pt x="12" y="5"/>
                  </a:lnTo>
                  <a:lnTo>
                    <a:pt x="12" y="11"/>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2" name="Freeform 207"/>
            <p:cNvSpPr>
              <a:spLocks/>
            </p:cNvSpPr>
            <p:nvPr/>
          </p:nvSpPr>
          <p:spPr bwMode="auto">
            <a:xfrm>
              <a:off x="4313" y="1619"/>
              <a:ext cx="6" cy="1"/>
            </a:xfrm>
            <a:custGeom>
              <a:avLst/>
              <a:gdLst>
                <a:gd name="T0" fmla="*/ 6 w 6"/>
                <a:gd name="T1" fmla="*/ 0 h 1"/>
                <a:gd name="T2" fmla="*/ 6 w 6"/>
                <a:gd name="T3" fmla="*/ 0 h 1"/>
                <a:gd name="T4" fmla="*/ 6 w 6"/>
                <a:gd name="T5" fmla="*/ 0 h 1"/>
                <a:gd name="T6" fmla="*/ 6 w 6"/>
                <a:gd name="T7" fmla="*/ 0 h 1"/>
                <a:gd name="T8" fmla="*/ 6 w 6"/>
                <a:gd name="T9" fmla="*/ 0 h 1"/>
                <a:gd name="T10" fmla="*/ 6 w 6"/>
                <a:gd name="T11" fmla="*/ 0 h 1"/>
                <a:gd name="T12" fmla="*/ 6 w 6"/>
                <a:gd name="T13" fmla="*/ 0 h 1"/>
                <a:gd name="T14" fmla="*/ 6 w 6"/>
                <a:gd name="T15" fmla="*/ 0 h 1"/>
                <a:gd name="T16" fmla="*/ 0 w 6"/>
                <a:gd name="T17" fmla="*/ 0 h 1"/>
                <a:gd name="T18" fmla="*/ 0 w 6"/>
                <a:gd name="T19" fmla="*/ 0 h 1"/>
                <a:gd name="T20" fmla="*/ 0 w 6"/>
                <a:gd name="T21" fmla="*/ 0 h 1"/>
                <a:gd name="T22" fmla="*/ 0 w 6"/>
                <a:gd name="T23" fmla="*/ 0 h 1"/>
                <a:gd name="T24" fmla="*/ 0 w 6"/>
                <a:gd name="T25" fmla="*/ 0 h 1"/>
                <a:gd name="T26" fmla="*/ 0 w 6"/>
                <a:gd name="T27" fmla="*/ 0 h 1"/>
                <a:gd name="T28" fmla="*/ 0 w 6"/>
                <a:gd name="T29" fmla="*/ 0 h 1"/>
                <a:gd name="T30" fmla="*/ 6 w 6"/>
                <a:gd name="T31" fmla="*/ 0 h 1"/>
                <a:gd name="T32" fmla="*/ 6 w 6"/>
                <a:gd name="T33" fmla="*/ 0 h 1"/>
                <a:gd name="T34" fmla="*/ 6 w 6"/>
                <a:gd name="T35" fmla="*/ 0 h 1"/>
                <a:gd name="T36" fmla="*/ 6 w 6"/>
                <a:gd name="T37" fmla="*/ 0 h 1"/>
                <a:gd name="T38" fmla="*/ 6 w 6"/>
                <a:gd name="T39" fmla="*/ 0 h 1"/>
                <a:gd name="T40" fmla="*/ 6 w 6"/>
                <a:gd name="T41" fmla="*/ 0 h 1"/>
                <a:gd name="T42" fmla="*/ 6 w 6"/>
                <a:gd name="T43" fmla="*/ 0 h 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
                <a:gd name="T67" fmla="*/ 0 h 1"/>
                <a:gd name="T68" fmla="*/ 6 w 6"/>
                <a:gd name="T69" fmla="*/ 1 h 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 h="1">
                  <a:moveTo>
                    <a:pt x="6" y="0"/>
                  </a:moveTo>
                  <a:lnTo>
                    <a:pt x="6" y="0"/>
                  </a:lnTo>
                  <a:lnTo>
                    <a:pt x="0" y="0"/>
                  </a:lnTo>
                  <a:lnTo>
                    <a:pt x="6"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3" name="Freeform 208"/>
            <p:cNvSpPr>
              <a:spLocks/>
            </p:cNvSpPr>
            <p:nvPr/>
          </p:nvSpPr>
          <p:spPr bwMode="auto">
            <a:xfrm>
              <a:off x="4313" y="1619"/>
              <a:ext cx="6" cy="5"/>
            </a:xfrm>
            <a:custGeom>
              <a:avLst/>
              <a:gdLst>
                <a:gd name="T0" fmla="*/ 6 w 6"/>
                <a:gd name="T1" fmla="*/ 0 h 5"/>
                <a:gd name="T2" fmla="*/ 0 w 6"/>
                <a:gd name="T3" fmla="*/ 0 h 5"/>
                <a:gd name="T4" fmla="*/ 6 w 6"/>
                <a:gd name="T5" fmla="*/ 5 h 5"/>
                <a:gd name="T6" fmla="*/ 6 w 6"/>
                <a:gd name="T7" fmla="*/ 0 h 5"/>
                <a:gd name="T8" fmla="*/ 6 w 6"/>
                <a:gd name="T9" fmla="*/ 0 h 5"/>
                <a:gd name="T10" fmla="*/ 6 w 6"/>
                <a:gd name="T11" fmla="*/ 0 h 5"/>
                <a:gd name="T12" fmla="*/ 6 w 6"/>
                <a:gd name="T13" fmla="*/ 5 h 5"/>
                <a:gd name="T14" fmla="*/ 6 w 6"/>
                <a:gd name="T15" fmla="*/ 5 h 5"/>
                <a:gd name="T16" fmla="*/ 6 w 6"/>
                <a:gd name="T17" fmla="*/ 5 h 5"/>
                <a:gd name="T18" fmla="*/ 6 w 6"/>
                <a:gd name="T19" fmla="*/ 0 h 5"/>
                <a:gd name="T20" fmla="*/ 6 w 6"/>
                <a:gd name="T21" fmla="*/ 0 h 5"/>
                <a:gd name="T22" fmla="*/ 6 w 6"/>
                <a:gd name="T23" fmla="*/ 0 h 5"/>
                <a:gd name="T24" fmla="*/ 6 w 6"/>
                <a:gd name="T25" fmla="*/ 0 h 5"/>
                <a:gd name="T26" fmla="*/ 6 w 6"/>
                <a:gd name="T27" fmla="*/ 0 h 5"/>
                <a:gd name="T28" fmla="*/ 6 w 6"/>
                <a:gd name="T29" fmla="*/ 0 h 5"/>
                <a:gd name="T30" fmla="*/ 6 w 6"/>
                <a:gd name="T31" fmla="*/ 0 h 5"/>
                <a:gd name="T32" fmla="*/ 6 w 6"/>
                <a:gd name="T33" fmla="*/ 0 h 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
                <a:gd name="T52" fmla="*/ 0 h 5"/>
                <a:gd name="T53" fmla="*/ 6 w 6"/>
                <a:gd name="T54" fmla="*/ 5 h 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 h="5">
                  <a:moveTo>
                    <a:pt x="6" y="0"/>
                  </a:moveTo>
                  <a:lnTo>
                    <a:pt x="0" y="0"/>
                  </a:lnTo>
                  <a:lnTo>
                    <a:pt x="6" y="5"/>
                  </a:lnTo>
                  <a:lnTo>
                    <a:pt x="6" y="0"/>
                  </a:lnTo>
                  <a:lnTo>
                    <a:pt x="6" y="5"/>
                  </a:lnTo>
                  <a:lnTo>
                    <a:pt x="6"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4" name="Freeform 209"/>
            <p:cNvSpPr>
              <a:spLocks/>
            </p:cNvSpPr>
            <p:nvPr/>
          </p:nvSpPr>
          <p:spPr bwMode="auto">
            <a:xfrm>
              <a:off x="4301" y="1624"/>
              <a:ext cx="6" cy="1"/>
            </a:xfrm>
            <a:custGeom>
              <a:avLst/>
              <a:gdLst>
                <a:gd name="T0" fmla="*/ 0 w 6"/>
                <a:gd name="T1" fmla="*/ 0 h 1"/>
                <a:gd name="T2" fmla="*/ 0 w 6"/>
                <a:gd name="T3" fmla="*/ 0 h 1"/>
                <a:gd name="T4" fmla="*/ 0 w 6"/>
                <a:gd name="T5" fmla="*/ 0 h 1"/>
                <a:gd name="T6" fmla="*/ 6 w 6"/>
                <a:gd name="T7" fmla="*/ 0 h 1"/>
                <a:gd name="T8" fmla="*/ 6 w 6"/>
                <a:gd name="T9" fmla="*/ 0 h 1"/>
                <a:gd name="T10" fmla="*/ 0 w 6"/>
                <a:gd name="T11" fmla="*/ 0 h 1"/>
                <a:gd name="T12" fmla="*/ 0 w 6"/>
                <a:gd name="T13" fmla="*/ 0 h 1"/>
                <a:gd name="T14" fmla="*/ 0 w 6"/>
                <a:gd name="T15" fmla="*/ 0 h 1"/>
                <a:gd name="T16" fmla="*/ 0 w 6"/>
                <a:gd name="T17" fmla="*/ 0 h 1"/>
                <a:gd name="T18" fmla="*/ 0 w 6"/>
                <a:gd name="T19" fmla="*/ 0 h 1"/>
                <a:gd name="T20" fmla="*/ 0 w 6"/>
                <a:gd name="T21" fmla="*/ 0 h 1"/>
                <a:gd name="T22" fmla="*/ 0 w 6"/>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
                <a:gd name="T37" fmla="*/ 0 h 1"/>
                <a:gd name="T38" fmla="*/ 6 w 6"/>
                <a:gd name="T39" fmla="*/ 1 h 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 h="1">
                  <a:moveTo>
                    <a:pt x="0" y="0"/>
                  </a:moveTo>
                  <a:lnTo>
                    <a:pt x="0" y="0"/>
                  </a:lnTo>
                  <a:lnTo>
                    <a:pt x="6" y="0"/>
                  </a:lnTo>
                  <a:lnTo>
                    <a:pt x="0" y="0"/>
                  </a:lnTo>
                  <a:close/>
                </a:path>
              </a:pathLst>
            </a:custGeom>
            <a:solidFill>
              <a:srgbClr val="FCCF4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5" name="Freeform 210"/>
            <p:cNvSpPr>
              <a:spLocks/>
            </p:cNvSpPr>
            <p:nvPr/>
          </p:nvSpPr>
          <p:spPr bwMode="auto">
            <a:xfrm>
              <a:off x="4295" y="1619"/>
              <a:ext cx="6" cy="1"/>
            </a:xfrm>
            <a:custGeom>
              <a:avLst/>
              <a:gdLst>
                <a:gd name="T0" fmla="*/ 0 w 6"/>
                <a:gd name="T1" fmla="*/ 0 h 1"/>
                <a:gd name="T2" fmla="*/ 0 w 6"/>
                <a:gd name="T3" fmla="*/ 0 h 1"/>
                <a:gd name="T4" fmla="*/ 0 w 6"/>
                <a:gd name="T5" fmla="*/ 0 h 1"/>
                <a:gd name="T6" fmla="*/ 6 w 6"/>
                <a:gd name="T7" fmla="*/ 0 h 1"/>
                <a:gd name="T8" fmla="*/ 6 w 6"/>
                <a:gd name="T9" fmla="*/ 0 h 1"/>
                <a:gd name="T10" fmla="*/ 6 w 6"/>
                <a:gd name="T11" fmla="*/ 0 h 1"/>
                <a:gd name="T12" fmla="*/ 6 w 6"/>
                <a:gd name="T13" fmla="*/ 0 h 1"/>
                <a:gd name="T14" fmla="*/ 0 w 6"/>
                <a:gd name="T15" fmla="*/ 0 h 1"/>
                <a:gd name="T16" fmla="*/ 0 w 6"/>
                <a:gd name="T17" fmla="*/ 0 h 1"/>
                <a:gd name="T18" fmla="*/ 0 w 6"/>
                <a:gd name="T19" fmla="*/ 0 h 1"/>
                <a:gd name="T20" fmla="*/ 0 w 6"/>
                <a:gd name="T21" fmla="*/ 0 h 1"/>
                <a:gd name="T22" fmla="*/ 0 w 6"/>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
                <a:gd name="T37" fmla="*/ 0 h 1"/>
                <a:gd name="T38" fmla="*/ 6 w 6"/>
                <a:gd name="T39" fmla="*/ 1 h 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 h="1">
                  <a:moveTo>
                    <a:pt x="0" y="0"/>
                  </a:moveTo>
                  <a:lnTo>
                    <a:pt x="0" y="0"/>
                  </a:lnTo>
                  <a:lnTo>
                    <a:pt x="6" y="0"/>
                  </a:lnTo>
                  <a:lnTo>
                    <a:pt x="0" y="0"/>
                  </a:lnTo>
                  <a:close/>
                </a:path>
              </a:pathLst>
            </a:custGeom>
            <a:solidFill>
              <a:srgbClr val="FCCF4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6" name="Freeform 211"/>
            <p:cNvSpPr>
              <a:spLocks/>
            </p:cNvSpPr>
            <p:nvPr/>
          </p:nvSpPr>
          <p:spPr bwMode="auto">
            <a:xfrm>
              <a:off x="4307" y="1619"/>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w 1"/>
                <a:gd name="T19" fmla="*/ 0 h 1"/>
                <a:gd name="T20" fmla="*/ 0 w 1"/>
                <a:gd name="T21" fmla="*/ 0 h 1"/>
                <a:gd name="T22" fmla="*/ 0 w 1"/>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
                <a:gd name="T37" fmla="*/ 0 h 1"/>
                <a:gd name="T38" fmla="*/ 1 w 1"/>
                <a:gd name="T39" fmla="*/ 1 h 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 h="1">
                  <a:moveTo>
                    <a:pt x="0" y="0"/>
                  </a:moveTo>
                  <a:lnTo>
                    <a:pt x="0" y="0"/>
                  </a:lnTo>
                  <a:close/>
                </a:path>
              </a:pathLst>
            </a:custGeom>
            <a:solidFill>
              <a:srgbClr val="FCCF4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27" name="Freeform 212"/>
            <p:cNvSpPr>
              <a:spLocks/>
            </p:cNvSpPr>
            <p:nvPr/>
          </p:nvSpPr>
          <p:spPr bwMode="auto">
            <a:xfrm>
              <a:off x="4185" y="1590"/>
              <a:ext cx="238" cy="161"/>
            </a:xfrm>
            <a:custGeom>
              <a:avLst/>
              <a:gdLst>
                <a:gd name="T0" fmla="*/ 20 w 244"/>
                <a:gd name="T1" fmla="*/ 7271 h 156"/>
                <a:gd name="T2" fmla="*/ 20 w 244"/>
                <a:gd name="T3" fmla="*/ 0 h 156"/>
                <a:gd name="T4" fmla="*/ 0 w 244"/>
                <a:gd name="T5" fmla="*/ 0 h 156"/>
                <a:gd name="T6" fmla="*/ 0 w 244"/>
                <a:gd name="T7" fmla="*/ 7271 h 156"/>
                <a:gd name="T8" fmla="*/ 20 w 244"/>
                <a:gd name="T9" fmla="*/ 7271 h 156"/>
                <a:gd name="T10" fmla="*/ 20 w 244"/>
                <a:gd name="T11" fmla="*/ 7271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21" name="Group 219"/>
          <p:cNvGrpSpPr>
            <a:grpSpLocks/>
          </p:cNvGrpSpPr>
          <p:nvPr/>
        </p:nvGrpSpPr>
        <p:grpSpPr bwMode="auto">
          <a:xfrm>
            <a:off x="479194" y="4536006"/>
            <a:ext cx="390525" cy="250825"/>
            <a:chOff x="4451" y="1314"/>
            <a:chExt cx="241" cy="158"/>
          </a:xfrm>
        </p:grpSpPr>
        <p:sp>
          <p:nvSpPr>
            <p:cNvPr id="8298" name="Freeform 220"/>
            <p:cNvSpPr>
              <a:spLocks/>
            </p:cNvSpPr>
            <p:nvPr/>
          </p:nvSpPr>
          <p:spPr bwMode="auto">
            <a:xfrm>
              <a:off x="4451" y="1314"/>
              <a:ext cx="232" cy="71"/>
            </a:xfrm>
            <a:custGeom>
              <a:avLst/>
              <a:gdLst>
                <a:gd name="T0" fmla="*/ 19 w 238"/>
                <a:gd name="T1" fmla="*/ 36 h 72"/>
                <a:gd name="T2" fmla="*/ 0 w 238"/>
                <a:gd name="T3" fmla="*/ 36 h 72"/>
                <a:gd name="T4" fmla="*/ 0 w 238"/>
                <a:gd name="T5" fmla="*/ 0 h 72"/>
                <a:gd name="T6" fmla="*/ 19 w 238"/>
                <a:gd name="T7" fmla="*/ 0 h 72"/>
                <a:gd name="T8" fmla="*/ 19 w 238"/>
                <a:gd name="T9" fmla="*/ 36 h 72"/>
                <a:gd name="T10" fmla="*/ 19 w 238"/>
                <a:gd name="T11" fmla="*/ 36 h 72"/>
                <a:gd name="T12" fmla="*/ 0 60000 65536"/>
                <a:gd name="T13" fmla="*/ 0 60000 65536"/>
                <a:gd name="T14" fmla="*/ 0 60000 65536"/>
                <a:gd name="T15" fmla="*/ 0 60000 65536"/>
                <a:gd name="T16" fmla="*/ 0 60000 65536"/>
                <a:gd name="T17" fmla="*/ 0 60000 65536"/>
                <a:gd name="T18" fmla="*/ 0 w 238"/>
                <a:gd name="T19" fmla="*/ 0 h 72"/>
                <a:gd name="T20" fmla="*/ 238 w 238"/>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238" h="72">
                  <a:moveTo>
                    <a:pt x="238" y="72"/>
                  </a:moveTo>
                  <a:lnTo>
                    <a:pt x="0" y="72"/>
                  </a:lnTo>
                  <a:lnTo>
                    <a:pt x="0" y="0"/>
                  </a:lnTo>
                  <a:lnTo>
                    <a:pt x="238" y="0"/>
                  </a:lnTo>
                  <a:lnTo>
                    <a:pt x="238" y="72"/>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9" name="Freeform 221"/>
            <p:cNvSpPr>
              <a:spLocks/>
            </p:cNvSpPr>
            <p:nvPr/>
          </p:nvSpPr>
          <p:spPr bwMode="auto">
            <a:xfrm>
              <a:off x="4454" y="1388"/>
              <a:ext cx="238" cy="84"/>
            </a:xfrm>
            <a:custGeom>
              <a:avLst/>
              <a:gdLst>
                <a:gd name="T0" fmla="*/ 238 w 238"/>
                <a:gd name="T1" fmla="*/ 84 h 84"/>
                <a:gd name="T2" fmla="*/ 238 w 238"/>
                <a:gd name="T3" fmla="*/ 0 h 84"/>
                <a:gd name="T4" fmla="*/ 0 w 238"/>
                <a:gd name="T5" fmla="*/ 0 h 84"/>
                <a:gd name="T6" fmla="*/ 0 w 238"/>
                <a:gd name="T7" fmla="*/ 84 h 84"/>
                <a:gd name="T8" fmla="*/ 238 w 238"/>
                <a:gd name="T9" fmla="*/ 84 h 84"/>
                <a:gd name="T10" fmla="*/ 238 w 238"/>
                <a:gd name="T11" fmla="*/ 84 h 84"/>
                <a:gd name="T12" fmla="*/ 0 60000 65536"/>
                <a:gd name="T13" fmla="*/ 0 60000 65536"/>
                <a:gd name="T14" fmla="*/ 0 60000 65536"/>
                <a:gd name="T15" fmla="*/ 0 60000 65536"/>
                <a:gd name="T16" fmla="*/ 0 60000 65536"/>
                <a:gd name="T17" fmla="*/ 0 60000 65536"/>
                <a:gd name="T18" fmla="*/ 0 w 238"/>
                <a:gd name="T19" fmla="*/ 0 h 84"/>
                <a:gd name="T20" fmla="*/ 238 w 238"/>
                <a:gd name="T21" fmla="*/ 84 h 84"/>
              </a:gdLst>
              <a:ahLst/>
              <a:cxnLst>
                <a:cxn ang="T12">
                  <a:pos x="T0" y="T1"/>
                </a:cxn>
                <a:cxn ang="T13">
                  <a:pos x="T2" y="T3"/>
                </a:cxn>
                <a:cxn ang="T14">
                  <a:pos x="T4" y="T5"/>
                </a:cxn>
                <a:cxn ang="T15">
                  <a:pos x="T6" y="T7"/>
                </a:cxn>
                <a:cxn ang="T16">
                  <a:pos x="T8" y="T9"/>
                </a:cxn>
                <a:cxn ang="T17">
                  <a:pos x="T10" y="T11"/>
                </a:cxn>
              </a:cxnLst>
              <a:rect l="T18" t="T19" r="T20" b="T21"/>
              <a:pathLst>
                <a:path w="238" h="84">
                  <a:moveTo>
                    <a:pt x="238" y="84"/>
                  </a:moveTo>
                  <a:lnTo>
                    <a:pt x="238" y="0"/>
                  </a:lnTo>
                  <a:lnTo>
                    <a:pt x="0" y="0"/>
                  </a:lnTo>
                  <a:lnTo>
                    <a:pt x="0" y="84"/>
                  </a:lnTo>
                  <a:lnTo>
                    <a:pt x="238" y="84"/>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300" name="Freeform 222"/>
            <p:cNvSpPr>
              <a:spLocks/>
            </p:cNvSpPr>
            <p:nvPr/>
          </p:nvSpPr>
          <p:spPr bwMode="auto">
            <a:xfrm>
              <a:off x="4451" y="1317"/>
              <a:ext cx="238" cy="155"/>
            </a:xfrm>
            <a:custGeom>
              <a:avLst/>
              <a:gdLst>
                <a:gd name="T0" fmla="*/ 20 w 244"/>
                <a:gd name="T1" fmla="*/ 78 h 156"/>
                <a:gd name="T2" fmla="*/ 20 w 244"/>
                <a:gd name="T3" fmla="*/ 0 h 156"/>
                <a:gd name="T4" fmla="*/ 0 w 244"/>
                <a:gd name="T5" fmla="*/ 0 h 156"/>
                <a:gd name="T6" fmla="*/ 0 w 244"/>
                <a:gd name="T7" fmla="*/ 78 h 156"/>
                <a:gd name="T8" fmla="*/ 20 w 244"/>
                <a:gd name="T9" fmla="*/ 78 h 156"/>
                <a:gd name="T10" fmla="*/ 20 w 244"/>
                <a:gd name="T11" fmla="*/ 78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22" name="Group 223"/>
          <p:cNvGrpSpPr>
            <a:grpSpLocks/>
          </p:cNvGrpSpPr>
          <p:nvPr/>
        </p:nvGrpSpPr>
        <p:grpSpPr bwMode="auto">
          <a:xfrm>
            <a:off x="3425594" y="2659581"/>
            <a:ext cx="390525" cy="246063"/>
            <a:chOff x="4185" y="1339"/>
            <a:chExt cx="238" cy="161"/>
          </a:xfrm>
        </p:grpSpPr>
        <p:sp>
          <p:nvSpPr>
            <p:cNvPr id="8294" name="Freeform 224"/>
            <p:cNvSpPr>
              <a:spLocks/>
            </p:cNvSpPr>
            <p:nvPr/>
          </p:nvSpPr>
          <p:spPr bwMode="auto">
            <a:xfrm>
              <a:off x="4185" y="1339"/>
              <a:ext cx="238" cy="161"/>
            </a:xfrm>
            <a:custGeom>
              <a:avLst/>
              <a:gdLst>
                <a:gd name="T0" fmla="*/ 20 w 244"/>
                <a:gd name="T1" fmla="*/ 7271 h 156"/>
                <a:gd name="T2" fmla="*/ 20 w 244"/>
                <a:gd name="T3" fmla="*/ 0 h 156"/>
                <a:gd name="T4" fmla="*/ 0 w 244"/>
                <a:gd name="T5" fmla="*/ 0 h 156"/>
                <a:gd name="T6" fmla="*/ 0 w 244"/>
                <a:gd name="T7" fmla="*/ 7271 h 156"/>
                <a:gd name="T8" fmla="*/ 20 w 244"/>
                <a:gd name="T9" fmla="*/ 7271 h 156"/>
                <a:gd name="T10" fmla="*/ 20 w 244"/>
                <a:gd name="T11" fmla="*/ 7271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5" name="Freeform 225"/>
            <p:cNvSpPr>
              <a:spLocks/>
            </p:cNvSpPr>
            <p:nvPr/>
          </p:nvSpPr>
          <p:spPr bwMode="auto">
            <a:xfrm>
              <a:off x="4185" y="1339"/>
              <a:ext cx="238" cy="52"/>
            </a:xfrm>
            <a:custGeom>
              <a:avLst/>
              <a:gdLst>
                <a:gd name="T0" fmla="*/ 20 w 244"/>
                <a:gd name="T1" fmla="*/ 5847 h 50"/>
                <a:gd name="T2" fmla="*/ 20 w 244"/>
                <a:gd name="T3" fmla="*/ 0 h 50"/>
                <a:gd name="T4" fmla="*/ 0 w 244"/>
                <a:gd name="T5" fmla="*/ 0 h 50"/>
                <a:gd name="T6" fmla="*/ 0 w 244"/>
                <a:gd name="T7" fmla="*/ 5847 h 50"/>
                <a:gd name="T8" fmla="*/ 20 w 244"/>
                <a:gd name="T9" fmla="*/ 5847 h 50"/>
                <a:gd name="T10" fmla="*/ 20 w 244"/>
                <a:gd name="T11" fmla="*/ 5847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6" name="Freeform 226"/>
            <p:cNvSpPr>
              <a:spLocks/>
            </p:cNvSpPr>
            <p:nvPr/>
          </p:nvSpPr>
          <p:spPr bwMode="auto">
            <a:xfrm>
              <a:off x="4185" y="1448"/>
              <a:ext cx="238" cy="52"/>
            </a:xfrm>
            <a:custGeom>
              <a:avLst/>
              <a:gdLst>
                <a:gd name="T0" fmla="*/ 20 w 244"/>
                <a:gd name="T1" fmla="*/ 5847 h 50"/>
                <a:gd name="T2" fmla="*/ 20 w 244"/>
                <a:gd name="T3" fmla="*/ 0 h 50"/>
                <a:gd name="T4" fmla="*/ 0 w 244"/>
                <a:gd name="T5" fmla="*/ 0 h 50"/>
                <a:gd name="T6" fmla="*/ 0 w 244"/>
                <a:gd name="T7" fmla="*/ 5847 h 50"/>
                <a:gd name="T8" fmla="*/ 20 w 244"/>
                <a:gd name="T9" fmla="*/ 5847 h 50"/>
                <a:gd name="T10" fmla="*/ 20 w 244"/>
                <a:gd name="T11" fmla="*/ 5847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244" y="50"/>
                  </a:moveTo>
                  <a:lnTo>
                    <a:pt x="244" y="0"/>
                  </a:lnTo>
                  <a:lnTo>
                    <a:pt x="0" y="0"/>
                  </a:lnTo>
                  <a:lnTo>
                    <a:pt x="0" y="50"/>
                  </a:lnTo>
                  <a:lnTo>
                    <a:pt x="244" y="50"/>
                  </a:lnTo>
                  <a:close/>
                </a:path>
              </a:pathLst>
            </a:custGeom>
            <a:solidFill>
              <a:srgbClr val="409D27"/>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7" name="Freeform 227"/>
            <p:cNvSpPr>
              <a:spLocks/>
            </p:cNvSpPr>
            <p:nvPr/>
          </p:nvSpPr>
          <p:spPr bwMode="auto">
            <a:xfrm>
              <a:off x="4185" y="1339"/>
              <a:ext cx="238" cy="161"/>
            </a:xfrm>
            <a:custGeom>
              <a:avLst/>
              <a:gdLst>
                <a:gd name="T0" fmla="*/ 20 w 244"/>
                <a:gd name="T1" fmla="*/ 7271 h 156"/>
                <a:gd name="T2" fmla="*/ 20 w 244"/>
                <a:gd name="T3" fmla="*/ 0 h 156"/>
                <a:gd name="T4" fmla="*/ 0 w 244"/>
                <a:gd name="T5" fmla="*/ 0 h 156"/>
                <a:gd name="T6" fmla="*/ 0 w 244"/>
                <a:gd name="T7" fmla="*/ 7271 h 156"/>
                <a:gd name="T8" fmla="*/ 20 w 244"/>
                <a:gd name="T9" fmla="*/ 7271 h 156"/>
                <a:gd name="T10" fmla="*/ 20 w 244"/>
                <a:gd name="T11" fmla="*/ 7271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23" name="Group 228"/>
          <p:cNvGrpSpPr>
            <a:grpSpLocks/>
          </p:cNvGrpSpPr>
          <p:nvPr/>
        </p:nvGrpSpPr>
        <p:grpSpPr bwMode="auto">
          <a:xfrm>
            <a:off x="479194" y="5182119"/>
            <a:ext cx="390525" cy="255587"/>
            <a:chOff x="4188" y="2157"/>
            <a:chExt cx="238" cy="161"/>
          </a:xfrm>
        </p:grpSpPr>
        <p:sp>
          <p:nvSpPr>
            <p:cNvPr id="8281" name="Freeform 229"/>
            <p:cNvSpPr>
              <a:spLocks/>
            </p:cNvSpPr>
            <p:nvPr/>
          </p:nvSpPr>
          <p:spPr bwMode="auto">
            <a:xfrm>
              <a:off x="4188" y="2157"/>
              <a:ext cx="238" cy="156"/>
            </a:xfrm>
            <a:custGeom>
              <a:avLst/>
              <a:gdLst>
                <a:gd name="T0" fmla="*/ 0 w 238"/>
                <a:gd name="T1" fmla="*/ 0 h 151"/>
                <a:gd name="T2" fmla="*/ 238 w 238"/>
                <a:gd name="T3" fmla="*/ 0 h 151"/>
                <a:gd name="T4" fmla="*/ 238 w 238"/>
                <a:gd name="T5" fmla="*/ 8019 h 151"/>
                <a:gd name="T6" fmla="*/ 0 w 238"/>
                <a:gd name="T7" fmla="*/ 8019 h 151"/>
                <a:gd name="T8" fmla="*/ 0 w 238"/>
                <a:gd name="T9" fmla="*/ 0 h 151"/>
                <a:gd name="T10" fmla="*/ 0 w 238"/>
                <a:gd name="T11" fmla="*/ 0 h 151"/>
                <a:gd name="T12" fmla="*/ 0 60000 65536"/>
                <a:gd name="T13" fmla="*/ 0 60000 65536"/>
                <a:gd name="T14" fmla="*/ 0 60000 65536"/>
                <a:gd name="T15" fmla="*/ 0 60000 65536"/>
                <a:gd name="T16" fmla="*/ 0 60000 65536"/>
                <a:gd name="T17" fmla="*/ 0 60000 65536"/>
                <a:gd name="T18" fmla="*/ 0 w 238"/>
                <a:gd name="T19" fmla="*/ 0 h 151"/>
                <a:gd name="T20" fmla="*/ 238 w 238"/>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38" h="151">
                  <a:moveTo>
                    <a:pt x="0" y="0"/>
                  </a:moveTo>
                  <a:lnTo>
                    <a:pt x="238" y="0"/>
                  </a:lnTo>
                  <a:lnTo>
                    <a:pt x="238" y="151"/>
                  </a:lnTo>
                  <a:lnTo>
                    <a:pt x="0" y="151"/>
                  </a:lnTo>
                  <a:lnTo>
                    <a:pt x="0" y="0"/>
                  </a:lnTo>
                  <a:close/>
                </a:path>
              </a:pathLst>
            </a:custGeom>
            <a:solidFill>
              <a:srgbClr val="1A0C8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2" name="Freeform 230"/>
            <p:cNvSpPr>
              <a:spLocks/>
            </p:cNvSpPr>
            <p:nvPr/>
          </p:nvSpPr>
          <p:spPr bwMode="auto">
            <a:xfrm>
              <a:off x="4188" y="2157"/>
              <a:ext cx="238" cy="58"/>
            </a:xfrm>
            <a:custGeom>
              <a:avLst/>
              <a:gdLst>
                <a:gd name="T0" fmla="*/ 0 w 238"/>
                <a:gd name="T1" fmla="*/ 0 h 56"/>
                <a:gd name="T2" fmla="*/ 238 w 238"/>
                <a:gd name="T3" fmla="*/ 0 h 56"/>
                <a:gd name="T4" fmla="*/ 238 w 238"/>
                <a:gd name="T5" fmla="*/ 4025 h 56"/>
                <a:gd name="T6" fmla="*/ 0 w 238"/>
                <a:gd name="T7" fmla="*/ 4025 h 56"/>
                <a:gd name="T8" fmla="*/ 0 w 238"/>
                <a:gd name="T9" fmla="*/ 0 h 56"/>
                <a:gd name="T10" fmla="*/ 0 w 238"/>
                <a:gd name="T11" fmla="*/ 0 h 56"/>
                <a:gd name="T12" fmla="*/ 0 60000 65536"/>
                <a:gd name="T13" fmla="*/ 0 60000 65536"/>
                <a:gd name="T14" fmla="*/ 0 60000 65536"/>
                <a:gd name="T15" fmla="*/ 0 60000 65536"/>
                <a:gd name="T16" fmla="*/ 0 60000 65536"/>
                <a:gd name="T17" fmla="*/ 0 60000 65536"/>
                <a:gd name="T18" fmla="*/ 0 w 238"/>
                <a:gd name="T19" fmla="*/ 0 h 56"/>
                <a:gd name="T20" fmla="*/ 238 w 238"/>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238" h="56">
                  <a:moveTo>
                    <a:pt x="0" y="0"/>
                  </a:moveTo>
                  <a:lnTo>
                    <a:pt x="238" y="0"/>
                  </a:lnTo>
                  <a:lnTo>
                    <a:pt x="238" y="56"/>
                  </a:lnTo>
                  <a:lnTo>
                    <a:pt x="0" y="56"/>
                  </a:lnTo>
                  <a:lnTo>
                    <a:pt x="0" y="0"/>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3" name="Freeform 231"/>
            <p:cNvSpPr>
              <a:spLocks/>
            </p:cNvSpPr>
            <p:nvPr/>
          </p:nvSpPr>
          <p:spPr bwMode="auto">
            <a:xfrm>
              <a:off x="4188" y="2261"/>
              <a:ext cx="238" cy="57"/>
            </a:xfrm>
            <a:custGeom>
              <a:avLst/>
              <a:gdLst>
                <a:gd name="T0" fmla="*/ 0 w 238"/>
                <a:gd name="T1" fmla="*/ 0 h 55"/>
                <a:gd name="T2" fmla="*/ 238 w 238"/>
                <a:gd name="T3" fmla="*/ 0 h 55"/>
                <a:gd name="T4" fmla="*/ 238 w 238"/>
                <a:gd name="T5" fmla="*/ 4238 h 55"/>
                <a:gd name="T6" fmla="*/ 0 w 238"/>
                <a:gd name="T7" fmla="*/ 4238 h 55"/>
                <a:gd name="T8" fmla="*/ 0 w 238"/>
                <a:gd name="T9" fmla="*/ 0 h 55"/>
                <a:gd name="T10" fmla="*/ 0 w 238"/>
                <a:gd name="T11" fmla="*/ 0 h 55"/>
                <a:gd name="T12" fmla="*/ 0 60000 65536"/>
                <a:gd name="T13" fmla="*/ 0 60000 65536"/>
                <a:gd name="T14" fmla="*/ 0 60000 65536"/>
                <a:gd name="T15" fmla="*/ 0 60000 65536"/>
                <a:gd name="T16" fmla="*/ 0 60000 65536"/>
                <a:gd name="T17" fmla="*/ 0 60000 65536"/>
                <a:gd name="T18" fmla="*/ 0 w 238"/>
                <a:gd name="T19" fmla="*/ 0 h 55"/>
                <a:gd name="T20" fmla="*/ 238 w 238"/>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238" h="55">
                  <a:moveTo>
                    <a:pt x="0" y="0"/>
                  </a:moveTo>
                  <a:lnTo>
                    <a:pt x="238" y="0"/>
                  </a:lnTo>
                  <a:lnTo>
                    <a:pt x="238" y="55"/>
                  </a:lnTo>
                  <a:lnTo>
                    <a:pt x="0" y="55"/>
                  </a:lnTo>
                  <a:lnTo>
                    <a:pt x="0" y="0"/>
                  </a:lnTo>
                  <a:close/>
                </a:path>
              </a:pathLst>
            </a:custGeom>
            <a:solidFill>
              <a:srgbClr val="FB0F0C"/>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4" name="Freeform 232"/>
            <p:cNvSpPr>
              <a:spLocks/>
            </p:cNvSpPr>
            <p:nvPr/>
          </p:nvSpPr>
          <p:spPr bwMode="auto">
            <a:xfrm>
              <a:off x="4217" y="2186"/>
              <a:ext cx="42" cy="46"/>
            </a:xfrm>
            <a:custGeom>
              <a:avLst/>
              <a:gdLst>
                <a:gd name="T0" fmla="*/ 42 w 42"/>
                <a:gd name="T1" fmla="*/ 422 h 45"/>
                <a:gd name="T2" fmla="*/ 42 w 42"/>
                <a:gd name="T3" fmla="*/ 11 h 45"/>
                <a:gd name="T4" fmla="*/ 42 w 42"/>
                <a:gd name="T5" fmla="*/ 0 h 45"/>
                <a:gd name="T6" fmla="*/ 0 w 42"/>
                <a:gd name="T7" fmla="*/ 0 h 45"/>
                <a:gd name="T8" fmla="*/ 0 w 42"/>
                <a:gd name="T9" fmla="*/ 11 h 45"/>
                <a:gd name="T10" fmla="*/ 0 w 42"/>
                <a:gd name="T11" fmla="*/ 422 h 45"/>
                <a:gd name="T12" fmla="*/ 6 w 42"/>
                <a:gd name="T13" fmla="*/ 481 h 45"/>
                <a:gd name="T14" fmla="*/ 6 w 42"/>
                <a:gd name="T15" fmla="*/ 537 h 45"/>
                <a:gd name="T16" fmla="*/ 12 w 42"/>
                <a:gd name="T17" fmla="*/ 612 h 45"/>
                <a:gd name="T18" fmla="*/ 18 w 42"/>
                <a:gd name="T19" fmla="*/ 612 h 45"/>
                <a:gd name="T20" fmla="*/ 24 w 42"/>
                <a:gd name="T21" fmla="*/ 612 h 45"/>
                <a:gd name="T22" fmla="*/ 30 w 42"/>
                <a:gd name="T23" fmla="*/ 612 h 45"/>
                <a:gd name="T24" fmla="*/ 30 w 42"/>
                <a:gd name="T25" fmla="*/ 612 h 45"/>
                <a:gd name="T26" fmla="*/ 36 w 42"/>
                <a:gd name="T27" fmla="*/ 537 h 45"/>
                <a:gd name="T28" fmla="*/ 36 w 42"/>
                <a:gd name="T29" fmla="*/ 481 h 45"/>
                <a:gd name="T30" fmla="*/ 42 w 42"/>
                <a:gd name="T31" fmla="*/ 422 h 45"/>
                <a:gd name="T32" fmla="*/ 42 w 42"/>
                <a:gd name="T33" fmla="*/ 422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45"/>
                <a:gd name="T53" fmla="*/ 42 w 4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45">
                  <a:moveTo>
                    <a:pt x="42" y="28"/>
                  </a:moveTo>
                  <a:lnTo>
                    <a:pt x="42" y="11"/>
                  </a:lnTo>
                  <a:lnTo>
                    <a:pt x="42" y="0"/>
                  </a:lnTo>
                  <a:lnTo>
                    <a:pt x="0" y="0"/>
                  </a:lnTo>
                  <a:lnTo>
                    <a:pt x="0" y="11"/>
                  </a:lnTo>
                  <a:lnTo>
                    <a:pt x="0" y="28"/>
                  </a:lnTo>
                  <a:lnTo>
                    <a:pt x="6" y="34"/>
                  </a:lnTo>
                  <a:lnTo>
                    <a:pt x="6" y="39"/>
                  </a:lnTo>
                  <a:lnTo>
                    <a:pt x="12" y="45"/>
                  </a:lnTo>
                  <a:lnTo>
                    <a:pt x="18" y="45"/>
                  </a:lnTo>
                  <a:lnTo>
                    <a:pt x="24" y="45"/>
                  </a:lnTo>
                  <a:lnTo>
                    <a:pt x="30" y="45"/>
                  </a:lnTo>
                  <a:lnTo>
                    <a:pt x="36" y="39"/>
                  </a:lnTo>
                  <a:lnTo>
                    <a:pt x="36" y="34"/>
                  </a:lnTo>
                  <a:lnTo>
                    <a:pt x="42" y="28"/>
                  </a:lnTo>
                  <a:close/>
                </a:path>
              </a:pathLst>
            </a:custGeom>
            <a:solidFill>
              <a:srgbClr val="1A0C8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5" name="Freeform 233"/>
            <p:cNvSpPr>
              <a:spLocks/>
            </p:cNvSpPr>
            <p:nvPr/>
          </p:nvSpPr>
          <p:spPr bwMode="auto">
            <a:xfrm>
              <a:off x="4217" y="2186"/>
              <a:ext cx="42" cy="46"/>
            </a:xfrm>
            <a:custGeom>
              <a:avLst/>
              <a:gdLst>
                <a:gd name="T0" fmla="*/ 42 w 42"/>
                <a:gd name="T1" fmla="*/ 422 h 45"/>
                <a:gd name="T2" fmla="*/ 42 w 42"/>
                <a:gd name="T3" fmla="*/ 11 h 45"/>
                <a:gd name="T4" fmla="*/ 42 w 42"/>
                <a:gd name="T5" fmla="*/ 0 h 45"/>
                <a:gd name="T6" fmla="*/ 0 w 42"/>
                <a:gd name="T7" fmla="*/ 0 h 45"/>
                <a:gd name="T8" fmla="*/ 0 w 42"/>
                <a:gd name="T9" fmla="*/ 11 h 45"/>
                <a:gd name="T10" fmla="*/ 0 w 42"/>
                <a:gd name="T11" fmla="*/ 422 h 45"/>
                <a:gd name="T12" fmla="*/ 6 w 42"/>
                <a:gd name="T13" fmla="*/ 481 h 45"/>
                <a:gd name="T14" fmla="*/ 6 w 42"/>
                <a:gd name="T15" fmla="*/ 537 h 45"/>
                <a:gd name="T16" fmla="*/ 12 w 42"/>
                <a:gd name="T17" fmla="*/ 612 h 45"/>
                <a:gd name="T18" fmla="*/ 18 w 42"/>
                <a:gd name="T19" fmla="*/ 612 h 45"/>
                <a:gd name="T20" fmla="*/ 24 w 42"/>
                <a:gd name="T21" fmla="*/ 612 h 45"/>
                <a:gd name="T22" fmla="*/ 30 w 42"/>
                <a:gd name="T23" fmla="*/ 612 h 45"/>
                <a:gd name="T24" fmla="*/ 30 w 42"/>
                <a:gd name="T25" fmla="*/ 612 h 45"/>
                <a:gd name="T26" fmla="*/ 36 w 42"/>
                <a:gd name="T27" fmla="*/ 537 h 45"/>
                <a:gd name="T28" fmla="*/ 36 w 42"/>
                <a:gd name="T29" fmla="*/ 481 h 45"/>
                <a:gd name="T30" fmla="*/ 42 w 42"/>
                <a:gd name="T31" fmla="*/ 422 h 45"/>
                <a:gd name="T32" fmla="*/ 42 w 42"/>
                <a:gd name="T33" fmla="*/ 422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45"/>
                <a:gd name="T53" fmla="*/ 42 w 4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45">
                  <a:moveTo>
                    <a:pt x="42" y="28"/>
                  </a:moveTo>
                  <a:lnTo>
                    <a:pt x="42" y="11"/>
                  </a:lnTo>
                  <a:lnTo>
                    <a:pt x="42" y="0"/>
                  </a:lnTo>
                  <a:lnTo>
                    <a:pt x="0" y="0"/>
                  </a:lnTo>
                  <a:lnTo>
                    <a:pt x="0" y="11"/>
                  </a:lnTo>
                  <a:lnTo>
                    <a:pt x="0" y="28"/>
                  </a:lnTo>
                  <a:lnTo>
                    <a:pt x="6" y="34"/>
                  </a:lnTo>
                  <a:lnTo>
                    <a:pt x="6" y="39"/>
                  </a:lnTo>
                  <a:lnTo>
                    <a:pt x="12" y="45"/>
                  </a:lnTo>
                  <a:lnTo>
                    <a:pt x="18" y="45"/>
                  </a:lnTo>
                  <a:lnTo>
                    <a:pt x="24" y="45"/>
                  </a:lnTo>
                  <a:lnTo>
                    <a:pt x="30" y="45"/>
                  </a:lnTo>
                  <a:lnTo>
                    <a:pt x="36" y="39"/>
                  </a:lnTo>
                  <a:lnTo>
                    <a:pt x="36" y="34"/>
                  </a:lnTo>
                  <a:lnTo>
                    <a:pt x="42" y="28"/>
                  </a:lnTo>
                </a:path>
              </a:pathLst>
            </a:custGeom>
            <a:noFill/>
            <a:ln w="0">
              <a:solidFill>
                <a:srgbClr val="FF19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6" name="Freeform 234"/>
            <p:cNvSpPr>
              <a:spLocks/>
            </p:cNvSpPr>
            <p:nvPr/>
          </p:nvSpPr>
          <p:spPr bwMode="auto">
            <a:xfrm>
              <a:off x="4217" y="2180"/>
              <a:ext cx="42" cy="12"/>
            </a:xfrm>
            <a:custGeom>
              <a:avLst/>
              <a:gdLst>
                <a:gd name="T0" fmla="*/ 42 w 42"/>
                <a:gd name="T1" fmla="*/ 6 h 12"/>
                <a:gd name="T2" fmla="*/ 42 w 42"/>
                <a:gd name="T3" fmla="*/ 6 h 12"/>
                <a:gd name="T4" fmla="*/ 36 w 42"/>
                <a:gd name="T5" fmla="*/ 6 h 12"/>
                <a:gd name="T6" fmla="*/ 30 w 42"/>
                <a:gd name="T7" fmla="*/ 0 h 12"/>
                <a:gd name="T8" fmla="*/ 24 w 42"/>
                <a:gd name="T9" fmla="*/ 0 h 12"/>
                <a:gd name="T10" fmla="*/ 12 w 42"/>
                <a:gd name="T11" fmla="*/ 0 h 12"/>
                <a:gd name="T12" fmla="*/ 6 w 42"/>
                <a:gd name="T13" fmla="*/ 6 h 12"/>
                <a:gd name="T14" fmla="*/ 0 w 42"/>
                <a:gd name="T15" fmla="*/ 6 h 12"/>
                <a:gd name="T16" fmla="*/ 0 w 42"/>
                <a:gd name="T17" fmla="*/ 12 h 12"/>
                <a:gd name="T18" fmla="*/ 42 w 42"/>
                <a:gd name="T19" fmla="*/ 6 h 12"/>
                <a:gd name="T20" fmla="*/ 42 w 42"/>
                <a:gd name="T21" fmla="*/ 6 h 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2"/>
                <a:gd name="T34" fmla="*/ 0 h 12"/>
                <a:gd name="T35" fmla="*/ 42 w 42"/>
                <a:gd name="T36" fmla="*/ 12 h 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2" h="12">
                  <a:moveTo>
                    <a:pt x="42" y="6"/>
                  </a:moveTo>
                  <a:lnTo>
                    <a:pt x="42" y="6"/>
                  </a:lnTo>
                  <a:lnTo>
                    <a:pt x="36" y="6"/>
                  </a:lnTo>
                  <a:lnTo>
                    <a:pt x="30" y="0"/>
                  </a:lnTo>
                  <a:lnTo>
                    <a:pt x="24" y="0"/>
                  </a:lnTo>
                  <a:lnTo>
                    <a:pt x="12" y="0"/>
                  </a:lnTo>
                  <a:lnTo>
                    <a:pt x="6" y="6"/>
                  </a:lnTo>
                  <a:lnTo>
                    <a:pt x="0" y="6"/>
                  </a:lnTo>
                  <a:lnTo>
                    <a:pt x="0" y="12"/>
                  </a:lnTo>
                  <a:lnTo>
                    <a:pt x="42" y="6"/>
                  </a:lnTo>
                  <a:close/>
                </a:path>
              </a:pathLst>
            </a:custGeom>
            <a:solidFill>
              <a:srgbClr val="1A0C8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7" name="Freeform 235"/>
            <p:cNvSpPr>
              <a:spLocks/>
            </p:cNvSpPr>
            <p:nvPr/>
          </p:nvSpPr>
          <p:spPr bwMode="auto">
            <a:xfrm>
              <a:off x="4223" y="2197"/>
              <a:ext cx="30" cy="35"/>
            </a:xfrm>
            <a:custGeom>
              <a:avLst/>
              <a:gdLst>
                <a:gd name="T0" fmla="*/ 30 w 30"/>
                <a:gd name="T1" fmla="*/ 658 h 34"/>
                <a:gd name="T2" fmla="*/ 24 w 30"/>
                <a:gd name="T3" fmla="*/ 6 h 34"/>
                <a:gd name="T4" fmla="*/ 18 w 30"/>
                <a:gd name="T5" fmla="*/ 6 h 34"/>
                <a:gd name="T6" fmla="*/ 18 w 30"/>
                <a:gd name="T7" fmla="*/ 0 h 34"/>
                <a:gd name="T8" fmla="*/ 12 w 30"/>
                <a:gd name="T9" fmla="*/ 6 h 34"/>
                <a:gd name="T10" fmla="*/ 6 w 30"/>
                <a:gd name="T11" fmla="*/ 6 h 34"/>
                <a:gd name="T12" fmla="*/ 0 w 30"/>
                <a:gd name="T13" fmla="*/ 658 h 34"/>
                <a:gd name="T14" fmla="*/ 0 w 30"/>
                <a:gd name="T15" fmla="*/ 782 h 34"/>
                <a:gd name="T16" fmla="*/ 6 w 30"/>
                <a:gd name="T17" fmla="*/ 904 h 34"/>
                <a:gd name="T18" fmla="*/ 6 w 30"/>
                <a:gd name="T19" fmla="*/ 904 h 34"/>
                <a:gd name="T20" fmla="*/ 12 w 30"/>
                <a:gd name="T21" fmla="*/ 1076 h 34"/>
                <a:gd name="T22" fmla="*/ 18 w 30"/>
                <a:gd name="T23" fmla="*/ 1076 h 34"/>
                <a:gd name="T24" fmla="*/ 18 w 30"/>
                <a:gd name="T25" fmla="*/ 1076 h 34"/>
                <a:gd name="T26" fmla="*/ 24 w 30"/>
                <a:gd name="T27" fmla="*/ 904 h 34"/>
                <a:gd name="T28" fmla="*/ 30 w 30"/>
                <a:gd name="T29" fmla="*/ 904 h 34"/>
                <a:gd name="T30" fmla="*/ 30 w 30"/>
                <a:gd name="T31" fmla="*/ 782 h 34"/>
                <a:gd name="T32" fmla="*/ 30 w 30"/>
                <a:gd name="T33" fmla="*/ 658 h 34"/>
                <a:gd name="T34" fmla="*/ 30 w 30"/>
                <a:gd name="T35" fmla="*/ 658 h 3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0"/>
                <a:gd name="T55" fmla="*/ 0 h 34"/>
                <a:gd name="T56" fmla="*/ 30 w 30"/>
                <a:gd name="T57" fmla="*/ 34 h 3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0" h="34">
                  <a:moveTo>
                    <a:pt x="30" y="17"/>
                  </a:moveTo>
                  <a:lnTo>
                    <a:pt x="24" y="6"/>
                  </a:lnTo>
                  <a:lnTo>
                    <a:pt x="18" y="6"/>
                  </a:lnTo>
                  <a:lnTo>
                    <a:pt x="18" y="0"/>
                  </a:lnTo>
                  <a:lnTo>
                    <a:pt x="12" y="6"/>
                  </a:lnTo>
                  <a:lnTo>
                    <a:pt x="6" y="6"/>
                  </a:lnTo>
                  <a:lnTo>
                    <a:pt x="0" y="17"/>
                  </a:lnTo>
                  <a:lnTo>
                    <a:pt x="0" y="23"/>
                  </a:lnTo>
                  <a:lnTo>
                    <a:pt x="6" y="28"/>
                  </a:lnTo>
                  <a:lnTo>
                    <a:pt x="12" y="34"/>
                  </a:lnTo>
                  <a:lnTo>
                    <a:pt x="18" y="34"/>
                  </a:lnTo>
                  <a:lnTo>
                    <a:pt x="24" y="28"/>
                  </a:lnTo>
                  <a:lnTo>
                    <a:pt x="30" y="28"/>
                  </a:lnTo>
                  <a:lnTo>
                    <a:pt x="30" y="23"/>
                  </a:lnTo>
                  <a:lnTo>
                    <a:pt x="30" y="17"/>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8" name="Freeform 236"/>
            <p:cNvSpPr>
              <a:spLocks/>
            </p:cNvSpPr>
            <p:nvPr/>
          </p:nvSpPr>
          <p:spPr bwMode="auto">
            <a:xfrm>
              <a:off x="4223" y="2215"/>
              <a:ext cx="30" cy="6"/>
            </a:xfrm>
            <a:custGeom>
              <a:avLst/>
              <a:gdLst>
                <a:gd name="T0" fmla="*/ 30 w 30"/>
                <a:gd name="T1" fmla="*/ 6 h 6"/>
                <a:gd name="T2" fmla="*/ 30 w 30"/>
                <a:gd name="T3" fmla="*/ 6 h 6"/>
                <a:gd name="T4" fmla="*/ 30 w 30"/>
                <a:gd name="T5" fmla="*/ 6 h 6"/>
                <a:gd name="T6" fmla="*/ 30 w 30"/>
                <a:gd name="T7" fmla="*/ 6 h 6"/>
                <a:gd name="T8" fmla="*/ 30 w 30"/>
                <a:gd name="T9" fmla="*/ 0 h 6"/>
                <a:gd name="T10" fmla="*/ 30 w 30"/>
                <a:gd name="T11" fmla="*/ 0 h 6"/>
                <a:gd name="T12" fmla="*/ 30 w 30"/>
                <a:gd name="T13" fmla="*/ 0 h 6"/>
                <a:gd name="T14" fmla="*/ 30 w 30"/>
                <a:gd name="T15" fmla="*/ 0 h 6"/>
                <a:gd name="T16" fmla="*/ 24 w 30"/>
                <a:gd name="T17" fmla="*/ 0 h 6"/>
                <a:gd name="T18" fmla="*/ 24 w 30"/>
                <a:gd name="T19" fmla="*/ 0 h 6"/>
                <a:gd name="T20" fmla="*/ 24 w 30"/>
                <a:gd name="T21" fmla="*/ 0 h 6"/>
                <a:gd name="T22" fmla="*/ 18 w 30"/>
                <a:gd name="T23" fmla="*/ 0 h 6"/>
                <a:gd name="T24" fmla="*/ 18 w 30"/>
                <a:gd name="T25" fmla="*/ 0 h 6"/>
                <a:gd name="T26" fmla="*/ 12 w 30"/>
                <a:gd name="T27" fmla="*/ 0 h 6"/>
                <a:gd name="T28" fmla="*/ 12 w 30"/>
                <a:gd name="T29" fmla="*/ 0 h 6"/>
                <a:gd name="T30" fmla="*/ 12 w 30"/>
                <a:gd name="T31" fmla="*/ 0 h 6"/>
                <a:gd name="T32" fmla="*/ 6 w 30"/>
                <a:gd name="T33" fmla="*/ 0 h 6"/>
                <a:gd name="T34" fmla="*/ 6 w 30"/>
                <a:gd name="T35" fmla="*/ 0 h 6"/>
                <a:gd name="T36" fmla="*/ 6 w 30"/>
                <a:gd name="T37" fmla="*/ 0 h 6"/>
                <a:gd name="T38" fmla="*/ 0 w 30"/>
                <a:gd name="T39" fmla="*/ 0 h 6"/>
                <a:gd name="T40" fmla="*/ 0 w 30"/>
                <a:gd name="T41" fmla="*/ 0 h 6"/>
                <a:gd name="T42" fmla="*/ 0 w 30"/>
                <a:gd name="T43" fmla="*/ 0 h 6"/>
                <a:gd name="T44" fmla="*/ 0 w 30"/>
                <a:gd name="T45" fmla="*/ 6 h 6"/>
                <a:gd name="T46" fmla="*/ 0 w 30"/>
                <a:gd name="T47" fmla="*/ 6 h 6"/>
                <a:gd name="T48" fmla="*/ 0 w 30"/>
                <a:gd name="T49" fmla="*/ 6 h 6"/>
                <a:gd name="T50" fmla="*/ 0 w 30"/>
                <a:gd name="T51" fmla="*/ 6 h 6"/>
                <a:gd name="T52" fmla="*/ 6 w 30"/>
                <a:gd name="T53" fmla="*/ 6 h 6"/>
                <a:gd name="T54" fmla="*/ 6 w 30"/>
                <a:gd name="T55" fmla="*/ 6 h 6"/>
                <a:gd name="T56" fmla="*/ 12 w 30"/>
                <a:gd name="T57" fmla="*/ 6 h 6"/>
                <a:gd name="T58" fmla="*/ 12 w 30"/>
                <a:gd name="T59" fmla="*/ 6 h 6"/>
                <a:gd name="T60" fmla="*/ 12 w 30"/>
                <a:gd name="T61" fmla="*/ 6 h 6"/>
                <a:gd name="T62" fmla="*/ 18 w 30"/>
                <a:gd name="T63" fmla="*/ 6 h 6"/>
                <a:gd name="T64" fmla="*/ 18 w 30"/>
                <a:gd name="T65" fmla="*/ 6 h 6"/>
                <a:gd name="T66" fmla="*/ 18 w 30"/>
                <a:gd name="T67" fmla="*/ 6 h 6"/>
                <a:gd name="T68" fmla="*/ 24 w 30"/>
                <a:gd name="T69" fmla="*/ 6 h 6"/>
                <a:gd name="T70" fmla="*/ 24 w 30"/>
                <a:gd name="T71" fmla="*/ 6 h 6"/>
                <a:gd name="T72" fmla="*/ 24 w 30"/>
                <a:gd name="T73" fmla="*/ 6 h 6"/>
                <a:gd name="T74" fmla="*/ 30 w 30"/>
                <a:gd name="T75" fmla="*/ 6 h 6"/>
                <a:gd name="T76" fmla="*/ 30 w 30"/>
                <a:gd name="T77" fmla="*/ 6 h 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
                <a:gd name="T118" fmla="*/ 0 h 6"/>
                <a:gd name="T119" fmla="*/ 30 w 30"/>
                <a:gd name="T120" fmla="*/ 6 h 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 h="6">
                  <a:moveTo>
                    <a:pt x="30" y="6"/>
                  </a:moveTo>
                  <a:lnTo>
                    <a:pt x="30" y="6"/>
                  </a:lnTo>
                  <a:lnTo>
                    <a:pt x="30" y="0"/>
                  </a:lnTo>
                  <a:lnTo>
                    <a:pt x="24" y="0"/>
                  </a:lnTo>
                  <a:lnTo>
                    <a:pt x="18" y="0"/>
                  </a:lnTo>
                  <a:lnTo>
                    <a:pt x="12" y="0"/>
                  </a:lnTo>
                  <a:lnTo>
                    <a:pt x="6" y="0"/>
                  </a:lnTo>
                  <a:lnTo>
                    <a:pt x="0" y="0"/>
                  </a:lnTo>
                  <a:lnTo>
                    <a:pt x="0" y="6"/>
                  </a:lnTo>
                  <a:lnTo>
                    <a:pt x="6" y="6"/>
                  </a:lnTo>
                  <a:lnTo>
                    <a:pt x="12" y="6"/>
                  </a:lnTo>
                  <a:lnTo>
                    <a:pt x="18" y="6"/>
                  </a:lnTo>
                  <a:lnTo>
                    <a:pt x="24" y="6"/>
                  </a:lnTo>
                  <a:lnTo>
                    <a:pt x="30" y="6"/>
                  </a:lnTo>
                  <a:close/>
                </a:path>
              </a:pathLst>
            </a:custGeom>
            <a:solidFill>
              <a:srgbClr val="1A0C8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9" name="Freeform 237"/>
            <p:cNvSpPr>
              <a:spLocks/>
            </p:cNvSpPr>
            <p:nvPr/>
          </p:nvSpPr>
          <p:spPr bwMode="auto">
            <a:xfrm>
              <a:off x="4223" y="2221"/>
              <a:ext cx="30" cy="1"/>
            </a:xfrm>
            <a:custGeom>
              <a:avLst/>
              <a:gdLst>
                <a:gd name="T0" fmla="*/ 30 w 30"/>
                <a:gd name="T1" fmla="*/ 0 h 1"/>
                <a:gd name="T2" fmla="*/ 30 w 30"/>
                <a:gd name="T3" fmla="*/ 0 h 1"/>
                <a:gd name="T4" fmla="*/ 30 w 30"/>
                <a:gd name="T5" fmla="*/ 0 h 1"/>
                <a:gd name="T6" fmla="*/ 30 w 30"/>
                <a:gd name="T7" fmla="*/ 0 h 1"/>
                <a:gd name="T8" fmla="*/ 30 w 30"/>
                <a:gd name="T9" fmla="*/ 0 h 1"/>
                <a:gd name="T10" fmla="*/ 30 w 30"/>
                <a:gd name="T11" fmla="*/ 0 h 1"/>
                <a:gd name="T12" fmla="*/ 30 w 30"/>
                <a:gd name="T13" fmla="*/ 0 h 1"/>
                <a:gd name="T14" fmla="*/ 30 w 30"/>
                <a:gd name="T15" fmla="*/ 0 h 1"/>
                <a:gd name="T16" fmla="*/ 24 w 30"/>
                <a:gd name="T17" fmla="*/ 0 h 1"/>
                <a:gd name="T18" fmla="*/ 24 w 30"/>
                <a:gd name="T19" fmla="*/ 0 h 1"/>
                <a:gd name="T20" fmla="*/ 24 w 30"/>
                <a:gd name="T21" fmla="*/ 0 h 1"/>
                <a:gd name="T22" fmla="*/ 18 w 30"/>
                <a:gd name="T23" fmla="*/ 0 h 1"/>
                <a:gd name="T24" fmla="*/ 18 w 30"/>
                <a:gd name="T25" fmla="*/ 0 h 1"/>
                <a:gd name="T26" fmla="*/ 12 w 30"/>
                <a:gd name="T27" fmla="*/ 0 h 1"/>
                <a:gd name="T28" fmla="*/ 12 w 30"/>
                <a:gd name="T29" fmla="*/ 0 h 1"/>
                <a:gd name="T30" fmla="*/ 12 w 30"/>
                <a:gd name="T31" fmla="*/ 0 h 1"/>
                <a:gd name="T32" fmla="*/ 6 w 30"/>
                <a:gd name="T33" fmla="*/ 0 h 1"/>
                <a:gd name="T34" fmla="*/ 6 w 30"/>
                <a:gd name="T35" fmla="*/ 0 h 1"/>
                <a:gd name="T36" fmla="*/ 6 w 30"/>
                <a:gd name="T37" fmla="*/ 0 h 1"/>
                <a:gd name="T38" fmla="*/ 0 w 30"/>
                <a:gd name="T39" fmla="*/ 0 h 1"/>
                <a:gd name="T40" fmla="*/ 0 w 30"/>
                <a:gd name="T41" fmla="*/ 0 h 1"/>
                <a:gd name="T42" fmla="*/ 0 w 30"/>
                <a:gd name="T43" fmla="*/ 0 h 1"/>
                <a:gd name="T44" fmla="*/ 0 w 30"/>
                <a:gd name="T45" fmla="*/ 0 h 1"/>
                <a:gd name="T46" fmla="*/ 0 w 30"/>
                <a:gd name="T47" fmla="*/ 0 h 1"/>
                <a:gd name="T48" fmla="*/ 0 w 30"/>
                <a:gd name="T49" fmla="*/ 0 h 1"/>
                <a:gd name="T50" fmla="*/ 6 w 30"/>
                <a:gd name="T51" fmla="*/ 0 h 1"/>
                <a:gd name="T52" fmla="*/ 6 w 30"/>
                <a:gd name="T53" fmla="*/ 0 h 1"/>
                <a:gd name="T54" fmla="*/ 6 w 30"/>
                <a:gd name="T55" fmla="*/ 0 h 1"/>
                <a:gd name="T56" fmla="*/ 12 w 30"/>
                <a:gd name="T57" fmla="*/ 0 h 1"/>
                <a:gd name="T58" fmla="*/ 12 w 30"/>
                <a:gd name="T59" fmla="*/ 0 h 1"/>
                <a:gd name="T60" fmla="*/ 12 w 30"/>
                <a:gd name="T61" fmla="*/ 0 h 1"/>
                <a:gd name="T62" fmla="*/ 18 w 30"/>
                <a:gd name="T63" fmla="*/ 0 h 1"/>
                <a:gd name="T64" fmla="*/ 18 w 30"/>
                <a:gd name="T65" fmla="*/ 0 h 1"/>
                <a:gd name="T66" fmla="*/ 24 w 30"/>
                <a:gd name="T67" fmla="*/ 0 h 1"/>
                <a:gd name="T68" fmla="*/ 24 w 30"/>
                <a:gd name="T69" fmla="*/ 0 h 1"/>
                <a:gd name="T70" fmla="*/ 24 w 30"/>
                <a:gd name="T71" fmla="*/ 0 h 1"/>
                <a:gd name="T72" fmla="*/ 30 w 30"/>
                <a:gd name="T73" fmla="*/ 0 h 1"/>
                <a:gd name="T74" fmla="*/ 30 w 30"/>
                <a:gd name="T75" fmla="*/ 0 h 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0"/>
                <a:gd name="T115" fmla="*/ 0 h 1"/>
                <a:gd name="T116" fmla="*/ 30 w 30"/>
                <a:gd name="T117" fmla="*/ 1 h 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0" h="1">
                  <a:moveTo>
                    <a:pt x="30" y="0"/>
                  </a:moveTo>
                  <a:lnTo>
                    <a:pt x="30" y="0"/>
                  </a:lnTo>
                  <a:lnTo>
                    <a:pt x="24" y="0"/>
                  </a:lnTo>
                  <a:lnTo>
                    <a:pt x="18" y="0"/>
                  </a:lnTo>
                  <a:lnTo>
                    <a:pt x="12" y="0"/>
                  </a:lnTo>
                  <a:lnTo>
                    <a:pt x="6" y="0"/>
                  </a:lnTo>
                  <a:lnTo>
                    <a:pt x="0" y="0"/>
                  </a:lnTo>
                  <a:lnTo>
                    <a:pt x="6" y="0"/>
                  </a:lnTo>
                  <a:lnTo>
                    <a:pt x="12" y="0"/>
                  </a:lnTo>
                  <a:lnTo>
                    <a:pt x="18" y="0"/>
                  </a:lnTo>
                  <a:lnTo>
                    <a:pt x="24" y="0"/>
                  </a:lnTo>
                  <a:lnTo>
                    <a:pt x="30" y="0"/>
                  </a:lnTo>
                  <a:close/>
                </a:path>
              </a:pathLst>
            </a:custGeom>
            <a:solidFill>
              <a:srgbClr val="1A0C8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0" name="Freeform 238"/>
            <p:cNvSpPr>
              <a:spLocks/>
            </p:cNvSpPr>
            <p:nvPr/>
          </p:nvSpPr>
          <p:spPr bwMode="auto">
            <a:xfrm>
              <a:off x="4235" y="2192"/>
              <a:ext cx="6" cy="5"/>
            </a:xfrm>
            <a:custGeom>
              <a:avLst/>
              <a:gdLst>
                <a:gd name="T0" fmla="*/ 6 w 6"/>
                <a:gd name="T1" fmla="*/ 0 h 5"/>
                <a:gd name="T2" fmla="*/ 6 w 6"/>
                <a:gd name="T3" fmla="*/ 0 h 5"/>
                <a:gd name="T4" fmla="*/ 6 w 6"/>
                <a:gd name="T5" fmla="*/ 0 h 5"/>
                <a:gd name="T6" fmla="*/ 0 w 6"/>
                <a:gd name="T7" fmla="*/ 0 h 5"/>
                <a:gd name="T8" fmla="*/ 0 w 6"/>
                <a:gd name="T9" fmla="*/ 0 h 5"/>
                <a:gd name="T10" fmla="*/ 0 w 6"/>
                <a:gd name="T11" fmla="*/ 0 h 5"/>
                <a:gd name="T12" fmla="*/ 0 w 6"/>
                <a:gd name="T13" fmla="*/ 0 h 5"/>
                <a:gd name="T14" fmla="*/ 0 w 6"/>
                <a:gd name="T15" fmla="*/ 0 h 5"/>
                <a:gd name="T16" fmla="*/ 6 w 6"/>
                <a:gd name="T17" fmla="*/ 5 h 5"/>
                <a:gd name="T18" fmla="*/ 6 w 6"/>
                <a:gd name="T19" fmla="*/ 0 h 5"/>
                <a:gd name="T20" fmla="*/ 6 w 6"/>
                <a:gd name="T21" fmla="*/ 0 h 5"/>
                <a:gd name="T22" fmla="*/ 6 w 6"/>
                <a:gd name="T23" fmla="*/ 0 h 5"/>
                <a:gd name="T24" fmla="*/ 6 w 6"/>
                <a:gd name="T25" fmla="*/ 0 h 5"/>
                <a:gd name="T26" fmla="*/ 6 w 6"/>
                <a:gd name="T27" fmla="*/ 0 h 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5"/>
                <a:gd name="T44" fmla="*/ 6 w 6"/>
                <a:gd name="T45" fmla="*/ 5 h 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5">
                  <a:moveTo>
                    <a:pt x="6" y="0"/>
                  </a:moveTo>
                  <a:lnTo>
                    <a:pt x="6" y="0"/>
                  </a:lnTo>
                  <a:lnTo>
                    <a:pt x="0" y="0"/>
                  </a:lnTo>
                  <a:lnTo>
                    <a:pt x="6" y="5"/>
                  </a:lnTo>
                  <a:lnTo>
                    <a:pt x="6" y="0"/>
                  </a:lnTo>
                  <a:close/>
                </a:path>
              </a:pathLst>
            </a:custGeom>
            <a:solidFill>
              <a:srgbClr val="F7F619"/>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1" name="Freeform 239"/>
            <p:cNvSpPr>
              <a:spLocks/>
            </p:cNvSpPr>
            <p:nvPr/>
          </p:nvSpPr>
          <p:spPr bwMode="auto">
            <a:xfrm>
              <a:off x="4241" y="2186"/>
              <a:ext cx="6" cy="1"/>
            </a:xfrm>
            <a:custGeom>
              <a:avLst/>
              <a:gdLst>
                <a:gd name="T0" fmla="*/ 6 w 6"/>
                <a:gd name="T1" fmla="*/ 0 h 1"/>
                <a:gd name="T2" fmla="*/ 6 w 6"/>
                <a:gd name="T3" fmla="*/ 0 h 1"/>
                <a:gd name="T4" fmla="*/ 6 w 6"/>
                <a:gd name="T5" fmla="*/ 0 h 1"/>
                <a:gd name="T6" fmla="*/ 0 w 6"/>
                <a:gd name="T7" fmla="*/ 0 h 1"/>
                <a:gd name="T8" fmla="*/ 0 w 6"/>
                <a:gd name="T9" fmla="*/ 0 h 1"/>
                <a:gd name="T10" fmla="*/ 0 w 6"/>
                <a:gd name="T11" fmla="*/ 0 h 1"/>
                <a:gd name="T12" fmla="*/ 0 w 6"/>
                <a:gd name="T13" fmla="*/ 0 h 1"/>
                <a:gd name="T14" fmla="*/ 0 w 6"/>
                <a:gd name="T15" fmla="*/ 0 h 1"/>
                <a:gd name="T16" fmla="*/ 6 w 6"/>
                <a:gd name="T17" fmla="*/ 0 h 1"/>
                <a:gd name="T18" fmla="*/ 6 w 6"/>
                <a:gd name="T19" fmla="*/ 0 h 1"/>
                <a:gd name="T20" fmla="*/ 6 w 6"/>
                <a:gd name="T21" fmla="*/ 0 h 1"/>
                <a:gd name="T22" fmla="*/ 6 w 6"/>
                <a:gd name="T23" fmla="*/ 0 h 1"/>
                <a:gd name="T24" fmla="*/ 6 w 6"/>
                <a:gd name="T25" fmla="*/ 0 h 1"/>
                <a:gd name="T26" fmla="*/ 6 w 6"/>
                <a:gd name="T27" fmla="*/ 0 h 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1"/>
                <a:gd name="T44" fmla="*/ 6 w 6"/>
                <a:gd name="T45" fmla="*/ 1 h 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1">
                  <a:moveTo>
                    <a:pt x="6" y="0"/>
                  </a:moveTo>
                  <a:lnTo>
                    <a:pt x="6" y="0"/>
                  </a:lnTo>
                  <a:lnTo>
                    <a:pt x="0" y="0"/>
                  </a:lnTo>
                  <a:lnTo>
                    <a:pt x="6" y="0"/>
                  </a:lnTo>
                  <a:close/>
                </a:path>
              </a:pathLst>
            </a:custGeom>
            <a:solidFill>
              <a:srgbClr val="F7F619"/>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2" name="Freeform 240"/>
            <p:cNvSpPr>
              <a:spLocks/>
            </p:cNvSpPr>
            <p:nvPr/>
          </p:nvSpPr>
          <p:spPr bwMode="auto">
            <a:xfrm>
              <a:off x="4229" y="2186"/>
              <a:ext cx="6" cy="1"/>
            </a:xfrm>
            <a:custGeom>
              <a:avLst/>
              <a:gdLst>
                <a:gd name="T0" fmla="*/ 6 w 6"/>
                <a:gd name="T1" fmla="*/ 0 h 1"/>
                <a:gd name="T2" fmla="*/ 6 w 6"/>
                <a:gd name="T3" fmla="*/ 0 h 1"/>
                <a:gd name="T4" fmla="*/ 6 w 6"/>
                <a:gd name="T5" fmla="*/ 0 h 1"/>
                <a:gd name="T6" fmla="*/ 6 w 6"/>
                <a:gd name="T7" fmla="*/ 0 h 1"/>
                <a:gd name="T8" fmla="*/ 0 w 6"/>
                <a:gd name="T9" fmla="*/ 0 h 1"/>
                <a:gd name="T10" fmla="*/ 0 w 6"/>
                <a:gd name="T11" fmla="*/ 0 h 1"/>
                <a:gd name="T12" fmla="*/ 0 w 6"/>
                <a:gd name="T13" fmla="*/ 0 h 1"/>
                <a:gd name="T14" fmla="*/ 6 w 6"/>
                <a:gd name="T15" fmla="*/ 0 h 1"/>
                <a:gd name="T16" fmla="*/ 6 w 6"/>
                <a:gd name="T17" fmla="*/ 0 h 1"/>
                <a:gd name="T18" fmla="*/ 6 w 6"/>
                <a:gd name="T19" fmla="*/ 0 h 1"/>
                <a:gd name="T20" fmla="*/ 6 w 6"/>
                <a:gd name="T21" fmla="*/ 0 h 1"/>
                <a:gd name="T22" fmla="*/ 6 w 6"/>
                <a:gd name="T23" fmla="*/ 0 h 1"/>
                <a:gd name="T24" fmla="*/ 6 w 6"/>
                <a:gd name="T25" fmla="*/ 0 h 1"/>
                <a:gd name="T26" fmla="*/ 6 w 6"/>
                <a:gd name="T27" fmla="*/ 0 h 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1"/>
                <a:gd name="T44" fmla="*/ 6 w 6"/>
                <a:gd name="T45" fmla="*/ 1 h 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1">
                  <a:moveTo>
                    <a:pt x="6" y="0"/>
                  </a:moveTo>
                  <a:lnTo>
                    <a:pt x="6" y="0"/>
                  </a:lnTo>
                  <a:lnTo>
                    <a:pt x="0" y="0"/>
                  </a:lnTo>
                  <a:lnTo>
                    <a:pt x="6" y="0"/>
                  </a:lnTo>
                  <a:close/>
                </a:path>
              </a:pathLst>
            </a:custGeom>
            <a:solidFill>
              <a:srgbClr val="F7F619"/>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93" name="Freeform 241"/>
            <p:cNvSpPr>
              <a:spLocks/>
            </p:cNvSpPr>
            <p:nvPr/>
          </p:nvSpPr>
          <p:spPr bwMode="auto">
            <a:xfrm>
              <a:off x="4188" y="2157"/>
              <a:ext cx="238" cy="161"/>
            </a:xfrm>
            <a:custGeom>
              <a:avLst/>
              <a:gdLst>
                <a:gd name="T0" fmla="*/ 238 w 238"/>
                <a:gd name="T1" fmla="*/ 0 h 156"/>
                <a:gd name="T2" fmla="*/ 0 w 238"/>
                <a:gd name="T3" fmla="*/ 0 h 156"/>
                <a:gd name="T4" fmla="*/ 0 w 238"/>
                <a:gd name="T5" fmla="*/ 7271 h 156"/>
                <a:gd name="T6" fmla="*/ 238 w 238"/>
                <a:gd name="T7" fmla="*/ 7271 h 156"/>
                <a:gd name="T8" fmla="*/ 238 w 238"/>
                <a:gd name="T9" fmla="*/ 0 h 156"/>
                <a:gd name="T10" fmla="*/ 238 w 238"/>
                <a:gd name="T11" fmla="*/ 0 h 156"/>
                <a:gd name="T12" fmla="*/ 0 60000 65536"/>
                <a:gd name="T13" fmla="*/ 0 60000 65536"/>
                <a:gd name="T14" fmla="*/ 0 60000 65536"/>
                <a:gd name="T15" fmla="*/ 0 60000 65536"/>
                <a:gd name="T16" fmla="*/ 0 60000 65536"/>
                <a:gd name="T17" fmla="*/ 0 60000 65536"/>
                <a:gd name="T18" fmla="*/ 0 w 238"/>
                <a:gd name="T19" fmla="*/ 0 h 156"/>
                <a:gd name="T20" fmla="*/ 238 w 238"/>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38" h="156">
                  <a:moveTo>
                    <a:pt x="238" y="0"/>
                  </a:moveTo>
                  <a:lnTo>
                    <a:pt x="0" y="0"/>
                  </a:lnTo>
                  <a:lnTo>
                    <a:pt x="0" y="156"/>
                  </a:lnTo>
                  <a:lnTo>
                    <a:pt x="238" y="156"/>
                  </a:lnTo>
                  <a:lnTo>
                    <a:pt x="238" y="0"/>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aphicFrame>
        <p:nvGraphicFramePr>
          <p:cNvPr id="8195" name="Object 252"/>
          <p:cNvGraphicFramePr>
            <a:graphicFrameLocks noChangeAspect="1"/>
          </p:cNvGraphicFramePr>
          <p:nvPr/>
        </p:nvGraphicFramePr>
        <p:xfrm>
          <a:off x="3425593" y="3280293"/>
          <a:ext cx="379412" cy="247650"/>
        </p:xfrm>
        <a:graphic>
          <a:graphicData uri="http://schemas.openxmlformats.org/presentationml/2006/ole">
            <mc:AlternateContent xmlns:mc="http://schemas.openxmlformats.org/markup-compatibility/2006">
              <mc:Choice xmlns:v="urn:schemas-microsoft-com:vml" Requires="v">
                <p:oleObj spid="_x0000_s2197" name="Clip" r:id="rId7" imgW="2835360" imgH="1920600" progId="">
                  <p:embed/>
                </p:oleObj>
              </mc:Choice>
              <mc:Fallback>
                <p:oleObj name="Clip" r:id="rId7" imgW="2835360" imgH="1920600" progId="">
                  <p:embed/>
                  <p:pic>
                    <p:nvPicPr>
                      <p:cNvPr id="8195" name="Object 25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5593" y="3280293"/>
                        <a:ext cx="379412" cy="247650"/>
                      </a:xfrm>
                      <a:prstGeom prst="rect">
                        <a:avLst/>
                      </a:prstGeom>
                      <a:noFill/>
                      <a:ln w="6350">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219" name="Text Box 259"/>
          <p:cNvSpPr txBox="1">
            <a:spLocks noChangeArrowheads="1"/>
          </p:cNvSpPr>
          <p:nvPr/>
        </p:nvSpPr>
        <p:spPr bwMode="auto">
          <a:xfrm>
            <a:off x="3223981" y="2916756"/>
            <a:ext cx="817563"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HUNGARY</a:t>
            </a:r>
          </a:p>
        </p:txBody>
      </p:sp>
      <p:sp>
        <p:nvSpPr>
          <p:cNvPr id="8220" name="Rectangle 283"/>
          <p:cNvSpPr>
            <a:spLocks noChangeArrowheads="1"/>
          </p:cNvSpPr>
          <p:nvPr/>
        </p:nvSpPr>
        <p:spPr bwMode="auto">
          <a:xfrm>
            <a:off x="248574" y="1028982"/>
            <a:ext cx="1584990" cy="304237"/>
          </a:xfrm>
          <a:prstGeom prst="rect">
            <a:avLst/>
          </a:prstGeom>
          <a:noFill/>
          <a:ln w="9525">
            <a:noFill/>
            <a:miter lim="800000"/>
            <a:headEnd/>
            <a:tailEnd/>
          </a:ln>
        </p:spPr>
        <p:txBody>
          <a:body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sz="1200" b="1" i="0" u="none" strike="noStrike" kern="1200" cap="none" spc="0" normalizeH="0" baseline="0" noProof="0" dirty="0">
                <a:ln>
                  <a:noFill/>
                </a:ln>
                <a:solidFill>
                  <a:srgbClr val="FFFFFF"/>
                </a:solidFill>
                <a:effectLst/>
                <a:uLnTx/>
                <a:uFillTx/>
                <a:latin typeface="Arial" pitchFamily="34" charset="0"/>
                <a:ea typeface="+mn-ea"/>
                <a:cs typeface="+mn-cs"/>
              </a:rPr>
              <a:t>Member States</a:t>
            </a:r>
          </a:p>
        </p:txBody>
      </p:sp>
      <p:grpSp>
        <p:nvGrpSpPr>
          <p:cNvPr id="24" name="Group 214"/>
          <p:cNvGrpSpPr>
            <a:grpSpLocks/>
          </p:cNvGrpSpPr>
          <p:nvPr/>
        </p:nvGrpSpPr>
        <p:grpSpPr bwMode="auto">
          <a:xfrm>
            <a:off x="2376256" y="4536006"/>
            <a:ext cx="390525" cy="250825"/>
            <a:chOff x="4188" y="2402"/>
            <a:chExt cx="238" cy="161"/>
          </a:xfrm>
        </p:grpSpPr>
        <p:sp>
          <p:nvSpPr>
            <p:cNvPr id="8277" name="Freeform 215"/>
            <p:cNvSpPr>
              <a:spLocks/>
            </p:cNvSpPr>
            <p:nvPr/>
          </p:nvSpPr>
          <p:spPr bwMode="auto">
            <a:xfrm>
              <a:off x="4235" y="2403"/>
              <a:ext cx="191" cy="160"/>
            </a:xfrm>
            <a:custGeom>
              <a:avLst/>
              <a:gdLst>
                <a:gd name="T0" fmla="*/ 191 w 191"/>
                <a:gd name="T1" fmla="*/ 3410 h 156"/>
                <a:gd name="T2" fmla="*/ 191 w 191"/>
                <a:gd name="T3" fmla="*/ 0 h 156"/>
                <a:gd name="T4" fmla="*/ 0 w 191"/>
                <a:gd name="T5" fmla="*/ 0 h 156"/>
                <a:gd name="T6" fmla="*/ 0 w 191"/>
                <a:gd name="T7" fmla="*/ 3410 h 156"/>
                <a:gd name="T8" fmla="*/ 191 w 191"/>
                <a:gd name="T9" fmla="*/ 3410 h 156"/>
                <a:gd name="T10" fmla="*/ 191 w 191"/>
                <a:gd name="T11" fmla="*/ 3410 h 156"/>
                <a:gd name="T12" fmla="*/ 0 60000 65536"/>
                <a:gd name="T13" fmla="*/ 0 60000 65536"/>
                <a:gd name="T14" fmla="*/ 0 60000 65536"/>
                <a:gd name="T15" fmla="*/ 0 60000 65536"/>
                <a:gd name="T16" fmla="*/ 0 60000 65536"/>
                <a:gd name="T17" fmla="*/ 0 60000 65536"/>
                <a:gd name="T18" fmla="*/ 0 w 191"/>
                <a:gd name="T19" fmla="*/ 0 h 156"/>
                <a:gd name="T20" fmla="*/ 191 w 191"/>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191" h="156">
                  <a:moveTo>
                    <a:pt x="191" y="156"/>
                  </a:moveTo>
                  <a:lnTo>
                    <a:pt x="191" y="0"/>
                  </a:lnTo>
                  <a:lnTo>
                    <a:pt x="0" y="0"/>
                  </a:lnTo>
                  <a:lnTo>
                    <a:pt x="0" y="156"/>
                  </a:lnTo>
                  <a:lnTo>
                    <a:pt x="191" y="156"/>
                  </a:lnTo>
                  <a:close/>
                </a:path>
              </a:pathLst>
            </a:custGeom>
            <a:solidFill>
              <a:srgbClr val="FFE6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78" name="Freeform 216"/>
            <p:cNvSpPr>
              <a:spLocks/>
            </p:cNvSpPr>
            <p:nvPr/>
          </p:nvSpPr>
          <p:spPr bwMode="auto">
            <a:xfrm>
              <a:off x="4188" y="2403"/>
              <a:ext cx="77" cy="160"/>
            </a:xfrm>
            <a:custGeom>
              <a:avLst/>
              <a:gdLst>
                <a:gd name="T0" fmla="*/ 77 w 77"/>
                <a:gd name="T1" fmla="*/ 3410 h 156"/>
                <a:gd name="T2" fmla="*/ 77 w 77"/>
                <a:gd name="T3" fmla="*/ 0 h 156"/>
                <a:gd name="T4" fmla="*/ 0 w 77"/>
                <a:gd name="T5" fmla="*/ 0 h 156"/>
                <a:gd name="T6" fmla="*/ 0 w 77"/>
                <a:gd name="T7" fmla="*/ 3410 h 156"/>
                <a:gd name="T8" fmla="*/ 77 w 77"/>
                <a:gd name="T9" fmla="*/ 3410 h 156"/>
                <a:gd name="T10" fmla="*/ 77 w 77"/>
                <a:gd name="T11" fmla="*/ 3410 h 156"/>
                <a:gd name="T12" fmla="*/ 0 60000 65536"/>
                <a:gd name="T13" fmla="*/ 0 60000 65536"/>
                <a:gd name="T14" fmla="*/ 0 60000 65536"/>
                <a:gd name="T15" fmla="*/ 0 60000 65536"/>
                <a:gd name="T16" fmla="*/ 0 60000 65536"/>
                <a:gd name="T17" fmla="*/ 0 60000 65536"/>
                <a:gd name="T18" fmla="*/ 0 w 77"/>
                <a:gd name="T19" fmla="*/ 0 h 156"/>
                <a:gd name="T20" fmla="*/ 77 w 77"/>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7" h="156">
                  <a:moveTo>
                    <a:pt x="77" y="156"/>
                  </a:moveTo>
                  <a:lnTo>
                    <a:pt x="77" y="0"/>
                  </a:lnTo>
                  <a:lnTo>
                    <a:pt x="0" y="0"/>
                  </a:lnTo>
                  <a:lnTo>
                    <a:pt x="0" y="156"/>
                  </a:lnTo>
                  <a:lnTo>
                    <a:pt x="77" y="156"/>
                  </a:lnTo>
                  <a:close/>
                </a:path>
              </a:pathLst>
            </a:custGeom>
            <a:solidFill>
              <a:srgbClr val="0C419A"/>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79" name="Freeform 217"/>
            <p:cNvSpPr>
              <a:spLocks/>
            </p:cNvSpPr>
            <p:nvPr/>
          </p:nvSpPr>
          <p:spPr bwMode="auto">
            <a:xfrm>
              <a:off x="4348" y="2403"/>
              <a:ext cx="78" cy="160"/>
            </a:xfrm>
            <a:custGeom>
              <a:avLst/>
              <a:gdLst>
                <a:gd name="T0" fmla="*/ 78 w 78"/>
                <a:gd name="T1" fmla="*/ 3410 h 156"/>
                <a:gd name="T2" fmla="*/ 78 w 78"/>
                <a:gd name="T3" fmla="*/ 0 h 156"/>
                <a:gd name="T4" fmla="*/ 0 w 78"/>
                <a:gd name="T5" fmla="*/ 0 h 156"/>
                <a:gd name="T6" fmla="*/ 0 w 78"/>
                <a:gd name="T7" fmla="*/ 3410 h 156"/>
                <a:gd name="T8" fmla="*/ 78 w 78"/>
                <a:gd name="T9" fmla="*/ 3410 h 156"/>
                <a:gd name="T10" fmla="*/ 78 w 78"/>
                <a:gd name="T11" fmla="*/ 3410 h 156"/>
                <a:gd name="T12" fmla="*/ 0 60000 65536"/>
                <a:gd name="T13" fmla="*/ 0 60000 65536"/>
                <a:gd name="T14" fmla="*/ 0 60000 65536"/>
                <a:gd name="T15" fmla="*/ 0 60000 65536"/>
                <a:gd name="T16" fmla="*/ 0 60000 65536"/>
                <a:gd name="T17" fmla="*/ 0 60000 65536"/>
                <a:gd name="T18" fmla="*/ 0 w 78"/>
                <a:gd name="T19" fmla="*/ 0 h 156"/>
                <a:gd name="T20" fmla="*/ 78 w 78"/>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78" h="156">
                  <a:moveTo>
                    <a:pt x="78" y="156"/>
                  </a:moveTo>
                  <a:lnTo>
                    <a:pt x="78" y="0"/>
                  </a:lnTo>
                  <a:lnTo>
                    <a:pt x="0" y="0"/>
                  </a:lnTo>
                  <a:lnTo>
                    <a:pt x="0" y="156"/>
                  </a:lnTo>
                  <a:lnTo>
                    <a:pt x="78" y="156"/>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80" name="Freeform 218"/>
            <p:cNvSpPr>
              <a:spLocks/>
            </p:cNvSpPr>
            <p:nvPr/>
          </p:nvSpPr>
          <p:spPr bwMode="auto">
            <a:xfrm>
              <a:off x="4188" y="2402"/>
              <a:ext cx="236" cy="161"/>
            </a:xfrm>
            <a:custGeom>
              <a:avLst/>
              <a:gdLst>
                <a:gd name="T0" fmla="*/ 15 w 244"/>
                <a:gd name="T1" fmla="*/ 379275 h 151"/>
                <a:gd name="T2" fmla="*/ 15 w 244"/>
                <a:gd name="T3" fmla="*/ 0 h 151"/>
                <a:gd name="T4" fmla="*/ 0 w 244"/>
                <a:gd name="T5" fmla="*/ 0 h 151"/>
                <a:gd name="T6" fmla="*/ 0 w 244"/>
                <a:gd name="T7" fmla="*/ 379275 h 151"/>
                <a:gd name="T8" fmla="*/ 15 w 244"/>
                <a:gd name="T9" fmla="*/ 379275 h 151"/>
                <a:gd name="T10" fmla="*/ 15 w 244"/>
                <a:gd name="T11" fmla="*/ 379275 h 151"/>
                <a:gd name="T12" fmla="*/ 0 60000 65536"/>
                <a:gd name="T13" fmla="*/ 0 60000 65536"/>
                <a:gd name="T14" fmla="*/ 0 60000 65536"/>
                <a:gd name="T15" fmla="*/ 0 60000 65536"/>
                <a:gd name="T16" fmla="*/ 0 60000 65536"/>
                <a:gd name="T17" fmla="*/ 0 60000 65536"/>
                <a:gd name="T18" fmla="*/ 0 w 244"/>
                <a:gd name="T19" fmla="*/ 0 h 151"/>
                <a:gd name="T20" fmla="*/ 244 w 244"/>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44" h="151">
                  <a:moveTo>
                    <a:pt x="244" y="151"/>
                  </a:moveTo>
                  <a:lnTo>
                    <a:pt x="244" y="0"/>
                  </a:lnTo>
                  <a:lnTo>
                    <a:pt x="0" y="0"/>
                  </a:lnTo>
                  <a:lnTo>
                    <a:pt x="0" y="151"/>
                  </a:lnTo>
                  <a:lnTo>
                    <a:pt x="244" y="151"/>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25" name="Group 247"/>
          <p:cNvGrpSpPr>
            <a:grpSpLocks/>
          </p:cNvGrpSpPr>
          <p:nvPr/>
        </p:nvGrpSpPr>
        <p:grpSpPr bwMode="auto">
          <a:xfrm>
            <a:off x="479194" y="2049981"/>
            <a:ext cx="390525" cy="246063"/>
            <a:chOff x="528" y="1773"/>
            <a:chExt cx="246" cy="155"/>
          </a:xfrm>
        </p:grpSpPr>
        <p:sp>
          <p:nvSpPr>
            <p:cNvPr id="8273" name="Freeform 248"/>
            <p:cNvSpPr>
              <a:spLocks/>
            </p:cNvSpPr>
            <p:nvPr/>
          </p:nvSpPr>
          <p:spPr bwMode="auto">
            <a:xfrm>
              <a:off x="528" y="1773"/>
              <a:ext cx="246" cy="155"/>
            </a:xfrm>
            <a:custGeom>
              <a:avLst/>
              <a:gdLst>
                <a:gd name="T0" fmla="*/ 649 w 244"/>
                <a:gd name="T1" fmla="*/ 39 h 157"/>
                <a:gd name="T2" fmla="*/ 649 w 244"/>
                <a:gd name="T3" fmla="*/ 0 h 157"/>
                <a:gd name="T4" fmla="*/ 0 w 244"/>
                <a:gd name="T5" fmla="*/ 0 h 157"/>
                <a:gd name="T6" fmla="*/ 0 w 244"/>
                <a:gd name="T7" fmla="*/ 39 h 157"/>
                <a:gd name="T8" fmla="*/ 649 w 244"/>
                <a:gd name="T9" fmla="*/ 39 h 157"/>
                <a:gd name="T10" fmla="*/ 649 w 244"/>
                <a:gd name="T11" fmla="*/ 39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close/>
                </a:path>
              </a:pathLst>
            </a:custGeom>
            <a:solidFill>
              <a:srgbClr val="FFFF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74" name="Freeform 249"/>
            <p:cNvSpPr>
              <a:spLocks/>
            </p:cNvSpPr>
            <p:nvPr/>
          </p:nvSpPr>
          <p:spPr bwMode="auto">
            <a:xfrm>
              <a:off x="528" y="1850"/>
              <a:ext cx="246" cy="78"/>
            </a:xfrm>
            <a:custGeom>
              <a:avLst/>
              <a:gdLst>
                <a:gd name="T0" fmla="*/ 13402 w 238"/>
                <a:gd name="T1" fmla="*/ 39 h 79"/>
                <a:gd name="T2" fmla="*/ 13402 w 238"/>
                <a:gd name="T3" fmla="*/ 0 h 79"/>
                <a:gd name="T4" fmla="*/ 0 w 238"/>
                <a:gd name="T5" fmla="*/ 0 h 79"/>
                <a:gd name="T6" fmla="*/ 0 w 238"/>
                <a:gd name="T7" fmla="*/ 39 h 79"/>
                <a:gd name="T8" fmla="*/ 13402 w 238"/>
                <a:gd name="T9" fmla="*/ 39 h 79"/>
                <a:gd name="T10" fmla="*/ 13402 w 238"/>
                <a:gd name="T11" fmla="*/ 39 h 79"/>
                <a:gd name="T12" fmla="*/ 0 60000 65536"/>
                <a:gd name="T13" fmla="*/ 0 60000 65536"/>
                <a:gd name="T14" fmla="*/ 0 60000 65536"/>
                <a:gd name="T15" fmla="*/ 0 60000 65536"/>
                <a:gd name="T16" fmla="*/ 0 60000 65536"/>
                <a:gd name="T17" fmla="*/ 0 60000 65536"/>
                <a:gd name="T18" fmla="*/ 0 w 238"/>
                <a:gd name="T19" fmla="*/ 0 h 79"/>
                <a:gd name="T20" fmla="*/ 238 w 238"/>
                <a:gd name="T21" fmla="*/ 79 h 79"/>
              </a:gdLst>
              <a:ahLst/>
              <a:cxnLst>
                <a:cxn ang="T12">
                  <a:pos x="T0" y="T1"/>
                </a:cxn>
                <a:cxn ang="T13">
                  <a:pos x="T2" y="T3"/>
                </a:cxn>
                <a:cxn ang="T14">
                  <a:pos x="T4" y="T5"/>
                </a:cxn>
                <a:cxn ang="T15">
                  <a:pos x="T6" y="T7"/>
                </a:cxn>
                <a:cxn ang="T16">
                  <a:pos x="T8" y="T9"/>
                </a:cxn>
                <a:cxn ang="T17">
                  <a:pos x="T10" y="T11"/>
                </a:cxn>
              </a:cxnLst>
              <a:rect l="T18" t="T19" r="T20" b="T21"/>
              <a:pathLst>
                <a:path w="238" h="79">
                  <a:moveTo>
                    <a:pt x="238" y="79"/>
                  </a:moveTo>
                  <a:lnTo>
                    <a:pt x="238" y="0"/>
                  </a:lnTo>
                  <a:lnTo>
                    <a:pt x="0" y="0"/>
                  </a:lnTo>
                  <a:lnTo>
                    <a:pt x="0" y="79"/>
                  </a:lnTo>
                  <a:lnTo>
                    <a:pt x="238" y="79"/>
                  </a:lnTo>
                  <a:close/>
                </a:path>
              </a:pathLst>
            </a:custGeom>
            <a:solidFill>
              <a:srgbClr val="FF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75" name="Freeform 250"/>
            <p:cNvSpPr>
              <a:spLocks/>
            </p:cNvSpPr>
            <p:nvPr/>
          </p:nvSpPr>
          <p:spPr bwMode="auto">
            <a:xfrm>
              <a:off x="528" y="1773"/>
              <a:ext cx="120" cy="155"/>
            </a:xfrm>
            <a:custGeom>
              <a:avLst/>
              <a:gdLst>
                <a:gd name="T0" fmla="*/ 0 w 119"/>
                <a:gd name="T1" fmla="*/ 0 h 157"/>
                <a:gd name="T2" fmla="*/ 0 w 119"/>
                <a:gd name="T3" fmla="*/ 39 h 157"/>
                <a:gd name="T4" fmla="*/ 305 w 119"/>
                <a:gd name="T5" fmla="*/ 39 h 157"/>
                <a:gd name="T6" fmla="*/ 0 w 119"/>
                <a:gd name="T7" fmla="*/ 0 h 157"/>
                <a:gd name="T8" fmla="*/ 0 w 119"/>
                <a:gd name="T9" fmla="*/ 0 h 157"/>
                <a:gd name="T10" fmla="*/ 0 60000 65536"/>
                <a:gd name="T11" fmla="*/ 0 60000 65536"/>
                <a:gd name="T12" fmla="*/ 0 60000 65536"/>
                <a:gd name="T13" fmla="*/ 0 60000 65536"/>
                <a:gd name="T14" fmla="*/ 0 60000 65536"/>
                <a:gd name="T15" fmla="*/ 0 w 119"/>
                <a:gd name="T16" fmla="*/ 0 h 157"/>
                <a:gd name="T17" fmla="*/ 119 w 119"/>
                <a:gd name="T18" fmla="*/ 157 h 157"/>
              </a:gdLst>
              <a:ahLst/>
              <a:cxnLst>
                <a:cxn ang="T10">
                  <a:pos x="T0" y="T1"/>
                </a:cxn>
                <a:cxn ang="T11">
                  <a:pos x="T2" y="T3"/>
                </a:cxn>
                <a:cxn ang="T12">
                  <a:pos x="T4" y="T5"/>
                </a:cxn>
                <a:cxn ang="T13">
                  <a:pos x="T6" y="T7"/>
                </a:cxn>
                <a:cxn ang="T14">
                  <a:pos x="T8" y="T9"/>
                </a:cxn>
              </a:cxnLst>
              <a:rect l="T15" t="T16" r="T17" b="T18"/>
              <a:pathLst>
                <a:path w="119" h="157">
                  <a:moveTo>
                    <a:pt x="0" y="0"/>
                  </a:moveTo>
                  <a:lnTo>
                    <a:pt x="0" y="157"/>
                  </a:lnTo>
                  <a:lnTo>
                    <a:pt x="119" y="78"/>
                  </a:lnTo>
                  <a:lnTo>
                    <a:pt x="0" y="0"/>
                  </a:lnTo>
                  <a:close/>
                </a:path>
              </a:pathLst>
            </a:custGeom>
            <a:solidFill>
              <a:srgbClr val="1A0C8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76" name="Freeform 251"/>
            <p:cNvSpPr>
              <a:spLocks/>
            </p:cNvSpPr>
            <p:nvPr/>
          </p:nvSpPr>
          <p:spPr bwMode="auto">
            <a:xfrm>
              <a:off x="528" y="1773"/>
              <a:ext cx="246" cy="155"/>
            </a:xfrm>
            <a:custGeom>
              <a:avLst/>
              <a:gdLst>
                <a:gd name="T0" fmla="*/ 649 w 244"/>
                <a:gd name="T1" fmla="*/ 39 h 157"/>
                <a:gd name="T2" fmla="*/ 649 w 244"/>
                <a:gd name="T3" fmla="*/ 0 h 157"/>
                <a:gd name="T4" fmla="*/ 0 w 244"/>
                <a:gd name="T5" fmla="*/ 0 h 157"/>
                <a:gd name="T6" fmla="*/ 0 w 244"/>
                <a:gd name="T7" fmla="*/ 39 h 157"/>
                <a:gd name="T8" fmla="*/ 649 w 244"/>
                <a:gd name="T9" fmla="*/ 39 h 157"/>
                <a:gd name="T10" fmla="*/ 649 w 244"/>
                <a:gd name="T11" fmla="*/ 39 h 157"/>
                <a:gd name="T12" fmla="*/ 0 60000 65536"/>
                <a:gd name="T13" fmla="*/ 0 60000 65536"/>
                <a:gd name="T14" fmla="*/ 0 60000 65536"/>
                <a:gd name="T15" fmla="*/ 0 60000 65536"/>
                <a:gd name="T16" fmla="*/ 0 60000 65536"/>
                <a:gd name="T17" fmla="*/ 0 60000 65536"/>
                <a:gd name="T18" fmla="*/ 0 w 244"/>
                <a:gd name="T19" fmla="*/ 0 h 157"/>
                <a:gd name="T20" fmla="*/ 244 w 2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244" h="157">
                  <a:moveTo>
                    <a:pt x="244" y="157"/>
                  </a:moveTo>
                  <a:lnTo>
                    <a:pt x="244" y="0"/>
                  </a:lnTo>
                  <a:lnTo>
                    <a:pt x="0" y="0"/>
                  </a:lnTo>
                  <a:lnTo>
                    <a:pt x="0" y="157"/>
                  </a:lnTo>
                  <a:lnTo>
                    <a:pt x="244" y="157"/>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grpSp>
        <p:nvGrpSpPr>
          <p:cNvPr id="26" name="Group 253"/>
          <p:cNvGrpSpPr>
            <a:grpSpLocks/>
          </p:cNvGrpSpPr>
          <p:nvPr/>
        </p:nvGrpSpPr>
        <p:grpSpPr bwMode="auto">
          <a:xfrm>
            <a:off x="2376256" y="1426094"/>
            <a:ext cx="390525" cy="249237"/>
            <a:chOff x="528" y="1164"/>
            <a:chExt cx="238" cy="157"/>
          </a:xfrm>
        </p:grpSpPr>
        <p:sp>
          <p:nvSpPr>
            <p:cNvPr id="8269" name="Rectangle 254"/>
            <p:cNvSpPr>
              <a:spLocks noChangeArrowheads="1"/>
            </p:cNvSpPr>
            <p:nvPr/>
          </p:nvSpPr>
          <p:spPr bwMode="auto">
            <a:xfrm>
              <a:off x="528" y="1164"/>
              <a:ext cx="238" cy="157"/>
            </a:xfrm>
            <a:prstGeom prst="rect">
              <a:avLst/>
            </a:prstGeom>
            <a:noFill/>
            <a:ln w="3175">
              <a:solidFill>
                <a:schemeClr val="tx1"/>
              </a:solid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270" name="Rectangle 255"/>
            <p:cNvSpPr>
              <a:spLocks noChangeArrowheads="1"/>
            </p:cNvSpPr>
            <p:nvPr/>
          </p:nvSpPr>
          <p:spPr bwMode="auto">
            <a:xfrm>
              <a:off x="528" y="1164"/>
              <a:ext cx="238" cy="53"/>
            </a:xfrm>
            <a:prstGeom prst="rect">
              <a:avLst/>
            </a:prstGeom>
            <a:solidFill>
              <a:srgbClr val="FFFFFF"/>
            </a:solidFill>
            <a:ln w="3175">
              <a:solidFill>
                <a:schemeClr val="tx1"/>
              </a:solid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787" name="Rectangle 256"/>
            <p:cNvSpPr>
              <a:spLocks noChangeArrowheads="1"/>
            </p:cNvSpPr>
            <p:nvPr/>
          </p:nvSpPr>
          <p:spPr bwMode="auto">
            <a:xfrm>
              <a:off x="528" y="1218"/>
              <a:ext cx="238" cy="56"/>
            </a:xfrm>
            <a:prstGeom prst="rect">
              <a:avLst/>
            </a:prstGeom>
            <a:solidFill>
              <a:srgbClr val="00FF00"/>
            </a:solidFill>
            <a:ln w="3175">
              <a:solidFill>
                <a:schemeClr val="tx1">
                  <a:lumMod val="50000"/>
                </a:schemeClr>
              </a:solid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272" name="Rectangle 257"/>
            <p:cNvSpPr>
              <a:spLocks noChangeArrowheads="1"/>
            </p:cNvSpPr>
            <p:nvPr/>
          </p:nvSpPr>
          <p:spPr bwMode="auto">
            <a:xfrm>
              <a:off x="528" y="1266"/>
              <a:ext cx="238" cy="55"/>
            </a:xfrm>
            <a:prstGeom prst="rect">
              <a:avLst/>
            </a:prstGeom>
            <a:solidFill>
              <a:srgbClr val="FF0000"/>
            </a:solidFill>
            <a:ln w="3175">
              <a:no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8224" name="Text Box 264"/>
          <p:cNvSpPr txBox="1">
            <a:spLocks noChangeArrowheads="1"/>
          </p:cNvSpPr>
          <p:nvPr/>
        </p:nvSpPr>
        <p:spPr bwMode="auto">
          <a:xfrm>
            <a:off x="2147655" y="1673743"/>
            <a:ext cx="863600"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BULGARIA</a:t>
            </a:r>
          </a:p>
        </p:txBody>
      </p:sp>
      <p:sp>
        <p:nvSpPr>
          <p:cNvPr id="8225" name="Text Box 267"/>
          <p:cNvSpPr txBox="1">
            <a:spLocks noChangeArrowheads="1"/>
          </p:cNvSpPr>
          <p:nvPr/>
        </p:nvSpPr>
        <p:spPr bwMode="auto">
          <a:xfrm>
            <a:off x="320444" y="355334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ICELAND</a:t>
            </a:r>
          </a:p>
        </p:txBody>
      </p:sp>
      <p:pic>
        <p:nvPicPr>
          <p:cNvPr id="8226" name="Picture 268"/>
          <p:cNvPicPr>
            <a:picLocks noChangeAspect="1" noChangeArrowheads="1"/>
          </p:cNvPicPr>
          <p:nvPr/>
        </p:nvPicPr>
        <p:blipFill>
          <a:blip r:embed="rId9" cstate="print"/>
          <a:srcRect/>
          <a:stretch>
            <a:fillRect/>
          </a:stretch>
        </p:blipFill>
        <p:spPr bwMode="auto">
          <a:xfrm>
            <a:off x="479194" y="3280293"/>
            <a:ext cx="396875" cy="260350"/>
          </a:xfrm>
          <a:prstGeom prst="rect">
            <a:avLst/>
          </a:prstGeom>
          <a:noFill/>
          <a:ln w="9525">
            <a:noFill/>
            <a:miter lim="800000"/>
            <a:headEnd/>
            <a:tailEnd/>
          </a:ln>
        </p:spPr>
      </p:pic>
      <p:grpSp>
        <p:nvGrpSpPr>
          <p:cNvPr id="27" name="Group 269"/>
          <p:cNvGrpSpPr>
            <a:grpSpLocks noChangeAspect="1"/>
          </p:cNvGrpSpPr>
          <p:nvPr/>
        </p:nvGrpSpPr>
        <p:grpSpPr bwMode="auto">
          <a:xfrm>
            <a:off x="479194" y="3893068"/>
            <a:ext cx="382587" cy="247650"/>
            <a:chOff x="4214" y="2064"/>
            <a:chExt cx="241" cy="156"/>
          </a:xfrm>
        </p:grpSpPr>
        <p:sp>
          <p:nvSpPr>
            <p:cNvPr id="8265" name="AutoShape 270"/>
            <p:cNvSpPr>
              <a:spLocks noChangeAspect="1" noChangeArrowheads="1" noTextEdit="1"/>
            </p:cNvSpPr>
            <p:nvPr/>
          </p:nvSpPr>
          <p:spPr bwMode="auto">
            <a:xfrm>
              <a:off x="4214" y="2064"/>
              <a:ext cx="241" cy="156"/>
            </a:xfrm>
            <a:prstGeom prst="rect">
              <a:avLst/>
            </a:prstGeom>
            <a:noFill/>
            <a:ln w="6350" algn="ctr">
              <a:solidFill>
                <a:schemeClr val="tx1"/>
              </a:solidFill>
              <a:miter lim="800000"/>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66" name="Rectangle 271"/>
            <p:cNvSpPr>
              <a:spLocks noChangeArrowheads="1"/>
            </p:cNvSpPr>
            <p:nvPr/>
          </p:nvSpPr>
          <p:spPr bwMode="auto">
            <a:xfrm>
              <a:off x="4214" y="2064"/>
              <a:ext cx="241" cy="52"/>
            </a:xfrm>
            <a:prstGeom prst="rect">
              <a:avLst/>
            </a:prstGeom>
            <a:solidFill>
              <a:srgbClr val="FFFF00"/>
            </a:solidFill>
            <a:ln w="9525">
              <a:no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267" name="Rectangle 272"/>
            <p:cNvSpPr>
              <a:spLocks noChangeArrowheads="1"/>
            </p:cNvSpPr>
            <p:nvPr/>
          </p:nvSpPr>
          <p:spPr bwMode="auto">
            <a:xfrm>
              <a:off x="4214" y="2116"/>
              <a:ext cx="241" cy="52"/>
            </a:xfrm>
            <a:prstGeom prst="rect">
              <a:avLst/>
            </a:prstGeom>
            <a:solidFill>
              <a:srgbClr val="51DC00"/>
            </a:solidFill>
            <a:ln w="9525">
              <a:no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268" name="Rectangle 273"/>
            <p:cNvSpPr>
              <a:spLocks noChangeArrowheads="1"/>
            </p:cNvSpPr>
            <p:nvPr/>
          </p:nvSpPr>
          <p:spPr bwMode="auto">
            <a:xfrm>
              <a:off x="4214" y="2168"/>
              <a:ext cx="241" cy="52"/>
            </a:xfrm>
            <a:prstGeom prst="rect">
              <a:avLst/>
            </a:prstGeom>
            <a:solidFill>
              <a:srgbClr val="FF0000"/>
            </a:solidFill>
            <a:ln w="9525">
              <a:noFill/>
              <a:miter lim="800000"/>
              <a:headEnd/>
              <a:tailEnd/>
            </a:ln>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9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8231" name="Text Box 167"/>
          <p:cNvSpPr txBox="1">
            <a:spLocks noChangeArrowheads="1"/>
          </p:cNvSpPr>
          <p:nvPr/>
        </p:nvSpPr>
        <p:spPr bwMode="auto">
          <a:xfrm>
            <a:off x="320444" y="167374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AUSTRIA</a:t>
            </a:r>
          </a:p>
        </p:txBody>
      </p:sp>
      <p:sp>
        <p:nvSpPr>
          <p:cNvPr id="8232" name="Text Box 168"/>
          <p:cNvSpPr txBox="1">
            <a:spLocks noChangeArrowheads="1"/>
          </p:cNvSpPr>
          <p:nvPr/>
        </p:nvSpPr>
        <p:spPr bwMode="auto">
          <a:xfrm>
            <a:off x="1249131" y="167374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BELGIUM</a:t>
            </a:r>
          </a:p>
        </p:txBody>
      </p:sp>
      <p:sp>
        <p:nvSpPr>
          <p:cNvPr id="8233" name="Text Box 169"/>
          <p:cNvSpPr txBox="1">
            <a:spLocks noChangeArrowheads="1"/>
          </p:cNvSpPr>
          <p:nvPr/>
        </p:nvSpPr>
        <p:spPr bwMode="auto">
          <a:xfrm>
            <a:off x="1118956" y="2297631"/>
            <a:ext cx="969963"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DENMARK</a:t>
            </a:r>
          </a:p>
        </p:txBody>
      </p:sp>
      <p:sp>
        <p:nvSpPr>
          <p:cNvPr id="8234" name="Text Box 170"/>
          <p:cNvSpPr txBox="1">
            <a:spLocks noChangeArrowheads="1"/>
          </p:cNvSpPr>
          <p:nvPr/>
        </p:nvSpPr>
        <p:spPr bwMode="auto">
          <a:xfrm>
            <a:off x="3279544" y="2297631"/>
            <a:ext cx="706437"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FINLAND</a:t>
            </a:r>
          </a:p>
        </p:txBody>
      </p:sp>
      <p:sp>
        <p:nvSpPr>
          <p:cNvPr id="8235" name="Text Box 171"/>
          <p:cNvSpPr txBox="1">
            <a:spLocks noChangeArrowheads="1"/>
          </p:cNvSpPr>
          <p:nvPr/>
        </p:nvSpPr>
        <p:spPr bwMode="auto">
          <a:xfrm>
            <a:off x="320444" y="2916756"/>
            <a:ext cx="708025"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FRANCE</a:t>
            </a:r>
          </a:p>
        </p:txBody>
      </p:sp>
      <p:sp>
        <p:nvSpPr>
          <p:cNvPr id="8236" name="Text Box 172"/>
          <p:cNvSpPr txBox="1">
            <a:spLocks noChangeArrowheads="1"/>
          </p:cNvSpPr>
          <p:nvPr/>
        </p:nvSpPr>
        <p:spPr bwMode="auto">
          <a:xfrm>
            <a:off x="1138006" y="2916756"/>
            <a:ext cx="930275"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GERMANY</a:t>
            </a:r>
          </a:p>
        </p:txBody>
      </p:sp>
      <p:sp>
        <p:nvSpPr>
          <p:cNvPr id="8237" name="Text Box 173"/>
          <p:cNvSpPr txBox="1">
            <a:spLocks noChangeArrowheads="1"/>
          </p:cNvSpPr>
          <p:nvPr/>
        </p:nvSpPr>
        <p:spPr bwMode="auto">
          <a:xfrm>
            <a:off x="2223856" y="2916756"/>
            <a:ext cx="709613"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GREECE</a:t>
            </a:r>
          </a:p>
        </p:txBody>
      </p:sp>
      <p:sp>
        <p:nvSpPr>
          <p:cNvPr id="8238" name="Text Box 174"/>
          <p:cNvSpPr txBox="1">
            <a:spLocks noChangeArrowheads="1"/>
          </p:cNvSpPr>
          <p:nvPr/>
        </p:nvSpPr>
        <p:spPr bwMode="auto">
          <a:xfrm>
            <a:off x="1249131" y="355334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IRELAND</a:t>
            </a:r>
          </a:p>
        </p:txBody>
      </p:sp>
      <p:sp>
        <p:nvSpPr>
          <p:cNvPr id="8239" name="Text Box 175"/>
          <p:cNvSpPr txBox="1">
            <a:spLocks noChangeArrowheads="1"/>
          </p:cNvSpPr>
          <p:nvPr/>
        </p:nvSpPr>
        <p:spPr bwMode="auto">
          <a:xfrm>
            <a:off x="2223856" y="3553343"/>
            <a:ext cx="709613"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ITALY</a:t>
            </a:r>
          </a:p>
        </p:txBody>
      </p:sp>
      <p:sp>
        <p:nvSpPr>
          <p:cNvPr id="8240" name="Text Box 176"/>
          <p:cNvSpPr txBox="1">
            <a:spLocks noChangeArrowheads="1"/>
          </p:cNvSpPr>
          <p:nvPr/>
        </p:nvSpPr>
        <p:spPr bwMode="auto">
          <a:xfrm>
            <a:off x="907819" y="6039368"/>
            <a:ext cx="1392237" cy="215900"/>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UNITED KINGDOM</a:t>
            </a:r>
          </a:p>
        </p:txBody>
      </p:sp>
      <p:sp>
        <p:nvSpPr>
          <p:cNvPr id="8241" name="Text Box 177"/>
          <p:cNvSpPr txBox="1">
            <a:spLocks noChangeArrowheads="1"/>
          </p:cNvSpPr>
          <p:nvPr/>
        </p:nvSpPr>
        <p:spPr bwMode="auto">
          <a:xfrm>
            <a:off x="320443" y="6040956"/>
            <a:ext cx="709612"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TURKEY</a:t>
            </a:r>
          </a:p>
        </p:txBody>
      </p:sp>
      <p:sp>
        <p:nvSpPr>
          <p:cNvPr id="8242" name="Text Box 179"/>
          <p:cNvSpPr txBox="1">
            <a:spLocks noChangeArrowheads="1"/>
          </p:cNvSpPr>
          <p:nvPr/>
        </p:nvSpPr>
        <p:spPr bwMode="auto">
          <a:xfrm>
            <a:off x="2225444" y="543929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SWEDEN</a:t>
            </a:r>
          </a:p>
        </p:txBody>
      </p:sp>
      <p:sp>
        <p:nvSpPr>
          <p:cNvPr id="8243" name="Text Box 180"/>
          <p:cNvSpPr txBox="1">
            <a:spLocks noChangeArrowheads="1"/>
          </p:cNvSpPr>
          <p:nvPr/>
        </p:nvSpPr>
        <p:spPr bwMode="auto">
          <a:xfrm>
            <a:off x="1249131" y="543929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SPAIN</a:t>
            </a:r>
          </a:p>
        </p:txBody>
      </p:sp>
      <p:sp>
        <p:nvSpPr>
          <p:cNvPr id="8244" name="Text Box 181"/>
          <p:cNvSpPr txBox="1">
            <a:spLocks noChangeArrowheads="1"/>
          </p:cNvSpPr>
          <p:nvPr/>
        </p:nvSpPr>
        <p:spPr bwMode="auto">
          <a:xfrm>
            <a:off x="1184044" y="4850331"/>
            <a:ext cx="839787"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PORTUGAL</a:t>
            </a:r>
          </a:p>
        </p:txBody>
      </p:sp>
      <p:sp>
        <p:nvSpPr>
          <p:cNvPr id="8245" name="Text Box 182"/>
          <p:cNvSpPr txBox="1">
            <a:spLocks noChangeArrowheads="1"/>
          </p:cNvSpPr>
          <p:nvPr/>
        </p:nvSpPr>
        <p:spPr bwMode="auto">
          <a:xfrm>
            <a:off x="3277956" y="4167706"/>
            <a:ext cx="708025"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NORWAY</a:t>
            </a:r>
          </a:p>
        </p:txBody>
      </p:sp>
      <p:sp>
        <p:nvSpPr>
          <p:cNvPr id="8246" name="Text Box 183"/>
          <p:cNvSpPr txBox="1">
            <a:spLocks noChangeArrowheads="1"/>
          </p:cNvSpPr>
          <p:nvPr/>
        </p:nvSpPr>
        <p:spPr bwMode="auto">
          <a:xfrm>
            <a:off x="1861906" y="4167706"/>
            <a:ext cx="1433513"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THE NETHERLANDS</a:t>
            </a:r>
          </a:p>
        </p:txBody>
      </p:sp>
      <p:sp>
        <p:nvSpPr>
          <p:cNvPr id="8247" name="Text Box 184"/>
          <p:cNvSpPr txBox="1">
            <a:spLocks noChangeArrowheads="1"/>
          </p:cNvSpPr>
          <p:nvPr/>
        </p:nvSpPr>
        <p:spPr bwMode="auto">
          <a:xfrm>
            <a:off x="1052281" y="4167706"/>
            <a:ext cx="1101725"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LUXEMBOURG</a:t>
            </a:r>
          </a:p>
        </p:txBody>
      </p:sp>
      <p:sp>
        <p:nvSpPr>
          <p:cNvPr id="8248" name="Text Box 213"/>
          <p:cNvSpPr txBox="1">
            <a:spLocks noChangeArrowheads="1"/>
          </p:cNvSpPr>
          <p:nvPr/>
        </p:nvSpPr>
        <p:spPr bwMode="auto">
          <a:xfrm>
            <a:off x="3277956" y="1673743"/>
            <a:ext cx="708025"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CROATIA</a:t>
            </a:r>
          </a:p>
        </p:txBody>
      </p:sp>
      <p:sp>
        <p:nvSpPr>
          <p:cNvPr id="8249" name="Text Box 258"/>
          <p:cNvSpPr txBox="1">
            <a:spLocks noChangeArrowheads="1"/>
          </p:cNvSpPr>
          <p:nvPr/>
        </p:nvSpPr>
        <p:spPr bwMode="auto">
          <a:xfrm>
            <a:off x="320444" y="4850331"/>
            <a:ext cx="708025"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POLAND</a:t>
            </a:r>
          </a:p>
        </p:txBody>
      </p:sp>
      <p:sp>
        <p:nvSpPr>
          <p:cNvPr id="8250" name="Text Box 262"/>
          <p:cNvSpPr txBox="1">
            <a:spLocks noChangeArrowheads="1"/>
          </p:cNvSpPr>
          <p:nvPr/>
        </p:nvSpPr>
        <p:spPr bwMode="auto">
          <a:xfrm>
            <a:off x="3277956" y="3553343"/>
            <a:ext cx="709613"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LATVIA</a:t>
            </a:r>
          </a:p>
        </p:txBody>
      </p:sp>
      <p:sp>
        <p:nvSpPr>
          <p:cNvPr id="8251" name="Text Box 265"/>
          <p:cNvSpPr txBox="1">
            <a:spLocks noChangeArrowheads="1"/>
          </p:cNvSpPr>
          <p:nvPr/>
        </p:nvSpPr>
        <p:spPr bwMode="auto">
          <a:xfrm>
            <a:off x="266468" y="5439293"/>
            <a:ext cx="817562" cy="214312"/>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SLOVENIA</a:t>
            </a:r>
          </a:p>
        </p:txBody>
      </p:sp>
      <p:sp>
        <p:nvSpPr>
          <p:cNvPr id="8252" name="Text Box 260"/>
          <p:cNvSpPr txBox="1">
            <a:spLocks noChangeArrowheads="1"/>
          </p:cNvSpPr>
          <p:nvPr/>
        </p:nvSpPr>
        <p:spPr bwMode="auto">
          <a:xfrm>
            <a:off x="2198456" y="4850331"/>
            <a:ext cx="760413"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ROMANIA</a:t>
            </a:r>
          </a:p>
        </p:txBody>
      </p:sp>
      <p:sp>
        <p:nvSpPr>
          <p:cNvPr id="8253" name="Text Box 261"/>
          <p:cNvSpPr txBox="1">
            <a:spLocks noChangeArrowheads="1"/>
          </p:cNvSpPr>
          <p:nvPr/>
        </p:nvSpPr>
        <p:spPr bwMode="auto">
          <a:xfrm>
            <a:off x="63267" y="2296043"/>
            <a:ext cx="1222376" cy="215900"/>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CZECH REPUBLIC</a:t>
            </a:r>
          </a:p>
        </p:txBody>
      </p:sp>
      <p:sp>
        <p:nvSpPr>
          <p:cNvPr id="8254" name="Text Box 263"/>
          <p:cNvSpPr txBox="1">
            <a:spLocks noChangeArrowheads="1"/>
          </p:cNvSpPr>
          <p:nvPr/>
        </p:nvSpPr>
        <p:spPr bwMode="auto">
          <a:xfrm>
            <a:off x="206143" y="4167706"/>
            <a:ext cx="938212"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LITHUANIA</a:t>
            </a:r>
          </a:p>
        </p:txBody>
      </p:sp>
      <p:grpSp>
        <p:nvGrpSpPr>
          <p:cNvPr id="28" name="Group 242"/>
          <p:cNvGrpSpPr>
            <a:grpSpLocks/>
          </p:cNvGrpSpPr>
          <p:nvPr/>
        </p:nvGrpSpPr>
        <p:grpSpPr bwMode="auto">
          <a:xfrm>
            <a:off x="2376256" y="2049981"/>
            <a:ext cx="390525" cy="250825"/>
            <a:chOff x="5554" y="2058"/>
            <a:chExt cx="246" cy="158"/>
          </a:xfrm>
        </p:grpSpPr>
        <p:sp>
          <p:nvSpPr>
            <p:cNvPr id="8261" name="Freeform 243"/>
            <p:cNvSpPr>
              <a:spLocks/>
            </p:cNvSpPr>
            <p:nvPr/>
          </p:nvSpPr>
          <p:spPr bwMode="auto">
            <a:xfrm>
              <a:off x="5554" y="2058"/>
              <a:ext cx="246" cy="158"/>
            </a:xfrm>
            <a:custGeom>
              <a:avLst/>
              <a:gdLst>
                <a:gd name="T0" fmla="*/ 0 w 244"/>
                <a:gd name="T1" fmla="*/ 0 h 156"/>
                <a:gd name="T2" fmla="*/ 0 w 244"/>
                <a:gd name="T3" fmla="*/ 723 h 156"/>
                <a:gd name="T4" fmla="*/ 649 w 244"/>
                <a:gd name="T5" fmla="*/ 723 h 156"/>
                <a:gd name="T6" fmla="*/ 649 w 244"/>
                <a:gd name="T7" fmla="*/ 0 h 156"/>
                <a:gd name="T8" fmla="*/ 0 w 244"/>
                <a:gd name="T9" fmla="*/ 0 h 156"/>
                <a:gd name="T10" fmla="*/ 0 w 244"/>
                <a:gd name="T11" fmla="*/ 0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0" y="0"/>
                  </a:moveTo>
                  <a:lnTo>
                    <a:pt x="0" y="156"/>
                  </a:lnTo>
                  <a:lnTo>
                    <a:pt x="244" y="156"/>
                  </a:lnTo>
                  <a:lnTo>
                    <a:pt x="244" y="0"/>
                  </a:lnTo>
                  <a:lnTo>
                    <a:pt x="0" y="0"/>
                  </a:lnTo>
                  <a:close/>
                </a:path>
              </a:pathLst>
            </a:custGeom>
            <a:solidFill>
              <a:srgbClr val="000000"/>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62" name="Freeform 244"/>
            <p:cNvSpPr>
              <a:spLocks/>
            </p:cNvSpPr>
            <p:nvPr/>
          </p:nvSpPr>
          <p:spPr bwMode="auto">
            <a:xfrm>
              <a:off x="5554" y="2162"/>
              <a:ext cx="246" cy="54"/>
            </a:xfrm>
            <a:custGeom>
              <a:avLst/>
              <a:gdLst>
                <a:gd name="T0" fmla="*/ 0 w 244"/>
                <a:gd name="T1" fmla="*/ 0 h 45"/>
                <a:gd name="T2" fmla="*/ 0 w 244"/>
                <a:gd name="T3" fmla="*/ 2147483647 h 45"/>
                <a:gd name="T4" fmla="*/ 649 w 244"/>
                <a:gd name="T5" fmla="*/ 2147483647 h 45"/>
                <a:gd name="T6" fmla="*/ 649 w 244"/>
                <a:gd name="T7" fmla="*/ 0 h 45"/>
                <a:gd name="T8" fmla="*/ 0 w 244"/>
                <a:gd name="T9" fmla="*/ 0 h 45"/>
                <a:gd name="T10" fmla="*/ 0 w 244"/>
                <a:gd name="T11" fmla="*/ 0 h 45"/>
                <a:gd name="T12" fmla="*/ 0 60000 65536"/>
                <a:gd name="T13" fmla="*/ 0 60000 65536"/>
                <a:gd name="T14" fmla="*/ 0 60000 65536"/>
                <a:gd name="T15" fmla="*/ 0 60000 65536"/>
                <a:gd name="T16" fmla="*/ 0 60000 65536"/>
                <a:gd name="T17" fmla="*/ 0 60000 65536"/>
                <a:gd name="T18" fmla="*/ 0 w 244"/>
                <a:gd name="T19" fmla="*/ 0 h 45"/>
                <a:gd name="T20" fmla="*/ 244 w 244"/>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44" h="45">
                  <a:moveTo>
                    <a:pt x="0" y="0"/>
                  </a:moveTo>
                  <a:lnTo>
                    <a:pt x="0" y="45"/>
                  </a:lnTo>
                  <a:lnTo>
                    <a:pt x="244" y="45"/>
                  </a:lnTo>
                  <a:lnTo>
                    <a:pt x="244" y="0"/>
                  </a:lnTo>
                  <a:lnTo>
                    <a:pt x="0"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63" name="Freeform 245"/>
            <p:cNvSpPr>
              <a:spLocks/>
            </p:cNvSpPr>
            <p:nvPr/>
          </p:nvSpPr>
          <p:spPr bwMode="auto">
            <a:xfrm>
              <a:off x="5554" y="2060"/>
              <a:ext cx="246" cy="54"/>
            </a:xfrm>
            <a:custGeom>
              <a:avLst/>
              <a:gdLst>
                <a:gd name="T0" fmla="*/ 0 w 244"/>
                <a:gd name="T1" fmla="*/ 0 h 50"/>
                <a:gd name="T2" fmla="*/ 0 w 244"/>
                <a:gd name="T3" fmla="*/ 599125 h 50"/>
                <a:gd name="T4" fmla="*/ 649 w 244"/>
                <a:gd name="T5" fmla="*/ 599125 h 50"/>
                <a:gd name="T6" fmla="*/ 649 w 244"/>
                <a:gd name="T7" fmla="*/ 0 h 50"/>
                <a:gd name="T8" fmla="*/ 0 w 244"/>
                <a:gd name="T9" fmla="*/ 0 h 50"/>
                <a:gd name="T10" fmla="*/ 0 w 244"/>
                <a:gd name="T11" fmla="*/ 0 h 50"/>
                <a:gd name="T12" fmla="*/ 0 60000 65536"/>
                <a:gd name="T13" fmla="*/ 0 60000 65536"/>
                <a:gd name="T14" fmla="*/ 0 60000 65536"/>
                <a:gd name="T15" fmla="*/ 0 60000 65536"/>
                <a:gd name="T16" fmla="*/ 0 60000 65536"/>
                <a:gd name="T17" fmla="*/ 0 60000 65536"/>
                <a:gd name="T18" fmla="*/ 0 w 244"/>
                <a:gd name="T19" fmla="*/ 0 h 50"/>
                <a:gd name="T20" fmla="*/ 244 w 244"/>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244" h="50">
                  <a:moveTo>
                    <a:pt x="0" y="0"/>
                  </a:moveTo>
                  <a:lnTo>
                    <a:pt x="0" y="50"/>
                  </a:lnTo>
                  <a:lnTo>
                    <a:pt x="244" y="50"/>
                  </a:lnTo>
                  <a:lnTo>
                    <a:pt x="244" y="0"/>
                  </a:lnTo>
                  <a:lnTo>
                    <a:pt x="0" y="0"/>
                  </a:lnTo>
                  <a:close/>
                </a:path>
              </a:pathLst>
            </a:custGeom>
            <a:solidFill>
              <a:srgbClr val="0000FF"/>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sp>
          <p:nvSpPr>
            <p:cNvPr id="8264" name="Freeform 246"/>
            <p:cNvSpPr>
              <a:spLocks/>
            </p:cNvSpPr>
            <p:nvPr/>
          </p:nvSpPr>
          <p:spPr bwMode="auto">
            <a:xfrm>
              <a:off x="5554" y="2058"/>
              <a:ext cx="246" cy="158"/>
            </a:xfrm>
            <a:custGeom>
              <a:avLst/>
              <a:gdLst>
                <a:gd name="T0" fmla="*/ 649 w 244"/>
                <a:gd name="T1" fmla="*/ 723 h 156"/>
                <a:gd name="T2" fmla="*/ 649 w 244"/>
                <a:gd name="T3" fmla="*/ 0 h 156"/>
                <a:gd name="T4" fmla="*/ 0 w 244"/>
                <a:gd name="T5" fmla="*/ 0 h 156"/>
                <a:gd name="T6" fmla="*/ 0 w 244"/>
                <a:gd name="T7" fmla="*/ 723 h 156"/>
                <a:gd name="T8" fmla="*/ 649 w 244"/>
                <a:gd name="T9" fmla="*/ 723 h 156"/>
                <a:gd name="T10" fmla="*/ 649 w 244"/>
                <a:gd name="T11" fmla="*/ 723 h 156"/>
                <a:gd name="T12" fmla="*/ 0 60000 65536"/>
                <a:gd name="T13" fmla="*/ 0 60000 65536"/>
                <a:gd name="T14" fmla="*/ 0 60000 65536"/>
                <a:gd name="T15" fmla="*/ 0 60000 65536"/>
                <a:gd name="T16" fmla="*/ 0 60000 65536"/>
                <a:gd name="T17" fmla="*/ 0 60000 65536"/>
                <a:gd name="T18" fmla="*/ 0 w 244"/>
                <a:gd name="T19" fmla="*/ 0 h 156"/>
                <a:gd name="T20" fmla="*/ 244 w 244"/>
                <a:gd name="T21" fmla="*/ 156 h 156"/>
              </a:gdLst>
              <a:ahLst/>
              <a:cxnLst>
                <a:cxn ang="T12">
                  <a:pos x="T0" y="T1"/>
                </a:cxn>
                <a:cxn ang="T13">
                  <a:pos x="T2" y="T3"/>
                </a:cxn>
                <a:cxn ang="T14">
                  <a:pos x="T4" y="T5"/>
                </a:cxn>
                <a:cxn ang="T15">
                  <a:pos x="T6" y="T7"/>
                </a:cxn>
                <a:cxn ang="T16">
                  <a:pos x="T8" y="T9"/>
                </a:cxn>
                <a:cxn ang="T17">
                  <a:pos x="T10" y="T11"/>
                </a:cxn>
              </a:cxnLst>
              <a:rect l="T18" t="T19" r="T20" b="T21"/>
              <a:pathLst>
                <a:path w="244" h="156">
                  <a:moveTo>
                    <a:pt x="244" y="156"/>
                  </a:moveTo>
                  <a:lnTo>
                    <a:pt x="244" y="0"/>
                  </a:lnTo>
                  <a:lnTo>
                    <a:pt x="0" y="0"/>
                  </a:lnTo>
                  <a:lnTo>
                    <a:pt x="0" y="156"/>
                  </a:lnTo>
                  <a:lnTo>
                    <a:pt x="244" y="156"/>
                  </a:lnTo>
                </a:path>
              </a:pathLst>
            </a:custGeom>
            <a:noFill/>
            <a:ln w="0">
              <a:solidFill>
                <a:srgbClr val="000000"/>
              </a:solidFill>
              <a:prstDash val="solid"/>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900" b="1" i="0" u="none" strike="noStrike" kern="1200" cap="none" spc="0" normalizeH="0" baseline="0" noProof="0" dirty="0">
                <a:ln>
                  <a:noFill/>
                </a:ln>
                <a:solidFill>
                  <a:srgbClr val="FFFFFF"/>
                </a:solidFill>
                <a:effectLst/>
                <a:uLnTx/>
                <a:uFillTx/>
                <a:latin typeface="Tahoma" pitchFamily="34" charset="0"/>
                <a:ea typeface="+mn-ea"/>
                <a:cs typeface="+mn-cs"/>
              </a:endParaRPr>
            </a:p>
          </p:txBody>
        </p:sp>
      </p:grpSp>
      <p:sp>
        <p:nvSpPr>
          <p:cNvPr id="8256" name="Text Box 266"/>
          <p:cNvSpPr txBox="1">
            <a:spLocks noChangeArrowheads="1"/>
          </p:cNvSpPr>
          <p:nvPr/>
        </p:nvSpPr>
        <p:spPr bwMode="auto">
          <a:xfrm>
            <a:off x="2234969" y="2297631"/>
            <a:ext cx="687387" cy="214313"/>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ESTONIA</a:t>
            </a:r>
          </a:p>
        </p:txBody>
      </p:sp>
      <p:sp>
        <p:nvSpPr>
          <p:cNvPr id="8257" name="Text Box 182"/>
          <p:cNvSpPr txBox="1">
            <a:spLocks noChangeArrowheads="1"/>
          </p:cNvSpPr>
          <p:nvPr/>
        </p:nvSpPr>
        <p:spPr bwMode="auto">
          <a:xfrm>
            <a:off x="3277956" y="4788419"/>
            <a:ext cx="708025" cy="338137"/>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SLOVAK REPUBLIC</a:t>
            </a:r>
          </a:p>
        </p:txBody>
      </p:sp>
      <p:sp>
        <p:nvSpPr>
          <p:cNvPr id="8258" name="Text Box 182"/>
          <p:cNvSpPr txBox="1">
            <a:spLocks noChangeArrowheads="1"/>
          </p:cNvSpPr>
          <p:nvPr/>
        </p:nvSpPr>
        <p:spPr bwMode="auto">
          <a:xfrm>
            <a:off x="3146193" y="5439293"/>
            <a:ext cx="952500" cy="215900"/>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800" b="1" i="0" u="none" strike="noStrike" kern="1200" cap="none" spc="0" normalizeH="0" baseline="0" noProof="0" dirty="0">
                <a:ln>
                  <a:noFill/>
                </a:ln>
                <a:solidFill>
                  <a:srgbClr val="FFFFFF"/>
                </a:solidFill>
                <a:effectLst/>
                <a:uLnTx/>
                <a:uFillTx/>
                <a:latin typeface="Arial" pitchFamily="34" charset="0"/>
                <a:ea typeface="+mn-ea"/>
                <a:cs typeface="+mn-cs"/>
              </a:rPr>
              <a:t>SWITZERLAND</a:t>
            </a:r>
          </a:p>
        </p:txBody>
      </p:sp>
      <p:pic>
        <p:nvPicPr>
          <p:cNvPr id="8260" name="Picture 278" descr="graphic-vector-map-europe.wmf"/>
          <p:cNvPicPr>
            <a:picLocks noChangeAspect="1"/>
          </p:cNvPicPr>
          <p:nvPr/>
        </p:nvPicPr>
        <p:blipFill rotWithShape="1">
          <a:blip r:embed="rId10" cstate="print"/>
          <a:srcRect l="22134" t="36847" r="6701" b="29720"/>
          <a:stretch/>
        </p:blipFill>
        <p:spPr bwMode="auto">
          <a:xfrm>
            <a:off x="7414548" y="2536843"/>
            <a:ext cx="2131630" cy="1416011"/>
          </a:xfrm>
          <a:prstGeom prst="rect">
            <a:avLst/>
          </a:prstGeom>
          <a:noFill/>
          <a:ln w="9525">
            <a:noFill/>
            <a:miter lim="800000"/>
            <a:headEnd/>
            <a:tailEnd/>
          </a:ln>
          <a:scene3d>
            <a:camera prst="orthographicFront">
              <a:rot lat="0" lon="0" rev="0"/>
            </a:camera>
            <a:lightRig rig="threePt" dir="t"/>
          </a:scene3d>
        </p:spPr>
      </p:pic>
      <p:sp>
        <p:nvSpPr>
          <p:cNvPr id="279" name="Title 278"/>
          <p:cNvSpPr>
            <a:spLocks noGrp="1"/>
          </p:cNvSpPr>
          <p:nvPr>
            <p:ph type="title"/>
          </p:nvPr>
        </p:nvSpPr>
        <p:spPr/>
        <p:txBody>
          <a:bodyPr>
            <a:normAutofit fontScale="90000"/>
          </a:bodyPr>
          <a:lstStyle/>
          <a:p>
            <a:r>
              <a:rPr lang="de-DE" dirty="0"/>
              <a:t>EUMETSAT </a:t>
            </a:r>
            <a:r>
              <a:rPr lang="de-DE" dirty="0" smtClean="0"/>
              <a:t>- </a:t>
            </a:r>
            <a:r>
              <a:rPr lang="de-DE" dirty="0"/>
              <a:t>an </a:t>
            </a:r>
            <a:br>
              <a:rPr lang="de-DE" dirty="0"/>
            </a:br>
            <a:r>
              <a:rPr lang="de-DE" dirty="0" err="1"/>
              <a:t>intergovernmental</a:t>
            </a:r>
            <a:r>
              <a:rPr lang="de-DE" dirty="0"/>
              <a:t> </a:t>
            </a:r>
            <a:r>
              <a:rPr lang="de-DE" dirty="0" err="1"/>
              <a:t>Organization</a:t>
            </a:r>
            <a:endParaRPr lang="en-GB" dirty="0"/>
          </a:p>
        </p:txBody>
      </p:sp>
      <p:pic>
        <p:nvPicPr>
          <p:cNvPr id="281" name="Picture 2" descr="Image - Logo - Copernicus - Microsite homepag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44763" y="5672888"/>
            <a:ext cx="701210" cy="701210"/>
          </a:xfrm>
          <a:prstGeom prst="rect">
            <a:avLst/>
          </a:prstGeom>
          <a:noFill/>
          <a:extLst>
            <a:ext uri="{909E8E84-426E-40DD-AFC4-6F175D3DCCD1}">
              <a14:hiddenFill xmlns:a14="http://schemas.microsoft.com/office/drawing/2010/main">
                <a:solidFill>
                  <a:srgbClr val="FFFFFF"/>
                </a:solidFill>
              </a14:hiddenFill>
            </a:ext>
          </a:extLst>
        </p:spPr>
      </p:pic>
      <p:pic>
        <p:nvPicPr>
          <p:cNvPr id="280" name="Picture 2" descr="Sentinel-3 Validation Team (S3VT) – Working Meeting — EUMETSAT"/>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9436979" y="20062"/>
            <a:ext cx="2736286" cy="1823479"/>
          </a:xfrm>
          <a:prstGeom prst="rect">
            <a:avLst/>
          </a:prstGeom>
          <a:noFill/>
          <a:extLst>
            <a:ext uri="{909E8E84-426E-40DD-AFC4-6F175D3DCCD1}">
              <a14:hiddenFill xmlns:a14="http://schemas.microsoft.com/office/drawing/2010/main">
                <a:solidFill>
                  <a:srgbClr val="FFFFFF"/>
                </a:solidFill>
              </a14:hiddenFill>
            </a:ext>
          </a:extLst>
        </p:spPr>
      </p:pic>
      <p:cxnSp>
        <p:nvCxnSpPr>
          <p:cNvPr id="256" name="Straight Connector 255"/>
          <p:cNvCxnSpPr/>
          <p:nvPr/>
        </p:nvCxnSpPr>
        <p:spPr bwMode="auto">
          <a:xfrm>
            <a:off x="10394830" y="6625087"/>
            <a:ext cx="914400" cy="914400"/>
          </a:xfrm>
          <a:prstGeom prst="line">
            <a:avLst/>
          </a:prstGeom>
          <a:solidFill>
            <a:schemeClr val="bg2"/>
          </a:solidFill>
          <a:ln w="9525" cap="flat" cmpd="sng" algn="ctr">
            <a:noFill/>
            <a:prstDash val="solid"/>
            <a:round/>
            <a:headEnd type="none" w="med" len="med"/>
            <a:tailEnd type="none" w="med" len="med"/>
          </a:ln>
          <a:effectLst/>
        </p:spPr>
      </p:cxnSp>
      <p:cxnSp>
        <p:nvCxnSpPr>
          <p:cNvPr id="258" name="Straight Connector 257"/>
          <p:cNvCxnSpPr>
            <a:endCxn id="280" idx="1"/>
          </p:cNvCxnSpPr>
          <p:nvPr/>
        </p:nvCxnSpPr>
        <p:spPr bwMode="auto">
          <a:xfrm flipV="1">
            <a:off x="8373398" y="931802"/>
            <a:ext cx="1063581" cy="2435286"/>
          </a:xfrm>
          <a:prstGeom prst="line">
            <a:avLst/>
          </a:prstGeom>
          <a:solidFill>
            <a:schemeClr val="bg2"/>
          </a:solidFill>
          <a:ln w="9525" cap="flat" cmpd="sng" algn="ctr">
            <a:solidFill>
              <a:srgbClr val="FFFF00"/>
            </a:solidFill>
            <a:prstDash val="solid"/>
            <a:round/>
            <a:headEnd type="none" w="med" len="med"/>
            <a:tailEnd type="none" w="med" len="med"/>
          </a:ln>
          <a:effectLst/>
        </p:spPr>
      </p:cxnSp>
      <p:cxnSp>
        <p:nvCxnSpPr>
          <p:cNvPr id="285" name="Straight Connector 284"/>
          <p:cNvCxnSpPr/>
          <p:nvPr/>
        </p:nvCxnSpPr>
        <p:spPr bwMode="auto">
          <a:xfrm flipV="1">
            <a:off x="8373398" y="1843542"/>
            <a:ext cx="2425656" cy="1523546"/>
          </a:xfrm>
          <a:prstGeom prst="line">
            <a:avLst/>
          </a:prstGeom>
          <a:solidFill>
            <a:schemeClr val="bg2"/>
          </a:solidFill>
          <a:ln w="9525" cap="flat" cmpd="sng" algn="ctr">
            <a:solidFill>
              <a:srgbClr val="FFFF00"/>
            </a:solidFill>
            <a:prstDash val="solid"/>
            <a:round/>
            <a:headEnd type="none" w="med" len="med"/>
            <a:tailEnd type="none" w="med" len="med"/>
          </a:ln>
          <a:effectLst/>
        </p:spPr>
      </p:cxnSp>
      <p:sp>
        <p:nvSpPr>
          <p:cNvPr id="289" name="Content Placeholder 2"/>
          <p:cNvSpPr txBox="1">
            <a:spLocks/>
          </p:cNvSpPr>
          <p:nvPr/>
        </p:nvSpPr>
        <p:spPr>
          <a:xfrm>
            <a:off x="3888722" y="1095233"/>
            <a:ext cx="3358286" cy="2283578"/>
          </a:xfrm>
          <a:prstGeom prst="rect">
            <a:avLst/>
          </a:prstGeom>
        </p:spPr>
        <p:txBody>
          <a:bodyPr>
            <a:normAutofit/>
          </a:bodyPr>
          <a:lstStyle>
            <a:lvl1pPr marL="328254" indent="-328254" algn="l" rtl="0" eaLnBrk="1" fontAlgn="base" hangingPunct="1">
              <a:spcBef>
                <a:spcPct val="20000"/>
              </a:spcBef>
              <a:spcAft>
                <a:spcPct val="0"/>
              </a:spcAft>
              <a:buFont typeface="Arial" pitchFamily="34" charset="0"/>
              <a:buChar char="•"/>
              <a:defRPr sz="4431">
                <a:solidFill>
                  <a:schemeClr val="tx2"/>
                </a:solidFill>
                <a:latin typeface="Arial" pitchFamily="34" charset="0"/>
                <a:ea typeface="+mn-ea"/>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Arial" pitchFamily="34"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Arial" pitchFamily="34"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Arial" pitchFamily="34"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Arial" pitchFamily="34"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pPr marL="0" marR="0" lvl="0" indent="0" algn="l" defTabSz="914400" rtl="0" eaLnBrk="1" fontAlgn="base" latinLnBrk="0" hangingPunct="1">
              <a:lnSpc>
                <a:spcPct val="100000"/>
              </a:lnSpc>
              <a:spcBef>
                <a:spcPct val="20000"/>
              </a:spcBef>
              <a:spcAft>
                <a:spcPct val="0"/>
              </a:spcAft>
              <a:buClrTx/>
              <a:buSzTx/>
              <a:buFont typeface="Arial" pitchFamily="34" charset="0"/>
              <a:buNone/>
              <a:tabLst/>
              <a:defRPr/>
            </a:pPr>
            <a:r>
              <a:rPr kumimoji="0" lang="en-US" sz="2400" b="0" i="0" u="none" strike="noStrike" kern="0" cap="none" spc="0" normalizeH="0" baseline="0" noProof="0" dirty="0">
                <a:ln>
                  <a:noFill/>
                </a:ln>
                <a:solidFill>
                  <a:srgbClr val="FFFFFF"/>
                </a:solidFill>
                <a:effectLst/>
                <a:uLnTx/>
                <a:uFillTx/>
                <a:latin typeface="Arial" pitchFamily="34" charset="0"/>
                <a:ea typeface="+mn-ea"/>
                <a:cs typeface="Arial" pitchFamily="34" charset="0"/>
              </a:rPr>
              <a:t>Tasks</a:t>
            </a:r>
          </a:p>
          <a:p>
            <a:pPr marL="180975" marR="0" lvl="0" indent="-180975" algn="l" defTabSz="914400" rtl="0" eaLnBrk="1" fontAlgn="base" latinLnBrk="0" hangingPunct="1">
              <a:lnSpc>
                <a:spcPct val="100000"/>
              </a:lnSpc>
              <a:spcBef>
                <a:spcPct val="20000"/>
              </a:spcBef>
              <a:spcAft>
                <a:spcPct val="0"/>
              </a:spcAft>
              <a:buClrTx/>
              <a:buSzTx/>
              <a:buFont typeface="Arial" pitchFamily="34" charset="0"/>
              <a:buChar char="•"/>
              <a:tabLst/>
              <a:defRPr/>
            </a:pPr>
            <a:r>
              <a:rPr kumimoji="0" lang="en-US" sz="1400" b="0" i="0" u="none" strike="noStrike" kern="0" cap="none" spc="0" normalizeH="0" baseline="0" noProof="0" dirty="0">
                <a:ln>
                  <a:noFill/>
                </a:ln>
                <a:solidFill>
                  <a:srgbClr val="FFFFFF"/>
                </a:solidFill>
                <a:effectLst/>
                <a:uLnTx/>
                <a:uFillTx/>
                <a:latin typeface="Arial" pitchFamily="34" charset="0"/>
                <a:ea typeface="+mn-ea"/>
                <a:cs typeface="Arial" pitchFamily="34" charset="0"/>
              </a:rPr>
              <a:t>Develop, maintain, exploit European systems of meteorological satellites, taking into account as far as possible the recommendations of WMO.</a:t>
            </a:r>
          </a:p>
        </p:txBody>
      </p:sp>
      <p:sp>
        <p:nvSpPr>
          <p:cNvPr id="290" name="Content Placeholder 2"/>
          <p:cNvSpPr txBox="1">
            <a:spLocks/>
          </p:cNvSpPr>
          <p:nvPr/>
        </p:nvSpPr>
        <p:spPr>
          <a:xfrm>
            <a:off x="3913989" y="2504162"/>
            <a:ext cx="1859086" cy="1167357"/>
          </a:xfrm>
          <a:prstGeom prst="rect">
            <a:avLst/>
          </a:prstGeom>
        </p:spPr>
        <p:txBody>
          <a:bodyPr>
            <a:normAutofit/>
          </a:bodyPr>
          <a:lstStyle>
            <a:lvl1pPr marL="328254" indent="-328254" algn="l" rtl="0" eaLnBrk="1" fontAlgn="base" hangingPunct="1">
              <a:spcBef>
                <a:spcPct val="20000"/>
              </a:spcBef>
              <a:spcAft>
                <a:spcPct val="0"/>
              </a:spcAft>
              <a:buFont typeface="Arial" pitchFamily="34" charset="0"/>
              <a:buChar char="•"/>
              <a:defRPr sz="4431">
                <a:solidFill>
                  <a:schemeClr val="tx2"/>
                </a:solidFill>
                <a:latin typeface="Arial" pitchFamily="34" charset="0"/>
                <a:ea typeface="+mn-ea"/>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Arial" pitchFamily="34"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Arial" pitchFamily="34"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Arial" pitchFamily="34"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Arial" pitchFamily="34"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pPr marL="180975" marR="0" lvl="0" indent="-180975" algn="l" defTabSz="914400" rtl="0" eaLnBrk="1" fontAlgn="base" latinLnBrk="0" hangingPunct="1">
              <a:lnSpc>
                <a:spcPct val="100000"/>
              </a:lnSpc>
              <a:spcBef>
                <a:spcPct val="20000"/>
              </a:spcBef>
              <a:spcAft>
                <a:spcPct val="0"/>
              </a:spcAft>
              <a:buClrTx/>
              <a:buSzTx/>
              <a:buFont typeface="Arial" pitchFamily="34" charset="0"/>
              <a:buChar char="•"/>
              <a:tabLst/>
              <a:defRPr/>
            </a:pPr>
            <a:r>
              <a:rPr kumimoji="0" lang="en-US" sz="1400" b="0" i="0" u="none" strike="noStrike" kern="0" cap="none" spc="0" normalizeH="0" baseline="0" noProof="0" dirty="0">
                <a:ln>
                  <a:noFill/>
                </a:ln>
                <a:solidFill>
                  <a:srgbClr val="FFFFFF"/>
                </a:solidFill>
                <a:effectLst/>
                <a:uLnTx/>
                <a:uFillTx/>
                <a:latin typeface="Arial" pitchFamily="34" charset="0"/>
                <a:ea typeface="+mn-ea"/>
                <a:cs typeface="Arial" pitchFamily="34" charset="0"/>
              </a:rPr>
              <a:t>Contribute to operational climate monitoring and the detection of global climatic changes.</a:t>
            </a:r>
          </a:p>
        </p:txBody>
      </p:sp>
    </p:spTree>
    <p:extLst>
      <p:ext uri="{BB962C8B-B14F-4D97-AF65-F5344CB8AC3E}">
        <p14:creationId xmlns:p14="http://schemas.microsoft.com/office/powerpoint/2010/main" val="345806113"/>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err="1"/>
              <a:t>Current</a:t>
            </a:r>
            <a:r>
              <a:rPr lang="de-DE" dirty="0"/>
              <a:t> EUMETSAT </a:t>
            </a:r>
            <a:r>
              <a:rPr lang="de-DE" dirty="0" err="1"/>
              <a:t>Satellites</a:t>
            </a:r>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4035"/>
          <a:stretch/>
        </p:blipFill>
        <p:spPr>
          <a:xfrm>
            <a:off x="0" y="858136"/>
            <a:ext cx="12192000" cy="5630541"/>
          </a:xfrm>
          <a:prstGeom prst="rect">
            <a:avLst/>
          </a:prstGeom>
        </p:spPr>
      </p:pic>
      <p:sp>
        <p:nvSpPr>
          <p:cNvPr id="3" name="TextBox 2"/>
          <p:cNvSpPr txBox="1"/>
          <p:nvPr/>
        </p:nvSpPr>
        <p:spPr>
          <a:xfrm>
            <a:off x="408078" y="1125997"/>
            <a:ext cx="2637403" cy="292388"/>
          </a:xfrm>
          <a:prstGeom prst="rect">
            <a:avLst/>
          </a:prstGeom>
          <a:solidFill>
            <a:srgbClr val="000000"/>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300" b="1" i="0" u="none" strike="noStrike" kern="1200" cap="none" spc="0" normalizeH="0" baseline="0" noProof="0" dirty="0" smtClean="0">
                <a:ln>
                  <a:noFill/>
                </a:ln>
                <a:solidFill>
                  <a:srgbClr val="0099FF"/>
                </a:solidFill>
                <a:effectLst/>
                <a:uLnTx/>
                <a:uFillTx/>
                <a:latin typeface="Tahoma"/>
                <a:ea typeface="Verdana" panose="020B0604030504040204" pitchFamily="34" charset="0"/>
                <a:cs typeface="+mn-cs"/>
              </a:rPr>
              <a:t>METOP-B</a:t>
            </a:r>
            <a:r>
              <a:rPr kumimoji="0" lang="en-GB" sz="1300" b="1" i="0" u="none" strike="noStrike" kern="1200" cap="none" spc="0" normalizeH="0" baseline="0" noProof="0" dirty="0">
                <a:ln>
                  <a:noFill/>
                </a:ln>
                <a:solidFill>
                  <a:srgbClr val="0099FF"/>
                </a:solidFill>
                <a:effectLst/>
                <a:uLnTx/>
                <a:uFillTx/>
                <a:latin typeface="Tahoma"/>
                <a:ea typeface="Verdana" panose="020B0604030504040204" pitchFamily="34" charset="0"/>
                <a:cs typeface="+mn-cs"/>
              </a:rPr>
              <a:t>, &amp; -C</a:t>
            </a:r>
          </a:p>
        </p:txBody>
      </p:sp>
      <p:sp>
        <p:nvSpPr>
          <p:cNvPr id="6" name="TextBox 5"/>
          <p:cNvSpPr txBox="1"/>
          <p:nvPr/>
        </p:nvSpPr>
        <p:spPr>
          <a:xfrm>
            <a:off x="2155011" y="2352554"/>
            <a:ext cx="1343891" cy="292388"/>
          </a:xfrm>
          <a:prstGeom prst="rect">
            <a:avLst/>
          </a:prstGeom>
          <a:solidFill>
            <a:srgbClr val="000000"/>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300" b="1" i="0" u="none" strike="noStrike" kern="1200" cap="none" spc="0" normalizeH="0" baseline="0" noProof="0" dirty="0">
              <a:ln>
                <a:noFill/>
              </a:ln>
              <a:solidFill>
                <a:srgbClr val="0099FF"/>
              </a:solidFill>
              <a:effectLst/>
              <a:uLnTx/>
              <a:uFillTx/>
              <a:latin typeface="Tahoma"/>
              <a:ea typeface="Verdana" panose="020B0604030504040204" pitchFamily="34" charset="0"/>
              <a:cs typeface="+mn-cs"/>
            </a:endParaRPr>
          </a:p>
        </p:txBody>
      </p:sp>
      <p:sp>
        <p:nvSpPr>
          <p:cNvPr id="7" name="TextBox 6"/>
          <p:cNvSpPr txBox="1"/>
          <p:nvPr/>
        </p:nvSpPr>
        <p:spPr>
          <a:xfrm>
            <a:off x="9244202" y="1125997"/>
            <a:ext cx="2389473" cy="292388"/>
          </a:xfrm>
          <a:prstGeom prst="rect">
            <a:avLst/>
          </a:prstGeom>
          <a:solidFill>
            <a:schemeClr val="tx1">
              <a:lumMod val="50000"/>
            </a:schemeClr>
          </a:solidFill>
        </p:spPr>
        <p:txBody>
          <a:bodyPr wrap="square" lIns="0"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300" b="1" i="0" u="none" strike="noStrike" kern="1200" cap="none" spc="0" normalizeH="0" baseline="0" noProof="0" dirty="0">
                <a:ln>
                  <a:noFill/>
                </a:ln>
                <a:solidFill>
                  <a:srgbClr val="FFFF00"/>
                </a:solidFill>
                <a:effectLst/>
                <a:uLnTx/>
                <a:uFillTx/>
                <a:latin typeface="Tahoma"/>
                <a:ea typeface="Verdana" panose="020B0604030504040204" pitchFamily="34" charset="0"/>
                <a:cs typeface="+mn-cs"/>
              </a:rPr>
              <a:t>, Sentinel-6</a:t>
            </a:r>
          </a:p>
        </p:txBody>
      </p:sp>
      <p:sp>
        <p:nvSpPr>
          <p:cNvPr id="8" name="TextBox 7"/>
          <p:cNvSpPr txBox="1"/>
          <p:nvPr/>
        </p:nvSpPr>
        <p:spPr>
          <a:xfrm>
            <a:off x="10824663" y="3773685"/>
            <a:ext cx="1343891" cy="292388"/>
          </a:xfrm>
          <a:prstGeom prst="rect">
            <a:avLst/>
          </a:prstGeom>
          <a:solidFill>
            <a:srgbClr val="000000"/>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300" b="1" i="0" u="none" strike="noStrike" kern="1200" cap="none" spc="0" normalizeH="0" baseline="0" noProof="0" dirty="0">
              <a:ln>
                <a:noFill/>
              </a:ln>
              <a:solidFill>
                <a:srgbClr val="0099FF"/>
              </a:solidFill>
              <a:effectLst/>
              <a:uLnTx/>
              <a:uFillTx/>
              <a:latin typeface="Tahoma"/>
              <a:ea typeface="Verdana" panose="020B0604030504040204" pitchFamily="34" charset="0"/>
              <a:cs typeface="+mn-cs"/>
            </a:endParaRPr>
          </a:p>
        </p:txBody>
      </p:sp>
      <p:sp>
        <p:nvSpPr>
          <p:cNvPr id="4" name="TextBox 3"/>
          <p:cNvSpPr txBox="1"/>
          <p:nvPr/>
        </p:nvSpPr>
        <p:spPr>
          <a:xfrm>
            <a:off x="3209392" y="6095766"/>
            <a:ext cx="5334001" cy="276999"/>
          </a:xfrm>
          <a:prstGeom prst="rect">
            <a:avLst/>
          </a:prstGeom>
          <a:solidFill>
            <a:schemeClr val="bg1">
              <a:lumMod val="50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200" b="1" i="0" u="none" strike="noStrike" kern="1200" cap="none" spc="0" normalizeH="0" baseline="0" noProof="0" dirty="0">
                <a:ln>
                  <a:noFill/>
                </a:ln>
                <a:solidFill>
                  <a:srgbClr val="00FFCC"/>
                </a:solidFill>
                <a:effectLst/>
                <a:uLnTx/>
                <a:uFillTx/>
                <a:latin typeface="Verdana" panose="020B0604030504040204" pitchFamily="34" charset="0"/>
                <a:ea typeface="Verdana" panose="020B0604030504040204" pitchFamily="34" charset="0"/>
                <a:cs typeface="+mn-cs"/>
              </a:rPr>
              <a:t>METEOSAT Third Generation (MTG), launch 2022</a:t>
            </a:r>
          </a:p>
        </p:txBody>
      </p:sp>
      <p:sp>
        <p:nvSpPr>
          <p:cNvPr id="9" name="TextBox 8"/>
          <p:cNvSpPr txBox="1"/>
          <p:nvPr/>
        </p:nvSpPr>
        <p:spPr>
          <a:xfrm>
            <a:off x="9558000" y="4356000"/>
            <a:ext cx="2610554" cy="738664"/>
          </a:xfrm>
          <a:prstGeom prst="rect">
            <a:avLst/>
          </a:prstGeom>
          <a:solidFill>
            <a:srgbClr val="007AB0"/>
          </a:solidFill>
        </p:spPr>
        <p:txBody>
          <a:bodyPr wrap="square" rtlCol="0">
            <a:spAutoFit/>
          </a:bodyPr>
          <a:lstStyle/>
          <a:p>
            <a:r>
              <a:rPr lang="en-GB" sz="1400" b="0" dirty="0" smtClean="0">
                <a:ea typeface="Tahoma" panose="020B0604030504040204" pitchFamily="34" charset="0"/>
                <a:cs typeface="Tahoma" panose="020B0604030504040204" pitchFamily="34" charset="0"/>
              </a:rPr>
              <a:t>METEOSAT-9 REPLACING METEOSAT-8  </a:t>
            </a:r>
          </a:p>
          <a:p>
            <a:r>
              <a:rPr lang="en-GB" sz="1400" b="0" dirty="0" smtClean="0">
                <a:ea typeface="Tahoma" panose="020B0604030504040204" pitchFamily="34" charset="0"/>
                <a:cs typeface="Tahoma" panose="020B0604030504040204" pitchFamily="34" charset="0"/>
              </a:rPr>
              <a:t>FROM 1 JUNE 2022</a:t>
            </a:r>
          </a:p>
        </p:txBody>
      </p:sp>
    </p:spTree>
    <p:extLst>
      <p:ext uri="{BB962C8B-B14F-4D97-AF65-F5344CB8AC3E}">
        <p14:creationId xmlns:p14="http://schemas.microsoft.com/office/powerpoint/2010/main" val="285468130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1143000" y="861133"/>
            <a:ext cx="9846425" cy="5656045"/>
          </a:xfrm>
          <a:prstGeom prst="rect">
            <a:avLst/>
          </a:prstGeom>
          <a:solidFill>
            <a:schemeClr val="tx1">
              <a:lumMod val="50000"/>
            </a:scheme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sz="900" b="1" i="0" u="none" strike="noStrike" kern="1200" cap="none" spc="0" normalizeH="0" baseline="0" noProof="0">
              <a:ln>
                <a:noFill/>
              </a:ln>
              <a:solidFill>
                <a:srgbClr val="FFFFFF"/>
              </a:solidFill>
              <a:effectLst/>
              <a:uLnTx/>
              <a:uFillTx/>
              <a:latin typeface="Tahoma" pitchFamily="34" charset="0"/>
              <a:ea typeface="+mn-ea"/>
              <a:cs typeface="+mn-cs"/>
            </a:endParaRPr>
          </a:p>
        </p:txBody>
      </p:sp>
      <p:cxnSp>
        <p:nvCxnSpPr>
          <p:cNvPr id="142" name="Straight Connector 141"/>
          <p:cNvCxnSpPr>
            <a:cxnSpLocks noChangeShapeType="1"/>
          </p:cNvCxnSpPr>
          <p:nvPr/>
        </p:nvCxnSpPr>
        <p:spPr bwMode="auto">
          <a:xfrm>
            <a:off x="6106186" y="822107"/>
            <a:ext cx="35726" cy="5455601"/>
          </a:xfrm>
          <a:prstGeom prst="line">
            <a:avLst/>
          </a:prstGeom>
          <a:noFill/>
          <a:ln w="19050" algn="ctr">
            <a:solidFill>
              <a:srgbClr val="EE2D24"/>
            </a:solidFill>
            <a:round/>
            <a:headEnd/>
            <a:tailEnd/>
          </a:ln>
        </p:spPr>
      </p:cxnSp>
      <p:grpSp>
        <p:nvGrpSpPr>
          <p:cNvPr id="7" name="Group 91"/>
          <p:cNvGrpSpPr>
            <a:grpSpLocks/>
          </p:cNvGrpSpPr>
          <p:nvPr/>
        </p:nvGrpSpPr>
        <p:grpSpPr bwMode="auto">
          <a:xfrm>
            <a:off x="2306515" y="1093177"/>
            <a:ext cx="7702062" cy="5284534"/>
            <a:chOff x="847725" y="898525"/>
            <a:chExt cx="8343900" cy="5588000"/>
          </a:xfrm>
          <a:solidFill>
            <a:schemeClr val="accent3">
              <a:alpha val="20000"/>
            </a:schemeClr>
          </a:solidFill>
        </p:grpSpPr>
        <p:sp>
          <p:nvSpPr>
            <p:cNvPr id="8" name="Rectangle 96"/>
            <p:cNvSpPr>
              <a:spLocks noChangeArrowheads="1"/>
            </p:cNvSpPr>
            <p:nvPr/>
          </p:nvSpPr>
          <p:spPr bwMode="auto">
            <a:xfrm>
              <a:off x="8477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9" name="Rectangle 97"/>
            <p:cNvSpPr>
              <a:spLocks noChangeArrowheads="1"/>
            </p:cNvSpPr>
            <p:nvPr/>
          </p:nvSpPr>
          <p:spPr bwMode="auto">
            <a:xfrm>
              <a:off x="12985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0" name="Rectangle 98"/>
            <p:cNvSpPr>
              <a:spLocks noChangeArrowheads="1"/>
            </p:cNvSpPr>
            <p:nvPr/>
          </p:nvSpPr>
          <p:spPr bwMode="auto">
            <a:xfrm>
              <a:off x="17494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1" name="Rectangle 101"/>
            <p:cNvSpPr>
              <a:spLocks noChangeArrowheads="1"/>
            </p:cNvSpPr>
            <p:nvPr/>
          </p:nvSpPr>
          <p:spPr bwMode="auto">
            <a:xfrm>
              <a:off x="22002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2" name="Rectangle 102"/>
            <p:cNvSpPr>
              <a:spLocks noChangeArrowheads="1"/>
            </p:cNvSpPr>
            <p:nvPr/>
          </p:nvSpPr>
          <p:spPr bwMode="auto">
            <a:xfrm>
              <a:off x="26511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3" name="Rectangle 104"/>
            <p:cNvSpPr>
              <a:spLocks noChangeArrowheads="1"/>
            </p:cNvSpPr>
            <p:nvPr/>
          </p:nvSpPr>
          <p:spPr bwMode="auto">
            <a:xfrm>
              <a:off x="35528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4" name="Rectangle 105"/>
            <p:cNvSpPr>
              <a:spLocks noChangeArrowheads="1"/>
            </p:cNvSpPr>
            <p:nvPr/>
          </p:nvSpPr>
          <p:spPr bwMode="auto">
            <a:xfrm>
              <a:off x="40036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5" name="Rectangle 106"/>
            <p:cNvSpPr>
              <a:spLocks noChangeArrowheads="1"/>
            </p:cNvSpPr>
            <p:nvPr/>
          </p:nvSpPr>
          <p:spPr bwMode="auto">
            <a:xfrm>
              <a:off x="44545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6" name="Rectangle 107"/>
            <p:cNvSpPr>
              <a:spLocks noChangeArrowheads="1"/>
            </p:cNvSpPr>
            <p:nvPr/>
          </p:nvSpPr>
          <p:spPr bwMode="auto">
            <a:xfrm>
              <a:off x="49053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7" name="Rectangle 108"/>
            <p:cNvSpPr>
              <a:spLocks noChangeArrowheads="1"/>
            </p:cNvSpPr>
            <p:nvPr/>
          </p:nvSpPr>
          <p:spPr bwMode="auto">
            <a:xfrm>
              <a:off x="53562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8" name="Rectangle 109"/>
            <p:cNvSpPr>
              <a:spLocks noChangeArrowheads="1"/>
            </p:cNvSpPr>
            <p:nvPr/>
          </p:nvSpPr>
          <p:spPr bwMode="auto">
            <a:xfrm>
              <a:off x="58070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9" name="Rectangle 110"/>
            <p:cNvSpPr>
              <a:spLocks noChangeArrowheads="1"/>
            </p:cNvSpPr>
            <p:nvPr/>
          </p:nvSpPr>
          <p:spPr bwMode="auto">
            <a:xfrm>
              <a:off x="62579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20" name="Rectangle 111"/>
            <p:cNvSpPr>
              <a:spLocks noChangeArrowheads="1"/>
            </p:cNvSpPr>
            <p:nvPr/>
          </p:nvSpPr>
          <p:spPr bwMode="auto">
            <a:xfrm>
              <a:off x="67087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21" name="Rectangle 112"/>
            <p:cNvSpPr>
              <a:spLocks noChangeArrowheads="1"/>
            </p:cNvSpPr>
            <p:nvPr/>
          </p:nvSpPr>
          <p:spPr bwMode="auto">
            <a:xfrm>
              <a:off x="71596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22" name="Rectangle 113"/>
            <p:cNvSpPr>
              <a:spLocks noChangeArrowheads="1"/>
            </p:cNvSpPr>
            <p:nvPr/>
          </p:nvSpPr>
          <p:spPr bwMode="auto">
            <a:xfrm>
              <a:off x="76104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23" name="Rectangle 114"/>
            <p:cNvSpPr>
              <a:spLocks noChangeArrowheads="1"/>
            </p:cNvSpPr>
            <p:nvPr/>
          </p:nvSpPr>
          <p:spPr bwMode="auto">
            <a:xfrm>
              <a:off x="80613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24" name="Rectangle 115"/>
            <p:cNvSpPr>
              <a:spLocks noChangeArrowheads="1"/>
            </p:cNvSpPr>
            <p:nvPr/>
          </p:nvSpPr>
          <p:spPr bwMode="auto">
            <a:xfrm>
              <a:off x="851217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25" name="Rectangle 116"/>
            <p:cNvSpPr>
              <a:spLocks noChangeArrowheads="1"/>
            </p:cNvSpPr>
            <p:nvPr/>
          </p:nvSpPr>
          <p:spPr bwMode="auto">
            <a:xfrm>
              <a:off x="8963025" y="898525"/>
              <a:ext cx="228600" cy="5588000"/>
            </a:xfrm>
            <a:prstGeom prst="rect">
              <a:avLst/>
            </a:prstGeom>
            <a:grp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grpSp>
      <p:sp>
        <p:nvSpPr>
          <p:cNvPr id="2" name="Title 1"/>
          <p:cNvSpPr>
            <a:spLocks noGrp="1"/>
          </p:cNvSpPr>
          <p:nvPr>
            <p:ph type="title"/>
          </p:nvPr>
        </p:nvSpPr>
        <p:spPr>
          <a:xfrm>
            <a:off x="1075748" y="-36478"/>
            <a:ext cx="10049933" cy="808073"/>
          </a:xfrm>
        </p:spPr>
        <p:txBody>
          <a:bodyPr/>
          <a:lstStyle/>
          <a:p>
            <a:r>
              <a:rPr lang="en-US" sz="2500" dirty="0"/>
              <a:t>EUMETSAT committed to more &amp; better observations until 2040</a:t>
            </a:r>
            <a:endParaRPr lang="en-GB" sz="2500" dirty="0"/>
          </a:p>
        </p:txBody>
      </p:sp>
      <p:pic>
        <p:nvPicPr>
          <p:cNvPr id="4" name="Content Placeholder 3" descr="msg.png"/>
          <p:cNvPicPr>
            <a:picLocks noGrp="1" noChangeAspect="1"/>
          </p:cNvPicPr>
          <p:nvPr>
            <p:ph idx="1"/>
          </p:nvPr>
        </p:nvPicPr>
        <p:blipFill>
          <a:blip r:embed="rId3" cstate="print"/>
          <a:srcRect/>
          <a:stretch>
            <a:fillRect/>
          </a:stretch>
        </p:blipFill>
        <p:spPr>
          <a:xfrm>
            <a:off x="1877158" y="1468316"/>
            <a:ext cx="463062" cy="467458"/>
          </a:xfrm>
        </p:spPr>
      </p:pic>
      <p:cxnSp>
        <p:nvCxnSpPr>
          <p:cNvPr id="6" name="Straight Connector 11"/>
          <p:cNvCxnSpPr>
            <a:cxnSpLocks noChangeShapeType="1"/>
          </p:cNvCxnSpPr>
          <p:nvPr/>
        </p:nvCxnSpPr>
        <p:spPr bwMode="auto">
          <a:xfrm>
            <a:off x="1563568" y="4457611"/>
            <a:ext cx="9230431" cy="0"/>
          </a:xfrm>
          <a:prstGeom prst="line">
            <a:avLst/>
          </a:prstGeom>
          <a:noFill/>
          <a:ln w="25400" algn="ctr">
            <a:solidFill>
              <a:schemeClr val="accent3"/>
            </a:solidFill>
            <a:prstDash val="dash"/>
            <a:round/>
            <a:headEnd/>
            <a:tailEnd/>
          </a:ln>
        </p:spPr>
      </p:cxnSp>
      <p:sp>
        <p:nvSpPr>
          <p:cNvPr id="26" name="TextBox 177"/>
          <p:cNvSpPr txBox="1">
            <a:spLocks noChangeArrowheads="1"/>
          </p:cNvSpPr>
          <p:nvPr/>
        </p:nvSpPr>
        <p:spPr bwMode="auto">
          <a:xfrm>
            <a:off x="2070589"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03</a:t>
            </a:r>
          </a:p>
        </p:txBody>
      </p:sp>
      <p:sp>
        <p:nvSpPr>
          <p:cNvPr id="27" name="TextBox 178"/>
          <p:cNvSpPr txBox="1">
            <a:spLocks noChangeArrowheads="1"/>
          </p:cNvSpPr>
          <p:nvPr/>
        </p:nvSpPr>
        <p:spPr bwMode="auto">
          <a:xfrm>
            <a:off x="2274277"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04</a:t>
            </a:r>
          </a:p>
        </p:txBody>
      </p:sp>
      <p:sp>
        <p:nvSpPr>
          <p:cNvPr id="28" name="TextBox 179"/>
          <p:cNvSpPr txBox="1">
            <a:spLocks noChangeArrowheads="1"/>
          </p:cNvSpPr>
          <p:nvPr/>
        </p:nvSpPr>
        <p:spPr bwMode="auto">
          <a:xfrm>
            <a:off x="2486758"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05</a:t>
            </a:r>
          </a:p>
        </p:txBody>
      </p:sp>
      <p:sp>
        <p:nvSpPr>
          <p:cNvPr id="29" name="TextBox 180"/>
          <p:cNvSpPr txBox="1">
            <a:spLocks noChangeArrowheads="1"/>
          </p:cNvSpPr>
          <p:nvPr/>
        </p:nvSpPr>
        <p:spPr bwMode="auto">
          <a:xfrm>
            <a:off x="2688981"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06</a:t>
            </a:r>
          </a:p>
        </p:txBody>
      </p:sp>
      <p:sp>
        <p:nvSpPr>
          <p:cNvPr id="30" name="TextBox 181"/>
          <p:cNvSpPr txBox="1">
            <a:spLocks noChangeArrowheads="1"/>
          </p:cNvSpPr>
          <p:nvPr/>
        </p:nvSpPr>
        <p:spPr bwMode="auto">
          <a:xfrm>
            <a:off x="2901461"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07</a:t>
            </a:r>
          </a:p>
        </p:txBody>
      </p:sp>
      <p:sp>
        <p:nvSpPr>
          <p:cNvPr id="31" name="TextBox 182"/>
          <p:cNvSpPr txBox="1">
            <a:spLocks noChangeArrowheads="1"/>
          </p:cNvSpPr>
          <p:nvPr/>
        </p:nvSpPr>
        <p:spPr bwMode="auto">
          <a:xfrm>
            <a:off x="3108081"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08</a:t>
            </a:r>
          </a:p>
        </p:txBody>
      </p:sp>
      <p:sp>
        <p:nvSpPr>
          <p:cNvPr id="32" name="TextBox 183"/>
          <p:cNvSpPr txBox="1">
            <a:spLocks noChangeArrowheads="1"/>
          </p:cNvSpPr>
          <p:nvPr/>
        </p:nvSpPr>
        <p:spPr bwMode="auto">
          <a:xfrm>
            <a:off x="3322027"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09</a:t>
            </a:r>
          </a:p>
        </p:txBody>
      </p:sp>
      <p:sp>
        <p:nvSpPr>
          <p:cNvPr id="33" name="TextBox 184"/>
          <p:cNvSpPr txBox="1">
            <a:spLocks noChangeArrowheads="1"/>
          </p:cNvSpPr>
          <p:nvPr/>
        </p:nvSpPr>
        <p:spPr bwMode="auto">
          <a:xfrm>
            <a:off x="3518389"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10</a:t>
            </a:r>
          </a:p>
        </p:txBody>
      </p:sp>
      <p:sp>
        <p:nvSpPr>
          <p:cNvPr id="34" name="TextBox 185"/>
          <p:cNvSpPr txBox="1">
            <a:spLocks noChangeArrowheads="1"/>
          </p:cNvSpPr>
          <p:nvPr/>
        </p:nvSpPr>
        <p:spPr bwMode="auto">
          <a:xfrm>
            <a:off x="3730869"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11</a:t>
            </a:r>
          </a:p>
        </p:txBody>
      </p:sp>
      <p:sp>
        <p:nvSpPr>
          <p:cNvPr id="35" name="TextBox 186"/>
          <p:cNvSpPr txBox="1">
            <a:spLocks noChangeArrowheads="1"/>
          </p:cNvSpPr>
          <p:nvPr/>
        </p:nvSpPr>
        <p:spPr bwMode="auto">
          <a:xfrm>
            <a:off x="3936023"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12</a:t>
            </a:r>
          </a:p>
        </p:txBody>
      </p:sp>
      <p:sp>
        <p:nvSpPr>
          <p:cNvPr id="36" name="TextBox 187"/>
          <p:cNvSpPr txBox="1">
            <a:spLocks noChangeArrowheads="1"/>
          </p:cNvSpPr>
          <p:nvPr/>
        </p:nvSpPr>
        <p:spPr bwMode="auto">
          <a:xfrm>
            <a:off x="4148504"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13</a:t>
            </a:r>
          </a:p>
        </p:txBody>
      </p:sp>
      <p:sp>
        <p:nvSpPr>
          <p:cNvPr id="37" name="TextBox 188"/>
          <p:cNvSpPr txBox="1">
            <a:spLocks noChangeArrowheads="1"/>
          </p:cNvSpPr>
          <p:nvPr/>
        </p:nvSpPr>
        <p:spPr bwMode="auto">
          <a:xfrm>
            <a:off x="4350727"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14</a:t>
            </a:r>
          </a:p>
        </p:txBody>
      </p:sp>
      <p:sp>
        <p:nvSpPr>
          <p:cNvPr id="38" name="TextBox 189"/>
          <p:cNvSpPr txBox="1">
            <a:spLocks noChangeArrowheads="1"/>
          </p:cNvSpPr>
          <p:nvPr/>
        </p:nvSpPr>
        <p:spPr bwMode="auto">
          <a:xfrm>
            <a:off x="4563208"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15</a:t>
            </a:r>
          </a:p>
        </p:txBody>
      </p:sp>
      <p:sp>
        <p:nvSpPr>
          <p:cNvPr id="39" name="TextBox 190"/>
          <p:cNvSpPr txBox="1">
            <a:spLocks noChangeArrowheads="1"/>
          </p:cNvSpPr>
          <p:nvPr/>
        </p:nvSpPr>
        <p:spPr bwMode="auto">
          <a:xfrm>
            <a:off x="4772758"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16</a:t>
            </a:r>
          </a:p>
        </p:txBody>
      </p:sp>
      <p:sp>
        <p:nvSpPr>
          <p:cNvPr id="40" name="TextBox 191"/>
          <p:cNvSpPr txBox="1">
            <a:spLocks noChangeArrowheads="1"/>
          </p:cNvSpPr>
          <p:nvPr/>
        </p:nvSpPr>
        <p:spPr bwMode="auto">
          <a:xfrm>
            <a:off x="4985238"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17</a:t>
            </a:r>
          </a:p>
        </p:txBody>
      </p:sp>
      <p:sp>
        <p:nvSpPr>
          <p:cNvPr id="41" name="TextBox 192"/>
          <p:cNvSpPr txBox="1">
            <a:spLocks noChangeArrowheads="1"/>
          </p:cNvSpPr>
          <p:nvPr/>
        </p:nvSpPr>
        <p:spPr bwMode="auto">
          <a:xfrm>
            <a:off x="5181600"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18</a:t>
            </a:r>
          </a:p>
        </p:txBody>
      </p:sp>
      <p:sp>
        <p:nvSpPr>
          <p:cNvPr id="42" name="TextBox 193"/>
          <p:cNvSpPr txBox="1">
            <a:spLocks noChangeArrowheads="1"/>
          </p:cNvSpPr>
          <p:nvPr/>
        </p:nvSpPr>
        <p:spPr bwMode="auto">
          <a:xfrm>
            <a:off x="539554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19</a:t>
            </a:r>
          </a:p>
        </p:txBody>
      </p:sp>
      <p:sp>
        <p:nvSpPr>
          <p:cNvPr id="43" name="TextBox 194"/>
          <p:cNvSpPr txBox="1">
            <a:spLocks noChangeArrowheads="1"/>
          </p:cNvSpPr>
          <p:nvPr/>
        </p:nvSpPr>
        <p:spPr bwMode="auto">
          <a:xfrm>
            <a:off x="5599235"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20</a:t>
            </a:r>
          </a:p>
        </p:txBody>
      </p:sp>
      <p:sp>
        <p:nvSpPr>
          <p:cNvPr id="44" name="TextBox 195"/>
          <p:cNvSpPr txBox="1">
            <a:spLocks noChangeArrowheads="1"/>
          </p:cNvSpPr>
          <p:nvPr/>
        </p:nvSpPr>
        <p:spPr bwMode="auto">
          <a:xfrm>
            <a:off x="5811715"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21</a:t>
            </a:r>
          </a:p>
        </p:txBody>
      </p:sp>
      <p:sp>
        <p:nvSpPr>
          <p:cNvPr id="45" name="TextBox 196"/>
          <p:cNvSpPr txBox="1">
            <a:spLocks noChangeArrowheads="1"/>
          </p:cNvSpPr>
          <p:nvPr/>
        </p:nvSpPr>
        <p:spPr bwMode="auto">
          <a:xfrm>
            <a:off x="6013938"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22</a:t>
            </a:r>
          </a:p>
        </p:txBody>
      </p:sp>
      <p:sp>
        <p:nvSpPr>
          <p:cNvPr id="46" name="TextBox 197"/>
          <p:cNvSpPr txBox="1">
            <a:spLocks noChangeArrowheads="1"/>
          </p:cNvSpPr>
          <p:nvPr/>
        </p:nvSpPr>
        <p:spPr bwMode="auto">
          <a:xfrm>
            <a:off x="6226420"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23</a:t>
            </a:r>
          </a:p>
        </p:txBody>
      </p:sp>
      <p:sp>
        <p:nvSpPr>
          <p:cNvPr id="47" name="TextBox 198"/>
          <p:cNvSpPr txBox="1">
            <a:spLocks noChangeArrowheads="1"/>
          </p:cNvSpPr>
          <p:nvPr/>
        </p:nvSpPr>
        <p:spPr bwMode="auto">
          <a:xfrm>
            <a:off x="6433038"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24</a:t>
            </a:r>
          </a:p>
        </p:txBody>
      </p:sp>
      <p:sp>
        <p:nvSpPr>
          <p:cNvPr id="48" name="TextBox 199"/>
          <p:cNvSpPr txBox="1">
            <a:spLocks noChangeArrowheads="1"/>
          </p:cNvSpPr>
          <p:nvPr/>
        </p:nvSpPr>
        <p:spPr bwMode="auto">
          <a:xfrm>
            <a:off x="6646984"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25</a:t>
            </a:r>
          </a:p>
        </p:txBody>
      </p:sp>
      <p:sp>
        <p:nvSpPr>
          <p:cNvPr id="49" name="TextBox 200"/>
          <p:cNvSpPr txBox="1">
            <a:spLocks noChangeArrowheads="1"/>
          </p:cNvSpPr>
          <p:nvPr/>
        </p:nvSpPr>
        <p:spPr bwMode="auto">
          <a:xfrm>
            <a:off x="684334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26</a:t>
            </a:r>
          </a:p>
        </p:txBody>
      </p:sp>
      <p:sp>
        <p:nvSpPr>
          <p:cNvPr id="50" name="TextBox 201"/>
          <p:cNvSpPr txBox="1">
            <a:spLocks noChangeArrowheads="1"/>
          </p:cNvSpPr>
          <p:nvPr/>
        </p:nvSpPr>
        <p:spPr bwMode="auto">
          <a:xfrm>
            <a:off x="7055827"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27</a:t>
            </a:r>
          </a:p>
        </p:txBody>
      </p:sp>
      <p:sp>
        <p:nvSpPr>
          <p:cNvPr id="51" name="TextBox 202"/>
          <p:cNvSpPr txBox="1">
            <a:spLocks noChangeArrowheads="1"/>
          </p:cNvSpPr>
          <p:nvPr/>
        </p:nvSpPr>
        <p:spPr bwMode="auto">
          <a:xfrm>
            <a:off x="7260981"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28</a:t>
            </a:r>
          </a:p>
        </p:txBody>
      </p:sp>
      <p:sp>
        <p:nvSpPr>
          <p:cNvPr id="52" name="TextBox 203"/>
          <p:cNvSpPr txBox="1">
            <a:spLocks noChangeArrowheads="1"/>
          </p:cNvSpPr>
          <p:nvPr/>
        </p:nvSpPr>
        <p:spPr bwMode="auto">
          <a:xfrm>
            <a:off x="7473461"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29</a:t>
            </a:r>
          </a:p>
        </p:txBody>
      </p:sp>
      <p:sp>
        <p:nvSpPr>
          <p:cNvPr id="53" name="TextBox 204"/>
          <p:cNvSpPr txBox="1">
            <a:spLocks noChangeArrowheads="1"/>
          </p:cNvSpPr>
          <p:nvPr/>
        </p:nvSpPr>
        <p:spPr bwMode="auto">
          <a:xfrm>
            <a:off x="7675684"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30</a:t>
            </a:r>
          </a:p>
        </p:txBody>
      </p:sp>
      <p:sp>
        <p:nvSpPr>
          <p:cNvPr id="54" name="TextBox 205"/>
          <p:cNvSpPr txBox="1">
            <a:spLocks noChangeArrowheads="1"/>
          </p:cNvSpPr>
          <p:nvPr/>
        </p:nvSpPr>
        <p:spPr bwMode="auto">
          <a:xfrm>
            <a:off x="788816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31</a:t>
            </a:r>
          </a:p>
        </p:txBody>
      </p:sp>
      <p:sp>
        <p:nvSpPr>
          <p:cNvPr id="55" name="TextBox 206"/>
          <p:cNvSpPr txBox="1">
            <a:spLocks noChangeArrowheads="1"/>
          </p:cNvSpPr>
          <p:nvPr/>
        </p:nvSpPr>
        <p:spPr bwMode="auto">
          <a:xfrm>
            <a:off x="810064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32</a:t>
            </a:r>
          </a:p>
        </p:txBody>
      </p:sp>
      <p:sp>
        <p:nvSpPr>
          <p:cNvPr id="56" name="TextBox 207"/>
          <p:cNvSpPr txBox="1">
            <a:spLocks noChangeArrowheads="1"/>
          </p:cNvSpPr>
          <p:nvPr/>
        </p:nvSpPr>
        <p:spPr bwMode="auto">
          <a:xfrm>
            <a:off x="830726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33</a:t>
            </a:r>
          </a:p>
        </p:txBody>
      </p:sp>
      <p:sp>
        <p:nvSpPr>
          <p:cNvPr id="57" name="TextBox 208"/>
          <p:cNvSpPr txBox="1">
            <a:spLocks noChangeArrowheads="1"/>
          </p:cNvSpPr>
          <p:nvPr/>
        </p:nvSpPr>
        <p:spPr bwMode="auto">
          <a:xfrm>
            <a:off x="851974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34</a:t>
            </a:r>
          </a:p>
        </p:txBody>
      </p:sp>
      <p:sp>
        <p:nvSpPr>
          <p:cNvPr id="58" name="TextBox 209"/>
          <p:cNvSpPr txBox="1">
            <a:spLocks noChangeArrowheads="1"/>
          </p:cNvSpPr>
          <p:nvPr/>
        </p:nvSpPr>
        <p:spPr bwMode="auto">
          <a:xfrm>
            <a:off x="8717573"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35</a:t>
            </a:r>
          </a:p>
        </p:txBody>
      </p:sp>
      <p:sp>
        <p:nvSpPr>
          <p:cNvPr id="59" name="TextBox 210"/>
          <p:cNvSpPr txBox="1">
            <a:spLocks noChangeArrowheads="1"/>
          </p:cNvSpPr>
          <p:nvPr/>
        </p:nvSpPr>
        <p:spPr bwMode="auto">
          <a:xfrm>
            <a:off x="8930054"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36</a:t>
            </a:r>
          </a:p>
        </p:txBody>
      </p:sp>
      <p:sp>
        <p:nvSpPr>
          <p:cNvPr id="60" name="TextBox 211"/>
          <p:cNvSpPr txBox="1">
            <a:spLocks noChangeArrowheads="1"/>
          </p:cNvSpPr>
          <p:nvPr/>
        </p:nvSpPr>
        <p:spPr bwMode="auto">
          <a:xfrm>
            <a:off x="9133743"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37</a:t>
            </a:r>
          </a:p>
        </p:txBody>
      </p:sp>
      <p:sp>
        <p:nvSpPr>
          <p:cNvPr id="61" name="TextBox 212"/>
          <p:cNvSpPr txBox="1">
            <a:spLocks noChangeArrowheads="1"/>
          </p:cNvSpPr>
          <p:nvPr/>
        </p:nvSpPr>
        <p:spPr bwMode="auto">
          <a:xfrm>
            <a:off x="9347689"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38</a:t>
            </a:r>
          </a:p>
        </p:txBody>
      </p:sp>
      <p:sp>
        <p:nvSpPr>
          <p:cNvPr id="62" name="TextBox 213"/>
          <p:cNvSpPr txBox="1">
            <a:spLocks noChangeArrowheads="1"/>
          </p:cNvSpPr>
          <p:nvPr/>
        </p:nvSpPr>
        <p:spPr bwMode="auto">
          <a:xfrm>
            <a:off x="9548446"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39</a:t>
            </a:r>
          </a:p>
        </p:txBody>
      </p:sp>
      <p:sp>
        <p:nvSpPr>
          <p:cNvPr id="63" name="TextBox 214"/>
          <p:cNvSpPr txBox="1">
            <a:spLocks noChangeArrowheads="1"/>
          </p:cNvSpPr>
          <p:nvPr/>
        </p:nvSpPr>
        <p:spPr bwMode="auto">
          <a:xfrm>
            <a:off x="9762392" y="10946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40</a:t>
            </a:r>
          </a:p>
        </p:txBody>
      </p:sp>
      <p:sp>
        <p:nvSpPr>
          <p:cNvPr id="64" name="TextBox 215"/>
          <p:cNvSpPr txBox="1">
            <a:spLocks noChangeArrowheads="1"/>
          </p:cNvSpPr>
          <p:nvPr/>
        </p:nvSpPr>
        <p:spPr bwMode="auto">
          <a:xfrm>
            <a:off x="1655887" y="1094643"/>
            <a:ext cx="518091"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0" i="0" u="none" strike="noStrike" kern="1200" cap="none" spc="0" normalizeH="0" baseline="0" noProof="0" dirty="0">
                <a:ln>
                  <a:noFill/>
                </a:ln>
                <a:solidFill>
                  <a:srgbClr val="FFFFFF"/>
                </a:solidFill>
                <a:effectLst/>
                <a:uLnTx/>
                <a:uFillTx/>
                <a:latin typeface="Arial" pitchFamily="34" charset="0"/>
                <a:ea typeface="+mn-ea"/>
                <a:cs typeface="Arial" pitchFamily="34" charset="0"/>
              </a:rPr>
              <a:t>YEAR...</a:t>
            </a:r>
          </a:p>
        </p:txBody>
      </p:sp>
      <p:sp>
        <p:nvSpPr>
          <p:cNvPr id="65" name="Rectangle 64"/>
          <p:cNvSpPr/>
          <p:nvPr/>
        </p:nvSpPr>
        <p:spPr>
          <a:xfrm>
            <a:off x="2305051" y="1424354"/>
            <a:ext cx="4580792" cy="152400"/>
          </a:xfrm>
          <a:prstGeom prst="rect">
            <a:avLst/>
          </a:prstGeom>
          <a:solidFill>
            <a:srgbClr val="00B5E2"/>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METEOSAT SECOND GENERATION</a:t>
            </a:r>
          </a:p>
        </p:txBody>
      </p:sp>
      <p:sp>
        <p:nvSpPr>
          <p:cNvPr id="66" name="Rectangle 65"/>
          <p:cNvSpPr/>
          <p:nvPr/>
        </p:nvSpPr>
        <p:spPr>
          <a:xfrm>
            <a:off x="6236294" y="2267501"/>
            <a:ext cx="4180743" cy="167933"/>
          </a:xfrm>
          <a:prstGeom prst="rect">
            <a:avLst/>
          </a:prstGeom>
          <a:solidFill>
            <a:srgbClr val="00B5E2"/>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METEOSAT THIRD GENERATION</a:t>
            </a:r>
          </a:p>
        </p:txBody>
      </p:sp>
      <p:sp>
        <p:nvSpPr>
          <p:cNvPr id="72" name="Rectangle 71"/>
          <p:cNvSpPr/>
          <p:nvPr/>
        </p:nvSpPr>
        <p:spPr>
          <a:xfrm>
            <a:off x="6237273" y="2458131"/>
            <a:ext cx="1768719" cy="155331"/>
          </a:xfrm>
          <a:prstGeom prst="rect">
            <a:avLst/>
          </a:prstGeom>
          <a:solidFill>
            <a:srgbClr val="00B5E2">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MTG-I-1 : IMAGERY</a:t>
            </a:r>
          </a:p>
        </p:txBody>
      </p:sp>
      <p:sp>
        <p:nvSpPr>
          <p:cNvPr id="73" name="Rectangle 72"/>
          <p:cNvSpPr/>
          <p:nvPr/>
        </p:nvSpPr>
        <p:spPr>
          <a:xfrm>
            <a:off x="6497403" y="2605295"/>
            <a:ext cx="1768720" cy="155331"/>
          </a:xfrm>
          <a:prstGeom prst="rect">
            <a:avLst/>
          </a:prstGeom>
          <a:solidFill>
            <a:srgbClr val="00B5E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MTG-S-1: SOUNDING</a:t>
            </a:r>
          </a:p>
        </p:txBody>
      </p:sp>
      <p:sp>
        <p:nvSpPr>
          <p:cNvPr id="74" name="Rectangle 73"/>
          <p:cNvSpPr/>
          <p:nvPr/>
        </p:nvSpPr>
        <p:spPr>
          <a:xfrm>
            <a:off x="6849230" y="2774307"/>
            <a:ext cx="1768720" cy="155331"/>
          </a:xfrm>
          <a:prstGeom prst="rect">
            <a:avLst/>
          </a:prstGeom>
          <a:solidFill>
            <a:srgbClr val="00B5E2">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MTG-I-2: IMAGERY</a:t>
            </a:r>
          </a:p>
        </p:txBody>
      </p:sp>
      <p:sp>
        <p:nvSpPr>
          <p:cNvPr id="75" name="Rectangle 74"/>
          <p:cNvSpPr/>
          <p:nvPr/>
        </p:nvSpPr>
        <p:spPr>
          <a:xfrm>
            <a:off x="7353299" y="2960743"/>
            <a:ext cx="1770185" cy="155331"/>
          </a:xfrm>
          <a:prstGeom prst="rect">
            <a:avLst/>
          </a:prstGeom>
          <a:solidFill>
            <a:srgbClr val="00B5E2">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MTG-I-3: IMAGERY</a:t>
            </a:r>
          </a:p>
        </p:txBody>
      </p:sp>
      <p:sp>
        <p:nvSpPr>
          <p:cNvPr id="76" name="Rectangle 75"/>
          <p:cNvSpPr/>
          <p:nvPr/>
        </p:nvSpPr>
        <p:spPr>
          <a:xfrm>
            <a:off x="7867649" y="3109307"/>
            <a:ext cx="1768720" cy="155331"/>
          </a:xfrm>
          <a:prstGeom prst="rect">
            <a:avLst/>
          </a:prstGeom>
          <a:solidFill>
            <a:srgbClr val="00B5E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MTG-S-2: SOUNDING</a:t>
            </a:r>
          </a:p>
        </p:txBody>
      </p:sp>
      <p:sp>
        <p:nvSpPr>
          <p:cNvPr id="77" name="Rectangle 76"/>
          <p:cNvSpPr/>
          <p:nvPr/>
        </p:nvSpPr>
        <p:spPr>
          <a:xfrm>
            <a:off x="8294302" y="3256087"/>
            <a:ext cx="1768720" cy="155331"/>
          </a:xfrm>
          <a:prstGeom prst="rect">
            <a:avLst/>
          </a:prstGeom>
          <a:solidFill>
            <a:srgbClr val="00B5E2">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MTG-I-4: IMAGERY</a:t>
            </a:r>
          </a:p>
        </p:txBody>
      </p:sp>
      <p:sp>
        <p:nvSpPr>
          <p:cNvPr id="79" name="Rectangle 78"/>
          <p:cNvSpPr/>
          <p:nvPr/>
        </p:nvSpPr>
        <p:spPr>
          <a:xfrm>
            <a:off x="6581718" y="4020258"/>
            <a:ext cx="4046417" cy="174380"/>
          </a:xfrm>
          <a:prstGeom prst="rect">
            <a:avLst/>
          </a:prstGeom>
          <a:solidFill>
            <a:srgbClr val="FEDB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00205B"/>
                </a:solidFill>
                <a:effectLst/>
                <a:uLnTx/>
                <a:uFillTx/>
                <a:latin typeface="Arial" pitchFamily="34" charset="0"/>
                <a:ea typeface="+mn-ea"/>
                <a:cs typeface="Arial" pitchFamily="34" charset="0"/>
              </a:rPr>
              <a:t>  METOP-SG A: SOUNDING AND IMAGERY</a:t>
            </a:r>
          </a:p>
        </p:txBody>
      </p:sp>
      <p:sp>
        <p:nvSpPr>
          <p:cNvPr id="80" name="Rectangle 79"/>
          <p:cNvSpPr/>
          <p:nvPr/>
        </p:nvSpPr>
        <p:spPr>
          <a:xfrm>
            <a:off x="6701814" y="4217260"/>
            <a:ext cx="3982283" cy="157751"/>
          </a:xfrm>
          <a:prstGeom prst="rect">
            <a:avLst/>
          </a:prstGeom>
          <a:solidFill>
            <a:srgbClr val="FEDB00">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00205B"/>
                </a:solidFill>
                <a:effectLst/>
                <a:uLnTx/>
                <a:uFillTx/>
                <a:latin typeface="Arial" pitchFamily="34" charset="0"/>
                <a:ea typeface="+mn-ea"/>
                <a:cs typeface="Arial" pitchFamily="34" charset="0"/>
              </a:rPr>
              <a:t>  METOP-SG B: MICROWAVE IMAGERY</a:t>
            </a:r>
          </a:p>
        </p:txBody>
      </p:sp>
      <p:sp>
        <p:nvSpPr>
          <p:cNvPr id="81" name="Rectangle 80"/>
          <p:cNvSpPr/>
          <p:nvPr/>
        </p:nvSpPr>
        <p:spPr>
          <a:xfrm>
            <a:off x="3346939" y="4580795"/>
            <a:ext cx="5761892" cy="1743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JASON (HIGH PRECISION OCEAN ALTIMETRY)</a:t>
            </a:r>
          </a:p>
        </p:txBody>
      </p:sp>
      <p:sp>
        <p:nvSpPr>
          <p:cNvPr id="84" name="Rectangle 83"/>
          <p:cNvSpPr/>
          <p:nvPr/>
        </p:nvSpPr>
        <p:spPr>
          <a:xfrm>
            <a:off x="4964723" y="5508381"/>
            <a:ext cx="5059974" cy="18170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COPERNICUS</a:t>
            </a:r>
          </a:p>
        </p:txBody>
      </p:sp>
      <p:sp>
        <p:nvSpPr>
          <p:cNvPr id="85" name="Rectangle 84"/>
          <p:cNvSpPr/>
          <p:nvPr/>
        </p:nvSpPr>
        <p:spPr>
          <a:xfrm>
            <a:off x="4962243" y="5707674"/>
            <a:ext cx="4484077" cy="152400"/>
          </a:xfrm>
          <a:prstGeom prst="rect">
            <a:avLst/>
          </a:prstGeom>
          <a:solidFill>
            <a:schemeClr val="accent5">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SENTINEL-3 A/B/C/D</a:t>
            </a:r>
          </a:p>
        </p:txBody>
      </p:sp>
      <p:sp>
        <p:nvSpPr>
          <p:cNvPr id="86" name="Rectangle 85"/>
          <p:cNvSpPr/>
          <p:nvPr/>
        </p:nvSpPr>
        <p:spPr>
          <a:xfrm>
            <a:off x="6510239" y="5884910"/>
            <a:ext cx="3338830" cy="152400"/>
          </a:xfrm>
          <a:prstGeom prst="rect">
            <a:avLst/>
          </a:prstGeom>
          <a:solidFill>
            <a:schemeClr val="accent5">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SENTINEL-4 ON MTG-S</a:t>
            </a:r>
          </a:p>
        </p:txBody>
      </p:sp>
      <p:sp>
        <p:nvSpPr>
          <p:cNvPr id="87" name="Rectangle 86"/>
          <p:cNvSpPr/>
          <p:nvPr/>
        </p:nvSpPr>
        <p:spPr>
          <a:xfrm>
            <a:off x="6581046" y="6043099"/>
            <a:ext cx="4026725" cy="127889"/>
          </a:xfrm>
          <a:prstGeom prst="rect">
            <a:avLst/>
          </a:prstGeom>
          <a:solidFill>
            <a:schemeClr val="accent5">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SENTINEL-5 ON  METOP-SG A</a:t>
            </a:r>
          </a:p>
        </p:txBody>
      </p:sp>
      <p:sp>
        <p:nvSpPr>
          <p:cNvPr id="67" name="Rectangle 66"/>
          <p:cNvSpPr/>
          <p:nvPr/>
        </p:nvSpPr>
        <p:spPr>
          <a:xfrm>
            <a:off x="2971800" y="3084635"/>
            <a:ext cx="3452446" cy="152400"/>
          </a:xfrm>
          <a:prstGeom prst="rect">
            <a:avLst/>
          </a:prstGeom>
          <a:solidFill>
            <a:srgbClr val="FEDB00"/>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00205B"/>
                </a:solidFill>
                <a:effectLst/>
                <a:uLnTx/>
                <a:uFillTx/>
                <a:latin typeface="Arial" pitchFamily="34" charset="0"/>
                <a:ea typeface="+mn-ea"/>
                <a:cs typeface="Arial" pitchFamily="34" charset="0"/>
              </a:rPr>
              <a:t>  EUMETSAT POLAR SYSTEM (EPS)</a:t>
            </a:r>
          </a:p>
        </p:txBody>
      </p:sp>
      <p:sp>
        <p:nvSpPr>
          <p:cNvPr id="89" name="TextBox 177"/>
          <p:cNvSpPr txBox="1">
            <a:spLocks noChangeArrowheads="1"/>
          </p:cNvSpPr>
          <p:nvPr/>
        </p:nvSpPr>
        <p:spPr bwMode="auto">
          <a:xfrm>
            <a:off x="206912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03</a:t>
            </a:r>
          </a:p>
        </p:txBody>
      </p:sp>
      <p:sp>
        <p:nvSpPr>
          <p:cNvPr id="90" name="TextBox 178"/>
          <p:cNvSpPr txBox="1">
            <a:spLocks noChangeArrowheads="1"/>
          </p:cNvSpPr>
          <p:nvPr/>
        </p:nvSpPr>
        <p:spPr bwMode="auto">
          <a:xfrm>
            <a:off x="2272812"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04</a:t>
            </a:r>
          </a:p>
        </p:txBody>
      </p:sp>
      <p:sp>
        <p:nvSpPr>
          <p:cNvPr id="91" name="TextBox 179"/>
          <p:cNvSpPr txBox="1">
            <a:spLocks noChangeArrowheads="1"/>
          </p:cNvSpPr>
          <p:nvPr/>
        </p:nvSpPr>
        <p:spPr bwMode="auto">
          <a:xfrm>
            <a:off x="2485292"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05</a:t>
            </a:r>
          </a:p>
        </p:txBody>
      </p:sp>
      <p:sp>
        <p:nvSpPr>
          <p:cNvPr id="92" name="TextBox 180"/>
          <p:cNvSpPr txBox="1">
            <a:spLocks noChangeArrowheads="1"/>
          </p:cNvSpPr>
          <p:nvPr/>
        </p:nvSpPr>
        <p:spPr bwMode="auto">
          <a:xfrm>
            <a:off x="2687515"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06</a:t>
            </a:r>
          </a:p>
        </p:txBody>
      </p:sp>
      <p:sp>
        <p:nvSpPr>
          <p:cNvPr id="93" name="TextBox 181"/>
          <p:cNvSpPr txBox="1">
            <a:spLocks noChangeArrowheads="1"/>
          </p:cNvSpPr>
          <p:nvPr/>
        </p:nvSpPr>
        <p:spPr bwMode="auto">
          <a:xfrm>
            <a:off x="2899996"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07</a:t>
            </a:r>
          </a:p>
        </p:txBody>
      </p:sp>
      <p:sp>
        <p:nvSpPr>
          <p:cNvPr id="94" name="TextBox 182"/>
          <p:cNvSpPr txBox="1">
            <a:spLocks noChangeArrowheads="1"/>
          </p:cNvSpPr>
          <p:nvPr/>
        </p:nvSpPr>
        <p:spPr bwMode="auto">
          <a:xfrm>
            <a:off x="3106615"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08</a:t>
            </a:r>
          </a:p>
        </p:txBody>
      </p:sp>
      <p:sp>
        <p:nvSpPr>
          <p:cNvPr id="95" name="TextBox 183"/>
          <p:cNvSpPr txBox="1">
            <a:spLocks noChangeArrowheads="1"/>
          </p:cNvSpPr>
          <p:nvPr/>
        </p:nvSpPr>
        <p:spPr bwMode="auto">
          <a:xfrm>
            <a:off x="332056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09</a:t>
            </a:r>
          </a:p>
        </p:txBody>
      </p:sp>
      <p:sp>
        <p:nvSpPr>
          <p:cNvPr id="96" name="TextBox 184"/>
          <p:cNvSpPr txBox="1">
            <a:spLocks noChangeArrowheads="1"/>
          </p:cNvSpPr>
          <p:nvPr/>
        </p:nvSpPr>
        <p:spPr bwMode="auto">
          <a:xfrm>
            <a:off x="351692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10</a:t>
            </a:r>
          </a:p>
        </p:txBody>
      </p:sp>
      <p:sp>
        <p:nvSpPr>
          <p:cNvPr id="97" name="TextBox 185"/>
          <p:cNvSpPr txBox="1">
            <a:spLocks noChangeArrowheads="1"/>
          </p:cNvSpPr>
          <p:nvPr/>
        </p:nvSpPr>
        <p:spPr bwMode="auto">
          <a:xfrm>
            <a:off x="3729404"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11</a:t>
            </a:r>
          </a:p>
        </p:txBody>
      </p:sp>
      <p:sp>
        <p:nvSpPr>
          <p:cNvPr id="98" name="TextBox 186"/>
          <p:cNvSpPr txBox="1">
            <a:spLocks noChangeArrowheads="1"/>
          </p:cNvSpPr>
          <p:nvPr/>
        </p:nvSpPr>
        <p:spPr bwMode="auto">
          <a:xfrm>
            <a:off x="3934558"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12</a:t>
            </a:r>
          </a:p>
        </p:txBody>
      </p:sp>
      <p:sp>
        <p:nvSpPr>
          <p:cNvPr id="99" name="TextBox 187"/>
          <p:cNvSpPr txBox="1">
            <a:spLocks noChangeArrowheads="1"/>
          </p:cNvSpPr>
          <p:nvPr/>
        </p:nvSpPr>
        <p:spPr bwMode="auto">
          <a:xfrm>
            <a:off x="4147038"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13</a:t>
            </a:r>
          </a:p>
        </p:txBody>
      </p:sp>
      <p:sp>
        <p:nvSpPr>
          <p:cNvPr id="100" name="TextBox 188"/>
          <p:cNvSpPr txBox="1">
            <a:spLocks noChangeArrowheads="1"/>
          </p:cNvSpPr>
          <p:nvPr/>
        </p:nvSpPr>
        <p:spPr bwMode="auto">
          <a:xfrm>
            <a:off x="434926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14</a:t>
            </a:r>
          </a:p>
        </p:txBody>
      </p:sp>
      <p:sp>
        <p:nvSpPr>
          <p:cNvPr id="101" name="TextBox 189"/>
          <p:cNvSpPr txBox="1">
            <a:spLocks noChangeArrowheads="1"/>
          </p:cNvSpPr>
          <p:nvPr/>
        </p:nvSpPr>
        <p:spPr bwMode="auto">
          <a:xfrm>
            <a:off x="456174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15</a:t>
            </a:r>
          </a:p>
        </p:txBody>
      </p:sp>
      <p:sp>
        <p:nvSpPr>
          <p:cNvPr id="102" name="TextBox 190"/>
          <p:cNvSpPr txBox="1">
            <a:spLocks noChangeArrowheads="1"/>
          </p:cNvSpPr>
          <p:nvPr/>
        </p:nvSpPr>
        <p:spPr bwMode="auto">
          <a:xfrm>
            <a:off x="4771292"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16</a:t>
            </a:r>
          </a:p>
        </p:txBody>
      </p:sp>
      <p:sp>
        <p:nvSpPr>
          <p:cNvPr id="103" name="TextBox 191"/>
          <p:cNvSpPr txBox="1">
            <a:spLocks noChangeArrowheads="1"/>
          </p:cNvSpPr>
          <p:nvPr/>
        </p:nvSpPr>
        <p:spPr bwMode="auto">
          <a:xfrm>
            <a:off x="498377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17</a:t>
            </a:r>
          </a:p>
        </p:txBody>
      </p:sp>
      <p:sp>
        <p:nvSpPr>
          <p:cNvPr id="104" name="TextBox 192"/>
          <p:cNvSpPr txBox="1">
            <a:spLocks noChangeArrowheads="1"/>
          </p:cNvSpPr>
          <p:nvPr/>
        </p:nvSpPr>
        <p:spPr bwMode="auto">
          <a:xfrm>
            <a:off x="5180135"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18</a:t>
            </a:r>
          </a:p>
        </p:txBody>
      </p:sp>
      <p:sp>
        <p:nvSpPr>
          <p:cNvPr id="105" name="TextBox 193"/>
          <p:cNvSpPr txBox="1">
            <a:spLocks noChangeArrowheads="1"/>
          </p:cNvSpPr>
          <p:nvPr/>
        </p:nvSpPr>
        <p:spPr bwMode="auto">
          <a:xfrm>
            <a:off x="539408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19</a:t>
            </a:r>
          </a:p>
        </p:txBody>
      </p:sp>
      <p:sp>
        <p:nvSpPr>
          <p:cNvPr id="106" name="TextBox 194"/>
          <p:cNvSpPr txBox="1">
            <a:spLocks noChangeArrowheads="1"/>
          </p:cNvSpPr>
          <p:nvPr/>
        </p:nvSpPr>
        <p:spPr bwMode="auto">
          <a:xfrm>
            <a:off x="5597769"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20</a:t>
            </a:r>
          </a:p>
        </p:txBody>
      </p:sp>
      <p:sp>
        <p:nvSpPr>
          <p:cNvPr id="107" name="TextBox 195"/>
          <p:cNvSpPr txBox="1">
            <a:spLocks noChangeArrowheads="1"/>
          </p:cNvSpPr>
          <p:nvPr/>
        </p:nvSpPr>
        <p:spPr bwMode="auto">
          <a:xfrm>
            <a:off x="5810250"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21</a:t>
            </a:r>
          </a:p>
        </p:txBody>
      </p:sp>
      <p:sp>
        <p:nvSpPr>
          <p:cNvPr id="108" name="TextBox 196"/>
          <p:cNvSpPr txBox="1">
            <a:spLocks noChangeArrowheads="1"/>
          </p:cNvSpPr>
          <p:nvPr/>
        </p:nvSpPr>
        <p:spPr bwMode="auto">
          <a:xfrm>
            <a:off x="601247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22</a:t>
            </a:r>
          </a:p>
        </p:txBody>
      </p:sp>
      <p:sp>
        <p:nvSpPr>
          <p:cNvPr id="109" name="TextBox 197"/>
          <p:cNvSpPr txBox="1">
            <a:spLocks noChangeArrowheads="1"/>
          </p:cNvSpPr>
          <p:nvPr/>
        </p:nvSpPr>
        <p:spPr bwMode="auto">
          <a:xfrm>
            <a:off x="6224954"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23</a:t>
            </a:r>
          </a:p>
        </p:txBody>
      </p:sp>
      <p:sp>
        <p:nvSpPr>
          <p:cNvPr id="110" name="TextBox 198"/>
          <p:cNvSpPr txBox="1">
            <a:spLocks noChangeArrowheads="1"/>
          </p:cNvSpPr>
          <p:nvPr/>
        </p:nvSpPr>
        <p:spPr bwMode="auto">
          <a:xfrm>
            <a:off x="643157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24</a:t>
            </a:r>
          </a:p>
        </p:txBody>
      </p:sp>
      <p:sp>
        <p:nvSpPr>
          <p:cNvPr id="111" name="TextBox 199"/>
          <p:cNvSpPr txBox="1">
            <a:spLocks noChangeArrowheads="1"/>
          </p:cNvSpPr>
          <p:nvPr/>
        </p:nvSpPr>
        <p:spPr bwMode="auto">
          <a:xfrm>
            <a:off x="6645520"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25</a:t>
            </a:r>
          </a:p>
        </p:txBody>
      </p:sp>
      <p:sp>
        <p:nvSpPr>
          <p:cNvPr id="112" name="TextBox 200"/>
          <p:cNvSpPr txBox="1">
            <a:spLocks noChangeArrowheads="1"/>
          </p:cNvSpPr>
          <p:nvPr/>
        </p:nvSpPr>
        <p:spPr bwMode="auto">
          <a:xfrm>
            <a:off x="684188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26</a:t>
            </a:r>
          </a:p>
        </p:txBody>
      </p:sp>
      <p:sp>
        <p:nvSpPr>
          <p:cNvPr id="113" name="TextBox 201"/>
          <p:cNvSpPr txBox="1">
            <a:spLocks noChangeArrowheads="1"/>
          </p:cNvSpPr>
          <p:nvPr/>
        </p:nvSpPr>
        <p:spPr bwMode="auto">
          <a:xfrm>
            <a:off x="705436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27</a:t>
            </a:r>
          </a:p>
        </p:txBody>
      </p:sp>
      <p:sp>
        <p:nvSpPr>
          <p:cNvPr id="114" name="TextBox 202"/>
          <p:cNvSpPr txBox="1">
            <a:spLocks noChangeArrowheads="1"/>
          </p:cNvSpPr>
          <p:nvPr/>
        </p:nvSpPr>
        <p:spPr bwMode="auto">
          <a:xfrm>
            <a:off x="7259515"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28</a:t>
            </a:r>
          </a:p>
        </p:txBody>
      </p:sp>
      <p:sp>
        <p:nvSpPr>
          <p:cNvPr id="115" name="TextBox 203"/>
          <p:cNvSpPr txBox="1">
            <a:spLocks noChangeArrowheads="1"/>
          </p:cNvSpPr>
          <p:nvPr/>
        </p:nvSpPr>
        <p:spPr bwMode="auto">
          <a:xfrm>
            <a:off x="7471996"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29</a:t>
            </a:r>
          </a:p>
        </p:txBody>
      </p:sp>
      <p:sp>
        <p:nvSpPr>
          <p:cNvPr id="116" name="TextBox 204"/>
          <p:cNvSpPr txBox="1">
            <a:spLocks noChangeArrowheads="1"/>
          </p:cNvSpPr>
          <p:nvPr/>
        </p:nvSpPr>
        <p:spPr bwMode="auto">
          <a:xfrm>
            <a:off x="7674220"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30</a:t>
            </a:r>
          </a:p>
        </p:txBody>
      </p:sp>
      <p:sp>
        <p:nvSpPr>
          <p:cNvPr id="117" name="TextBox 205"/>
          <p:cNvSpPr txBox="1">
            <a:spLocks noChangeArrowheads="1"/>
          </p:cNvSpPr>
          <p:nvPr/>
        </p:nvSpPr>
        <p:spPr bwMode="auto">
          <a:xfrm>
            <a:off x="7886700"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31</a:t>
            </a:r>
          </a:p>
        </p:txBody>
      </p:sp>
      <p:sp>
        <p:nvSpPr>
          <p:cNvPr id="118" name="TextBox 206"/>
          <p:cNvSpPr txBox="1">
            <a:spLocks noChangeArrowheads="1"/>
          </p:cNvSpPr>
          <p:nvPr/>
        </p:nvSpPr>
        <p:spPr bwMode="auto">
          <a:xfrm>
            <a:off x="809918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32</a:t>
            </a:r>
          </a:p>
        </p:txBody>
      </p:sp>
      <p:sp>
        <p:nvSpPr>
          <p:cNvPr id="119" name="TextBox 207"/>
          <p:cNvSpPr txBox="1">
            <a:spLocks noChangeArrowheads="1"/>
          </p:cNvSpPr>
          <p:nvPr/>
        </p:nvSpPr>
        <p:spPr bwMode="auto">
          <a:xfrm>
            <a:off x="8305800"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33</a:t>
            </a:r>
          </a:p>
        </p:txBody>
      </p:sp>
      <p:sp>
        <p:nvSpPr>
          <p:cNvPr id="120" name="TextBox 208"/>
          <p:cNvSpPr txBox="1">
            <a:spLocks noChangeArrowheads="1"/>
          </p:cNvSpPr>
          <p:nvPr/>
        </p:nvSpPr>
        <p:spPr bwMode="auto">
          <a:xfrm>
            <a:off x="851828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34</a:t>
            </a:r>
          </a:p>
        </p:txBody>
      </p:sp>
      <p:sp>
        <p:nvSpPr>
          <p:cNvPr id="121" name="TextBox 209"/>
          <p:cNvSpPr txBox="1">
            <a:spLocks noChangeArrowheads="1"/>
          </p:cNvSpPr>
          <p:nvPr/>
        </p:nvSpPr>
        <p:spPr bwMode="auto">
          <a:xfrm>
            <a:off x="8716108"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35</a:t>
            </a:r>
          </a:p>
        </p:txBody>
      </p:sp>
      <p:sp>
        <p:nvSpPr>
          <p:cNvPr id="122" name="TextBox 210"/>
          <p:cNvSpPr txBox="1">
            <a:spLocks noChangeArrowheads="1"/>
          </p:cNvSpPr>
          <p:nvPr/>
        </p:nvSpPr>
        <p:spPr bwMode="auto">
          <a:xfrm>
            <a:off x="8928589"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36</a:t>
            </a:r>
          </a:p>
        </p:txBody>
      </p:sp>
      <p:sp>
        <p:nvSpPr>
          <p:cNvPr id="123" name="TextBox 211"/>
          <p:cNvSpPr txBox="1">
            <a:spLocks noChangeArrowheads="1"/>
          </p:cNvSpPr>
          <p:nvPr/>
        </p:nvSpPr>
        <p:spPr bwMode="auto">
          <a:xfrm>
            <a:off x="9132277"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37</a:t>
            </a:r>
          </a:p>
        </p:txBody>
      </p:sp>
      <p:sp>
        <p:nvSpPr>
          <p:cNvPr id="124" name="TextBox 212"/>
          <p:cNvSpPr txBox="1">
            <a:spLocks noChangeArrowheads="1"/>
          </p:cNvSpPr>
          <p:nvPr/>
        </p:nvSpPr>
        <p:spPr bwMode="auto">
          <a:xfrm>
            <a:off x="9346223"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38</a:t>
            </a:r>
          </a:p>
        </p:txBody>
      </p:sp>
      <p:sp>
        <p:nvSpPr>
          <p:cNvPr id="125" name="TextBox 213"/>
          <p:cNvSpPr txBox="1">
            <a:spLocks noChangeArrowheads="1"/>
          </p:cNvSpPr>
          <p:nvPr/>
        </p:nvSpPr>
        <p:spPr bwMode="auto">
          <a:xfrm>
            <a:off x="9546981"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39</a:t>
            </a:r>
          </a:p>
        </p:txBody>
      </p:sp>
      <p:sp>
        <p:nvSpPr>
          <p:cNvPr id="126" name="TextBox 214"/>
          <p:cNvSpPr txBox="1">
            <a:spLocks noChangeArrowheads="1"/>
          </p:cNvSpPr>
          <p:nvPr/>
        </p:nvSpPr>
        <p:spPr bwMode="auto">
          <a:xfrm>
            <a:off x="9760927" y="6161943"/>
            <a:ext cx="290464"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40</a:t>
            </a:r>
          </a:p>
        </p:txBody>
      </p:sp>
      <p:sp>
        <p:nvSpPr>
          <p:cNvPr id="127" name="TextBox 215"/>
          <p:cNvSpPr txBox="1">
            <a:spLocks noChangeArrowheads="1"/>
          </p:cNvSpPr>
          <p:nvPr/>
        </p:nvSpPr>
        <p:spPr bwMode="auto">
          <a:xfrm>
            <a:off x="1654422" y="6161943"/>
            <a:ext cx="518091" cy="20589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738" b="0" i="0" u="none" strike="noStrike" kern="1200" cap="none" spc="0" normalizeH="0" baseline="0" noProof="0" dirty="0">
                <a:ln>
                  <a:noFill/>
                </a:ln>
                <a:solidFill>
                  <a:srgbClr val="FFFFFF"/>
                </a:solidFill>
                <a:effectLst/>
                <a:uLnTx/>
                <a:uFillTx/>
                <a:latin typeface="Arial" pitchFamily="34" charset="0"/>
                <a:ea typeface="+mn-ea"/>
                <a:cs typeface="Arial" pitchFamily="34" charset="0"/>
              </a:rPr>
              <a:t>YEAR...</a:t>
            </a:r>
          </a:p>
        </p:txBody>
      </p:sp>
      <p:pic>
        <p:nvPicPr>
          <p:cNvPr id="128" name="Picture 5" descr="Sentinel-3.png"/>
          <p:cNvPicPr>
            <a:picLocks noChangeAspect="1"/>
          </p:cNvPicPr>
          <p:nvPr/>
        </p:nvPicPr>
        <p:blipFill>
          <a:blip r:embed="rId4" cstate="print"/>
          <a:srcRect/>
          <a:stretch>
            <a:fillRect/>
          </a:stretch>
        </p:blipFill>
        <p:spPr bwMode="auto">
          <a:xfrm>
            <a:off x="3648288" y="5220563"/>
            <a:ext cx="1437415" cy="1008788"/>
          </a:xfrm>
          <a:prstGeom prst="rect">
            <a:avLst/>
          </a:prstGeom>
          <a:noFill/>
          <a:ln w="9525">
            <a:noFill/>
            <a:miter lim="800000"/>
            <a:headEnd/>
            <a:tailEnd/>
          </a:ln>
        </p:spPr>
      </p:pic>
      <p:sp>
        <p:nvSpPr>
          <p:cNvPr id="129" name="TextBox 99"/>
          <p:cNvSpPr txBox="1">
            <a:spLocks noChangeArrowheads="1"/>
          </p:cNvSpPr>
          <p:nvPr/>
        </p:nvSpPr>
        <p:spPr bwMode="auto">
          <a:xfrm rot="16200000">
            <a:off x="8798897" y="2695349"/>
            <a:ext cx="3210978" cy="23436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923"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Mandatory Programmes</a:t>
            </a:r>
          </a:p>
        </p:txBody>
      </p:sp>
      <p:sp>
        <p:nvSpPr>
          <p:cNvPr id="132" name="TextBox 99"/>
          <p:cNvSpPr txBox="1">
            <a:spLocks noChangeArrowheads="1"/>
          </p:cNvSpPr>
          <p:nvPr/>
        </p:nvSpPr>
        <p:spPr bwMode="auto">
          <a:xfrm rot="16200000">
            <a:off x="9949774" y="4706160"/>
            <a:ext cx="909224" cy="37638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923"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Optional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923"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Programmes</a:t>
            </a:r>
          </a:p>
        </p:txBody>
      </p:sp>
      <p:pic>
        <p:nvPicPr>
          <p:cNvPr id="133" name="Picture 6" descr="metop.png"/>
          <p:cNvPicPr>
            <a:picLocks noChangeAspect="1"/>
          </p:cNvPicPr>
          <p:nvPr/>
        </p:nvPicPr>
        <p:blipFill>
          <a:blip r:embed="rId5" cstate="print"/>
          <a:srcRect/>
          <a:stretch>
            <a:fillRect/>
          </a:stretch>
        </p:blipFill>
        <p:spPr bwMode="auto">
          <a:xfrm rot="-1286163">
            <a:off x="2435472" y="2769578"/>
            <a:ext cx="811823" cy="609600"/>
          </a:xfrm>
          <a:prstGeom prst="rect">
            <a:avLst/>
          </a:prstGeom>
          <a:noFill/>
          <a:ln w="9525">
            <a:noFill/>
            <a:miter lim="800000"/>
            <a:headEnd/>
            <a:tailEnd/>
          </a:ln>
        </p:spPr>
      </p:pic>
      <p:sp>
        <p:nvSpPr>
          <p:cNvPr id="134" name="Rectangle 102"/>
          <p:cNvSpPr>
            <a:spLocks noChangeArrowheads="1"/>
          </p:cNvSpPr>
          <p:nvPr/>
        </p:nvSpPr>
        <p:spPr bwMode="auto">
          <a:xfrm>
            <a:off x="4374176" y="1119554"/>
            <a:ext cx="211015" cy="5158154"/>
          </a:xfrm>
          <a:prstGeom prst="rect">
            <a:avLst/>
          </a:prstGeom>
          <a:solidFill>
            <a:srgbClr val="C5B9AC">
              <a:alpha val="20000"/>
            </a:srgbClr>
          </a:solidFill>
          <a:ln w="9525" algn="ctr">
            <a:noFill/>
            <a:round/>
            <a:headEnd/>
            <a:tailEnd/>
          </a:ln>
        </p:spPr>
        <p:txBody>
          <a:bodyPr lIns="33231" tIns="33231" rIns="33231" bIns="33231"/>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43" name="Rectangle 142"/>
          <p:cNvSpPr/>
          <p:nvPr/>
        </p:nvSpPr>
        <p:spPr>
          <a:xfrm>
            <a:off x="6579921" y="3797405"/>
            <a:ext cx="4166472" cy="170001"/>
          </a:xfrm>
          <a:prstGeom prst="rect">
            <a:avLst/>
          </a:prstGeom>
          <a:solidFill>
            <a:srgbClr val="FEDB00"/>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00205B"/>
                </a:solidFill>
                <a:effectLst/>
                <a:uLnTx/>
                <a:uFillTx/>
                <a:latin typeface="Arial" pitchFamily="34" charset="0"/>
                <a:ea typeface="+mn-ea"/>
                <a:cs typeface="Arial" pitchFamily="34" charset="0"/>
              </a:rPr>
              <a:t>  EUMETSAT POLAR SYSTEM  SECOND GENERATION (EPS-SG)</a:t>
            </a:r>
          </a:p>
        </p:txBody>
      </p:sp>
      <p:pic>
        <p:nvPicPr>
          <p:cNvPr id="145" name="Picture 1"/>
          <p:cNvPicPr>
            <a:picLocks noChangeAspect="1" noChangeArrowheads="1"/>
          </p:cNvPicPr>
          <p:nvPr/>
        </p:nvPicPr>
        <p:blipFill>
          <a:blip r:embed="rId6" cstate="print"/>
          <a:srcRect/>
          <a:stretch>
            <a:fillRect/>
          </a:stretch>
        </p:blipFill>
        <p:spPr bwMode="auto">
          <a:xfrm rot="337999">
            <a:off x="8672145" y="2036885"/>
            <a:ext cx="517280" cy="842596"/>
          </a:xfrm>
          <a:prstGeom prst="rect">
            <a:avLst/>
          </a:prstGeom>
          <a:noFill/>
          <a:ln w="9525">
            <a:noFill/>
            <a:miter lim="800000"/>
            <a:headEnd/>
            <a:tailEnd/>
          </a:ln>
        </p:spPr>
      </p:pic>
      <p:pic>
        <p:nvPicPr>
          <p:cNvPr id="146" name="Picture 2"/>
          <p:cNvPicPr>
            <a:picLocks noChangeAspect="1" noChangeArrowheads="1"/>
          </p:cNvPicPr>
          <p:nvPr/>
        </p:nvPicPr>
        <p:blipFill>
          <a:blip r:embed="rId7" cstate="print"/>
          <a:srcRect/>
          <a:stretch>
            <a:fillRect/>
          </a:stretch>
        </p:blipFill>
        <p:spPr bwMode="auto">
          <a:xfrm rot="354872">
            <a:off x="9168915" y="2293327"/>
            <a:ext cx="477715" cy="767862"/>
          </a:xfrm>
          <a:prstGeom prst="rect">
            <a:avLst/>
          </a:prstGeom>
          <a:noFill/>
          <a:ln w="9525">
            <a:noFill/>
            <a:miter lim="800000"/>
            <a:headEnd/>
            <a:tailEnd/>
          </a:ln>
        </p:spPr>
      </p:pic>
      <p:pic>
        <p:nvPicPr>
          <p:cNvPr id="147" name="Picture 177" descr="Metop_Second_Generationv02-ESA.png"/>
          <p:cNvPicPr>
            <a:picLocks noChangeAspect="1"/>
          </p:cNvPicPr>
          <p:nvPr/>
        </p:nvPicPr>
        <p:blipFill>
          <a:blip r:embed="rId8" cstate="print"/>
          <a:srcRect/>
          <a:stretch>
            <a:fillRect/>
          </a:stretch>
        </p:blipFill>
        <p:spPr bwMode="auto">
          <a:xfrm>
            <a:off x="5121522" y="3782158"/>
            <a:ext cx="452803" cy="379534"/>
          </a:xfrm>
          <a:prstGeom prst="rect">
            <a:avLst/>
          </a:prstGeom>
          <a:noFill/>
          <a:ln w="9525">
            <a:noFill/>
            <a:miter lim="800000"/>
            <a:headEnd/>
            <a:tailEnd/>
          </a:ln>
        </p:spPr>
      </p:pic>
      <p:pic>
        <p:nvPicPr>
          <p:cNvPr id="148" name="Picture 178" descr="Metop_Second_Generation-ESA.png"/>
          <p:cNvPicPr>
            <a:picLocks noChangeAspect="1"/>
          </p:cNvPicPr>
          <p:nvPr/>
        </p:nvPicPr>
        <p:blipFill>
          <a:blip r:embed="rId9" cstate="print"/>
          <a:srcRect/>
          <a:stretch>
            <a:fillRect/>
          </a:stretch>
        </p:blipFill>
        <p:spPr bwMode="auto">
          <a:xfrm>
            <a:off x="5509848" y="3918439"/>
            <a:ext cx="517281" cy="565638"/>
          </a:xfrm>
          <a:prstGeom prst="rect">
            <a:avLst/>
          </a:prstGeom>
          <a:noFill/>
          <a:ln w="9525">
            <a:noFill/>
            <a:miter lim="800000"/>
            <a:headEnd/>
            <a:tailEnd/>
          </a:ln>
        </p:spPr>
      </p:pic>
      <p:pic>
        <p:nvPicPr>
          <p:cNvPr id="149" name="Picture 5" descr="jason-big.png"/>
          <p:cNvPicPr>
            <a:picLocks noChangeAspect="1"/>
          </p:cNvPicPr>
          <p:nvPr/>
        </p:nvPicPr>
        <p:blipFill>
          <a:blip r:embed="rId10" cstate="print"/>
          <a:srcRect/>
          <a:stretch>
            <a:fillRect/>
          </a:stretch>
        </p:blipFill>
        <p:spPr bwMode="auto">
          <a:xfrm rot="445958">
            <a:off x="2490633" y="4580577"/>
            <a:ext cx="934358" cy="669661"/>
          </a:xfrm>
          <a:prstGeom prst="rect">
            <a:avLst/>
          </a:prstGeom>
          <a:noFill/>
          <a:ln w="9525">
            <a:noFill/>
            <a:miter lim="800000"/>
            <a:headEnd/>
            <a:tailEnd/>
          </a:ln>
        </p:spPr>
      </p:pic>
      <p:cxnSp>
        <p:nvCxnSpPr>
          <p:cNvPr id="154" name="Straight Connector 11"/>
          <p:cNvCxnSpPr>
            <a:cxnSpLocks noChangeShapeType="1"/>
          </p:cNvCxnSpPr>
          <p:nvPr/>
        </p:nvCxnSpPr>
        <p:spPr bwMode="auto">
          <a:xfrm>
            <a:off x="1563568" y="5345710"/>
            <a:ext cx="9230431" cy="0"/>
          </a:xfrm>
          <a:prstGeom prst="line">
            <a:avLst/>
          </a:prstGeom>
          <a:noFill/>
          <a:ln w="25400" algn="ctr">
            <a:solidFill>
              <a:schemeClr val="accent3"/>
            </a:solidFill>
            <a:prstDash val="dash"/>
            <a:round/>
            <a:headEnd/>
            <a:tailEnd/>
          </a:ln>
        </p:spPr>
      </p:cxnSp>
      <p:sp>
        <p:nvSpPr>
          <p:cNvPr id="155" name="TextBox 99"/>
          <p:cNvSpPr txBox="1">
            <a:spLocks noChangeArrowheads="1"/>
          </p:cNvSpPr>
          <p:nvPr/>
        </p:nvSpPr>
        <p:spPr bwMode="auto">
          <a:xfrm rot="16200000">
            <a:off x="9949775" y="5667656"/>
            <a:ext cx="909224" cy="37638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23"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Third Party</a:t>
            </a:r>
            <a:endParaRPr kumimoji="0" lang="en-GB" sz="923" b="1" i="0" u="none" strike="noStrike" kern="1200" cap="none" spc="0" normalizeH="0" baseline="0" noProof="0" dirty="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923"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Programmes</a:t>
            </a:r>
          </a:p>
        </p:txBody>
      </p:sp>
      <p:sp>
        <p:nvSpPr>
          <p:cNvPr id="157" name="Rectangle 156"/>
          <p:cNvSpPr/>
          <p:nvPr/>
        </p:nvSpPr>
        <p:spPr>
          <a:xfrm>
            <a:off x="4226883" y="3409031"/>
            <a:ext cx="2461846" cy="152400"/>
          </a:xfrm>
          <a:prstGeom prst="rect">
            <a:avLst/>
          </a:prstGeom>
          <a:gradFill flip="none" rotWithShape="1">
            <a:gsLst>
              <a:gs pos="33000">
                <a:srgbClr val="FEDB00"/>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002569"/>
                </a:solidFill>
                <a:effectLst/>
                <a:uLnTx/>
                <a:uFillTx/>
                <a:latin typeface="Arial" pitchFamily="34" charset="0"/>
                <a:ea typeface="+mn-ea"/>
                <a:cs typeface="Arial" pitchFamily="34" charset="0"/>
              </a:rPr>
              <a:t>  METOP-B</a:t>
            </a:r>
          </a:p>
        </p:txBody>
      </p:sp>
      <p:sp>
        <p:nvSpPr>
          <p:cNvPr id="153" name="Rectangle 152"/>
          <p:cNvSpPr/>
          <p:nvPr/>
        </p:nvSpPr>
        <p:spPr>
          <a:xfrm>
            <a:off x="5364175" y="3570506"/>
            <a:ext cx="2461846" cy="152400"/>
          </a:xfrm>
          <a:prstGeom prst="rect">
            <a:avLst/>
          </a:prstGeom>
          <a:gradFill flip="none" rotWithShape="1">
            <a:gsLst>
              <a:gs pos="33000">
                <a:srgbClr val="FEDB00"/>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002569"/>
                </a:solidFill>
                <a:effectLst/>
                <a:uLnTx/>
                <a:uFillTx/>
                <a:latin typeface="Arial" pitchFamily="34" charset="0"/>
                <a:ea typeface="+mn-ea"/>
                <a:cs typeface="Arial" pitchFamily="34" charset="0"/>
              </a:rPr>
              <a:t>  METOP-C</a:t>
            </a:r>
          </a:p>
        </p:txBody>
      </p:sp>
      <p:sp>
        <p:nvSpPr>
          <p:cNvPr id="158" name="Rectangle 157"/>
          <p:cNvSpPr/>
          <p:nvPr/>
        </p:nvSpPr>
        <p:spPr>
          <a:xfrm>
            <a:off x="2303891" y="1596138"/>
            <a:ext cx="3544554" cy="152400"/>
          </a:xfrm>
          <a:prstGeom prst="rect">
            <a:avLst/>
          </a:prstGeom>
          <a:gradFill flip="none" rotWithShape="1">
            <a:gsLst>
              <a:gs pos="33000">
                <a:srgbClr val="00B5E2"/>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METEOSAT-8</a:t>
            </a:r>
          </a:p>
        </p:txBody>
      </p:sp>
      <p:sp>
        <p:nvSpPr>
          <p:cNvPr id="159" name="Rectangle 158"/>
          <p:cNvSpPr/>
          <p:nvPr/>
        </p:nvSpPr>
        <p:spPr>
          <a:xfrm>
            <a:off x="2830060" y="1760556"/>
            <a:ext cx="3544554" cy="152400"/>
          </a:xfrm>
          <a:prstGeom prst="rect">
            <a:avLst/>
          </a:prstGeom>
          <a:gradFill flip="none" rotWithShape="1">
            <a:gsLst>
              <a:gs pos="33000">
                <a:srgbClr val="00B5E2"/>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METEOSAT-9</a:t>
            </a:r>
          </a:p>
        </p:txBody>
      </p:sp>
      <p:sp>
        <p:nvSpPr>
          <p:cNvPr id="160" name="Rectangle 159"/>
          <p:cNvSpPr/>
          <p:nvPr/>
        </p:nvSpPr>
        <p:spPr>
          <a:xfrm>
            <a:off x="4178365" y="1924974"/>
            <a:ext cx="3544554" cy="152400"/>
          </a:xfrm>
          <a:prstGeom prst="rect">
            <a:avLst/>
          </a:prstGeom>
          <a:gradFill flip="none" rotWithShape="1">
            <a:gsLst>
              <a:gs pos="33000">
                <a:srgbClr val="00B5E2"/>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METEOSAT-10</a:t>
            </a:r>
          </a:p>
        </p:txBody>
      </p:sp>
      <p:sp>
        <p:nvSpPr>
          <p:cNvPr id="161" name="Rectangle 160"/>
          <p:cNvSpPr/>
          <p:nvPr/>
        </p:nvSpPr>
        <p:spPr>
          <a:xfrm>
            <a:off x="4808671" y="2089392"/>
            <a:ext cx="3544554" cy="152400"/>
          </a:xfrm>
          <a:prstGeom prst="rect">
            <a:avLst/>
          </a:prstGeom>
          <a:gradFill flip="none" rotWithShape="1">
            <a:gsLst>
              <a:gs pos="33000">
                <a:srgbClr val="00B5E2"/>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METEOSAT-11</a:t>
            </a:r>
          </a:p>
        </p:txBody>
      </p:sp>
      <p:sp>
        <p:nvSpPr>
          <p:cNvPr id="164" name="Rectangle 163"/>
          <p:cNvSpPr/>
          <p:nvPr/>
        </p:nvSpPr>
        <p:spPr>
          <a:xfrm>
            <a:off x="3349722" y="4774425"/>
            <a:ext cx="2461846" cy="152400"/>
          </a:xfrm>
          <a:prstGeom prst="rect">
            <a:avLst/>
          </a:prstGeom>
          <a:gradFill flip="none" rotWithShape="1">
            <a:gsLst>
              <a:gs pos="33000">
                <a:schemeClr val="accent2">
                  <a:alpha val="99000"/>
                </a:schemeClr>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JASON-2</a:t>
            </a:r>
          </a:p>
        </p:txBody>
      </p:sp>
      <p:sp>
        <p:nvSpPr>
          <p:cNvPr id="165" name="Rectangle 164"/>
          <p:cNvSpPr/>
          <p:nvPr/>
        </p:nvSpPr>
        <p:spPr>
          <a:xfrm>
            <a:off x="4930270" y="4948203"/>
            <a:ext cx="1962901" cy="152400"/>
          </a:xfrm>
          <a:prstGeom prst="rect">
            <a:avLst/>
          </a:prstGeom>
          <a:gradFill flip="none" rotWithShape="1">
            <a:gsLst>
              <a:gs pos="33000">
                <a:schemeClr val="accent2">
                  <a:alpha val="99000"/>
                </a:schemeClr>
              </a:gs>
              <a:gs pos="100000">
                <a:srgbClr val="FEDB00">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JASON-3</a:t>
            </a:r>
          </a:p>
        </p:txBody>
      </p:sp>
      <p:sp>
        <p:nvSpPr>
          <p:cNvPr id="166" name="Rectangle 165"/>
          <p:cNvSpPr/>
          <p:nvPr/>
        </p:nvSpPr>
        <p:spPr>
          <a:xfrm>
            <a:off x="6023862" y="5264726"/>
            <a:ext cx="3135209" cy="152400"/>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31"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  SENTINEL-6 (JASON-CS)</a:t>
            </a:r>
          </a:p>
        </p:txBody>
      </p:sp>
      <p:pic>
        <p:nvPicPr>
          <p:cNvPr id="150" name="Picture 1" descr="C:\Users\ratier\AppData\Local\Microsoft\Windows\Temporary Internet Files\Content.Outlook\C9Y5AWSI\Jason_CS_image_2.png"/>
          <p:cNvPicPr>
            <a:picLocks noChangeAspect="1" noChangeArrowheads="1"/>
          </p:cNvPicPr>
          <p:nvPr/>
        </p:nvPicPr>
        <p:blipFill>
          <a:blip r:embed="rId11" cstate="print"/>
          <a:srcRect/>
          <a:stretch>
            <a:fillRect/>
          </a:stretch>
        </p:blipFill>
        <p:spPr bwMode="auto">
          <a:xfrm>
            <a:off x="8922553" y="5023127"/>
            <a:ext cx="703385" cy="396500"/>
          </a:xfrm>
          <a:prstGeom prst="rect">
            <a:avLst/>
          </a:prstGeom>
          <a:noFill/>
        </p:spPr>
      </p:pic>
      <p:pic>
        <p:nvPicPr>
          <p:cNvPr id="144" name="Picture 5" descr="Sentinel-3.png"/>
          <p:cNvPicPr>
            <a:picLocks noChangeAspect="1"/>
          </p:cNvPicPr>
          <p:nvPr/>
        </p:nvPicPr>
        <p:blipFill>
          <a:blip r:embed="rId4" cstate="print"/>
          <a:srcRect/>
          <a:stretch>
            <a:fillRect/>
          </a:stretch>
        </p:blipFill>
        <p:spPr bwMode="auto">
          <a:xfrm>
            <a:off x="3805606" y="5413152"/>
            <a:ext cx="1437415" cy="1008788"/>
          </a:xfrm>
          <a:prstGeom prst="rect">
            <a:avLst/>
          </a:prstGeom>
          <a:noFill/>
          <a:ln w="9525">
            <a:noFill/>
            <a:miter lim="800000"/>
            <a:headEnd/>
            <a:tailEnd/>
          </a:ln>
        </p:spPr>
      </p:pic>
      <p:pic>
        <p:nvPicPr>
          <p:cNvPr id="151" name="Picture 7"/>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146330" y="5398546"/>
            <a:ext cx="880894" cy="28128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181933" y="209348"/>
            <a:ext cx="9943748" cy="923330"/>
          </a:xfrm>
          <a:prstGeom prst="rect">
            <a:avLst/>
          </a:prstGeom>
          <a:solidFill>
            <a:schemeClr val="bg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5400" b="1" i="0" u="none" strike="noStrike" kern="1200" cap="none" spc="0" normalizeH="0" baseline="0" noProof="0" dirty="0">
                <a:ln>
                  <a:noFill/>
                </a:ln>
                <a:solidFill>
                  <a:srgbClr val="002569"/>
                </a:solidFill>
                <a:effectLst/>
                <a:uLnTx/>
                <a:uFillTx/>
                <a:latin typeface="Tahoma" pitchFamily="34" charset="0"/>
                <a:ea typeface="+mn-ea"/>
                <a:cs typeface="+mn-cs"/>
              </a:rPr>
              <a:t>https://www.eumetsat.int/</a:t>
            </a:r>
            <a:endParaRPr kumimoji="0" lang="en-GB" sz="5400" b="1" i="0" u="none" strike="noStrike" kern="1200" cap="none" spc="0" normalizeH="0" baseline="0" noProof="0" dirty="0" smtClean="0">
              <a:ln>
                <a:noFill/>
              </a:ln>
              <a:solidFill>
                <a:srgbClr val="002569"/>
              </a:solidFill>
              <a:effectLst/>
              <a:uLnTx/>
              <a:uFillTx/>
              <a:latin typeface="Tahoma" pitchFamily="34" charset="0"/>
              <a:ea typeface="+mn-ea"/>
              <a:cs typeface="+mn-cs"/>
            </a:endParaRPr>
          </a:p>
        </p:txBody>
      </p:sp>
    </p:spTree>
    <p:extLst>
      <p:ext uri="{BB962C8B-B14F-4D97-AF65-F5344CB8AC3E}">
        <p14:creationId xmlns:p14="http://schemas.microsoft.com/office/powerpoint/2010/main" val="6067801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8249" y="1050094"/>
            <a:ext cx="11523782" cy="5262675"/>
          </a:xfrm>
        </p:spPr>
        <p:txBody>
          <a:bodyPr>
            <a:normAutofit/>
          </a:bodyPr>
          <a:lstStyle/>
          <a:p>
            <a:pPr marL="0" indent="0">
              <a:buNone/>
            </a:pPr>
            <a:endParaRPr lang="en-GB" sz="2400" b="1" dirty="0"/>
          </a:p>
          <a:p>
            <a:pPr marL="0" indent="0">
              <a:buNone/>
            </a:pPr>
            <a:endParaRPr lang="en-GB" sz="2000" b="1" dirty="0"/>
          </a:p>
          <a:p>
            <a:pPr marL="0" indent="0">
              <a:buNone/>
            </a:pPr>
            <a:endParaRPr lang="en-GB" sz="1200" dirty="0"/>
          </a:p>
          <a:p>
            <a:pPr marL="0" indent="0">
              <a:buNone/>
            </a:pPr>
            <a:endParaRPr lang="en-GB" sz="1200" dirty="0"/>
          </a:p>
          <a:p>
            <a:pPr marL="0" indent="0">
              <a:buNone/>
            </a:pPr>
            <a:r>
              <a:rPr lang="en-US" sz="2400" b="1" dirty="0">
                <a:sym typeface="Wingdings" panose="05000000000000000000" pitchFamily="2" charset="2"/>
              </a:rPr>
              <a:t>Discussion Q&amp;A on: </a:t>
            </a:r>
            <a:r>
              <a:rPr lang="en-US" sz="2400" dirty="0"/>
              <a:t>slido.com </a:t>
            </a:r>
            <a:r>
              <a:rPr lang="en-US" sz="2400" dirty="0" smtClean="0"/>
              <a:t> #EUMSC27</a:t>
            </a:r>
            <a:endParaRPr lang="en-US" sz="2400" dirty="0"/>
          </a:p>
          <a:p>
            <a:pPr marL="0" indent="0">
              <a:buNone/>
            </a:pPr>
            <a:endParaRPr lang="en-US" sz="2400" b="1" dirty="0">
              <a:sym typeface="Wingdings" panose="05000000000000000000" pitchFamily="2" charset="2"/>
            </a:endParaRPr>
          </a:p>
          <a:p>
            <a:pPr marL="0" indent="0">
              <a:buNone/>
            </a:pPr>
            <a:r>
              <a:rPr lang="en-US" sz="2400" b="1" dirty="0">
                <a:sym typeface="Wingdings" panose="05000000000000000000" pitchFamily="2" charset="2"/>
              </a:rPr>
              <a:t>Course Material: </a:t>
            </a:r>
            <a:r>
              <a:rPr lang="en-US" sz="2400" u="sng" dirty="0">
                <a:solidFill>
                  <a:schemeClr val="tx1"/>
                </a:solidFill>
              </a:rPr>
              <a:t>https://training.eumetsat.int/course/view.php?id=444</a:t>
            </a:r>
            <a:endParaRPr lang="en-GB" sz="2800" u="sng" dirty="0">
              <a:solidFill>
                <a:schemeClr val="tx1"/>
              </a:solidFill>
            </a:endParaRPr>
          </a:p>
        </p:txBody>
      </p:sp>
      <p:sp>
        <p:nvSpPr>
          <p:cNvPr id="3" name="Title 2"/>
          <p:cNvSpPr>
            <a:spLocks noGrp="1"/>
          </p:cNvSpPr>
          <p:nvPr>
            <p:ph type="title"/>
          </p:nvPr>
        </p:nvSpPr>
        <p:spPr/>
        <p:txBody>
          <a:bodyPr/>
          <a:lstStyle/>
          <a:p>
            <a:endParaRPr lang="en-GB" dirty="0"/>
          </a:p>
        </p:txBody>
      </p:sp>
      <p:sp>
        <p:nvSpPr>
          <p:cNvPr id="9" name="TextBox 8"/>
          <p:cNvSpPr txBox="1"/>
          <p:nvPr/>
        </p:nvSpPr>
        <p:spPr>
          <a:xfrm>
            <a:off x="-183244" y="5735000"/>
            <a:ext cx="12192000"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If you have technical issues, please send a message in the chat box to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Support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For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Q&amp;A</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go to Slido.com – event code: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0" u="none" strike="noStrike" kern="1200" cap="none" spc="0" normalizeH="0" baseline="0" noProof="0" dirty="0" smtClean="0">
                <a:ln>
                  <a:noFill/>
                </a:ln>
                <a:solidFill>
                  <a:prstClr val="black"/>
                </a:solidFill>
                <a:effectLst/>
                <a:uLnTx/>
                <a:uFillTx/>
                <a:latin typeface="Calibri" panose="020F0502020204030204"/>
                <a:ea typeface="+mn-ea"/>
                <a:cs typeface="+mn-cs"/>
              </a:rPr>
              <a:t>EUMSC27</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9740622"/>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5313" r="3598" b="14207"/>
          <a:stretch/>
        </p:blipFill>
        <p:spPr>
          <a:xfrm>
            <a:off x="1" y="463216"/>
            <a:ext cx="12188904" cy="6088504"/>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b="3839"/>
          <a:stretch/>
        </p:blipFill>
        <p:spPr>
          <a:xfrm>
            <a:off x="-3097" y="-8719"/>
            <a:ext cx="12192001" cy="6594765"/>
          </a:xfrm>
          <a:prstGeom prst="rect">
            <a:avLst/>
          </a:prstGeom>
        </p:spPr>
      </p:pic>
      <p:sp>
        <p:nvSpPr>
          <p:cNvPr id="3" name="TextBox 2" title="[DM_DOCNAME]"/>
          <p:cNvSpPr txBox="1"/>
          <p:nvPr/>
        </p:nvSpPr>
        <p:spPr>
          <a:xfrm>
            <a:off x="-3097" y="1884499"/>
            <a:ext cx="5116636" cy="2887283"/>
          </a:xfrm>
          <a:prstGeom prst="rect">
            <a:avLst/>
          </a:prstGeom>
          <a:solidFill>
            <a:schemeClr val="bg1"/>
          </a:solidFill>
        </p:spPr>
        <p:txBody>
          <a:bodyPr wrap="square" lIns="288000" tIns="180000" rIns="288000" bIns="180000" rtlCol="0" anchor="t" anchorCtr="0">
            <a:spAutoFit/>
          </a:bodyPr>
          <a:lstStyle/>
          <a:p>
            <a:pPr lvl="0">
              <a:defRPr/>
            </a:pPr>
            <a:r>
              <a:rPr kumimoji="0" lang="en-GB" sz="3200" b="0" i="0" u="none" strike="noStrike" kern="0" cap="none" spc="0" normalizeH="0" baseline="0" noProof="0" dirty="0" smtClean="0">
                <a:ln>
                  <a:noFill/>
                </a:ln>
                <a:solidFill>
                  <a:srgbClr val="FFFFFF"/>
                </a:solidFill>
                <a:effectLst/>
                <a:uLnTx/>
                <a:uFillTx/>
                <a:latin typeface="Dosis" panose="02010503020202060003" pitchFamily="2" charset="0"/>
                <a:ea typeface="+mn-ea"/>
                <a:cs typeface="Arial" panose="020B0604020202020204" pitchFamily="34" charset="0"/>
              </a:rPr>
              <a:t>SC - </a:t>
            </a:r>
            <a:r>
              <a:rPr lang="en-US" sz="3200" b="0" kern="0" dirty="0" smtClean="0">
                <a:solidFill>
                  <a:srgbClr val="FFFFFF"/>
                </a:solidFill>
                <a:latin typeface="Dosis" panose="02010503020202060003" pitchFamily="2" charset="0"/>
                <a:cs typeface="Arial" panose="020B0604020202020204" pitchFamily="34" charset="0"/>
              </a:rPr>
              <a:t>Convective </a:t>
            </a:r>
            <a:r>
              <a:rPr lang="en-US" sz="3200" b="0" kern="0" dirty="0">
                <a:solidFill>
                  <a:srgbClr val="FFFFFF"/>
                </a:solidFill>
                <a:latin typeface="Dosis" panose="02010503020202060003" pitchFamily="2" charset="0"/>
                <a:cs typeface="Arial" panose="020B0604020202020204" pitchFamily="34" charset="0"/>
              </a:rPr>
              <a:t>storms </a:t>
            </a:r>
            <a:endParaRPr lang="en-US" sz="3200" b="0" kern="0" dirty="0" smtClean="0">
              <a:solidFill>
                <a:srgbClr val="FFFFFF"/>
              </a:solidFill>
              <a:latin typeface="Dosis" panose="02010503020202060003" pitchFamily="2" charset="0"/>
              <a:cs typeface="Arial" panose="020B0604020202020204" pitchFamily="34" charset="0"/>
            </a:endParaRPr>
          </a:p>
          <a:p>
            <a:pPr lvl="0">
              <a:defRPr/>
            </a:pPr>
            <a:r>
              <a:rPr lang="en-US" sz="3200" b="0" kern="0" dirty="0" smtClean="0">
                <a:solidFill>
                  <a:srgbClr val="FFFFFF"/>
                </a:solidFill>
                <a:latin typeface="Dosis" panose="02010503020202060003" pitchFamily="2" charset="0"/>
                <a:cs typeface="Arial" panose="020B0604020202020204" pitchFamily="34" charset="0"/>
              </a:rPr>
              <a:t>What </a:t>
            </a:r>
            <a:r>
              <a:rPr lang="en-US" sz="3200" b="0" kern="0" dirty="0">
                <a:solidFill>
                  <a:srgbClr val="FFFFFF"/>
                </a:solidFill>
                <a:latin typeface="Dosis" panose="02010503020202060003" pitchFamily="2" charset="0"/>
                <a:cs typeface="Arial" panose="020B0604020202020204" pitchFamily="34" charset="0"/>
              </a:rPr>
              <a:t>can satellite data tell us?</a:t>
            </a:r>
            <a:endParaRPr kumimoji="0" lang="en-GB" sz="3200" b="0" i="0" u="none" strike="noStrike" kern="0" cap="none" spc="0" normalizeH="0" baseline="0" noProof="0" dirty="0" smtClean="0">
              <a:ln>
                <a:noFill/>
              </a:ln>
              <a:solidFill>
                <a:srgbClr val="FFFFFF"/>
              </a:solidFill>
              <a:effectLst/>
              <a:uLnTx/>
              <a:uFillTx/>
              <a:latin typeface="Dosis" panose="02010503020202060003" pitchFamily="2"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smtClean="0">
              <a:ln>
                <a:noFill/>
              </a:ln>
              <a:solidFill>
                <a:srgbClr val="FFFFFF"/>
              </a:solidFill>
              <a:effectLst/>
              <a:uLnTx/>
              <a:uFillTx/>
              <a:latin typeface="Roboto Medium" panose="02000000000000000000" pitchFamily="2" charset="0"/>
              <a:ea typeface="Roboto Medium" panose="02000000000000000000" pitchFamily="2"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0" cap="none" spc="0" normalizeH="0" baseline="0" noProof="0" dirty="0" smtClean="0">
                <a:ln>
                  <a:noFill/>
                </a:ln>
                <a:solidFill>
                  <a:srgbClr val="FFFFFF"/>
                </a:solidFill>
                <a:effectLst/>
                <a:uLnTx/>
                <a:uFillTx/>
                <a:latin typeface="Roboto Medium" panose="02000000000000000000" pitchFamily="2" charset="0"/>
                <a:ea typeface="Roboto Medium" panose="02000000000000000000" pitchFamily="2" charset="0"/>
                <a:cs typeface="Arial" panose="020B0604020202020204" pitchFamily="34" charset="0"/>
              </a:rPr>
              <a:t>Natasa Strelec Mahovic</a:t>
            </a:r>
          </a:p>
          <a:p>
            <a:pPr marL="0" marR="0" lvl="0" indent="0" algn="l" defTabSz="914400" rtl="0" eaLnBrk="1" fontAlgn="base" latinLnBrk="0" hangingPunct="1">
              <a:lnSpc>
                <a:spcPct val="100000"/>
              </a:lnSpc>
              <a:spcBef>
                <a:spcPct val="0"/>
              </a:spcBef>
              <a:spcAft>
                <a:spcPct val="0"/>
              </a:spcAft>
              <a:buClrTx/>
              <a:buSzTx/>
              <a:buFontTx/>
              <a:buNone/>
              <a:tabLst/>
              <a:defRPr/>
            </a:pPr>
            <a:r>
              <a:rPr lang="en-GB" sz="1600" b="0" i="1" kern="0" dirty="0" smtClean="0">
                <a:solidFill>
                  <a:srgbClr val="FFFFFF"/>
                </a:solidFill>
                <a:latin typeface="Roboto Medium" panose="02000000000000000000" pitchFamily="2" charset="0"/>
                <a:ea typeface="Roboto Medium" panose="02000000000000000000" pitchFamily="2" charset="0"/>
                <a:cs typeface="Arial" panose="020B0604020202020204" pitchFamily="34" charset="0"/>
              </a:rPr>
              <a:t>User Training Officer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600" b="0" u="none" strike="noStrike" kern="0" cap="none" spc="0" normalizeH="0" baseline="0" noProof="0" dirty="0" smtClean="0">
                <a:ln>
                  <a:noFill/>
                </a:ln>
                <a:solidFill>
                  <a:srgbClr val="FFFFFF"/>
                </a:solidFill>
                <a:effectLst/>
                <a:uLnTx/>
                <a:uFillTx/>
                <a:latin typeface="Roboto Medium" panose="02000000000000000000" pitchFamily="2" charset="0"/>
                <a:ea typeface="Roboto Medium" panose="02000000000000000000" pitchFamily="2" charset="0"/>
                <a:cs typeface="Arial" panose="020B0604020202020204" pitchFamily="34" charset="0"/>
              </a:rPr>
              <a:t>EUMETSAT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600" b="0" i="1" u="none" strike="noStrike" kern="0" cap="none" spc="0" normalizeH="0" baseline="0" noProof="0" dirty="0" smtClean="0">
              <a:ln>
                <a:noFill/>
              </a:ln>
              <a:solidFill>
                <a:srgbClr val="FFFFFF"/>
              </a:solidFill>
              <a:effectLst/>
              <a:uLnTx/>
              <a:uFillTx/>
              <a:latin typeface="Roboto" panose="02000000000000000000" pitchFamily="2" charset="0"/>
              <a:ea typeface="Roboto" panose="02000000000000000000" pitchFamily="2"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600" b="0" i="1" u="none" strike="noStrike" kern="0" cap="none" spc="0" normalizeH="0" baseline="0" noProof="0" dirty="0" smtClean="0">
                <a:ln>
                  <a:noFill/>
                </a:ln>
                <a:solidFill>
                  <a:srgbClr val="FFFFFF"/>
                </a:solidFill>
                <a:effectLst/>
                <a:uLnTx/>
                <a:uFillTx/>
                <a:latin typeface="Roboto Light" panose="02000000000000000000" pitchFamily="2" charset="0"/>
                <a:ea typeface="Roboto Light" panose="02000000000000000000" pitchFamily="2" charset="0"/>
                <a:cs typeface="Arial" panose="020B0604020202020204" pitchFamily="34" charset="0"/>
              </a:rPr>
              <a:t>12 April 2022</a:t>
            </a:r>
            <a:endParaRPr kumimoji="0" lang="en-GB" sz="1600" b="0" i="1" u="none" strike="noStrike" kern="0" cap="none" spc="0" normalizeH="0" baseline="0" noProof="0" dirty="0">
              <a:ln>
                <a:noFill/>
              </a:ln>
              <a:solidFill>
                <a:srgbClr val="FFFFFF"/>
              </a:solidFill>
              <a:effectLst/>
              <a:uLnTx/>
              <a:uFillTx/>
              <a:latin typeface="Roboto Light" panose="02000000000000000000" pitchFamily="2" charset="0"/>
              <a:ea typeface="Roboto Light" panose="02000000000000000000" pitchFamily="2" charset="0"/>
              <a:cs typeface="Arial" panose="020B0604020202020204" pitchFamily="34" charset="0"/>
            </a:endParaRPr>
          </a:p>
        </p:txBody>
      </p:sp>
      <p:sp>
        <p:nvSpPr>
          <p:cNvPr id="6" name="Rectangle 5"/>
          <p:cNvSpPr/>
          <p:nvPr/>
        </p:nvSpPr>
        <p:spPr bwMode="auto">
          <a:xfrm>
            <a:off x="145054" y="-8719"/>
            <a:ext cx="2107258" cy="647425"/>
          </a:xfrm>
          <a:prstGeom prst="rect">
            <a:avLst/>
          </a:prstGeom>
          <a:solidFill>
            <a:schemeClr val="bg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sz="900" b="1" i="0" u="none" strike="noStrike" kern="1200" cap="none" spc="0" normalizeH="0" baseline="0" noProof="0" smtClean="0">
              <a:ln>
                <a:noFill/>
              </a:ln>
              <a:solidFill>
                <a:srgbClr val="00205B"/>
              </a:solidFill>
              <a:effectLst/>
              <a:uLnTx/>
              <a:uFillTx/>
              <a:latin typeface="Tahoma" pitchFamily="34" charset="0"/>
              <a:ea typeface="+mn-ea"/>
              <a:cs typeface="+mn-cs"/>
            </a:endParaRPr>
          </a:p>
        </p:txBody>
      </p:sp>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r="-88"/>
          <a:stretch/>
        </p:blipFill>
        <p:spPr>
          <a:xfrm>
            <a:off x="371032" y="114424"/>
            <a:ext cx="1703214" cy="438072"/>
          </a:xfrm>
          <a:prstGeom prst="rect">
            <a:avLst/>
          </a:prstGeom>
        </p:spPr>
      </p:pic>
      <p:sp>
        <p:nvSpPr>
          <p:cNvPr id="9" name="Rectangle 8"/>
          <p:cNvSpPr/>
          <p:nvPr/>
        </p:nvSpPr>
        <p:spPr>
          <a:xfrm>
            <a:off x="4248425" y="136811"/>
            <a:ext cx="5947462" cy="523220"/>
          </a:xfrm>
          <a:prstGeom prst="rect">
            <a:avLst/>
          </a:prstGeom>
        </p:spPr>
        <p:txBody>
          <a:bodyPr wrap="none">
            <a:spAutoFit/>
          </a:bodyPr>
          <a:lstStyle/>
          <a:p>
            <a:pPr lvl="0" algn="ctr" fontAlgn="auto">
              <a:spcBef>
                <a:spcPts val="0"/>
              </a:spcBef>
              <a:spcAft>
                <a:spcPts val="0"/>
              </a:spcAft>
              <a:defRPr/>
            </a:pPr>
            <a:r>
              <a:rPr lang="en-US" sz="2800" b="0" dirty="0" smtClean="0">
                <a:latin typeface="Roboto" panose="02000000000000000000" pitchFamily="2" charset="0"/>
                <a:ea typeface="Roboto" panose="02000000000000000000" pitchFamily="2" charset="0"/>
              </a:rPr>
              <a:t>Slido.com </a:t>
            </a:r>
            <a:r>
              <a:rPr lang="en-US" sz="2800" b="0" dirty="0">
                <a:latin typeface="Roboto" panose="02000000000000000000" pitchFamily="2" charset="0"/>
                <a:ea typeface="Roboto" panose="02000000000000000000" pitchFamily="2" charset="0"/>
              </a:rPr>
              <a:t>– event code: </a:t>
            </a:r>
            <a:r>
              <a:rPr lang="en-US" sz="2800" dirty="0">
                <a:latin typeface="Roboto" panose="02000000000000000000" pitchFamily="2" charset="0"/>
                <a:ea typeface="Roboto" panose="02000000000000000000" pitchFamily="2" charset="0"/>
              </a:rPr>
              <a:t>#EUMSC27</a:t>
            </a:r>
          </a:p>
        </p:txBody>
      </p:sp>
    </p:spTree>
    <p:extLst>
      <p:ext uri="{BB962C8B-B14F-4D97-AF65-F5344CB8AC3E}">
        <p14:creationId xmlns:p14="http://schemas.microsoft.com/office/powerpoint/2010/main" val="131475587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p:cNvSpPr>
            <a:spLocks noGrp="1"/>
          </p:cNvSpPr>
          <p:nvPr>
            <p:ph type="title"/>
          </p:nvPr>
        </p:nvSpPr>
        <p:spPr/>
        <p:txBody>
          <a:bodyPr/>
          <a:lstStyle/>
          <a:p>
            <a:r>
              <a:rPr lang="en-GB" dirty="0" smtClean="0"/>
              <a:t>What is convection?</a:t>
            </a:r>
            <a:endParaRPr lang="en-GB" dirty="0"/>
          </a:p>
        </p:txBody>
      </p:sp>
      <p:sp>
        <p:nvSpPr>
          <p:cNvPr id="4" name="Content Placeholder 2"/>
          <p:cNvSpPr txBox="1">
            <a:spLocks/>
          </p:cNvSpPr>
          <p:nvPr/>
        </p:nvSpPr>
        <p:spPr>
          <a:xfrm>
            <a:off x="308371" y="1103954"/>
            <a:ext cx="5648602" cy="5262675"/>
          </a:xfrm>
          <a:prstGeom prst="rect">
            <a:avLst/>
          </a:prstGeom>
        </p:spPr>
        <p:txBody>
          <a:bodyPr>
            <a:normAutofit fontScale="92500" lnSpcReduction="20000"/>
          </a:bodyPr>
          <a:lstStyle>
            <a:lvl1pPr marL="328254" indent="-328254" algn="l" rtl="0" eaLnBrk="1" fontAlgn="base" hangingPunct="1">
              <a:spcBef>
                <a:spcPct val="20000"/>
              </a:spcBef>
              <a:spcAft>
                <a:spcPct val="0"/>
              </a:spcAft>
              <a:buFont typeface="Arial" pitchFamily="34" charset="0"/>
              <a:buChar char="•"/>
              <a:defRPr sz="4431">
                <a:solidFill>
                  <a:schemeClr val="tx2"/>
                </a:solidFill>
                <a:latin typeface="Roboto" panose="02000000000000000000" pitchFamily="2" charset="0"/>
                <a:ea typeface="Roboto" panose="02000000000000000000" pitchFamily="2" charset="0"/>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Roboto" panose="02000000000000000000" pitchFamily="2" charset="0"/>
                <a:ea typeface="Roboto" panose="02000000000000000000" pitchFamily="2"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Roboto" panose="02000000000000000000" pitchFamily="2" charset="0"/>
                <a:ea typeface="Roboto" panose="02000000000000000000" pitchFamily="2"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Roboto" panose="02000000000000000000" pitchFamily="2" charset="0"/>
                <a:ea typeface="Roboto" panose="02000000000000000000" pitchFamily="2"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Roboto" panose="02000000000000000000" pitchFamily="2" charset="0"/>
                <a:ea typeface="Roboto" panose="02000000000000000000" pitchFamily="2"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r>
              <a:rPr lang="en-US" sz="2400" b="0" kern="0" smtClean="0"/>
              <a:t>vertical transport of </a:t>
            </a:r>
            <a:r>
              <a:rPr lang="en-US" sz="2400" b="1" kern="0" smtClean="0"/>
              <a:t>heat and moisture </a:t>
            </a:r>
            <a:r>
              <a:rPr lang="en-US" sz="2400" b="0" kern="0" smtClean="0"/>
              <a:t>(usually from a warmer area to a cooler one) by </a:t>
            </a:r>
            <a:r>
              <a:rPr lang="en-US" sz="2400" b="1" kern="0" smtClean="0"/>
              <a:t>updrafts and downdrafts </a:t>
            </a:r>
            <a:r>
              <a:rPr lang="en-US" sz="2400" b="0" kern="0" smtClean="0"/>
              <a:t>in an </a:t>
            </a:r>
            <a:r>
              <a:rPr lang="en-US" sz="2400" b="1" kern="0" smtClean="0"/>
              <a:t>unstable</a:t>
            </a:r>
            <a:r>
              <a:rPr lang="en-US" sz="2400" b="0" kern="0" smtClean="0"/>
              <a:t> atmosphere</a:t>
            </a:r>
          </a:p>
          <a:p>
            <a:endParaRPr lang="en-GB" sz="2400" b="0" kern="0" smtClean="0"/>
          </a:p>
          <a:p>
            <a:r>
              <a:rPr lang="en-US" sz="2400" b="0" kern="0" smtClean="0"/>
              <a:t>convection without cloud formation is called "dry" convection </a:t>
            </a:r>
          </a:p>
          <a:p>
            <a:endParaRPr lang="en-US" sz="2400" b="0" kern="0" smtClean="0"/>
          </a:p>
          <a:p>
            <a:r>
              <a:rPr lang="en-US" sz="2400" b="0" kern="0" smtClean="0"/>
              <a:t>"moist" convection is the process where the excess water vapor in the rising air condenses and forms a cloud </a:t>
            </a:r>
            <a:r>
              <a:rPr lang="en-GB" sz="2400" b="0" kern="0" smtClean="0"/>
              <a:t>- </a:t>
            </a:r>
            <a:r>
              <a:rPr lang="en-US" sz="2400" b="0" kern="0" smtClean="0"/>
              <a:t>Cumulus or Cumulonimbus</a:t>
            </a:r>
          </a:p>
          <a:p>
            <a:pPr marL="0" indent="0">
              <a:buFont typeface="Arial" pitchFamily="34" charset="0"/>
              <a:buNone/>
            </a:pPr>
            <a:endParaRPr lang="en-US" sz="2400" b="0" kern="0" smtClean="0"/>
          </a:p>
          <a:p>
            <a:r>
              <a:rPr lang="en-US" sz="2400" b="0" kern="0" smtClean="0"/>
              <a:t>deep convection – extending from near the surface to above the 500 hPa level (often stopping at the tropopause at around 200-300 hPa)</a:t>
            </a:r>
            <a:endParaRPr lang="en-GB" sz="2400" b="0" kern="0"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8841"/>
          <a:stretch/>
        </p:blipFill>
        <p:spPr>
          <a:xfrm>
            <a:off x="5894011" y="1426029"/>
            <a:ext cx="6297989" cy="3886200"/>
          </a:xfrm>
          <a:prstGeom prst="rect">
            <a:avLst/>
          </a:prstGeom>
        </p:spPr>
      </p:pic>
    </p:spTree>
    <p:extLst>
      <p:ext uri="{BB962C8B-B14F-4D97-AF65-F5344CB8AC3E}">
        <p14:creationId xmlns:p14="http://schemas.microsoft.com/office/powerpoint/2010/main" val="2314081490"/>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 satellites “see”?</a:t>
            </a:r>
            <a:endParaRPr lang="en-GB" dirty="0"/>
          </a:p>
        </p:txBody>
      </p:sp>
      <p:sp>
        <p:nvSpPr>
          <p:cNvPr id="3" name="Text Placeholder 2"/>
          <p:cNvSpPr>
            <a:spLocks noGrp="1"/>
          </p:cNvSpPr>
          <p:nvPr>
            <p:ph type="body" sz="quarter" idx="10"/>
          </p:nvPr>
        </p:nvSpPr>
        <p:spPr>
          <a:xfrm>
            <a:off x="145053" y="1770626"/>
            <a:ext cx="3890219" cy="5262675"/>
          </a:xfrm>
        </p:spPr>
        <p:txBody>
          <a:bodyPr>
            <a:normAutofit/>
          </a:bodyPr>
          <a:lstStyle/>
          <a:p>
            <a:r>
              <a:rPr lang="en-US" sz="2000" dirty="0" smtClean="0"/>
              <a:t>IMAGERS on-board of satellites </a:t>
            </a:r>
            <a:r>
              <a:rPr lang="en-US" sz="2000" dirty="0"/>
              <a:t>are capable of monitoring cloud tops only</a:t>
            </a:r>
            <a:r>
              <a:rPr lang="en-US" sz="2000" dirty="0" smtClean="0"/>
              <a:t>,</a:t>
            </a:r>
          </a:p>
          <a:p>
            <a:endParaRPr lang="en-US" sz="2000" dirty="0"/>
          </a:p>
          <a:p>
            <a:r>
              <a:rPr lang="en-US" sz="2000" dirty="0"/>
              <a:t>They do NOT see  </a:t>
            </a:r>
            <a:r>
              <a:rPr lang="en-US" sz="2000" dirty="0" smtClean="0"/>
              <a:t>the </a:t>
            </a:r>
            <a:r>
              <a:rPr lang="en-US" sz="2000" dirty="0"/>
              <a:t>“real weather” underneath  !!!</a:t>
            </a:r>
          </a:p>
          <a:p>
            <a:endParaRPr lang="en-GB" sz="2000" dirty="0"/>
          </a:p>
        </p:txBody>
      </p:sp>
      <p:grpSp>
        <p:nvGrpSpPr>
          <p:cNvPr id="9" name="Group 8"/>
          <p:cNvGrpSpPr/>
          <p:nvPr/>
        </p:nvGrpSpPr>
        <p:grpSpPr>
          <a:xfrm>
            <a:off x="4035273" y="1139429"/>
            <a:ext cx="8156728" cy="4864556"/>
            <a:chOff x="861646" y="2037073"/>
            <a:chExt cx="6576646" cy="4180783"/>
          </a:xfrm>
        </p:grpSpPr>
        <p:pic>
          <p:nvPicPr>
            <p:cNvPr id="4" name="Picture 4" descr="Cb_N-Alabama_19960524-1935utc_800x52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647" y="2037073"/>
              <a:ext cx="6418385" cy="418078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PO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42462" y="2208421"/>
              <a:ext cx="701107" cy="38811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8"/>
            <p:cNvSpPr>
              <a:spLocks noChangeArrowheads="1"/>
            </p:cNvSpPr>
            <p:nvPr/>
          </p:nvSpPr>
          <p:spPr bwMode="auto">
            <a:xfrm>
              <a:off x="861646" y="4323968"/>
              <a:ext cx="6418385" cy="1893888"/>
            </a:xfrm>
            <a:prstGeom prst="rect">
              <a:avLst/>
            </a:prstGeom>
            <a:solidFill>
              <a:srgbClr val="C0C0C0">
                <a:alpha val="50000"/>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000">
                <a:solidFill>
                  <a:schemeClr val="tx1"/>
                </a:solidFill>
                <a:latin typeface="Arial" panose="020B0604020202020204" pitchFamily="34" charset="0"/>
                <a:cs typeface="Arial" panose="020B0604020202020204" pitchFamily="34" charset="0"/>
              </a:endParaRPr>
            </a:p>
          </p:txBody>
        </p:sp>
        <p:sp>
          <p:nvSpPr>
            <p:cNvPr id="7" name="Text Box 9"/>
            <p:cNvSpPr txBox="1">
              <a:spLocks noChangeArrowheads="1"/>
            </p:cNvSpPr>
            <p:nvPr/>
          </p:nvSpPr>
          <p:spPr bwMode="auto">
            <a:xfrm>
              <a:off x="2684419" y="4793473"/>
              <a:ext cx="716085" cy="8728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r>
                <a:rPr lang="en-US" altLang="en-US" sz="2000" b="1" dirty="0" smtClean="0">
                  <a:effectLst>
                    <a:outerShdw blurRad="38100" dist="38100" dir="2700000" algn="tl">
                      <a:srgbClr val="C0C0C0"/>
                    </a:outerShdw>
                  </a:effectLst>
                  <a:latin typeface="Arial" panose="020B0604020202020204" pitchFamily="34" charset="0"/>
                  <a:cs typeface="Arial" panose="020B0604020202020204" pitchFamily="34" charset="0"/>
                </a:rPr>
                <a:t>? </a:t>
              </a:r>
            </a:p>
            <a:p>
              <a:pPr eaLnBrk="1" hangingPunct="1"/>
              <a:r>
                <a:rPr lang="en-US" altLang="en-US" sz="2000" b="1" dirty="0" smtClean="0">
                  <a:effectLst>
                    <a:outerShdw blurRad="38100" dist="38100" dir="2700000" algn="tl">
                      <a:srgbClr val="C0C0C0"/>
                    </a:outerShdw>
                  </a:effectLst>
                  <a:latin typeface="Arial" panose="020B0604020202020204" pitchFamily="34" charset="0"/>
                  <a:cs typeface="Arial" panose="020B0604020202020204" pitchFamily="34" charset="0"/>
                </a:rPr>
                <a:t>? ?</a:t>
              </a:r>
            </a:p>
            <a:p>
              <a:pPr eaLnBrk="1" hangingPunct="1"/>
              <a:r>
                <a:rPr lang="en-US" altLang="en-US" sz="2000" dirty="0" smtClean="0">
                  <a:effectLst>
                    <a:outerShdw blurRad="38100" dist="38100" dir="2700000" algn="tl">
                      <a:srgbClr val="C0C0C0"/>
                    </a:outerShdw>
                  </a:effectLst>
                  <a:latin typeface="Arial" panose="020B0604020202020204" pitchFamily="34" charset="0"/>
                  <a:cs typeface="Arial" panose="020B0604020202020204" pitchFamily="34" charset="0"/>
                </a:rPr>
                <a:t>???</a:t>
              </a:r>
              <a:endParaRPr lang="cs-CZ" altLang="en-US" sz="2000" b="1" dirty="0">
                <a:effectLst>
                  <a:outerShdw blurRad="38100" dist="38100" dir="2700000" algn="tl">
                    <a:srgbClr val="C0C0C0"/>
                  </a:outerShdw>
                </a:effectLst>
                <a:latin typeface="Arial" panose="020B0604020202020204" pitchFamily="34" charset="0"/>
                <a:cs typeface="Arial" panose="020B0604020202020204" pitchFamily="34" charset="0"/>
              </a:endParaRPr>
            </a:p>
          </p:txBody>
        </p:sp>
        <p:sp>
          <p:nvSpPr>
            <p:cNvPr id="8" name="Text Box 14"/>
            <p:cNvSpPr txBox="1">
              <a:spLocks noChangeArrowheads="1"/>
            </p:cNvSpPr>
            <p:nvPr/>
          </p:nvSpPr>
          <p:spPr bwMode="auto">
            <a:xfrm>
              <a:off x="6258768" y="5987024"/>
              <a:ext cx="1179524" cy="204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b="1" i="1" dirty="0" smtClean="0">
                  <a:latin typeface="Arial" panose="020B0604020202020204" pitchFamily="34" charset="0"/>
                  <a:cs typeface="Arial" panose="020B0604020202020204" pitchFamily="34" charset="0"/>
                </a:rPr>
                <a:t>c. Martin </a:t>
              </a:r>
              <a:r>
                <a:rPr lang="en-GB" altLang="en-US" b="1" i="1" dirty="0">
                  <a:latin typeface="Arial" panose="020B0604020202020204" pitchFamily="34" charset="0"/>
                  <a:cs typeface="Arial" panose="020B0604020202020204" pitchFamily="34" charset="0"/>
                </a:rPr>
                <a:t>Setvak</a:t>
              </a:r>
            </a:p>
          </p:txBody>
        </p:sp>
      </p:grpSp>
    </p:spTree>
    <p:extLst>
      <p:ext uri="{BB962C8B-B14F-4D97-AF65-F5344CB8AC3E}">
        <p14:creationId xmlns:p14="http://schemas.microsoft.com/office/powerpoint/2010/main" val="96877626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2400" i="0" u="none" strike="noStrike" cap="none" normalizeH="0" baseline="0" dirty="0" smtClean="0">
                <a:ln>
                  <a:noFill/>
                </a:ln>
                <a:solidFill>
                  <a:srgbClr val="5B5B5B"/>
                </a:solidFill>
                <a:effectLst/>
                <a:latin typeface="Tahoma" pitchFamily="34" charset="0"/>
              </a:rPr>
              <a:t>Do you think that satellite observations can provide meaningful information about the conditions, stages of development, internal structure, intensity and severity of the storms? </a:t>
            </a:r>
            <a:endParaRPr kumimoji="0" lang="en-GB" sz="2400" i="0" u="none" strike="noStrike" cap="none" normalizeH="0" baseline="0" dirty="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10318811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a:xfrm>
            <a:off x="145054" y="1139429"/>
            <a:ext cx="5841678" cy="5262675"/>
          </a:xfrm>
        </p:spPr>
        <p:txBody>
          <a:bodyPr>
            <a:normAutofit/>
          </a:bodyPr>
          <a:lstStyle/>
          <a:p>
            <a:pPr marL="0" indent="0">
              <a:lnSpc>
                <a:spcPct val="150000"/>
              </a:lnSpc>
              <a:buNone/>
            </a:pPr>
            <a:r>
              <a:rPr lang="en-US" sz="2600" dirty="0" smtClean="0"/>
              <a:t>The </a:t>
            </a:r>
            <a:r>
              <a:rPr lang="en-US" sz="2600" b="1" dirty="0" smtClean="0"/>
              <a:t>cloud </a:t>
            </a:r>
            <a:r>
              <a:rPr lang="en-US" sz="2600" b="1" dirty="0"/>
              <a:t>top </a:t>
            </a:r>
            <a:r>
              <a:rPr lang="en-US" sz="2600" dirty="0"/>
              <a:t>of a convective storm is built </a:t>
            </a:r>
            <a:r>
              <a:rPr lang="en-US" sz="2600" dirty="0" smtClean="0"/>
              <a:t>up by </a:t>
            </a:r>
            <a:r>
              <a:rPr lang="en-US" sz="2600" b="1" dirty="0"/>
              <a:t>storm’s internal processes </a:t>
            </a:r>
            <a:r>
              <a:rPr lang="en-US" sz="2600" dirty="0"/>
              <a:t>and its interaction </a:t>
            </a:r>
            <a:r>
              <a:rPr lang="en-US" sz="2600" dirty="0" smtClean="0"/>
              <a:t>with </a:t>
            </a:r>
            <a:r>
              <a:rPr lang="en-US" sz="2600" b="1" dirty="0" smtClean="0"/>
              <a:t>storm’s environment</a:t>
            </a:r>
            <a:r>
              <a:rPr lang="en-US" sz="2600" dirty="0"/>
              <a:t> </a:t>
            </a:r>
            <a:r>
              <a:rPr lang="en-US" sz="2600" dirty="0" smtClean="0"/>
              <a:t>&gt;&gt;  From looking at the storm tops we  </a:t>
            </a:r>
            <a:r>
              <a:rPr lang="en-US" sz="2600" dirty="0"/>
              <a:t>should </a:t>
            </a:r>
            <a:r>
              <a:rPr lang="en-US" sz="2600" dirty="0" smtClean="0"/>
              <a:t>be able </a:t>
            </a:r>
            <a:r>
              <a:rPr lang="en-US" sz="2600" dirty="0"/>
              <a:t>(to a certain </a:t>
            </a:r>
            <a:r>
              <a:rPr lang="en-US" sz="2600" dirty="0" smtClean="0"/>
              <a:t>extent</a:t>
            </a:r>
            <a:r>
              <a:rPr lang="en-US" sz="2600" dirty="0"/>
              <a:t>) </a:t>
            </a:r>
            <a:r>
              <a:rPr lang="en-US" sz="2600" dirty="0" smtClean="0"/>
              <a:t>to understand the </a:t>
            </a:r>
            <a:r>
              <a:rPr lang="en-US" sz="2600" dirty="0">
                <a:solidFill>
                  <a:schemeClr val="accent5">
                    <a:lumMod val="50000"/>
                  </a:schemeClr>
                </a:solidFill>
              </a:rPr>
              <a:t>storm’s internal structure and stage </a:t>
            </a:r>
            <a:r>
              <a:rPr lang="en-US" sz="2600" dirty="0" smtClean="0">
                <a:solidFill>
                  <a:schemeClr val="accent5">
                    <a:lumMod val="50000"/>
                  </a:schemeClr>
                </a:solidFill>
              </a:rPr>
              <a:t>of evolution</a:t>
            </a:r>
            <a:r>
              <a:rPr lang="en-US" sz="2600" dirty="0">
                <a:solidFill>
                  <a:schemeClr val="accent5">
                    <a:lumMod val="50000"/>
                  </a:schemeClr>
                </a:solidFill>
              </a:rPr>
              <a:t>. </a:t>
            </a:r>
          </a:p>
          <a:p>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51600" y="1711402"/>
            <a:ext cx="5537200" cy="3302456"/>
          </a:xfrm>
          <a:prstGeom prst="rect">
            <a:avLst/>
          </a:prstGeom>
        </p:spPr>
      </p:pic>
    </p:spTree>
    <p:extLst>
      <p:ext uri="{BB962C8B-B14F-4D97-AF65-F5344CB8AC3E}">
        <p14:creationId xmlns:p14="http://schemas.microsoft.com/office/powerpoint/2010/main" val="2430195684"/>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3600" i="0" u="none" strike="noStrike" cap="none" normalizeH="0" baseline="0" smtClean="0">
                <a:ln>
                  <a:noFill/>
                </a:ln>
                <a:solidFill>
                  <a:srgbClr val="5B5B5B"/>
                </a:solidFill>
                <a:effectLst/>
                <a:latin typeface="Tahoma" pitchFamily="34" charset="0"/>
              </a:rPr>
              <a:t>What are the necessary conditions for convection?</a:t>
            </a:r>
            <a:endParaRPr kumimoji="0" lang="en-GB" sz="3600" i="0" u="none" strike="noStrike" cap="none" normalizeH="0" baseline="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4127111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Convective ingredients</a:t>
            </a:r>
            <a:endParaRPr lang="en-GB" dirty="0"/>
          </a:p>
        </p:txBody>
      </p:sp>
      <p:sp>
        <p:nvSpPr>
          <p:cNvPr id="3" name="Text Placeholder 2"/>
          <p:cNvSpPr>
            <a:spLocks noGrp="1"/>
          </p:cNvSpPr>
          <p:nvPr>
            <p:ph type="body" sz="quarter" idx="10"/>
          </p:nvPr>
        </p:nvSpPr>
        <p:spPr/>
        <p:txBody>
          <a:bodyPr/>
          <a:lstStyle/>
          <a:p>
            <a:endParaRPr lang="en-GB"/>
          </a:p>
        </p:txBody>
      </p:sp>
      <p:grpSp>
        <p:nvGrpSpPr>
          <p:cNvPr id="4" name="Group 3"/>
          <p:cNvGrpSpPr/>
          <p:nvPr/>
        </p:nvGrpSpPr>
        <p:grpSpPr>
          <a:xfrm>
            <a:off x="-5793" y="1017077"/>
            <a:ext cx="12197793" cy="5509847"/>
            <a:chOff x="-5793" y="1017077"/>
            <a:chExt cx="12197793" cy="5509847"/>
          </a:xfrm>
        </p:grpSpPr>
        <p:sp>
          <p:nvSpPr>
            <p:cNvPr id="5" name="Rectangle 4"/>
            <p:cNvSpPr/>
            <p:nvPr/>
          </p:nvSpPr>
          <p:spPr bwMode="auto">
            <a:xfrm>
              <a:off x="0" y="6053616"/>
              <a:ext cx="12192000" cy="473308"/>
            </a:xfrm>
            <a:prstGeom prst="rect">
              <a:avLst/>
            </a:prstGeom>
            <a:gradFill>
              <a:gsLst>
                <a:gs pos="0">
                  <a:schemeClr val="accent1">
                    <a:lumMod val="5000"/>
                    <a:lumOff val="95000"/>
                  </a:schemeClr>
                </a:gs>
                <a:gs pos="66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6" name="Picture 5"/>
            <p:cNvPicPr>
              <a:picLocks noChangeAspect="1"/>
            </p:cNvPicPr>
            <p:nvPr/>
          </p:nvPicPr>
          <p:blipFill rotWithShape="1">
            <a:blip r:embed="rId3"/>
            <a:srcRect l="1597" t="5336" r="1484" b="32097"/>
            <a:stretch/>
          </p:blipFill>
          <p:spPr>
            <a:xfrm>
              <a:off x="-5793" y="1017077"/>
              <a:ext cx="12197793" cy="4603126"/>
            </a:xfrm>
            <a:prstGeom prst="rect">
              <a:avLst/>
            </a:prstGeom>
          </p:spPr>
        </p:pic>
        <p:sp>
          <p:nvSpPr>
            <p:cNvPr id="7" name="Rectangle 6"/>
            <p:cNvSpPr/>
            <p:nvPr/>
          </p:nvSpPr>
          <p:spPr bwMode="auto">
            <a:xfrm>
              <a:off x="0" y="5587686"/>
              <a:ext cx="12192000" cy="549950"/>
            </a:xfrm>
            <a:prstGeom prst="rect">
              <a:avLst/>
            </a:prstGeom>
            <a:gradFill flip="none" rotWithShape="1">
              <a:gsLst>
                <a:gs pos="0">
                  <a:srgbClr val="00CC66">
                    <a:tint val="66000"/>
                    <a:satMod val="160000"/>
                  </a:srgbClr>
                </a:gs>
                <a:gs pos="50000">
                  <a:srgbClr val="00CC66">
                    <a:tint val="44500"/>
                    <a:satMod val="160000"/>
                  </a:srgbClr>
                </a:gs>
                <a:gs pos="100000">
                  <a:srgbClr val="00CC66">
                    <a:tint val="23500"/>
                    <a:satMod val="160000"/>
                  </a:srgbClr>
                </a:gs>
              </a:gsLst>
              <a:path path="circle">
                <a:fillToRect l="50000" t="50000" r="50000" b="50000"/>
              </a:path>
              <a:tileRect/>
            </a:gra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dirty="0" smtClean="0">
                <a:ln>
                  <a:noFill/>
                </a:ln>
                <a:solidFill>
                  <a:schemeClr val="bg1"/>
                </a:solidFill>
                <a:effectLst/>
                <a:latin typeface="Tahoma" pitchFamily="34" charset="0"/>
              </a:endParaRPr>
            </a:p>
          </p:txBody>
        </p:sp>
        <p:sp>
          <p:nvSpPr>
            <p:cNvPr id="8" name="TextBox 7"/>
            <p:cNvSpPr txBox="1"/>
            <p:nvPr/>
          </p:nvSpPr>
          <p:spPr>
            <a:xfrm>
              <a:off x="4487693" y="5576700"/>
              <a:ext cx="2890344" cy="584775"/>
            </a:xfrm>
            <a:prstGeom prst="rect">
              <a:avLst/>
            </a:prstGeom>
            <a:noFill/>
          </p:spPr>
          <p:txBody>
            <a:bodyPr wrap="square" rtlCol="0">
              <a:spAutoFit/>
            </a:bodyPr>
            <a:lstStyle/>
            <a:p>
              <a:r>
                <a:rPr lang="en-GB" sz="3200" dirty="0" smtClean="0">
                  <a:solidFill>
                    <a:srgbClr val="006600"/>
                  </a:solidFill>
                </a:rPr>
                <a:t>MOISTURE</a:t>
              </a:r>
            </a:p>
          </p:txBody>
        </p:sp>
        <p:sp>
          <p:nvSpPr>
            <p:cNvPr id="9" name="TextBox 8"/>
            <p:cNvSpPr txBox="1"/>
            <p:nvPr/>
          </p:nvSpPr>
          <p:spPr>
            <a:xfrm rot="16200000">
              <a:off x="6593397" y="4340360"/>
              <a:ext cx="2477283" cy="954107"/>
            </a:xfrm>
            <a:prstGeom prst="rect">
              <a:avLst/>
            </a:prstGeom>
            <a:noFill/>
          </p:spPr>
          <p:txBody>
            <a:bodyPr wrap="square" rtlCol="0">
              <a:spAutoFit/>
            </a:bodyPr>
            <a:lstStyle/>
            <a:p>
              <a:pPr algn="ctr"/>
              <a:r>
                <a:rPr lang="en-GB" sz="2800" dirty="0" smtClean="0"/>
                <a:t>LIFTING MECHANISM</a:t>
              </a:r>
            </a:p>
          </p:txBody>
        </p:sp>
        <p:sp>
          <p:nvSpPr>
            <p:cNvPr id="10" name="Right Arrow 9"/>
            <p:cNvSpPr/>
            <p:nvPr/>
          </p:nvSpPr>
          <p:spPr bwMode="auto">
            <a:xfrm rot="16200000">
              <a:off x="6302838" y="3596541"/>
              <a:ext cx="3058403" cy="2007701"/>
            </a:xfrm>
            <a:prstGeom prst="rightArrow">
              <a:avLst/>
            </a:prstGeom>
            <a:noFill/>
            <a:ln w="76200" cap="flat" cmpd="sng" algn="ctr">
              <a:solidFill>
                <a:srgbClr val="00205B"/>
              </a:solid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11" name="TextBox 10"/>
            <p:cNvSpPr txBox="1"/>
            <p:nvPr/>
          </p:nvSpPr>
          <p:spPr>
            <a:xfrm>
              <a:off x="2973981" y="2543503"/>
              <a:ext cx="3272050" cy="646331"/>
            </a:xfrm>
            <a:prstGeom prst="rect">
              <a:avLst/>
            </a:prstGeom>
            <a:noFill/>
          </p:spPr>
          <p:txBody>
            <a:bodyPr wrap="none" rtlCol="0">
              <a:spAutoFit/>
            </a:bodyPr>
            <a:lstStyle/>
            <a:p>
              <a:r>
                <a:rPr lang="en-GB" sz="3600" dirty="0" smtClean="0">
                  <a:solidFill>
                    <a:srgbClr val="FF0000"/>
                  </a:solidFill>
                </a:rPr>
                <a:t>INSTABILITY</a:t>
              </a:r>
            </a:p>
          </p:txBody>
        </p:sp>
        <p:sp>
          <p:nvSpPr>
            <p:cNvPr id="12" name="TextBox 11"/>
            <p:cNvSpPr txBox="1"/>
            <p:nvPr/>
          </p:nvSpPr>
          <p:spPr>
            <a:xfrm>
              <a:off x="8919950" y="3901936"/>
              <a:ext cx="3272050" cy="646331"/>
            </a:xfrm>
            <a:prstGeom prst="rect">
              <a:avLst/>
            </a:prstGeom>
            <a:noFill/>
          </p:spPr>
          <p:txBody>
            <a:bodyPr wrap="none" rtlCol="0">
              <a:spAutoFit/>
            </a:bodyPr>
            <a:lstStyle/>
            <a:p>
              <a:r>
                <a:rPr lang="en-GB" sz="3600" dirty="0" smtClean="0">
                  <a:solidFill>
                    <a:srgbClr val="FF0000"/>
                  </a:solidFill>
                </a:rPr>
                <a:t>INSTABILITY</a:t>
              </a:r>
            </a:p>
          </p:txBody>
        </p:sp>
        <p:sp>
          <p:nvSpPr>
            <p:cNvPr id="13" name="Right Arrow 12"/>
            <p:cNvSpPr/>
            <p:nvPr/>
          </p:nvSpPr>
          <p:spPr bwMode="auto">
            <a:xfrm>
              <a:off x="4442335" y="5373307"/>
              <a:ext cx="2707054" cy="1011226"/>
            </a:xfrm>
            <a:prstGeom prst="rightArrow">
              <a:avLst/>
            </a:prstGeom>
            <a:noFill/>
            <a:ln w="57150" cap="flat" cmpd="sng" algn="ctr">
              <a:solidFill>
                <a:srgbClr val="006600"/>
              </a:solid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14" name="Picture 13"/>
            <p:cNvPicPr>
              <a:picLocks noChangeAspect="1"/>
            </p:cNvPicPr>
            <p:nvPr/>
          </p:nvPicPr>
          <p:blipFill>
            <a:blip r:embed="rId4"/>
            <a:stretch>
              <a:fillRect/>
            </a:stretch>
          </p:blipFill>
          <p:spPr>
            <a:xfrm>
              <a:off x="8842544" y="5508807"/>
              <a:ext cx="3048264" cy="839733"/>
            </a:xfrm>
            <a:prstGeom prst="rect">
              <a:avLst/>
            </a:prstGeom>
          </p:spPr>
        </p:pic>
        <p:sp>
          <p:nvSpPr>
            <p:cNvPr id="15" name="Right Arrow 14"/>
            <p:cNvSpPr/>
            <p:nvPr/>
          </p:nvSpPr>
          <p:spPr bwMode="auto">
            <a:xfrm rot="10800000">
              <a:off x="8696739" y="5409301"/>
              <a:ext cx="2836848" cy="939238"/>
            </a:xfrm>
            <a:prstGeom prst="rightArrow">
              <a:avLst/>
            </a:prstGeom>
            <a:noFill/>
            <a:ln w="57150" cap="flat" cmpd="sng" algn="ctr">
              <a:solidFill>
                <a:srgbClr val="006600"/>
              </a:solid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grpSp>
    </p:spTree>
    <p:extLst>
      <p:ext uri="{BB962C8B-B14F-4D97-AF65-F5344CB8AC3E}">
        <p14:creationId xmlns:p14="http://schemas.microsoft.com/office/powerpoint/2010/main" val="2607290687"/>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the satellite data tell us?</a:t>
            </a:r>
            <a:endParaRPr lang="en-GB" dirty="0"/>
          </a:p>
        </p:txBody>
      </p:sp>
      <p:sp>
        <p:nvSpPr>
          <p:cNvPr id="3" name="Text Placeholder 2"/>
          <p:cNvSpPr>
            <a:spLocks noGrp="1"/>
          </p:cNvSpPr>
          <p:nvPr>
            <p:ph type="body" sz="quarter" idx="10"/>
          </p:nvPr>
        </p:nvSpPr>
        <p:spPr/>
        <p:txBody>
          <a:bodyPr/>
          <a:lstStyle/>
          <a:p>
            <a:endParaRPr lang="en-GB"/>
          </a:p>
        </p:txBody>
      </p:sp>
      <p:pic>
        <p:nvPicPr>
          <p:cNvPr id="4" name="Picture 4" descr="Graphical user interface&#10;&#10;Description automatically generated">
            <a:extLst>
              <a:ext uri="{FF2B5EF4-FFF2-40B4-BE49-F238E27FC236}">
                <a16:creationId xmlns:a16="http://schemas.microsoft.com/office/drawing/2014/main" id="{2C47F348-4CC7-4DA5-821B-799360AB9208}"/>
              </a:ext>
            </a:extLst>
          </p:cNvPr>
          <p:cNvPicPr>
            <a:picLocks noChangeAspect="1"/>
          </p:cNvPicPr>
          <p:nvPr/>
        </p:nvPicPr>
        <p:blipFill rotWithShape="1">
          <a:blip r:embed="rId3"/>
          <a:srcRect l="17128" t="21231" r="17561" b="6308"/>
          <a:stretch/>
        </p:blipFill>
        <p:spPr>
          <a:xfrm>
            <a:off x="1545175" y="1019549"/>
            <a:ext cx="8898277" cy="5553800"/>
          </a:xfrm>
          <a:prstGeom prst="rect">
            <a:avLst/>
          </a:prstGeom>
        </p:spPr>
      </p:pic>
    </p:spTree>
    <p:extLst>
      <p:ext uri="{BB962C8B-B14F-4D97-AF65-F5344CB8AC3E}">
        <p14:creationId xmlns:p14="http://schemas.microsoft.com/office/powerpoint/2010/main" val="2107578684"/>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Pre-convective environment</a:t>
            </a:r>
            <a:endParaRPr lang="en-GB" dirty="0"/>
          </a:p>
        </p:txBody>
      </p:sp>
      <p:sp>
        <p:nvSpPr>
          <p:cNvPr id="3" name="Text Placeholder 2"/>
          <p:cNvSpPr>
            <a:spLocks noGrp="1"/>
          </p:cNvSpPr>
          <p:nvPr>
            <p:ph type="body" sz="quarter" idx="10"/>
          </p:nvPr>
        </p:nvSpPr>
        <p:spPr>
          <a:xfrm>
            <a:off x="145054" y="1139429"/>
            <a:ext cx="6061538" cy="5262675"/>
          </a:xfrm>
        </p:spPr>
        <p:txBody>
          <a:bodyPr>
            <a:normAutofit/>
          </a:bodyPr>
          <a:lstStyle/>
          <a:p>
            <a:r>
              <a:rPr lang="en-GB" sz="2400" dirty="0" smtClean="0"/>
              <a:t>Before cloud formation is visible</a:t>
            </a:r>
          </a:p>
          <a:p>
            <a:endParaRPr lang="en-GB" sz="2400" dirty="0" smtClean="0"/>
          </a:p>
          <a:p>
            <a:r>
              <a:rPr lang="en-GB" sz="2400" dirty="0" smtClean="0"/>
              <a:t>Conditions for convective development</a:t>
            </a:r>
          </a:p>
          <a:p>
            <a:endParaRPr lang="en-GB" sz="2400" dirty="0" smtClean="0"/>
          </a:p>
          <a:p>
            <a:r>
              <a:rPr lang="en-GB" sz="2400" dirty="0" smtClean="0"/>
              <a:t>Answer to the question:  Is there:</a:t>
            </a:r>
          </a:p>
          <a:p>
            <a:pPr marL="0" indent="0">
              <a:buNone/>
            </a:pPr>
            <a:r>
              <a:rPr lang="en-GB" sz="2400" dirty="0" smtClean="0">
                <a:solidFill>
                  <a:srgbClr val="00B050"/>
                </a:solidFill>
              </a:rPr>
              <a:t>	moisture</a:t>
            </a:r>
            <a:r>
              <a:rPr lang="en-GB" sz="2400" dirty="0" smtClean="0"/>
              <a:t>  &amp;</a:t>
            </a:r>
          </a:p>
          <a:p>
            <a:pPr marL="0" indent="0">
              <a:buNone/>
            </a:pPr>
            <a:r>
              <a:rPr lang="en-GB" sz="2400" dirty="0" smtClean="0">
                <a:solidFill>
                  <a:srgbClr val="FF0000"/>
                </a:solidFill>
              </a:rPr>
              <a:t>	instability </a:t>
            </a:r>
            <a:r>
              <a:rPr lang="en-GB" sz="2400" dirty="0" smtClean="0"/>
              <a:t>       </a:t>
            </a:r>
          </a:p>
          <a:p>
            <a:pPr marL="0" indent="0">
              <a:buNone/>
            </a:pPr>
            <a:r>
              <a:rPr lang="en-GB" sz="2400" dirty="0"/>
              <a:t> </a:t>
            </a:r>
            <a:r>
              <a:rPr lang="en-GB" sz="2400" dirty="0" smtClean="0"/>
              <a:t>  present in the area of interest?</a:t>
            </a:r>
            <a:endParaRPr lang="en-GB" sz="2400" dirty="0"/>
          </a:p>
        </p:txBody>
      </p:sp>
      <p:pic>
        <p:nvPicPr>
          <p:cNvPr id="4" name="Picture 3"/>
          <p:cNvPicPr>
            <a:picLocks noChangeAspect="1"/>
          </p:cNvPicPr>
          <p:nvPr/>
        </p:nvPicPr>
        <p:blipFill rotWithShape="1">
          <a:blip r:embed="rId3"/>
          <a:srcRect l="12718"/>
          <a:stretch/>
        </p:blipFill>
        <p:spPr>
          <a:xfrm>
            <a:off x="6636326" y="1812617"/>
            <a:ext cx="5465523" cy="2794068"/>
          </a:xfrm>
          <a:prstGeom prst="rect">
            <a:avLst/>
          </a:prstGeom>
        </p:spPr>
      </p:pic>
    </p:spTree>
    <p:extLst>
      <p:ext uri="{BB962C8B-B14F-4D97-AF65-F5344CB8AC3E}">
        <p14:creationId xmlns:p14="http://schemas.microsoft.com/office/powerpoint/2010/main" val="1543995166"/>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3600" i="0" u="none" strike="noStrike" cap="none" normalizeH="0" baseline="0" smtClean="0">
                <a:ln>
                  <a:noFill/>
                </a:ln>
                <a:solidFill>
                  <a:srgbClr val="5B5B5B"/>
                </a:solidFill>
                <a:effectLst/>
                <a:latin typeface="Tahoma" pitchFamily="34" charset="0"/>
              </a:rPr>
              <a:t>MOIST air in the lower levels is in this Dust RGB: </a:t>
            </a:r>
            <a:endParaRPr kumimoji="0" lang="en-GB" sz="3600" i="0" u="none" strike="noStrike" cap="none" normalizeH="0" baseline="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14267357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 level humidity</a:t>
            </a:r>
            <a:endParaRPr lang="en-GB" dirty="0"/>
          </a:p>
        </p:txBody>
      </p:sp>
      <p:pic>
        <p:nvPicPr>
          <p:cNvPr id="20" name="Content Placeholder 3"/>
          <p:cNvPicPr>
            <a:picLocks noChangeAspect="1"/>
          </p:cNvPicPr>
          <p:nvPr/>
        </p:nvPicPr>
        <p:blipFill>
          <a:blip r:embed="rId3"/>
          <a:stretch>
            <a:fillRect/>
          </a:stretch>
        </p:blipFill>
        <p:spPr bwMode="auto">
          <a:xfrm>
            <a:off x="0" y="1019908"/>
            <a:ext cx="9175151" cy="5482152"/>
          </a:xfrm>
          <a:prstGeom prst="rect">
            <a:avLst/>
          </a:prstGeom>
          <a:noFill/>
          <a:ln w="9525">
            <a:noFill/>
            <a:miter lim="800000"/>
            <a:headEnd/>
            <a:tailEnd/>
          </a:ln>
        </p:spPr>
      </p:pic>
      <p:sp>
        <p:nvSpPr>
          <p:cNvPr id="21" name="Freeform 20"/>
          <p:cNvSpPr/>
          <p:nvPr/>
        </p:nvSpPr>
        <p:spPr bwMode="auto">
          <a:xfrm>
            <a:off x="1549400" y="2969134"/>
            <a:ext cx="5245100" cy="1767966"/>
          </a:xfrm>
          <a:custGeom>
            <a:avLst/>
            <a:gdLst>
              <a:gd name="connsiteX0" fmla="*/ 0 w 5245100"/>
              <a:gd name="connsiteY0" fmla="*/ 1767966 h 1767966"/>
              <a:gd name="connsiteX1" fmla="*/ 558800 w 5245100"/>
              <a:gd name="connsiteY1" fmla="*/ 1666366 h 1767966"/>
              <a:gd name="connsiteX2" fmla="*/ 1168400 w 5245100"/>
              <a:gd name="connsiteY2" fmla="*/ 1552066 h 1767966"/>
              <a:gd name="connsiteX3" fmla="*/ 1727200 w 5245100"/>
              <a:gd name="connsiteY3" fmla="*/ 1437766 h 1767966"/>
              <a:gd name="connsiteX4" fmla="*/ 2349500 w 5245100"/>
              <a:gd name="connsiteY4" fmla="*/ 1196466 h 1767966"/>
              <a:gd name="connsiteX5" fmla="*/ 2908300 w 5245100"/>
              <a:gd name="connsiteY5" fmla="*/ 891666 h 1767966"/>
              <a:gd name="connsiteX6" fmla="*/ 3302000 w 5245100"/>
              <a:gd name="connsiteY6" fmla="*/ 574166 h 1767966"/>
              <a:gd name="connsiteX7" fmla="*/ 4064000 w 5245100"/>
              <a:gd name="connsiteY7" fmla="*/ 243966 h 1767966"/>
              <a:gd name="connsiteX8" fmla="*/ 4521200 w 5245100"/>
              <a:gd name="connsiteY8" fmla="*/ 28066 h 1767966"/>
              <a:gd name="connsiteX9" fmla="*/ 5245100 w 5245100"/>
              <a:gd name="connsiteY9" fmla="*/ 2666 h 1767966"/>
              <a:gd name="connsiteX10" fmla="*/ 5245100 w 5245100"/>
              <a:gd name="connsiteY10" fmla="*/ 2666 h 1767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45100" h="1767966">
                <a:moveTo>
                  <a:pt x="0" y="1767966"/>
                </a:moveTo>
                <a:lnTo>
                  <a:pt x="558800" y="1666366"/>
                </a:lnTo>
                <a:lnTo>
                  <a:pt x="1168400" y="1552066"/>
                </a:lnTo>
                <a:cubicBezTo>
                  <a:pt x="1363133" y="1513966"/>
                  <a:pt x="1530350" y="1497033"/>
                  <a:pt x="1727200" y="1437766"/>
                </a:cubicBezTo>
                <a:cubicBezTo>
                  <a:pt x="1924050" y="1378499"/>
                  <a:pt x="2152650" y="1287483"/>
                  <a:pt x="2349500" y="1196466"/>
                </a:cubicBezTo>
                <a:cubicBezTo>
                  <a:pt x="2546350" y="1105449"/>
                  <a:pt x="2749550" y="995383"/>
                  <a:pt x="2908300" y="891666"/>
                </a:cubicBezTo>
                <a:cubicBezTo>
                  <a:pt x="3067050" y="787949"/>
                  <a:pt x="3109383" y="682116"/>
                  <a:pt x="3302000" y="574166"/>
                </a:cubicBezTo>
                <a:cubicBezTo>
                  <a:pt x="3494617" y="466216"/>
                  <a:pt x="3860800" y="334983"/>
                  <a:pt x="4064000" y="243966"/>
                </a:cubicBezTo>
                <a:cubicBezTo>
                  <a:pt x="4267200" y="152949"/>
                  <a:pt x="4324350" y="68283"/>
                  <a:pt x="4521200" y="28066"/>
                </a:cubicBezTo>
                <a:cubicBezTo>
                  <a:pt x="4718050" y="-12151"/>
                  <a:pt x="5245100" y="2666"/>
                  <a:pt x="5245100" y="2666"/>
                </a:cubicBezTo>
                <a:lnTo>
                  <a:pt x="5245100" y="2666"/>
                </a:lnTo>
              </a:path>
            </a:pathLst>
          </a:custGeom>
          <a:noFill/>
          <a:ln w="25400" cap="flat" cmpd="sng" algn="ctr">
            <a:solidFill>
              <a:srgbClr val="FF9A00"/>
            </a:solidFill>
            <a:prstDash val="sysDot"/>
            <a:headEnd type="none" w="med" len="med"/>
            <a:tailEnd type="none" w="med" len="med"/>
          </a:ln>
          <a:effectLst>
            <a:outerShdw blurRad="40000" dist="20000" dir="5400000" rotWithShape="0">
              <a:srgbClr val="000000">
                <a:alpha val="38000"/>
              </a:srgbClr>
            </a:outerShdw>
          </a:effectLst>
        </p:spPr>
        <p:txBody>
          <a:bodyPr vert="horz" wrap="square" lIns="36000" tIns="36000" rIns="36000" bIns="36000" numCol="1" rtlCol="0" anchor="t" anchorCtr="0" compatLnSpc="1">
            <a:prstTxWarp prst="textNoShape">
              <a:avLst/>
            </a:prstTxWarp>
          </a:bodyPr>
          <a:lstStyle/>
          <a:p>
            <a:pPr marL="0" marR="0" lvl="0" indent="0" defTabSz="914400" eaLnBrk="0" fontAlgn="auto" latinLnBrk="0" hangingPunct="0">
              <a:lnSpc>
                <a:spcPct val="100000"/>
              </a:lnSpc>
              <a:spcBef>
                <a:spcPct val="50000"/>
              </a:spcBef>
              <a:spcAft>
                <a:spcPts val="0"/>
              </a:spcAft>
              <a:buClrTx/>
              <a:buSzTx/>
              <a:buFontTx/>
              <a:buNone/>
              <a:tabLst/>
              <a:defRPr/>
            </a:pPr>
            <a:endParaRPr kumimoji="0" lang="en-GB" sz="1800" b="0" i="0" u="none" strike="noStrike" kern="0" cap="none" spc="0" normalizeH="0" baseline="0" noProof="0" smtClean="0">
              <a:ln>
                <a:noFill/>
              </a:ln>
              <a:solidFill>
                <a:srgbClr val="FFFFFF"/>
              </a:solidFill>
              <a:effectLst/>
              <a:uLnTx/>
              <a:uFillTx/>
              <a:latin typeface="Tahoma"/>
              <a:ea typeface="+mn-ea"/>
              <a:cs typeface="+mn-cs"/>
            </a:endParaRPr>
          </a:p>
        </p:txBody>
      </p:sp>
      <p:sp>
        <p:nvSpPr>
          <p:cNvPr id="22" name="Rectangle 21"/>
          <p:cNvSpPr/>
          <p:nvPr/>
        </p:nvSpPr>
        <p:spPr>
          <a:xfrm>
            <a:off x="7120992" y="1131775"/>
            <a:ext cx="1881132" cy="64633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FFFFFF"/>
                </a:solidFill>
                <a:effectLst/>
                <a:uLnTx/>
                <a:uFillTx/>
              </a:rPr>
              <a:t>Dust RGB </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FFFFFF"/>
                </a:solidFill>
                <a:effectLst/>
                <a:uLnTx/>
                <a:uFillTx/>
              </a:rPr>
              <a:t>27 March 2018</a:t>
            </a:r>
          </a:p>
        </p:txBody>
      </p:sp>
      <p:pic>
        <p:nvPicPr>
          <p:cNvPr id="23" name="Picture 22"/>
          <p:cNvPicPr>
            <a:picLocks noChangeAspect="1"/>
          </p:cNvPicPr>
          <p:nvPr/>
        </p:nvPicPr>
        <p:blipFill rotWithShape="1">
          <a:blip r:embed="rId4"/>
          <a:srcRect l="19375" t="30371" r="64375" b="44482"/>
          <a:stretch/>
        </p:blipFill>
        <p:spPr>
          <a:xfrm>
            <a:off x="9175151" y="1019908"/>
            <a:ext cx="3016849" cy="2626107"/>
          </a:xfrm>
          <a:prstGeom prst="rect">
            <a:avLst/>
          </a:prstGeom>
        </p:spPr>
      </p:pic>
      <p:sp>
        <p:nvSpPr>
          <p:cNvPr id="24" name="Right Arrow 23"/>
          <p:cNvSpPr/>
          <p:nvPr/>
        </p:nvSpPr>
        <p:spPr bwMode="auto">
          <a:xfrm>
            <a:off x="3773838" y="4277533"/>
            <a:ext cx="472698" cy="219344"/>
          </a:xfrm>
          <a:prstGeom prst="rightArrow">
            <a:avLst/>
          </a:prstGeom>
          <a:solidFill>
            <a:srgbClr val="002569">
              <a:lumMod val="50000"/>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defTabSz="914400" eaLnBrk="0" fontAlgn="auto" latinLnBrk="0" hangingPunct="0">
              <a:lnSpc>
                <a:spcPct val="100000"/>
              </a:lnSpc>
              <a:spcBef>
                <a:spcPct val="50000"/>
              </a:spcBef>
              <a:spcAft>
                <a:spcPts val="0"/>
              </a:spcAft>
              <a:buClrTx/>
              <a:buSzTx/>
              <a:buFontTx/>
              <a:buNone/>
              <a:tabLst/>
              <a:defRPr/>
            </a:pPr>
            <a:endParaRPr kumimoji="0" lang="en-GB" sz="1800" b="0" i="0" u="none" strike="noStrike" kern="0" cap="none" spc="0" normalizeH="0" baseline="0" noProof="0" smtClean="0">
              <a:ln>
                <a:noFill/>
              </a:ln>
              <a:solidFill>
                <a:srgbClr val="FFFFFF"/>
              </a:solidFill>
              <a:effectLst/>
              <a:uLnTx/>
              <a:uFillTx/>
            </a:endParaRPr>
          </a:p>
        </p:txBody>
      </p:sp>
      <p:sp>
        <p:nvSpPr>
          <p:cNvPr id="25" name="Right Arrow 24"/>
          <p:cNvSpPr/>
          <p:nvPr/>
        </p:nvSpPr>
        <p:spPr bwMode="auto">
          <a:xfrm rot="10800000">
            <a:off x="2921431" y="3742122"/>
            <a:ext cx="472698" cy="221989"/>
          </a:xfrm>
          <a:prstGeom prst="rightArrow">
            <a:avLst/>
          </a:prstGeom>
          <a:solidFill>
            <a:srgbClr val="5F758D"/>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defTabSz="914400" eaLnBrk="0" fontAlgn="auto" latinLnBrk="0" hangingPunct="0">
              <a:lnSpc>
                <a:spcPct val="100000"/>
              </a:lnSpc>
              <a:spcBef>
                <a:spcPct val="50000"/>
              </a:spcBef>
              <a:spcAft>
                <a:spcPts val="0"/>
              </a:spcAft>
              <a:buClrTx/>
              <a:buSzTx/>
              <a:buFontTx/>
              <a:buNone/>
              <a:tabLst/>
              <a:defRPr/>
            </a:pPr>
            <a:endParaRPr kumimoji="0" lang="en-GB" sz="1800" b="0" i="0" u="none" strike="noStrike" kern="0" cap="none" spc="0" normalizeH="0" baseline="0" noProof="0" smtClean="0">
              <a:ln>
                <a:noFill/>
              </a:ln>
              <a:solidFill>
                <a:srgbClr val="FFFFFF"/>
              </a:solidFill>
              <a:effectLst/>
              <a:uLnTx/>
              <a:uFillTx/>
            </a:endParaRPr>
          </a:p>
        </p:txBody>
      </p:sp>
    </p:spTree>
    <p:extLst>
      <p:ext uri="{BB962C8B-B14F-4D97-AF65-F5344CB8AC3E}">
        <p14:creationId xmlns:p14="http://schemas.microsoft.com/office/powerpoint/2010/main" val="1112559696"/>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Low level humidity– in DUST RGB</a:t>
            </a:r>
          </a:p>
        </p:txBody>
      </p:sp>
      <p:sp>
        <p:nvSpPr>
          <p:cNvPr id="3" name="Text Placeholder 2"/>
          <p:cNvSpPr>
            <a:spLocks noGrp="1"/>
          </p:cNvSpPr>
          <p:nvPr>
            <p:ph type="body" sz="quarter" idx="10"/>
          </p:nvPr>
        </p:nvSpPr>
        <p:spPr/>
        <p:txBody>
          <a:bodyPr/>
          <a:lstStyle/>
          <a:p>
            <a:endParaRPr lang="en-GB"/>
          </a:p>
        </p:txBody>
      </p:sp>
      <p:pic>
        <p:nvPicPr>
          <p:cNvPr id="5" name="Content Placeholder 3"/>
          <p:cNvPicPr>
            <a:picLocks noChangeAspect="1"/>
          </p:cNvPicPr>
          <p:nvPr/>
        </p:nvPicPr>
        <p:blipFill>
          <a:blip r:embed="rId3"/>
          <a:stretch>
            <a:fillRect/>
          </a:stretch>
        </p:blipFill>
        <p:spPr bwMode="auto">
          <a:xfrm>
            <a:off x="0" y="1019908"/>
            <a:ext cx="9175151" cy="5482152"/>
          </a:xfrm>
          <a:prstGeom prst="rect">
            <a:avLst/>
          </a:prstGeom>
          <a:noFill/>
          <a:ln w="9525">
            <a:noFill/>
            <a:miter lim="800000"/>
            <a:headEnd/>
            <a:tailEnd/>
          </a:ln>
        </p:spPr>
      </p:pic>
      <p:sp>
        <p:nvSpPr>
          <p:cNvPr id="6" name="Freeform 5"/>
          <p:cNvSpPr/>
          <p:nvPr/>
        </p:nvSpPr>
        <p:spPr bwMode="auto">
          <a:xfrm>
            <a:off x="1549400" y="2969134"/>
            <a:ext cx="5245100" cy="1767966"/>
          </a:xfrm>
          <a:custGeom>
            <a:avLst/>
            <a:gdLst>
              <a:gd name="connsiteX0" fmla="*/ 0 w 5245100"/>
              <a:gd name="connsiteY0" fmla="*/ 1767966 h 1767966"/>
              <a:gd name="connsiteX1" fmla="*/ 558800 w 5245100"/>
              <a:gd name="connsiteY1" fmla="*/ 1666366 h 1767966"/>
              <a:gd name="connsiteX2" fmla="*/ 1168400 w 5245100"/>
              <a:gd name="connsiteY2" fmla="*/ 1552066 h 1767966"/>
              <a:gd name="connsiteX3" fmla="*/ 1727200 w 5245100"/>
              <a:gd name="connsiteY3" fmla="*/ 1437766 h 1767966"/>
              <a:gd name="connsiteX4" fmla="*/ 2349500 w 5245100"/>
              <a:gd name="connsiteY4" fmla="*/ 1196466 h 1767966"/>
              <a:gd name="connsiteX5" fmla="*/ 2908300 w 5245100"/>
              <a:gd name="connsiteY5" fmla="*/ 891666 h 1767966"/>
              <a:gd name="connsiteX6" fmla="*/ 3302000 w 5245100"/>
              <a:gd name="connsiteY6" fmla="*/ 574166 h 1767966"/>
              <a:gd name="connsiteX7" fmla="*/ 4064000 w 5245100"/>
              <a:gd name="connsiteY7" fmla="*/ 243966 h 1767966"/>
              <a:gd name="connsiteX8" fmla="*/ 4521200 w 5245100"/>
              <a:gd name="connsiteY8" fmla="*/ 28066 h 1767966"/>
              <a:gd name="connsiteX9" fmla="*/ 5245100 w 5245100"/>
              <a:gd name="connsiteY9" fmla="*/ 2666 h 1767966"/>
              <a:gd name="connsiteX10" fmla="*/ 5245100 w 5245100"/>
              <a:gd name="connsiteY10" fmla="*/ 2666 h 1767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45100" h="1767966">
                <a:moveTo>
                  <a:pt x="0" y="1767966"/>
                </a:moveTo>
                <a:lnTo>
                  <a:pt x="558800" y="1666366"/>
                </a:lnTo>
                <a:lnTo>
                  <a:pt x="1168400" y="1552066"/>
                </a:lnTo>
                <a:cubicBezTo>
                  <a:pt x="1363133" y="1513966"/>
                  <a:pt x="1530350" y="1497033"/>
                  <a:pt x="1727200" y="1437766"/>
                </a:cubicBezTo>
                <a:cubicBezTo>
                  <a:pt x="1924050" y="1378499"/>
                  <a:pt x="2152650" y="1287483"/>
                  <a:pt x="2349500" y="1196466"/>
                </a:cubicBezTo>
                <a:cubicBezTo>
                  <a:pt x="2546350" y="1105449"/>
                  <a:pt x="2749550" y="995383"/>
                  <a:pt x="2908300" y="891666"/>
                </a:cubicBezTo>
                <a:cubicBezTo>
                  <a:pt x="3067050" y="787949"/>
                  <a:pt x="3109383" y="682116"/>
                  <a:pt x="3302000" y="574166"/>
                </a:cubicBezTo>
                <a:cubicBezTo>
                  <a:pt x="3494617" y="466216"/>
                  <a:pt x="3860800" y="334983"/>
                  <a:pt x="4064000" y="243966"/>
                </a:cubicBezTo>
                <a:cubicBezTo>
                  <a:pt x="4267200" y="152949"/>
                  <a:pt x="4324350" y="68283"/>
                  <a:pt x="4521200" y="28066"/>
                </a:cubicBezTo>
                <a:cubicBezTo>
                  <a:pt x="4718050" y="-12151"/>
                  <a:pt x="5245100" y="2666"/>
                  <a:pt x="5245100" y="2666"/>
                </a:cubicBezTo>
                <a:lnTo>
                  <a:pt x="5245100" y="2666"/>
                </a:lnTo>
              </a:path>
            </a:pathLst>
          </a:custGeom>
          <a:noFill/>
          <a:ln w="25400" cap="flat" cmpd="sng" algn="ctr">
            <a:solidFill>
              <a:srgbClr val="FF9A00"/>
            </a:solidFill>
            <a:prstDash val="sysDot"/>
            <a:headEnd type="none" w="med" len="med"/>
            <a:tailEnd type="none" w="med" len="med"/>
          </a:ln>
          <a:effectLst>
            <a:outerShdw blurRad="40000" dist="20000" dir="5400000" rotWithShape="0">
              <a:srgbClr val="000000">
                <a:alpha val="38000"/>
              </a:srgbClr>
            </a:outerShdw>
          </a:effectLst>
        </p:spPr>
        <p:txBody>
          <a:bodyPr vert="horz" wrap="square" lIns="36000" tIns="36000" rIns="36000" bIns="36000" numCol="1" rtlCol="0" anchor="t" anchorCtr="0" compatLnSpc="1">
            <a:prstTxWarp prst="textNoShape">
              <a:avLst/>
            </a:prstTxWarp>
          </a:bodyPr>
          <a:lstStyle/>
          <a:p>
            <a:pPr marL="0" marR="0" lvl="0" indent="0" defTabSz="914400" eaLnBrk="0" fontAlgn="auto" latinLnBrk="0" hangingPunct="0">
              <a:lnSpc>
                <a:spcPct val="100000"/>
              </a:lnSpc>
              <a:spcBef>
                <a:spcPct val="50000"/>
              </a:spcBef>
              <a:spcAft>
                <a:spcPts val="0"/>
              </a:spcAft>
              <a:buClrTx/>
              <a:buSzTx/>
              <a:buFontTx/>
              <a:buNone/>
              <a:tabLst/>
              <a:defRPr/>
            </a:pPr>
            <a:endParaRPr kumimoji="0" lang="en-GB" sz="1800" b="0" i="0" u="none" strike="noStrike" kern="0" cap="none" spc="0" normalizeH="0" baseline="0" noProof="0" smtClean="0">
              <a:ln>
                <a:noFill/>
              </a:ln>
              <a:solidFill>
                <a:srgbClr val="FFFFFF"/>
              </a:solidFill>
              <a:effectLst/>
              <a:uLnTx/>
              <a:uFillTx/>
              <a:latin typeface="Tahoma"/>
              <a:ea typeface="+mn-ea"/>
              <a:cs typeface="+mn-cs"/>
            </a:endParaRPr>
          </a:p>
        </p:txBody>
      </p:sp>
      <p:sp>
        <p:nvSpPr>
          <p:cNvPr id="7" name="Rectangle 6"/>
          <p:cNvSpPr/>
          <p:nvPr/>
        </p:nvSpPr>
        <p:spPr>
          <a:xfrm>
            <a:off x="7206714" y="1131775"/>
            <a:ext cx="1795410" cy="64633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FFFFFF"/>
                </a:solidFill>
                <a:effectLst/>
                <a:uLnTx/>
                <a:uFillTx/>
              </a:rPr>
              <a:t>Dust RGB </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FFFFFF"/>
                </a:solidFill>
                <a:effectLst/>
                <a:uLnTx/>
                <a:uFillTx/>
              </a:rPr>
              <a:t>27 March 2018</a:t>
            </a:r>
          </a:p>
        </p:txBody>
      </p:sp>
      <p:pic>
        <p:nvPicPr>
          <p:cNvPr id="8" name="Picture 7"/>
          <p:cNvPicPr>
            <a:picLocks noChangeAspect="1"/>
          </p:cNvPicPr>
          <p:nvPr/>
        </p:nvPicPr>
        <p:blipFill rotWithShape="1">
          <a:blip r:embed="rId4"/>
          <a:srcRect l="19375" t="30371" r="64375" b="44482"/>
          <a:stretch/>
        </p:blipFill>
        <p:spPr>
          <a:xfrm>
            <a:off x="9175151" y="1019908"/>
            <a:ext cx="3016849" cy="2626107"/>
          </a:xfrm>
          <a:prstGeom prst="rect">
            <a:avLst/>
          </a:prstGeom>
        </p:spPr>
      </p:pic>
      <p:sp>
        <p:nvSpPr>
          <p:cNvPr id="9" name="Right Arrow 8"/>
          <p:cNvSpPr/>
          <p:nvPr/>
        </p:nvSpPr>
        <p:spPr bwMode="auto">
          <a:xfrm>
            <a:off x="3773838" y="4277533"/>
            <a:ext cx="472698" cy="219344"/>
          </a:xfrm>
          <a:prstGeom prst="rightArrow">
            <a:avLst/>
          </a:prstGeom>
          <a:solidFill>
            <a:srgbClr val="002569">
              <a:lumMod val="50000"/>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defTabSz="914400" eaLnBrk="0" fontAlgn="auto" latinLnBrk="0" hangingPunct="0">
              <a:lnSpc>
                <a:spcPct val="100000"/>
              </a:lnSpc>
              <a:spcBef>
                <a:spcPct val="50000"/>
              </a:spcBef>
              <a:spcAft>
                <a:spcPts val="0"/>
              </a:spcAft>
              <a:buClrTx/>
              <a:buSzTx/>
              <a:buFontTx/>
              <a:buNone/>
              <a:tabLst/>
              <a:defRPr/>
            </a:pPr>
            <a:endParaRPr kumimoji="0" lang="en-GB" sz="1800" b="0" i="0" u="none" strike="noStrike" kern="0" cap="none" spc="0" normalizeH="0" baseline="0" noProof="0" smtClean="0">
              <a:ln>
                <a:noFill/>
              </a:ln>
              <a:solidFill>
                <a:srgbClr val="FFFFFF"/>
              </a:solidFill>
              <a:effectLst/>
              <a:uLnTx/>
              <a:uFillTx/>
            </a:endParaRPr>
          </a:p>
        </p:txBody>
      </p:sp>
      <p:pic>
        <p:nvPicPr>
          <p:cNvPr id="10" name="Content Placeholder 3"/>
          <p:cNvPicPr>
            <a:picLocks noChangeAspect="1"/>
          </p:cNvPicPr>
          <p:nvPr/>
        </p:nvPicPr>
        <p:blipFill rotWithShape="1">
          <a:blip r:embed="rId5"/>
          <a:srcRect l="59813" t="22152" r="1947" b="37058"/>
          <a:stretch/>
        </p:blipFill>
        <p:spPr bwMode="auto">
          <a:xfrm>
            <a:off x="438658" y="4425301"/>
            <a:ext cx="3332136" cy="1999282"/>
          </a:xfrm>
          <a:prstGeom prst="rect">
            <a:avLst/>
          </a:prstGeom>
          <a:noFill/>
          <a:ln w="9525">
            <a:noFill/>
            <a:miter lim="800000"/>
            <a:headEnd/>
            <a:tailEnd/>
          </a:ln>
        </p:spPr>
      </p:pic>
      <p:pic>
        <p:nvPicPr>
          <p:cNvPr id="11" name="Content Placeholder 3"/>
          <p:cNvPicPr>
            <a:picLocks noChangeAspect="1"/>
          </p:cNvPicPr>
          <p:nvPr/>
        </p:nvPicPr>
        <p:blipFill rotWithShape="1">
          <a:blip r:embed="rId6"/>
          <a:srcRect l="46118" t="24049" r="15553" b="34846"/>
          <a:stretch/>
        </p:blipFill>
        <p:spPr bwMode="auto">
          <a:xfrm>
            <a:off x="3394129" y="1801564"/>
            <a:ext cx="3339885" cy="2014780"/>
          </a:xfrm>
          <a:prstGeom prst="rect">
            <a:avLst/>
          </a:prstGeom>
          <a:noFill/>
          <a:ln w="9525">
            <a:noFill/>
            <a:miter lim="800000"/>
            <a:headEnd/>
            <a:tailEnd/>
          </a:ln>
        </p:spPr>
      </p:pic>
      <p:sp>
        <p:nvSpPr>
          <p:cNvPr id="12" name="Right Arrow 11"/>
          <p:cNvSpPr/>
          <p:nvPr/>
        </p:nvSpPr>
        <p:spPr bwMode="auto">
          <a:xfrm rot="10800000">
            <a:off x="2921431" y="3742122"/>
            <a:ext cx="472698" cy="221989"/>
          </a:xfrm>
          <a:prstGeom prst="rightArrow">
            <a:avLst/>
          </a:prstGeom>
          <a:solidFill>
            <a:srgbClr val="5F758D"/>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lvl="0" indent="0" defTabSz="914400" eaLnBrk="0" fontAlgn="auto" latinLnBrk="0" hangingPunct="0">
              <a:lnSpc>
                <a:spcPct val="100000"/>
              </a:lnSpc>
              <a:spcBef>
                <a:spcPct val="50000"/>
              </a:spcBef>
              <a:spcAft>
                <a:spcPts val="0"/>
              </a:spcAft>
              <a:buClrTx/>
              <a:buSzTx/>
              <a:buFontTx/>
              <a:buNone/>
              <a:tabLst/>
              <a:defRPr/>
            </a:pPr>
            <a:endParaRPr kumimoji="0" lang="en-GB" sz="1800" b="0" i="0" u="none" strike="noStrike" kern="0" cap="none" spc="0" normalizeH="0" baseline="0" noProof="0" smtClean="0">
              <a:ln>
                <a:noFill/>
              </a:ln>
              <a:solidFill>
                <a:srgbClr val="FFFFFF"/>
              </a:solidFill>
              <a:effectLst/>
              <a:uLnTx/>
              <a:uFillTx/>
            </a:endParaRPr>
          </a:p>
        </p:txBody>
      </p:sp>
      <p:grpSp>
        <p:nvGrpSpPr>
          <p:cNvPr id="13" name="Group 12"/>
          <p:cNvGrpSpPr/>
          <p:nvPr/>
        </p:nvGrpSpPr>
        <p:grpSpPr>
          <a:xfrm>
            <a:off x="6998033" y="3646015"/>
            <a:ext cx="5571247" cy="3211986"/>
            <a:chOff x="3078361" y="1031387"/>
            <a:chExt cx="7185978" cy="5486924"/>
          </a:xfrm>
        </p:grpSpPr>
        <p:pic>
          <p:nvPicPr>
            <p:cNvPr id="14" name="Picture 2" descr="Misty Hills | Pank Seelen | Flickr"/>
            <p:cNvPicPr>
              <a:picLocks noChangeAspect="1" noChangeArrowheads="1"/>
            </p:cNvPicPr>
            <p:nvPr/>
          </p:nvPicPr>
          <p:blipFill rotWithShape="1">
            <a:blip r:embed="rId7">
              <a:extLst>
                <a:ext uri="{28A0092B-C50C-407E-A947-70E740481C1C}">
                  <a14:useLocalDpi xmlns:a14="http://schemas.microsoft.com/office/drawing/2010/main" val="0"/>
                </a:ext>
              </a:extLst>
            </a:blip>
            <a:srcRect l="18335"/>
            <a:stretch/>
          </p:blipFill>
          <p:spPr bwMode="auto">
            <a:xfrm>
              <a:off x="3078361" y="1031387"/>
              <a:ext cx="6691870" cy="5486924"/>
            </a:xfrm>
            <a:prstGeom prst="rect">
              <a:avLst/>
            </a:prstGeom>
            <a:noFill/>
            <a:extLst>
              <a:ext uri="{909E8E84-426E-40DD-AFC4-6F175D3DCCD1}">
                <a14:hiddenFill xmlns:a14="http://schemas.microsoft.com/office/drawing/2010/main">
                  <a:solidFill>
                    <a:srgbClr val="FFFFFF"/>
                  </a:solidFill>
                </a14:hiddenFill>
              </a:ext>
            </a:extLst>
          </p:spPr>
        </p:pic>
        <p:sp>
          <p:nvSpPr>
            <p:cNvPr id="15" name="Text Box 3"/>
            <p:cNvSpPr txBox="1">
              <a:spLocks noChangeArrowheads="1"/>
            </p:cNvSpPr>
            <p:nvPr/>
          </p:nvSpPr>
          <p:spPr bwMode="auto">
            <a:xfrm>
              <a:off x="3222290" y="1140956"/>
              <a:ext cx="7042049" cy="528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sz="2000" b="0" i="0" u="none" strike="noStrike" kern="0" cap="none" spc="0" normalizeH="0" baseline="0" noProof="0" dirty="0" smtClean="0">
                  <a:ln>
                    <a:noFill/>
                  </a:ln>
                  <a:solidFill>
                    <a:srgbClr val="FEDB00"/>
                  </a:solidFill>
                  <a:effectLst/>
                  <a:uLnTx/>
                  <a:uFillTx/>
                  <a:latin typeface="Arial" panose="020B0604020202020204" pitchFamily="34" charset="0"/>
                  <a:cs typeface="Arial" panose="020B0604020202020204" pitchFamily="34" charset="0"/>
                </a:rPr>
                <a:t>More humidity =&gt; Higher BTD 12.0-10.8</a:t>
              </a:r>
              <a:endParaRPr kumimoji="0" lang="en-US" altLang="en-US" sz="2000" b="0" i="0" u="none" strike="noStrike" kern="0" cap="none" spc="0" normalizeH="0" baseline="-25000" noProof="0" dirty="0">
                <a:ln>
                  <a:noFill/>
                </a:ln>
                <a:solidFill>
                  <a:srgbClr val="FEDB00"/>
                </a:solidFill>
                <a:effectLst/>
                <a:uLnTx/>
                <a:uFillTx/>
                <a:latin typeface="Arial" panose="020B0604020202020204" pitchFamily="34" charset="0"/>
                <a:cs typeface="Arial" panose="020B0604020202020204" pitchFamily="34" charset="0"/>
              </a:endParaRPr>
            </a:p>
          </p:txBody>
        </p:sp>
        <p:sp>
          <p:nvSpPr>
            <p:cNvPr id="16" name="Line 41"/>
            <p:cNvSpPr>
              <a:spLocks noChangeShapeType="1"/>
            </p:cNvSpPr>
            <p:nvPr/>
          </p:nvSpPr>
          <p:spPr bwMode="auto">
            <a:xfrm flipV="1">
              <a:off x="3515505" y="5667837"/>
              <a:ext cx="5913387" cy="7001"/>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800" b="0" i="0" u="none" strike="noStrike" kern="0" cap="none" spc="0" normalizeH="0" baseline="0" noProof="0" smtClean="0">
                <a:ln>
                  <a:noFill/>
                </a:ln>
                <a:solidFill>
                  <a:srgbClr val="00B5E2"/>
                </a:solidFill>
                <a:effectLst/>
                <a:uLnTx/>
                <a:uFillTx/>
                <a:latin typeface="Arial" panose="020B0604020202020204" pitchFamily="34" charset="0"/>
                <a:cs typeface="Arial" panose="020B0604020202020204" pitchFamily="34" charset="0"/>
              </a:endParaRPr>
            </a:p>
          </p:txBody>
        </p:sp>
        <p:sp>
          <p:nvSpPr>
            <p:cNvPr id="17" name="Line 42"/>
            <p:cNvSpPr>
              <a:spLocks noChangeShapeType="1"/>
            </p:cNvSpPr>
            <p:nvPr/>
          </p:nvSpPr>
          <p:spPr bwMode="auto">
            <a:xfrm flipV="1">
              <a:off x="3515505" y="4753433"/>
              <a:ext cx="5913387" cy="33676"/>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800" b="0" i="0" u="none" strike="noStrike" kern="0" cap="none" spc="0" normalizeH="0" baseline="0" noProof="0" smtClean="0">
                <a:ln>
                  <a:noFill/>
                </a:ln>
                <a:solidFill>
                  <a:srgbClr val="00B5E2"/>
                </a:solidFill>
                <a:effectLst/>
                <a:uLnTx/>
                <a:uFillTx/>
                <a:latin typeface="Arial" panose="020B0604020202020204" pitchFamily="34" charset="0"/>
                <a:cs typeface="Arial" panose="020B0604020202020204" pitchFamily="34" charset="0"/>
              </a:endParaRPr>
            </a:p>
          </p:txBody>
        </p:sp>
        <p:sp>
          <p:nvSpPr>
            <p:cNvPr id="18" name="Text Box 43"/>
            <p:cNvSpPr txBox="1">
              <a:spLocks noChangeArrowheads="1"/>
            </p:cNvSpPr>
            <p:nvPr/>
          </p:nvSpPr>
          <p:spPr bwMode="auto">
            <a:xfrm>
              <a:off x="7741941" y="5710998"/>
              <a:ext cx="2351826" cy="540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1400" b="0" i="0" u="none" strike="noStrike" kern="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T(surf) = 300 K</a:t>
              </a:r>
            </a:p>
          </p:txBody>
        </p:sp>
        <p:sp>
          <p:nvSpPr>
            <p:cNvPr id="19" name="Text Box 44"/>
            <p:cNvSpPr txBox="1">
              <a:spLocks noChangeArrowheads="1"/>
            </p:cNvSpPr>
            <p:nvPr/>
          </p:nvSpPr>
          <p:spPr bwMode="auto">
            <a:xfrm>
              <a:off x="7791252" y="4860274"/>
              <a:ext cx="2051547" cy="540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1400" b="0" i="0" u="none" strike="noStrike" kern="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T(BL) = 290 K</a:t>
              </a:r>
            </a:p>
          </p:txBody>
        </p:sp>
        <p:grpSp>
          <p:nvGrpSpPr>
            <p:cNvPr id="20" name="Group 54"/>
            <p:cNvGrpSpPr>
              <a:grpSpLocks/>
            </p:cNvGrpSpPr>
            <p:nvPr/>
          </p:nvGrpSpPr>
          <p:grpSpPr bwMode="auto">
            <a:xfrm>
              <a:off x="4232661" y="2129950"/>
              <a:ext cx="1114339" cy="3560113"/>
              <a:chOff x="1700" y="232"/>
              <a:chExt cx="906" cy="2806"/>
            </a:xfrm>
          </p:grpSpPr>
          <p:sp>
            <p:nvSpPr>
              <p:cNvPr id="27" name="Text Box 15"/>
              <p:cNvSpPr txBox="1">
                <a:spLocks noChangeArrowheads="1"/>
              </p:cNvSpPr>
              <p:nvPr/>
            </p:nvSpPr>
            <p:spPr bwMode="auto">
              <a:xfrm>
                <a:off x="1700" y="232"/>
                <a:ext cx="906" cy="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sz="2000" b="0" i="0" u="none" strike="noStrike" kern="0" cap="none" spc="0" normalizeH="0" baseline="0" noProof="0" dirty="0">
                    <a:ln>
                      <a:noFill/>
                    </a:ln>
                    <a:solidFill>
                      <a:srgbClr val="FEDB00"/>
                    </a:solidFill>
                    <a:effectLst/>
                    <a:uLnTx/>
                    <a:uFillTx/>
                    <a:latin typeface="Symbol" panose="05050102010706020507" pitchFamily="18" charset="2"/>
                  </a:rPr>
                  <a:t>l</a:t>
                </a:r>
                <a:r>
                  <a:rPr kumimoji="0" lang="en-US" altLang="en-US" sz="2000" b="0" i="0" u="none" strike="noStrike" kern="0" cap="none" spc="0" normalizeH="0" baseline="0" noProof="0" dirty="0">
                    <a:ln>
                      <a:noFill/>
                    </a:ln>
                    <a:solidFill>
                      <a:srgbClr val="FEDB00"/>
                    </a:solidFill>
                    <a:effectLst/>
                    <a:uLnTx/>
                    <a:uFillTx/>
                    <a:latin typeface="Arial" panose="020B0604020202020204" pitchFamily="34" charset="0"/>
                    <a:cs typeface="Arial" panose="020B0604020202020204" pitchFamily="34" charset="0"/>
                  </a:rPr>
                  <a:t> = 10.8</a:t>
                </a:r>
              </a:p>
            </p:txBody>
          </p:sp>
          <p:sp>
            <p:nvSpPr>
              <p:cNvPr id="28" name="AutoShape 19"/>
              <p:cNvSpPr>
                <a:spLocks noChangeArrowheads="1"/>
              </p:cNvSpPr>
              <p:nvPr/>
            </p:nvSpPr>
            <p:spPr bwMode="auto">
              <a:xfrm rot="16200000">
                <a:off x="2072" y="823"/>
                <a:ext cx="453" cy="341"/>
              </a:xfrm>
              <a:prstGeom prst="homePlate">
                <a:avLst>
                  <a:gd name="adj" fmla="val 25000"/>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sp>
            <p:nvSpPr>
              <p:cNvPr id="29" name="Rectangle 22"/>
              <p:cNvSpPr>
                <a:spLocks noChangeArrowheads="1"/>
              </p:cNvSpPr>
              <p:nvPr/>
            </p:nvSpPr>
            <p:spPr bwMode="auto">
              <a:xfrm>
                <a:off x="2128" y="1020"/>
                <a:ext cx="342" cy="2018"/>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sp>
            <p:nvSpPr>
              <p:cNvPr id="30" name="AutoShape 47"/>
              <p:cNvSpPr>
                <a:spLocks noChangeArrowheads="1"/>
              </p:cNvSpPr>
              <p:nvPr/>
            </p:nvSpPr>
            <p:spPr bwMode="auto">
              <a:xfrm rot="16200000">
                <a:off x="1064" y="1624"/>
                <a:ext cx="1814" cy="196"/>
              </a:xfrm>
              <a:prstGeom prst="homePlate">
                <a:avLst>
                  <a:gd name="adj" fmla="val 401327"/>
                </a:avLst>
              </a:prstGeom>
              <a:solidFill>
                <a:srgbClr val="FF96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sp>
            <p:nvSpPr>
              <p:cNvPr id="31" name="AutoShape 50"/>
              <p:cNvSpPr>
                <a:spLocks noChangeArrowheads="1"/>
              </p:cNvSpPr>
              <p:nvPr/>
            </p:nvSpPr>
            <p:spPr bwMode="auto">
              <a:xfrm rot="16200000">
                <a:off x="1857" y="2814"/>
                <a:ext cx="227" cy="197"/>
              </a:xfrm>
              <a:prstGeom prst="homePlate">
                <a:avLst>
                  <a:gd name="adj" fmla="val 50221"/>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grpSp>
        <p:grpSp>
          <p:nvGrpSpPr>
            <p:cNvPr id="21" name="Group 55"/>
            <p:cNvGrpSpPr>
              <a:grpSpLocks/>
            </p:cNvGrpSpPr>
            <p:nvPr/>
          </p:nvGrpSpPr>
          <p:grpSpPr bwMode="auto">
            <a:xfrm>
              <a:off x="6743314" y="2150250"/>
              <a:ext cx="1114339" cy="3539813"/>
              <a:chOff x="3293" y="248"/>
              <a:chExt cx="906" cy="2790"/>
            </a:xfrm>
          </p:grpSpPr>
          <p:sp>
            <p:nvSpPr>
              <p:cNvPr id="22" name="AutoShape 33"/>
              <p:cNvSpPr>
                <a:spLocks noChangeArrowheads="1"/>
              </p:cNvSpPr>
              <p:nvPr/>
            </p:nvSpPr>
            <p:spPr bwMode="auto">
              <a:xfrm rot="16200000">
                <a:off x="3663" y="850"/>
                <a:ext cx="453" cy="287"/>
              </a:xfrm>
              <a:prstGeom prst="homePlate">
                <a:avLst>
                  <a:gd name="adj" fmla="val 29416"/>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sp>
            <p:nvSpPr>
              <p:cNvPr id="23" name="Text Box 34"/>
              <p:cNvSpPr txBox="1">
                <a:spLocks noChangeArrowheads="1"/>
              </p:cNvSpPr>
              <p:nvPr/>
            </p:nvSpPr>
            <p:spPr bwMode="auto">
              <a:xfrm>
                <a:off x="3293" y="248"/>
                <a:ext cx="906" cy="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sz="2000" b="0" i="0" u="none" strike="noStrike" kern="0" cap="none" spc="0" normalizeH="0" baseline="0" noProof="0" dirty="0">
                    <a:ln>
                      <a:noFill/>
                    </a:ln>
                    <a:solidFill>
                      <a:srgbClr val="FEDB00"/>
                    </a:solidFill>
                    <a:effectLst/>
                    <a:uLnTx/>
                    <a:uFillTx/>
                    <a:latin typeface="Symbol" panose="05050102010706020507" pitchFamily="18" charset="2"/>
                  </a:rPr>
                  <a:t>l</a:t>
                </a:r>
                <a:r>
                  <a:rPr kumimoji="0" lang="en-US" altLang="en-US" sz="2000" b="0" i="0" u="none" strike="noStrike" kern="0" cap="none" spc="0" normalizeH="0" baseline="0" noProof="0" dirty="0">
                    <a:ln>
                      <a:noFill/>
                    </a:ln>
                    <a:solidFill>
                      <a:srgbClr val="FEDB00"/>
                    </a:solidFill>
                    <a:effectLst/>
                    <a:uLnTx/>
                    <a:uFillTx/>
                    <a:latin typeface="Arial" panose="020B0604020202020204" pitchFamily="34" charset="0"/>
                    <a:cs typeface="Arial" panose="020B0604020202020204" pitchFamily="34" charset="0"/>
                  </a:rPr>
                  <a:t> = 12.0</a:t>
                </a:r>
              </a:p>
            </p:txBody>
          </p:sp>
          <p:sp>
            <p:nvSpPr>
              <p:cNvPr id="24" name="Rectangle 40"/>
              <p:cNvSpPr>
                <a:spLocks noChangeArrowheads="1"/>
              </p:cNvSpPr>
              <p:nvPr/>
            </p:nvSpPr>
            <p:spPr bwMode="auto">
              <a:xfrm>
                <a:off x="3746" y="1020"/>
                <a:ext cx="287" cy="2018"/>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sp>
            <p:nvSpPr>
              <p:cNvPr id="25" name="AutoShape 48"/>
              <p:cNvSpPr>
                <a:spLocks noChangeArrowheads="1"/>
              </p:cNvSpPr>
              <p:nvPr/>
            </p:nvSpPr>
            <p:spPr bwMode="auto">
              <a:xfrm rot="16200000">
                <a:off x="2656" y="1541"/>
                <a:ext cx="1814" cy="267"/>
              </a:xfrm>
              <a:prstGeom prst="homePlate">
                <a:avLst>
                  <a:gd name="adj" fmla="val 250552"/>
                </a:avLst>
              </a:prstGeom>
              <a:solidFill>
                <a:srgbClr val="FF96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sp>
            <p:nvSpPr>
              <p:cNvPr id="26" name="AutoShape 51"/>
              <p:cNvSpPr>
                <a:spLocks noChangeArrowheads="1"/>
              </p:cNvSpPr>
              <p:nvPr/>
            </p:nvSpPr>
            <p:spPr bwMode="auto">
              <a:xfrm rot="16200000">
                <a:off x="3451" y="2787"/>
                <a:ext cx="227" cy="264"/>
              </a:xfrm>
              <a:prstGeom prst="homePlate">
                <a:avLst>
                  <a:gd name="adj" fmla="val 31354"/>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en-US" sz="2000" b="0" i="0" u="none" strike="noStrike" kern="0" cap="none" spc="0" normalizeH="0" baseline="0" noProof="0">
                  <a:ln>
                    <a:noFill/>
                  </a:ln>
                  <a:solidFill>
                    <a:srgbClr val="00B5E2"/>
                  </a:solidFill>
                  <a:effectLst/>
                  <a:uLnTx/>
                  <a:uFillTx/>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4039416265"/>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 level </a:t>
            </a:r>
            <a:r>
              <a:rPr lang="en-GB" dirty="0"/>
              <a:t>humidity– in DUST RGB</a:t>
            </a:r>
          </a:p>
        </p:txBody>
      </p:sp>
      <p:sp>
        <p:nvSpPr>
          <p:cNvPr id="3" name="Text Placeholder 2"/>
          <p:cNvSpPr>
            <a:spLocks noGrp="1"/>
          </p:cNvSpPr>
          <p:nvPr>
            <p:ph type="body" sz="quarter" idx="10"/>
          </p:nvPr>
        </p:nvSpPr>
        <p:spPr/>
        <p:txBody>
          <a:bodyPr/>
          <a:lstStyle/>
          <a:p>
            <a:endParaRPr lang="en-GB"/>
          </a:p>
        </p:txBody>
      </p:sp>
      <p:pic>
        <p:nvPicPr>
          <p:cNvPr id="5" name="VID_IL_12_08_26_B">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76680" y="1096298"/>
            <a:ext cx="9646920" cy="5305806"/>
          </a:xfrm>
          <a:prstGeom prst="rect">
            <a:avLst/>
          </a:prstGeom>
        </p:spPr>
      </p:pic>
    </p:spTree>
    <p:extLst>
      <p:ext uri="{BB962C8B-B14F-4D97-AF65-F5344CB8AC3E}">
        <p14:creationId xmlns:p14="http://schemas.microsoft.com/office/powerpoint/2010/main" val="35908302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Low level humidity– in DUST RGB</a:t>
            </a:r>
          </a:p>
        </p:txBody>
      </p:sp>
      <p:sp>
        <p:nvSpPr>
          <p:cNvPr id="3" name="Text Placeholder 2"/>
          <p:cNvSpPr>
            <a:spLocks noGrp="1"/>
          </p:cNvSpPr>
          <p:nvPr>
            <p:ph type="body" sz="quarter" idx="10"/>
          </p:nvPr>
        </p:nvSpPr>
        <p:spPr/>
        <p:txBody>
          <a:bodyPr/>
          <a:lstStyle/>
          <a:p>
            <a:endParaRPr lang="en-GB"/>
          </a:p>
        </p:txBody>
      </p:sp>
      <p:pic>
        <p:nvPicPr>
          <p:cNvPr id="6" name="Dust RGB VID_IL_18_06_3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bwMode="auto">
          <a:xfrm>
            <a:off x="1459221" y="899324"/>
            <a:ext cx="8766313" cy="5502780"/>
          </a:xfrm>
          <a:prstGeom prst="rect">
            <a:avLst/>
          </a:prstGeom>
          <a:noFill/>
          <a:ln w="9525">
            <a:noFill/>
            <a:miter lim="800000"/>
            <a:headEnd/>
            <a:tailEnd/>
          </a:ln>
        </p:spPr>
      </p:pic>
      <p:sp>
        <p:nvSpPr>
          <p:cNvPr id="7" name="Rectangle 6"/>
          <p:cNvSpPr/>
          <p:nvPr/>
        </p:nvSpPr>
        <p:spPr>
          <a:xfrm>
            <a:off x="10225534" y="1019376"/>
            <a:ext cx="1958281" cy="132343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2569"/>
                </a:solidFill>
                <a:effectLst/>
                <a:uLnTx/>
                <a:uFillTx/>
              </a:rPr>
              <a:t>DUST RGB</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smtClean="0">
              <a:ln>
                <a:noFill/>
              </a:ln>
              <a:solidFill>
                <a:srgbClr val="002569"/>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2569"/>
                </a:solidFill>
                <a:effectLst/>
                <a:uLnTx/>
                <a:uFillTx/>
              </a:rPr>
              <a:t>30 June 2018</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smtClean="0">
              <a:ln>
                <a:noFill/>
              </a:ln>
              <a:solidFill>
                <a:srgbClr val="002569"/>
              </a:solidFill>
              <a:effectLst/>
              <a:uLnTx/>
              <a:uFillTx/>
            </a:endParaRPr>
          </a:p>
        </p:txBody>
      </p:sp>
    </p:spTree>
    <p:extLst>
      <p:ext uri="{BB962C8B-B14F-4D97-AF65-F5344CB8AC3E}">
        <p14:creationId xmlns:p14="http://schemas.microsoft.com/office/powerpoint/2010/main" val="40666204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 level humidity – in DUST RGB</a:t>
            </a:r>
            <a:endParaRPr lang="en-GB" dirty="0"/>
          </a:p>
        </p:txBody>
      </p:sp>
      <p:sp>
        <p:nvSpPr>
          <p:cNvPr id="3" name="Text Placeholder 2"/>
          <p:cNvSpPr>
            <a:spLocks noGrp="1"/>
          </p:cNvSpPr>
          <p:nvPr>
            <p:ph type="body" sz="quarter" idx="10"/>
          </p:nvPr>
        </p:nvSpPr>
        <p:spPr/>
        <p:txBody>
          <a:bodyPr>
            <a:normAutofit fontScale="92500" lnSpcReduction="10000"/>
          </a:bodyPr>
          <a:lstStyle/>
          <a:p>
            <a:pPr marL="0" indent="0">
              <a:buNone/>
            </a:pPr>
            <a:r>
              <a:rPr lang="en-US" dirty="0"/>
              <a:t>Limitations: </a:t>
            </a:r>
          </a:p>
          <a:p>
            <a:endParaRPr lang="en-US" dirty="0"/>
          </a:p>
          <a:p>
            <a:r>
              <a:rPr lang="en-US" dirty="0"/>
              <a:t>Must be cloud free (Cirrus clouds disturb)</a:t>
            </a:r>
          </a:p>
          <a:p>
            <a:r>
              <a:rPr lang="en-US" dirty="0"/>
              <a:t>Does not work at night (temperature inversion)</a:t>
            </a:r>
          </a:p>
          <a:p>
            <a:r>
              <a:rPr lang="en-US" dirty="0"/>
              <a:t>Does not work in high mountain areas</a:t>
            </a:r>
          </a:p>
          <a:p>
            <a:r>
              <a:rPr lang="en-US" dirty="0"/>
              <a:t>There is a very strong diurnal cycle</a:t>
            </a:r>
          </a:p>
          <a:p>
            <a:r>
              <a:rPr lang="en-US" dirty="0"/>
              <a:t>Difficult to separate the temperature effect from the moisture effect (e.g. low moisture over hot surfaces gives the same signal as high moistures over cooler ground)</a:t>
            </a:r>
          </a:p>
          <a:p>
            <a:r>
              <a:rPr lang="en-US" dirty="0"/>
              <a:t>Emissivity effects (sandy surfaces) are also contaminating the BTD product</a:t>
            </a:r>
          </a:p>
          <a:p>
            <a:endParaRPr lang="en-GB" dirty="0"/>
          </a:p>
        </p:txBody>
      </p:sp>
    </p:spTree>
    <p:extLst>
      <p:ext uri="{BB962C8B-B14F-4D97-AF65-F5344CB8AC3E}">
        <p14:creationId xmlns:p14="http://schemas.microsoft.com/office/powerpoint/2010/main" val="2490478711"/>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MTG FCI 0.9 </a:t>
            </a:r>
            <a:r>
              <a:rPr lang="el-GR" dirty="0" smtClean="0">
                <a:latin typeface="Dosis" panose="02010303020202060003" pitchFamily="2" charset="0"/>
                <a:ea typeface="Roboto" panose="02000000000000000000" pitchFamily="2" charset="0"/>
              </a:rPr>
              <a:t>μ</a:t>
            </a:r>
            <a:r>
              <a:rPr lang="en-GB" dirty="0" smtClean="0">
                <a:latin typeface="Dosis" panose="02010303020202060003" pitchFamily="2" charset="0"/>
                <a:ea typeface="Roboto" panose="02000000000000000000" pitchFamily="2" charset="0"/>
              </a:rPr>
              <a:t>m channel</a:t>
            </a:r>
            <a:endParaRPr lang="en-GB" dirty="0">
              <a:latin typeface="Dosis" panose="02010303020202060003" pitchFamily="2" charset="0"/>
            </a:endParaRPr>
          </a:p>
        </p:txBody>
      </p:sp>
      <p:sp>
        <p:nvSpPr>
          <p:cNvPr id="13" name="Content Placeholder 2"/>
          <p:cNvSpPr txBox="1">
            <a:spLocks/>
          </p:cNvSpPr>
          <p:nvPr/>
        </p:nvSpPr>
        <p:spPr>
          <a:xfrm>
            <a:off x="284225" y="1046019"/>
            <a:ext cx="6137357" cy="5799864"/>
          </a:xfrm>
          <a:prstGeom prst="rect">
            <a:avLst/>
          </a:prstGeom>
        </p:spPr>
        <p:txBody>
          <a:bodyPr>
            <a:normAutofit/>
          </a:bodyPr>
          <a:lstStyle>
            <a:lvl1pPr marL="328254" indent="-328254" algn="l" rtl="0" eaLnBrk="1" fontAlgn="base" hangingPunct="1">
              <a:spcBef>
                <a:spcPct val="20000"/>
              </a:spcBef>
              <a:spcAft>
                <a:spcPct val="0"/>
              </a:spcAft>
              <a:buFont typeface="Arial" pitchFamily="34" charset="0"/>
              <a:buChar char="•"/>
              <a:defRPr sz="4431">
                <a:solidFill>
                  <a:schemeClr val="tx2"/>
                </a:solidFill>
                <a:latin typeface="Roboto" panose="02000000000000000000" pitchFamily="2" charset="0"/>
                <a:ea typeface="Roboto" panose="02000000000000000000" pitchFamily="2" charset="0"/>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Roboto" panose="02000000000000000000" pitchFamily="2" charset="0"/>
                <a:ea typeface="Roboto" panose="02000000000000000000" pitchFamily="2"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Roboto" panose="02000000000000000000" pitchFamily="2" charset="0"/>
                <a:ea typeface="Roboto" panose="02000000000000000000" pitchFamily="2"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Roboto" panose="02000000000000000000" pitchFamily="2" charset="0"/>
                <a:ea typeface="Roboto" panose="02000000000000000000" pitchFamily="2"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Roboto" panose="02000000000000000000" pitchFamily="2" charset="0"/>
                <a:ea typeface="Roboto" panose="02000000000000000000" pitchFamily="2"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pPr marL="0" indent="0">
              <a:buFont typeface="Arial" pitchFamily="34" charset="0"/>
              <a:buNone/>
            </a:pPr>
            <a:r>
              <a:rPr lang="en-GB" sz="2000" b="0" kern="0" dirty="0" smtClean="0">
                <a:latin typeface="Calibri" panose="020F0502020204030204" pitchFamily="34" charset="0"/>
                <a:cs typeface="Calibri" panose="020F0502020204030204" pitchFamily="34" charset="0"/>
              </a:rPr>
              <a:t>Ratio between new VIS0.9 available on FCI and VIS0.8 micron channels</a:t>
            </a:r>
          </a:p>
          <a:p>
            <a:pPr>
              <a:buFontTx/>
              <a:buChar char="-"/>
            </a:pPr>
            <a:r>
              <a:rPr lang="en-GB" sz="2000" b="0" kern="0" dirty="0" smtClean="0">
                <a:latin typeface="Calibri" panose="020F0502020204030204" pitchFamily="34" charset="0"/>
                <a:cs typeface="Calibri" panose="020F0502020204030204" pitchFamily="34" charset="0"/>
              </a:rPr>
              <a:t>Good depiction of low level humidity</a:t>
            </a:r>
          </a:p>
          <a:p>
            <a:pPr>
              <a:buFontTx/>
              <a:buChar char="-"/>
            </a:pPr>
            <a:r>
              <a:rPr lang="en-GB" sz="2000" b="0" kern="0" dirty="0" smtClean="0">
                <a:latin typeface="Calibri" panose="020F0502020204030204" pitchFamily="34" charset="0"/>
                <a:cs typeface="Calibri" panose="020F0502020204030204" pitchFamily="34" charset="0"/>
              </a:rPr>
              <a:t>RGBs with 0.9/0.8 ratio instead of 0.8 micron channel</a:t>
            </a:r>
            <a:endParaRPr lang="en-GB" sz="2000" b="0" kern="0" dirty="0">
              <a:latin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00000000-0000-0000-0000-000000000000}"/>
              </a:ext>
            </a:extLst>
          </p:cNvPr>
          <p:cNvPicPr>
            <a:picLocks noChangeAspect="1"/>
          </p:cNvPicPr>
          <p:nvPr/>
        </p:nvPicPr>
        <p:blipFill>
          <a:blip r:embed="rId3">
            <a:lum/>
            <a:alphaModFix/>
          </a:blip>
          <a:srcRect/>
          <a:stretch>
            <a:fillRect/>
          </a:stretch>
        </p:blipFill>
        <p:spPr>
          <a:xfrm>
            <a:off x="1240872" y="2799418"/>
            <a:ext cx="4570561" cy="3312000"/>
          </a:xfrm>
          <a:prstGeom prst="rect">
            <a:avLst/>
          </a:prstGeom>
          <a:noFill/>
          <a:ln>
            <a:noFill/>
          </a:ln>
        </p:spPr>
      </p:pic>
      <p:grpSp>
        <p:nvGrpSpPr>
          <p:cNvPr id="15" name="Group 14"/>
          <p:cNvGrpSpPr/>
          <p:nvPr/>
        </p:nvGrpSpPr>
        <p:grpSpPr>
          <a:xfrm>
            <a:off x="6768080" y="2799418"/>
            <a:ext cx="4855200" cy="3312000"/>
            <a:chOff x="2507400" y="1080000"/>
            <a:chExt cx="5464800" cy="3960000"/>
          </a:xfrm>
        </p:grpSpPr>
        <p:pic>
          <p:nvPicPr>
            <p:cNvPr id="16" name="Picture 15">
              <a:extLst>
                <a:ext uri="{FF2B5EF4-FFF2-40B4-BE49-F238E27FC236}">
                  <a16:creationId xmlns:a16="http://schemas.microsoft.com/office/drawing/2014/main" id="{00000000-0000-0000-0000-000000000000}"/>
                </a:ext>
              </a:extLst>
            </p:cNvPr>
            <p:cNvPicPr>
              <a:picLocks noChangeAspect="1"/>
            </p:cNvPicPr>
            <p:nvPr/>
          </p:nvPicPr>
          <p:blipFill>
            <a:blip r:embed="rId4">
              <a:lum/>
              <a:alphaModFix/>
            </a:blip>
            <a:srcRect/>
            <a:stretch>
              <a:fillRect/>
            </a:stretch>
          </p:blipFill>
          <p:spPr>
            <a:xfrm>
              <a:off x="2507400" y="1080000"/>
              <a:ext cx="5464800" cy="3960000"/>
            </a:xfrm>
            <a:prstGeom prst="rect">
              <a:avLst/>
            </a:prstGeom>
            <a:noFill/>
            <a:ln>
              <a:noFill/>
            </a:ln>
          </p:spPr>
        </p:pic>
        <p:sp>
          <p:nvSpPr>
            <p:cNvPr id="17" name="Straight Connector 16"/>
            <p:cNvSpPr/>
            <p:nvPr/>
          </p:nvSpPr>
          <p:spPr>
            <a:xfrm flipH="1">
              <a:off x="4392360" y="3096000"/>
              <a:ext cx="576000" cy="360000"/>
            </a:xfrm>
            <a:prstGeom prst="line">
              <a:avLst/>
            </a:prstGeom>
            <a:noFill/>
            <a:ln w="0">
              <a:solidFill>
                <a:srgbClr val="000000"/>
              </a:solidFill>
              <a:prstDash val="solid"/>
              <a:tailEnd type="arrow"/>
            </a:ln>
          </p:spPr>
          <p:txBody>
            <a:bodyPr vert="horz" wrap="none" lIns="90000" tIns="45000" rIns="90000" bIns="45000" anchor="ctr" anchorCtr="0" compatLnSpc="0"/>
            <a:lstStyle/>
            <a:p>
              <a:pPr marL="0" marR="0" lvl="0" indent="0" rtl="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sp>
          <p:nvSpPr>
            <p:cNvPr id="18" name="Straight Connector 17"/>
            <p:cNvSpPr/>
            <p:nvPr/>
          </p:nvSpPr>
          <p:spPr>
            <a:xfrm flipH="1">
              <a:off x="3924720" y="2412000"/>
              <a:ext cx="576000" cy="360000"/>
            </a:xfrm>
            <a:prstGeom prst="line">
              <a:avLst/>
            </a:prstGeom>
            <a:noFill/>
            <a:ln w="0">
              <a:solidFill>
                <a:srgbClr val="000000"/>
              </a:solidFill>
              <a:prstDash val="solid"/>
              <a:tailEnd type="arrow"/>
            </a:ln>
          </p:spPr>
          <p:txBody>
            <a:bodyPr vert="horz" wrap="none" lIns="90000" tIns="45000" rIns="90000" bIns="45000" anchor="ctr" anchorCtr="0" compatLnSpc="0"/>
            <a:lstStyle/>
            <a:p>
              <a:pPr marL="0" marR="0" lvl="0" indent="0" rtl="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sp>
          <p:nvSpPr>
            <p:cNvPr id="19" name="Straight Connector 18"/>
            <p:cNvSpPr/>
            <p:nvPr/>
          </p:nvSpPr>
          <p:spPr>
            <a:xfrm flipH="1">
              <a:off x="5364720" y="1186200"/>
              <a:ext cx="179640" cy="541800"/>
            </a:xfrm>
            <a:prstGeom prst="line">
              <a:avLst/>
            </a:prstGeom>
            <a:noFill/>
            <a:ln w="0">
              <a:solidFill>
                <a:srgbClr val="000000"/>
              </a:solidFill>
              <a:prstDash val="solid"/>
              <a:tailEnd type="arrow"/>
            </a:ln>
          </p:spPr>
          <p:txBody>
            <a:bodyPr vert="horz" wrap="none" lIns="90000" tIns="45000" rIns="90000" bIns="45000" anchor="ctr" anchorCtr="0" compatLnSpc="0"/>
            <a:lstStyle/>
            <a:p>
              <a:pPr marL="0" marR="0" lvl="0" indent="0" rtl="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sp>
          <p:nvSpPr>
            <p:cNvPr id="20" name="Straight Connector 19"/>
            <p:cNvSpPr/>
            <p:nvPr/>
          </p:nvSpPr>
          <p:spPr>
            <a:xfrm flipH="1">
              <a:off x="6085079" y="1330200"/>
              <a:ext cx="179640" cy="541800"/>
            </a:xfrm>
            <a:prstGeom prst="line">
              <a:avLst/>
            </a:prstGeom>
            <a:noFill/>
            <a:ln w="0">
              <a:solidFill>
                <a:srgbClr val="000000"/>
              </a:solidFill>
              <a:prstDash val="solid"/>
              <a:tailEnd type="arrow"/>
            </a:ln>
          </p:spPr>
          <p:txBody>
            <a:bodyPr vert="horz" wrap="none" lIns="90000" tIns="45000" rIns="90000" bIns="45000" anchor="ctr" anchorCtr="0" compatLnSpc="0"/>
            <a:lstStyle/>
            <a:p>
              <a:pPr marL="0" marR="0" lvl="0" indent="0" rtl="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grpSp>
      <p:sp>
        <p:nvSpPr>
          <p:cNvPr id="21" name="Rectangle 20"/>
          <p:cNvSpPr/>
          <p:nvPr/>
        </p:nvSpPr>
        <p:spPr>
          <a:xfrm>
            <a:off x="6698683" y="1155822"/>
            <a:ext cx="5375564" cy="1508105"/>
          </a:xfrm>
          <a:prstGeom prst="rect">
            <a:avLst/>
          </a:prstGeom>
        </p:spPr>
        <p:txBody>
          <a:bodyPr wrap="square">
            <a:spAutoFit/>
          </a:bodyPr>
          <a:lstStyle/>
          <a:p>
            <a:pPr lvl="0">
              <a:buSzPct val="45000"/>
            </a:pPr>
            <a:r>
              <a:rPr lang="en-GB" sz="1600" dirty="0" smtClean="0">
                <a:solidFill>
                  <a:srgbClr val="00205B"/>
                </a:solidFill>
                <a:latin typeface="Calibri" panose="020F0502020204030204" pitchFamily="34" charset="0"/>
                <a:cs typeface="Calibri" panose="020F0502020204030204" pitchFamily="34" charset="0"/>
              </a:rPr>
              <a:t>Natural Colours RGB – 0.8 </a:t>
            </a:r>
            <a:r>
              <a:rPr lang="el-GR" sz="1600" dirty="0" smtClean="0">
                <a:solidFill>
                  <a:srgbClr val="00205B"/>
                </a:solidFill>
                <a:latin typeface="Calibri" panose="020F0502020204030204" pitchFamily="34" charset="0"/>
                <a:cs typeface="Calibri" panose="020F0502020204030204" pitchFamily="34" charset="0"/>
              </a:rPr>
              <a:t>μ</a:t>
            </a:r>
            <a:r>
              <a:rPr lang="en-GB" sz="1600" dirty="0" smtClean="0">
                <a:solidFill>
                  <a:srgbClr val="00205B"/>
                </a:solidFill>
                <a:latin typeface="Calibri" panose="020F0502020204030204" pitchFamily="34" charset="0"/>
                <a:cs typeface="Calibri" panose="020F0502020204030204" pitchFamily="34" charset="0"/>
              </a:rPr>
              <a:t>m channel replaced by the ratio</a:t>
            </a:r>
            <a:endParaRPr lang="en-GB" sz="1200" dirty="0" smtClean="0">
              <a:solidFill>
                <a:srgbClr val="00205B"/>
              </a:solidFill>
              <a:latin typeface="Calibri" panose="020F0502020204030204" pitchFamily="34" charset="0"/>
              <a:cs typeface="Calibri" panose="020F0502020204030204" pitchFamily="34" charset="0"/>
            </a:endParaRPr>
          </a:p>
          <a:p>
            <a:pPr lvl="0">
              <a:buSzPct val="45000"/>
            </a:pPr>
            <a:endParaRPr lang="en-GB" sz="1200" dirty="0" smtClean="0">
              <a:solidFill>
                <a:srgbClr val="00205B"/>
              </a:solidFill>
              <a:latin typeface="Calibri" panose="020F0502020204030204" pitchFamily="34" charset="0"/>
              <a:cs typeface="Calibri" panose="020F0502020204030204" pitchFamily="34" charset="0"/>
            </a:endParaRPr>
          </a:p>
          <a:p>
            <a:pPr lvl="0">
              <a:buSzPct val="45000"/>
              <a:buFont typeface="StarSymbol"/>
              <a:buChar char="●"/>
            </a:pPr>
            <a:r>
              <a:rPr lang="en-GB" sz="1600" dirty="0" smtClean="0">
                <a:solidFill>
                  <a:srgbClr val="00205B"/>
                </a:solidFill>
                <a:latin typeface="Calibri" panose="020F0502020204030204" pitchFamily="34" charset="0"/>
                <a:cs typeface="Calibri" panose="020F0502020204030204" pitchFamily="34" charset="0"/>
              </a:rPr>
              <a:t>Water cloud:  white </a:t>
            </a:r>
            <a:r>
              <a:rPr lang="en-GB" sz="1600" dirty="0">
                <a:solidFill>
                  <a:srgbClr val="00205B"/>
                </a:solidFill>
                <a:latin typeface="Calibri" panose="020F0502020204030204" pitchFamily="34" charset="0"/>
                <a:cs typeface="Calibri" panose="020F0502020204030204" pitchFamily="34" charset="0"/>
              </a:rPr>
              <a:t>to magenta</a:t>
            </a:r>
          </a:p>
          <a:p>
            <a:pPr lvl="0">
              <a:buSzPct val="45000"/>
              <a:buFont typeface="StarSymbol"/>
              <a:buChar char="●"/>
            </a:pPr>
            <a:r>
              <a:rPr lang="en-GB" sz="1600" dirty="0">
                <a:solidFill>
                  <a:srgbClr val="00205B"/>
                </a:solidFill>
                <a:latin typeface="Calibri" panose="020F0502020204030204" pitchFamily="34" charset="0"/>
                <a:cs typeface="Calibri" panose="020F0502020204030204" pitchFamily="34" charset="0"/>
              </a:rPr>
              <a:t>Ice </a:t>
            </a:r>
            <a:r>
              <a:rPr lang="en-GB" sz="1600" dirty="0" smtClean="0">
                <a:solidFill>
                  <a:srgbClr val="00205B"/>
                </a:solidFill>
                <a:latin typeface="Calibri" panose="020F0502020204030204" pitchFamily="34" charset="0"/>
                <a:cs typeface="Calibri" panose="020F0502020204030204" pitchFamily="34" charset="0"/>
              </a:rPr>
              <a:t>cloud: blue </a:t>
            </a:r>
            <a:r>
              <a:rPr lang="en-GB" sz="1600" dirty="0">
                <a:solidFill>
                  <a:srgbClr val="00205B"/>
                </a:solidFill>
                <a:latin typeface="Calibri" panose="020F0502020204030204" pitchFamily="34" charset="0"/>
                <a:cs typeface="Calibri" panose="020F0502020204030204" pitchFamily="34" charset="0"/>
              </a:rPr>
              <a:t>to cyan</a:t>
            </a:r>
          </a:p>
          <a:p>
            <a:pPr lvl="0">
              <a:buSzPct val="45000"/>
              <a:buFont typeface="StarSymbol"/>
              <a:buChar char="●"/>
            </a:pPr>
            <a:r>
              <a:rPr lang="en-GB" sz="1600" dirty="0" smtClean="0">
                <a:solidFill>
                  <a:srgbClr val="00205B"/>
                </a:solidFill>
                <a:latin typeface="Calibri" panose="020F0502020204030204" pitchFamily="34" charset="0"/>
                <a:cs typeface="Calibri" panose="020F0502020204030204" pitchFamily="34" charset="0"/>
              </a:rPr>
              <a:t>Moist low levels – dark green</a:t>
            </a:r>
            <a:endParaRPr lang="en-GB" sz="1600" dirty="0">
              <a:solidFill>
                <a:srgbClr val="00205B"/>
              </a:solidFill>
              <a:latin typeface="Calibri" panose="020F0502020204030204" pitchFamily="34" charset="0"/>
              <a:cs typeface="Calibri" panose="020F0502020204030204" pitchFamily="34" charset="0"/>
            </a:endParaRPr>
          </a:p>
          <a:p>
            <a:pPr lvl="0">
              <a:buSzPct val="45000"/>
              <a:buFont typeface="StarSymbol"/>
              <a:buChar char="●"/>
            </a:pPr>
            <a:r>
              <a:rPr lang="en-GB" sz="1600" dirty="0" smtClean="0">
                <a:solidFill>
                  <a:srgbClr val="00205B"/>
                </a:solidFill>
                <a:latin typeface="Calibri" panose="020F0502020204030204" pitchFamily="34" charset="0"/>
                <a:cs typeface="Calibri" panose="020F0502020204030204" pitchFamily="34" charset="0"/>
              </a:rPr>
              <a:t>Dry low levels – light green</a:t>
            </a:r>
            <a:endParaRPr lang="en-GB" sz="1600" dirty="0">
              <a:solidFill>
                <a:srgbClr val="00205B"/>
              </a:solidFill>
              <a:latin typeface="Calibri" panose="020F0502020204030204" pitchFamily="34" charset="0"/>
              <a:cs typeface="Calibri" panose="020F0502020204030204" pitchFamily="34" charset="0"/>
            </a:endParaRPr>
          </a:p>
        </p:txBody>
      </p:sp>
      <p:sp>
        <p:nvSpPr>
          <p:cNvPr id="3" name="TextBox 2"/>
          <p:cNvSpPr txBox="1"/>
          <p:nvPr/>
        </p:nvSpPr>
        <p:spPr>
          <a:xfrm>
            <a:off x="10106269" y="6246909"/>
            <a:ext cx="1523174" cy="307777"/>
          </a:xfrm>
          <a:prstGeom prst="rect">
            <a:avLst/>
          </a:prstGeom>
          <a:noFill/>
        </p:spPr>
        <p:txBody>
          <a:bodyPr wrap="none" rtlCol="0">
            <a:spAutoFit/>
          </a:bodyPr>
          <a:lstStyle/>
          <a:p>
            <a:r>
              <a:rPr lang="en-GB" sz="1400" b="0" dirty="0" smtClean="0">
                <a:latin typeface="Roboto" panose="02000000000000000000" pitchFamily="2" charset="0"/>
                <a:ea typeface="Roboto" panose="02000000000000000000" pitchFamily="2" charset="0"/>
              </a:rPr>
              <a:t>Credit: HP Roesli</a:t>
            </a:r>
            <a:endParaRPr lang="en-GB" sz="1400" b="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648511015"/>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generation – FCI data</a:t>
            </a:r>
          </a:p>
        </p:txBody>
      </p:sp>
      <p:sp>
        <p:nvSpPr>
          <p:cNvPr id="3" name="Text Placeholder 2"/>
          <p:cNvSpPr>
            <a:spLocks noGrp="1"/>
          </p:cNvSpPr>
          <p:nvPr>
            <p:ph type="body" sz="quarter" idx="10"/>
          </p:nvPr>
        </p:nvSpPr>
        <p:spPr>
          <a:xfrm>
            <a:off x="145053" y="1316182"/>
            <a:ext cx="11627339" cy="4565074"/>
          </a:xfrm>
        </p:spPr>
        <p:txBody>
          <a:bodyPr/>
          <a:lstStyle/>
          <a:p>
            <a:pPr marL="0" indent="0">
              <a:buNone/>
            </a:pPr>
            <a:r>
              <a:rPr lang="en-GB" sz="2000" dirty="0" smtClean="0"/>
              <a:t>SEVIRI 							MODIS (Terra)</a:t>
            </a:r>
          </a:p>
          <a:p>
            <a:pPr marL="0" indent="0">
              <a:buNone/>
            </a:pPr>
            <a:r>
              <a:rPr lang="en-GB" sz="2000" dirty="0" smtClean="0"/>
              <a:t>Dust RGB     </a:t>
            </a:r>
            <a:r>
              <a:rPr lang="en-GB" sz="2000" dirty="0"/>
              <a:t>	</a:t>
            </a:r>
            <a:r>
              <a:rPr lang="en-GB" sz="2000" dirty="0" smtClean="0"/>
              <a:t>				</a:t>
            </a:r>
            <a:r>
              <a:rPr lang="en-GB" sz="2000" dirty="0"/>
              <a:t> </a:t>
            </a:r>
            <a:r>
              <a:rPr lang="en-GB" sz="2000" dirty="0" smtClean="0"/>
              <a:t>             	ratio 0.9/0.85 </a:t>
            </a:r>
            <a:r>
              <a:rPr lang="el-GR" sz="2000" dirty="0" smtClean="0"/>
              <a:t>μ</a:t>
            </a:r>
            <a:r>
              <a:rPr lang="en-GB" sz="2000" dirty="0" smtClean="0"/>
              <a:t>m (coloured)</a:t>
            </a:r>
            <a:endParaRPr lang="en-GB" sz="2000" dirty="0"/>
          </a:p>
        </p:txBody>
      </p:sp>
      <p:pic>
        <p:nvPicPr>
          <p:cNvPr id="4" name="Picture 3"/>
          <p:cNvPicPr>
            <a:picLocks noChangeAspect="1"/>
          </p:cNvPicPr>
          <p:nvPr/>
        </p:nvPicPr>
        <p:blipFill>
          <a:blip r:embed="rId3"/>
          <a:stretch>
            <a:fillRect/>
          </a:stretch>
        </p:blipFill>
        <p:spPr>
          <a:xfrm>
            <a:off x="145053" y="2156756"/>
            <a:ext cx="5919353" cy="3628821"/>
          </a:xfrm>
          <a:prstGeom prst="rect">
            <a:avLst/>
          </a:prstGeom>
        </p:spPr>
      </p:pic>
      <p:pic>
        <p:nvPicPr>
          <p:cNvPr id="5" name="Picture 4"/>
          <p:cNvPicPr>
            <a:picLocks noChangeAspect="1"/>
          </p:cNvPicPr>
          <p:nvPr/>
        </p:nvPicPr>
        <p:blipFill>
          <a:blip r:embed="rId4"/>
          <a:stretch>
            <a:fillRect/>
          </a:stretch>
        </p:blipFill>
        <p:spPr>
          <a:xfrm>
            <a:off x="6123710" y="2156756"/>
            <a:ext cx="5919354" cy="3628821"/>
          </a:xfrm>
          <a:prstGeom prst="rect">
            <a:avLst/>
          </a:prstGeom>
        </p:spPr>
      </p:pic>
      <p:sp>
        <p:nvSpPr>
          <p:cNvPr id="6" name="TextBox 5"/>
          <p:cNvSpPr txBox="1"/>
          <p:nvPr/>
        </p:nvSpPr>
        <p:spPr>
          <a:xfrm>
            <a:off x="4828330" y="5881256"/>
            <a:ext cx="2472152" cy="338554"/>
          </a:xfrm>
          <a:prstGeom prst="rect">
            <a:avLst/>
          </a:prstGeom>
          <a:noFill/>
        </p:spPr>
        <p:txBody>
          <a:bodyPr wrap="none" rtlCol="0">
            <a:spAutoFit/>
          </a:bodyPr>
          <a:lstStyle/>
          <a:p>
            <a:r>
              <a:rPr lang="en-GB" sz="1600" b="0" dirty="0" smtClean="0">
                <a:latin typeface="Roboto" panose="02000000000000000000" pitchFamily="2" charset="0"/>
                <a:ea typeface="Roboto" panose="02000000000000000000" pitchFamily="2" charset="0"/>
              </a:rPr>
              <a:t>21 June 2021, 10:30 UTC</a:t>
            </a:r>
            <a:endParaRPr lang="en-GB" sz="1600" b="0" dirty="0">
              <a:latin typeface="Roboto" panose="02000000000000000000" pitchFamily="2" charset="0"/>
              <a:ea typeface="Roboto" panose="02000000000000000000" pitchFamily="2" charset="0"/>
            </a:endParaRPr>
          </a:p>
        </p:txBody>
      </p:sp>
      <p:sp>
        <p:nvSpPr>
          <p:cNvPr id="7" name="TextBox 6"/>
          <p:cNvSpPr txBox="1"/>
          <p:nvPr/>
        </p:nvSpPr>
        <p:spPr>
          <a:xfrm>
            <a:off x="10022959" y="5881256"/>
            <a:ext cx="2021707" cy="307777"/>
          </a:xfrm>
          <a:prstGeom prst="rect">
            <a:avLst/>
          </a:prstGeom>
          <a:noFill/>
        </p:spPr>
        <p:txBody>
          <a:bodyPr wrap="none" rtlCol="0">
            <a:spAutoFit/>
          </a:bodyPr>
          <a:lstStyle/>
          <a:p>
            <a:r>
              <a:rPr lang="en-GB" sz="1400" b="0" dirty="0" smtClean="0">
                <a:latin typeface="Roboto" panose="02000000000000000000" pitchFamily="2" charset="0"/>
                <a:ea typeface="Roboto" panose="02000000000000000000" pitchFamily="2" charset="0"/>
              </a:rPr>
              <a:t>Credit: P. Groenemeijer</a:t>
            </a:r>
            <a:endParaRPr lang="en-GB" sz="1400" b="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4246541688"/>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Pre-convective environment</a:t>
            </a:r>
            <a:endParaRPr lang="en-GB" dirty="0"/>
          </a:p>
        </p:txBody>
      </p:sp>
      <p:sp>
        <p:nvSpPr>
          <p:cNvPr id="3" name="Text Placeholder 2"/>
          <p:cNvSpPr>
            <a:spLocks noGrp="1"/>
          </p:cNvSpPr>
          <p:nvPr>
            <p:ph type="body" sz="quarter" idx="10"/>
          </p:nvPr>
        </p:nvSpPr>
        <p:spPr/>
        <p:txBody>
          <a:bodyPr/>
          <a:lstStyle/>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8213"/>
          <a:stretch/>
        </p:blipFill>
        <p:spPr>
          <a:xfrm>
            <a:off x="1800000" y="1473200"/>
            <a:ext cx="8568000" cy="5065398"/>
          </a:xfrm>
          <a:prstGeom prst="rect">
            <a:avLst/>
          </a:prstGeom>
        </p:spPr>
      </p:pic>
      <p:sp>
        <p:nvSpPr>
          <p:cNvPr id="9" name="Rectangle 8"/>
          <p:cNvSpPr/>
          <p:nvPr/>
        </p:nvSpPr>
        <p:spPr>
          <a:xfrm>
            <a:off x="7823714" y="640080"/>
            <a:ext cx="2544286" cy="646331"/>
          </a:xfrm>
          <a:prstGeom prst="rect">
            <a:avLst/>
          </a:prstGeom>
          <a:solidFill>
            <a:schemeClr val="tx1"/>
          </a:solidFill>
        </p:spPr>
        <p:txBody>
          <a:bodyPr wrap="none">
            <a:spAutoFit/>
          </a:bodyPr>
          <a:lstStyle/>
          <a:p>
            <a:r>
              <a:rPr lang="en-GB" sz="1800" dirty="0">
                <a:latin typeface="Arial" panose="020B0604020202020204" pitchFamily="34" charset="0"/>
                <a:cs typeface="Arial" panose="020B0604020202020204" pitchFamily="34" charset="0"/>
              </a:rPr>
              <a:t>HRV Cloud </a:t>
            </a:r>
            <a:r>
              <a:rPr lang="en-GB" sz="1800" dirty="0" smtClean="0">
                <a:latin typeface="Arial" panose="020B0604020202020204" pitchFamily="34" charset="0"/>
                <a:cs typeface="Arial" panose="020B0604020202020204" pitchFamily="34" charset="0"/>
              </a:rPr>
              <a:t>RGB</a:t>
            </a:r>
          </a:p>
          <a:p>
            <a:r>
              <a:rPr lang="en-GB" sz="1800" dirty="0" smtClean="0">
                <a:latin typeface="Arial" panose="020B0604020202020204" pitchFamily="34" charset="0"/>
                <a:cs typeface="Arial" panose="020B0604020202020204" pitchFamily="34" charset="0"/>
              </a:rPr>
              <a:t>28 June 2020, 08 UTC</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3016790"/>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Picture 3"/>
          <p:cNvPicPr>
            <a:picLocks noChangeAspect="1"/>
          </p:cNvPicPr>
          <p:nvPr/>
        </p:nvPicPr>
        <p:blipFill rotWithShape="1">
          <a:blip r:embed="rId3"/>
          <a:srcRect l="4489" r="1049" b="12168"/>
          <a:stretch/>
        </p:blipFill>
        <p:spPr>
          <a:xfrm>
            <a:off x="1809750" y="1466850"/>
            <a:ext cx="8553450" cy="5041900"/>
          </a:xfrm>
          <a:prstGeom prst="rect">
            <a:avLst/>
          </a:prstGeom>
        </p:spPr>
      </p:pic>
      <p:sp>
        <p:nvSpPr>
          <p:cNvPr id="5" name="Rectangle 4"/>
          <p:cNvSpPr/>
          <p:nvPr/>
        </p:nvSpPr>
        <p:spPr>
          <a:xfrm>
            <a:off x="7823714" y="640080"/>
            <a:ext cx="2544286" cy="646331"/>
          </a:xfrm>
          <a:prstGeom prst="rect">
            <a:avLst/>
          </a:prstGeom>
          <a:solidFill>
            <a:schemeClr val="tx1"/>
          </a:solidFill>
        </p:spPr>
        <p:txBody>
          <a:bodyPr wrap="none">
            <a:spAutoFit/>
          </a:bodyPr>
          <a:lstStyle/>
          <a:p>
            <a:r>
              <a:rPr lang="en-GB" sz="1800" dirty="0" smtClean="0">
                <a:latin typeface="Arial" panose="020B0604020202020204" pitchFamily="34" charset="0"/>
                <a:cs typeface="Arial" panose="020B0604020202020204" pitchFamily="34" charset="0"/>
              </a:rPr>
              <a:t>DUST RGB</a:t>
            </a:r>
          </a:p>
          <a:p>
            <a:r>
              <a:rPr lang="en-GB" sz="1800" dirty="0" smtClean="0">
                <a:latin typeface="Arial" panose="020B0604020202020204" pitchFamily="34" charset="0"/>
                <a:cs typeface="Arial" panose="020B0604020202020204" pitchFamily="34" charset="0"/>
              </a:rPr>
              <a:t>28 June 2020, 09 UTC</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5147819"/>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3600" i="0" u="none" strike="noStrike" cap="none" normalizeH="0" baseline="0" dirty="0" smtClean="0">
                <a:ln>
                  <a:noFill/>
                </a:ln>
                <a:solidFill>
                  <a:srgbClr val="5B5B5B"/>
                </a:solidFill>
                <a:effectLst/>
                <a:latin typeface="Tahoma" pitchFamily="34" charset="0"/>
              </a:rPr>
              <a:t>Where do you expect convection?
Multiple answers possible!</a:t>
            </a:r>
            <a:endParaRPr kumimoji="0" lang="en-GB" sz="3600" i="0" u="none" strike="noStrike" cap="none" normalizeH="0" baseline="0" dirty="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37718236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8070"/>
          <a:stretch/>
        </p:blipFill>
        <p:spPr>
          <a:xfrm>
            <a:off x="1800000" y="1466850"/>
            <a:ext cx="8568000" cy="5073392"/>
          </a:xfrm>
          <a:prstGeom prst="rect">
            <a:avLst/>
          </a:prstGeom>
        </p:spPr>
      </p:pic>
      <p:sp>
        <p:nvSpPr>
          <p:cNvPr id="5" name="TextBox 4"/>
          <p:cNvSpPr txBox="1"/>
          <p:nvPr/>
        </p:nvSpPr>
        <p:spPr>
          <a:xfrm>
            <a:off x="6018658" y="647530"/>
            <a:ext cx="4365298" cy="646331"/>
          </a:xfrm>
          <a:prstGeom prst="rect">
            <a:avLst/>
          </a:prstGeom>
          <a:solidFill>
            <a:schemeClr val="tx1"/>
          </a:solidFill>
        </p:spPr>
        <p:txBody>
          <a:bodyPr wrap="none" rtlCol="0">
            <a:spAutoFit/>
          </a:bodyPr>
          <a:lstStyle/>
          <a:p>
            <a:r>
              <a:rPr lang="en-GB" sz="1800" dirty="0" smtClean="0">
                <a:latin typeface="Arial" panose="020B0604020202020204" pitchFamily="34" charset="0"/>
                <a:cs typeface="Arial" panose="020B0604020202020204" pitchFamily="34" charset="0"/>
              </a:rPr>
              <a:t>NWC SAF Mid-layer </a:t>
            </a:r>
            <a:r>
              <a:rPr lang="en-GB" sz="1800" dirty="0">
                <a:latin typeface="Arial" panose="020B0604020202020204" pitchFamily="34" charset="0"/>
                <a:cs typeface="Arial" panose="020B0604020202020204" pitchFamily="34" charset="0"/>
              </a:rPr>
              <a:t>precipitable water</a:t>
            </a:r>
          </a:p>
          <a:p>
            <a:r>
              <a:rPr lang="en-GB" sz="1800" dirty="0" smtClean="0">
                <a:latin typeface="Arial" panose="020B0604020202020204" pitchFamily="34" charset="0"/>
                <a:cs typeface="Arial" panose="020B0604020202020204" pitchFamily="34" charset="0"/>
              </a:rPr>
              <a:t>28 June 2020, 08 UTC </a:t>
            </a:r>
          </a:p>
        </p:txBody>
      </p:sp>
      <p:sp>
        <p:nvSpPr>
          <p:cNvPr id="6" name="Rectangle 5"/>
          <p:cNvSpPr/>
          <p:nvPr/>
        </p:nvSpPr>
        <p:spPr>
          <a:xfrm>
            <a:off x="5695134" y="3694448"/>
            <a:ext cx="537327"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B</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7" name="Rectangle 6"/>
          <p:cNvSpPr/>
          <p:nvPr/>
        </p:nvSpPr>
        <p:spPr>
          <a:xfrm>
            <a:off x="4154502" y="3340505"/>
            <a:ext cx="535724"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A</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8" name="Rectangle 7"/>
          <p:cNvSpPr/>
          <p:nvPr/>
        </p:nvSpPr>
        <p:spPr>
          <a:xfrm>
            <a:off x="5694548" y="2201538"/>
            <a:ext cx="527709" cy="707886"/>
          </a:xfrm>
          <a:prstGeom prst="rect">
            <a:avLst/>
          </a:prstGeom>
          <a:noFill/>
        </p:spPr>
        <p:txBody>
          <a:bodyPr wrap="squar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C</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9" name="Rectangle 8"/>
          <p:cNvSpPr/>
          <p:nvPr/>
        </p:nvSpPr>
        <p:spPr>
          <a:xfrm>
            <a:off x="3654044" y="3995837"/>
            <a:ext cx="500458" cy="707886"/>
          </a:xfrm>
          <a:prstGeom prst="rect">
            <a:avLst/>
          </a:prstGeom>
          <a:noFill/>
        </p:spPr>
        <p:txBody>
          <a:bodyPr wrap="none" lIns="91440" tIns="45720" rIns="91440" bIns="45720">
            <a:spAutoFit/>
          </a:bodyPr>
          <a:lstStyle/>
          <a:p>
            <a:pPr algn="ctr"/>
            <a:r>
              <a:rPr lang="en-US" sz="4000" dirty="0">
                <a:ln w="6600">
                  <a:solidFill>
                    <a:schemeClr val="accent2"/>
                  </a:solidFill>
                  <a:prstDash val="solid"/>
                </a:ln>
                <a:solidFill>
                  <a:srgbClr val="FFFFFF"/>
                </a:solidFill>
                <a:effectLst>
                  <a:outerShdw dist="38100" dir="2700000" algn="tl" rotWithShape="0">
                    <a:schemeClr val="accent2"/>
                  </a:outerShdw>
                </a:effectLst>
              </a:rPr>
              <a:t>E</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7915010" y="4463376"/>
            <a:ext cx="572594"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D</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2344346927"/>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7912"/>
          <a:stretch/>
        </p:blipFill>
        <p:spPr>
          <a:xfrm>
            <a:off x="1800000" y="1460500"/>
            <a:ext cx="8568000" cy="5082048"/>
          </a:xfrm>
          <a:prstGeom prst="rect">
            <a:avLst/>
          </a:prstGeom>
        </p:spPr>
      </p:pic>
      <p:sp>
        <p:nvSpPr>
          <p:cNvPr id="5" name="TextBox 4"/>
          <p:cNvSpPr txBox="1"/>
          <p:nvPr/>
        </p:nvSpPr>
        <p:spPr>
          <a:xfrm>
            <a:off x="7272281" y="640080"/>
            <a:ext cx="3095719" cy="646331"/>
          </a:xfrm>
          <a:prstGeom prst="rect">
            <a:avLst/>
          </a:prstGeom>
          <a:solidFill>
            <a:schemeClr val="tx1"/>
          </a:solidFill>
        </p:spPr>
        <p:txBody>
          <a:bodyPr wrap="none" rtlCol="0">
            <a:spAutoFit/>
          </a:bodyPr>
          <a:lstStyle/>
          <a:p>
            <a:r>
              <a:rPr lang="en-GB" sz="1800" dirty="0" smtClean="0">
                <a:latin typeface="Arial" panose="020B0604020202020204" pitchFamily="34" charset="0"/>
                <a:cs typeface="Arial" panose="020B0604020202020204" pitchFamily="34" charset="0"/>
              </a:rPr>
              <a:t>NWC SAF Showalter index</a:t>
            </a:r>
            <a:endParaRPr lang="en-GB" sz="1800" dirty="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28 June 2020, 08 UTC </a:t>
            </a:r>
          </a:p>
        </p:txBody>
      </p:sp>
      <p:sp>
        <p:nvSpPr>
          <p:cNvPr id="6" name="Rectangle 5"/>
          <p:cNvSpPr/>
          <p:nvPr/>
        </p:nvSpPr>
        <p:spPr>
          <a:xfrm>
            <a:off x="5695134" y="3694448"/>
            <a:ext cx="537327"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B</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7" name="Rectangle 6"/>
          <p:cNvSpPr/>
          <p:nvPr/>
        </p:nvSpPr>
        <p:spPr>
          <a:xfrm>
            <a:off x="4154502" y="3340505"/>
            <a:ext cx="535724"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A</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8" name="Rectangle 7"/>
          <p:cNvSpPr/>
          <p:nvPr/>
        </p:nvSpPr>
        <p:spPr>
          <a:xfrm>
            <a:off x="5694548" y="2201538"/>
            <a:ext cx="527709" cy="707886"/>
          </a:xfrm>
          <a:prstGeom prst="rect">
            <a:avLst/>
          </a:prstGeom>
          <a:noFill/>
        </p:spPr>
        <p:txBody>
          <a:bodyPr wrap="squar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C</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9" name="Rectangle 8"/>
          <p:cNvSpPr/>
          <p:nvPr/>
        </p:nvSpPr>
        <p:spPr>
          <a:xfrm>
            <a:off x="3654044" y="3995837"/>
            <a:ext cx="500458" cy="707886"/>
          </a:xfrm>
          <a:prstGeom prst="rect">
            <a:avLst/>
          </a:prstGeom>
          <a:noFill/>
        </p:spPr>
        <p:txBody>
          <a:bodyPr wrap="none" lIns="91440" tIns="45720" rIns="91440" bIns="45720">
            <a:spAutoFit/>
          </a:bodyPr>
          <a:lstStyle/>
          <a:p>
            <a:pPr algn="ctr"/>
            <a:r>
              <a:rPr lang="en-US" sz="4000" dirty="0">
                <a:ln w="6600">
                  <a:solidFill>
                    <a:schemeClr val="accent2"/>
                  </a:solidFill>
                  <a:prstDash val="solid"/>
                </a:ln>
                <a:solidFill>
                  <a:srgbClr val="FFFFFF"/>
                </a:solidFill>
                <a:effectLst>
                  <a:outerShdw dist="38100" dir="2700000" algn="tl" rotWithShape="0">
                    <a:schemeClr val="accent2"/>
                  </a:outerShdw>
                </a:effectLst>
              </a:rPr>
              <a:t>E</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7915010" y="4463376"/>
            <a:ext cx="572594"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D</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3618000795"/>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8184"/>
          <a:stretch/>
        </p:blipFill>
        <p:spPr>
          <a:xfrm>
            <a:off x="1800000" y="1473199"/>
            <a:ext cx="8568000" cy="5067041"/>
          </a:xfrm>
          <a:prstGeom prst="rect">
            <a:avLst/>
          </a:prstGeom>
        </p:spPr>
      </p:pic>
      <p:sp>
        <p:nvSpPr>
          <p:cNvPr id="5" name="Rectangle 4"/>
          <p:cNvSpPr/>
          <p:nvPr/>
        </p:nvSpPr>
        <p:spPr>
          <a:xfrm>
            <a:off x="7490289" y="625541"/>
            <a:ext cx="2877711" cy="646331"/>
          </a:xfrm>
          <a:prstGeom prst="rect">
            <a:avLst/>
          </a:prstGeom>
          <a:solidFill>
            <a:schemeClr val="tx1"/>
          </a:solidFill>
        </p:spPr>
        <p:txBody>
          <a:bodyPr wrap="none">
            <a:spAutoFit/>
          </a:bodyPr>
          <a:lstStyle/>
          <a:p>
            <a:r>
              <a:rPr lang="en-GB" sz="1800" dirty="0">
                <a:latin typeface="Arial" panose="020B0604020202020204" pitchFamily="34" charset="0"/>
                <a:cs typeface="Arial" panose="020B0604020202020204" pitchFamily="34" charset="0"/>
              </a:rPr>
              <a:t>HRV Cloud </a:t>
            </a:r>
            <a:r>
              <a:rPr lang="en-GB" sz="1800" dirty="0" smtClean="0">
                <a:latin typeface="Arial" panose="020B0604020202020204" pitchFamily="34" charset="0"/>
                <a:cs typeface="Arial" panose="020B0604020202020204" pitchFamily="34" charset="0"/>
              </a:rPr>
              <a:t>RGB</a:t>
            </a:r>
          </a:p>
          <a:p>
            <a:r>
              <a:rPr lang="en-GB" sz="1800" dirty="0" smtClean="0">
                <a:latin typeface="Arial" panose="020B0604020202020204" pitchFamily="34" charset="0"/>
                <a:cs typeface="Arial" panose="020B0604020202020204" pitchFamily="34" charset="0"/>
              </a:rPr>
              <a:t>28 June 2020, 12:30 UTC</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5321155"/>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8184"/>
          <a:stretch/>
        </p:blipFill>
        <p:spPr>
          <a:xfrm>
            <a:off x="1800000" y="1473199"/>
            <a:ext cx="8568000" cy="5067041"/>
          </a:xfrm>
          <a:prstGeom prst="rect">
            <a:avLst/>
          </a:prstGeom>
        </p:spPr>
      </p:pic>
      <p:sp>
        <p:nvSpPr>
          <p:cNvPr id="5" name="Rectangle 4"/>
          <p:cNvSpPr/>
          <p:nvPr/>
        </p:nvSpPr>
        <p:spPr>
          <a:xfrm>
            <a:off x="5695134" y="3694448"/>
            <a:ext cx="537327"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B</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6" name="Rectangle 5"/>
          <p:cNvSpPr/>
          <p:nvPr/>
        </p:nvSpPr>
        <p:spPr>
          <a:xfrm>
            <a:off x="4154502" y="3340505"/>
            <a:ext cx="535724"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A</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7" name="Rectangle 6"/>
          <p:cNvSpPr/>
          <p:nvPr/>
        </p:nvSpPr>
        <p:spPr>
          <a:xfrm>
            <a:off x="5694548" y="2201538"/>
            <a:ext cx="527709" cy="707886"/>
          </a:xfrm>
          <a:prstGeom prst="rect">
            <a:avLst/>
          </a:prstGeom>
          <a:noFill/>
        </p:spPr>
        <p:txBody>
          <a:bodyPr wrap="squar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C</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8" name="Rectangle 7"/>
          <p:cNvSpPr/>
          <p:nvPr/>
        </p:nvSpPr>
        <p:spPr>
          <a:xfrm>
            <a:off x="3654044" y="3995837"/>
            <a:ext cx="500458" cy="707886"/>
          </a:xfrm>
          <a:prstGeom prst="rect">
            <a:avLst/>
          </a:prstGeom>
          <a:noFill/>
        </p:spPr>
        <p:txBody>
          <a:bodyPr wrap="none" lIns="91440" tIns="45720" rIns="91440" bIns="45720">
            <a:spAutoFit/>
          </a:bodyPr>
          <a:lstStyle/>
          <a:p>
            <a:pPr algn="ctr"/>
            <a:r>
              <a:rPr lang="en-US" sz="4000" dirty="0">
                <a:ln w="6600">
                  <a:solidFill>
                    <a:schemeClr val="accent2"/>
                  </a:solidFill>
                  <a:prstDash val="solid"/>
                </a:ln>
                <a:solidFill>
                  <a:srgbClr val="FFFFFF"/>
                </a:solidFill>
                <a:effectLst>
                  <a:outerShdw dist="38100" dir="2700000" algn="tl" rotWithShape="0">
                    <a:schemeClr val="accent2"/>
                  </a:outerShdw>
                </a:effectLst>
              </a:rPr>
              <a:t>E</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9" name="Rectangle 8"/>
          <p:cNvSpPr/>
          <p:nvPr/>
        </p:nvSpPr>
        <p:spPr>
          <a:xfrm>
            <a:off x="7915010" y="4463376"/>
            <a:ext cx="572594" cy="707886"/>
          </a:xfrm>
          <a:prstGeom prst="rect">
            <a:avLst/>
          </a:prstGeom>
          <a:noFill/>
        </p:spPr>
        <p:txBody>
          <a:bodyPr wrap="none" lIns="91440" tIns="45720" rIns="91440" bIns="45720">
            <a:spAutoFit/>
          </a:bodyPr>
          <a:lstStyle/>
          <a:p>
            <a:pPr algn="ctr"/>
            <a:r>
              <a:rPr lang="en-US" sz="4000" b="1" cap="none" spc="0" dirty="0" smtClean="0">
                <a:ln w="6600">
                  <a:solidFill>
                    <a:schemeClr val="accent2"/>
                  </a:solidFill>
                  <a:prstDash val="solid"/>
                </a:ln>
                <a:solidFill>
                  <a:srgbClr val="FFFFFF"/>
                </a:solidFill>
                <a:effectLst>
                  <a:outerShdw dist="38100" dir="2700000" algn="tl" rotWithShape="0">
                    <a:schemeClr val="accent2"/>
                  </a:outerShdw>
                </a:effectLst>
              </a:rPr>
              <a:t>D</a:t>
            </a:r>
            <a:endParaRPr 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7490289" y="625541"/>
            <a:ext cx="2877711" cy="646331"/>
          </a:xfrm>
          <a:prstGeom prst="rect">
            <a:avLst/>
          </a:prstGeom>
          <a:solidFill>
            <a:schemeClr val="tx1"/>
          </a:solidFill>
        </p:spPr>
        <p:txBody>
          <a:bodyPr wrap="none">
            <a:spAutoFit/>
          </a:bodyPr>
          <a:lstStyle/>
          <a:p>
            <a:r>
              <a:rPr lang="en-GB" sz="1800" dirty="0">
                <a:latin typeface="Arial" panose="020B0604020202020204" pitchFamily="34" charset="0"/>
                <a:cs typeface="Arial" panose="020B0604020202020204" pitchFamily="34" charset="0"/>
              </a:rPr>
              <a:t>HRV Cloud </a:t>
            </a:r>
            <a:r>
              <a:rPr lang="en-GB" sz="1800" dirty="0" smtClean="0">
                <a:latin typeface="Arial" panose="020B0604020202020204" pitchFamily="34" charset="0"/>
                <a:cs typeface="Arial" panose="020B0604020202020204" pitchFamily="34" charset="0"/>
              </a:rPr>
              <a:t>RGB</a:t>
            </a:r>
          </a:p>
          <a:p>
            <a:r>
              <a:rPr lang="en-GB" sz="1800" dirty="0" smtClean="0">
                <a:latin typeface="Arial" panose="020B0604020202020204" pitchFamily="34" charset="0"/>
                <a:cs typeface="Arial" panose="020B0604020202020204" pitchFamily="34" charset="0"/>
              </a:rPr>
              <a:t>28 June 2020, 12:30 UTC</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0108889"/>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NWC SAF </a:t>
            </a:r>
            <a:r>
              <a:rPr lang="en-GB" dirty="0" err="1" smtClean="0"/>
              <a:t>iSHAI</a:t>
            </a:r>
            <a:r>
              <a:rPr lang="en-GB" dirty="0" smtClean="0"/>
              <a:t> products – www.nwcsaf.org</a:t>
            </a:r>
            <a:endParaRPr lang="en-GB" dirty="0"/>
          </a:p>
        </p:txBody>
      </p:sp>
      <p:sp>
        <p:nvSpPr>
          <p:cNvPr id="3" name="Text Placeholder 2"/>
          <p:cNvSpPr>
            <a:spLocks noGrp="1"/>
          </p:cNvSpPr>
          <p:nvPr>
            <p:ph type="body" sz="quarter" idx="10"/>
          </p:nvPr>
        </p:nvSpPr>
        <p:spPr/>
        <p:txBody>
          <a:bodyPr/>
          <a:lstStyle/>
          <a:p>
            <a:endParaRPr lang="en-GB"/>
          </a:p>
        </p:txBody>
      </p:sp>
      <p:pic>
        <p:nvPicPr>
          <p:cNvPr id="4" name="Picture 3"/>
          <p:cNvPicPr>
            <a:picLocks noChangeAspect="1"/>
          </p:cNvPicPr>
          <p:nvPr/>
        </p:nvPicPr>
        <p:blipFill rotWithShape="1">
          <a:blip r:embed="rId3"/>
          <a:srcRect l="12655" t="14347" r="13571"/>
          <a:stretch/>
        </p:blipFill>
        <p:spPr>
          <a:xfrm>
            <a:off x="1271892" y="640080"/>
            <a:ext cx="9472307" cy="6186023"/>
          </a:xfrm>
          <a:prstGeom prst="rect">
            <a:avLst/>
          </a:prstGeom>
        </p:spPr>
      </p:pic>
    </p:spTree>
    <p:extLst>
      <p:ext uri="{BB962C8B-B14F-4D97-AF65-F5344CB8AC3E}">
        <p14:creationId xmlns:p14="http://schemas.microsoft.com/office/powerpoint/2010/main" val="1822911878"/>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Pre-convective environment</a:t>
            </a:r>
            <a:endParaRPr lang="en-GB" dirty="0"/>
          </a:p>
        </p:txBody>
      </p:sp>
      <p:sp>
        <p:nvSpPr>
          <p:cNvPr id="12" name="Content Placeholder 2"/>
          <p:cNvSpPr txBox="1">
            <a:spLocks/>
          </p:cNvSpPr>
          <p:nvPr/>
        </p:nvSpPr>
        <p:spPr bwMode="auto">
          <a:xfrm>
            <a:off x="329312" y="727364"/>
            <a:ext cx="10747397" cy="48429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189000" indent="-189000" algn="l" rtl="0" eaLnBrk="1" fontAlgn="base" hangingPunct="1">
              <a:spcBef>
                <a:spcPts val="1500"/>
              </a:spcBef>
              <a:spcAft>
                <a:spcPct val="0"/>
              </a:spcAft>
              <a:buFont typeface="Arial" pitchFamily="34" charset="0"/>
              <a:buNone/>
              <a:defRPr sz="2100" b="1">
                <a:solidFill>
                  <a:srgbClr val="FE5000"/>
                </a:solidFill>
                <a:latin typeface="Arial" pitchFamily="34" charset="0"/>
                <a:ea typeface="+mn-ea"/>
                <a:cs typeface="Arial" pitchFamily="34" charset="0"/>
              </a:defRPr>
            </a:lvl1pPr>
            <a:lvl2pPr marL="342900" indent="-256500" algn="l" rtl="0" eaLnBrk="1" fontAlgn="base" hangingPunct="1">
              <a:spcBef>
                <a:spcPts val="450"/>
              </a:spcBef>
              <a:spcAft>
                <a:spcPct val="0"/>
              </a:spcAft>
              <a:buFont typeface="Wingdings" charset="2"/>
              <a:buChar char="§"/>
              <a:defRPr sz="2100">
                <a:solidFill>
                  <a:schemeClr val="tx2"/>
                </a:solidFill>
                <a:latin typeface="Arial" pitchFamily="34" charset="0"/>
                <a:cs typeface="Arial" pitchFamily="34" charset="0"/>
              </a:defRPr>
            </a:lvl2pPr>
            <a:lvl3pPr marL="685800" indent="-256500" algn="l" rtl="0" eaLnBrk="1" fontAlgn="base" hangingPunct="1">
              <a:spcBef>
                <a:spcPts val="450"/>
              </a:spcBef>
              <a:spcAft>
                <a:spcPct val="0"/>
              </a:spcAft>
              <a:buFont typeface="Courier New"/>
              <a:buChar char="o"/>
              <a:defRPr sz="1800">
                <a:solidFill>
                  <a:schemeClr val="tx2"/>
                </a:solidFill>
                <a:latin typeface="Arial" pitchFamily="34" charset="0"/>
                <a:cs typeface="Arial" pitchFamily="34" charset="0"/>
              </a:defRPr>
            </a:lvl3pPr>
            <a:lvl4pPr marL="1028700" indent="-256500" algn="l" rtl="0" eaLnBrk="1" fontAlgn="base" hangingPunct="1">
              <a:spcBef>
                <a:spcPts val="450"/>
              </a:spcBef>
              <a:spcAft>
                <a:spcPct val="0"/>
              </a:spcAft>
              <a:buFont typeface="Arial"/>
              <a:buChar char="•"/>
              <a:defRPr sz="1800">
                <a:solidFill>
                  <a:schemeClr val="tx2"/>
                </a:solidFill>
                <a:latin typeface="Arial" pitchFamily="34" charset="0"/>
                <a:cs typeface="Arial" pitchFamily="34" charset="0"/>
              </a:defRPr>
            </a:lvl4pPr>
            <a:lvl5pPr marL="1371600" indent="-256500" algn="l" rtl="0" eaLnBrk="1" fontAlgn="base" hangingPunct="1">
              <a:spcBef>
                <a:spcPts val="450"/>
              </a:spcBef>
              <a:spcAft>
                <a:spcPct val="0"/>
              </a:spcAft>
              <a:buFont typeface="Arial"/>
              <a:buChar char="•"/>
              <a:defRPr sz="1500">
                <a:solidFill>
                  <a:schemeClr val="tx2"/>
                </a:solidFill>
                <a:latin typeface="Arial" pitchFamily="34" charset="0"/>
                <a:cs typeface="Arial" pitchFamily="34" charset="0"/>
              </a:defRPr>
            </a:lvl5pPr>
            <a:lvl6pPr marL="1885950" indent="-171450" algn="l" rtl="0" eaLnBrk="1" fontAlgn="base" hangingPunct="1">
              <a:spcBef>
                <a:spcPct val="20000"/>
              </a:spcBef>
              <a:spcAft>
                <a:spcPct val="0"/>
              </a:spcAft>
              <a:defRPr sz="1800">
                <a:solidFill>
                  <a:schemeClr val="tx2"/>
                </a:solidFill>
                <a:latin typeface="+mn-lt"/>
              </a:defRPr>
            </a:lvl6pPr>
            <a:lvl7pPr marL="2228850" indent="-171450" algn="l" rtl="0" eaLnBrk="1" fontAlgn="base" hangingPunct="1">
              <a:spcBef>
                <a:spcPct val="20000"/>
              </a:spcBef>
              <a:spcAft>
                <a:spcPct val="0"/>
              </a:spcAft>
              <a:defRPr sz="1800">
                <a:solidFill>
                  <a:schemeClr val="tx2"/>
                </a:solidFill>
                <a:latin typeface="+mn-lt"/>
              </a:defRPr>
            </a:lvl7pPr>
            <a:lvl8pPr marL="2571750" indent="-171450" algn="l" rtl="0" eaLnBrk="1" fontAlgn="base" hangingPunct="1">
              <a:spcBef>
                <a:spcPct val="20000"/>
              </a:spcBef>
              <a:spcAft>
                <a:spcPct val="0"/>
              </a:spcAft>
              <a:defRPr sz="1800">
                <a:solidFill>
                  <a:schemeClr val="tx2"/>
                </a:solidFill>
                <a:latin typeface="+mn-lt"/>
              </a:defRPr>
            </a:lvl8pPr>
            <a:lvl9pPr marL="2914650" indent="-171450" algn="l" rtl="0" eaLnBrk="1" fontAlgn="base" hangingPunct="1">
              <a:spcBef>
                <a:spcPct val="20000"/>
              </a:spcBef>
              <a:spcAft>
                <a:spcPct val="0"/>
              </a:spcAft>
              <a:defRPr sz="1800">
                <a:solidFill>
                  <a:schemeClr val="tx2"/>
                </a:solidFill>
                <a:latin typeface="+mn-lt"/>
              </a:defRPr>
            </a:lvl9pPr>
          </a:lstStyle>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r>
              <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rPr>
              <a:t>Precipitable water (different layers)                                                        total</a:t>
            </a: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r>
              <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rPr>
              <a:t>Instability indices  </a:t>
            </a:r>
          </a:p>
        </p:txBody>
      </p:sp>
      <p:pic>
        <p:nvPicPr>
          <p:cNvPr id="13" name="Picture 12"/>
          <p:cNvPicPr>
            <a:picLocks noChangeAspect="1"/>
          </p:cNvPicPr>
          <p:nvPr/>
        </p:nvPicPr>
        <p:blipFill rotWithShape="1">
          <a:blip r:embed="rId3"/>
          <a:srcRect l="15101" t="18266" r="15252" b="56773"/>
          <a:stretch/>
        </p:blipFill>
        <p:spPr>
          <a:xfrm>
            <a:off x="391457" y="1181370"/>
            <a:ext cx="11335864" cy="2285259"/>
          </a:xfrm>
          <a:prstGeom prst="rect">
            <a:avLst/>
          </a:prstGeom>
        </p:spPr>
      </p:pic>
      <p:pic>
        <p:nvPicPr>
          <p:cNvPr id="14" name="Picture 13"/>
          <p:cNvPicPr>
            <a:picLocks noChangeAspect="1"/>
          </p:cNvPicPr>
          <p:nvPr/>
        </p:nvPicPr>
        <p:blipFill rotWithShape="1">
          <a:blip r:embed="rId4"/>
          <a:srcRect l="13940" t="22486" r="34444" b="52553"/>
          <a:stretch/>
        </p:blipFill>
        <p:spPr>
          <a:xfrm>
            <a:off x="391458" y="4204855"/>
            <a:ext cx="8399252" cy="2284727"/>
          </a:xfrm>
          <a:prstGeom prst="rect">
            <a:avLst/>
          </a:prstGeom>
        </p:spPr>
      </p:pic>
      <p:sp>
        <p:nvSpPr>
          <p:cNvPr id="15" name="TextBox 14"/>
          <p:cNvSpPr txBox="1"/>
          <p:nvPr/>
        </p:nvSpPr>
        <p:spPr>
          <a:xfrm>
            <a:off x="9085621" y="6308513"/>
            <a:ext cx="1690134" cy="276999"/>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a:noFill/>
                </a:ln>
                <a:solidFill>
                  <a:srgbClr val="002569"/>
                </a:solidFill>
                <a:effectLst/>
                <a:uLnTx/>
                <a:uFillTx/>
              </a:rPr>
              <a:t>Source: NWCSAF</a:t>
            </a:r>
            <a:endParaRPr kumimoji="0" lang="en-GB" sz="1200" b="0" i="0" u="none" strike="noStrike" kern="0" cap="none" spc="0" normalizeH="0" baseline="0" noProof="0" dirty="0" smtClean="0">
              <a:ln>
                <a:noFill/>
              </a:ln>
              <a:solidFill>
                <a:srgbClr val="002569"/>
              </a:solidFill>
              <a:effectLst/>
              <a:uLnTx/>
              <a:uFillTx/>
            </a:endParaRPr>
          </a:p>
        </p:txBody>
      </p:sp>
    </p:spTree>
    <p:extLst>
      <p:ext uri="{BB962C8B-B14F-4D97-AF65-F5344CB8AC3E}">
        <p14:creationId xmlns:p14="http://schemas.microsoft.com/office/powerpoint/2010/main" val="1413532107"/>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Pre-convective environment</a:t>
            </a:r>
            <a:endParaRPr lang="en-GB" dirty="0"/>
          </a:p>
        </p:txBody>
      </p:sp>
      <p:sp>
        <p:nvSpPr>
          <p:cNvPr id="12" name="Content Placeholder 2"/>
          <p:cNvSpPr txBox="1">
            <a:spLocks/>
          </p:cNvSpPr>
          <p:nvPr/>
        </p:nvSpPr>
        <p:spPr bwMode="auto">
          <a:xfrm>
            <a:off x="329312" y="727364"/>
            <a:ext cx="10747397" cy="48429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189000" indent="-189000" algn="l" rtl="0" eaLnBrk="1" fontAlgn="base" hangingPunct="1">
              <a:spcBef>
                <a:spcPts val="1500"/>
              </a:spcBef>
              <a:spcAft>
                <a:spcPct val="0"/>
              </a:spcAft>
              <a:buFont typeface="Arial" pitchFamily="34" charset="0"/>
              <a:buNone/>
              <a:defRPr sz="2100" b="1">
                <a:solidFill>
                  <a:srgbClr val="FE5000"/>
                </a:solidFill>
                <a:latin typeface="Arial" pitchFamily="34" charset="0"/>
                <a:ea typeface="+mn-ea"/>
                <a:cs typeface="Arial" pitchFamily="34" charset="0"/>
              </a:defRPr>
            </a:lvl1pPr>
            <a:lvl2pPr marL="342900" indent="-256500" algn="l" rtl="0" eaLnBrk="1" fontAlgn="base" hangingPunct="1">
              <a:spcBef>
                <a:spcPts val="450"/>
              </a:spcBef>
              <a:spcAft>
                <a:spcPct val="0"/>
              </a:spcAft>
              <a:buFont typeface="Wingdings" charset="2"/>
              <a:buChar char="§"/>
              <a:defRPr sz="2100">
                <a:solidFill>
                  <a:schemeClr val="tx2"/>
                </a:solidFill>
                <a:latin typeface="Arial" pitchFamily="34" charset="0"/>
                <a:cs typeface="Arial" pitchFamily="34" charset="0"/>
              </a:defRPr>
            </a:lvl2pPr>
            <a:lvl3pPr marL="685800" indent="-256500" algn="l" rtl="0" eaLnBrk="1" fontAlgn="base" hangingPunct="1">
              <a:spcBef>
                <a:spcPts val="450"/>
              </a:spcBef>
              <a:spcAft>
                <a:spcPct val="0"/>
              </a:spcAft>
              <a:buFont typeface="Courier New"/>
              <a:buChar char="o"/>
              <a:defRPr sz="1800">
                <a:solidFill>
                  <a:schemeClr val="tx2"/>
                </a:solidFill>
                <a:latin typeface="Arial" pitchFamily="34" charset="0"/>
                <a:cs typeface="Arial" pitchFamily="34" charset="0"/>
              </a:defRPr>
            </a:lvl3pPr>
            <a:lvl4pPr marL="1028700" indent="-256500" algn="l" rtl="0" eaLnBrk="1" fontAlgn="base" hangingPunct="1">
              <a:spcBef>
                <a:spcPts val="450"/>
              </a:spcBef>
              <a:spcAft>
                <a:spcPct val="0"/>
              </a:spcAft>
              <a:buFont typeface="Arial"/>
              <a:buChar char="•"/>
              <a:defRPr sz="1800">
                <a:solidFill>
                  <a:schemeClr val="tx2"/>
                </a:solidFill>
                <a:latin typeface="Arial" pitchFamily="34" charset="0"/>
                <a:cs typeface="Arial" pitchFamily="34" charset="0"/>
              </a:defRPr>
            </a:lvl4pPr>
            <a:lvl5pPr marL="1371600" indent="-256500" algn="l" rtl="0" eaLnBrk="1" fontAlgn="base" hangingPunct="1">
              <a:spcBef>
                <a:spcPts val="450"/>
              </a:spcBef>
              <a:spcAft>
                <a:spcPct val="0"/>
              </a:spcAft>
              <a:buFont typeface="Arial"/>
              <a:buChar char="•"/>
              <a:defRPr sz="1500">
                <a:solidFill>
                  <a:schemeClr val="tx2"/>
                </a:solidFill>
                <a:latin typeface="Arial" pitchFamily="34" charset="0"/>
                <a:cs typeface="Arial" pitchFamily="34" charset="0"/>
              </a:defRPr>
            </a:lvl5pPr>
            <a:lvl6pPr marL="1885950" indent="-171450" algn="l" rtl="0" eaLnBrk="1" fontAlgn="base" hangingPunct="1">
              <a:spcBef>
                <a:spcPct val="20000"/>
              </a:spcBef>
              <a:spcAft>
                <a:spcPct val="0"/>
              </a:spcAft>
              <a:defRPr sz="1800">
                <a:solidFill>
                  <a:schemeClr val="tx2"/>
                </a:solidFill>
                <a:latin typeface="+mn-lt"/>
              </a:defRPr>
            </a:lvl6pPr>
            <a:lvl7pPr marL="2228850" indent="-171450" algn="l" rtl="0" eaLnBrk="1" fontAlgn="base" hangingPunct="1">
              <a:spcBef>
                <a:spcPct val="20000"/>
              </a:spcBef>
              <a:spcAft>
                <a:spcPct val="0"/>
              </a:spcAft>
              <a:defRPr sz="1800">
                <a:solidFill>
                  <a:schemeClr val="tx2"/>
                </a:solidFill>
                <a:latin typeface="+mn-lt"/>
              </a:defRPr>
            </a:lvl7pPr>
            <a:lvl8pPr marL="2571750" indent="-171450" algn="l" rtl="0" eaLnBrk="1" fontAlgn="base" hangingPunct="1">
              <a:spcBef>
                <a:spcPct val="20000"/>
              </a:spcBef>
              <a:spcAft>
                <a:spcPct val="0"/>
              </a:spcAft>
              <a:defRPr sz="1800">
                <a:solidFill>
                  <a:schemeClr val="tx2"/>
                </a:solidFill>
                <a:latin typeface="+mn-lt"/>
              </a:defRPr>
            </a:lvl8pPr>
            <a:lvl9pPr marL="2914650" indent="-171450" algn="l" rtl="0" eaLnBrk="1" fontAlgn="base" hangingPunct="1">
              <a:spcBef>
                <a:spcPct val="20000"/>
              </a:spcBef>
              <a:spcAft>
                <a:spcPct val="0"/>
              </a:spcAft>
              <a:defRPr sz="1800">
                <a:solidFill>
                  <a:schemeClr val="tx2"/>
                </a:solidFill>
                <a:latin typeface="+mn-lt"/>
              </a:defRPr>
            </a:lvl9pPr>
          </a:lstStyle>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r>
              <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rPr>
              <a:t>Precipitable water (different layers)                                                        total</a:t>
            </a: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endPar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endParaRPr>
          </a:p>
          <a:p>
            <a:pPr marL="189000" marR="0" lvl="0" indent="-189000" algn="l" defTabSz="914400" rtl="0" eaLnBrk="1" fontAlgn="base" latinLnBrk="0" hangingPunct="1">
              <a:lnSpc>
                <a:spcPct val="100000"/>
              </a:lnSpc>
              <a:spcBef>
                <a:spcPts val="1500"/>
              </a:spcBef>
              <a:spcAft>
                <a:spcPct val="0"/>
              </a:spcAft>
              <a:buClrTx/>
              <a:buSzTx/>
              <a:buFont typeface="Arial" pitchFamily="34" charset="0"/>
              <a:buNone/>
              <a:tabLst/>
              <a:defRPr/>
            </a:pPr>
            <a:r>
              <a:rPr kumimoji="0" lang="en-US" sz="2100" b="1" i="0" u="none" strike="noStrike" kern="0" cap="none" spc="0" normalizeH="0" baseline="0" noProof="0" dirty="0" smtClean="0">
                <a:ln>
                  <a:noFill/>
                </a:ln>
                <a:solidFill>
                  <a:srgbClr val="FE5000"/>
                </a:solidFill>
                <a:effectLst/>
                <a:uLnTx/>
                <a:uFillTx/>
                <a:latin typeface="Arial" pitchFamily="34" charset="0"/>
                <a:ea typeface="+mn-ea"/>
                <a:cs typeface="Arial" pitchFamily="34" charset="0"/>
              </a:rPr>
              <a:t>Instability indices  </a:t>
            </a:r>
          </a:p>
        </p:txBody>
      </p:sp>
      <p:pic>
        <p:nvPicPr>
          <p:cNvPr id="13" name="Picture 12"/>
          <p:cNvPicPr>
            <a:picLocks noChangeAspect="1"/>
          </p:cNvPicPr>
          <p:nvPr/>
        </p:nvPicPr>
        <p:blipFill rotWithShape="1">
          <a:blip r:embed="rId3"/>
          <a:srcRect l="15101" t="18266" r="15252" b="56773"/>
          <a:stretch/>
        </p:blipFill>
        <p:spPr>
          <a:xfrm>
            <a:off x="391457" y="1181370"/>
            <a:ext cx="11335864" cy="2285259"/>
          </a:xfrm>
          <a:prstGeom prst="rect">
            <a:avLst/>
          </a:prstGeom>
        </p:spPr>
      </p:pic>
      <p:pic>
        <p:nvPicPr>
          <p:cNvPr id="14" name="Picture 13"/>
          <p:cNvPicPr>
            <a:picLocks noChangeAspect="1"/>
          </p:cNvPicPr>
          <p:nvPr/>
        </p:nvPicPr>
        <p:blipFill rotWithShape="1">
          <a:blip r:embed="rId4"/>
          <a:srcRect l="13940" t="22486" r="34444" b="52553"/>
          <a:stretch/>
        </p:blipFill>
        <p:spPr>
          <a:xfrm>
            <a:off x="391458" y="4204855"/>
            <a:ext cx="8399252" cy="2284727"/>
          </a:xfrm>
          <a:prstGeom prst="rect">
            <a:avLst/>
          </a:prstGeom>
        </p:spPr>
      </p:pic>
      <p:sp>
        <p:nvSpPr>
          <p:cNvPr id="15" name="TextBox 14"/>
          <p:cNvSpPr txBox="1"/>
          <p:nvPr/>
        </p:nvSpPr>
        <p:spPr>
          <a:xfrm>
            <a:off x="9085621" y="6308513"/>
            <a:ext cx="1690134" cy="276999"/>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a:noFill/>
                </a:ln>
                <a:solidFill>
                  <a:srgbClr val="002569"/>
                </a:solidFill>
                <a:effectLst/>
                <a:uLnTx/>
                <a:uFillTx/>
              </a:rPr>
              <a:t>Source: NWCSAF</a:t>
            </a:r>
            <a:endParaRPr kumimoji="0" lang="en-GB" sz="1200" b="0" i="0" u="none" strike="noStrike" kern="0" cap="none" spc="0" normalizeH="0" baseline="0" noProof="0" dirty="0" smtClean="0">
              <a:ln>
                <a:noFill/>
              </a:ln>
              <a:solidFill>
                <a:srgbClr val="002569"/>
              </a:solidFill>
              <a:effectLst/>
              <a:uLnTx/>
              <a:uFillTx/>
            </a:endParaRPr>
          </a:p>
        </p:txBody>
      </p:sp>
      <p:pic>
        <p:nvPicPr>
          <p:cNvPr id="7" name="Picture 6"/>
          <p:cNvPicPr>
            <a:picLocks noChangeAspect="1"/>
          </p:cNvPicPr>
          <p:nvPr/>
        </p:nvPicPr>
        <p:blipFill rotWithShape="1">
          <a:blip r:embed="rId5"/>
          <a:srcRect l="1254" t="957" r="626"/>
          <a:stretch/>
        </p:blipFill>
        <p:spPr>
          <a:xfrm>
            <a:off x="2860964" y="640080"/>
            <a:ext cx="7606145" cy="6170083"/>
          </a:xfrm>
          <a:prstGeom prst="rect">
            <a:avLst/>
          </a:prstGeom>
        </p:spPr>
      </p:pic>
    </p:spTree>
    <p:extLst>
      <p:ext uri="{BB962C8B-B14F-4D97-AF65-F5344CB8AC3E}">
        <p14:creationId xmlns:p14="http://schemas.microsoft.com/office/powerpoint/2010/main" val="1362109340"/>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4" descr="Graphical user interface&#10;&#10;Description automatically generated">
            <a:extLst>
              <a:ext uri="{FF2B5EF4-FFF2-40B4-BE49-F238E27FC236}">
                <a16:creationId xmlns:a16="http://schemas.microsoft.com/office/drawing/2014/main" id="{2C47F348-4CC7-4DA5-821B-799360AB9208}"/>
              </a:ext>
            </a:extLst>
          </p:cNvPr>
          <p:cNvPicPr>
            <a:picLocks noChangeAspect="1"/>
          </p:cNvPicPr>
          <p:nvPr/>
        </p:nvPicPr>
        <p:blipFill rotWithShape="1">
          <a:blip r:embed="rId3"/>
          <a:srcRect l="16863" t="20336" r="22459" b="50252"/>
          <a:stretch/>
        </p:blipFill>
        <p:spPr>
          <a:xfrm>
            <a:off x="213756" y="1015379"/>
            <a:ext cx="11204368" cy="3062318"/>
          </a:xfrm>
          <a:prstGeom prst="rect">
            <a:avLst/>
          </a:prstGeom>
        </p:spPr>
      </p:pic>
      <p:sp>
        <p:nvSpPr>
          <p:cNvPr id="5" name="Text Placeholder 4"/>
          <p:cNvSpPr>
            <a:spLocks noGrp="1"/>
          </p:cNvSpPr>
          <p:nvPr>
            <p:ph type="body" sz="quarter" idx="10"/>
          </p:nvPr>
        </p:nvSpPr>
        <p:spPr>
          <a:xfrm>
            <a:off x="1885287" y="4452993"/>
            <a:ext cx="3930653" cy="919291"/>
          </a:xfrm>
        </p:spPr>
        <p:txBody>
          <a:bodyPr/>
          <a:lstStyle/>
          <a:p>
            <a:pPr marL="0" indent="0">
              <a:buNone/>
            </a:pPr>
            <a:r>
              <a:rPr lang="en-GB" dirty="0" smtClean="0"/>
              <a:t>Convective initiation</a:t>
            </a:r>
            <a:endParaRPr lang="en-GB" dirty="0"/>
          </a:p>
        </p:txBody>
      </p:sp>
      <p:sp>
        <p:nvSpPr>
          <p:cNvPr id="6" name="Rectangle 5"/>
          <p:cNvSpPr/>
          <p:nvPr/>
        </p:nvSpPr>
        <p:spPr bwMode="auto">
          <a:xfrm>
            <a:off x="5438899" y="895866"/>
            <a:ext cx="5884223" cy="3301341"/>
          </a:xfrm>
          <a:prstGeom prst="rect">
            <a:avLst/>
          </a:prstGeom>
          <a:solidFill>
            <a:srgbClr val="5B7F95">
              <a:alpha val="52157"/>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7" name="Rectangle 6"/>
          <p:cNvSpPr/>
          <p:nvPr/>
        </p:nvSpPr>
        <p:spPr bwMode="auto">
          <a:xfrm>
            <a:off x="401782" y="895867"/>
            <a:ext cx="1795153" cy="3301341"/>
          </a:xfrm>
          <a:prstGeom prst="rect">
            <a:avLst/>
          </a:prstGeom>
          <a:solidFill>
            <a:srgbClr val="5B7F95">
              <a:alpha val="52157"/>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8" name="Rectangle 7"/>
          <p:cNvSpPr/>
          <p:nvPr/>
        </p:nvSpPr>
        <p:spPr bwMode="auto">
          <a:xfrm>
            <a:off x="2196935" y="895867"/>
            <a:ext cx="3241964" cy="1259794"/>
          </a:xfrm>
          <a:prstGeom prst="rect">
            <a:avLst/>
          </a:prstGeom>
          <a:solidFill>
            <a:srgbClr val="5B7F95">
              <a:alpha val="52157"/>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9" name="Rectangle 8"/>
          <p:cNvSpPr/>
          <p:nvPr/>
        </p:nvSpPr>
        <p:spPr bwMode="auto">
          <a:xfrm>
            <a:off x="2196935" y="3834290"/>
            <a:ext cx="3241964" cy="362917"/>
          </a:xfrm>
          <a:prstGeom prst="rect">
            <a:avLst/>
          </a:prstGeom>
          <a:solidFill>
            <a:srgbClr val="5B7F95">
              <a:alpha val="52157"/>
            </a:srgb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Tree>
    <p:extLst>
      <p:ext uri="{BB962C8B-B14F-4D97-AF65-F5344CB8AC3E}">
        <p14:creationId xmlns:p14="http://schemas.microsoft.com/office/powerpoint/2010/main" val="3647667124"/>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2400" i="0" u="none" strike="noStrike" cap="none" normalizeH="0" baseline="0" dirty="0" smtClean="0">
                <a:ln>
                  <a:noFill/>
                </a:ln>
                <a:solidFill>
                  <a:srgbClr val="5B5B5B"/>
                </a:solidFill>
                <a:effectLst/>
                <a:latin typeface="Tahoma" pitchFamily="34" charset="0"/>
              </a:rPr>
              <a:t>How long before the 35 </a:t>
            </a:r>
            <a:r>
              <a:rPr kumimoji="0" lang="en-US" sz="2400" i="0" u="none" strike="noStrike" cap="none" normalizeH="0" baseline="0" dirty="0" err="1" smtClean="0">
                <a:ln>
                  <a:noFill/>
                </a:ln>
                <a:solidFill>
                  <a:srgbClr val="5B5B5B"/>
                </a:solidFill>
                <a:effectLst/>
                <a:latin typeface="Tahoma" pitchFamily="34" charset="0"/>
              </a:rPr>
              <a:t>dBZ</a:t>
            </a:r>
            <a:r>
              <a:rPr kumimoji="0" lang="en-US" sz="2400" i="0" u="none" strike="noStrike" cap="none" normalizeH="0" baseline="0" dirty="0" smtClean="0">
                <a:ln>
                  <a:noFill/>
                </a:ln>
                <a:solidFill>
                  <a:srgbClr val="5B5B5B"/>
                </a:solidFill>
                <a:effectLst/>
                <a:latin typeface="Tahoma" pitchFamily="34" charset="0"/>
              </a:rPr>
              <a:t> signal appears in the radar can the beginning of convection already be detected in the IR satellite imagery?</a:t>
            </a:r>
            <a:endParaRPr kumimoji="0" lang="en-GB" sz="2400" i="0" u="none" strike="noStrike" cap="none" normalizeH="0" baseline="0" dirty="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6767463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Convective initiation</a:t>
            </a:r>
            <a:endParaRPr lang="en-GB" dirty="0"/>
          </a:p>
        </p:txBody>
      </p:sp>
      <p:sp>
        <p:nvSpPr>
          <p:cNvPr id="3" name="Text Placeholder 2"/>
          <p:cNvSpPr>
            <a:spLocks noGrp="1"/>
          </p:cNvSpPr>
          <p:nvPr>
            <p:ph type="body" sz="quarter" idx="10"/>
          </p:nvPr>
        </p:nvSpPr>
        <p:spPr>
          <a:xfrm>
            <a:off x="145054" y="1139429"/>
            <a:ext cx="4170638" cy="5262675"/>
          </a:xfrm>
        </p:spPr>
        <p:txBody>
          <a:bodyPr/>
          <a:lstStyle/>
          <a:p>
            <a:r>
              <a:rPr lang="en-GB" dirty="0" smtClean="0"/>
              <a:t>Cloud growth</a:t>
            </a:r>
          </a:p>
          <a:p>
            <a:r>
              <a:rPr lang="en-GB" dirty="0" smtClean="0"/>
              <a:t>Glaciation</a:t>
            </a:r>
          </a:p>
          <a:p>
            <a:endParaRPr lang="en-GB" dirty="0"/>
          </a:p>
          <a:p>
            <a:r>
              <a:rPr lang="en-GB" dirty="0" smtClean="0"/>
              <a:t>Signal in satellite image before any signal in radar!</a:t>
            </a:r>
            <a:endParaRPr lang="en-GB" dirty="0"/>
          </a:p>
        </p:txBody>
      </p:sp>
      <p:pic>
        <p:nvPicPr>
          <p:cNvPr id="4" name="4_pannel_loo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45891" y="83763"/>
            <a:ext cx="7871928" cy="6402103"/>
          </a:xfrm>
          <a:prstGeom prst="rect">
            <a:avLst/>
          </a:prstGeom>
        </p:spPr>
      </p:pic>
      <p:sp>
        <p:nvSpPr>
          <p:cNvPr id="5" name="TextBox 4"/>
          <p:cNvSpPr txBox="1"/>
          <p:nvPr/>
        </p:nvSpPr>
        <p:spPr>
          <a:xfrm>
            <a:off x="9453965" y="6485866"/>
            <a:ext cx="2216258" cy="338554"/>
          </a:xfrm>
          <a:prstGeom prst="rect">
            <a:avLst/>
          </a:prstGeom>
          <a:solidFill>
            <a:schemeClr val="tx1"/>
          </a:solidFill>
        </p:spPr>
        <p:txBody>
          <a:bodyPr wrap="square" rtlCol="0">
            <a:spAutoFit/>
          </a:bodyPr>
          <a:lstStyle/>
          <a:p>
            <a:r>
              <a:rPr lang="en-GB" sz="1600" b="0" dirty="0" smtClean="0">
                <a:latin typeface="Roboto" panose="02000000000000000000" pitchFamily="2" charset="0"/>
                <a:ea typeface="Roboto" panose="02000000000000000000" pitchFamily="2" charset="0"/>
              </a:rPr>
              <a:t>Credit: Maria Putsay</a:t>
            </a:r>
            <a:endParaRPr lang="en-GB" sz="1600" b="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32094284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Lifting mechanism</a:t>
            </a:r>
            <a:endParaRPr lang="en-GB" dirty="0"/>
          </a:p>
        </p:txBody>
      </p:sp>
      <p:sp>
        <p:nvSpPr>
          <p:cNvPr id="3" name="Text Placeholder 2"/>
          <p:cNvSpPr>
            <a:spLocks noGrp="1"/>
          </p:cNvSpPr>
          <p:nvPr>
            <p:ph type="body" sz="quarter" idx="10"/>
          </p:nvPr>
        </p:nvSpPr>
        <p:spPr/>
        <p:txBody>
          <a:bodyPr/>
          <a:lstStyle/>
          <a:p>
            <a:endParaRPr lang="en-GB"/>
          </a:p>
        </p:txBody>
      </p:sp>
      <p:pic>
        <p:nvPicPr>
          <p:cNvPr id="6" name="Picture 5"/>
          <p:cNvPicPr>
            <a:picLocks noChangeAspect="1"/>
          </p:cNvPicPr>
          <p:nvPr/>
        </p:nvPicPr>
        <p:blipFill rotWithShape="1">
          <a:blip r:embed="rId3"/>
          <a:srcRect l="25542" t="4755" b="11371"/>
          <a:stretch/>
        </p:blipFill>
        <p:spPr>
          <a:xfrm>
            <a:off x="145053" y="640079"/>
            <a:ext cx="7401232" cy="5977467"/>
          </a:xfrm>
          <a:prstGeom prst="rect">
            <a:avLst/>
          </a:prstGeom>
        </p:spPr>
      </p:pic>
      <p:pic>
        <p:nvPicPr>
          <p:cNvPr id="7" name="Picture 6"/>
          <p:cNvPicPr>
            <a:picLocks noChangeAspect="1"/>
          </p:cNvPicPr>
          <p:nvPr/>
        </p:nvPicPr>
        <p:blipFill>
          <a:blip r:embed="rId4"/>
          <a:stretch>
            <a:fillRect/>
          </a:stretch>
        </p:blipFill>
        <p:spPr>
          <a:xfrm>
            <a:off x="7010400" y="1805093"/>
            <a:ext cx="5181600" cy="3627121"/>
          </a:xfrm>
          <a:prstGeom prst="rect">
            <a:avLst/>
          </a:prstGeom>
        </p:spPr>
      </p:pic>
    </p:spTree>
    <p:extLst>
      <p:ext uri="{BB962C8B-B14F-4D97-AF65-F5344CB8AC3E}">
        <p14:creationId xmlns:p14="http://schemas.microsoft.com/office/powerpoint/2010/main" val="3334678677"/>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Lifting mechanism</a:t>
            </a:r>
            <a:endParaRPr lang="en-GB" dirty="0"/>
          </a:p>
        </p:txBody>
      </p:sp>
      <p:sp>
        <p:nvSpPr>
          <p:cNvPr id="3" name="Text Placeholder 2"/>
          <p:cNvSpPr>
            <a:spLocks noGrp="1"/>
          </p:cNvSpPr>
          <p:nvPr>
            <p:ph type="body" sz="quarter" idx="10"/>
          </p:nvPr>
        </p:nvSpPr>
        <p:spPr/>
        <p:txBody>
          <a:bodyPr>
            <a:normAutofit/>
          </a:bodyPr>
          <a:lstStyle/>
          <a:p>
            <a:pPr marL="0" indent="0">
              <a:buNone/>
            </a:pPr>
            <a:r>
              <a:rPr lang="en-GB" sz="2800" dirty="0" smtClean="0"/>
              <a:t>Outflow boundaries</a:t>
            </a:r>
            <a:endParaRPr lang="en-GB" sz="2800" dirty="0"/>
          </a:p>
        </p:txBody>
      </p:sp>
      <p:pic>
        <p:nvPicPr>
          <p:cNvPr id="4" name="Picture 3"/>
          <p:cNvPicPr>
            <a:picLocks noChangeAspect="1"/>
          </p:cNvPicPr>
          <p:nvPr/>
        </p:nvPicPr>
        <p:blipFill>
          <a:blip r:embed="rId3"/>
          <a:stretch>
            <a:fillRect/>
          </a:stretch>
        </p:blipFill>
        <p:spPr>
          <a:xfrm>
            <a:off x="0" y="1863625"/>
            <a:ext cx="4036907" cy="3040348"/>
          </a:xfrm>
          <a:prstGeom prst="rect">
            <a:avLst/>
          </a:prstGeom>
        </p:spPr>
      </p:pic>
      <p:pic>
        <p:nvPicPr>
          <p:cNvPr id="5" name="Picture 4"/>
          <p:cNvPicPr>
            <a:picLocks noChangeAspect="1"/>
          </p:cNvPicPr>
          <p:nvPr/>
        </p:nvPicPr>
        <p:blipFill>
          <a:blip r:embed="rId4"/>
          <a:stretch>
            <a:fillRect/>
          </a:stretch>
        </p:blipFill>
        <p:spPr>
          <a:xfrm>
            <a:off x="4077546" y="1863624"/>
            <a:ext cx="4036906" cy="3040348"/>
          </a:xfrm>
          <a:prstGeom prst="rect">
            <a:avLst/>
          </a:prstGeom>
        </p:spPr>
      </p:pic>
      <p:pic>
        <p:nvPicPr>
          <p:cNvPr id="6" name="Picture 5"/>
          <p:cNvPicPr>
            <a:picLocks noChangeAspect="1"/>
          </p:cNvPicPr>
          <p:nvPr/>
        </p:nvPicPr>
        <p:blipFill>
          <a:blip r:embed="rId5"/>
          <a:stretch>
            <a:fillRect/>
          </a:stretch>
        </p:blipFill>
        <p:spPr>
          <a:xfrm>
            <a:off x="8155092" y="1863624"/>
            <a:ext cx="4036907" cy="3040349"/>
          </a:xfrm>
          <a:prstGeom prst="rect">
            <a:avLst/>
          </a:prstGeom>
        </p:spPr>
      </p:pic>
    </p:spTree>
    <p:extLst>
      <p:ext uri="{BB962C8B-B14F-4D97-AF65-F5344CB8AC3E}">
        <p14:creationId xmlns:p14="http://schemas.microsoft.com/office/powerpoint/2010/main" val="2857898725"/>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Lifting mechanism</a:t>
            </a:r>
            <a:endParaRPr lang="en-GB" dirty="0"/>
          </a:p>
        </p:txBody>
      </p:sp>
      <p:sp>
        <p:nvSpPr>
          <p:cNvPr id="3" name="Text Placeholder 2"/>
          <p:cNvSpPr>
            <a:spLocks noGrp="1"/>
          </p:cNvSpPr>
          <p:nvPr>
            <p:ph type="body" sz="quarter" idx="10"/>
          </p:nvPr>
        </p:nvSpPr>
        <p:spPr/>
        <p:txBody>
          <a:bodyPr/>
          <a:lstStyle/>
          <a:p>
            <a:endParaRPr lang="en-GB"/>
          </a:p>
        </p:txBody>
      </p:sp>
      <p:pic>
        <p:nvPicPr>
          <p:cNvPr id="4" name="VID_IL_06_08_13_B">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48747" y="640080"/>
            <a:ext cx="7813350" cy="5860013"/>
          </a:xfrm>
          <a:prstGeom prst="rect">
            <a:avLst/>
          </a:prstGeom>
        </p:spPr>
      </p:pic>
    </p:spTree>
    <p:extLst>
      <p:ext uri="{BB962C8B-B14F-4D97-AF65-F5344CB8AC3E}">
        <p14:creationId xmlns:p14="http://schemas.microsoft.com/office/powerpoint/2010/main" val="291423868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Lifting mechanism</a:t>
            </a:r>
            <a:endParaRPr lang="en-GB" dirty="0"/>
          </a:p>
        </p:txBody>
      </p:sp>
      <p:sp>
        <p:nvSpPr>
          <p:cNvPr id="3" name="Text Placeholder 2"/>
          <p:cNvSpPr>
            <a:spLocks noGrp="1"/>
          </p:cNvSpPr>
          <p:nvPr>
            <p:ph type="body" sz="quarter" idx="10"/>
          </p:nvPr>
        </p:nvSpPr>
        <p:spPr>
          <a:xfrm>
            <a:off x="145053" y="1009227"/>
            <a:ext cx="11627339" cy="5392877"/>
          </a:xfrm>
        </p:spPr>
        <p:txBody>
          <a:bodyPr>
            <a:normAutofit/>
          </a:bodyPr>
          <a:lstStyle/>
          <a:p>
            <a:pPr marL="0" indent="0">
              <a:buNone/>
            </a:pPr>
            <a:r>
              <a:rPr lang="en-GB" sz="2800" dirty="0" smtClean="0"/>
              <a:t>Convergence lines</a:t>
            </a:r>
            <a:endParaRPr lang="en-GB" sz="2800" dirty="0"/>
          </a:p>
        </p:txBody>
      </p:sp>
      <p:pic>
        <p:nvPicPr>
          <p:cNvPr id="4" name="Picture 2" descr="1000_12"/>
          <p:cNvPicPr>
            <a:picLocks noChangeAspect="1" noChangeArrowheads="1"/>
          </p:cNvPicPr>
          <p:nvPr/>
        </p:nvPicPr>
        <p:blipFill>
          <a:blip r:embed="rId3">
            <a:extLst>
              <a:ext uri="{28A0092B-C50C-407E-A947-70E740481C1C}">
                <a14:useLocalDpi xmlns:a14="http://schemas.microsoft.com/office/drawing/2010/main" val="0"/>
              </a:ext>
            </a:extLst>
          </a:blip>
          <a:srcRect l="12599" r="12599"/>
          <a:stretch>
            <a:fillRect/>
          </a:stretch>
        </p:blipFill>
        <p:spPr bwMode="auto">
          <a:xfrm>
            <a:off x="7706200" y="1701422"/>
            <a:ext cx="2951162"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a:spLocks noChangeArrowheads="1"/>
          </p:cNvSpPr>
          <p:nvPr/>
        </p:nvSpPr>
        <p:spPr bwMode="auto">
          <a:xfrm>
            <a:off x="2052319" y="5663821"/>
            <a:ext cx="860345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15082" tIns="57542" rIns="115082" bIns="57542" anchor="ctr"/>
          <a:lstStyle>
            <a:lvl1pPr defTabSz="1143000">
              <a:defRPr sz="1300">
                <a:solidFill>
                  <a:srgbClr val="000000"/>
                </a:solidFill>
                <a:latin typeface="Helvetica" panose="020B0604020202020204" pitchFamily="34" charset="0"/>
              </a:defRPr>
            </a:lvl1pPr>
            <a:lvl2pPr marL="742950" indent="-285750" defTabSz="1143000">
              <a:defRPr sz="1300">
                <a:solidFill>
                  <a:srgbClr val="000000"/>
                </a:solidFill>
                <a:latin typeface="Helvetica" panose="020B0604020202020204" pitchFamily="34" charset="0"/>
              </a:defRPr>
            </a:lvl2pPr>
            <a:lvl3pPr marL="1143000" indent="-228600" defTabSz="1143000">
              <a:defRPr sz="1300">
                <a:solidFill>
                  <a:srgbClr val="000000"/>
                </a:solidFill>
                <a:latin typeface="Helvetica" panose="020B0604020202020204" pitchFamily="34" charset="0"/>
              </a:defRPr>
            </a:lvl3pPr>
            <a:lvl4pPr marL="1600200" indent="-228600" defTabSz="1143000">
              <a:defRPr sz="1300">
                <a:solidFill>
                  <a:srgbClr val="000000"/>
                </a:solidFill>
                <a:latin typeface="Helvetica" panose="020B0604020202020204" pitchFamily="34" charset="0"/>
              </a:defRPr>
            </a:lvl4pPr>
            <a:lvl5pPr marL="2057400" indent="-228600" defTabSz="1143000">
              <a:defRPr sz="1300">
                <a:solidFill>
                  <a:srgbClr val="000000"/>
                </a:solidFill>
                <a:latin typeface="Helvetica" panose="020B0604020202020204" pitchFamily="34" charset="0"/>
              </a:defRPr>
            </a:lvl5pPr>
            <a:lvl6pPr marL="2514600" indent="-228600" algn="ctr" defTabSz="1143000" eaLnBrk="0" fontAlgn="base" hangingPunct="0">
              <a:spcBef>
                <a:spcPct val="0"/>
              </a:spcBef>
              <a:spcAft>
                <a:spcPct val="0"/>
              </a:spcAft>
              <a:defRPr sz="1300">
                <a:solidFill>
                  <a:srgbClr val="000000"/>
                </a:solidFill>
                <a:latin typeface="Helvetica" panose="020B0604020202020204" pitchFamily="34" charset="0"/>
              </a:defRPr>
            </a:lvl6pPr>
            <a:lvl7pPr marL="2971800" indent="-228600" algn="ctr" defTabSz="1143000" eaLnBrk="0" fontAlgn="base" hangingPunct="0">
              <a:spcBef>
                <a:spcPct val="0"/>
              </a:spcBef>
              <a:spcAft>
                <a:spcPct val="0"/>
              </a:spcAft>
              <a:defRPr sz="1300">
                <a:solidFill>
                  <a:srgbClr val="000000"/>
                </a:solidFill>
                <a:latin typeface="Helvetica" panose="020B0604020202020204" pitchFamily="34" charset="0"/>
              </a:defRPr>
            </a:lvl7pPr>
            <a:lvl8pPr marL="3429000" indent="-228600" algn="ctr" defTabSz="1143000" eaLnBrk="0" fontAlgn="base" hangingPunct="0">
              <a:spcBef>
                <a:spcPct val="0"/>
              </a:spcBef>
              <a:spcAft>
                <a:spcPct val="0"/>
              </a:spcAft>
              <a:defRPr sz="1300">
                <a:solidFill>
                  <a:srgbClr val="000000"/>
                </a:solidFill>
                <a:latin typeface="Helvetica" panose="020B0604020202020204" pitchFamily="34" charset="0"/>
              </a:defRPr>
            </a:lvl8pPr>
            <a:lvl9pPr marL="3886200" indent="-228600" algn="ctr" defTabSz="1143000" eaLnBrk="0" fontAlgn="base" hangingPunct="0">
              <a:spcBef>
                <a:spcPct val="0"/>
              </a:spcBef>
              <a:spcAft>
                <a:spcPct val="0"/>
              </a:spcAft>
              <a:defRPr sz="1300">
                <a:solidFill>
                  <a:srgbClr val="000000"/>
                </a:solidFill>
                <a:latin typeface="Helvetica" panose="020B0604020202020204" pitchFamily="34" charset="0"/>
              </a:defRPr>
            </a:lvl9pPr>
          </a:lstStyle>
          <a:p>
            <a:pPr algn="l">
              <a:lnSpc>
                <a:spcPct val="90000"/>
              </a:lnSpc>
            </a:pPr>
            <a:r>
              <a:rPr lang="en-US" altLang="en-US" sz="1600" dirty="0">
                <a:solidFill>
                  <a:schemeClr val="bg1"/>
                </a:solidFill>
                <a:latin typeface="Arial" panose="020B0604020202020204" pitchFamily="34" charset="0"/>
                <a:cs typeface="Arial" panose="020B0604020202020204" pitchFamily="34" charset="0"/>
              </a:rPr>
              <a:t>          09:05 UTC                           </a:t>
            </a:r>
            <a:r>
              <a:rPr lang="en-US" altLang="en-US" sz="1600" dirty="0" smtClean="0">
                <a:solidFill>
                  <a:schemeClr val="bg1"/>
                </a:solidFill>
                <a:latin typeface="Arial" panose="020B0604020202020204" pitchFamily="34" charset="0"/>
                <a:cs typeface="Arial" panose="020B0604020202020204" pitchFamily="34" charset="0"/>
              </a:rPr>
              <a:t>       </a:t>
            </a:r>
            <a:r>
              <a:rPr lang="en-US" altLang="en-US" sz="1600" dirty="0">
                <a:solidFill>
                  <a:schemeClr val="bg1"/>
                </a:solidFill>
                <a:latin typeface="Arial" panose="020B0604020202020204" pitchFamily="34" charset="0"/>
                <a:cs typeface="Arial" panose="020B0604020202020204" pitchFamily="34" charset="0"/>
              </a:rPr>
              <a:t>09:40 UTC                            </a:t>
            </a:r>
            <a:r>
              <a:rPr lang="en-US" altLang="en-US" sz="1600" dirty="0" smtClean="0">
                <a:solidFill>
                  <a:schemeClr val="bg1"/>
                </a:solidFill>
                <a:latin typeface="Arial" panose="020B0604020202020204" pitchFamily="34" charset="0"/>
                <a:cs typeface="Arial" panose="020B0604020202020204" pitchFamily="34" charset="0"/>
              </a:rPr>
              <a:t>         10:55 </a:t>
            </a:r>
            <a:r>
              <a:rPr lang="en-US" altLang="en-US" sz="1600" dirty="0">
                <a:solidFill>
                  <a:schemeClr val="bg1"/>
                </a:solidFill>
                <a:latin typeface="Arial" panose="020B0604020202020204" pitchFamily="34" charset="0"/>
                <a:cs typeface="Arial" panose="020B0604020202020204" pitchFamily="34" charset="0"/>
              </a:rPr>
              <a:t>UTC</a:t>
            </a:r>
          </a:p>
        </p:txBody>
      </p:sp>
      <p:pic>
        <p:nvPicPr>
          <p:cNvPr id="6" name="Picture 6" descr="0900_03"/>
          <p:cNvPicPr>
            <a:picLocks noChangeAspect="1" noChangeArrowheads="1"/>
          </p:cNvPicPr>
          <p:nvPr/>
        </p:nvPicPr>
        <p:blipFill>
          <a:blip r:embed="rId4">
            <a:extLst>
              <a:ext uri="{28A0092B-C50C-407E-A947-70E740481C1C}">
                <a14:useLocalDpi xmlns:a14="http://schemas.microsoft.com/office/drawing/2010/main" val="0"/>
              </a:ext>
            </a:extLst>
          </a:blip>
          <a:srcRect l="12599" r="12599"/>
          <a:stretch>
            <a:fillRect/>
          </a:stretch>
        </p:blipFill>
        <p:spPr bwMode="auto">
          <a:xfrm>
            <a:off x="1548287" y="1701422"/>
            <a:ext cx="2946400" cy="395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descr="0900_09"/>
          <p:cNvPicPr>
            <a:picLocks noChangeAspect="1" noChangeArrowheads="1"/>
          </p:cNvPicPr>
          <p:nvPr/>
        </p:nvPicPr>
        <p:blipFill>
          <a:blip r:embed="rId5">
            <a:extLst>
              <a:ext uri="{28A0092B-C50C-407E-A947-70E740481C1C}">
                <a14:useLocalDpi xmlns:a14="http://schemas.microsoft.com/office/drawing/2010/main" val="0"/>
              </a:ext>
            </a:extLst>
          </a:blip>
          <a:srcRect l="12599" r="12599"/>
          <a:stretch>
            <a:fillRect/>
          </a:stretch>
        </p:blipFill>
        <p:spPr bwMode="auto">
          <a:xfrm>
            <a:off x="4624863" y="1701422"/>
            <a:ext cx="2949575"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Line 9"/>
          <p:cNvSpPr>
            <a:spLocks noChangeShapeType="1"/>
          </p:cNvSpPr>
          <p:nvPr/>
        </p:nvSpPr>
        <p:spPr bwMode="auto">
          <a:xfrm flipV="1">
            <a:off x="2915125" y="3225421"/>
            <a:ext cx="303212" cy="457200"/>
          </a:xfrm>
          <a:prstGeom prst="line">
            <a:avLst/>
          </a:prstGeom>
          <a:noFill/>
          <a:ln w="38100">
            <a:solidFill>
              <a:srgbClr val="FFFF99"/>
            </a:solidFill>
            <a:round/>
            <a:headEnd/>
            <a:tailEnd type="triangle" w="med" len="med"/>
          </a:ln>
          <a:extLst>
            <a:ext uri="{909E8E84-426E-40DD-AFC4-6F175D3DCCD1}">
              <a14:hiddenFill xmlns:a14="http://schemas.microsoft.com/office/drawing/2010/main">
                <a:noFill/>
              </a14:hiddenFill>
            </a:ext>
          </a:extLst>
        </p:spPr>
        <p:txBody>
          <a:bodyPr/>
          <a:lstStyle/>
          <a:p>
            <a:endParaRPr lang="en-GB" sz="700">
              <a:latin typeface="Arial" panose="020B0604020202020204" pitchFamily="34" charset="0"/>
              <a:cs typeface="Arial" panose="020B0604020202020204" pitchFamily="34" charset="0"/>
            </a:endParaRPr>
          </a:p>
        </p:txBody>
      </p:sp>
      <p:sp>
        <p:nvSpPr>
          <p:cNvPr id="9" name="Line 10"/>
          <p:cNvSpPr>
            <a:spLocks noChangeShapeType="1"/>
          </p:cNvSpPr>
          <p:nvPr/>
        </p:nvSpPr>
        <p:spPr bwMode="auto">
          <a:xfrm flipV="1">
            <a:off x="3445350" y="3530221"/>
            <a:ext cx="304800" cy="457200"/>
          </a:xfrm>
          <a:prstGeom prst="line">
            <a:avLst/>
          </a:prstGeom>
          <a:noFill/>
          <a:ln w="38100">
            <a:solidFill>
              <a:srgbClr val="FFFF99"/>
            </a:solidFill>
            <a:round/>
            <a:headEnd/>
            <a:tailEnd type="triangle" w="med" len="med"/>
          </a:ln>
          <a:extLst>
            <a:ext uri="{909E8E84-426E-40DD-AFC4-6F175D3DCCD1}">
              <a14:hiddenFill xmlns:a14="http://schemas.microsoft.com/office/drawing/2010/main">
                <a:noFill/>
              </a14:hiddenFill>
            </a:ext>
          </a:extLst>
        </p:spPr>
        <p:txBody>
          <a:bodyPr/>
          <a:lstStyle/>
          <a:p>
            <a:endParaRPr lang="en-GB" sz="700">
              <a:latin typeface="Arial" panose="020B0604020202020204" pitchFamily="34" charset="0"/>
              <a:cs typeface="Arial" panose="020B0604020202020204" pitchFamily="34" charset="0"/>
            </a:endParaRPr>
          </a:p>
        </p:txBody>
      </p:sp>
      <p:sp>
        <p:nvSpPr>
          <p:cNvPr id="10" name="Line 11"/>
          <p:cNvSpPr>
            <a:spLocks noChangeShapeType="1"/>
          </p:cNvSpPr>
          <p:nvPr/>
        </p:nvSpPr>
        <p:spPr bwMode="auto">
          <a:xfrm flipH="1">
            <a:off x="3370738" y="2539621"/>
            <a:ext cx="303213" cy="457200"/>
          </a:xfrm>
          <a:prstGeom prst="line">
            <a:avLst/>
          </a:prstGeom>
          <a:noFill/>
          <a:ln w="38100">
            <a:solidFill>
              <a:srgbClr val="FFFF99"/>
            </a:solidFill>
            <a:round/>
            <a:headEnd/>
            <a:tailEnd type="triangle" w="med" len="med"/>
          </a:ln>
          <a:extLst>
            <a:ext uri="{909E8E84-426E-40DD-AFC4-6F175D3DCCD1}">
              <a14:hiddenFill xmlns:a14="http://schemas.microsoft.com/office/drawing/2010/main">
                <a:noFill/>
              </a14:hiddenFill>
            </a:ext>
          </a:extLst>
        </p:spPr>
        <p:txBody>
          <a:bodyPr/>
          <a:lstStyle/>
          <a:p>
            <a:endParaRPr lang="en-GB" sz="700">
              <a:latin typeface="Arial" panose="020B0604020202020204" pitchFamily="34" charset="0"/>
              <a:cs typeface="Arial" panose="020B0604020202020204" pitchFamily="34" charset="0"/>
            </a:endParaRPr>
          </a:p>
        </p:txBody>
      </p:sp>
      <p:sp>
        <p:nvSpPr>
          <p:cNvPr id="11" name="Line 12"/>
          <p:cNvSpPr>
            <a:spLocks noChangeShapeType="1"/>
          </p:cNvSpPr>
          <p:nvPr/>
        </p:nvSpPr>
        <p:spPr bwMode="auto">
          <a:xfrm flipH="1">
            <a:off x="3977163" y="2844421"/>
            <a:ext cx="303213" cy="457200"/>
          </a:xfrm>
          <a:prstGeom prst="line">
            <a:avLst/>
          </a:prstGeom>
          <a:noFill/>
          <a:ln w="38100">
            <a:solidFill>
              <a:srgbClr val="FFFF99"/>
            </a:solidFill>
            <a:round/>
            <a:headEnd/>
            <a:tailEnd type="triangle" w="med" len="med"/>
          </a:ln>
          <a:extLst>
            <a:ext uri="{909E8E84-426E-40DD-AFC4-6F175D3DCCD1}">
              <a14:hiddenFill xmlns:a14="http://schemas.microsoft.com/office/drawing/2010/main">
                <a:noFill/>
              </a14:hiddenFill>
            </a:ext>
          </a:extLst>
        </p:spPr>
        <p:txBody>
          <a:bodyPr/>
          <a:lstStyle/>
          <a:p>
            <a:endParaRPr lang="en-GB" sz="700">
              <a:latin typeface="Arial" panose="020B0604020202020204" pitchFamily="34" charset="0"/>
              <a:cs typeface="Arial" panose="020B0604020202020204" pitchFamily="34" charset="0"/>
            </a:endParaRPr>
          </a:p>
        </p:txBody>
      </p:sp>
      <p:sp>
        <p:nvSpPr>
          <p:cNvPr id="12" name="Rectangle 8"/>
          <p:cNvSpPr>
            <a:spLocks noChangeArrowheads="1"/>
          </p:cNvSpPr>
          <p:nvPr/>
        </p:nvSpPr>
        <p:spPr bwMode="auto">
          <a:xfrm>
            <a:off x="3608768" y="5952840"/>
            <a:ext cx="49817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15082" tIns="57542" rIns="115082" bIns="57542" anchor="ctr"/>
          <a:lstStyle>
            <a:lvl1pPr defTabSz="1143000">
              <a:defRPr sz="1300">
                <a:solidFill>
                  <a:srgbClr val="000000"/>
                </a:solidFill>
                <a:latin typeface="Helvetica" panose="020B0604020202020204" pitchFamily="34" charset="0"/>
              </a:defRPr>
            </a:lvl1pPr>
            <a:lvl2pPr marL="742950" indent="-285750" defTabSz="1143000">
              <a:defRPr sz="1300">
                <a:solidFill>
                  <a:srgbClr val="000000"/>
                </a:solidFill>
                <a:latin typeface="Helvetica" panose="020B0604020202020204" pitchFamily="34" charset="0"/>
              </a:defRPr>
            </a:lvl2pPr>
            <a:lvl3pPr marL="1143000" indent="-228600" defTabSz="1143000">
              <a:defRPr sz="1300">
                <a:solidFill>
                  <a:srgbClr val="000000"/>
                </a:solidFill>
                <a:latin typeface="Helvetica" panose="020B0604020202020204" pitchFamily="34" charset="0"/>
              </a:defRPr>
            </a:lvl3pPr>
            <a:lvl4pPr marL="1600200" indent="-228600" defTabSz="1143000">
              <a:defRPr sz="1300">
                <a:solidFill>
                  <a:srgbClr val="000000"/>
                </a:solidFill>
                <a:latin typeface="Helvetica" panose="020B0604020202020204" pitchFamily="34" charset="0"/>
              </a:defRPr>
            </a:lvl4pPr>
            <a:lvl5pPr marL="2057400" indent="-228600" defTabSz="1143000">
              <a:defRPr sz="1300">
                <a:solidFill>
                  <a:srgbClr val="000000"/>
                </a:solidFill>
                <a:latin typeface="Helvetica" panose="020B0604020202020204" pitchFamily="34" charset="0"/>
              </a:defRPr>
            </a:lvl5pPr>
            <a:lvl6pPr marL="2514600" indent="-228600" algn="ctr" defTabSz="1143000" eaLnBrk="0" fontAlgn="base" hangingPunct="0">
              <a:spcBef>
                <a:spcPct val="0"/>
              </a:spcBef>
              <a:spcAft>
                <a:spcPct val="0"/>
              </a:spcAft>
              <a:defRPr sz="1300">
                <a:solidFill>
                  <a:srgbClr val="000000"/>
                </a:solidFill>
                <a:latin typeface="Helvetica" panose="020B0604020202020204" pitchFamily="34" charset="0"/>
              </a:defRPr>
            </a:lvl6pPr>
            <a:lvl7pPr marL="2971800" indent="-228600" algn="ctr" defTabSz="1143000" eaLnBrk="0" fontAlgn="base" hangingPunct="0">
              <a:spcBef>
                <a:spcPct val="0"/>
              </a:spcBef>
              <a:spcAft>
                <a:spcPct val="0"/>
              </a:spcAft>
              <a:defRPr sz="1300">
                <a:solidFill>
                  <a:srgbClr val="000000"/>
                </a:solidFill>
                <a:latin typeface="Helvetica" panose="020B0604020202020204" pitchFamily="34" charset="0"/>
              </a:defRPr>
            </a:lvl7pPr>
            <a:lvl8pPr marL="3429000" indent="-228600" algn="ctr" defTabSz="1143000" eaLnBrk="0" fontAlgn="base" hangingPunct="0">
              <a:spcBef>
                <a:spcPct val="0"/>
              </a:spcBef>
              <a:spcAft>
                <a:spcPct val="0"/>
              </a:spcAft>
              <a:defRPr sz="1300">
                <a:solidFill>
                  <a:srgbClr val="000000"/>
                </a:solidFill>
                <a:latin typeface="Helvetica" panose="020B0604020202020204" pitchFamily="34" charset="0"/>
              </a:defRPr>
            </a:lvl8pPr>
            <a:lvl9pPr marL="3886200" indent="-228600" algn="ctr" defTabSz="1143000" eaLnBrk="0" fontAlgn="base" hangingPunct="0">
              <a:spcBef>
                <a:spcPct val="0"/>
              </a:spcBef>
              <a:spcAft>
                <a:spcPct val="0"/>
              </a:spcAft>
              <a:defRPr sz="1300">
                <a:solidFill>
                  <a:srgbClr val="000000"/>
                </a:solidFill>
                <a:latin typeface="Helvetica" panose="020B0604020202020204" pitchFamily="34" charset="0"/>
              </a:defRPr>
            </a:lvl9pPr>
          </a:lstStyle>
          <a:p>
            <a:pPr>
              <a:lnSpc>
                <a:spcPct val="90000"/>
              </a:lnSpc>
            </a:pPr>
            <a:r>
              <a:rPr lang="en-US" altLang="en-US" sz="1600" dirty="0">
                <a:solidFill>
                  <a:schemeClr val="bg1"/>
                </a:solidFill>
                <a:latin typeface="Arial" panose="020B0604020202020204" pitchFamily="34" charset="0"/>
                <a:cs typeface="Arial" panose="020B0604020202020204" pitchFamily="34" charset="0"/>
              </a:rPr>
              <a:t>12 June 2007, HRV Channel (Met-8 Rapid Scans)</a:t>
            </a:r>
          </a:p>
        </p:txBody>
      </p:sp>
    </p:spTree>
    <p:extLst>
      <p:ext uri="{BB962C8B-B14F-4D97-AF65-F5344CB8AC3E}">
        <p14:creationId xmlns:p14="http://schemas.microsoft.com/office/powerpoint/2010/main" val="2940208162"/>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3000" i="0" u="none" strike="noStrike" cap="none" normalizeH="0" baseline="0" smtClean="0">
                <a:ln>
                  <a:noFill/>
                </a:ln>
                <a:solidFill>
                  <a:srgbClr val="5B5B5B"/>
                </a:solidFill>
                <a:effectLst/>
                <a:latin typeface="Tahoma" pitchFamily="34" charset="0"/>
              </a:rPr>
              <a:t>Where do you expect convection to be initiated? HINT: look for the convergence line?</a:t>
            </a:r>
            <a:endParaRPr kumimoji="0" lang="en-GB" sz="3000" i="0" u="none" strike="noStrike" cap="none" normalizeH="0" baseline="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2841482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sz="quarter" idx="10"/>
          </p:nvPr>
        </p:nvSpPr>
        <p:spPr/>
        <p:txBody>
          <a:bodyPr/>
          <a:lstStyle/>
          <a:p>
            <a:endParaRPr lang="en-GB" dirty="0"/>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5701" y="1530774"/>
            <a:ext cx="6026299" cy="4431622"/>
          </a:xfrm>
          <a:prstGeom prst="rect">
            <a:avLst/>
          </a:prstGeom>
          <a:noFill/>
          <a:ln>
            <a:noFill/>
          </a:ln>
          <a:extLst/>
        </p:spPr>
      </p:pic>
      <p:grpSp>
        <p:nvGrpSpPr>
          <p:cNvPr id="6" name="Group 5"/>
          <p:cNvGrpSpPr/>
          <p:nvPr/>
        </p:nvGrpSpPr>
        <p:grpSpPr>
          <a:xfrm>
            <a:off x="0" y="1530775"/>
            <a:ext cx="6096000" cy="4431622"/>
            <a:chOff x="6007101" y="1642160"/>
            <a:chExt cx="5718175" cy="4205288"/>
          </a:xfrm>
        </p:grpSpPr>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07101" y="1642160"/>
              <a:ext cx="5718175" cy="4205288"/>
            </a:xfrm>
            <a:prstGeom prst="rect">
              <a:avLst/>
            </a:prstGeom>
            <a:noFill/>
            <a:ln>
              <a:noFill/>
            </a:ln>
            <a:extLst/>
          </p:spPr>
        </p:pic>
        <p:sp>
          <p:nvSpPr>
            <p:cNvPr id="8" name="TextBox 7"/>
            <p:cNvSpPr txBox="1"/>
            <p:nvPr/>
          </p:nvSpPr>
          <p:spPr>
            <a:xfrm>
              <a:off x="7710856" y="4549851"/>
              <a:ext cx="290464" cy="276999"/>
            </a:xfrm>
            <a:prstGeom prst="rect">
              <a:avLst/>
            </a:prstGeom>
            <a:noFill/>
          </p:spPr>
          <p:txBody>
            <a:bodyPr wrap="none" rtlCol="0">
              <a:spAutoFit/>
            </a:bodyPr>
            <a:lstStyle/>
            <a:p>
              <a:r>
                <a:rPr lang="en-GB" sz="1200" dirty="0" smtClean="0">
                  <a:solidFill>
                    <a:srgbClr val="FFFF00"/>
                  </a:solidFill>
                </a:rPr>
                <a:t>A</a:t>
              </a:r>
            </a:p>
          </p:txBody>
        </p:sp>
        <p:sp>
          <p:nvSpPr>
            <p:cNvPr id="9" name="TextBox 8"/>
            <p:cNvSpPr txBox="1"/>
            <p:nvPr/>
          </p:nvSpPr>
          <p:spPr>
            <a:xfrm>
              <a:off x="8720956" y="3606304"/>
              <a:ext cx="290464" cy="276999"/>
            </a:xfrm>
            <a:prstGeom prst="rect">
              <a:avLst/>
            </a:prstGeom>
            <a:noFill/>
          </p:spPr>
          <p:txBody>
            <a:bodyPr wrap="none" rtlCol="0">
              <a:spAutoFit/>
            </a:bodyPr>
            <a:lstStyle/>
            <a:p>
              <a:r>
                <a:rPr lang="en-GB" sz="1200" dirty="0" smtClean="0">
                  <a:solidFill>
                    <a:srgbClr val="FFFF00"/>
                  </a:solidFill>
                </a:rPr>
                <a:t>B</a:t>
              </a:r>
            </a:p>
          </p:txBody>
        </p:sp>
        <p:sp>
          <p:nvSpPr>
            <p:cNvPr id="10" name="TextBox 9"/>
            <p:cNvSpPr txBox="1"/>
            <p:nvPr/>
          </p:nvSpPr>
          <p:spPr>
            <a:xfrm>
              <a:off x="9997416" y="2930138"/>
              <a:ext cx="290464" cy="276999"/>
            </a:xfrm>
            <a:prstGeom prst="rect">
              <a:avLst/>
            </a:prstGeom>
            <a:noFill/>
          </p:spPr>
          <p:txBody>
            <a:bodyPr wrap="none" rtlCol="0">
              <a:spAutoFit/>
            </a:bodyPr>
            <a:lstStyle/>
            <a:p>
              <a:r>
                <a:rPr lang="en-GB" sz="1200" dirty="0" smtClean="0">
                  <a:solidFill>
                    <a:srgbClr val="FFFF00"/>
                  </a:solidFill>
                </a:rPr>
                <a:t>C</a:t>
              </a:r>
            </a:p>
          </p:txBody>
        </p:sp>
      </p:grpSp>
      <p:sp>
        <p:nvSpPr>
          <p:cNvPr id="11" name="Szövegdoboz 8"/>
          <p:cNvSpPr txBox="1">
            <a:spLocks noChangeArrowheads="1"/>
          </p:cNvSpPr>
          <p:nvPr/>
        </p:nvSpPr>
        <p:spPr bwMode="auto">
          <a:xfrm>
            <a:off x="320841" y="6055292"/>
            <a:ext cx="5144659" cy="276999"/>
          </a:xfrm>
          <a:prstGeom prst="rect">
            <a:avLst/>
          </a:prstGeom>
          <a:noFill/>
          <a:ln>
            <a:noFill/>
          </a:ln>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1200" b="0" dirty="0">
                <a:solidFill>
                  <a:srgbClr val="00205B"/>
                </a:solidFill>
                <a:latin typeface="Roboto" panose="02000000000000000000" pitchFamily="2" charset="0"/>
                <a:ea typeface="Roboto" panose="02000000000000000000" pitchFamily="2" charset="0"/>
              </a:rPr>
              <a:t>10 m wind barbs (9:00-9:10 UTC), measured at automatic stations</a:t>
            </a:r>
          </a:p>
        </p:txBody>
      </p:sp>
      <p:sp>
        <p:nvSpPr>
          <p:cNvPr id="12" name="Rectangle 11"/>
          <p:cNvSpPr/>
          <p:nvPr/>
        </p:nvSpPr>
        <p:spPr>
          <a:xfrm>
            <a:off x="6096000" y="6055292"/>
            <a:ext cx="6096000" cy="276999"/>
          </a:xfrm>
          <a:prstGeom prst="rect">
            <a:avLst/>
          </a:prstGeom>
        </p:spPr>
        <p:txBody>
          <a:bodyPr>
            <a:spAutoFit/>
          </a:bodyPr>
          <a:lstStyle/>
          <a:p>
            <a:pPr algn="ctr" eaLnBrk="1" hangingPunct="1"/>
            <a:r>
              <a:rPr lang="en-US" altLang="en-US" sz="1200" b="0" dirty="0">
                <a:solidFill>
                  <a:srgbClr val="00205B"/>
                </a:solidFill>
                <a:latin typeface="Roboto" panose="02000000000000000000" pitchFamily="2" charset="0"/>
                <a:ea typeface="Roboto" panose="02000000000000000000" pitchFamily="2" charset="0"/>
              </a:rPr>
              <a:t>Convergence is seen by the orientation of the cloud streets.</a:t>
            </a:r>
            <a:r>
              <a:rPr lang="hu-HU" altLang="en-US" sz="1200" b="0" dirty="0">
                <a:solidFill>
                  <a:srgbClr val="00205B"/>
                </a:solidFill>
                <a:latin typeface="Roboto" panose="02000000000000000000" pitchFamily="2" charset="0"/>
                <a:ea typeface="Roboto" panose="02000000000000000000" pitchFamily="2" charset="0"/>
              </a:rPr>
              <a:t> </a:t>
            </a:r>
            <a:r>
              <a:rPr lang="en-GB" altLang="en-US" sz="1200" b="0" dirty="0" smtClean="0">
                <a:solidFill>
                  <a:srgbClr val="00205B"/>
                </a:solidFill>
                <a:latin typeface="Roboto" panose="02000000000000000000" pitchFamily="2" charset="0"/>
                <a:ea typeface="Roboto" panose="02000000000000000000" pitchFamily="2" charset="0"/>
              </a:rPr>
              <a:t> </a:t>
            </a:r>
            <a:r>
              <a:rPr lang="hu-HU" altLang="en-US" sz="1200" b="0" dirty="0" smtClean="0">
                <a:solidFill>
                  <a:srgbClr val="00205B"/>
                </a:solidFill>
                <a:latin typeface="Roboto" panose="02000000000000000000" pitchFamily="2" charset="0"/>
                <a:ea typeface="Roboto" panose="02000000000000000000" pitchFamily="2" charset="0"/>
              </a:rPr>
              <a:t>(12:25UTC</a:t>
            </a:r>
            <a:r>
              <a:rPr lang="hu-HU" altLang="en-US" sz="1200" b="0" dirty="0">
                <a:solidFill>
                  <a:srgbClr val="00205B"/>
                </a:solidFill>
                <a:latin typeface="Roboto" panose="02000000000000000000" pitchFamily="2" charset="0"/>
                <a:ea typeface="Roboto" panose="02000000000000000000" pitchFamily="2" charset="0"/>
              </a:rPr>
              <a:t>)</a:t>
            </a:r>
            <a:endParaRPr lang="en-US" altLang="en-US" sz="1200" b="0" dirty="0">
              <a:solidFill>
                <a:srgbClr val="00205B"/>
              </a:solidFill>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14880170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Lifting mechanism</a:t>
            </a:r>
            <a:endParaRPr lang="en-GB" dirty="0"/>
          </a:p>
        </p:txBody>
      </p:sp>
      <p:sp>
        <p:nvSpPr>
          <p:cNvPr id="3" name="Text Placeholder 2"/>
          <p:cNvSpPr>
            <a:spLocks noGrp="1"/>
          </p:cNvSpPr>
          <p:nvPr>
            <p:ph type="body" sz="quarter" idx="10"/>
          </p:nvPr>
        </p:nvSpPr>
        <p:spPr/>
        <p:txBody>
          <a:bodyPr>
            <a:normAutofit/>
          </a:bodyPr>
          <a:lstStyle/>
          <a:p>
            <a:pPr marL="0" indent="0">
              <a:buNone/>
            </a:pPr>
            <a:r>
              <a:rPr lang="en-GB" sz="2800" dirty="0" smtClean="0"/>
              <a:t>Sea breeze</a:t>
            </a:r>
            <a:endParaRPr lang="en-GB" sz="2800" dirty="0"/>
          </a:p>
        </p:txBody>
      </p:sp>
      <p:pic>
        <p:nvPicPr>
          <p:cNvPr id="4" name="Picture 5" descr="C:\WINDOWS\Desktop\Corso Trento\Conceptual Models\Non-orographic convergence lines\sb1.gif"/>
          <p:cNvPicPr>
            <a:picLocks noChangeAspect="1" noChangeArrowheads="1"/>
          </p:cNvPicPr>
          <p:nvPr/>
        </p:nvPicPr>
        <p:blipFill>
          <a:blip r:embed="rId3">
            <a:extLst>
              <a:ext uri="{28A0092B-C50C-407E-A947-70E740481C1C}">
                <a14:useLocalDpi xmlns:a14="http://schemas.microsoft.com/office/drawing/2010/main" val="0"/>
              </a:ext>
            </a:extLst>
          </a:blip>
          <a:srcRect t="7874" b="23622"/>
          <a:stretch>
            <a:fillRect/>
          </a:stretch>
        </p:blipFill>
        <p:spPr bwMode="auto">
          <a:xfrm>
            <a:off x="2535563" y="640080"/>
            <a:ext cx="7120874" cy="549147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p:cNvSpPr>
            <a:spLocks noChangeArrowheads="1"/>
          </p:cNvSpPr>
          <p:nvPr/>
        </p:nvSpPr>
        <p:spPr bwMode="auto">
          <a:xfrm>
            <a:off x="1639148" y="6131375"/>
            <a:ext cx="9144000" cy="499533"/>
          </a:xfrm>
          <a:prstGeom prst="rect">
            <a:avLst/>
          </a:prstGeom>
          <a:solidFill>
            <a:schemeClr val="tx1"/>
          </a:solidFill>
          <a:ln>
            <a:noFill/>
          </a:ln>
          <a:effectLs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eaLnBrk="0" fontAlgn="base" hangingPunct="0">
              <a:spcBef>
                <a:spcPct val="0"/>
              </a:spcBef>
              <a:spcAft>
                <a:spcPct val="0"/>
              </a:spcAft>
              <a:defRPr sz="4400">
                <a:solidFill>
                  <a:schemeClr val="tx2"/>
                </a:solidFill>
                <a:latin typeface="Times New Roman" panose="02020603050405020304" pitchFamily="18" charset="0"/>
              </a:defRPr>
            </a:lvl6pPr>
            <a:lvl7pPr marL="914400" algn="ctr" eaLnBrk="0" fontAlgn="base" hangingPunct="0">
              <a:spcBef>
                <a:spcPct val="0"/>
              </a:spcBef>
              <a:spcAft>
                <a:spcPct val="0"/>
              </a:spcAft>
              <a:defRPr sz="4400">
                <a:solidFill>
                  <a:schemeClr val="tx2"/>
                </a:solidFill>
                <a:latin typeface="Times New Roman" panose="02020603050405020304" pitchFamily="18" charset="0"/>
              </a:defRPr>
            </a:lvl7pPr>
            <a:lvl8pPr marL="1371600" algn="ctr" eaLnBrk="0" fontAlgn="base" hangingPunct="0">
              <a:spcBef>
                <a:spcPct val="0"/>
              </a:spcBef>
              <a:spcAft>
                <a:spcPct val="0"/>
              </a:spcAft>
              <a:defRPr sz="4400">
                <a:solidFill>
                  <a:schemeClr val="tx2"/>
                </a:solidFill>
                <a:latin typeface="Times New Roman" panose="02020603050405020304" pitchFamily="18" charset="0"/>
              </a:defRPr>
            </a:lvl8pPr>
            <a:lvl9pPr marL="1828800" algn="ctr" eaLnBrk="0" fontAlgn="base" hangingPunct="0">
              <a:spcBef>
                <a:spcPct val="0"/>
              </a:spcBef>
              <a:spcAft>
                <a:spcPct val="0"/>
              </a:spcAft>
              <a:defRPr sz="4400">
                <a:solidFill>
                  <a:schemeClr val="tx2"/>
                </a:solidFill>
                <a:latin typeface="Times New Roman" panose="02020603050405020304" pitchFamily="18" charset="0"/>
              </a:defRPr>
            </a:lvl9pPr>
          </a:lstStyle>
          <a:p>
            <a:r>
              <a:rPr lang="en-GB" altLang="en-US" sz="1800" dirty="0" smtClean="0">
                <a:solidFill>
                  <a:schemeClr val="bg1"/>
                </a:solidFill>
              </a:rPr>
              <a:t>8 </a:t>
            </a:r>
            <a:r>
              <a:rPr lang="en-GB" altLang="en-US" sz="1800" dirty="0">
                <a:solidFill>
                  <a:schemeClr val="bg1"/>
                </a:solidFill>
              </a:rPr>
              <a:t>July 1998/12:20 UTC - AVHRR RGB 124 image</a:t>
            </a:r>
          </a:p>
        </p:txBody>
      </p:sp>
    </p:spTree>
    <p:extLst>
      <p:ext uri="{BB962C8B-B14F-4D97-AF65-F5344CB8AC3E}">
        <p14:creationId xmlns:p14="http://schemas.microsoft.com/office/powerpoint/2010/main" val="2387328745"/>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Lifting mechanism</a:t>
            </a:r>
            <a:endParaRPr lang="en-GB" dirty="0"/>
          </a:p>
        </p:txBody>
      </p:sp>
      <p:sp>
        <p:nvSpPr>
          <p:cNvPr id="3" name="Text Placeholder 2"/>
          <p:cNvSpPr>
            <a:spLocks noGrp="1"/>
          </p:cNvSpPr>
          <p:nvPr>
            <p:ph type="body" sz="quarter" idx="10"/>
          </p:nvPr>
        </p:nvSpPr>
        <p:spPr/>
        <p:txBody>
          <a:bodyPr/>
          <a:lstStyle/>
          <a:p>
            <a:endParaRPr lang="en-GB"/>
          </a:p>
        </p:txBody>
      </p:sp>
      <p:pic>
        <p:nvPicPr>
          <p:cNvPr id="4" name="VID_IL_12_08_26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36320" y="645538"/>
            <a:ext cx="9511008" cy="5852927"/>
          </a:xfrm>
          <a:prstGeom prst="rect">
            <a:avLst/>
          </a:prstGeom>
        </p:spPr>
      </p:pic>
      <p:pic>
        <p:nvPicPr>
          <p:cNvPr id="5" name="Picture 4"/>
          <p:cNvPicPr>
            <a:picLocks noChangeAspect="1"/>
          </p:cNvPicPr>
          <p:nvPr/>
        </p:nvPicPr>
        <p:blipFill>
          <a:blip r:embed="rId6"/>
          <a:stretch>
            <a:fillRect/>
          </a:stretch>
        </p:blipFill>
        <p:spPr>
          <a:xfrm>
            <a:off x="8383542" y="1104575"/>
            <a:ext cx="3740724" cy="2239759"/>
          </a:xfrm>
          <a:prstGeom prst="rect">
            <a:avLst/>
          </a:prstGeom>
        </p:spPr>
      </p:pic>
    </p:spTree>
    <p:extLst>
      <p:ext uri="{BB962C8B-B14F-4D97-AF65-F5344CB8AC3E}">
        <p14:creationId xmlns:p14="http://schemas.microsoft.com/office/powerpoint/2010/main" val="20762599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NWC SAF CI - Convective Initiation Product</a:t>
            </a:r>
          </a:p>
        </p:txBody>
      </p:sp>
      <p:pic>
        <p:nvPicPr>
          <p:cNvPr id="4" name="Picture 3"/>
          <p:cNvPicPr>
            <a:picLocks noChangeAspect="1"/>
          </p:cNvPicPr>
          <p:nvPr/>
        </p:nvPicPr>
        <p:blipFill rotWithShape="1">
          <a:blip r:embed="rId3"/>
          <a:srcRect b="4297"/>
          <a:stretch/>
        </p:blipFill>
        <p:spPr>
          <a:xfrm>
            <a:off x="115619" y="2262524"/>
            <a:ext cx="6365432" cy="4130326"/>
          </a:xfrm>
          <a:prstGeom prst="rect">
            <a:avLst/>
          </a:prstGeom>
        </p:spPr>
      </p:pic>
      <p:pic>
        <p:nvPicPr>
          <p:cNvPr id="5" name="Picture 4"/>
          <p:cNvPicPr>
            <a:picLocks noChangeAspect="1"/>
          </p:cNvPicPr>
          <p:nvPr/>
        </p:nvPicPr>
        <p:blipFill>
          <a:blip r:embed="rId4"/>
          <a:stretch>
            <a:fillRect/>
          </a:stretch>
        </p:blipFill>
        <p:spPr>
          <a:xfrm>
            <a:off x="2088107" y="2273153"/>
            <a:ext cx="2953914" cy="4022851"/>
          </a:xfrm>
          <a:prstGeom prst="rect">
            <a:avLst/>
          </a:prstGeom>
        </p:spPr>
      </p:pic>
      <p:pic>
        <p:nvPicPr>
          <p:cNvPr id="6" name="Picture 5"/>
          <p:cNvPicPr>
            <a:picLocks noChangeAspect="1"/>
          </p:cNvPicPr>
          <p:nvPr/>
        </p:nvPicPr>
        <p:blipFill>
          <a:blip r:embed="rId5"/>
          <a:stretch>
            <a:fillRect/>
          </a:stretch>
        </p:blipFill>
        <p:spPr>
          <a:xfrm>
            <a:off x="1107959" y="852277"/>
            <a:ext cx="4957840" cy="1252107"/>
          </a:xfrm>
          <a:prstGeom prst="rect">
            <a:avLst/>
          </a:prstGeom>
        </p:spPr>
      </p:pic>
      <p:sp>
        <p:nvSpPr>
          <p:cNvPr id="7" name="Rectangle 6"/>
          <p:cNvSpPr/>
          <p:nvPr/>
        </p:nvSpPr>
        <p:spPr>
          <a:xfrm>
            <a:off x="7410736" y="857320"/>
            <a:ext cx="3903259" cy="1477328"/>
          </a:xfrm>
          <a:prstGeom prst="rect">
            <a:avLst/>
          </a:prstGeom>
        </p:spPr>
        <p:txBody>
          <a:bodyPr wrap="square">
            <a:spAutoFit/>
          </a:bodyPr>
          <a:lstStyle/>
          <a:p>
            <a:r>
              <a:rPr lang="en-US" sz="1800" dirty="0" smtClean="0">
                <a:solidFill>
                  <a:schemeClr val="accent5">
                    <a:lumMod val="50000"/>
                  </a:schemeClr>
                </a:solidFill>
                <a:latin typeface="Roboto" panose="02000000000000000000" pitchFamily="2" charset="0"/>
                <a:ea typeface="Roboto" panose="02000000000000000000" pitchFamily="2" charset="0"/>
              </a:rPr>
              <a:t>Probability </a:t>
            </a:r>
            <a:r>
              <a:rPr lang="en-US" sz="1800" dirty="0">
                <a:solidFill>
                  <a:schemeClr val="accent5">
                    <a:lumMod val="50000"/>
                  </a:schemeClr>
                </a:solidFill>
                <a:latin typeface="Roboto" panose="02000000000000000000" pitchFamily="2" charset="0"/>
                <a:ea typeface="Roboto" panose="02000000000000000000" pitchFamily="2" charset="0"/>
              </a:rPr>
              <a:t>of Convection initiation</a:t>
            </a:r>
          </a:p>
          <a:p>
            <a:r>
              <a:rPr lang="en-US" sz="1800" b="0" dirty="0" smtClean="0">
                <a:solidFill>
                  <a:schemeClr val="accent5">
                    <a:lumMod val="50000"/>
                  </a:schemeClr>
                </a:solidFill>
                <a:latin typeface="Roboto" panose="02000000000000000000" pitchFamily="2" charset="0"/>
                <a:ea typeface="Roboto" panose="02000000000000000000" pitchFamily="2" charset="0"/>
              </a:rPr>
              <a:t>yellow </a:t>
            </a:r>
            <a:r>
              <a:rPr lang="en-US" sz="1800" b="0" dirty="0">
                <a:solidFill>
                  <a:schemeClr val="accent5">
                    <a:lumMod val="50000"/>
                  </a:schemeClr>
                </a:solidFill>
                <a:latin typeface="Roboto" panose="02000000000000000000" pitchFamily="2" charset="0"/>
                <a:ea typeface="Roboto" panose="02000000000000000000" pitchFamily="2" charset="0"/>
              </a:rPr>
              <a:t>for [0-25</a:t>
            </a:r>
            <a:r>
              <a:rPr lang="en-US" sz="1800" b="0" dirty="0" smtClean="0">
                <a:solidFill>
                  <a:schemeClr val="accent5">
                    <a:lumMod val="50000"/>
                  </a:schemeClr>
                </a:solidFill>
                <a:latin typeface="Roboto" panose="02000000000000000000" pitchFamily="2" charset="0"/>
                <a:ea typeface="Roboto" panose="02000000000000000000" pitchFamily="2" charset="0"/>
              </a:rPr>
              <a:t>%],</a:t>
            </a:r>
            <a:r>
              <a:rPr lang="en-US" sz="1800" dirty="0">
                <a:solidFill>
                  <a:schemeClr val="accent5">
                    <a:lumMod val="50000"/>
                  </a:schemeClr>
                </a:solidFill>
                <a:latin typeface="Roboto" panose="02000000000000000000" pitchFamily="2" charset="0"/>
                <a:ea typeface="Roboto" panose="02000000000000000000" pitchFamily="2" charset="0"/>
              </a:rPr>
              <a:t/>
            </a:r>
            <a:br>
              <a:rPr lang="en-US" sz="1800" dirty="0">
                <a:solidFill>
                  <a:schemeClr val="accent5">
                    <a:lumMod val="50000"/>
                  </a:schemeClr>
                </a:solidFill>
                <a:latin typeface="Roboto" panose="02000000000000000000" pitchFamily="2" charset="0"/>
                <a:ea typeface="Roboto" panose="02000000000000000000" pitchFamily="2" charset="0"/>
              </a:rPr>
            </a:br>
            <a:r>
              <a:rPr lang="en-US" sz="1800" b="0" dirty="0" smtClean="0">
                <a:solidFill>
                  <a:schemeClr val="accent5">
                    <a:lumMod val="50000"/>
                  </a:schemeClr>
                </a:solidFill>
                <a:latin typeface="Roboto" panose="02000000000000000000" pitchFamily="2" charset="0"/>
                <a:ea typeface="Roboto" panose="02000000000000000000" pitchFamily="2" charset="0"/>
              </a:rPr>
              <a:t>orange </a:t>
            </a:r>
            <a:r>
              <a:rPr lang="en-US" sz="1800" b="0" dirty="0">
                <a:solidFill>
                  <a:schemeClr val="accent5">
                    <a:lumMod val="50000"/>
                  </a:schemeClr>
                </a:solidFill>
                <a:latin typeface="Roboto" panose="02000000000000000000" pitchFamily="2" charset="0"/>
                <a:ea typeface="Roboto" panose="02000000000000000000" pitchFamily="2" charset="0"/>
              </a:rPr>
              <a:t>for [25-50%] </a:t>
            </a:r>
            <a:endParaRPr lang="en-US" sz="1800" b="0" dirty="0" smtClean="0">
              <a:solidFill>
                <a:schemeClr val="accent5">
                  <a:lumMod val="50000"/>
                </a:schemeClr>
              </a:solidFill>
              <a:latin typeface="Roboto" panose="02000000000000000000" pitchFamily="2" charset="0"/>
              <a:ea typeface="Roboto" panose="02000000000000000000" pitchFamily="2" charset="0"/>
            </a:endParaRPr>
          </a:p>
          <a:p>
            <a:r>
              <a:rPr lang="en-US" sz="1800" b="0" dirty="0" smtClean="0">
                <a:solidFill>
                  <a:schemeClr val="accent5">
                    <a:lumMod val="50000"/>
                  </a:schemeClr>
                </a:solidFill>
                <a:latin typeface="Roboto" panose="02000000000000000000" pitchFamily="2" charset="0"/>
                <a:ea typeface="Roboto" panose="02000000000000000000" pitchFamily="2" charset="0"/>
              </a:rPr>
              <a:t>red </a:t>
            </a:r>
            <a:r>
              <a:rPr lang="en-US" sz="1800" b="0" dirty="0">
                <a:solidFill>
                  <a:schemeClr val="accent5">
                    <a:lumMod val="50000"/>
                  </a:schemeClr>
                </a:solidFill>
                <a:latin typeface="Roboto" panose="02000000000000000000" pitchFamily="2" charset="0"/>
                <a:ea typeface="Roboto" panose="02000000000000000000" pitchFamily="2" charset="0"/>
              </a:rPr>
              <a:t>for [50-75%] </a:t>
            </a:r>
            <a:endParaRPr lang="en-US" sz="1800" b="0" dirty="0" smtClean="0">
              <a:solidFill>
                <a:schemeClr val="accent5">
                  <a:lumMod val="50000"/>
                </a:schemeClr>
              </a:solidFill>
              <a:latin typeface="Roboto" panose="02000000000000000000" pitchFamily="2" charset="0"/>
              <a:ea typeface="Roboto" panose="02000000000000000000" pitchFamily="2" charset="0"/>
            </a:endParaRPr>
          </a:p>
          <a:p>
            <a:r>
              <a:rPr lang="en-US" sz="1800" b="0" dirty="0" smtClean="0">
                <a:solidFill>
                  <a:schemeClr val="accent5">
                    <a:lumMod val="50000"/>
                  </a:schemeClr>
                </a:solidFill>
                <a:latin typeface="Roboto" panose="02000000000000000000" pitchFamily="2" charset="0"/>
                <a:ea typeface="Roboto" panose="02000000000000000000" pitchFamily="2" charset="0"/>
              </a:rPr>
              <a:t>magenta </a:t>
            </a:r>
            <a:r>
              <a:rPr lang="en-US" sz="1800" b="0" dirty="0">
                <a:solidFill>
                  <a:schemeClr val="accent5">
                    <a:lumMod val="50000"/>
                  </a:schemeClr>
                </a:solidFill>
                <a:latin typeface="Roboto" panose="02000000000000000000" pitchFamily="2" charset="0"/>
                <a:ea typeface="Roboto" panose="02000000000000000000" pitchFamily="2" charset="0"/>
              </a:rPr>
              <a:t>for [75-100</a:t>
            </a:r>
            <a:r>
              <a:rPr lang="en-US" sz="1800" b="0" dirty="0" smtClean="0">
                <a:solidFill>
                  <a:schemeClr val="accent5">
                    <a:lumMod val="50000"/>
                  </a:schemeClr>
                </a:solidFill>
                <a:latin typeface="Roboto" panose="02000000000000000000" pitchFamily="2" charset="0"/>
                <a:ea typeface="Roboto" panose="02000000000000000000" pitchFamily="2" charset="0"/>
              </a:rPr>
              <a:t>%]</a:t>
            </a:r>
            <a:endParaRPr lang="en-GB" sz="1800" dirty="0">
              <a:solidFill>
                <a:schemeClr val="accent5">
                  <a:lumMod val="50000"/>
                </a:schemeClr>
              </a:solidFill>
              <a:latin typeface="Roboto" panose="02000000000000000000" pitchFamily="2" charset="0"/>
              <a:ea typeface="Roboto" panose="02000000000000000000" pitchFamily="2" charset="0"/>
            </a:endParaRPr>
          </a:p>
        </p:txBody>
      </p:sp>
      <p:sp>
        <p:nvSpPr>
          <p:cNvPr id="9" name="Rectangle 8"/>
          <p:cNvSpPr/>
          <p:nvPr/>
        </p:nvSpPr>
        <p:spPr>
          <a:xfrm>
            <a:off x="162317" y="6403491"/>
            <a:ext cx="1273105" cy="230832"/>
          </a:xfrm>
          <a:prstGeom prst="rect">
            <a:avLst/>
          </a:prstGeom>
        </p:spPr>
        <p:txBody>
          <a:bodyPr wrap="none">
            <a:spAutoFit/>
          </a:bodyPr>
          <a:lstStyle/>
          <a:p>
            <a:r>
              <a:rPr lang="en-GB" b="0" i="1" dirty="0" smtClean="0">
                <a:solidFill>
                  <a:schemeClr val="accent5">
                    <a:lumMod val="50000"/>
                  </a:schemeClr>
                </a:solidFill>
              </a:rPr>
              <a:t>Mecikalski at al. 2010</a:t>
            </a:r>
            <a:endParaRPr lang="en-GB" b="0" i="1" dirty="0">
              <a:solidFill>
                <a:schemeClr val="accent5">
                  <a:lumMod val="50000"/>
                </a:schemeClr>
              </a:solidFill>
            </a:endParaRPr>
          </a:p>
        </p:txBody>
      </p:sp>
      <p:pic>
        <p:nvPicPr>
          <p:cNvPr id="10" name="Picture 2" descr="https://www.nwcsaf.org/documents/20182/50583/image_CI_20100628_CaseStudy.gif/e4e159c4-5766-4912-aadf-bf073aa2d902?t=155056788600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24011" y="2403178"/>
            <a:ext cx="5367989" cy="365424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810399" y="6095949"/>
            <a:ext cx="5381601" cy="400110"/>
          </a:xfrm>
          <a:prstGeom prst="rect">
            <a:avLst/>
          </a:prstGeom>
        </p:spPr>
        <p:txBody>
          <a:bodyPr wrap="none">
            <a:spAutoFit/>
          </a:bodyPr>
          <a:lstStyle/>
          <a:p>
            <a:r>
              <a:rPr lang="en-GB" sz="2000" dirty="0">
                <a:solidFill>
                  <a:schemeClr val="tx1"/>
                </a:solidFill>
                <a:hlinkClick r:id="rId7"/>
              </a:rPr>
              <a:t>https://</a:t>
            </a:r>
            <a:r>
              <a:rPr lang="en-GB" sz="2000" dirty="0" smtClean="0">
                <a:solidFill>
                  <a:schemeClr val="tx1"/>
                </a:solidFill>
                <a:hlinkClick r:id="rId7"/>
              </a:rPr>
              <a:t>www.nwcsaf.org/ci_description</a:t>
            </a:r>
            <a:endParaRPr lang="en-GB" sz="2000" dirty="0" smtClean="0">
              <a:solidFill>
                <a:schemeClr val="tx1"/>
              </a:solidFill>
            </a:endParaRPr>
          </a:p>
        </p:txBody>
      </p:sp>
      <p:sp>
        <p:nvSpPr>
          <p:cNvPr id="8" name="Right Arrow 7"/>
          <p:cNvSpPr/>
          <p:nvPr/>
        </p:nvSpPr>
        <p:spPr bwMode="auto">
          <a:xfrm>
            <a:off x="6346655" y="3783254"/>
            <a:ext cx="598141" cy="447046"/>
          </a:xfrm>
          <a:prstGeom prst="rightArrow">
            <a:avLst/>
          </a:prstGeom>
          <a:solidFill>
            <a:schemeClr val="bg2"/>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Tree>
    <p:extLst>
      <p:ext uri="{BB962C8B-B14F-4D97-AF65-F5344CB8AC3E}">
        <p14:creationId xmlns:p14="http://schemas.microsoft.com/office/powerpoint/2010/main" val="54791148"/>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growth and glaciation</a:t>
            </a:r>
            <a:endParaRPr lang="en-GB" dirty="0"/>
          </a:p>
        </p:txBody>
      </p:sp>
      <p:sp>
        <p:nvSpPr>
          <p:cNvPr id="3" name="Text Placeholder 2"/>
          <p:cNvSpPr>
            <a:spLocks noGrp="1"/>
          </p:cNvSpPr>
          <p:nvPr>
            <p:ph type="body" sz="quarter" idx="10"/>
          </p:nvPr>
        </p:nvSpPr>
        <p:spPr/>
        <p:txBody>
          <a:bodyPr/>
          <a:lstStyle/>
          <a:p>
            <a:endParaRPr lang="en-GB"/>
          </a:p>
        </p:txBody>
      </p:sp>
      <p:pic>
        <p:nvPicPr>
          <p:cNvPr id="4" name="IR_temp_Rome_hail">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5861" y="640080"/>
            <a:ext cx="9155816" cy="5859722"/>
          </a:xfrm>
          <a:prstGeom prst="rect">
            <a:avLst/>
          </a:prstGeom>
        </p:spPr>
      </p:pic>
    </p:spTree>
    <p:extLst>
      <p:ext uri="{BB962C8B-B14F-4D97-AF65-F5344CB8AC3E}">
        <p14:creationId xmlns:p14="http://schemas.microsoft.com/office/powerpoint/2010/main" val="4486509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microphysics</a:t>
            </a:r>
            <a:endParaRPr lang="en-GB" dirty="0"/>
          </a:p>
        </p:txBody>
      </p:sp>
      <p:sp>
        <p:nvSpPr>
          <p:cNvPr id="3" name="Text Placeholder 2"/>
          <p:cNvSpPr>
            <a:spLocks noGrp="1"/>
          </p:cNvSpPr>
          <p:nvPr>
            <p:ph type="body" sz="quarter" idx="10"/>
          </p:nvPr>
        </p:nvSpPr>
        <p:spPr/>
        <p:txBody>
          <a:bodyPr/>
          <a:lstStyle/>
          <a:p>
            <a:endParaRPr lang="en-GB" dirty="0"/>
          </a:p>
        </p:txBody>
      </p:sp>
      <p:sp>
        <p:nvSpPr>
          <p:cNvPr id="4" name="Content Placeholder 2"/>
          <p:cNvSpPr txBox="1">
            <a:spLocks/>
          </p:cNvSpPr>
          <p:nvPr/>
        </p:nvSpPr>
        <p:spPr bwMode="auto">
          <a:xfrm>
            <a:off x="6994258" y="850879"/>
            <a:ext cx="5063063" cy="2400619"/>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marL="310162" indent="-310162" algn="l" rtl="0" eaLnBrk="1" fontAlgn="base" hangingPunct="1">
              <a:spcBef>
                <a:spcPts val="0"/>
              </a:spcBef>
              <a:spcAft>
                <a:spcPct val="0"/>
              </a:spcAft>
              <a:buFont typeface="Arial" pitchFamily="34" charset="0"/>
              <a:buChar char="•"/>
              <a:defRPr sz="4431">
                <a:solidFill>
                  <a:schemeClr val="tx2"/>
                </a:solidFill>
                <a:latin typeface="Arial" pitchFamily="34" charset="0"/>
                <a:ea typeface="+mn-ea"/>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Arial" pitchFamily="34"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Arial" pitchFamily="34"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Arial" pitchFamily="34"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Arial" pitchFamily="34"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pPr marL="0" indent="0">
              <a:buNone/>
            </a:pPr>
            <a:r>
              <a:rPr lang="en-US" altLang="de-DE" sz="2000" b="0" kern="0" dirty="0">
                <a:latin typeface="Roboto" panose="02000000000000000000" pitchFamily="2" charset="0"/>
                <a:ea typeface="Roboto" panose="02000000000000000000" pitchFamily="2" charset="0"/>
              </a:rPr>
              <a:t>S</a:t>
            </a:r>
            <a:r>
              <a:rPr lang="en-US" altLang="de-DE" sz="2000" b="0" kern="0" dirty="0" smtClean="0">
                <a:latin typeface="Roboto" panose="02000000000000000000" pitchFamily="2" charset="0"/>
                <a:ea typeface="Roboto" panose="02000000000000000000" pitchFamily="2" charset="0"/>
              </a:rPr>
              <a:t>mall </a:t>
            </a:r>
            <a:r>
              <a:rPr lang="en-US" altLang="de-DE" sz="2000" b="0" kern="0" dirty="0">
                <a:latin typeface="Roboto" panose="02000000000000000000" pitchFamily="2" charset="0"/>
                <a:ea typeface="Roboto" panose="02000000000000000000" pitchFamily="2" charset="0"/>
              </a:rPr>
              <a:t>particles can be brought to the storm top by very strong </a:t>
            </a:r>
            <a:r>
              <a:rPr lang="en-US" altLang="de-DE" sz="2000" b="0" kern="0" dirty="0" smtClean="0">
                <a:latin typeface="Roboto" panose="02000000000000000000" pitchFamily="2" charset="0"/>
                <a:ea typeface="Roboto" panose="02000000000000000000" pitchFamily="2" charset="0"/>
              </a:rPr>
              <a:t>updrafts</a:t>
            </a:r>
          </a:p>
          <a:p>
            <a:pPr marL="0" indent="0">
              <a:buNone/>
            </a:pPr>
            <a:r>
              <a:rPr lang="en-US" altLang="de-DE" sz="2000" b="0" kern="0" dirty="0">
                <a:latin typeface="Roboto" panose="02000000000000000000" pitchFamily="2" charset="0"/>
                <a:ea typeface="Roboto" panose="02000000000000000000" pitchFamily="2" charset="0"/>
              </a:rPr>
              <a:t>(</a:t>
            </a:r>
            <a:r>
              <a:rPr lang="en-US" altLang="de-DE" sz="2000" b="0" kern="0" dirty="0" smtClean="0">
                <a:latin typeface="Roboto" panose="02000000000000000000" pitchFamily="2" charset="0"/>
                <a:ea typeface="Roboto" panose="02000000000000000000" pitchFamily="2" charset="0"/>
              </a:rPr>
              <a:t>no </a:t>
            </a:r>
            <a:r>
              <a:rPr lang="en-US" altLang="de-DE" sz="2000" b="0" kern="0" dirty="0">
                <a:latin typeface="Roboto" panose="02000000000000000000" pitchFamily="2" charset="0"/>
                <a:ea typeface="Roboto" panose="02000000000000000000" pitchFamily="2" charset="0"/>
              </a:rPr>
              <a:t>time to grow to larger </a:t>
            </a:r>
            <a:r>
              <a:rPr lang="en-US" altLang="de-DE" sz="2000" b="0" kern="0" dirty="0" smtClean="0">
                <a:latin typeface="Roboto" panose="02000000000000000000" pitchFamily="2" charset="0"/>
                <a:ea typeface="Roboto" panose="02000000000000000000" pitchFamily="2" charset="0"/>
              </a:rPr>
              <a:t>ones)</a:t>
            </a:r>
            <a:endParaRPr lang="en-US" altLang="de-DE" sz="2000" b="0" kern="0" dirty="0">
              <a:latin typeface="Roboto" panose="02000000000000000000" pitchFamily="2" charset="0"/>
              <a:ea typeface="Roboto" panose="02000000000000000000" pitchFamily="2" charset="0"/>
            </a:endParaRPr>
          </a:p>
          <a:p>
            <a:pPr marL="0" indent="0">
              <a:buNone/>
            </a:pPr>
            <a:endParaRPr lang="en-US" altLang="de-DE" sz="2000" b="0" kern="0" dirty="0">
              <a:latin typeface="Roboto" panose="02000000000000000000" pitchFamily="2" charset="0"/>
              <a:ea typeface="Roboto" panose="02000000000000000000" pitchFamily="2" charset="0"/>
            </a:endParaRPr>
          </a:p>
          <a:p>
            <a:pPr marL="0" indent="0">
              <a:buNone/>
            </a:pPr>
            <a:r>
              <a:rPr lang="en-US" altLang="de-DE" sz="2000" b="0" kern="0" dirty="0" smtClean="0">
                <a:latin typeface="Roboto" panose="02000000000000000000" pitchFamily="2" charset="0"/>
                <a:ea typeface="Roboto" panose="02000000000000000000" pitchFamily="2" charset="0"/>
              </a:rPr>
              <a:t>higher 3.9-10.8 </a:t>
            </a:r>
            <a:r>
              <a:rPr lang="en-US" altLang="de-DE" sz="2000" b="0" kern="0" dirty="0">
                <a:latin typeface="Roboto" panose="02000000000000000000" pitchFamily="2" charset="0"/>
                <a:ea typeface="Roboto" panose="02000000000000000000" pitchFamily="2" charset="0"/>
              </a:rPr>
              <a:t>micron cloud-top </a:t>
            </a:r>
            <a:r>
              <a:rPr lang="en-US" altLang="de-DE" sz="2000" b="0" kern="0" dirty="0" smtClean="0">
                <a:latin typeface="Roboto" panose="02000000000000000000" pitchFamily="2" charset="0"/>
                <a:ea typeface="Roboto" panose="02000000000000000000" pitchFamily="2" charset="0"/>
              </a:rPr>
              <a:t>&gt;&gt; yellow </a:t>
            </a:r>
            <a:r>
              <a:rPr lang="en-US" altLang="de-DE" sz="2000" b="0" kern="0" dirty="0" err="1">
                <a:latin typeface="Roboto" panose="02000000000000000000" pitchFamily="2" charset="0"/>
                <a:ea typeface="Roboto" panose="02000000000000000000" pitchFamily="2" charset="0"/>
              </a:rPr>
              <a:t>colour</a:t>
            </a:r>
            <a:r>
              <a:rPr lang="en-US" altLang="de-DE" sz="2000" b="0" kern="0" dirty="0">
                <a:latin typeface="Roboto" panose="02000000000000000000" pitchFamily="2" charset="0"/>
                <a:ea typeface="Roboto" panose="02000000000000000000" pitchFamily="2" charset="0"/>
              </a:rPr>
              <a:t> </a:t>
            </a:r>
            <a:r>
              <a:rPr lang="en-US" altLang="de-DE" sz="2000" b="0" kern="0" dirty="0" smtClean="0">
                <a:latin typeface="Roboto" panose="02000000000000000000" pitchFamily="2" charset="0"/>
                <a:ea typeface="Roboto" panose="02000000000000000000" pitchFamily="2" charset="0"/>
              </a:rPr>
              <a:t>will </a:t>
            </a:r>
            <a:r>
              <a:rPr lang="en-US" altLang="de-DE" sz="2000" b="0" kern="0" dirty="0">
                <a:latin typeface="Roboto" panose="02000000000000000000" pitchFamily="2" charset="0"/>
                <a:ea typeface="Roboto" panose="02000000000000000000" pitchFamily="2" charset="0"/>
              </a:rPr>
              <a:t>in Convection </a:t>
            </a:r>
            <a:r>
              <a:rPr lang="en-US" altLang="de-DE" sz="2000" b="0" kern="0" dirty="0" smtClean="0">
                <a:latin typeface="Roboto" panose="02000000000000000000" pitchFamily="2" charset="0"/>
                <a:ea typeface="Roboto" panose="02000000000000000000" pitchFamily="2" charset="0"/>
              </a:rPr>
              <a:t>RGB</a:t>
            </a:r>
            <a:endParaRPr lang="en-US" altLang="de-DE" sz="2000" b="0" kern="0" dirty="0">
              <a:latin typeface="Roboto" panose="02000000000000000000" pitchFamily="2" charset="0"/>
              <a:ea typeface="Roboto" panose="02000000000000000000" pitchFamily="2" charset="0"/>
            </a:endParaRPr>
          </a:p>
          <a:p>
            <a:pPr marL="0" indent="0">
              <a:buNone/>
            </a:pPr>
            <a:endParaRPr lang="en-US" altLang="de-DE" sz="2000" b="0" kern="0" dirty="0">
              <a:latin typeface="Roboto" panose="02000000000000000000" pitchFamily="2" charset="0"/>
              <a:ea typeface="Roboto" panose="02000000000000000000" pitchFamily="2" charset="0"/>
            </a:endParaRPr>
          </a:p>
          <a:p>
            <a:pPr marL="0" indent="0">
              <a:buNone/>
            </a:pPr>
            <a:r>
              <a:rPr lang="en-US" altLang="de-DE" sz="2000" b="0" kern="0" dirty="0">
                <a:latin typeface="Roboto" panose="02000000000000000000" pitchFamily="2" charset="0"/>
                <a:ea typeface="Roboto" panose="02000000000000000000" pitchFamily="2" charset="0"/>
              </a:rPr>
              <a:t>- Young vigorous or still developing storms, strong updraft</a:t>
            </a:r>
          </a:p>
          <a:p>
            <a:pPr marL="0" indent="0">
              <a:buFont typeface="Arial" pitchFamily="34" charset="0"/>
              <a:buNone/>
            </a:pPr>
            <a:endParaRPr lang="en-GB" altLang="de-DE" sz="1000" b="0" kern="0" dirty="0"/>
          </a:p>
          <a:p>
            <a:pPr marL="561975" lvl="1" indent="0">
              <a:buFont typeface="Arial" pitchFamily="34" charset="0"/>
              <a:buNone/>
            </a:pPr>
            <a:endParaRPr lang="en-GB" sz="1000" b="0" kern="0" dirty="0"/>
          </a:p>
        </p:txBody>
      </p:sp>
      <p:sp>
        <p:nvSpPr>
          <p:cNvPr id="5" name="Text Box 14"/>
          <p:cNvSpPr txBox="1">
            <a:spLocks noChangeArrowheads="1"/>
          </p:cNvSpPr>
          <p:nvPr/>
        </p:nvSpPr>
        <p:spPr bwMode="auto">
          <a:xfrm>
            <a:off x="9382498" y="6143531"/>
            <a:ext cx="1299012" cy="246221"/>
          </a:xfrm>
          <a:prstGeom prst="rect">
            <a:avLst/>
          </a:prstGeom>
          <a:noFill/>
          <a:ln w="9525">
            <a:noFill/>
            <a:miter lim="800000"/>
            <a:headEnd/>
            <a:tailEnd/>
          </a:ln>
        </p:spPr>
        <p:txBody>
          <a:bodyPr wrap="square">
            <a:spAutoFit/>
          </a:bodyPr>
          <a:lstStyle/>
          <a:p>
            <a:r>
              <a:rPr lang="en-GB" sz="1000" i="1" dirty="0" smtClean="0">
                <a:solidFill>
                  <a:schemeClr val="bg1">
                    <a:lumMod val="65000"/>
                  </a:schemeClr>
                </a:solidFill>
              </a:rPr>
              <a:t>c. Maria Putsay</a:t>
            </a:r>
            <a:endParaRPr lang="cs-CZ" sz="1000" i="1" dirty="0">
              <a:solidFill>
                <a:schemeClr val="bg1">
                  <a:lumMod val="65000"/>
                </a:schemeClr>
              </a:solidFill>
            </a:endParaRPr>
          </a:p>
        </p:txBody>
      </p:sp>
      <p:pic>
        <p:nvPicPr>
          <p:cNvPr id="6" name="Picture 5"/>
          <p:cNvPicPr>
            <a:picLocks noChangeAspect="1"/>
          </p:cNvPicPr>
          <p:nvPr/>
        </p:nvPicPr>
        <p:blipFill rotWithShape="1">
          <a:blip r:embed="rId3"/>
          <a:srcRect r="4712"/>
          <a:stretch/>
        </p:blipFill>
        <p:spPr>
          <a:xfrm>
            <a:off x="1" y="887004"/>
            <a:ext cx="6960766" cy="5392513"/>
          </a:xfrm>
          <a:prstGeom prst="rect">
            <a:avLst/>
          </a:prstGeom>
        </p:spPr>
      </p:pic>
      <p:pic>
        <p:nvPicPr>
          <p:cNvPr id="7" name="Picture 3" descr="updraft_diagra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94258" y="3743255"/>
            <a:ext cx="5172545" cy="2672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5173267" y="6428764"/>
            <a:ext cx="1754006" cy="276999"/>
          </a:xfrm>
          <a:prstGeom prst="rect">
            <a:avLst/>
          </a:prstGeom>
          <a:solidFill>
            <a:schemeClr val="tx1"/>
          </a:solidFill>
        </p:spPr>
        <p:txBody>
          <a:bodyPr wrap="none" rtlCol="0">
            <a:spAutoFit/>
          </a:bodyPr>
          <a:lstStyle/>
          <a:p>
            <a:r>
              <a:rPr lang="en-US" sz="1200" dirty="0" smtClean="0">
                <a:solidFill>
                  <a:schemeClr val="tx2"/>
                </a:solidFill>
              </a:rPr>
              <a:t>Credit: Maria Putsay</a:t>
            </a:r>
            <a:endParaRPr lang="en-GB" sz="1200" dirty="0" smtClean="0">
              <a:solidFill>
                <a:schemeClr val="tx2"/>
              </a:solidFill>
            </a:endParaRPr>
          </a:p>
        </p:txBody>
      </p:sp>
    </p:spTree>
    <p:extLst>
      <p:ext uri="{BB962C8B-B14F-4D97-AF65-F5344CB8AC3E}">
        <p14:creationId xmlns:p14="http://schemas.microsoft.com/office/powerpoint/2010/main" val="3835052563"/>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microphysics</a:t>
            </a:r>
            <a:endParaRPr lang="en-GB" dirty="0"/>
          </a:p>
        </p:txBody>
      </p:sp>
      <p:sp>
        <p:nvSpPr>
          <p:cNvPr id="3" name="Text Placeholder 2"/>
          <p:cNvSpPr>
            <a:spLocks noGrp="1"/>
          </p:cNvSpPr>
          <p:nvPr>
            <p:ph type="body" sz="quarter" idx="10"/>
          </p:nvPr>
        </p:nvSpPr>
        <p:spPr>
          <a:xfrm>
            <a:off x="6492240" y="4685735"/>
            <a:ext cx="5699760" cy="2123323"/>
          </a:xfrm>
        </p:spPr>
        <p:txBody>
          <a:bodyPr>
            <a:normAutofit fontScale="85000" lnSpcReduction="10000"/>
          </a:bodyPr>
          <a:lstStyle/>
          <a:p>
            <a:pPr marL="0" indent="0">
              <a:buNone/>
            </a:pPr>
            <a:r>
              <a:rPr lang="en-US" sz="2400" dirty="0" smtClean="0">
                <a:solidFill>
                  <a:srgbClr val="00205B"/>
                </a:solidFill>
              </a:rPr>
              <a:t>Small </a:t>
            </a:r>
            <a:r>
              <a:rPr lang="en-US" sz="2400" dirty="0">
                <a:solidFill>
                  <a:srgbClr val="00205B"/>
                </a:solidFill>
              </a:rPr>
              <a:t>particles can be brought to the storm top by very strong </a:t>
            </a:r>
            <a:r>
              <a:rPr lang="en-US" sz="2400" dirty="0" smtClean="0">
                <a:solidFill>
                  <a:srgbClr val="00205B"/>
                </a:solidFill>
              </a:rPr>
              <a:t>updrafts</a:t>
            </a:r>
          </a:p>
          <a:p>
            <a:pPr marL="0" indent="0">
              <a:buNone/>
            </a:pPr>
            <a:r>
              <a:rPr lang="en-US" sz="2400" dirty="0" smtClean="0">
                <a:solidFill>
                  <a:srgbClr val="00205B"/>
                </a:solidFill>
              </a:rPr>
              <a:t>&gt;&gt; no time for particles to </a:t>
            </a:r>
            <a:r>
              <a:rPr lang="en-US" sz="2400" dirty="0">
                <a:solidFill>
                  <a:srgbClr val="00205B"/>
                </a:solidFill>
              </a:rPr>
              <a:t>grow to larger </a:t>
            </a:r>
            <a:r>
              <a:rPr lang="en-US" sz="2400" dirty="0" smtClean="0">
                <a:solidFill>
                  <a:srgbClr val="00205B"/>
                </a:solidFill>
              </a:rPr>
              <a:t>ones</a:t>
            </a:r>
            <a:endParaRPr lang="en-US" sz="2400" dirty="0">
              <a:solidFill>
                <a:srgbClr val="00205B"/>
              </a:solidFill>
            </a:endParaRPr>
          </a:p>
          <a:p>
            <a:endParaRPr lang="en-US" sz="2400" dirty="0">
              <a:solidFill>
                <a:srgbClr val="00205B"/>
              </a:solidFill>
            </a:endParaRPr>
          </a:p>
          <a:p>
            <a:pPr marL="0" indent="0">
              <a:buNone/>
            </a:pPr>
            <a:r>
              <a:rPr lang="en-US" sz="2400" dirty="0" smtClean="0">
                <a:solidFill>
                  <a:srgbClr val="00205B"/>
                </a:solidFill>
              </a:rPr>
              <a:t>Young </a:t>
            </a:r>
            <a:r>
              <a:rPr lang="en-US" sz="2400" dirty="0">
                <a:solidFill>
                  <a:srgbClr val="00205B"/>
                </a:solidFill>
              </a:rPr>
              <a:t>vigorous or still developing storms, strong </a:t>
            </a:r>
            <a:r>
              <a:rPr lang="en-US" sz="2400" dirty="0" smtClean="0">
                <a:solidFill>
                  <a:srgbClr val="00205B"/>
                </a:solidFill>
              </a:rPr>
              <a:t>updraft  &gt;&gt; yellow in Severe Storms RGB</a:t>
            </a:r>
          </a:p>
          <a:p>
            <a:pPr marL="0" indent="0">
              <a:buNone/>
            </a:pPr>
            <a:endParaRPr lang="en-US" dirty="0">
              <a:solidFill>
                <a:srgbClr val="00205B"/>
              </a:solidFill>
            </a:endParaRPr>
          </a:p>
          <a:p>
            <a:endParaRPr lang="en-GB" dirty="0"/>
          </a:p>
        </p:txBody>
      </p:sp>
      <p:pic>
        <p:nvPicPr>
          <p:cNvPr id="4" name="Content Placeholder 3"/>
          <p:cNvPicPr>
            <a:picLocks noChangeAspect="1"/>
          </p:cNvPicPr>
          <p:nvPr/>
        </p:nvPicPr>
        <p:blipFill rotWithShape="1">
          <a:blip r:embed="rId3"/>
          <a:srcRect l="14379" t="24018" r="60340" b="42113"/>
          <a:stretch/>
        </p:blipFill>
        <p:spPr>
          <a:xfrm>
            <a:off x="62346" y="730279"/>
            <a:ext cx="4133618" cy="3115061"/>
          </a:xfrm>
          <a:prstGeom prst="rect">
            <a:avLst/>
          </a:prstGeom>
        </p:spPr>
      </p:pic>
      <p:pic>
        <p:nvPicPr>
          <p:cNvPr id="5" name="Picture 4"/>
          <p:cNvPicPr>
            <a:picLocks noChangeAspect="1"/>
          </p:cNvPicPr>
          <p:nvPr/>
        </p:nvPicPr>
        <p:blipFill rotWithShape="1">
          <a:blip r:embed="rId4"/>
          <a:srcRect l="20279" t="39029" r="63521" b="30909"/>
          <a:stretch/>
        </p:blipFill>
        <p:spPr>
          <a:xfrm>
            <a:off x="4214640" y="3814219"/>
            <a:ext cx="2203893" cy="2434181"/>
          </a:xfrm>
          <a:prstGeom prst="rect">
            <a:avLst/>
          </a:prstGeom>
        </p:spPr>
      </p:pic>
      <p:pic>
        <p:nvPicPr>
          <p:cNvPr id="6" name="Picture 2" descr="A graph of single scattering albedo for liquid water and for ice at minus 50 degrees Celciu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30592" y="861848"/>
            <a:ext cx="4766555" cy="372024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7" name="Content Placeholder 3"/>
          <p:cNvPicPr>
            <a:picLocks noChangeAspect="1"/>
          </p:cNvPicPr>
          <p:nvPr/>
        </p:nvPicPr>
        <p:blipFill rotWithShape="1">
          <a:blip r:embed="rId3"/>
          <a:srcRect l="41492" t="24018" r="33509" b="42113"/>
          <a:stretch/>
        </p:blipFill>
        <p:spPr bwMode="auto">
          <a:xfrm>
            <a:off x="113038" y="3814219"/>
            <a:ext cx="4050910" cy="3087234"/>
          </a:xfrm>
          <a:prstGeom prst="rect">
            <a:avLst/>
          </a:prstGeom>
          <a:noFill/>
          <a:ln w="9525">
            <a:noFill/>
            <a:miter lim="800000"/>
            <a:headEnd/>
            <a:tailEnd/>
          </a:ln>
        </p:spPr>
      </p:pic>
      <p:sp>
        <p:nvSpPr>
          <p:cNvPr id="8" name="Rectangle 7"/>
          <p:cNvSpPr/>
          <p:nvPr/>
        </p:nvSpPr>
        <p:spPr>
          <a:xfrm>
            <a:off x="4810663" y="895694"/>
            <a:ext cx="2551945" cy="2031325"/>
          </a:xfrm>
          <a:prstGeom prst="rect">
            <a:avLst/>
          </a:prstGeom>
        </p:spPr>
        <p:txBody>
          <a:bodyPr wrap="square">
            <a:spAutoFit/>
          </a:bodyPr>
          <a:lstStyle/>
          <a:p>
            <a:pPr marL="0" indent="0">
              <a:buFont typeface="Arial" pitchFamily="34" charset="0"/>
              <a:buNone/>
            </a:pPr>
            <a:r>
              <a:rPr lang="en-GB" altLang="de-DE" sz="1800" b="0" kern="0" dirty="0" smtClean="0">
                <a:latin typeface="Roboto" panose="02000000000000000000" pitchFamily="2" charset="0"/>
                <a:ea typeface="Roboto" panose="02000000000000000000" pitchFamily="2" charset="0"/>
                <a:cs typeface="Arial"/>
              </a:rPr>
              <a:t>Water droplets </a:t>
            </a:r>
            <a:r>
              <a:rPr lang="en-GB" altLang="de-DE" sz="1800" b="0" kern="0" dirty="0">
                <a:latin typeface="Roboto" panose="02000000000000000000" pitchFamily="2" charset="0"/>
                <a:ea typeface="Roboto" panose="02000000000000000000" pitchFamily="2" charset="0"/>
                <a:cs typeface="Arial"/>
              </a:rPr>
              <a:t>reflect more </a:t>
            </a:r>
            <a:r>
              <a:rPr lang="en-GB" altLang="de-DE" sz="1800" b="0" kern="0" dirty="0" smtClean="0">
                <a:latin typeface="Roboto" panose="02000000000000000000" pitchFamily="2" charset="0"/>
                <a:ea typeface="Roboto" panose="02000000000000000000" pitchFamily="2" charset="0"/>
                <a:cs typeface="Arial"/>
              </a:rPr>
              <a:t>than ice crystals in IR3.9</a:t>
            </a:r>
          </a:p>
          <a:p>
            <a:pPr marL="0" indent="0">
              <a:buFont typeface="Arial" pitchFamily="34" charset="0"/>
              <a:buNone/>
            </a:pPr>
            <a:endParaRPr lang="en-GB" altLang="de-DE" sz="1800" b="0" kern="0" dirty="0">
              <a:latin typeface="Roboto" panose="02000000000000000000" pitchFamily="2" charset="0"/>
              <a:ea typeface="Roboto" panose="02000000000000000000" pitchFamily="2" charset="0"/>
              <a:cs typeface="Arial"/>
            </a:endParaRPr>
          </a:p>
          <a:p>
            <a:pPr marL="0" indent="0">
              <a:buFont typeface="Arial" pitchFamily="34" charset="0"/>
              <a:buNone/>
            </a:pPr>
            <a:r>
              <a:rPr lang="en-GB" altLang="de-DE" sz="1800" b="0" kern="0" dirty="0" smtClean="0">
                <a:latin typeface="Roboto" panose="02000000000000000000" pitchFamily="2" charset="0"/>
                <a:ea typeface="Roboto" panose="02000000000000000000" pitchFamily="2" charset="0"/>
                <a:cs typeface="Arial"/>
              </a:rPr>
              <a:t>Small </a:t>
            </a:r>
            <a:r>
              <a:rPr lang="en-GB" altLang="de-DE" sz="1800" b="0" kern="0" dirty="0">
                <a:latin typeface="Roboto" panose="02000000000000000000" pitchFamily="2" charset="0"/>
                <a:ea typeface="Roboto" panose="02000000000000000000" pitchFamily="2" charset="0"/>
                <a:cs typeface="Arial"/>
              </a:rPr>
              <a:t>ice particles reflect more </a:t>
            </a:r>
            <a:r>
              <a:rPr lang="en-GB" altLang="de-DE" sz="1800" b="0" kern="0" dirty="0" smtClean="0">
                <a:latin typeface="Roboto" panose="02000000000000000000" pitchFamily="2" charset="0"/>
                <a:ea typeface="Roboto" panose="02000000000000000000" pitchFamily="2" charset="0"/>
                <a:cs typeface="Arial"/>
              </a:rPr>
              <a:t>than large ice in IR3.9</a:t>
            </a:r>
            <a:endParaRPr lang="en-GB" altLang="de-DE" sz="1800" b="0" kern="0" dirty="0">
              <a:latin typeface="Roboto" panose="02000000000000000000" pitchFamily="2" charset="0"/>
              <a:ea typeface="Roboto" panose="02000000000000000000" pitchFamily="2" charset="0"/>
              <a:cs typeface="Arial"/>
            </a:endParaRPr>
          </a:p>
        </p:txBody>
      </p:sp>
    </p:spTree>
    <p:extLst>
      <p:ext uri="{BB962C8B-B14F-4D97-AF65-F5344CB8AC3E}">
        <p14:creationId xmlns:p14="http://schemas.microsoft.com/office/powerpoint/2010/main" val="2861440068"/>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MTG FCI 2.25 </a:t>
            </a:r>
            <a:r>
              <a:rPr lang="en-US" dirty="0" err="1"/>
              <a:t>μm</a:t>
            </a:r>
            <a:r>
              <a:rPr lang="en-US" dirty="0"/>
              <a:t> channel</a:t>
            </a:r>
            <a:endParaRPr lang="en-GB" dirty="0"/>
          </a:p>
        </p:txBody>
      </p:sp>
      <p:sp>
        <p:nvSpPr>
          <p:cNvPr id="4" name="Content Placeholder 2"/>
          <p:cNvSpPr>
            <a:spLocks noGrp="1"/>
          </p:cNvSpPr>
          <p:nvPr>
            <p:ph type="body" sz="quarter" idx="10"/>
          </p:nvPr>
        </p:nvSpPr>
        <p:spPr>
          <a:xfrm>
            <a:off x="145054" y="1139429"/>
            <a:ext cx="4031162" cy="5262675"/>
          </a:xfrm>
        </p:spPr>
        <p:txBody>
          <a:bodyPr>
            <a:normAutofit/>
          </a:bodyPr>
          <a:lstStyle/>
          <a:p>
            <a:pPr marL="0" indent="0">
              <a:buNone/>
            </a:pPr>
            <a:r>
              <a:rPr lang="en-GB" sz="2000" b="1" dirty="0" smtClean="0"/>
              <a:t>Cloud phase RGB </a:t>
            </a:r>
          </a:p>
          <a:p>
            <a:pPr marL="0" indent="0">
              <a:buNone/>
            </a:pPr>
            <a:r>
              <a:rPr lang="en-GB" sz="2000" b="1" dirty="0" smtClean="0"/>
              <a:t>(1.63 - 2.25 - 0.67 </a:t>
            </a:r>
            <a:r>
              <a:rPr lang="el-GR" sz="2000" b="1" dirty="0" smtClean="0"/>
              <a:t>μ</a:t>
            </a:r>
            <a:r>
              <a:rPr lang="en-GB" sz="2000" b="1" dirty="0" smtClean="0"/>
              <a:t>m)</a:t>
            </a:r>
          </a:p>
          <a:p>
            <a:pPr marL="0" indent="0">
              <a:buNone/>
            </a:pPr>
            <a:endParaRPr lang="en-GB" sz="2000" dirty="0"/>
          </a:p>
          <a:p>
            <a:pPr marL="0" indent="0">
              <a:buNone/>
            </a:pPr>
            <a:r>
              <a:rPr lang="en-GB" sz="2000" b="1" dirty="0"/>
              <a:t>Application: </a:t>
            </a:r>
          </a:p>
          <a:p>
            <a:pPr marL="0" indent="0">
              <a:buNone/>
            </a:pPr>
            <a:r>
              <a:rPr lang="en-GB" sz="2000" dirty="0" smtClean="0"/>
              <a:t>cloud </a:t>
            </a:r>
            <a:r>
              <a:rPr lang="en-GB" sz="2000" dirty="0"/>
              <a:t>phase distinction</a:t>
            </a:r>
          </a:p>
          <a:p>
            <a:pPr marL="0" indent="0">
              <a:buNone/>
            </a:pPr>
            <a:endParaRPr lang="en-GB" sz="2000" dirty="0"/>
          </a:p>
          <a:p>
            <a:r>
              <a:rPr lang="en-GB" sz="2000" dirty="0"/>
              <a:t>Availability of 2.25 </a:t>
            </a:r>
            <a:r>
              <a:rPr lang="el-GR" sz="2000" dirty="0"/>
              <a:t>μ</a:t>
            </a:r>
            <a:r>
              <a:rPr lang="en-GB" sz="2000" dirty="0"/>
              <a:t>m channel, together with 1.63 </a:t>
            </a:r>
            <a:r>
              <a:rPr lang="el-GR" sz="2000" dirty="0"/>
              <a:t>μ</a:t>
            </a:r>
            <a:r>
              <a:rPr lang="en-GB" sz="2000" dirty="0"/>
              <a:t>m will enable more reliable cloud phase analysis! </a:t>
            </a:r>
          </a:p>
          <a:p>
            <a:pPr marL="0" indent="0">
              <a:buNone/>
            </a:pPr>
            <a:endParaRPr lang="en-GB" sz="2000" dirty="0" smtClean="0"/>
          </a:p>
          <a:p>
            <a:pPr marL="0" indent="0">
              <a:buNone/>
            </a:pPr>
            <a:endParaRPr lang="en-GB" sz="2000" dirty="0" smtClean="0"/>
          </a:p>
        </p:txBody>
      </p:sp>
      <p:pic>
        <p:nvPicPr>
          <p:cNvPr id="5" name="Picture 4"/>
          <p:cNvPicPr>
            <a:picLocks noChangeAspect="1"/>
          </p:cNvPicPr>
          <p:nvPr/>
        </p:nvPicPr>
        <p:blipFill rotWithShape="1">
          <a:blip r:embed="rId3"/>
          <a:srcRect l="14676" t="18229" r="65615" b="29541"/>
          <a:stretch/>
        </p:blipFill>
        <p:spPr>
          <a:xfrm>
            <a:off x="4558352" y="930206"/>
            <a:ext cx="7469875" cy="5567653"/>
          </a:xfrm>
          <a:prstGeom prst="rect">
            <a:avLst/>
          </a:prstGeom>
        </p:spPr>
      </p:pic>
    </p:spTree>
    <p:extLst>
      <p:ext uri="{BB962C8B-B14F-4D97-AF65-F5344CB8AC3E}">
        <p14:creationId xmlns:p14="http://schemas.microsoft.com/office/powerpoint/2010/main" val="3029474543"/>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MTG FCI 1.38 </a:t>
            </a:r>
            <a:r>
              <a:rPr lang="el-GR" dirty="0"/>
              <a:t>μ</a:t>
            </a:r>
            <a:r>
              <a:rPr lang="en-GB" dirty="0"/>
              <a:t>m channel</a:t>
            </a:r>
          </a:p>
        </p:txBody>
      </p:sp>
      <p:sp>
        <p:nvSpPr>
          <p:cNvPr id="4" name="Content Placeholder 2"/>
          <p:cNvSpPr>
            <a:spLocks noGrp="1"/>
          </p:cNvSpPr>
          <p:nvPr>
            <p:ph type="body" sz="quarter" idx="10"/>
          </p:nvPr>
        </p:nvSpPr>
        <p:spPr>
          <a:xfrm>
            <a:off x="145053" y="1139429"/>
            <a:ext cx="4831234" cy="5262675"/>
          </a:xfrm>
        </p:spPr>
        <p:txBody>
          <a:bodyPr>
            <a:normAutofit/>
          </a:bodyPr>
          <a:lstStyle/>
          <a:p>
            <a:pPr marL="0" indent="0">
              <a:buNone/>
            </a:pPr>
            <a:r>
              <a:rPr lang="en-GB" sz="2000" b="1" dirty="0"/>
              <a:t>Cloud Type RGB  (</a:t>
            </a:r>
            <a:r>
              <a:rPr lang="el-GR" sz="2000" b="1" dirty="0"/>
              <a:t>1.38 - 0.67 - 1.63 μ</a:t>
            </a:r>
            <a:r>
              <a:rPr lang="en-GB" sz="2000" b="1" dirty="0"/>
              <a:t>m</a:t>
            </a:r>
            <a:r>
              <a:rPr lang="en-GB" sz="2000" b="1" dirty="0" smtClean="0"/>
              <a:t>)</a:t>
            </a:r>
          </a:p>
          <a:p>
            <a:pPr marL="0" indent="0">
              <a:buNone/>
            </a:pPr>
            <a:endParaRPr lang="en-GB" sz="2000" b="1" dirty="0" smtClean="0"/>
          </a:p>
          <a:p>
            <a:pPr marL="0" indent="0">
              <a:buNone/>
            </a:pPr>
            <a:r>
              <a:rPr lang="en-GB" sz="2000" b="1" dirty="0" smtClean="0"/>
              <a:t>Application: </a:t>
            </a:r>
          </a:p>
          <a:p>
            <a:pPr marL="0" indent="0">
              <a:buNone/>
            </a:pPr>
            <a:r>
              <a:rPr lang="en-GB" sz="2000" dirty="0" smtClean="0"/>
              <a:t>cloud type distinction</a:t>
            </a:r>
            <a:endParaRPr lang="en-GB" sz="2000" dirty="0"/>
          </a:p>
          <a:p>
            <a:endParaRPr lang="en-GB" sz="2000" dirty="0" smtClean="0"/>
          </a:p>
          <a:p>
            <a:pPr marL="0" indent="0">
              <a:buNone/>
            </a:pPr>
            <a:r>
              <a:rPr lang="en-GB" sz="2000" dirty="0" smtClean="0"/>
              <a:t>Availability of 1.38 </a:t>
            </a:r>
            <a:r>
              <a:rPr lang="el-GR" sz="2000" dirty="0" smtClean="0"/>
              <a:t>μ</a:t>
            </a:r>
            <a:r>
              <a:rPr lang="en-GB" sz="2000" dirty="0" smtClean="0"/>
              <a:t>m channel will:</a:t>
            </a:r>
          </a:p>
          <a:p>
            <a:pPr marL="0" indent="0">
              <a:buNone/>
            </a:pPr>
            <a:endParaRPr lang="en-GB" sz="2000" dirty="0" smtClean="0"/>
          </a:p>
          <a:p>
            <a:r>
              <a:rPr lang="en-GB" sz="2000" dirty="0" smtClean="0"/>
              <a:t>improve detection of very thin cirrus clouds</a:t>
            </a:r>
          </a:p>
          <a:p>
            <a:endParaRPr lang="en-GB" sz="2000" dirty="0" smtClean="0"/>
          </a:p>
          <a:p>
            <a:r>
              <a:rPr lang="en-GB" sz="2000" dirty="0" smtClean="0"/>
              <a:t>enable </a:t>
            </a:r>
            <a:r>
              <a:rPr lang="en-US" sz="2000" dirty="0"/>
              <a:t>better discrimination between different cloud types (assisting with cloud height and thickness assignment)</a:t>
            </a:r>
            <a:endParaRPr lang="en-GB" sz="2000" dirty="0"/>
          </a:p>
        </p:txBody>
      </p:sp>
      <p:grpSp>
        <p:nvGrpSpPr>
          <p:cNvPr id="5" name="Group 4"/>
          <p:cNvGrpSpPr/>
          <p:nvPr/>
        </p:nvGrpSpPr>
        <p:grpSpPr>
          <a:xfrm>
            <a:off x="4799052" y="1008099"/>
            <a:ext cx="7199634" cy="5525334"/>
            <a:chOff x="4826768" y="1237126"/>
            <a:chExt cx="6995370" cy="5392102"/>
          </a:xfrm>
        </p:grpSpPr>
        <p:grpSp>
          <p:nvGrpSpPr>
            <p:cNvPr id="6" name="Group 5"/>
            <p:cNvGrpSpPr/>
            <p:nvPr/>
          </p:nvGrpSpPr>
          <p:grpSpPr>
            <a:xfrm>
              <a:off x="5297715" y="1751810"/>
              <a:ext cx="4973828" cy="4233308"/>
              <a:chOff x="7157657" y="1624486"/>
              <a:chExt cx="4500000" cy="4038479"/>
            </a:xfrm>
          </p:grpSpPr>
          <p:pic>
            <p:nvPicPr>
              <p:cNvPr id="14" name="Picture 13">
                <a:extLst>
                  <a:ext uri="{FF2B5EF4-FFF2-40B4-BE49-F238E27FC236}">
                    <a16:creationId xmlns:a16="http://schemas.microsoft.com/office/drawing/2014/main" id="{00000000-0000-0000-0000-000000000000}"/>
                  </a:ext>
                </a:extLst>
              </p:cNvPr>
              <p:cNvPicPr>
                <a:picLocks noChangeAspect="1"/>
              </p:cNvPicPr>
              <p:nvPr/>
            </p:nvPicPr>
            <p:blipFill>
              <a:blip r:embed="rId3">
                <a:lum/>
                <a:alphaModFix/>
              </a:blip>
              <a:srcRect/>
              <a:stretch>
                <a:fillRect/>
              </a:stretch>
            </p:blipFill>
            <p:spPr>
              <a:xfrm>
                <a:off x="7157657" y="1624486"/>
                <a:ext cx="4500000" cy="4038479"/>
              </a:xfrm>
              <a:prstGeom prst="rect">
                <a:avLst/>
              </a:prstGeom>
              <a:noFill/>
              <a:ln w="0">
                <a:solidFill>
                  <a:srgbClr val="FF0000">
                    <a:alpha val="0"/>
                  </a:srgbClr>
                </a:solidFill>
                <a:prstDash val="solid"/>
              </a:ln>
            </p:spPr>
          </p:pic>
          <p:sp>
            <p:nvSpPr>
              <p:cNvPr id="15" name="Freeform 14"/>
              <p:cNvSpPr/>
              <p:nvPr/>
            </p:nvSpPr>
            <p:spPr>
              <a:xfrm>
                <a:off x="8129657" y="4085656"/>
                <a:ext cx="2160000" cy="1080000"/>
              </a:xfrm>
              <a:custGeom>
                <a:avLst/>
                <a:gdLst>
                  <a:gd name="f0" fmla="val 10800000"/>
                  <a:gd name="f1" fmla="val 5400000"/>
                  <a:gd name="f2" fmla="val 180"/>
                  <a:gd name="f3" fmla="val w"/>
                  <a:gd name="f4" fmla="val h"/>
                  <a:gd name="f5" fmla="*/ 5419351 1 1725033"/>
                  <a:gd name="f6" fmla="*/ 10800 10800 1"/>
                  <a:gd name="f7" fmla="+- 0 0 0"/>
                  <a:gd name="f8" fmla="+- 0 0 360"/>
                  <a:gd name="f9" fmla="val 10800"/>
                  <a:gd name="f10" fmla="*/ f3 1 21600"/>
                  <a:gd name="f11" fmla="*/ f4 1 21600"/>
                  <a:gd name="f12" fmla="*/ 0 f5 1"/>
                  <a:gd name="f13" fmla="*/ f7 f0 1"/>
                  <a:gd name="f14" fmla="*/ f8 f0 1"/>
                  <a:gd name="f15" fmla="*/ 3163 f10 1"/>
                  <a:gd name="f16" fmla="*/ 18437 f10 1"/>
                  <a:gd name="f17" fmla="*/ 18437 f11 1"/>
                  <a:gd name="f18" fmla="*/ 3163 f11 1"/>
                  <a:gd name="f19" fmla="*/ f12 1 f2"/>
                  <a:gd name="f20" fmla="*/ f13 1 f2"/>
                  <a:gd name="f21" fmla="*/ f14 1 f2"/>
                  <a:gd name="f22" fmla="*/ 10800 f10 1"/>
                  <a:gd name="f23" fmla="*/ 0 f11 1"/>
                  <a:gd name="f24" fmla="*/ 0 f10 1"/>
                  <a:gd name="f25" fmla="*/ 10800 f11 1"/>
                  <a:gd name="f26" fmla="*/ 21600 f11 1"/>
                  <a:gd name="f27" fmla="*/ 21600 f10 1"/>
                  <a:gd name="f28" fmla="+- 0 0 f19"/>
                  <a:gd name="f29" fmla="+- f20 0 f1"/>
                  <a:gd name="f30" fmla="+- f21 0 f1"/>
                  <a:gd name="f31" fmla="*/ f28 f0 1"/>
                  <a:gd name="f32" fmla="+- f30 0 f29"/>
                  <a:gd name="f33" fmla="*/ f31 1 f5"/>
                  <a:gd name="f34" fmla="+- f33 0 f1"/>
                  <a:gd name="f35" fmla="cos 1 f34"/>
                  <a:gd name="f36" fmla="sin 1 f34"/>
                  <a:gd name="f37" fmla="+- 0 0 f35"/>
                  <a:gd name="f38" fmla="+- 0 0 f36"/>
                  <a:gd name="f39" fmla="*/ 10800 f37 1"/>
                  <a:gd name="f40" fmla="*/ 10800 f38 1"/>
                  <a:gd name="f41" fmla="*/ f39 f39 1"/>
                  <a:gd name="f42" fmla="*/ f40 f40 1"/>
                  <a:gd name="f43" fmla="+- f41 f42 0"/>
                  <a:gd name="f44" fmla="sqrt f43"/>
                  <a:gd name="f45" fmla="*/ f6 1 f44"/>
                  <a:gd name="f46" fmla="*/ f37 f45 1"/>
                  <a:gd name="f47" fmla="*/ f38 f45 1"/>
                  <a:gd name="f48" fmla="+- 10800 0 f46"/>
                  <a:gd name="f49" fmla="+- 10800 0 f47"/>
                </a:gdLst>
                <a:ahLst/>
                <a:cxnLst>
                  <a:cxn ang="3cd4">
                    <a:pos x="hc" y="t"/>
                  </a:cxn>
                  <a:cxn ang="0">
                    <a:pos x="r" y="vc"/>
                  </a:cxn>
                  <a:cxn ang="cd4">
                    <a:pos x="hc" y="b"/>
                  </a:cxn>
                  <a:cxn ang="cd2">
                    <a:pos x="l" y="vc"/>
                  </a:cxn>
                  <a:cxn ang="f29">
                    <a:pos x="f22" y="f23"/>
                  </a:cxn>
                  <a:cxn ang="f29">
                    <a:pos x="f15" y="f18"/>
                  </a:cxn>
                  <a:cxn ang="f29">
                    <a:pos x="f24" y="f25"/>
                  </a:cxn>
                  <a:cxn ang="f29">
                    <a:pos x="f15" y="f17"/>
                  </a:cxn>
                  <a:cxn ang="f29">
                    <a:pos x="f22" y="f26"/>
                  </a:cxn>
                  <a:cxn ang="f29">
                    <a:pos x="f16" y="f17"/>
                  </a:cxn>
                  <a:cxn ang="f29">
                    <a:pos x="f27" y="f25"/>
                  </a:cxn>
                  <a:cxn ang="f29">
                    <a:pos x="f16" y="f18"/>
                  </a:cxn>
                </a:cxnLst>
                <a:rect l="f15" t="f18" r="f16" b="f17"/>
                <a:pathLst>
                  <a:path w="21600" h="21600">
                    <a:moveTo>
                      <a:pt x="f48" y="f49"/>
                    </a:moveTo>
                    <a:arcTo wR="f9" hR="f9" stAng="f29" swAng="f32"/>
                    <a:close/>
                  </a:path>
                </a:pathLst>
              </a:custGeom>
              <a:noFill/>
              <a:ln w="29160">
                <a:solidFill>
                  <a:srgbClr val="FF0000"/>
                </a:solidFill>
                <a:prstDash val="solid"/>
              </a:ln>
            </p:spPr>
            <p:txBody>
              <a:bodyPr wrap="none" lIns="104400" tIns="59400" rIns="104400" bIns="59400" anchor="ctr" anchorCtr="0" compatLnSpc="0">
                <a:noAutofit/>
              </a:bodyPr>
              <a:lstStyle/>
              <a:p>
                <a:pPr marL="0" marR="0" lvl="0" indent="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sp>
            <p:nvSpPr>
              <p:cNvPr id="16" name="Freeform 15"/>
              <p:cNvSpPr/>
              <p:nvPr/>
            </p:nvSpPr>
            <p:spPr>
              <a:xfrm>
                <a:off x="10937657" y="2645657"/>
                <a:ext cx="720000" cy="1080000"/>
              </a:xfrm>
              <a:custGeom>
                <a:avLst/>
                <a:gdLst>
                  <a:gd name="f0" fmla="val 10800000"/>
                  <a:gd name="f1" fmla="val 5400000"/>
                  <a:gd name="f2" fmla="val 180"/>
                  <a:gd name="f3" fmla="val w"/>
                  <a:gd name="f4" fmla="val h"/>
                  <a:gd name="f5" fmla="*/ 5419351 1 1725033"/>
                  <a:gd name="f6" fmla="*/ 10800 10800 1"/>
                  <a:gd name="f7" fmla="+- 0 0 0"/>
                  <a:gd name="f8" fmla="+- 0 0 360"/>
                  <a:gd name="f9" fmla="val 10800"/>
                  <a:gd name="f10" fmla="*/ f3 1 21600"/>
                  <a:gd name="f11" fmla="*/ f4 1 21600"/>
                  <a:gd name="f12" fmla="*/ 0 f5 1"/>
                  <a:gd name="f13" fmla="*/ f7 f0 1"/>
                  <a:gd name="f14" fmla="*/ f8 f0 1"/>
                  <a:gd name="f15" fmla="*/ 3163 f10 1"/>
                  <a:gd name="f16" fmla="*/ 18437 f10 1"/>
                  <a:gd name="f17" fmla="*/ 18437 f11 1"/>
                  <a:gd name="f18" fmla="*/ 3163 f11 1"/>
                  <a:gd name="f19" fmla="*/ f12 1 f2"/>
                  <a:gd name="f20" fmla="*/ f13 1 f2"/>
                  <a:gd name="f21" fmla="*/ f14 1 f2"/>
                  <a:gd name="f22" fmla="*/ 10800 f10 1"/>
                  <a:gd name="f23" fmla="*/ 0 f11 1"/>
                  <a:gd name="f24" fmla="*/ 0 f10 1"/>
                  <a:gd name="f25" fmla="*/ 10800 f11 1"/>
                  <a:gd name="f26" fmla="*/ 21600 f11 1"/>
                  <a:gd name="f27" fmla="*/ 21600 f10 1"/>
                  <a:gd name="f28" fmla="+- 0 0 f19"/>
                  <a:gd name="f29" fmla="+- f20 0 f1"/>
                  <a:gd name="f30" fmla="+- f21 0 f1"/>
                  <a:gd name="f31" fmla="*/ f28 f0 1"/>
                  <a:gd name="f32" fmla="+- f30 0 f29"/>
                  <a:gd name="f33" fmla="*/ f31 1 f5"/>
                  <a:gd name="f34" fmla="+- f33 0 f1"/>
                  <a:gd name="f35" fmla="cos 1 f34"/>
                  <a:gd name="f36" fmla="sin 1 f34"/>
                  <a:gd name="f37" fmla="+- 0 0 f35"/>
                  <a:gd name="f38" fmla="+- 0 0 f36"/>
                  <a:gd name="f39" fmla="*/ 10800 f37 1"/>
                  <a:gd name="f40" fmla="*/ 10800 f38 1"/>
                  <a:gd name="f41" fmla="*/ f39 f39 1"/>
                  <a:gd name="f42" fmla="*/ f40 f40 1"/>
                  <a:gd name="f43" fmla="+- f41 f42 0"/>
                  <a:gd name="f44" fmla="sqrt f43"/>
                  <a:gd name="f45" fmla="*/ f6 1 f44"/>
                  <a:gd name="f46" fmla="*/ f37 f45 1"/>
                  <a:gd name="f47" fmla="*/ f38 f45 1"/>
                  <a:gd name="f48" fmla="+- 10800 0 f46"/>
                  <a:gd name="f49" fmla="+- 10800 0 f47"/>
                </a:gdLst>
                <a:ahLst/>
                <a:cxnLst>
                  <a:cxn ang="3cd4">
                    <a:pos x="hc" y="t"/>
                  </a:cxn>
                  <a:cxn ang="0">
                    <a:pos x="r" y="vc"/>
                  </a:cxn>
                  <a:cxn ang="cd4">
                    <a:pos x="hc" y="b"/>
                  </a:cxn>
                  <a:cxn ang="cd2">
                    <a:pos x="l" y="vc"/>
                  </a:cxn>
                  <a:cxn ang="f29">
                    <a:pos x="f22" y="f23"/>
                  </a:cxn>
                  <a:cxn ang="f29">
                    <a:pos x="f15" y="f18"/>
                  </a:cxn>
                  <a:cxn ang="f29">
                    <a:pos x="f24" y="f25"/>
                  </a:cxn>
                  <a:cxn ang="f29">
                    <a:pos x="f15" y="f17"/>
                  </a:cxn>
                  <a:cxn ang="f29">
                    <a:pos x="f22" y="f26"/>
                  </a:cxn>
                  <a:cxn ang="f29">
                    <a:pos x="f16" y="f17"/>
                  </a:cxn>
                  <a:cxn ang="f29">
                    <a:pos x="f27" y="f25"/>
                  </a:cxn>
                  <a:cxn ang="f29">
                    <a:pos x="f16" y="f18"/>
                  </a:cxn>
                </a:cxnLst>
                <a:rect l="f15" t="f18" r="f16" b="f17"/>
                <a:pathLst>
                  <a:path w="21600" h="21600">
                    <a:moveTo>
                      <a:pt x="f48" y="f49"/>
                    </a:moveTo>
                    <a:arcTo wR="f9" hR="f9" stAng="f29" swAng="f32"/>
                    <a:close/>
                  </a:path>
                </a:pathLst>
              </a:custGeom>
              <a:noFill/>
              <a:ln w="29160">
                <a:solidFill>
                  <a:srgbClr val="00FFFF"/>
                </a:solidFill>
                <a:prstDash val="solid"/>
              </a:ln>
            </p:spPr>
            <p:txBody>
              <a:bodyPr wrap="none" lIns="104400" tIns="59400" rIns="104400" bIns="59400" anchor="ctr" anchorCtr="0" compatLnSpc="0">
                <a:noAutofit/>
              </a:bodyPr>
              <a:lstStyle/>
              <a:p>
                <a:pPr marL="0" marR="0" lvl="0" indent="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grpSp>
        <p:sp>
          <p:nvSpPr>
            <p:cNvPr id="7" name="Straight Connector 6"/>
            <p:cNvSpPr/>
            <p:nvPr/>
          </p:nvSpPr>
          <p:spPr>
            <a:xfrm flipH="1">
              <a:off x="7540170" y="1575680"/>
              <a:ext cx="2339809" cy="1428777"/>
            </a:xfrm>
            <a:prstGeom prst="line">
              <a:avLst/>
            </a:prstGeom>
            <a:noFill/>
            <a:ln w="29160">
              <a:solidFill>
                <a:srgbClr val="FFFF00"/>
              </a:solidFill>
              <a:prstDash val="solid"/>
              <a:tailEnd type="arrow"/>
            </a:ln>
          </p:spPr>
          <p:txBody>
            <a:bodyPr wrap="none" lIns="104400" tIns="59400" rIns="104400" bIns="59400" anchor="ctr" anchorCtr="0" compatLnSpc="0"/>
            <a:lstStyle/>
            <a:p>
              <a:pPr marL="0" marR="0" lvl="0" indent="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sp>
          <p:nvSpPr>
            <p:cNvPr id="8" name="Straight Connector 7"/>
            <p:cNvSpPr/>
            <p:nvPr/>
          </p:nvSpPr>
          <p:spPr>
            <a:xfrm flipH="1" flipV="1">
              <a:off x="6276987" y="5463818"/>
              <a:ext cx="95075" cy="726831"/>
            </a:xfrm>
            <a:prstGeom prst="line">
              <a:avLst/>
            </a:prstGeom>
            <a:noFill/>
            <a:ln w="29160">
              <a:solidFill>
                <a:srgbClr val="FFFF00"/>
              </a:solidFill>
              <a:prstDash val="solid"/>
              <a:tailEnd type="arrow"/>
            </a:ln>
          </p:spPr>
          <p:txBody>
            <a:bodyPr wrap="none" lIns="104400" tIns="59400" rIns="104400" bIns="59400" anchor="ctr" anchorCtr="0" compatLnSpc="0"/>
            <a:lstStyle/>
            <a:p>
              <a:pPr marL="0" marR="0" lvl="0" indent="0" hangingPunct="0">
                <a:lnSpc>
                  <a:spcPct val="100000"/>
                </a:lnSpc>
                <a:spcBef>
                  <a:spcPts val="0"/>
                </a:spcBef>
                <a:spcAft>
                  <a:spcPts val="0"/>
                </a:spcAft>
                <a:buNone/>
                <a:tabLst/>
              </a:pPr>
              <a:endParaRPr lang="en-GB" sz="1800" b="0" i="0" u="none" strike="noStrike" kern="1200" cap="none">
                <a:ln>
                  <a:noFill/>
                </a:ln>
                <a:latin typeface="Liberation Sans" pitchFamily="18"/>
                <a:ea typeface="Microsoft YaHei" pitchFamily="2"/>
                <a:cs typeface="Mangal" pitchFamily="2"/>
              </a:endParaRPr>
            </a:p>
          </p:txBody>
        </p:sp>
        <p:sp>
          <p:nvSpPr>
            <p:cNvPr id="9" name="TextBox 8"/>
            <p:cNvSpPr txBox="1"/>
            <p:nvPr/>
          </p:nvSpPr>
          <p:spPr>
            <a:xfrm>
              <a:off x="10303097" y="2932989"/>
              <a:ext cx="1519041" cy="830997"/>
            </a:xfrm>
            <a:prstGeom prst="rect">
              <a:avLst/>
            </a:prstGeom>
            <a:noFill/>
            <a:ln>
              <a:solidFill>
                <a:schemeClr val="bg1"/>
              </a:solidFill>
            </a:ln>
          </p:spPr>
          <p:txBody>
            <a:bodyPr wrap="square" rtlCol="0">
              <a:spAutoFit/>
            </a:bodyPr>
            <a:lstStyle/>
            <a:p>
              <a:r>
                <a:rPr lang="en-GB" sz="1600" b="0" dirty="0" smtClean="0">
                  <a:solidFill>
                    <a:schemeClr val="tx2"/>
                  </a:solidFill>
                  <a:latin typeface="Roboto" panose="02000000000000000000" pitchFamily="2" charset="0"/>
                  <a:ea typeface="Roboto" panose="02000000000000000000" pitchFamily="2" charset="0"/>
                  <a:cs typeface="Arial" panose="020B0604020202020204" pitchFamily="34" charset="0"/>
                </a:rPr>
                <a:t>Maritime stratocumuli – </a:t>
              </a:r>
            </a:p>
            <a:p>
              <a:r>
                <a:rPr lang="en-GB" sz="1600" b="0" dirty="0" smtClean="0">
                  <a:solidFill>
                    <a:schemeClr val="tx2"/>
                  </a:solidFill>
                  <a:latin typeface="Roboto" panose="02000000000000000000" pitchFamily="2" charset="0"/>
                  <a:ea typeface="Roboto" panose="02000000000000000000" pitchFamily="2" charset="0"/>
                  <a:cs typeface="Arial" panose="020B0604020202020204" pitchFamily="34" charset="0"/>
                </a:rPr>
                <a:t>water clouds</a:t>
              </a:r>
            </a:p>
          </p:txBody>
        </p:sp>
        <p:sp>
          <p:nvSpPr>
            <p:cNvPr id="10" name="TextBox 9"/>
            <p:cNvSpPr txBox="1"/>
            <p:nvPr/>
          </p:nvSpPr>
          <p:spPr>
            <a:xfrm>
              <a:off x="8157386" y="6058554"/>
              <a:ext cx="3432500" cy="570674"/>
            </a:xfrm>
            <a:prstGeom prst="rect">
              <a:avLst/>
            </a:prstGeom>
            <a:solidFill>
              <a:schemeClr val="tx1"/>
            </a:solidFill>
            <a:ln>
              <a:solidFill>
                <a:schemeClr val="bg1"/>
              </a:solidFill>
            </a:ln>
          </p:spPr>
          <p:txBody>
            <a:bodyPr wrap="square" rtlCol="0">
              <a:spAutoFit/>
            </a:bodyPr>
            <a:lstStyle/>
            <a:p>
              <a:r>
                <a:rPr lang="en-GB" sz="1600" b="0" dirty="0" smtClean="0">
                  <a:solidFill>
                    <a:schemeClr val="tx2"/>
                  </a:solidFill>
                  <a:latin typeface="Roboto" panose="02000000000000000000" pitchFamily="2" charset="0"/>
                  <a:ea typeface="Roboto" panose="02000000000000000000" pitchFamily="2" charset="0"/>
                  <a:cs typeface="Arial" panose="020B0604020202020204" pitchFamily="34" charset="0"/>
                </a:rPr>
                <a:t>Thin cirrus clouds (colours change due to changing background)</a:t>
              </a:r>
            </a:p>
          </p:txBody>
        </p:sp>
        <p:cxnSp>
          <p:nvCxnSpPr>
            <p:cNvPr id="11" name="Straight Arrow Connector 10"/>
            <p:cNvCxnSpPr>
              <a:stCxn id="10" idx="0"/>
              <a:endCxn id="15" idx="2"/>
            </p:cNvCxnSpPr>
            <p:nvPr/>
          </p:nvCxnSpPr>
          <p:spPr bwMode="auto">
            <a:xfrm flipH="1" flipV="1">
              <a:off x="7565781" y="5463818"/>
              <a:ext cx="2307856" cy="594736"/>
            </a:xfrm>
            <a:prstGeom prst="straightConnector1">
              <a:avLst/>
            </a:prstGeom>
            <a:solidFill>
              <a:schemeClr val="bg2"/>
            </a:solidFill>
            <a:ln w="38100" cap="flat" cmpd="sng" algn="ctr">
              <a:solidFill>
                <a:srgbClr val="FFFF00"/>
              </a:solidFill>
              <a:prstDash val="solid"/>
              <a:round/>
              <a:headEnd type="none" w="med" len="med"/>
              <a:tailEnd type="triangle"/>
            </a:ln>
            <a:effectLst/>
          </p:spPr>
        </p:cxnSp>
        <p:sp>
          <p:nvSpPr>
            <p:cNvPr id="12" name="TextBox 11"/>
            <p:cNvSpPr txBox="1"/>
            <p:nvPr/>
          </p:nvSpPr>
          <p:spPr>
            <a:xfrm>
              <a:off x="4826768" y="6190649"/>
              <a:ext cx="2957861" cy="338554"/>
            </a:xfrm>
            <a:prstGeom prst="rect">
              <a:avLst/>
            </a:prstGeom>
            <a:noFill/>
            <a:ln>
              <a:solidFill>
                <a:schemeClr val="bg1"/>
              </a:solidFill>
            </a:ln>
          </p:spPr>
          <p:txBody>
            <a:bodyPr wrap="none" rtlCol="0">
              <a:spAutoFit/>
            </a:bodyPr>
            <a:lstStyle/>
            <a:p>
              <a:r>
                <a:rPr lang="en-GB" sz="1600" b="0" dirty="0" smtClean="0">
                  <a:solidFill>
                    <a:schemeClr val="tx2"/>
                  </a:solidFill>
                  <a:latin typeface="Roboto" panose="02000000000000000000" pitchFamily="2" charset="0"/>
                  <a:ea typeface="Roboto" panose="02000000000000000000" pitchFamily="2" charset="0"/>
                  <a:cs typeface="Arial" panose="020B0604020202020204" pitchFamily="34" charset="0"/>
                </a:rPr>
                <a:t>Low water clouds – fog/stratus</a:t>
              </a:r>
            </a:p>
          </p:txBody>
        </p:sp>
        <p:sp>
          <p:nvSpPr>
            <p:cNvPr id="13" name="TextBox 12"/>
            <p:cNvSpPr txBox="1"/>
            <p:nvPr/>
          </p:nvSpPr>
          <p:spPr>
            <a:xfrm>
              <a:off x="7820722" y="1237126"/>
              <a:ext cx="4001416" cy="338554"/>
            </a:xfrm>
            <a:prstGeom prst="rect">
              <a:avLst/>
            </a:prstGeom>
            <a:noFill/>
            <a:ln>
              <a:solidFill>
                <a:schemeClr val="bg1"/>
              </a:solidFill>
            </a:ln>
          </p:spPr>
          <p:txBody>
            <a:bodyPr wrap="none" rtlCol="0">
              <a:spAutoFit/>
            </a:bodyPr>
            <a:lstStyle/>
            <a:p>
              <a:r>
                <a:rPr lang="en-GB" sz="1600" b="0" dirty="0" smtClean="0">
                  <a:solidFill>
                    <a:schemeClr val="tx2"/>
                  </a:solidFill>
                  <a:latin typeface="Roboto" panose="02000000000000000000" pitchFamily="2" charset="0"/>
                  <a:ea typeface="Roboto" panose="02000000000000000000" pitchFamily="2" charset="0"/>
                  <a:cs typeface="Arial" panose="020B0604020202020204" pitchFamily="34" charset="0"/>
                </a:rPr>
                <a:t>Line of cellular clouds – convective clouds</a:t>
              </a:r>
            </a:p>
          </p:txBody>
        </p:sp>
      </p:grpSp>
    </p:spTree>
    <p:extLst>
      <p:ext uri="{BB962C8B-B14F-4D97-AF65-F5344CB8AC3E}">
        <p14:creationId xmlns:p14="http://schemas.microsoft.com/office/powerpoint/2010/main" val="1850025450"/>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Monitoring storm development</a:t>
            </a:r>
            <a:endParaRPr lang="en-GB" dirty="0"/>
          </a:p>
        </p:txBody>
      </p:sp>
      <p:sp>
        <p:nvSpPr>
          <p:cNvPr id="3" name="Text Placeholder 2"/>
          <p:cNvSpPr>
            <a:spLocks noGrp="1"/>
          </p:cNvSpPr>
          <p:nvPr>
            <p:ph type="body" sz="quarter" idx="10"/>
          </p:nvPr>
        </p:nvSpPr>
        <p:spPr/>
        <p:txBody>
          <a:bodyPr/>
          <a:lstStyle/>
          <a:p>
            <a:endParaRPr lang="en-GB"/>
          </a:p>
        </p:txBody>
      </p:sp>
      <p:pic>
        <p:nvPicPr>
          <p:cNvPr id="4" name="20130620_Meteosat-8_0900-1930_sandwich_HRV_IR10.8-BT-200-240K_10-fps_1280x800-zoo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98639" y="640080"/>
            <a:ext cx="9294973" cy="5809643"/>
          </a:xfrm>
          <a:prstGeom prst="rect">
            <a:avLst/>
          </a:prstGeom>
        </p:spPr>
      </p:pic>
    </p:spTree>
    <p:extLst>
      <p:ext uri="{BB962C8B-B14F-4D97-AF65-F5344CB8AC3E}">
        <p14:creationId xmlns:p14="http://schemas.microsoft.com/office/powerpoint/2010/main" val="23615267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Monitoring storm development</a:t>
            </a:r>
            <a:endParaRPr lang="en-GB" dirty="0"/>
          </a:p>
        </p:txBody>
      </p:sp>
      <p:sp>
        <p:nvSpPr>
          <p:cNvPr id="3" name="Text Placeholder 2"/>
          <p:cNvSpPr>
            <a:spLocks noGrp="1"/>
          </p:cNvSpPr>
          <p:nvPr>
            <p:ph type="body" sz="quarter" idx="10"/>
          </p:nvPr>
        </p:nvSpPr>
        <p:spPr/>
        <p:txBody>
          <a:bodyPr/>
          <a:lstStyle/>
          <a:p>
            <a:endParaRPr lang="en-GB"/>
          </a:p>
        </p:txBody>
      </p:sp>
      <p:pic>
        <p:nvPicPr>
          <p:cNvPr id="4" name="vid_seviri-fci_data-rate-demo_1080p_youtub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84088" y="640080"/>
            <a:ext cx="10243599" cy="5762024"/>
          </a:xfrm>
          <a:prstGeom prst="rect">
            <a:avLst/>
          </a:prstGeom>
        </p:spPr>
      </p:pic>
    </p:spTree>
    <p:extLst>
      <p:ext uri="{BB962C8B-B14F-4D97-AF65-F5344CB8AC3E}">
        <p14:creationId xmlns:p14="http://schemas.microsoft.com/office/powerpoint/2010/main" val="42208681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NWC SAF RDT </a:t>
            </a:r>
            <a:r>
              <a:rPr lang="en-GB" dirty="0"/>
              <a:t>– Rapidly Developing </a:t>
            </a:r>
            <a:r>
              <a:rPr lang="en-GB" dirty="0" smtClean="0"/>
              <a:t>Thunderstorms</a:t>
            </a:r>
            <a:endParaRPr lang="en-GB" dirty="0"/>
          </a:p>
        </p:txBody>
      </p:sp>
      <p:sp>
        <p:nvSpPr>
          <p:cNvPr id="3" name="Text Placeholder 2"/>
          <p:cNvSpPr>
            <a:spLocks noGrp="1"/>
          </p:cNvSpPr>
          <p:nvPr>
            <p:ph type="body" sz="quarter" idx="10"/>
          </p:nvPr>
        </p:nvSpPr>
        <p:spPr>
          <a:xfrm>
            <a:off x="145054" y="1139429"/>
            <a:ext cx="6796436" cy="5262675"/>
          </a:xfrm>
        </p:spPr>
        <p:txBody>
          <a:bodyPr>
            <a:normAutofit fontScale="40000" lnSpcReduction="20000"/>
          </a:bodyPr>
          <a:lstStyle/>
          <a:p>
            <a:pPr>
              <a:lnSpc>
                <a:spcPct val="120000"/>
              </a:lnSpc>
            </a:pPr>
            <a:r>
              <a:rPr lang="en-US" sz="4900" dirty="0"/>
              <a:t>NWC SAF </a:t>
            </a:r>
            <a:r>
              <a:rPr lang="en-US" sz="4900" dirty="0" smtClean="0"/>
              <a:t>RDT-CW</a:t>
            </a:r>
          </a:p>
          <a:p>
            <a:pPr marL="0" indent="0">
              <a:lnSpc>
                <a:spcPct val="120000"/>
              </a:lnSpc>
              <a:buNone/>
            </a:pPr>
            <a:r>
              <a:rPr lang="en-US" sz="4900" dirty="0"/>
              <a:t> </a:t>
            </a:r>
            <a:r>
              <a:rPr lang="en-US" sz="4900" dirty="0" smtClean="0"/>
              <a:t>(Rapidly </a:t>
            </a:r>
            <a:r>
              <a:rPr lang="en-US" sz="4900" dirty="0"/>
              <a:t>Developing Thunderstorm - Convection Warning) </a:t>
            </a:r>
            <a:endParaRPr lang="en-US" sz="4900" dirty="0" smtClean="0"/>
          </a:p>
          <a:p>
            <a:pPr marL="0" indent="0">
              <a:lnSpc>
                <a:spcPct val="120000"/>
              </a:lnSpc>
              <a:buNone/>
            </a:pPr>
            <a:r>
              <a:rPr lang="en-US" sz="4900" dirty="0" smtClean="0"/>
              <a:t> provides </a:t>
            </a:r>
            <a:r>
              <a:rPr lang="en-US" sz="4900" dirty="0"/>
              <a:t>information on clouds related to significant </a:t>
            </a:r>
            <a:r>
              <a:rPr lang="en-US" sz="4900" dirty="0" smtClean="0"/>
              <a:t> </a:t>
            </a:r>
          </a:p>
          <a:p>
            <a:pPr marL="0" indent="0">
              <a:lnSpc>
                <a:spcPct val="120000"/>
              </a:lnSpc>
              <a:buNone/>
            </a:pPr>
            <a:r>
              <a:rPr lang="en-US" sz="4900" dirty="0"/>
              <a:t> </a:t>
            </a:r>
            <a:r>
              <a:rPr lang="en-US" sz="4900" dirty="0" smtClean="0"/>
              <a:t>convective systems</a:t>
            </a:r>
            <a:r>
              <a:rPr lang="en-US" sz="4900" dirty="0"/>
              <a:t>, from </a:t>
            </a:r>
            <a:r>
              <a:rPr lang="en-US" sz="4900" dirty="0" err="1"/>
              <a:t>meso</a:t>
            </a:r>
            <a:r>
              <a:rPr lang="en-US" sz="4900" dirty="0"/>
              <a:t>-scale (200 to 2000 km) </a:t>
            </a:r>
            <a:endParaRPr lang="en-US" sz="4900" dirty="0" smtClean="0"/>
          </a:p>
          <a:p>
            <a:pPr marL="0" indent="0">
              <a:lnSpc>
                <a:spcPct val="120000"/>
              </a:lnSpc>
              <a:buNone/>
            </a:pPr>
            <a:r>
              <a:rPr lang="en-US" sz="4900" dirty="0"/>
              <a:t> </a:t>
            </a:r>
            <a:r>
              <a:rPr lang="en-US" sz="4900" dirty="0" smtClean="0"/>
              <a:t>down </a:t>
            </a:r>
            <a:r>
              <a:rPr lang="en-US" sz="4900" dirty="0"/>
              <a:t>to smaller scales </a:t>
            </a:r>
            <a:r>
              <a:rPr lang="en-US" sz="4900" dirty="0" smtClean="0"/>
              <a:t>(~</a:t>
            </a:r>
            <a:r>
              <a:rPr lang="en-US" sz="4900" dirty="0"/>
              <a:t>10 km)</a:t>
            </a:r>
          </a:p>
          <a:p>
            <a:pPr>
              <a:lnSpc>
                <a:spcPct val="120000"/>
              </a:lnSpc>
            </a:pPr>
            <a:endParaRPr lang="en-US" sz="4900" dirty="0"/>
          </a:p>
          <a:p>
            <a:pPr marL="0" indent="0">
              <a:lnSpc>
                <a:spcPct val="120000"/>
              </a:lnSpc>
              <a:buNone/>
            </a:pPr>
            <a:r>
              <a:rPr lang="en-US" sz="4900" dirty="0"/>
              <a:t>Objectives of RDT-CW:</a:t>
            </a:r>
          </a:p>
          <a:p>
            <a:pPr>
              <a:lnSpc>
                <a:spcPct val="120000"/>
              </a:lnSpc>
            </a:pPr>
            <a:r>
              <a:rPr lang="en-US" sz="4900" dirty="0"/>
              <a:t>identification, monitoring and tracking of intense convective </a:t>
            </a:r>
            <a:r>
              <a:rPr lang="en-US" sz="4900" dirty="0" smtClean="0"/>
              <a:t>systems </a:t>
            </a:r>
            <a:endParaRPr lang="en-US" sz="4900" dirty="0"/>
          </a:p>
          <a:p>
            <a:pPr>
              <a:lnSpc>
                <a:spcPct val="120000"/>
              </a:lnSpc>
            </a:pPr>
            <a:r>
              <a:rPr lang="en-US" sz="4900" dirty="0"/>
              <a:t>detection of rapidly developing convective cells</a:t>
            </a:r>
          </a:p>
          <a:p>
            <a:pPr>
              <a:lnSpc>
                <a:spcPct val="120000"/>
              </a:lnSpc>
            </a:pPr>
            <a:r>
              <a:rPr lang="en-US" sz="4900" dirty="0"/>
              <a:t>forecast of the convective cells</a:t>
            </a:r>
          </a:p>
          <a:p>
            <a:pPr marL="0" indent="0">
              <a:buNone/>
            </a:pPr>
            <a:endParaRPr lang="en-GB" dirty="0"/>
          </a:p>
        </p:txBody>
      </p:sp>
      <p:pic>
        <p:nvPicPr>
          <p:cNvPr id="9" name="Picture 2" descr="https://www.nwcsaf.org/documents/20182/50139/2019-Visu-RDT-UM.png/0b91016d-6297-442f-acd0-ceb2325e7b6b?t=1550492623000"/>
          <p:cNvPicPr>
            <a:picLocks noChangeAspect="1" noChangeArrowheads="1"/>
          </p:cNvPicPr>
          <p:nvPr/>
        </p:nvPicPr>
        <p:blipFill rotWithShape="1">
          <a:blip r:embed="rId3">
            <a:extLst>
              <a:ext uri="{28A0092B-C50C-407E-A947-70E740481C1C}">
                <a14:useLocalDpi xmlns:a14="http://schemas.microsoft.com/office/drawing/2010/main" val="0"/>
              </a:ext>
            </a:extLst>
          </a:blip>
          <a:srcRect l="11928" r="30809" b="32225"/>
          <a:stretch/>
        </p:blipFill>
        <p:spPr bwMode="auto">
          <a:xfrm>
            <a:off x="6941489" y="1139429"/>
            <a:ext cx="5059442" cy="410867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7504187" y="5442679"/>
            <a:ext cx="4496744" cy="338554"/>
          </a:xfrm>
          <a:prstGeom prst="rect">
            <a:avLst/>
          </a:prstGeom>
        </p:spPr>
        <p:txBody>
          <a:bodyPr wrap="none">
            <a:spAutoFit/>
          </a:bodyPr>
          <a:lstStyle/>
          <a:p>
            <a:r>
              <a:rPr lang="en-GB" sz="1600" dirty="0">
                <a:solidFill>
                  <a:srgbClr val="00205B"/>
                </a:solidFill>
              </a:rPr>
              <a:t>https://www.nwcsaf.org/rdt_description</a:t>
            </a:r>
          </a:p>
        </p:txBody>
      </p:sp>
    </p:spTree>
    <p:extLst>
      <p:ext uri="{BB962C8B-B14F-4D97-AF65-F5344CB8AC3E}">
        <p14:creationId xmlns:p14="http://schemas.microsoft.com/office/powerpoint/2010/main" val="1634626961"/>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Mature convective storms </a:t>
            </a:r>
          </a:p>
        </p:txBody>
      </p:sp>
      <p:sp>
        <p:nvSpPr>
          <p:cNvPr id="3" name="Text Placeholder 2"/>
          <p:cNvSpPr>
            <a:spLocks noGrp="1"/>
          </p:cNvSpPr>
          <p:nvPr>
            <p:ph type="body" sz="quarter" idx="10"/>
          </p:nvPr>
        </p:nvSpPr>
        <p:spPr>
          <a:xfrm>
            <a:off x="145054" y="1139429"/>
            <a:ext cx="4836380" cy="5262675"/>
          </a:xfrm>
        </p:spPr>
        <p:txBody>
          <a:bodyPr>
            <a:normAutofit/>
          </a:bodyPr>
          <a:lstStyle/>
          <a:p>
            <a:r>
              <a:rPr lang="en-GB" sz="2800" dirty="0" smtClean="0"/>
              <a:t>From the structures seen on top of convective storm clouds we can draw some conclusions on the intensity of the storm and the areas with most vigorous processes beneath </a:t>
            </a:r>
            <a:endParaRPr lang="en-GB" sz="2800" dirty="0"/>
          </a:p>
        </p:txBody>
      </p:sp>
      <p:grpSp>
        <p:nvGrpSpPr>
          <p:cNvPr id="5" name="Group 4"/>
          <p:cNvGrpSpPr/>
          <p:nvPr/>
        </p:nvGrpSpPr>
        <p:grpSpPr>
          <a:xfrm>
            <a:off x="5188442" y="984904"/>
            <a:ext cx="7153684" cy="5571723"/>
            <a:chOff x="861646" y="2113817"/>
            <a:chExt cx="5705806" cy="4104039"/>
          </a:xfrm>
        </p:grpSpPr>
        <p:pic>
          <p:nvPicPr>
            <p:cNvPr id="6" name="Picture 4" descr="Cb_N-Alabama_19960524-1935utc_800x525"/>
            <p:cNvPicPr>
              <a:picLocks noChangeAspect="1" noChangeArrowheads="1"/>
            </p:cNvPicPr>
            <p:nvPr/>
          </p:nvPicPr>
          <p:blipFill rotWithShape="1">
            <a:blip r:embed="rId3">
              <a:extLst>
                <a:ext uri="{28A0092B-C50C-407E-A947-70E740481C1C}">
                  <a14:useLocalDpi xmlns:a14="http://schemas.microsoft.com/office/drawing/2010/main" val="0"/>
                </a:ext>
              </a:extLst>
            </a:blip>
            <a:srcRect t="1836" r="14943"/>
            <a:stretch/>
          </p:blipFill>
          <p:spPr bwMode="auto">
            <a:xfrm>
              <a:off x="861648" y="2113817"/>
              <a:ext cx="5459327" cy="41040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O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22015" y="2351857"/>
              <a:ext cx="701107" cy="38811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8"/>
            <p:cNvSpPr>
              <a:spLocks noChangeArrowheads="1"/>
            </p:cNvSpPr>
            <p:nvPr/>
          </p:nvSpPr>
          <p:spPr bwMode="auto">
            <a:xfrm>
              <a:off x="861646" y="4323968"/>
              <a:ext cx="5459330" cy="1893888"/>
            </a:xfrm>
            <a:prstGeom prst="rect">
              <a:avLst/>
            </a:prstGeom>
            <a:solidFill>
              <a:srgbClr val="C0C0C0">
                <a:alpha val="50000"/>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000">
                <a:solidFill>
                  <a:schemeClr val="tx1"/>
                </a:solidFill>
                <a:latin typeface="Arial" panose="020B0604020202020204" pitchFamily="34" charset="0"/>
                <a:cs typeface="Arial" panose="020B0604020202020204" pitchFamily="34" charset="0"/>
              </a:endParaRPr>
            </a:p>
          </p:txBody>
        </p:sp>
        <p:sp>
          <p:nvSpPr>
            <p:cNvPr id="9" name="Text Box 9"/>
            <p:cNvSpPr txBox="1">
              <a:spLocks noChangeArrowheads="1"/>
            </p:cNvSpPr>
            <p:nvPr/>
          </p:nvSpPr>
          <p:spPr bwMode="auto">
            <a:xfrm>
              <a:off x="2684419" y="4793473"/>
              <a:ext cx="716085" cy="7481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r>
                <a:rPr lang="en-US" altLang="en-US" sz="2000" b="1" dirty="0" smtClean="0">
                  <a:solidFill>
                    <a:srgbClr val="00205B"/>
                  </a:solidFill>
                  <a:effectLst>
                    <a:outerShdw blurRad="38100" dist="38100" dir="2700000" algn="tl">
                      <a:srgbClr val="C0C0C0"/>
                    </a:outerShdw>
                  </a:effectLst>
                  <a:latin typeface="Arial" panose="020B0604020202020204" pitchFamily="34" charset="0"/>
                  <a:cs typeface="Arial" panose="020B0604020202020204" pitchFamily="34" charset="0"/>
                </a:rPr>
                <a:t>? </a:t>
              </a:r>
            </a:p>
            <a:p>
              <a:pPr eaLnBrk="1" hangingPunct="1"/>
              <a:r>
                <a:rPr lang="en-US" altLang="en-US" sz="2000" b="1" dirty="0" smtClean="0">
                  <a:solidFill>
                    <a:srgbClr val="00205B"/>
                  </a:solidFill>
                  <a:effectLst>
                    <a:outerShdw blurRad="38100" dist="38100" dir="2700000" algn="tl">
                      <a:srgbClr val="C0C0C0"/>
                    </a:outerShdw>
                  </a:effectLst>
                  <a:latin typeface="Arial" panose="020B0604020202020204" pitchFamily="34" charset="0"/>
                  <a:cs typeface="Arial" panose="020B0604020202020204" pitchFamily="34" charset="0"/>
                </a:rPr>
                <a:t>? ?</a:t>
              </a:r>
            </a:p>
            <a:p>
              <a:pPr eaLnBrk="1" hangingPunct="1"/>
              <a:r>
                <a:rPr lang="en-US" altLang="en-US" sz="2000" dirty="0" smtClean="0">
                  <a:solidFill>
                    <a:srgbClr val="00205B"/>
                  </a:solidFill>
                  <a:effectLst>
                    <a:outerShdw blurRad="38100" dist="38100" dir="2700000" algn="tl">
                      <a:srgbClr val="C0C0C0"/>
                    </a:outerShdw>
                  </a:effectLst>
                  <a:latin typeface="Arial" panose="020B0604020202020204" pitchFamily="34" charset="0"/>
                  <a:cs typeface="Arial" panose="020B0604020202020204" pitchFamily="34" charset="0"/>
                </a:rPr>
                <a:t>???</a:t>
              </a:r>
              <a:endParaRPr lang="cs-CZ" altLang="en-US" sz="2000" b="1" dirty="0">
                <a:solidFill>
                  <a:srgbClr val="00205B"/>
                </a:solidFill>
                <a:effectLst>
                  <a:outerShdw blurRad="38100" dist="38100" dir="2700000" algn="tl">
                    <a:srgbClr val="C0C0C0"/>
                  </a:outerShdw>
                </a:effectLst>
                <a:latin typeface="Arial" panose="020B0604020202020204" pitchFamily="34" charset="0"/>
                <a:cs typeface="Arial" panose="020B0604020202020204" pitchFamily="34" charset="0"/>
              </a:endParaRPr>
            </a:p>
          </p:txBody>
        </p:sp>
        <p:sp>
          <p:nvSpPr>
            <p:cNvPr id="10" name="Text Box 14"/>
            <p:cNvSpPr txBox="1">
              <a:spLocks noChangeArrowheads="1"/>
            </p:cNvSpPr>
            <p:nvPr/>
          </p:nvSpPr>
          <p:spPr bwMode="auto">
            <a:xfrm>
              <a:off x="5387928" y="5998367"/>
              <a:ext cx="1179524" cy="170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b="1" i="1" dirty="0" smtClean="0">
                  <a:solidFill>
                    <a:schemeClr val="accent5">
                      <a:lumMod val="50000"/>
                    </a:schemeClr>
                  </a:solidFill>
                  <a:latin typeface="Arial" panose="020B0604020202020204" pitchFamily="34" charset="0"/>
                  <a:cs typeface="Arial" panose="020B0604020202020204" pitchFamily="34" charset="0"/>
                </a:rPr>
                <a:t>c. Martin </a:t>
              </a:r>
              <a:r>
                <a:rPr lang="en-GB" altLang="en-US" b="1" i="1" dirty="0">
                  <a:solidFill>
                    <a:schemeClr val="accent5">
                      <a:lumMod val="50000"/>
                    </a:schemeClr>
                  </a:solidFill>
                  <a:latin typeface="Arial" panose="020B0604020202020204" pitchFamily="34" charset="0"/>
                  <a:cs typeface="Arial" panose="020B0604020202020204" pitchFamily="34" charset="0"/>
                </a:rPr>
                <a:t>Setvak</a:t>
              </a:r>
            </a:p>
          </p:txBody>
        </p:sp>
      </p:grpSp>
      <p:sp>
        <p:nvSpPr>
          <p:cNvPr id="11" name="Text Box 6"/>
          <p:cNvSpPr txBox="1">
            <a:spLocks noChangeArrowheads="1"/>
          </p:cNvSpPr>
          <p:nvPr/>
        </p:nvSpPr>
        <p:spPr bwMode="auto">
          <a:xfrm>
            <a:off x="7407646" y="2859689"/>
            <a:ext cx="958280" cy="36933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1800" b="1" dirty="0">
                <a:solidFill>
                  <a:schemeClr val="bg1">
                    <a:lumMod val="50000"/>
                    <a:lumOff val="50000"/>
                  </a:schemeClr>
                </a:solidFill>
              </a:rPr>
              <a:t>Ice</a:t>
            </a:r>
          </a:p>
        </p:txBody>
      </p:sp>
      <p:sp>
        <p:nvSpPr>
          <p:cNvPr id="12" name="Text Box 7"/>
          <p:cNvSpPr txBox="1">
            <a:spLocks noChangeArrowheads="1"/>
          </p:cNvSpPr>
          <p:nvPr/>
        </p:nvSpPr>
        <p:spPr bwMode="auto">
          <a:xfrm>
            <a:off x="5714303" y="3401433"/>
            <a:ext cx="5073401" cy="36933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1800" b="1" dirty="0">
                <a:solidFill>
                  <a:srgbClr val="FFFF00"/>
                </a:solidFill>
              </a:rPr>
              <a:t>Highly </a:t>
            </a:r>
            <a:r>
              <a:rPr lang="en-US" altLang="en-US" sz="1800" b="1" dirty="0" err="1">
                <a:solidFill>
                  <a:srgbClr val="FFFF00"/>
                </a:solidFill>
              </a:rPr>
              <a:t>supercooled</a:t>
            </a:r>
            <a:r>
              <a:rPr lang="en-US" altLang="en-US" sz="1800" b="1" dirty="0">
                <a:solidFill>
                  <a:srgbClr val="FFFF00"/>
                </a:solidFill>
              </a:rPr>
              <a:t> water: Severe icing </a:t>
            </a:r>
          </a:p>
        </p:txBody>
      </p:sp>
      <p:sp>
        <p:nvSpPr>
          <p:cNvPr id="13" name="Text Box 8"/>
          <p:cNvSpPr txBox="1">
            <a:spLocks noChangeArrowheads="1"/>
          </p:cNvSpPr>
          <p:nvPr/>
        </p:nvSpPr>
        <p:spPr bwMode="auto">
          <a:xfrm>
            <a:off x="7369649" y="3925290"/>
            <a:ext cx="1432248" cy="40011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000" b="1" dirty="0">
                <a:solidFill>
                  <a:srgbClr val="00205B"/>
                </a:solidFill>
              </a:rPr>
              <a:t>Water</a:t>
            </a:r>
          </a:p>
        </p:txBody>
      </p:sp>
      <p:sp>
        <p:nvSpPr>
          <p:cNvPr id="4" name="Isosceles Triangle 3"/>
          <p:cNvSpPr/>
          <p:nvPr/>
        </p:nvSpPr>
        <p:spPr bwMode="auto">
          <a:xfrm>
            <a:off x="6726803" y="1834982"/>
            <a:ext cx="2663687" cy="1351768"/>
          </a:xfrm>
          <a:prstGeom prst="triangle">
            <a:avLst/>
          </a:prstGeom>
          <a:solidFill>
            <a:schemeClr val="accent4">
              <a:lumMod val="60000"/>
              <a:lumOff val="40000"/>
              <a:alpha val="45000"/>
            </a:schemeClr>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Tree>
    <p:extLst>
      <p:ext uri="{BB962C8B-B14F-4D97-AF65-F5344CB8AC3E}">
        <p14:creationId xmlns:p14="http://schemas.microsoft.com/office/powerpoint/2010/main" val="236842950"/>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sp>
        <p:nvSpPr>
          <p:cNvPr id="4" name="Rectangle 3"/>
          <p:cNvSpPr/>
          <p:nvPr>
            <p:custDataLst>
              <p:tags r:id="rId3"/>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3600" i="0" u="none" strike="noStrike" cap="none" normalizeH="0" baseline="0" smtClean="0">
                <a:ln>
                  <a:noFill/>
                </a:ln>
                <a:solidFill>
                  <a:srgbClr val="5B5B5B"/>
                </a:solidFill>
                <a:effectLst/>
                <a:latin typeface="Tahoma" pitchFamily="34" charset="0"/>
              </a:rPr>
              <a:t>Can you name some of the features that can be seen on top of the convective storms?</a:t>
            </a:r>
            <a:endParaRPr kumimoji="0" lang="en-GB" sz="3600" i="0" u="none" strike="noStrike" cap="none" normalizeH="0" baseline="0" smtClean="0">
              <a:ln>
                <a:noFill/>
              </a:ln>
              <a:solidFill>
                <a:srgbClr val="5B5B5B"/>
              </a:solidFill>
              <a:effectLst/>
              <a:latin typeface="Tahoma" pitchFamily="34" charset="0"/>
            </a:endParaRPr>
          </a:p>
        </p:txBody>
      </p:sp>
      <p:sp>
        <p:nvSpPr>
          <p:cNvPr id="5" name="Rectangle 4"/>
          <p:cNvSpPr/>
          <p:nvPr>
            <p:custDataLst>
              <p:tags r:id="rId4"/>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pic>
        <p:nvPicPr>
          <p:cNvPr id="6" name="Picture 5"/>
          <p:cNvPicPr>
            <a:picLocks/>
          </p:cNvPicPr>
          <p:nvPr>
            <p:custDataLst>
              <p:tags r:id="rId5"/>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Tree>
    <p:custDataLst>
      <p:tags r:id="rId1"/>
    </p:custDataLst>
    <p:extLst>
      <p:ext uri="{BB962C8B-B14F-4D97-AF65-F5344CB8AC3E}">
        <p14:creationId xmlns:p14="http://schemas.microsoft.com/office/powerpoint/2010/main" val="15616779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Patterns on storm tops or in their development</a:t>
            </a:r>
            <a:endParaRPr lang="en-GB" dirty="0"/>
          </a:p>
        </p:txBody>
      </p:sp>
      <p:sp>
        <p:nvSpPr>
          <p:cNvPr id="3" name="Text Placeholder 2"/>
          <p:cNvSpPr>
            <a:spLocks noGrp="1"/>
          </p:cNvSpPr>
          <p:nvPr>
            <p:ph type="body" sz="quarter" idx="10"/>
          </p:nvPr>
        </p:nvSpPr>
        <p:spPr>
          <a:xfrm>
            <a:off x="145053" y="1139429"/>
            <a:ext cx="11730115" cy="5262675"/>
          </a:xfrm>
        </p:spPr>
        <p:txBody>
          <a:bodyPr>
            <a:normAutofit fontScale="85000" lnSpcReduction="20000"/>
          </a:bodyPr>
          <a:lstStyle/>
          <a:p>
            <a:pPr>
              <a:lnSpc>
                <a:spcPct val="160000"/>
              </a:lnSpc>
            </a:pPr>
            <a:r>
              <a:rPr lang="en-US" sz="2600" dirty="0"/>
              <a:t>rapid cloud-top cooling during storm initiation </a:t>
            </a:r>
          </a:p>
          <a:p>
            <a:pPr>
              <a:lnSpc>
                <a:spcPct val="160000"/>
              </a:lnSpc>
            </a:pPr>
            <a:r>
              <a:rPr lang="en-US" sz="2600" dirty="0">
                <a:solidFill>
                  <a:schemeClr val="accent5">
                    <a:lumMod val="60000"/>
                    <a:lumOff val="40000"/>
                  </a:schemeClr>
                </a:solidFill>
              </a:rPr>
              <a:t>overshooting cloud tops (OT) </a:t>
            </a:r>
          </a:p>
          <a:p>
            <a:pPr>
              <a:lnSpc>
                <a:spcPct val="160000"/>
              </a:lnSpc>
            </a:pPr>
            <a:r>
              <a:rPr lang="en-US" sz="2600" dirty="0">
                <a:solidFill>
                  <a:schemeClr val="accent5">
                    <a:lumMod val="60000"/>
                    <a:lumOff val="40000"/>
                  </a:schemeClr>
                </a:solidFill>
              </a:rPr>
              <a:t>cold rings and enhanced-U/V signatures </a:t>
            </a:r>
          </a:p>
          <a:p>
            <a:pPr>
              <a:lnSpc>
                <a:spcPct val="160000"/>
              </a:lnSpc>
            </a:pPr>
            <a:r>
              <a:rPr lang="en-US" sz="2600" dirty="0">
                <a:solidFill>
                  <a:schemeClr val="accent5">
                    <a:lumMod val="60000"/>
                    <a:lumOff val="40000"/>
                  </a:schemeClr>
                </a:solidFill>
              </a:rPr>
              <a:t>above-anvil cirrus plumes</a:t>
            </a:r>
          </a:p>
          <a:p>
            <a:pPr>
              <a:lnSpc>
                <a:spcPct val="160000"/>
              </a:lnSpc>
            </a:pPr>
            <a:r>
              <a:rPr lang="en-US" sz="2600" dirty="0"/>
              <a:t>the presence of anomalously small water droplets or ice crystals within an ensemble of developing cumulus and within anvils </a:t>
            </a:r>
          </a:p>
          <a:p>
            <a:pPr>
              <a:lnSpc>
                <a:spcPct val="160000"/>
              </a:lnSpc>
            </a:pPr>
            <a:r>
              <a:rPr lang="en-US" sz="2600" dirty="0"/>
              <a:t>enhanced wind flow divergence and vorticity within anvil cloud top </a:t>
            </a:r>
          </a:p>
          <a:p>
            <a:pPr>
              <a:lnSpc>
                <a:spcPct val="160000"/>
              </a:lnSpc>
            </a:pPr>
            <a:r>
              <a:rPr lang="en-US" sz="2600" dirty="0"/>
              <a:t>anomalous storm motion relative to other nearby storms (e.g., “a right mover”) indicating a strong likelihood of a rotating updraft and supercell storm</a:t>
            </a:r>
          </a:p>
          <a:p>
            <a:pPr marL="0" indent="0">
              <a:buNone/>
            </a:pPr>
            <a:r>
              <a:rPr lang="en-US" dirty="0" smtClean="0"/>
              <a:t>								             </a:t>
            </a:r>
            <a:r>
              <a:rPr lang="en-US" sz="2100" dirty="0" smtClean="0"/>
              <a:t>Source</a:t>
            </a:r>
            <a:r>
              <a:rPr lang="en-US" sz="2100" dirty="0"/>
              <a:t>: </a:t>
            </a:r>
            <a:r>
              <a:rPr lang="en-US" sz="2100" dirty="0" err="1"/>
              <a:t>Bedka</a:t>
            </a:r>
            <a:r>
              <a:rPr lang="en-US" sz="2100" dirty="0"/>
              <a:t> et al, 2018.</a:t>
            </a:r>
          </a:p>
        </p:txBody>
      </p:sp>
    </p:spTree>
    <p:extLst>
      <p:ext uri="{BB962C8B-B14F-4D97-AF65-F5344CB8AC3E}">
        <p14:creationId xmlns:p14="http://schemas.microsoft.com/office/powerpoint/2010/main" val="1604199084"/>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480" y="4070"/>
            <a:ext cx="11399520" cy="640079"/>
          </a:xfrm>
        </p:spPr>
        <p:txBody>
          <a:bodyPr/>
          <a:lstStyle/>
          <a:p>
            <a:r>
              <a:rPr lang="en-GB" dirty="0" smtClean="0"/>
              <a:t>Features on top of convective storms</a:t>
            </a:r>
            <a:endParaRPr lang="en-GB" dirty="0"/>
          </a:p>
        </p:txBody>
      </p:sp>
      <p:cxnSp>
        <p:nvCxnSpPr>
          <p:cNvPr id="20" name="Straight Arrow Connector 19"/>
          <p:cNvCxnSpPr/>
          <p:nvPr/>
        </p:nvCxnSpPr>
        <p:spPr bwMode="auto">
          <a:xfrm>
            <a:off x="6945252" y="5158333"/>
            <a:ext cx="914400" cy="914400"/>
          </a:xfrm>
          <a:prstGeom prst="straightConnector1">
            <a:avLst/>
          </a:prstGeom>
          <a:solidFill>
            <a:schemeClr val="bg2"/>
          </a:solidFill>
          <a:ln w="9525" cap="flat" cmpd="sng" algn="ctr">
            <a:noFill/>
            <a:prstDash val="solid"/>
            <a:round/>
            <a:headEnd type="none" w="med" len="med"/>
            <a:tailEnd type="triangle"/>
          </a:ln>
          <a:effectLst/>
        </p:spPr>
      </p:cxnSp>
      <p:grpSp>
        <p:nvGrpSpPr>
          <p:cNvPr id="3076" name="Group 3075"/>
          <p:cNvGrpSpPr/>
          <p:nvPr/>
        </p:nvGrpSpPr>
        <p:grpSpPr>
          <a:xfrm>
            <a:off x="614253" y="673431"/>
            <a:ext cx="10791316" cy="4590970"/>
            <a:chOff x="1064706" y="904814"/>
            <a:chExt cx="10110518" cy="4155796"/>
          </a:xfrm>
        </p:grpSpPr>
        <p:grpSp>
          <p:nvGrpSpPr>
            <p:cNvPr id="23" name="Group 22"/>
            <p:cNvGrpSpPr/>
            <p:nvPr/>
          </p:nvGrpSpPr>
          <p:grpSpPr>
            <a:xfrm>
              <a:off x="1064706" y="904814"/>
              <a:ext cx="10110518" cy="4155796"/>
              <a:chOff x="1210614" y="939715"/>
              <a:chExt cx="9366666" cy="3573073"/>
            </a:xfrm>
          </p:grpSpPr>
          <p:sp>
            <p:nvSpPr>
              <p:cNvPr id="22" name="Rectangle 21"/>
              <p:cNvSpPr/>
              <p:nvPr/>
            </p:nvSpPr>
            <p:spPr bwMode="auto">
              <a:xfrm>
                <a:off x="1210614" y="939715"/>
                <a:ext cx="9366666" cy="3573073"/>
              </a:xfrm>
              <a:prstGeom prst="rect">
                <a:avLst/>
              </a:prstGeom>
              <a:solidFill>
                <a:schemeClr val="tx1"/>
              </a:solidFill>
              <a:ln w="9525" cap="flat" cmpd="sng" algn="ctr">
                <a:no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pic>
            <p:nvPicPr>
              <p:cNvPr id="5" name="Picture 4"/>
              <p:cNvPicPr>
                <a:picLocks noChangeAspect="1"/>
              </p:cNvPicPr>
              <p:nvPr/>
            </p:nvPicPr>
            <p:blipFill rotWithShape="1">
              <a:blip r:embed="rId3"/>
              <a:srcRect l="51118" r="2688"/>
              <a:stretch/>
            </p:blipFill>
            <p:spPr>
              <a:xfrm>
                <a:off x="1210614" y="942317"/>
                <a:ext cx="2491915" cy="3570471"/>
              </a:xfrm>
              <a:prstGeom prst="rect">
                <a:avLst/>
              </a:prstGeom>
            </p:spPr>
          </p:pic>
          <p:pic>
            <p:nvPicPr>
              <p:cNvPr id="4" name="Picture 3"/>
              <p:cNvPicPr>
                <a:picLocks noChangeAspect="1"/>
              </p:cNvPicPr>
              <p:nvPr/>
            </p:nvPicPr>
            <p:blipFill rotWithShape="1">
              <a:blip r:embed="rId4"/>
              <a:srcRect l="53301"/>
              <a:stretch/>
            </p:blipFill>
            <p:spPr>
              <a:xfrm>
                <a:off x="8025528" y="939715"/>
                <a:ext cx="2551752" cy="3573073"/>
              </a:xfrm>
              <a:prstGeom prst="rect">
                <a:avLst/>
              </a:prstGeom>
            </p:spPr>
          </p:pic>
          <p:pic>
            <p:nvPicPr>
              <p:cNvPr id="3074" name="Picture 2" descr="Indicadores De Tiempo Severo En Imágenes De Satélite, La Aacp"/>
              <p:cNvPicPr>
                <a:picLocks noChangeAspect="1" noChangeArrowheads="1"/>
              </p:cNvPicPr>
              <p:nvPr/>
            </p:nvPicPr>
            <p:blipFill rotWithShape="1">
              <a:blip r:embed="rId5">
                <a:extLst>
                  <a:ext uri="{28A0092B-C50C-407E-A947-70E740481C1C}">
                    <a14:useLocalDpi xmlns:a14="http://schemas.microsoft.com/office/drawing/2010/main" val="0"/>
                  </a:ext>
                </a:extLst>
              </a:blip>
              <a:srcRect l="14342" t="-703" r="12530" b="18662"/>
              <a:stretch/>
            </p:blipFill>
            <p:spPr bwMode="auto">
              <a:xfrm>
                <a:off x="3728102" y="1048827"/>
                <a:ext cx="4271853" cy="3357453"/>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bwMode="auto">
              <a:xfrm>
                <a:off x="5088531" y="1619394"/>
                <a:ext cx="921380" cy="139605"/>
              </a:xfrm>
              <a:prstGeom prst="straightConnector1">
                <a:avLst/>
              </a:prstGeom>
              <a:ln w="28575">
                <a:solidFill>
                  <a:srgbClr val="FFFF00"/>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788449" y="1450117"/>
                <a:ext cx="300082" cy="338554"/>
              </a:xfrm>
              <a:prstGeom prst="rect">
                <a:avLst/>
              </a:prstGeom>
              <a:noFill/>
            </p:spPr>
            <p:txBody>
              <a:bodyPr wrap="none" rtlCol="0">
                <a:spAutoFit/>
              </a:bodyPr>
              <a:lstStyle/>
              <a:p>
                <a:r>
                  <a:rPr lang="en-GB" sz="1600" dirty="0" smtClean="0">
                    <a:solidFill>
                      <a:srgbClr val="FFFF00"/>
                    </a:solidFill>
                    <a:latin typeface="Roboto" panose="02000000000000000000" pitchFamily="2" charset="0"/>
                    <a:ea typeface="Roboto" panose="02000000000000000000" pitchFamily="2" charset="0"/>
                  </a:rPr>
                  <a:t>1</a:t>
                </a:r>
                <a:endParaRPr lang="en-GB" sz="1600" dirty="0">
                  <a:solidFill>
                    <a:srgbClr val="FFFF00"/>
                  </a:solidFill>
                  <a:latin typeface="Roboto" panose="02000000000000000000" pitchFamily="2" charset="0"/>
                  <a:ea typeface="Roboto" panose="02000000000000000000" pitchFamily="2" charset="0"/>
                </a:endParaRPr>
              </a:p>
            </p:txBody>
          </p:sp>
          <p:sp>
            <p:nvSpPr>
              <p:cNvPr id="12" name="TextBox 11"/>
              <p:cNvSpPr txBox="1"/>
              <p:nvPr/>
            </p:nvSpPr>
            <p:spPr>
              <a:xfrm>
                <a:off x="1619395" y="2920703"/>
                <a:ext cx="300082" cy="338554"/>
              </a:xfrm>
              <a:prstGeom prst="rect">
                <a:avLst/>
              </a:prstGeom>
              <a:solidFill>
                <a:schemeClr val="tx1"/>
              </a:solidFill>
            </p:spPr>
            <p:txBody>
              <a:bodyPr wrap="none" rtlCol="0">
                <a:spAutoFit/>
              </a:bodyPr>
              <a:lstStyle/>
              <a:p>
                <a:r>
                  <a:rPr lang="en-GB" sz="1600" b="0" dirty="0" smtClean="0">
                    <a:latin typeface="Roboto" panose="02000000000000000000" pitchFamily="2" charset="0"/>
                    <a:ea typeface="Roboto" panose="02000000000000000000" pitchFamily="2" charset="0"/>
                  </a:rPr>
                  <a:t>2</a:t>
                </a:r>
                <a:endParaRPr lang="en-GB" sz="1600" b="0" dirty="0">
                  <a:latin typeface="Roboto" panose="02000000000000000000" pitchFamily="2" charset="0"/>
                  <a:ea typeface="Roboto" panose="02000000000000000000" pitchFamily="2" charset="0"/>
                </a:endParaRPr>
              </a:p>
            </p:txBody>
          </p:sp>
          <p:sp>
            <p:nvSpPr>
              <p:cNvPr id="14" name="TextBox 13"/>
              <p:cNvSpPr txBox="1"/>
              <p:nvPr/>
            </p:nvSpPr>
            <p:spPr>
              <a:xfrm>
                <a:off x="3166647" y="2482606"/>
                <a:ext cx="300082" cy="338554"/>
              </a:xfrm>
              <a:prstGeom prst="rect">
                <a:avLst/>
              </a:prstGeom>
              <a:solidFill>
                <a:schemeClr val="tx1"/>
              </a:solidFill>
            </p:spPr>
            <p:txBody>
              <a:bodyPr wrap="none" rtlCol="0">
                <a:spAutoFit/>
              </a:bodyPr>
              <a:lstStyle/>
              <a:p>
                <a:r>
                  <a:rPr lang="en-GB" sz="1600" b="0" dirty="0" smtClean="0">
                    <a:latin typeface="Roboto" panose="02000000000000000000" pitchFamily="2" charset="0"/>
                    <a:ea typeface="Roboto" panose="02000000000000000000" pitchFamily="2" charset="0"/>
                  </a:rPr>
                  <a:t>3</a:t>
                </a:r>
                <a:endParaRPr lang="en-GB" sz="1600" b="0" dirty="0">
                  <a:latin typeface="Roboto" panose="02000000000000000000" pitchFamily="2" charset="0"/>
                  <a:ea typeface="Roboto" panose="02000000000000000000" pitchFamily="2" charset="0"/>
                </a:endParaRPr>
              </a:p>
            </p:txBody>
          </p:sp>
          <p:sp>
            <p:nvSpPr>
              <p:cNvPr id="15" name="TextBox 14"/>
              <p:cNvSpPr txBox="1"/>
              <p:nvPr/>
            </p:nvSpPr>
            <p:spPr>
              <a:xfrm>
                <a:off x="4737304" y="1428845"/>
                <a:ext cx="300082" cy="338554"/>
              </a:xfrm>
              <a:prstGeom prst="rect">
                <a:avLst/>
              </a:prstGeom>
              <a:solidFill>
                <a:schemeClr val="tx1"/>
              </a:solidFill>
            </p:spPr>
            <p:txBody>
              <a:bodyPr wrap="none" rtlCol="0">
                <a:spAutoFit/>
              </a:bodyPr>
              <a:lstStyle/>
              <a:p>
                <a:r>
                  <a:rPr lang="en-GB" sz="1600" b="0" dirty="0" smtClean="0">
                    <a:latin typeface="Roboto" panose="02000000000000000000" pitchFamily="2" charset="0"/>
                    <a:ea typeface="Roboto" panose="02000000000000000000" pitchFamily="2" charset="0"/>
                  </a:rPr>
                  <a:t>1</a:t>
                </a:r>
                <a:endParaRPr lang="en-GB" sz="1600" b="0" dirty="0">
                  <a:latin typeface="Roboto" panose="02000000000000000000" pitchFamily="2" charset="0"/>
                  <a:ea typeface="Roboto" panose="02000000000000000000" pitchFamily="2" charset="0"/>
                </a:endParaRPr>
              </a:p>
            </p:txBody>
          </p:sp>
          <p:sp>
            <p:nvSpPr>
              <p:cNvPr id="16" name="TextBox 15"/>
              <p:cNvSpPr txBox="1"/>
              <p:nvPr/>
            </p:nvSpPr>
            <p:spPr>
              <a:xfrm>
                <a:off x="8440825" y="3579651"/>
                <a:ext cx="292299" cy="338554"/>
              </a:xfrm>
              <a:prstGeom prst="rect">
                <a:avLst/>
              </a:prstGeom>
              <a:solidFill>
                <a:schemeClr val="tx1"/>
              </a:solidFill>
            </p:spPr>
            <p:txBody>
              <a:bodyPr wrap="square" rtlCol="0">
                <a:spAutoFit/>
              </a:bodyPr>
              <a:lstStyle/>
              <a:p>
                <a:r>
                  <a:rPr lang="en-GB" sz="1600" b="0" dirty="0" smtClean="0">
                    <a:latin typeface="Roboto" panose="02000000000000000000" pitchFamily="2" charset="0"/>
                    <a:ea typeface="Roboto" panose="02000000000000000000" pitchFamily="2" charset="0"/>
                  </a:rPr>
                  <a:t>4</a:t>
                </a:r>
                <a:endParaRPr lang="en-GB" sz="1600" b="0" dirty="0">
                  <a:latin typeface="Roboto" panose="02000000000000000000" pitchFamily="2" charset="0"/>
                  <a:ea typeface="Roboto" panose="02000000000000000000" pitchFamily="2" charset="0"/>
                </a:endParaRPr>
              </a:p>
            </p:txBody>
          </p:sp>
          <p:sp>
            <p:nvSpPr>
              <p:cNvPr id="17" name="TextBox 16"/>
              <p:cNvSpPr txBox="1"/>
              <p:nvPr/>
            </p:nvSpPr>
            <p:spPr>
              <a:xfrm>
                <a:off x="8265083" y="3089977"/>
                <a:ext cx="292299" cy="338554"/>
              </a:xfrm>
              <a:prstGeom prst="rect">
                <a:avLst/>
              </a:prstGeom>
              <a:solidFill>
                <a:schemeClr val="tx1"/>
              </a:solidFill>
            </p:spPr>
            <p:txBody>
              <a:bodyPr wrap="square" rtlCol="0">
                <a:spAutoFit/>
              </a:bodyPr>
              <a:lstStyle/>
              <a:p>
                <a:r>
                  <a:rPr lang="en-GB" sz="1600" b="0" dirty="0" smtClean="0">
                    <a:latin typeface="Roboto" panose="02000000000000000000" pitchFamily="2" charset="0"/>
                    <a:ea typeface="Roboto" panose="02000000000000000000" pitchFamily="2" charset="0"/>
                  </a:rPr>
                  <a:t>5</a:t>
                </a:r>
                <a:endParaRPr lang="en-GB" sz="1600" b="0" dirty="0">
                  <a:latin typeface="Roboto" panose="02000000000000000000" pitchFamily="2" charset="0"/>
                  <a:ea typeface="Roboto" panose="02000000000000000000" pitchFamily="2" charset="0"/>
                </a:endParaRPr>
              </a:p>
            </p:txBody>
          </p:sp>
          <p:sp>
            <p:nvSpPr>
              <p:cNvPr id="18" name="TextBox 17"/>
              <p:cNvSpPr txBox="1"/>
              <p:nvPr/>
            </p:nvSpPr>
            <p:spPr>
              <a:xfrm>
                <a:off x="10185863" y="2138233"/>
                <a:ext cx="292299" cy="338554"/>
              </a:xfrm>
              <a:prstGeom prst="rect">
                <a:avLst/>
              </a:prstGeom>
              <a:solidFill>
                <a:schemeClr val="tx1"/>
              </a:solidFill>
            </p:spPr>
            <p:txBody>
              <a:bodyPr wrap="square" rtlCol="0">
                <a:spAutoFit/>
              </a:bodyPr>
              <a:lstStyle/>
              <a:p>
                <a:r>
                  <a:rPr lang="en-GB" sz="1600" b="0" dirty="0">
                    <a:latin typeface="Roboto" panose="02000000000000000000" pitchFamily="2" charset="0"/>
                    <a:ea typeface="Roboto" panose="02000000000000000000" pitchFamily="2" charset="0"/>
                  </a:rPr>
                  <a:t>6</a:t>
                </a:r>
              </a:p>
            </p:txBody>
          </p:sp>
          <p:sp>
            <p:nvSpPr>
              <p:cNvPr id="19" name="TextBox 18"/>
              <p:cNvSpPr txBox="1"/>
              <p:nvPr/>
            </p:nvSpPr>
            <p:spPr>
              <a:xfrm>
                <a:off x="6009911" y="4067726"/>
                <a:ext cx="299390" cy="336510"/>
              </a:xfrm>
              <a:prstGeom prst="rect">
                <a:avLst/>
              </a:prstGeom>
              <a:solidFill>
                <a:schemeClr val="tx1"/>
              </a:solidFill>
            </p:spPr>
            <p:txBody>
              <a:bodyPr wrap="none" rtlCol="0">
                <a:spAutoFit/>
              </a:bodyPr>
              <a:lstStyle/>
              <a:p>
                <a:r>
                  <a:rPr lang="en-GB" sz="1600" b="0" dirty="0">
                    <a:latin typeface="Roboto" panose="02000000000000000000" pitchFamily="2" charset="0"/>
                    <a:ea typeface="Roboto" panose="02000000000000000000" pitchFamily="2" charset="0"/>
                  </a:rPr>
                  <a:t>7</a:t>
                </a:r>
              </a:p>
            </p:txBody>
          </p:sp>
        </p:grpSp>
        <p:cxnSp>
          <p:nvCxnSpPr>
            <p:cNvPr id="25" name="Straight Arrow Connector 24"/>
            <p:cNvCxnSpPr>
              <a:stCxn id="15" idx="2"/>
            </p:cNvCxnSpPr>
            <p:nvPr/>
          </p:nvCxnSpPr>
          <p:spPr bwMode="auto">
            <a:xfrm flipH="1">
              <a:off x="4774425" y="1867483"/>
              <a:ext cx="258999" cy="1538274"/>
            </a:xfrm>
            <a:prstGeom prst="straightConnector1">
              <a:avLst/>
            </a:prstGeom>
            <a:ln w="28575">
              <a:solidFill>
                <a:srgbClr val="FFFF00"/>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4040837" y="3826607"/>
              <a:ext cx="323913" cy="393768"/>
            </a:xfrm>
            <a:prstGeom prst="rect">
              <a:avLst/>
            </a:prstGeom>
            <a:solidFill>
              <a:schemeClr val="tx1"/>
            </a:solidFill>
          </p:spPr>
          <p:txBody>
            <a:bodyPr wrap="none" rtlCol="0">
              <a:spAutoFit/>
            </a:bodyPr>
            <a:lstStyle/>
            <a:p>
              <a:r>
                <a:rPr lang="en-GB" sz="1600" b="0" dirty="0" smtClean="0">
                  <a:latin typeface="Roboto" panose="02000000000000000000" pitchFamily="2" charset="0"/>
                  <a:ea typeface="Roboto" panose="02000000000000000000" pitchFamily="2" charset="0"/>
                </a:rPr>
                <a:t>1</a:t>
              </a:r>
              <a:endParaRPr lang="en-GB" sz="1600" b="0" dirty="0">
                <a:latin typeface="Roboto" panose="02000000000000000000" pitchFamily="2" charset="0"/>
                <a:ea typeface="Roboto" panose="02000000000000000000" pitchFamily="2" charset="0"/>
              </a:endParaRPr>
            </a:p>
          </p:txBody>
        </p:sp>
        <p:cxnSp>
          <p:nvCxnSpPr>
            <p:cNvPr id="35" name="Straight Arrow Connector 34"/>
            <p:cNvCxnSpPr/>
            <p:nvPr/>
          </p:nvCxnSpPr>
          <p:spPr bwMode="auto">
            <a:xfrm>
              <a:off x="4364750" y="4009801"/>
              <a:ext cx="668673" cy="80257"/>
            </a:xfrm>
            <a:prstGeom prst="straightConnector1">
              <a:avLst/>
            </a:prstGeom>
            <a:ln w="28575">
              <a:solidFill>
                <a:srgbClr val="FFFF00"/>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sp>
        <p:nvSpPr>
          <p:cNvPr id="3077" name="TextBox 3076"/>
          <p:cNvSpPr txBox="1"/>
          <p:nvPr/>
        </p:nvSpPr>
        <p:spPr>
          <a:xfrm>
            <a:off x="3392792" y="5485768"/>
            <a:ext cx="2686954" cy="1323439"/>
          </a:xfrm>
          <a:prstGeom prst="rect">
            <a:avLst/>
          </a:prstGeom>
          <a:noFill/>
        </p:spPr>
        <p:txBody>
          <a:bodyPr wrap="none" rtlCol="0">
            <a:spAutoFit/>
          </a:bodyPr>
          <a:lstStyle/>
          <a:p>
            <a:r>
              <a:rPr lang="en-GB" sz="2000" b="0" dirty="0" smtClean="0">
                <a:latin typeface="Roboto" panose="02000000000000000000" pitchFamily="2" charset="0"/>
                <a:ea typeface="Roboto" panose="02000000000000000000" pitchFamily="2" charset="0"/>
              </a:rPr>
              <a:t>1 – overshooting top</a:t>
            </a:r>
          </a:p>
          <a:p>
            <a:r>
              <a:rPr lang="en-GB" sz="2000" b="0" dirty="0" smtClean="0">
                <a:latin typeface="Roboto" panose="02000000000000000000" pitchFamily="2" charset="0"/>
                <a:ea typeface="Roboto" panose="02000000000000000000" pitchFamily="2" charset="0"/>
              </a:rPr>
              <a:t>2 – cold ring</a:t>
            </a:r>
          </a:p>
          <a:p>
            <a:r>
              <a:rPr lang="en-GB" sz="2000" b="0" dirty="0" smtClean="0">
                <a:latin typeface="Roboto" panose="02000000000000000000" pitchFamily="2" charset="0"/>
                <a:ea typeface="Roboto" panose="02000000000000000000" pitchFamily="2" charset="0"/>
              </a:rPr>
              <a:t>3 – central warm spot</a:t>
            </a:r>
          </a:p>
          <a:p>
            <a:r>
              <a:rPr lang="en-GB" sz="2000" b="0" dirty="0">
                <a:latin typeface="Roboto" panose="02000000000000000000" pitchFamily="2" charset="0"/>
                <a:ea typeface="Roboto" panose="02000000000000000000" pitchFamily="2" charset="0"/>
              </a:rPr>
              <a:t> </a:t>
            </a:r>
            <a:r>
              <a:rPr lang="en-GB" sz="2000" b="0" dirty="0" smtClean="0">
                <a:latin typeface="Roboto" panose="02000000000000000000" pitchFamily="2" charset="0"/>
                <a:ea typeface="Roboto" panose="02000000000000000000" pitchFamily="2" charset="0"/>
              </a:rPr>
              <a:t>      </a:t>
            </a:r>
            <a:endParaRPr lang="en-GB" sz="2000" b="0" dirty="0">
              <a:latin typeface="Roboto" panose="02000000000000000000" pitchFamily="2" charset="0"/>
              <a:ea typeface="Roboto" panose="02000000000000000000" pitchFamily="2" charset="0"/>
            </a:endParaRPr>
          </a:p>
        </p:txBody>
      </p:sp>
      <p:sp>
        <p:nvSpPr>
          <p:cNvPr id="3078" name="TextBox 3077"/>
          <p:cNvSpPr txBox="1"/>
          <p:nvPr/>
        </p:nvSpPr>
        <p:spPr>
          <a:xfrm>
            <a:off x="6315976" y="5411013"/>
            <a:ext cx="3392275" cy="1323439"/>
          </a:xfrm>
          <a:prstGeom prst="rect">
            <a:avLst/>
          </a:prstGeom>
          <a:noFill/>
        </p:spPr>
        <p:txBody>
          <a:bodyPr wrap="none" rtlCol="0">
            <a:spAutoFit/>
          </a:bodyPr>
          <a:lstStyle/>
          <a:p>
            <a:r>
              <a:rPr lang="en-GB" sz="2000" b="0" dirty="0" smtClean="0">
                <a:latin typeface="Roboto" panose="02000000000000000000" pitchFamily="2" charset="0"/>
                <a:ea typeface="Roboto" panose="02000000000000000000" pitchFamily="2" charset="0"/>
              </a:rPr>
              <a:t>4 – cold U/V</a:t>
            </a:r>
          </a:p>
          <a:p>
            <a:r>
              <a:rPr lang="en-GB" sz="2000" b="0" dirty="0" smtClean="0">
                <a:latin typeface="Roboto" panose="02000000000000000000" pitchFamily="2" charset="0"/>
                <a:ea typeface="Roboto" panose="02000000000000000000" pitchFamily="2" charset="0"/>
              </a:rPr>
              <a:t>5 – close-in warm area</a:t>
            </a:r>
          </a:p>
          <a:p>
            <a:r>
              <a:rPr lang="en-GB" sz="2000" b="0" dirty="0" smtClean="0">
                <a:latin typeface="Roboto" panose="02000000000000000000" pitchFamily="2" charset="0"/>
                <a:ea typeface="Roboto" panose="02000000000000000000" pitchFamily="2" charset="0"/>
              </a:rPr>
              <a:t>6 – distant warm area</a:t>
            </a:r>
          </a:p>
          <a:p>
            <a:r>
              <a:rPr lang="en-GB" sz="2000" b="0" dirty="0">
                <a:latin typeface="Roboto" panose="02000000000000000000" pitchFamily="2" charset="0"/>
                <a:ea typeface="Roboto" panose="02000000000000000000" pitchFamily="2" charset="0"/>
              </a:rPr>
              <a:t>7</a:t>
            </a:r>
            <a:r>
              <a:rPr lang="en-GB" sz="2000" b="0" dirty="0" smtClean="0">
                <a:latin typeface="Roboto" panose="02000000000000000000" pitchFamily="2" charset="0"/>
                <a:ea typeface="Roboto" panose="02000000000000000000" pitchFamily="2" charset="0"/>
              </a:rPr>
              <a:t> – above anvil cirrus plume</a:t>
            </a:r>
            <a:endParaRPr lang="en-GB" sz="2000" b="0" dirty="0">
              <a:latin typeface="Roboto" panose="02000000000000000000" pitchFamily="2" charset="0"/>
              <a:ea typeface="Roboto" panose="02000000000000000000" pitchFamily="2" charset="0"/>
            </a:endParaRPr>
          </a:p>
        </p:txBody>
      </p:sp>
      <p:sp>
        <p:nvSpPr>
          <p:cNvPr id="3" name="TextBox 2"/>
          <p:cNvSpPr txBox="1"/>
          <p:nvPr/>
        </p:nvSpPr>
        <p:spPr>
          <a:xfrm>
            <a:off x="426517" y="5229298"/>
            <a:ext cx="3246402" cy="276999"/>
          </a:xfrm>
          <a:prstGeom prst="rect">
            <a:avLst/>
          </a:prstGeom>
          <a:noFill/>
        </p:spPr>
        <p:txBody>
          <a:bodyPr wrap="none" rtlCol="0">
            <a:spAutoFit/>
          </a:bodyPr>
          <a:lstStyle/>
          <a:p>
            <a:r>
              <a:rPr lang="en-GB" sz="1200" b="0" dirty="0" err="1" smtClean="0">
                <a:latin typeface="Roboto" panose="02000000000000000000" pitchFamily="2" charset="0"/>
                <a:ea typeface="Roboto" panose="02000000000000000000" pitchFamily="2" charset="0"/>
              </a:rPr>
              <a:t>Meteosat</a:t>
            </a:r>
            <a:r>
              <a:rPr lang="en-GB" sz="1200" b="0" dirty="0" smtClean="0">
                <a:latin typeface="Roboto" panose="02000000000000000000" pitchFamily="2" charset="0"/>
                <a:ea typeface="Roboto" panose="02000000000000000000" pitchFamily="2" charset="0"/>
              </a:rPr>
              <a:t> 8, IR10.8, 25 June 2006, 13:55 UTC</a:t>
            </a:r>
            <a:endParaRPr lang="en-GB" sz="1200" b="0" dirty="0">
              <a:latin typeface="Roboto" panose="02000000000000000000" pitchFamily="2" charset="0"/>
              <a:ea typeface="Roboto" panose="02000000000000000000" pitchFamily="2" charset="0"/>
            </a:endParaRPr>
          </a:p>
        </p:txBody>
      </p:sp>
      <p:sp>
        <p:nvSpPr>
          <p:cNvPr id="26" name="TextBox 25"/>
          <p:cNvSpPr txBox="1"/>
          <p:nvPr/>
        </p:nvSpPr>
        <p:spPr>
          <a:xfrm>
            <a:off x="8348097" y="5246850"/>
            <a:ext cx="3199915" cy="276999"/>
          </a:xfrm>
          <a:prstGeom prst="rect">
            <a:avLst/>
          </a:prstGeom>
          <a:noFill/>
        </p:spPr>
        <p:txBody>
          <a:bodyPr wrap="none" rtlCol="0">
            <a:spAutoFit/>
          </a:bodyPr>
          <a:lstStyle/>
          <a:p>
            <a:r>
              <a:rPr lang="en-GB" sz="1200" b="0" dirty="0" err="1" smtClean="0">
                <a:latin typeface="Roboto" panose="02000000000000000000" pitchFamily="2" charset="0"/>
                <a:ea typeface="Roboto" panose="02000000000000000000" pitchFamily="2" charset="0"/>
              </a:rPr>
              <a:t>Meteosat</a:t>
            </a:r>
            <a:r>
              <a:rPr lang="en-GB" sz="1200" b="0" dirty="0" smtClean="0">
                <a:latin typeface="Roboto" panose="02000000000000000000" pitchFamily="2" charset="0"/>
                <a:ea typeface="Roboto" panose="02000000000000000000" pitchFamily="2" charset="0"/>
              </a:rPr>
              <a:t> 9, IR10.8, 26 May 2007, 15:10 UTC</a:t>
            </a:r>
            <a:endParaRPr lang="en-GB" sz="1200" b="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58616002"/>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sp>
        <p:nvSpPr>
          <p:cNvPr id="6" name="Rectangle 5"/>
          <p:cNvSpPr/>
          <p:nvPr/>
        </p:nvSpPr>
        <p:spPr>
          <a:xfrm>
            <a:off x="8796609" y="640080"/>
            <a:ext cx="1445024" cy="461665"/>
          </a:xfrm>
          <a:prstGeom prst="rect">
            <a:avLst/>
          </a:prstGeom>
        </p:spPr>
        <p:txBody>
          <a:bodyPr wrap="square">
            <a:spAutoFit/>
          </a:bodyPr>
          <a:lstStyle/>
          <a:p>
            <a:r>
              <a:rPr lang="en-GB" sz="1200" dirty="0" smtClean="0">
                <a:solidFill>
                  <a:srgbClr val="00205B"/>
                </a:solidFill>
              </a:rPr>
              <a:t>Nebraska, USA</a:t>
            </a:r>
          </a:p>
          <a:p>
            <a:r>
              <a:rPr lang="en-GB" sz="1200" dirty="0" smtClean="0">
                <a:solidFill>
                  <a:srgbClr val="00205B"/>
                </a:solidFill>
              </a:rPr>
              <a:t> - 11 May 2018</a:t>
            </a:r>
            <a:endParaRPr lang="en-GB" sz="1200" dirty="0">
              <a:solidFill>
                <a:srgbClr val="00205B"/>
              </a:solidFill>
            </a:endParaRPr>
          </a:p>
        </p:txBody>
      </p:sp>
      <p:pic>
        <p:nvPicPr>
          <p:cNvPr id="7" name="Picture 6"/>
          <p:cNvPicPr>
            <a:picLocks noChangeAspect="1"/>
          </p:cNvPicPr>
          <p:nvPr/>
        </p:nvPicPr>
        <p:blipFill>
          <a:blip r:embed="rId3"/>
          <a:stretch>
            <a:fillRect/>
          </a:stretch>
        </p:blipFill>
        <p:spPr>
          <a:xfrm>
            <a:off x="145053" y="640080"/>
            <a:ext cx="8627362" cy="6217920"/>
          </a:xfrm>
          <a:prstGeom prst="rect">
            <a:avLst/>
          </a:prstGeom>
        </p:spPr>
      </p:pic>
      <p:sp>
        <p:nvSpPr>
          <p:cNvPr id="5" name="Content Placeholder 2"/>
          <p:cNvSpPr txBox="1">
            <a:spLocks/>
          </p:cNvSpPr>
          <p:nvPr/>
        </p:nvSpPr>
        <p:spPr bwMode="auto">
          <a:xfrm>
            <a:off x="8329613" y="1139429"/>
            <a:ext cx="3721360" cy="5262675"/>
          </a:xfrm>
          <a:prstGeom prst="rect">
            <a:avLst/>
          </a:prstGeom>
          <a:solidFill>
            <a:schemeClr val="tx1"/>
          </a:solidFill>
          <a:ln w="9525">
            <a:noFill/>
            <a:miter lim="800000"/>
            <a:headEnd/>
            <a:tailEnd/>
          </a:ln>
        </p:spPr>
        <p:txBody>
          <a:bodyPr vert="horz" wrap="square" lIns="91440" tIns="45720" rIns="91440" bIns="45720" numCol="1" anchor="t" anchorCtr="0" compatLnSpc="1">
            <a:prstTxWarp prst="textNoShape">
              <a:avLst/>
            </a:prstTxWarp>
            <a:noAutofit/>
          </a:bodyPr>
          <a:lstStyle>
            <a:lvl1pPr marL="310162" indent="-310162" algn="l" rtl="0" eaLnBrk="1" fontAlgn="base" hangingPunct="1">
              <a:spcBef>
                <a:spcPts val="0"/>
              </a:spcBef>
              <a:spcAft>
                <a:spcPct val="0"/>
              </a:spcAft>
              <a:buFont typeface="Arial" pitchFamily="34" charset="0"/>
              <a:buChar char="•"/>
              <a:defRPr sz="4431">
                <a:solidFill>
                  <a:schemeClr val="tx2"/>
                </a:solidFill>
                <a:latin typeface="Arial" pitchFamily="34" charset="0"/>
                <a:ea typeface="+mn-ea"/>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Arial" pitchFamily="34"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Arial" pitchFamily="34"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Arial" pitchFamily="34"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Arial" pitchFamily="34"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pPr marL="0" indent="0">
              <a:buFont typeface="Arial" pitchFamily="34" charset="0"/>
              <a:buNone/>
            </a:pPr>
            <a:endParaRPr lang="en-GB" altLang="de-DE" sz="1800" b="0" kern="0" dirty="0" smtClean="0">
              <a:latin typeface="Roboto" panose="02000000000000000000" pitchFamily="2" charset="0"/>
              <a:ea typeface="Roboto" panose="02000000000000000000" pitchFamily="2" charset="0"/>
            </a:endParaRP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Physical appearance reveals high quality information for assessment of storm intensity:</a:t>
            </a:r>
          </a:p>
          <a:p>
            <a:pPr marL="0" indent="0">
              <a:buFont typeface="Arial" pitchFamily="34" charset="0"/>
              <a:buNone/>
            </a:pPr>
            <a:endParaRPr lang="en-GB" altLang="de-DE" sz="2000" b="0" kern="0" dirty="0" smtClean="0">
              <a:latin typeface="Roboto" panose="02000000000000000000" pitchFamily="2" charset="0"/>
              <a:ea typeface="Roboto" panose="02000000000000000000" pitchFamily="2" charset="0"/>
            </a:endParaRP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OT shape and size</a:t>
            </a: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Gravity waves</a:t>
            </a: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Wave braking and jumping;</a:t>
            </a: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AACP</a:t>
            </a: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Jumping cirrus</a:t>
            </a: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Pancake clouds</a:t>
            </a:r>
          </a:p>
          <a:p>
            <a:pPr marL="0" indent="0">
              <a:buFont typeface="Arial" pitchFamily="34" charset="0"/>
              <a:buNone/>
            </a:pPr>
            <a:r>
              <a:rPr lang="en-GB" altLang="de-DE" sz="2000" b="0" kern="0" dirty="0" smtClean="0">
                <a:latin typeface="Roboto" panose="02000000000000000000" pitchFamily="2" charset="0"/>
                <a:ea typeface="Roboto" panose="02000000000000000000" pitchFamily="2" charset="0"/>
              </a:rPr>
              <a:t>- ‘Ship waves’</a:t>
            </a:r>
          </a:p>
          <a:p>
            <a:pPr marL="0" indent="0">
              <a:buFont typeface="Arial" pitchFamily="34" charset="0"/>
              <a:buNone/>
            </a:pPr>
            <a:r>
              <a:rPr lang="en-GB" altLang="de-DE" sz="1800" b="0" kern="0" dirty="0" smtClean="0">
                <a:latin typeface="Roboto" panose="02000000000000000000" pitchFamily="2" charset="0"/>
                <a:ea typeface="Roboto" panose="02000000000000000000" pitchFamily="2" charset="0"/>
              </a:rPr>
              <a:t>- ….</a:t>
            </a:r>
          </a:p>
          <a:p>
            <a:pPr marL="0" indent="0">
              <a:buFont typeface="Arial" pitchFamily="34" charset="0"/>
              <a:buNone/>
            </a:pPr>
            <a:endParaRPr lang="en-GB" altLang="de-DE" sz="1800" b="0" kern="0" dirty="0">
              <a:latin typeface="Roboto" panose="02000000000000000000" pitchFamily="2" charset="0"/>
              <a:ea typeface="Roboto" panose="02000000000000000000" pitchFamily="2" charset="0"/>
            </a:endParaRPr>
          </a:p>
          <a:p>
            <a:pPr marL="561975" lvl="1" indent="0">
              <a:buFont typeface="Arial" pitchFamily="34" charset="0"/>
              <a:buNone/>
            </a:pPr>
            <a:endParaRPr lang="en-GB" sz="1800" b="0" kern="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479441576"/>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Rectangle 4"/>
          <p:cNvSpPr/>
          <p:nvPr/>
        </p:nvSpPr>
        <p:spPr>
          <a:xfrm>
            <a:off x="8796609" y="640080"/>
            <a:ext cx="1445024" cy="461665"/>
          </a:xfrm>
          <a:prstGeom prst="rect">
            <a:avLst/>
          </a:prstGeom>
        </p:spPr>
        <p:txBody>
          <a:bodyPr wrap="square">
            <a:spAutoFit/>
          </a:bodyPr>
          <a:lstStyle/>
          <a:p>
            <a:r>
              <a:rPr lang="en-GB" sz="1200" dirty="0" smtClean="0">
                <a:solidFill>
                  <a:srgbClr val="00205B"/>
                </a:solidFill>
              </a:rPr>
              <a:t>Nebraska, USA</a:t>
            </a:r>
          </a:p>
          <a:p>
            <a:r>
              <a:rPr lang="en-GB" sz="1200" dirty="0" smtClean="0">
                <a:solidFill>
                  <a:srgbClr val="00205B"/>
                </a:solidFill>
              </a:rPr>
              <a:t> - 11 May 2018</a:t>
            </a:r>
            <a:endParaRPr lang="en-GB" sz="1200" dirty="0">
              <a:solidFill>
                <a:srgbClr val="00205B"/>
              </a:solidFill>
            </a:endParaRPr>
          </a:p>
        </p:txBody>
      </p:sp>
      <p:sp>
        <p:nvSpPr>
          <p:cNvPr id="7" name="Rectangle 6"/>
          <p:cNvSpPr/>
          <p:nvPr/>
        </p:nvSpPr>
        <p:spPr>
          <a:xfrm>
            <a:off x="8934450" y="1948546"/>
            <a:ext cx="2881313" cy="1323439"/>
          </a:xfrm>
          <a:prstGeom prst="rect">
            <a:avLst/>
          </a:prstGeom>
        </p:spPr>
        <p:txBody>
          <a:bodyPr wrap="square">
            <a:spAutoFit/>
          </a:bodyPr>
          <a:lstStyle/>
          <a:p>
            <a:pPr lvl="0"/>
            <a:r>
              <a:rPr lang="en-GB" altLang="de-DE" sz="2000" b="0" kern="0" dirty="0" smtClean="0">
                <a:solidFill>
                  <a:schemeClr val="tx2">
                    <a:lumMod val="75000"/>
                  </a:schemeClr>
                </a:solidFill>
                <a:latin typeface="Roboto" panose="02000000000000000000" pitchFamily="2" charset="0"/>
                <a:ea typeface="Roboto" panose="02000000000000000000" pitchFamily="2" charset="0"/>
                <a:cs typeface="Arial"/>
              </a:rPr>
              <a:t>Temperature </a:t>
            </a:r>
            <a:r>
              <a:rPr lang="en-GB" altLang="de-DE" sz="2000" b="0" kern="0" dirty="0">
                <a:solidFill>
                  <a:schemeClr val="tx2">
                    <a:lumMod val="75000"/>
                  </a:schemeClr>
                </a:solidFill>
                <a:latin typeface="Roboto" panose="02000000000000000000" pitchFamily="2" charset="0"/>
                <a:ea typeface="Roboto" panose="02000000000000000000" pitchFamily="2" charset="0"/>
                <a:cs typeface="Arial"/>
              </a:rPr>
              <a:t>field not the best proxy for cloud height (less for more vigorous updrafts!)</a:t>
            </a:r>
          </a:p>
        </p:txBody>
      </p:sp>
      <p:pic>
        <p:nvPicPr>
          <p:cNvPr id="4098" name="Picture 2" descr="compar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000" y="640080"/>
            <a:ext cx="8635998" cy="6217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941738"/>
      </p:ext>
    </p:extLst>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a:xfrm>
            <a:off x="8635117" y="1139429"/>
            <a:ext cx="3137275" cy="5262675"/>
          </a:xfrm>
        </p:spPr>
        <p:txBody>
          <a:bodyPr/>
          <a:lstStyle/>
          <a:p>
            <a:pPr marL="0" indent="0">
              <a:buNone/>
            </a:pPr>
            <a:r>
              <a:rPr lang="en-GB" sz="2400" dirty="0" smtClean="0"/>
              <a:t>Cloud Phase RGB</a:t>
            </a:r>
          </a:p>
          <a:p>
            <a:pPr marL="0" indent="0">
              <a:buNone/>
            </a:pPr>
            <a:endParaRPr lang="en-GB" sz="2400" dirty="0"/>
          </a:p>
          <a:p>
            <a:pPr marL="0" indent="0">
              <a:buNone/>
            </a:pPr>
            <a:r>
              <a:rPr lang="en-GB" sz="2000" dirty="0" smtClean="0"/>
              <a:t>Will be available with MTG FCI data</a:t>
            </a:r>
          </a:p>
          <a:p>
            <a:pPr marL="0" indent="0">
              <a:buNone/>
            </a:pPr>
            <a:endParaRPr lang="en-GB" sz="2000" dirty="0"/>
          </a:p>
          <a:p>
            <a:pPr marL="0" indent="0">
              <a:buNone/>
            </a:pPr>
            <a:r>
              <a:rPr lang="en-GB" sz="2000" dirty="0" smtClean="0"/>
              <a:t>Better distinction of Cloud Phase during daytime</a:t>
            </a:r>
          </a:p>
          <a:p>
            <a:pPr marL="0" indent="0">
              <a:buNone/>
            </a:pPr>
            <a:endParaRPr lang="en-GB" sz="2400" dirty="0" smtClean="0"/>
          </a:p>
          <a:p>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516" y="803082"/>
            <a:ext cx="8175151" cy="5877333"/>
          </a:xfrm>
          <a:prstGeom prst="rect">
            <a:avLst/>
          </a:prstGeom>
        </p:spPr>
      </p:pic>
    </p:spTree>
    <p:extLst>
      <p:ext uri="{BB962C8B-B14F-4D97-AF65-F5344CB8AC3E}">
        <p14:creationId xmlns:p14="http://schemas.microsoft.com/office/powerpoint/2010/main" val="2875694635"/>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vide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45053" y="640080"/>
            <a:ext cx="8068644" cy="5809424"/>
          </a:xfrm>
          <a:prstGeom prst="rect">
            <a:avLst/>
          </a:prstGeom>
        </p:spPr>
      </p:pic>
      <p:pic>
        <p:nvPicPr>
          <p:cNvPr id="5" name="Picture 4"/>
          <p:cNvPicPr>
            <a:picLocks noChangeAspect="1"/>
          </p:cNvPicPr>
          <p:nvPr/>
        </p:nvPicPr>
        <p:blipFill rotWithShape="1">
          <a:blip r:embed="rId6"/>
          <a:srcRect l="3969" t="1511"/>
          <a:stretch/>
        </p:blipFill>
        <p:spPr>
          <a:xfrm>
            <a:off x="8364772" y="878394"/>
            <a:ext cx="3673503" cy="5568241"/>
          </a:xfrm>
          <a:prstGeom prst="rect">
            <a:avLst/>
          </a:prstGeom>
        </p:spPr>
      </p:pic>
    </p:spTree>
    <p:extLst>
      <p:ext uri="{BB962C8B-B14F-4D97-AF65-F5344CB8AC3E}">
        <p14:creationId xmlns:p14="http://schemas.microsoft.com/office/powerpoint/2010/main" val="15811677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18 </a:t>
            </a:r>
            <a:r>
              <a:rPr lang="en-GB" dirty="0"/>
              <a:t>June </a:t>
            </a:r>
            <a:r>
              <a:rPr lang="en-GB" dirty="0" smtClean="0"/>
              <a:t>2013</a:t>
            </a:r>
            <a:endParaRPr lang="en-GB" dirty="0"/>
          </a:p>
        </p:txBody>
      </p:sp>
      <p:sp>
        <p:nvSpPr>
          <p:cNvPr id="3" name="Text Placeholder 2"/>
          <p:cNvSpPr>
            <a:spLocks noGrp="1"/>
          </p:cNvSpPr>
          <p:nvPr>
            <p:ph type="body" sz="quarter" idx="10"/>
          </p:nvPr>
        </p:nvSpPr>
        <p:spPr/>
        <p:txBody>
          <a:bodyPr/>
          <a:lstStyle/>
          <a:p>
            <a:endParaRPr lang="en-GB" dirty="0"/>
          </a:p>
        </p:txBody>
      </p:sp>
      <p:pic>
        <p:nvPicPr>
          <p:cNvPr id="5122" name="Picture 2" descr="https://www-cdn.eumetsat.int/files/2020-04/img_il_13_06_17_b.png"/>
          <p:cNvPicPr>
            <a:picLocks noChangeAspect="1" noChangeArrowheads="1"/>
          </p:cNvPicPr>
          <p:nvPr/>
        </p:nvPicPr>
        <p:blipFill rotWithShape="1">
          <a:blip r:embed="rId3">
            <a:extLst>
              <a:ext uri="{28A0092B-C50C-407E-A947-70E740481C1C}">
                <a14:useLocalDpi xmlns:a14="http://schemas.microsoft.com/office/drawing/2010/main" val="0"/>
              </a:ext>
            </a:extLst>
          </a:blip>
          <a:srcRect l="27365" r="10251" b="18573"/>
          <a:stretch/>
        </p:blipFill>
        <p:spPr bwMode="auto">
          <a:xfrm>
            <a:off x="145053" y="640080"/>
            <a:ext cx="5516276" cy="622362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www-cdn.eumetsat.int/files/2020-04/img_il_13_06_17_c.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7274" y="1"/>
            <a:ext cx="5936971" cy="333954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www-cdn.eumetsat.int/files/2020-04/img_il_13_06_17_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1368" y="3512488"/>
            <a:ext cx="5947575" cy="334551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687162" y="6554393"/>
            <a:ext cx="787395" cy="230832"/>
          </a:xfrm>
          <a:prstGeom prst="rect">
            <a:avLst/>
          </a:prstGeom>
          <a:solidFill>
            <a:schemeClr val="tx1"/>
          </a:solidFill>
        </p:spPr>
        <p:txBody>
          <a:bodyPr wrap="none">
            <a:spAutoFit/>
          </a:bodyPr>
          <a:lstStyle/>
          <a:p>
            <a:r>
              <a:rPr lang="en-GB" dirty="0" smtClean="0"/>
              <a:t>14:45 </a:t>
            </a:r>
            <a:r>
              <a:rPr lang="en-GB" dirty="0"/>
              <a:t>UTC</a:t>
            </a:r>
          </a:p>
        </p:txBody>
      </p:sp>
      <p:sp>
        <p:nvSpPr>
          <p:cNvPr id="5" name="Rectangle 4"/>
          <p:cNvSpPr/>
          <p:nvPr/>
        </p:nvSpPr>
        <p:spPr>
          <a:xfrm>
            <a:off x="11261548" y="2725187"/>
            <a:ext cx="787395" cy="230832"/>
          </a:xfrm>
          <a:prstGeom prst="rect">
            <a:avLst/>
          </a:prstGeom>
          <a:solidFill>
            <a:schemeClr val="tx1"/>
          </a:solidFill>
        </p:spPr>
        <p:txBody>
          <a:bodyPr wrap="none">
            <a:spAutoFit/>
          </a:bodyPr>
          <a:lstStyle/>
          <a:p>
            <a:r>
              <a:rPr lang="en-GB" dirty="0" smtClean="0"/>
              <a:t>14:46 </a:t>
            </a:r>
            <a:r>
              <a:rPr lang="en-GB" dirty="0"/>
              <a:t>UTC</a:t>
            </a:r>
          </a:p>
        </p:txBody>
      </p:sp>
      <p:sp>
        <p:nvSpPr>
          <p:cNvPr id="6" name="Rectangle 5"/>
          <p:cNvSpPr/>
          <p:nvPr/>
        </p:nvSpPr>
        <p:spPr>
          <a:xfrm>
            <a:off x="11261547" y="6181498"/>
            <a:ext cx="787395" cy="230832"/>
          </a:xfrm>
          <a:prstGeom prst="rect">
            <a:avLst/>
          </a:prstGeom>
          <a:solidFill>
            <a:schemeClr val="tx1"/>
          </a:solidFill>
        </p:spPr>
        <p:txBody>
          <a:bodyPr wrap="none">
            <a:spAutoFit/>
          </a:bodyPr>
          <a:lstStyle/>
          <a:p>
            <a:r>
              <a:rPr lang="en-GB" dirty="0" smtClean="0"/>
              <a:t>14:45 </a:t>
            </a:r>
            <a:r>
              <a:rPr lang="en-GB" dirty="0"/>
              <a:t>UTC</a:t>
            </a:r>
          </a:p>
        </p:txBody>
      </p:sp>
      <p:sp>
        <p:nvSpPr>
          <p:cNvPr id="7" name="TextBox 6"/>
          <p:cNvSpPr txBox="1"/>
          <p:nvPr/>
        </p:nvSpPr>
        <p:spPr>
          <a:xfrm>
            <a:off x="9850904" y="3052422"/>
            <a:ext cx="2198038" cy="307777"/>
          </a:xfrm>
          <a:prstGeom prst="rect">
            <a:avLst/>
          </a:prstGeom>
          <a:solidFill>
            <a:schemeClr val="tx1"/>
          </a:solidFill>
        </p:spPr>
        <p:txBody>
          <a:bodyPr wrap="none" rtlCol="0">
            <a:spAutoFit/>
          </a:bodyPr>
          <a:lstStyle/>
          <a:p>
            <a:r>
              <a:rPr lang="en-GB" sz="1400" b="0" dirty="0" smtClean="0">
                <a:latin typeface="Roboto" panose="02000000000000000000" pitchFamily="2" charset="0"/>
                <a:ea typeface="Roboto" panose="02000000000000000000" pitchFamily="2" charset="0"/>
              </a:rPr>
              <a:t>Photo: Jochen Kerkmann</a:t>
            </a:r>
            <a:endParaRPr lang="en-GB" sz="1400" b="0" dirty="0">
              <a:latin typeface="Roboto" panose="02000000000000000000" pitchFamily="2" charset="0"/>
              <a:ea typeface="Roboto" panose="02000000000000000000" pitchFamily="2" charset="0"/>
            </a:endParaRPr>
          </a:p>
        </p:txBody>
      </p:sp>
      <p:sp>
        <p:nvSpPr>
          <p:cNvPr id="11" name="TextBox 10"/>
          <p:cNvSpPr txBox="1"/>
          <p:nvPr/>
        </p:nvSpPr>
        <p:spPr>
          <a:xfrm>
            <a:off x="10200359" y="6550223"/>
            <a:ext cx="1848583" cy="307777"/>
          </a:xfrm>
          <a:prstGeom prst="rect">
            <a:avLst/>
          </a:prstGeom>
          <a:solidFill>
            <a:schemeClr val="tx1"/>
          </a:solidFill>
        </p:spPr>
        <p:txBody>
          <a:bodyPr wrap="none" rtlCol="0">
            <a:spAutoFit/>
          </a:bodyPr>
          <a:lstStyle/>
          <a:p>
            <a:r>
              <a:rPr lang="en-GB" sz="1400" b="0" dirty="0" smtClean="0">
                <a:latin typeface="Roboto" panose="02000000000000000000" pitchFamily="2" charset="0"/>
                <a:ea typeface="Roboto" panose="02000000000000000000" pitchFamily="2" charset="0"/>
              </a:rPr>
              <a:t>Photo: Martin Setvak</a:t>
            </a:r>
            <a:endParaRPr lang="en-GB" sz="1400" b="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2218931784"/>
      </p:ext>
    </p:extLst>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a:xfrm>
            <a:off x="9289473" y="1316182"/>
            <a:ext cx="2708563" cy="5085922"/>
          </a:xfrm>
        </p:spPr>
        <p:txBody>
          <a:bodyPr>
            <a:normAutofit/>
          </a:bodyPr>
          <a:lstStyle/>
          <a:p>
            <a:pPr marL="0" indent="0">
              <a:buNone/>
            </a:pPr>
            <a:r>
              <a:rPr lang="en-US" sz="2000" dirty="0" smtClean="0"/>
              <a:t>Overshooting tops</a:t>
            </a:r>
          </a:p>
          <a:p>
            <a:pPr marL="0" indent="0">
              <a:buNone/>
            </a:pPr>
            <a:r>
              <a:rPr lang="en-US" sz="2000" dirty="0" smtClean="0"/>
              <a:t>and Cold</a:t>
            </a:r>
            <a:r>
              <a:rPr lang="en-US" sz="2000" dirty="0"/>
              <a:t>  U/V/ring features </a:t>
            </a:r>
            <a:r>
              <a:rPr lang="en-US" sz="2000" dirty="0" smtClean="0"/>
              <a:t>are </a:t>
            </a:r>
            <a:r>
              <a:rPr lang="en-US" sz="2000" dirty="0"/>
              <a:t>often associated with severe weather at the ground: </a:t>
            </a:r>
          </a:p>
          <a:p>
            <a:endParaRPr lang="en-US" sz="2000" dirty="0"/>
          </a:p>
          <a:p>
            <a:r>
              <a:rPr lang="en-US" sz="2000" dirty="0"/>
              <a:t>heavy rain, </a:t>
            </a:r>
          </a:p>
          <a:p>
            <a:r>
              <a:rPr lang="en-US" sz="2000" dirty="0"/>
              <a:t>large hail, </a:t>
            </a:r>
          </a:p>
          <a:p>
            <a:r>
              <a:rPr lang="en-US" sz="2000" dirty="0"/>
              <a:t>severe wind, </a:t>
            </a:r>
          </a:p>
          <a:p>
            <a:r>
              <a:rPr lang="en-US" sz="2000" dirty="0"/>
              <a:t>tornadoes</a:t>
            </a:r>
          </a:p>
          <a:p>
            <a:r>
              <a:rPr lang="en-US" sz="2000" dirty="0"/>
              <a:t>...</a:t>
            </a:r>
            <a:endParaRPr lang="en-GB" sz="2000" dirty="0"/>
          </a:p>
        </p:txBody>
      </p:sp>
      <p:pic>
        <p:nvPicPr>
          <p:cNvPr id="4" name="Picture 3"/>
          <p:cNvPicPr>
            <a:picLocks noChangeAspect="1"/>
          </p:cNvPicPr>
          <p:nvPr/>
        </p:nvPicPr>
        <p:blipFill rotWithShape="1">
          <a:blip r:embed="rId3"/>
          <a:srcRect t="9417" b="5414"/>
          <a:stretch/>
        </p:blipFill>
        <p:spPr>
          <a:xfrm>
            <a:off x="145053" y="663198"/>
            <a:ext cx="9053946" cy="5783322"/>
          </a:xfrm>
          <a:prstGeom prst="rect">
            <a:avLst/>
          </a:prstGeom>
        </p:spPr>
      </p:pic>
      <p:sp>
        <p:nvSpPr>
          <p:cNvPr id="5" name="TextBox 4"/>
          <p:cNvSpPr txBox="1"/>
          <p:nvPr/>
        </p:nvSpPr>
        <p:spPr>
          <a:xfrm>
            <a:off x="8802525" y="6425222"/>
            <a:ext cx="1830950" cy="276999"/>
          </a:xfrm>
          <a:prstGeom prst="rect">
            <a:avLst/>
          </a:prstGeom>
          <a:solidFill>
            <a:schemeClr val="tx1"/>
          </a:solidFill>
        </p:spPr>
        <p:txBody>
          <a:bodyPr wrap="none" rtlCol="0">
            <a:spAutoFit/>
          </a:bodyPr>
          <a:lstStyle/>
          <a:p>
            <a:r>
              <a:rPr lang="en-US" sz="1200" dirty="0" smtClean="0">
                <a:solidFill>
                  <a:schemeClr val="tx2"/>
                </a:solidFill>
              </a:rPr>
              <a:t>Credit: Martin Setvak</a:t>
            </a:r>
            <a:endParaRPr lang="en-GB" sz="1200" dirty="0" smtClean="0">
              <a:solidFill>
                <a:schemeClr val="tx2"/>
              </a:solidFill>
            </a:endParaRPr>
          </a:p>
        </p:txBody>
      </p:sp>
    </p:spTree>
    <p:extLst>
      <p:ext uri="{BB962C8B-B14F-4D97-AF65-F5344CB8AC3E}">
        <p14:creationId xmlns:p14="http://schemas.microsoft.com/office/powerpoint/2010/main" val="48378351"/>
      </p:ext>
    </p:extLst>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 name="Picture 19"/>
          <p:cNvPicPr>
            <a:picLocks noChangeAspect="1"/>
          </p:cNvPicPr>
          <p:nvPr/>
        </p:nvPicPr>
        <p:blipFill>
          <a:blip r:embed="rId3"/>
          <a:stretch>
            <a:fillRect/>
          </a:stretch>
        </p:blipFill>
        <p:spPr>
          <a:xfrm>
            <a:off x="1001483" y="1041685"/>
            <a:ext cx="10817185" cy="4991969"/>
          </a:xfrm>
          <a:prstGeom prst="rect">
            <a:avLst/>
          </a:prstGeom>
        </p:spPr>
      </p:pic>
    </p:spTree>
    <p:extLst>
      <p:ext uri="{BB962C8B-B14F-4D97-AF65-F5344CB8AC3E}">
        <p14:creationId xmlns:p14="http://schemas.microsoft.com/office/powerpoint/2010/main" val="2759767277"/>
      </p:ext>
    </p:extLst>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MET-11_IR108_2019_06_1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69963" y="638878"/>
            <a:ext cx="8472474" cy="5763226"/>
          </a:xfrm>
          <a:prstGeom prst="rect">
            <a:avLst/>
          </a:prstGeom>
        </p:spPr>
      </p:pic>
    </p:spTree>
    <p:extLst>
      <p:ext uri="{BB962C8B-B14F-4D97-AF65-F5344CB8AC3E}">
        <p14:creationId xmlns:p14="http://schemas.microsoft.com/office/powerpoint/2010/main" val="7210966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4" name="Content Placeholder 3"/>
          <p:cNvPicPr>
            <a:picLocks noChangeAspect="1"/>
          </p:cNvPicPr>
          <p:nvPr/>
        </p:nvPicPr>
        <p:blipFill rotWithShape="1">
          <a:blip r:embed="rId3"/>
          <a:srcRect l="30844" t="14234" r="20929" b="6455"/>
          <a:stretch/>
        </p:blipFill>
        <p:spPr>
          <a:xfrm>
            <a:off x="2244437" y="640080"/>
            <a:ext cx="7973290" cy="5823252"/>
          </a:xfrm>
          <a:prstGeom prst="rect">
            <a:avLst/>
          </a:prstGeom>
        </p:spPr>
      </p:pic>
    </p:spTree>
    <p:extLst>
      <p:ext uri="{BB962C8B-B14F-4D97-AF65-F5344CB8AC3E}">
        <p14:creationId xmlns:p14="http://schemas.microsoft.com/office/powerpoint/2010/main" val="789679878"/>
      </p:ext>
    </p:extLst>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Above anvil cirrus plumes</a:t>
            </a:r>
          </a:p>
        </p:txBody>
      </p:sp>
      <p:sp>
        <p:nvSpPr>
          <p:cNvPr id="3" name="Text Placeholder 2"/>
          <p:cNvSpPr>
            <a:spLocks noGrp="1"/>
          </p:cNvSpPr>
          <p:nvPr>
            <p:ph type="body" sz="quarter" idx="10"/>
          </p:nvPr>
        </p:nvSpPr>
        <p:spPr/>
        <p:txBody>
          <a:bodyPr/>
          <a:lstStyle/>
          <a:p>
            <a:endParaRPr lang="en-GB"/>
          </a:p>
        </p:txBody>
      </p:sp>
      <p:pic>
        <p:nvPicPr>
          <p:cNvPr id="4" name="Content Placeholder 3"/>
          <p:cNvPicPr>
            <a:picLocks noChangeAspect="1"/>
          </p:cNvPicPr>
          <p:nvPr/>
        </p:nvPicPr>
        <p:blipFill rotWithShape="1">
          <a:blip r:embed="rId3"/>
          <a:srcRect l="13950" t="29307" r="58345" b="17414"/>
          <a:stretch/>
        </p:blipFill>
        <p:spPr>
          <a:xfrm>
            <a:off x="381715" y="1139428"/>
            <a:ext cx="4862230" cy="5259535"/>
          </a:xfrm>
          <a:prstGeom prst="rect">
            <a:avLst/>
          </a:prstGeom>
        </p:spPr>
      </p:pic>
      <p:pic>
        <p:nvPicPr>
          <p:cNvPr id="5" name="Content Placeholder 3"/>
          <p:cNvPicPr>
            <a:picLocks noChangeAspect="1"/>
          </p:cNvPicPr>
          <p:nvPr/>
        </p:nvPicPr>
        <p:blipFill rotWithShape="1">
          <a:blip r:embed="rId4">
            <a:extLst>
              <a:ext uri="{28A0092B-C50C-407E-A947-70E740481C1C}">
                <a14:useLocalDpi xmlns:a14="http://schemas.microsoft.com/office/drawing/2010/main" val="0"/>
              </a:ext>
            </a:extLst>
          </a:blip>
          <a:srcRect r="21575"/>
          <a:stretch/>
        </p:blipFill>
        <p:spPr bwMode="auto">
          <a:xfrm>
            <a:off x="6137564" y="1139428"/>
            <a:ext cx="5634828" cy="5276742"/>
          </a:xfrm>
          <a:prstGeom prst="rect">
            <a:avLst/>
          </a:prstGeom>
          <a:noFill/>
          <a:ln w="9525">
            <a:noFill/>
            <a:miter lim="800000"/>
            <a:headEnd/>
            <a:tailEnd/>
          </a:ln>
        </p:spPr>
      </p:pic>
    </p:spTree>
    <p:extLst>
      <p:ext uri="{BB962C8B-B14F-4D97-AF65-F5344CB8AC3E}">
        <p14:creationId xmlns:p14="http://schemas.microsoft.com/office/powerpoint/2010/main" val="2176640242"/>
      </p:ext>
    </p:extLst>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Above anvil cirrus plumes</a:t>
            </a:r>
          </a:p>
        </p:txBody>
      </p:sp>
      <p:pic>
        <p:nvPicPr>
          <p:cNvPr id="4" name="New pictu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0993" y="640078"/>
            <a:ext cx="8338897" cy="6222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Lst>
        </p:spPr>
      </p:pic>
      <p:sp>
        <p:nvSpPr>
          <p:cNvPr id="5" name="TextBox 4"/>
          <p:cNvSpPr txBox="1"/>
          <p:nvPr/>
        </p:nvSpPr>
        <p:spPr>
          <a:xfrm>
            <a:off x="367145" y="994498"/>
            <a:ext cx="2481711" cy="4616648"/>
          </a:xfrm>
          <a:prstGeom prst="rect">
            <a:avLst/>
          </a:prstGeom>
          <a:noFill/>
          <a:ln w="28575">
            <a:solidFill>
              <a:srgbClr val="00205B"/>
            </a:solidFill>
          </a:ln>
        </p:spPr>
        <p:txBody>
          <a:bodyPr wrap="square" rtlCol="0">
            <a:spAutoFit/>
          </a:bodyPr>
          <a:lstStyle/>
          <a:p>
            <a:r>
              <a:rPr lang="en-GB" sz="1400" dirty="0" smtClean="0">
                <a:solidFill>
                  <a:schemeClr val="tx2"/>
                </a:solidFill>
              </a:rPr>
              <a:t>Storm producing hail over 18 cm in diameter!</a:t>
            </a: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a:p>
            <a:endParaRPr lang="en-GB" sz="1400" dirty="0">
              <a:solidFill>
                <a:schemeClr val="tx2"/>
              </a:solidFill>
            </a:endParaRPr>
          </a:p>
          <a:p>
            <a:endParaRPr lang="en-GB" sz="1400" dirty="0" smtClean="0">
              <a:solidFill>
                <a:schemeClr val="tx2"/>
              </a:solidFill>
            </a:endParaRPr>
          </a:p>
        </p:txBody>
      </p:sp>
      <p:cxnSp>
        <p:nvCxnSpPr>
          <p:cNvPr id="6" name="Straight Arrow Connector 5"/>
          <p:cNvCxnSpPr>
            <a:stCxn id="5" idx="3"/>
          </p:cNvCxnSpPr>
          <p:nvPr/>
        </p:nvCxnSpPr>
        <p:spPr bwMode="auto">
          <a:xfrm flipV="1">
            <a:off x="2848856" y="1782548"/>
            <a:ext cx="1065244" cy="1520274"/>
          </a:xfrm>
          <a:prstGeom prst="straightConnector1">
            <a:avLst/>
          </a:prstGeom>
          <a:solidFill>
            <a:schemeClr val="bg2"/>
          </a:solidFill>
          <a:ln w="9525" cap="flat" cmpd="sng" algn="ctr">
            <a:noFill/>
            <a:prstDash val="solid"/>
            <a:round/>
            <a:headEnd type="none" w="med" len="med"/>
            <a:tailEnd type="triangle"/>
          </a:ln>
          <a:effectLst/>
        </p:spPr>
      </p:cxnSp>
      <p:cxnSp>
        <p:nvCxnSpPr>
          <p:cNvPr id="7" name="Straight Arrow Connector 6"/>
          <p:cNvCxnSpPr/>
          <p:nvPr/>
        </p:nvCxnSpPr>
        <p:spPr bwMode="auto">
          <a:xfrm>
            <a:off x="1782305" y="2107769"/>
            <a:ext cx="914400" cy="914400"/>
          </a:xfrm>
          <a:prstGeom prst="straightConnector1">
            <a:avLst/>
          </a:prstGeom>
          <a:solidFill>
            <a:schemeClr val="bg2"/>
          </a:solidFill>
          <a:ln w="9525" cap="flat" cmpd="sng" algn="ctr">
            <a:noFill/>
            <a:prstDash val="solid"/>
            <a:round/>
            <a:headEnd type="none" w="med" len="med"/>
            <a:tailEnd type="triangle"/>
          </a:ln>
          <a:effectLst/>
        </p:spPr>
      </p:cxnSp>
      <p:cxnSp>
        <p:nvCxnSpPr>
          <p:cNvPr id="8" name="Straight Arrow Connector 7"/>
          <p:cNvCxnSpPr>
            <a:stCxn id="5" idx="3"/>
          </p:cNvCxnSpPr>
          <p:nvPr/>
        </p:nvCxnSpPr>
        <p:spPr bwMode="auto">
          <a:xfrm flipV="1">
            <a:off x="2848856" y="1795420"/>
            <a:ext cx="1235725" cy="1507402"/>
          </a:xfrm>
          <a:prstGeom prst="straightConnector1">
            <a:avLst/>
          </a:prstGeom>
          <a:solidFill>
            <a:schemeClr val="bg2"/>
          </a:solidFill>
          <a:ln w="9525" cap="flat" cmpd="sng" algn="ctr">
            <a:noFill/>
            <a:prstDash val="solid"/>
            <a:round/>
            <a:headEnd type="none" w="med" len="med"/>
            <a:tailEnd type="triangle"/>
          </a:ln>
          <a:effectLst/>
        </p:spPr>
      </p:cxnSp>
      <p:cxnSp>
        <p:nvCxnSpPr>
          <p:cNvPr id="9" name="Straight Arrow Connector 8"/>
          <p:cNvCxnSpPr/>
          <p:nvPr/>
        </p:nvCxnSpPr>
        <p:spPr bwMode="auto">
          <a:xfrm>
            <a:off x="2848856" y="1221144"/>
            <a:ext cx="1875165" cy="167379"/>
          </a:xfrm>
          <a:prstGeom prst="straightConnector1">
            <a:avLst/>
          </a:prstGeom>
          <a:ln w="38100">
            <a:headEnd type="none" w="med" len="med"/>
            <a:tailEnd type="triangle"/>
          </a:ln>
        </p:spPr>
        <p:style>
          <a:lnRef idx="1">
            <a:schemeClr val="accent2"/>
          </a:lnRef>
          <a:fillRef idx="0">
            <a:schemeClr val="accent2"/>
          </a:fillRef>
          <a:effectRef idx="0">
            <a:schemeClr val="accent2"/>
          </a:effectRef>
          <a:fontRef idx="minor">
            <a:schemeClr val="tx1"/>
          </a:fontRef>
        </p:style>
      </p:cxnSp>
      <p:pic>
        <p:nvPicPr>
          <p:cNvPr id="10" name="Picture 9"/>
          <p:cNvPicPr>
            <a:picLocks noChangeAspect="1"/>
          </p:cNvPicPr>
          <p:nvPr/>
        </p:nvPicPr>
        <p:blipFill>
          <a:blip r:embed="rId4"/>
          <a:stretch>
            <a:fillRect/>
          </a:stretch>
        </p:blipFill>
        <p:spPr>
          <a:xfrm>
            <a:off x="510380" y="1595894"/>
            <a:ext cx="2195240" cy="3870253"/>
          </a:xfrm>
          <a:prstGeom prst="rect">
            <a:avLst/>
          </a:prstGeom>
        </p:spPr>
      </p:pic>
      <p:sp>
        <p:nvSpPr>
          <p:cNvPr id="11" name="TextBox 10"/>
          <p:cNvSpPr txBox="1"/>
          <p:nvPr/>
        </p:nvSpPr>
        <p:spPr>
          <a:xfrm>
            <a:off x="10425547" y="6230081"/>
            <a:ext cx="1482436" cy="461665"/>
          </a:xfrm>
          <a:prstGeom prst="rect">
            <a:avLst/>
          </a:prstGeom>
          <a:solidFill>
            <a:schemeClr val="tx1"/>
          </a:solidFill>
        </p:spPr>
        <p:txBody>
          <a:bodyPr wrap="square" rtlCol="0">
            <a:spAutoFit/>
          </a:bodyPr>
          <a:lstStyle/>
          <a:p>
            <a:r>
              <a:rPr lang="en-GB" sz="1200" dirty="0" smtClean="0">
                <a:solidFill>
                  <a:schemeClr val="tx2"/>
                </a:solidFill>
                <a:latin typeface="Arial" panose="020B0604020202020204" pitchFamily="34" charset="0"/>
                <a:cs typeface="Arial" panose="020B0604020202020204" pitchFamily="34" charset="0"/>
              </a:rPr>
              <a:t>From </a:t>
            </a:r>
          </a:p>
          <a:p>
            <a:r>
              <a:rPr lang="en-GB" sz="1200" dirty="0" err="1" smtClean="0">
                <a:solidFill>
                  <a:schemeClr val="tx2"/>
                </a:solidFill>
                <a:latin typeface="Arial" panose="020B0604020202020204" pitchFamily="34" charset="0"/>
                <a:cs typeface="Arial" panose="020B0604020202020204" pitchFamily="34" charset="0"/>
              </a:rPr>
              <a:t>Bedka</a:t>
            </a:r>
            <a:r>
              <a:rPr lang="en-GB" sz="1200" dirty="0" smtClean="0">
                <a:solidFill>
                  <a:schemeClr val="tx2"/>
                </a:solidFill>
                <a:latin typeface="Arial" panose="020B0604020202020204" pitchFamily="34" charset="0"/>
                <a:cs typeface="Arial" panose="020B0604020202020204" pitchFamily="34" charset="0"/>
              </a:rPr>
              <a:t> et al, 2018.</a:t>
            </a:r>
          </a:p>
        </p:txBody>
      </p:sp>
    </p:spTree>
    <p:extLst>
      <p:ext uri="{BB962C8B-B14F-4D97-AF65-F5344CB8AC3E}">
        <p14:creationId xmlns:p14="http://schemas.microsoft.com/office/powerpoint/2010/main" val="2728351963"/>
      </p:ext>
    </p:extLst>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24 June 2021  </a:t>
            </a:r>
            <a:endParaRPr lang="en-GB" dirty="0"/>
          </a:p>
        </p:txBody>
      </p:sp>
      <p:sp>
        <p:nvSpPr>
          <p:cNvPr id="3" name="Text Placeholder 2"/>
          <p:cNvSpPr>
            <a:spLocks noGrp="1"/>
          </p:cNvSpPr>
          <p:nvPr>
            <p:ph type="body" sz="quarter" idx="10"/>
          </p:nvPr>
        </p:nvSpPr>
        <p:spPr/>
        <p:txBody>
          <a:bodyPr/>
          <a:lstStyle/>
          <a:p>
            <a:endParaRPr lang="en-GB"/>
          </a:p>
        </p:txBody>
      </p:sp>
      <p:pic>
        <p:nvPicPr>
          <p:cNvPr id="4" name="RSS Sandwich - 1200-1855Z - 24 June 2021 _12f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139429"/>
            <a:ext cx="7673730" cy="4709372"/>
          </a:xfrm>
          <a:prstGeom prst="rect">
            <a:avLst/>
          </a:prstGeom>
        </p:spPr>
      </p:pic>
      <p:pic>
        <p:nvPicPr>
          <p:cNvPr id="3074" name="Picture 2" descr="ESWD 21-24 June 2021"/>
          <p:cNvPicPr>
            <a:picLocks noChangeAspect="1" noChangeArrowheads="1"/>
          </p:cNvPicPr>
          <p:nvPr/>
        </p:nvPicPr>
        <p:blipFill rotWithShape="1">
          <a:blip r:embed="rId6">
            <a:extLst>
              <a:ext uri="{28A0092B-C50C-407E-A947-70E740481C1C}">
                <a14:useLocalDpi xmlns:a14="http://schemas.microsoft.com/office/drawing/2010/main" val="0"/>
              </a:ext>
            </a:extLst>
          </a:blip>
          <a:srcRect l="7733" t="29869" r="23122" b="17433"/>
          <a:stretch/>
        </p:blipFill>
        <p:spPr bwMode="auto">
          <a:xfrm>
            <a:off x="7818783" y="1614114"/>
            <a:ext cx="4373217" cy="3212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809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24 June 2021 </a:t>
            </a:r>
          </a:p>
        </p:txBody>
      </p:sp>
      <p:sp>
        <p:nvSpPr>
          <p:cNvPr id="3" name="Text Placeholder 2"/>
          <p:cNvSpPr>
            <a:spLocks noGrp="1"/>
          </p:cNvSpPr>
          <p:nvPr>
            <p:ph type="body" sz="quarter" idx="10"/>
          </p:nvPr>
        </p:nvSpPr>
        <p:spPr/>
        <p:txBody>
          <a:bodyPr/>
          <a:lstStyle/>
          <a:p>
            <a:endParaRPr lang="en-GB"/>
          </a:p>
        </p:txBody>
      </p:sp>
      <p:grpSp>
        <p:nvGrpSpPr>
          <p:cNvPr id="23" name="Group 22"/>
          <p:cNvGrpSpPr/>
          <p:nvPr/>
        </p:nvGrpSpPr>
        <p:grpSpPr>
          <a:xfrm>
            <a:off x="1038169" y="635304"/>
            <a:ext cx="10149316" cy="6222696"/>
            <a:chOff x="1038169" y="635304"/>
            <a:chExt cx="10149316" cy="6222696"/>
          </a:xfrm>
        </p:grpSpPr>
        <p:pic>
          <p:nvPicPr>
            <p:cNvPr id="4098" name="Picture 2" descr="Meteosat-10 HRV 24 June 16:25 UT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8169" y="635304"/>
              <a:ext cx="10149316" cy="622269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bwMode="auto">
            <a:xfrm flipV="1">
              <a:off x="7704814" y="3323648"/>
              <a:ext cx="174928" cy="423004"/>
            </a:xfrm>
            <a:prstGeom prst="straightConnector1">
              <a:avLst/>
            </a:prstGeom>
            <a:solidFill>
              <a:schemeClr val="bg2"/>
            </a:solidFill>
            <a:ln w="57150" cap="flat" cmpd="sng" algn="ctr">
              <a:solidFill>
                <a:srgbClr val="C800C8"/>
              </a:solidFill>
              <a:prstDash val="solid"/>
              <a:round/>
              <a:headEnd type="none" w="med" len="med"/>
              <a:tailEnd type="triangle"/>
            </a:ln>
            <a:effectLst/>
          </p:spPr>
        </p:cxnSp>
        <p:cxnSp>
          <p:nvCxnSpPr>
            <p:cNvPr id="11" name="Straight Arrow Connector 10"/>
            <p:cNvCxnSpPr/>
            <p:nvPr/>
          </p:nvCxnSpPr>
          <p:spPr bwMode="auto">
            <a:xfrm flipV="1">
              <a:off x="9734245" y="3237772"/>
              <a:ext cx="110794" cy="451633"/>
            </a:xfrm>
            <a:prstGeom prst="straightConnector1">
              <a:avLst/>
            </a:prstGeom>
            <a:solidFill>
              <a:schemeClr val="bg2"/>
            </a:solidFill>
            <a:ln w="57150" cap="flat" cmpd="sng" algn="ctr">
              <a:solidFill>
                <a:srgbClr val="C800C8"/>
              </a:solidFill>
              <a:prstDash val="solid"/>
              <a:round/>
              <a:headEnd type="none" w="med" len="med"/>
              <a:tailEnd type="triangle"/>
            </a:ln>
            <a:effectLst/>
          </p:spPr>
        </p:cxnSp>
        <p:cxnSp>
          <p:nvCxnSpPr>
            <p:cNvPr id="12" name="Straight Arrow Connector 11"/>
            <p:cNvCxnSpPr/>
            <p:nvPr/>
          </p:nvCxnSpPr>
          <p:spPr bwMode="auto">
            <a:xfrm flipV="1">
              <a:off x="8893657" y="2814767"/>
              <a:ext cx="156252" cy="508881"/>
            </a:xfrm>
            <a:prstGeom prst="straightConnector1">
              <a:avLst/>
            </a:prstGeom>
            <a:solidFill>
              <a:schemeClr val="bg2"/>
            </a:solidFill>
            <a:ln w="57150" cap="flat" cmpd="sng" algn="ctr">
              <a:solidFill>
                <a:srgbClr val="C800C8"/>
              </a:solidFill>
              <a:prstDash val="solid"/>
              <a:round/>
              <a:headEnd type="none" w="med" len="med"/>
              <a:tailEnd type="triangle"/>
            </a:ln>
            <a:effectLst/>
          </p:spPr>
        </p:cxnSp>
        <p:cxnSp>
          <p:nvCxnSpPr>
            <p:cNvPr id="13" name="Straight Arrow Connector 12"/>
            <p:cNvCxnSpPr/>
            <p:nvPr/>
          </p:nvCxnSpPr>
          <p:spPr bwMode="auto">
            <a:xfrm flipV="1">
              <a:off x="9207650" y="2983331"/>
              <a:ext cx="87948" cy="451632"/>
            </a:xfrm>
            <a:prstGeom prst="straightConnector1">
              <a:avLst/>
            </a:prstGeom>
            <a:solidFill>
              <a:schemeClr val="bg2"/>
            </a:solidFill>
            <a:ln w="57150" cap="flat" cmpd="sng" algn="ctr">
              <a:solidFill>
                <a:srgbClr val="C800C8"/>
              </a:solidFill>
              <a:prstDash val="solid"/>
              <a:round/>
              <a:headEnd type="none" w="med" len="med"/>
              <a:tailEnd type="triangle"/>
            </a:ln>
            <a:effectLst/>
          </p:spPr>
        </p:cxnSp>
        <p:cxnSp>
          <p:nvCxnSpPr>
            <p:cNvPr id="14" name="Straight Arrow Connector 13"/>
            <p:cNvCxnSpPr/>
            <p:nvPr/>
          </p:nvCxnSpPr>
          <p:spPr bwMode="auto">
            <a:xfrm flipH="1" flipV="1">
              <a:off x="10039805" y="2814766"/>
              <a:ext cx="479771" cy="168564"/>
            </a:xfrm>
            <a:prstGeom prst="straightConnector1">
              <a:avLst/>
            </a:prstGeom>
            <a:solidFill>
              <a:schemeClr val="bg2"/>
            </a:solidFill>
            <a:ln w="57150" cap="flat" cmpd="sng" algn="ctr">
              <a:solidFill>
                <a:srgbClr val="C800C8"/>
              </a:solidFill>
              <a:prstDash val="solid"/>
              <a:round/>
              <a:headEnd type="none" w="med" len="med"/>
              <a:tailEnd type="triangle"/>
            </a:ln>
            <a:effectLst/>
          </p:spPr>
        </p:cxnSp>
        <p:cxnSp>
          <p:nvCxnSpPr>
            <p:cNvPr id="22" name="Straight Arrow Connector 21"/>
            <p:cNvCxnSpPr/>
            <p:nvPr/>
          </p:nvCxnSpPr>
          <p:spPr bwMode="auto">
            <a:xfrm>
              <a:off x="10412472" y="1662218"/>
              <a:ext cx="440015" cy="314880"/>
            </a:xfrm>
            <a:prstGeom prst="straightConnector1">
              <a:avLst/>
            </a:prstGeom>
            <a:solidFill>
              <a:schemeClr val="bg2"/>
            </a:solidFill>
            <a:ln w="57150" cap="flat" cmpd="sng" algn="ctr">
              <a:solidFill>
                <a:srgbClr val="00B0F0"/>
              </a:solidFill>
              <a:prstDash val="solid"/>
              <a:round/>
              <a:headEnd type="none" w="med" len="med"/>
              <a:tailEnd type="triangle"/>
            </a:ln>
            <a:effectLst/>
          </p:spPr>
        </p:cxnSp>
      </p:grpSp>
    </p:spTree>
    <p:extLst>
      <p:ext uri="{BB962C8B-B14F-4D97-AF65-F5344CB8AC3E}">
        <p14:creationId xmlns:p14="http://schemas.microsoft.com/office/powerpoint/2010/main" val="1942470445"/>
      </p:ext>
    </p:extLst>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a:xfrm>
            <a:off x="258266" y="1139429"/>
            <a:ext cx="3287652" cy="5262675"/>
          </a:xfrm>
        </p:spPr>
        <p:txBody>
          <a:bodyPr>
            <a:normAutofit/>
          </a:bodyPr>
          <a:lstStyle/>
          <a:p>
            <a:pPr marL="0" indent="0">
              <a:buNone/>
            </a:pPr>
            <a:r>
              <a:rPr lang="en-GB" sz="2400" dirty="0" smtClean="0"/>
              <a:t>The shape of the above anvil cirrus clouds depends on the wind shear!</a:t>
            </a:r>
          </a:p>
          <a:p>
            <a:endParaRPr lang="en-GB" sz="2400" dirty="0" smtClean="0"/>
          </a:p>
          <a:p>
            <a:pPr marL="0" indent="0">
              <a:buNone/>
            </a:pPr>
            <a:r>
              <a:rPr lang="en-GB" sz="2400" dirty="0" smtClean="0"/>
              <a:t>Plume vs. Pancake</a:t>
            </a: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3388" y="640080"/>
            <a:ext cx="8328486" cy="6217920"/>
          </a:xfrm>
          <a:prstGeom prst="rect">
            <a:avLst/>
          </a:prstGeom>
        </p:spPr>
      </p:pic>
      <p:cxnSp>
        <p:nvCxnSpPr>
          <p:cNvPr id="5" name="Straight Connector 4"/>
          <p:cNvCxnSpPr/>
          <p:nvPr/>
        </p:nvCxnSpPr>
        <p:spPr bwMode="auto">
          <a:xfrm flipV="1">
            <a:off x="5165314" y="3490075"/>
            <a:ext cx="6749807" cy="2617557"/>
          </a:xfrm>
          <a:prstGeom prst="line">
            <a:avLst/>
          </a:prstGeom>
          <a:solidFill>
            <a:schemeClr val="bg2"/>
          </a:solidFill>
          <a:ln w="76200" cap="flat" cmpd="sng" algn="ctr">
            <a:solidFill>
              <a:schemeClr val="accent5">
                <a:lumMod val="40000"/>
                <a:lumOff val="60000"/>
              </a:schemeClr>
            </a:solidFill>
            <a:prstDash val="dash"/>
            <a:round/>
            <a:headEnd type="none" w="med" len="med"/>
            <a:tailEnd type="none" w="med" len="med"/>
          </a:ln>
          <a:effectLst/>
        </p:spPr>
      </p:cxnSp>
    </p:spTree>
    <p:extLst>
      <p:ext uri="{BB962C8B-B14F-4D97-AF65-F5344CB8AC3E}">
        <p14:creationId xmlns:p14="http://schemas.microsoft.com/office/powerpoint/2010/main" val="2937922445"/>
      </p:ext>
    </p:extLst>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a:xfrm>
            <a:off x="1327868" y="6019137"/>
            <a:ext cx="1688328" cy="382967"/>
          </a:xfrm>
        </p:spPr>
        <p:txBody>
          <a:bodyPr/>
          <a:lstStyle/>
          <a:p>
            <a:pPr marL="0" indent="0">
              <a:buNone/>
            </a:pPr>
            <a:r>
              <a:rPr lang="en-GB" sz="1800" dirty="0" smtClean="0"/>
              <a:t>13 July 2022</a:t>
            </a:r>
          </a:p>
          <a:p>
            <a:pPr marL="0" indent="0">
              <a:buNone/>
            </a:pPr>
            <a:endParaRPr lang="en-GB" dirty="0"/>
          </a:p>
        </p:txBody>
      </p:sp>
      <p:pic>
        <p:nvPicPr>
          <p:cNvPr id="5" name="vid_il_11_07_1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016196" y="-23853"/>
            <a:ext cx="9175804" cy="6881853"/>
          </a:xfrm>
          <a:prstGeom prst="rect">
            <a:avLst/>
          </a:prstGeom>
        </p:spPr>
      </p:pic>
    </p:spTree>
    <p:extLst>
      <p:ext uri="{BB962C8B-B14F-4D97-AF65-F5344CB8AC3E}">
        <p14:creationId xmlns:p14="http://schemas.microsoft.com/office/powerpoint/2010/main" val="42816356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a:p>
        </p:txBody>
      </p:sp>
      <p:pic>
        <p:nvPicPr>
          <p:cNvPr id="6" name="Picture 5"/>
          <p:cNvPicPr>
            <a:picLocks noChangeAspect="1"/>
          </p:cNvPicPr>
          <p:nvPr/>
        </p:nvPicPr>
        <p:blipFill>
          <a:blip r:embed="rId3"/>
          <a:stretch>
            <a:fillRect/>
          </a:stretch>
        </p:blipFill>
        <p:spPr>
          <a:xfrm>
            <a:off x="6251773" y="640080"/>
            <a:ext cx="5787634" cy="5762024"/>
          </a:xfrm>
          <a:prstGeom prst="rect">
            <a:avLst/>
          </a:prstGeom>
        </p:spPr>
      </p:pic>
      <p:pic>
        <p:nvPicPr>
          <p:cNvPr id="7" name="Picture 6"/>
          <p:cNvPicPr>
            <a:picLocks noChangeAspect="1"/>
          </p:cNvPicPr>
          <p:nvPr/>
        </p:nvPicPr>
        <p:blipFill>
          <a:blip r:embed="rId4"/>
          <a:stretch>
            <a:fillRect/>
          </a:stretch>
        </p:blipFill>
        <p:spPr>
          <a:xfrm>
            <a:off x="142402" y="640080"/>
            <a:ext cx="5787633" cy="5762024"/>
          </a:xfrm>
          <a:prstGeom prst="rect">
            <a:avLst/>
          </a:prstGeom>
        </p:spPr>
      </p:pic>
      <p:sp>
        <p:nvSpPr>
          <p:cNvPr id="8" name="TextBox 7"/>
          <p:cNvSpPr txBox="1"/>
          <p:nvPr/>
        </p:nvSpPr>
        <p:spPr>
          <a:xfrm>
            <a:off x="9851666" y="6402104"/>
            <a:ext cx="1798890" cy="307777"/>
          </a:xfrm>
          <a:prstGeom prst="rect">
            <a:avLst/>
          </a:prstGeom>
          <a:noFill/>
        </p:spPr>
        <p:txBody>
          <a:bodyPr wrap="none" rtlCol="0">
            <a:spAutoFit/>
          </a:bodyPr>
          <a:lstStyle/>
          <a:p>
            <a:r>
              <a:rPr lang="en-GB" sz="1400" b="0" dirty="0" smtClean="0">
                <a:latin typeface="Roboto" panose="02000000000000000000" pitchFamily="2" charset="0"/>
                <a:ea typeface="Roboto" panose="02000000000000000000" pitchFamily="2" charset="0"/>
              </a:rPr>
              <a:t>Credit: Maria Putsay</a:t>
            </a:r>
            <a:endParaRPr lang="en-GB" sz="1400" b="0" dirty="0">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1593426254"/>
      </p:ext>
    </p:extLst>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a:xfrm>
            <a:off x="8859990" y="1139429"/>
            <a:ext cx="2912402" cy="5262675"/>
          </a:xfrm>
        </p:spPr>
        <p:txBody>
          <a:bodyPr/>
          <a:lstStyle/>
          <a:p>
            <a:endParaRPr lang="en-GB" dirty="0"/>
          </a:p>
        </p:txBody>
      </p:sp>
      <p:pic>
        <p:nvPicPr>
          <p:cNvPr id="4" name="Picture 3"/>
          <p:cNvPicPr>
            <a:picLocks noChangeAspect="1"/>
          </p:cNvPicPr>
          <p:nvPr/>
        </p:nvPicPr>
        <p:blipFill rotWithShape="1">
          <a:blip r:embed="rId3"/>
          <a:srcRect l="20918" t="16872" r="23751" b="17883"/>
          <a:stretch/>
        </p:blipFill>
        <p:spPr>
          <a:xfrm>
            <a:off x="151075" y="643422"/>
            <a:ext cx="7601447" cy="5975658"/>
          </a:xfrm>
          <a:prstGeom prst="rect">
            <a:avLst/>
          </a:prstGeom>
        </p:spPr>
      </p:pic>
      <p:sp>
        <p:nvSpPr>
          <p:cNvPr id="5" name="TextBox 4"/>
          <p:cNvSpPr txBox="1"/>
          <p:nvPr/>
        </p:nvSpPr>
        <p:spPr>
          <a:xfrm>
            <a:off x="5478449" y="6551527"/>
            <a:ext cx="2332690" cy="307777"/>
          </a:xfrm>
          <a:prstGeom prst="rect">
            <a:avLst/>
          </a:prstGeom>
          <a:noFill/>
        </p:spPr>
        <p:txBody>
          <a:bodyPr wrap="none" rtlCol="0">
            <a:spAutoFit/>
          </a:bodyPr>
          <a:lstStyle/>
          <a:p>
            <a:r>
              <a:rPr lang="en-GB" sz="1400" b="0" dirty="0" err="1" smtClean="0">
                <a:latin typeface="Roboto" panose="02000000000000000000" pitchFamily="2" charset="0"/>
                <a:ea typeface="Roboto" panose="02000000000000000000" pitchFamily="2" charset="0"/>
              </a:rPr>
              <a:t>Levizzani</a:t>
            </a:r>
            <a:r>
              <a:rPr lang="en-GB" sz="1400" b="0" dirty="0" smtClean="0">
                <a:latin typeface="Roboto" panose="02000000000000000000" pitchFamily="2" charset="0"/>
                <a:ea typeface="Roboto" panose="02000000000000000000" pitchFamily="2" charset="0"/>
              </a:rPr>
              <a:t> and Setvak, 1996</a:t>
            </a:r>
            <a:endParaRPr lang="en-GB" sz="1400" b="0" dirty="0">
              <a:latin typeface="Roboto" panose="02000000000000000000" pitchFamily="2" charset="0"/>
              <a:ea typeface="Roboto" panose="02000000000000000000" pitchFamily="2" charset="0"/>
            </a:endParaRPr>
          </a:p>
        </p:txBody>
      </p:sp>
      <p:pic>
        <p:nvPicPr>
          <p:cNvPr id="6" name="Picture 5"/>
          <p:cNvPicPr>
            <a:picLocks noChangeAspect="1"/>
          </p:cNvPicPr>
          <p:nvPr/>
        </p:nvPicPr>
        <p:blipFill>
          <a:blip r:embed="rId4"/>
          <a:stretch>
            <a:fillRect/>
          </a:stretch>
        </p:blipFill>
        <p:spPr>
          <a:xfrm>
            <a:off x="8037010" y="2528822"/>
            <a:ext cx="4154990" cy="2760100"/>
          </a:xfrm>
          <a:prstGeom prst="rect">
            <a:avLst/>
          </a:prstGeom>
        </p:spPr>
      </p:pic>
    </p:spTree>
    <p:extLst>
      <p:ext uri="{BB962C8B-B14F-4D97-AF65-F5344CB8AC3E}">
        <p14:creationId xmlns:p14="http://schemas.microsoft.com/office/powerpoint/2010/main" val="709854809"/>
      </p:ext>
    </p:extLst>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quarter" idx="10"/>
          </p:nvPr>
        </p:nvSpPr>
        <p:spPr/>
        <p:txBody>
          <a:bodyPr/>
          <a:lstStyle/>
          <a:p>
            <a:endParaRPr lang="en-GB" dirty="0"/>
          </a:p>
        </p:txBody>
      </p:sp>
      <p:pic>
        <p:nvPicPr>
          <p:cNvPr id="4" name="Picture 3"/>
          <p:cNvPicPr>
            <a:picLocks noChangeAspect="1"/>
          </p:cNvPicPr>
          <p:nvPr/>
        </p:nvPicPr>
        <p:blipFill rotWithShape="1">
          <a:blip r:embed="rId3"/>
          <a:srcRect l="6734"/>
          <a:stretch/>
        </p:blipFill>
        <p:spPr>
          <a:xfrm>
            <a:off x="-23854" y="1142037"/>
            <a:ext cx="6690966" cy="4782710"/>
          </a:xfrm>
          <a:prstGeom prst="rect">
            <a:avLst/>
          </a:prstGeom>
        </p:spPr>
      </p:pic>
      <p:sp>
        <p:nvSpPr>
          <p:cNvPr id="5" name="TextBox 4"/>
          <p:cNvSpPr txBox="1"/>
          <p:nvPr/>
        </p:nvSpPr>
        <p:spPr>
          <a:xfrm>
            <a:off x="4717539" y="5924747"/>
            <a:ext cx="1949573" cy="276999"/>
          </a:xfrm>
          <a:prstGeom prst="rect">
            <a:avLst/>
          </a:prstGeom>
          <a:noFill/>
        </p:spPr>
        <p:txBody>
          <a:bodyPr wrap="none" rtlCol="0">
            <a:spAutoFit/>
          </a:bodyPr>
          <a:lstStyle/>
          <a:p>
            <a:r>
              <a:rPr lang="en-GB" sz="1200" b="0" dirty="0" smtClean="0">
                <a:latin typeface="Roboto" panose="02000000000000000000" pitchFamily="2" charset="0"/>
                <a:ea typeface="Roboto" panose="02000000000000000000" pitchFamily="2" charset="0"/>
              </a:rPr>
              <a:t>Courtesy of Martin Setvak</a:t>
            </a:r>
            <a:endParaRPr lang="en-GB" sz="1200" b="0" dirty="0">
              <a:latin typeface="Roboto" panose="02000000000000000000" pitchFamily="2" charset="0"/>
              <a:ea typeface="Roboto" panose="02000000000000000000" pitchFamily="2" charset="0"/>
            </a:endParaRPr>
          </a:p>
        </p:txBody>
      </p:sp>
      <p:pic>
        <p:nvPicPr>
          <p:cNvPr id="6" name="Picture 5"/>
          <p:cNvPicPr>
            <a:picLocks noChangeAspect="1"/>
          </p:cNvPicPr>
          <p:nvPr/>
        </p:nvPicPr>
        <p:blipFill>
          <a:blip r:embed="rId4"/>
          <a:stretch>
            <a:fillRect/>
          </a:stretch>
        </p:blipFill>
        <p:spPr>
          <a:xfrm>
            <a:off x="6667112" y="1955225"/>
            <a:ext cx="5523474" cy="3090773"/>
          </a:xfrm>
          <a:prstGeom prst="rect">
            <a:avLst/>
          </a:prstGeom>
        </p:spPr>
      </p:pic>
      <p:sp>
        <p:nvSpPr>
          <p:cNvPr id="7" name="TextBox 6"/>
          <p:cNvSpPr txBox="1"/>
          <p:nvPr/>
        </p:nvSpPr>
        <p:spPr>
          <a:xfrm>
            <a:off x="10648122" y="4907498"/>
            <a:ext cx="1418978" cy="276999"/>
          </a:xfrm>
          <a:prstGeom prst="rect">
            <a:avLst/>
          </a:prstGeom>
          <a:noFill/>
        </p:spPr>
        <p:txBody>
          <a:bodyPr wrap="none" rtlCol="0">
            <a:spAutoFit/>
          </a:bodyPr>
          <a:lstStyle/>
          <a:p>
            <a:r>
              <a:rPr lang="en-GB" sz="1200" b="0" dirty="0" smtClean="0">
                <a:latin typeface="Roboto" panose="02000000000000000000" pitchFamily="2" charset="0"/>
                <a:ea typeface="Roboto" panose="02000000000000000000" pitchFamily="2" charset="0"/>
              </a:rPr>
              <a:t>Author: </a:t>
            </a:r>
            <a:r>
              <a:rPr lang="en-GB" sz="1200" b="0" dirty="0" err="1" smtClean="0">
                <a:latin typeface="Roboto" panose="02000000000000000000" pitchFamily="2" charset="0"/>
                <a:ea typeface="Roboto" panose="02000000000000000000" pitchFamily="2" charset="0"/>
              </a:rPr>
              <a:t>Pao</a:t>
            </a:r>
            <a:r>
              <a:rPr lang="en-GB" sz="1200" b="0" dirty="0" smtClean="0">
                <a:latin typeface="Roboto" panose="02000000000000000000" pitchFamily="2" charset="0"/>
                <a:ea typeface="Roboto" panose="02000000000000000000" pitchFamily="2" charset="0"/>
              </a:rPr>
              <a:t> Wang</a:t>
            </a:r>
            <a:endParaRPr lang="en-GB" sz="1200" b="0" dirty="0">
              <a:latin typeface="Roboto" panose="02000000000000000000" pitchFamily="2" charset="0"/>
              <a:ea typeface="Roboto" panose="02000000000000000000" pitchFamily="2" charset="0"/>
            </a:endParaRPr>
          </a:p>
        </p:txBody>
      </p:sp>
      <p:sp>
        <p:nvSpPr>
          <p:cNvPr id="8" name="Oval 7"/>
          <p:cNvSpPr/>
          <p:nvPr/>
        </p:nvSpPr>
        <p:spPr bwMode="auto">
          <a:xfrm>
            <a:off x="10630893" y="3837407"/>
            <a:ext cx="143123" cy="135172"/>
          </a:xfrm>
          <a:prstGeom prst="ellipse">
            <a:avLst/>
          </a:prstGeom>
          <a:solidFill>
            <a:srgbClr val="FFC000"/>
          </a:solidFill>
          <a:ln w="9525" cap="flat" cmpd="sng" algn="ctr">
            <a:solidFill>
              <a:srgbClr val="00205B"/>
            </a:solid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
        <p:nvSpPr>
          <p:cNvPr id="9" name="Oval 8"/>
          <p:cNvSpPr/>
          <p:nvPr/>
        </p:nvSpPr>
        <p:spPr bwMode="auto">
          <a:xfrm>
            <a:off x="10630893" y="3296190"/>
            <a:ext cx="143123" cy="135172"/>
          </a:xfrm>
          <a:prstGeom prst="ellipse">
            <a:avLst/>
          </a:prstGeom>
          <a:solidFill>
            <a:srgbClr val="FFC000"/>
          </a:solidFill>
          <a:ln w="9525" cap="flat" cmpd="sng" algn="ctr">
            <a:solidFill>
              <a:srgbClr val="00205B"/>
            </a:solidFill>
            <a:prstDash val="solid"/>
            <a:round/>
            <a:headEnd type="none" w="med" len="med"/>
            <a:tailEnd type="none" w="med" len="med"/>
          </a:ln>
          <a:effectLst/>
        </p:spPr>
        <p:txBody>
          <a:bodyPr vert="horz" wrap="square" lIns="36000" tIns="36000" rIns="36000" bIns="36000" numCol="1" rtlCol="0" anchor="t" anchorCtr="0" compatLnSpc="1">
            <a:prstTxWarp prst="textNoShape">
              <a:avLst/>
            </a:prstTxWarp>
          </a:bodyPr>
          <a:lstStyle/>
          <a:p>
            <a:pPr marL="0" marR="0" indent="0" algn="l" defTabSz="914400" rtl="0" eaLnBrk="0" fontAlgn="base" latinLnBrk="0" hangingPunct="0">
              <a:lnSpc>
                <a:spcPct val="100000"/>
              </a:lnSpc>
              <a:spcBef>
                <a:spcPct val="50000"/>
              </a:spcBef>
              <a:spcAft>
                <a:spcPct val="0"/>
              </a:spcAft>
              <a:buClrTx/>
              <a:buSzTx/>
              <a:buFontTx/>
              <a:buNone/>
              <a:tabLst/>
            </a:pPr>
            <a:endParaRPr kumimoji="0" lang="en-GB" sz="900" b="1" i="0" u="none" strike="noStrike" cap="none" normalizeH="0" baseline="0" smtClean="0">
              <a:ln>
                <a:noFill/>
              </a:ln>
              <a:solidFill>
                <a:schemeClr val="bg1"/>
              </a:solidFill>
              <a:effectLst/>
              <a:latin typeface="Tahoma" pitchFamily="34" charset="0"/>
            </a:endParaRPr>
          </a:p>
        </p:txBody>
      </p:sp>
    </p:spTree>
    <p:extLst>
      <p:ext uri="{BB962C8B-B14F-4D97-AF65-F5344CB8AC3E}">
        <p14:creationId xmlns:p14="http://schemas.microsoft.com/office/powerpoint/2010/main" val="1889339537"/>
      </p:ext>
    </p:extLst>
  </p:cSld>
  <p:clrMapOvr>
    <a:masterClrMapping/>
  </p:clrMapOv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Cloud top features – MTG FCI perspective</a:t>
            </a:r>
            <a:endParaRPr lang="en-GB" dirty="0"/>
          </a:p>
        </p:txBody>
      </p:sp>
      <p:pic>
        <p:nvPicPr>
          <p:cNvPr id="4" name="Picture 3"/>
          <p:cNvPicPr>
            <a:picLocks noChangeAspect="1"/>
          </p:cNvPicPr>
          <p:nvPr/>
        </p:nvPicPr>
        <p:blipFill>
          <a:blip r:embed="rId3"/>
          <a:stretch>
            <a:fillRect/>
          </a:stretch>
        </p:blipFill>
        <p:spPr>
          <a:xfrm>
            <a:off x="2292301" y="1032536"/>
            <a:ext cx="9735926" cy="5476459"/>
          </a:xfrm>
          <a:prstGeom prst="rect">
            <a:avLst/>
          </a:prstGeom>
        </p:spPr>
      </p:pic>
      <p:sp>
        <p:nvSpPr>
          <p:cNvPr id="5" name="Content Placeholder 2"/>
          <p:cNvSpPr txBox="1">
            <a:spLocks/>
          </p:cNvSpPr>
          <p:nvPr/>
        </p:nvSpPr>
        <p:spPr bwMode="auto">
          <a:xfrm>
            <a:off x="145053" y="1139429"/>
            <a:ext cx="2038065" cy="4934119"/>
          </a:xfrm>
          <a:prstGeom prst="rect">
            <a:avLst/>
          </a:prstGeom>
          <a:solidFill>
            <a:schemeClr val="tx1"/>
          </a:solidFill>
          <a:ln w="9525">
            <a:noFill/>
            <a:miter lim="800000"/>
            <a:headEnd/>
            <a:tailEnd/>
          </a:ln>
        </p:spPr>
        <p:txBody>
          <a:bodyPr vert="horz" wrap="square" lIns="91440" tIns="45720" rIns="91440" bIns="45720" numCol="1" anchor="t" anchorCtr="0" compatLnSpc="1">
            <a:prstTxWarp prst="textNoShape">
              <a:avLst/>
            </a:prstTxWarp>
            <a:noAutofit/>
          </a:bodyPr>
          <a:lstStyle>
            <a:lvl1pPr marL="310162" indent="-310162" algn="l" rtl="0" eaLnBrk="1" fontAlgn="base" hangingPunct="1">
              <a:spcBef>
                <a:spcPts val="0"/>
              </a:spcBef>
              <a:spcAft>
                <a:spcPct val="0"/>
              </a:spcAft>
              <a:buFont typeface="Arial" pitchFamily="34" charset="0"/>
              <a:buChar char="•"/>
              <a:defRPr sz="4431">
                <a:solidFill>
                  <a:schemeClr val="tx2"/>
                </a:solidFill>
                <a:latin typeface="Arial" pitchFamily="34" charset="0"/>
                <a:ea typeface="+mn-ea"/>
                <a:cs typeface="Arial" pitchFamily="34" charset="0"/>
              </a:defRPr>
            </a:lvl1pPr>
            <a:lvl2pPr marL="914423" indent="-351701" algn="l" rtl="0" eaLnBrk="1" fontAlgn="base" hangingPunct="1">
              <a:spcBef>
                <a:spcPct val="20000"/>
              </a:spcBef>
              <a:spcAft>
                <a:spcPct val="0"/>
              </a:spcAft>
              <a:buFont typeface="Arial" pitchFamily="34" charset="0"/>
              <a:buChar char="•"/>
              <a:defRPr sz="3939">
                <a:solidFill>
                  <a:schemeClr val="tx2"/>
                </a:solidFill>
                <a:latin typeface="Arial" pitchFamily="34" charset="0"/>
                <a:cs typeface="Arial" pitchFamily="34" charset="0"/>
              </a:defRPr>
            </a:lvl2pPr>
            <a:lvl3pPr marL="1406804" indent="-281361" algn="l" rtl="0" eaLnBrk="1" fontAlgn="base" hangingPunct="1">
              <a:spcBef>
                <a:spcPct val="20000"/>
              </a:spcBef>
              <a:spcAft>
                <a:spcPct val="0"/>
              </a:spcAft>
              <a:buFont typeface="Arial" pitchFamily="34" charset="0"/>
              <a:buChar char="•"/>
              <a:defRPr sz="3446">
                <a:solidFill>
                  <a:schemeClr val="tx2"/>
                </a:solidFill>
                <a:latin typeface="Arial" pitchFamily="34" charset="0"/>
                <a:cs typeface="Arial" pitchFamily="34" charset="0"/>
              </a:defRPr>
            </a:lvl3pPr>
            <a:lvl4pPr marL="1969526" indent="-281361" algn="l" rtl="0" eaLnBrk="1" fontAlgn="base" hangingPunct="1">
              <a:spcBef>
                <a:spcPct val="20000"/>
              </a:spcBef>
              <a:spcAft>
                <a:spcPct val="0"/>
              </a:spcAft>
              <a:buFont typeface="Arial" pitchFamily="34" charset="0"/>
              <a:buChar char="•"/>
              <a:defRPr sz="2954">
                <a:solidFill>
                  <a:schemeClr val="tx2"/>
                </a:solidFill>
                <a:latin typeface="Arial" pitchFamily="34" charset="0"/>
                <a:cs typeface="Arial" pitchFamily="34" charset="0"/>
              </a:defRPr>
            </a:lvl4pPr>
            <a:lvl5pPr marL="2532248" indent="-281361" algn="l" rtl="0" eaLnBrk="1" fontAlgn="base" hangingPunct="1">
              <a:spcBef>
                <a:spcPct val="20000"/>
              </a:spcBef>
              <a:spcAft>
                <a:spcPct val="0"/>
              </a:spcAft>
              <a:buFont typeface="Arial" pitchFamily="34" charset="0"/>
              <a:buChar char="•"/>
              <a:defRPr sz="2462">
                <a:solidFill>
                  <a:schemeClr val="tx2"/>
                </a:solidFill>
                <a:latin typeface="Arial" pitchFamily="34" charset="0"/>
                <a:cs typeface="Arial" pitchFamily="34" charset="0"/>
              </a:defRPr>
            </a:lvl5pPr>
            <a:lvl6pPr marL="3094970" indent="-281361" algn="l" rtl="0" eaLnBrk="1" fontAlgn="base" hangingPunct="1">
              <a:spcBef>
                <a:spcPct val="20000"/>
              </a:spcBef>
              <a:spcAft>
                <a:spcPct val="0"/>
              </a:spcAft>
              <a:defRPr sz="2954">
                <a:solidFill>
                  <a:schemeClr val="tx2"/>
                </a:solidFill>
                <a:latin typeface="+mn-lt"/>
              </a:defRPr>
            </a:lvl6pPr>
            <a:lvl7pPr marL="3657691" indent="-281361" algn="l" rtl="0" eaLnBrk="1" fontAlgn="base" hangingPunct="1">
              <a:spcBef>
                <a:spcPct val="20000"/>
              </a:spcBef>
              <a:spcAft>
                <a:spcPct val="0"/>
              </a:spcAft>
              <a:defRPr sz="2954">
                <a:solidFill>
                  <a:schemeClr val="tx2"/>
                </a:solidFill>
                <a:latin typeface="+mn-lt"/>
              </a:defRPr>
            </a:lvl7pPr>
            <a:lvl8pPr marL="4220413" indent="-281361" algn="l" rtl="0" eaLnBrk="1" fontAlgn="base" hangingPunct="1">
              <a:spcBef>
                <a:spcPct val="20000"/>
              </a:spcBef>
              <a:spcAft>
                <a:spcPct val="0"/>
              </a:spcAft>
              <a:defRPr sz="2954">
                <a:solidFill>
                  <a:schemeClr val="tx2"/>
                </a:solidFill>
                <a:latin typeface="+mn-lt"/>
              </a:defRPr>
            </a:lvl8pPr>
            <a:lvl9pPr marL="4783135" indent="-281361" algn="l" rtl="0" eaLnBrk="1" fontAlgn="base" hangingPunct="1">
              <a:spcBef>
                <a:spcPct val="20000"/>
              </a:spcBef>
              <a:spcAft>
                <a:spcPct val="0"/>
              </a:spcAft>
              <a:defRPr sz="2954">
                <a:solidFill>
                  <a:schemeClr val="tx2"/>
                </a:solidFill>
                <a:latin typeface="+mn-lt"/>
              </a:defRPr>
            </a:lvl9pPr>
          </a:lstStyle>
          <a:p>
            <a:pPr marL="0" indent="0">
              <a:buNone/>
            </a:pPr>
            <a:r>
              <a:rPr lang="en-GB" altLang="de-DE" sz="1600" b="0" kern="0" dirty="0" smtClean="0">
                <a:latin typeface="Roboto" panose="02000000000000000000" pitchFamily="2" charset="0"/>
                <a:ea typeface="Roboto" panose="02000000000000000000" pitchFamily="2" charset="0"/>
                <a:cs typeface="Arial"/>
              </a:rPr>
              <a:t>Advanced resolution needed to </a:t>
            </a:r>
            <a:r>
              <a:rPr lang="en-GB" altLang="de-DE" sz="1600" kern="0" dirty="0" smtClean="0">
                <a:latin typeface="Roboto" panose="02000000000000000000" pitchFamily="2" charset="0"/>
                <a:ea typeface="Roboto" panose="02000000000000000000" pitchFamily="2" charset="0"/>
                <a:cs typeface="Arial"/>
              </a:rPr>
              <a:t>resolve all the updrafts </a:t>
            </a:r>
            <a:r>
              <a:rPr lang="en-GB" altLang="de-DE" sz="1600" b="0" kern="0" dirty="0" smtClean="0">
                <a:latin typeface="Roboto" panose="02000000000000000000" pitchFamily="2" charset="0"/>
                <a:ea typeface="Roboto" panose="02000000000000000000" pitchFamily="2" charset="0"/>
                <a:cs typeface="Arial"/>
              </a:rPr>
              <a:t>(</a:t>
            </a:r>
            <a:r>
              <a:rPr lang="en-GB" altLang="de-DE" sz="1600" b="0" kern="0" dirty="0" smtClean="0">
                <a:latin typeface="Roboto" panose="02000000000000000000" pitchFamily="2" charset="0"/>
                <a:ea typeface="Roboto" panose="02000000000000000000" pitchFamily="2" charset="0"/>
              </a:rPr>
              <a:t>max</a:t>
            </a:r>
            <a:r>
              <a:rPr lang="en-GB" altLang="de-DE" sz="1600" b="0" kern="0" dirty="0">
                <a:latin typeface="Roboto" panose="02000000000000000000" pitchFamily="2" charset="0"/>
                <a:ea typeface="Roboto" panose="02000000000000000000" pitchFamily="2" charset="0"/>
              </a:rPr>
              <a:t>. </a:t>
            </a:r>
            <a:r>
              <a:rPr lang="en-GB" altLang="de-DE" sz="1600" b="0" kern="0" dirty="0" smtClean="0">
                <a:latin typeface="Roboto" panose="02000000000000000000" pitchFamily="2" charset="0"/>
                <a:ea typeface="Roboto" panose="02000000000000000000" pitchFamily="2" charset="0"/>
              </a:rPr>
              <a:t>1km IR and 0.5km VIS </a:t>
            </a:r>
            <a:r>
              <a:rPr lang="en-GB" altLang="de-DE" sz="1600" b="0" kern="0" dirty="0">
                <a:latin typeface="Roboto" panose="02000000000000000000" pitchFamily="2" charset="0"/>
                <a:ea typeface="Roboto" panose="02000000000000000000" pitchFamily="2" charset="0"/>
              </a:rPr>
              <a:t>in FCI rapid scan mode</a:t>
            </a:r>
            <a:r>
              <a:rPr lang="en-GB" altLang="de-DE" sz="1600" b="0" kern="0" dirty="0" smtClean="0">
                <a:latin typeface="Roboto" panose="02000000000000000000" pitchFamily="2" charset="0"/>
                <a:ea typeface="Roboto" panose="02000000000000000000" pitchFamily="2" charset="0"/>
              </a:rPr>
              <a:t>)</a:t>
            </a:r>
            <a:endParaRPr lang="en-GB" altLang="de-DE" sz="1600" b="0" kern="0" dirty="0" smtClean="0">
              <a:latin typeface="Roboto" panose="02000000000000000000" pitchFamily="2" charset="0"/>
              <a:ea typeface="Roboto" panose="02000000000000000000" pitchFamily="2" charset="0"/>
              <a:cs typeface="Arial"/>
            </a:endParaRPr>
          </a:p>
          <a:p>
            <a:pPr marL="0" indent="0">
              <a:buFont typeface="Arial" pitchFamily="34" charset="0"/>
              <a:buNone/>
            </a:pPr>
            <a:endParaRPr lang="en-GB" altLang="de-DE" sz="1600" b="0" kern="0" dirty="0" smtClean="0">
              <a:latin typeface="Roboto" panose="02000000000000000000" pitchFamily="2" charset="0"/>
              <a:ea typeface="Roboto" panose="02000000000000000000" pitchFamily="2" charset="0"/>
            </a:endParaRPr>
          </a:p>
          <a:p>
            <a:pPr marL="0" indent="0">
              <a:buFont typeface="Arial" pitchFamily="34" charset="0"/>
              <a:buNone/>
            </a:pPr>
            <a:r>
              <a:rPr lang="en-GB" altLang="de-DE" sz="1600" kern="0" dirty="0" smtClean="0">
                <a:latin typeface="Roboto" panose="02000000000000000000" pitchFamily="2" charset="0"/>
                <a:ea typeface="Roboto" panose="02000000000000000000" pitchFamily="2" charset="0"/>
              </a:rPr>
              <a:t>Temporal resolution </a:t>
            </a:r>
            <a:r>
              <a:rPr lang="en-GB" altLang="de-DE" sz="1600" b="0" kern="0" dirty="0" smtClean="0">
                <a:latin typeface="Roboto" panose="02000000000000000000" pitchFamily="2" charset="0"/>
                <a:ea typeface="Roboto" panose="02000000000000000000" pitchFamily="2" charset="0"/>
              </a:rPr>
              <a:t>equally important (max. 2.5min in FCI rapid scan mode)</a:t>
            </a:r>
          </a:p>
          <a:p>
            <a:pPr marL="0" indent="0">
              <a:buFont typeface="Arial" pitchFamily="34" charset="0"/>
              <a:buNone/>
            </a:pPr>
            <a:endParaRPr lang="en-GB" altLang="de-DE" sz="1600" b="0" kern="0" dirty="0" smtClean="0">
              <a:latin typeface="Roboto" panose="02000000000000000000" pitchFamily="2" charset="0"/>
              <a:ea typeface="Roboto" panose="02000000000000000000" pitchFamily="2" charset="0"/>
            </a:endParaRPr>
          </a:p>
          <a:p>
            <a:pPr marL="0" indent="0">
              <a:buFont typeface="Arial" pitchFamily="34" charset="0"/>
              <a:buNone/>
            </a:pPr>
            <a:r>
              <a:rPr lang="en-GB" altLang="de-DE" sz="1600" b="0" kern="0" dirty="0" smtClean="0">
                <a:latin typeface="Roboto" panose="02000000000000000000" pitchFamily="2" charset="0"/>
                <a:ea typeface="Roboto" panose="02000000000000000000" pitchFamily="2" charset="0"/>
              </a:rPr>
              <a:t>Spatial and temporal resolution important for realistic cloud-top temperature readings </a:t>
            </a:r>
          </a:p>
          <a:p>
            <a:pPr marL="561975" lvl="1" indent="0">
              <a:buFont typeface="Arial" pitchFamily="34" charset="0"/>
              <a:buNone/>
            </a:pPr>
            <a:endParaRPr lang="en-GB" sz="1000" b="0" kern="0" dirty="0"/>
          </a:p>
        </p:txBody>
      </p:sp>
    </p:spTree>
    <p:extLst>
      <p:ext uri="{BB962C8B-B14F-4D97-AF65-F5344CB8AC3E}">
        <p14:creationId xmlns:p14="http://schemas.microsoft.com/office/powerpoint/2010/main" val="336439204"/>
      </p:ext>
    </p:extLst>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MTG Lightning imager (LI) data</a:t>
            </a:r>
            <a:endParaRPr lang="en-GB" dirty="0"/>
          </a:p>
        </p:txBody>
      </p:sp>
      <p:pic>
        <p:nvPicPr>
          <p:cNvPr id="4" name="20210201-02_g16-hiFed&amp;airmTrop-10min_coldConveyorBelt-saragossaSe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413248" y="640080"/>
            <a:ext cx="6627505" cy="6185298"/>
          </a:xfrm>
          <a:prstGeom prst="rect">
            <a:avLst/>
          </a:prstGeom>
        </p:spPr>
      </p:pic>
      <p:sp>
        <p:nvSpPr>
          <p:cNvPr id="5" name="Text Placeholder 4"/>
          <p:cNvSpPr txBox="1">
            <a:spLocks noGrp="1"/>
          </p:cNvSpPr>
          <p:nvPr>
            <p:ph type="body" sz="quarter" idx="10"/>
          </p:nvPr>
        </p:nvSpPr>
        <p:spPr>
          <a:xfrm>
            <a:off x="145053" y="1139429"/>
            <a:ext cx="5268195" cy="2369880"/>
          </a:xfrm>
          <a:prstGeom prst="rect">
            <a:avLst/>
          </a:prstGeom>
          <a:noFill/>
        </p:spPr>
        <p:txBody>
          <a:bodyPr wrap="square" rtlCol="0">
            <a:spAutoFit/>
          </a:bodyPr>
          <a:lstStyle/>
          <a:p>
            <a:r>
              <a:rPr lang="en-US" sz="2000" dirty="0" smtClean="0">
                <a:solidFill>
                  <a:schemeClr val="tx2"/>
                </a:solidFill>
              </a:rPr>
              <a:t>MTG I1 satellite will carry onboard the Lightning imager (LI) instrument to continuously observe global lightning from space.</a:t>
            </a:r>
          </a:p>
          <a:p>
            <a:endParaRPr lang="en-US" sz="2000" dirty="0" smtClean="0">
              <a:solidFill>
                <a:schemeClr val="tx2"/>
              </a:solidFill>
            </a:endParaRPr>
          </a:p>
          <a:p>
            <a:r>
              <a:rPr lang="en-US" sz="2000" dirty="0" smtClean="0">
                <a:solidFill>
                  <a:schemeClr val="tx2"/>
                </a:solidFill>
              </a:rPr>
              <a:t>Similar instrument </a:t>
            </a:r>
            <a:r>
              <a:rPr lang="en-US" sz="2000" dirty="0">
                <a:solidFill>
                  <a:schemeClr val="tx2"/>
                </a:solidFill>
              </a:rPr>
              <a:t>(</a:t>
            </a:r>
            <a:r>
              <a:rPr lang="en-US" sz="2000" dirty="0" smtClean="0">
                <a:solidFill>
                  <a:schemeClr val="tx2"/>
                </a:solidFill>
              </a:rPr>
              <a:t>GLM) is available onboard new generation GOES satellite :</a:t>
            </a:r>
            <a:endParaRPr lang="en-GB" sz="2000" dirty="0" smtClean="0">
              <a:solidFill>
                <a:schemeClr val="tx2"/>
              </a:solidFill>
            </a:endParaRPr>
          </a:p>
        </p:txBody>
      </p:sp>
    </p:spTree>
    <p:extLst>
      <p:ext uri="{BB962C8B-B14F-4D97-AF65-F5344CB8AC3E}">
        <p14:creationId xmlns:p14="http://schemas.microsoft.com/office/powerpoint/2010/main" val="1284445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9">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2400" i="0" u="none" strike="noStrike" cap="none" normalizeH="0" baseline="0" smtClean="0">
                <a:ln>
                  <a:noFill/>
                </a:ln>
                <a:solidFill>
                  <a:srgbClr val="5B5B5B"/>
                </a:solidFill>
                <a:effectLst/>
                <a:latin typeface="Tahoma" pitchFamily="34" charset="0"/>
              </a:rPr>
              <a:t>Based on what you have seen today, in which stage of convective process would the satellite data provide you the most valuable information for your work?</a:t>
            </a:r>
            <a:endParaRPr kumimoji="0" lang="en-GB" sz="2400" i="0" u="none" strike="noStrike" cap="none" normalizeH="0" baseline="0" smtClean="0">
              <a:ln>
                <a:noFill/>
              </a:ln>
              <a:solidFill>
                <a:srgbClr val="5B5B5B"/>
              </a:solidFill>
              <a:effectLst/>
              <a:latin typeface="Tahoma" pitchFamily="34" charset="0"/>
            </a:endParaRP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poll results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23713173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4"/>
                                        </p:tgtEl>
                                      </p:cBhvr>
                                    </p:animEffect>
                                    <p:animScale>
                                      <p:cBhvr>
                                        <p:cTn id="7" dur="25"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6146" name="Picture 2" descr="https://cwg.eumetsat.int/wp-content/uploads/2019/01/titelbild_niedrig-1024x410.jpg"/>
          <p:cNvPicPr>
            <a:picLocks noChangeAspect="1" noChangeArrowheads="1"/>
          </p:cNvPicPr>
          <p:nvPr/>
        </p:nvPicPr>
        <p:blipFill rotWithShape="1">
          <a:blip r:embed="rId3">
            <a:extLst>
              <a:ext uri="{28A0092B-C50C-407E-A947-70E740481C1C}">
                <a14:useLocalDpi xmlns:a14="http://schemas.microsoft.com/office/drawing/2010/main" val="0"/>
              </a:ext>
            </a:extLst>
          </a:blip>
          <a:srcRect t="17873"/>
          <a:stretch/>
        </p:blipFill>
        <p:spPr bwMode="auto">
          <a:xfrm>
            <a:off x="3215181" y="545556"/>
            <a:ext cx="6397945" cy="21038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4"/>
          <a:srcRect l="2585" r="3740"/>
          <a:stretch/>
        </p:blipFill>
        <p:spPr>
          <a:xfrm>
            <a:off x="3209333" y="2514211"/>
            <a:ext cx="6403793" cy="4213952"/>
          </a:xfrm>
          <a:prstGeom prst="rect">
            <a:avLst/>
          </a:prstGeom>
        </p:spPr>
      </p:pic>
      <p:pic>
        <p:nvPicPr>
          <p:cNvPr id="6" name="Picture 5"/>
          <p:cNvPicPr>
            <a:picLocks noChangeAspect="1"/>
          </p:cNvPicPr>
          <p:nvPr/>
        </p:nvPicPr>
        <p:blipFill rotWithShape="1">
          <a:blip r:embed="rId5"/>
          <a:srcRect l="1374" t="41008" r="-8"/>
          <a:stretch/>
        </p:blipFill>
        <p:spPr>
          <a:xfrm>
            <a:off x="3209333" y="0"/>
            <a:ext cx="6403793" cy="729533"/>
          </a:xfrm>
          <a:prstGeom prst="rect">
            <a:avLst/>
          </a:prstGeom>
        </p:spPr>
      </p:pic>
      <p:sp>
        <p:nvSpPr>
          <p:cNvPr id="3" name="Text Placeholder 2"/>
          <p:cNvSpPr>
            <a:spLocks noGrp="1"/>
          </p:cNvSpPr>
          <p:nvPr>
            <p:ph type="body" sz="quarter" idx="10"/>
          </p:nvPr>
        </p:nvSpPr>
        <p:spPr>
          <a:xfrm>
            <a:off x="2378405" y="4942945"/>
            <a:ext cx="8227669" cy="586917"/>
          </a:xfrm>
          <a:solidFill>
            <a:schemeClr val="tx1"/>
          </a:solidFill>
          <a:ln>
            <a:solidFill>
              <a:schemeClr val="accent1">
                <a:lumMod val="75000"/>
              </a:schemeClr>
            </a:solidFill>
          </a:ln>
        </p:spPr>
        <p:txBody>
          <a:bodyPr>
            <a:normAutofit/>
          </a:bodyPr>
          <a:lstStyle/>
          <a:p>
            <a:pPr marL="0" indent="0">
              <a:buNone/>
            </a:pPr>
            <a:r>
              <a:rPr lang="en-GB" dirty="0"/>
              <a:t>https://cwg.eumetsat.int/satellite-guidance/</a:t>
            </a:r>
          </a:p>
        </p:txBody>
      </p:sp>
    </p:spTree>
    <p:extLst>
      <p:ext uri="{BB962C8B-B14F-4D97-AF65-F5344CB8AC3E}">
        <p14:creationId xmlns:p14="http://schemas.microsoft.com/office/powerpoint/2010/main" val="32519379"/>
      </p:ext>
    </p:extLst>
  </p:cSld>
  <p:clrMapOvr>
    <a:masterClrMapping/>
  </p:clrMapOv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3" name="Picture 2"/>
          <p:cNvPicPr>
            <a:picLocks/>
          </p:cNvPicPr>
          <p:nvPr>
            <p:custDataLst>
              <p:tags r:id="rId3"/>
            </p:custDataLst>
          </p:nvPr>
        </p:nvPicPr>
        <p:blipFill>
          <a:blip r:embed="rId8">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4" name="Rectangle 3"/>
          <p:cNvSpPr/>
          <p:nvPr>
            <p:custDataLst>
              <p:tags r:id="rId4"/>
            </p:custDataLst>
          </p:nvPr>
        </p:nvSpPr>
        <p:spPr bwMode="auto">
          <a:xfrm>
            <a:off x="3200400" y="2571750"/>
            <a:ext cx="8483600" cy="17145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GB" sz="3600" i="0" u="none" strike="noStrike" cap="none" normalizeH="0" baseline="0" smtClean="0">
                <a:ln>
                  <a:noFill/>
                </a:ln>
                <a:solidFill>
                  <a:srgbClr val="5B5B5B"/>
                </a:solidFill>
                <a:effectLst/>
                <a:latin typeface="Tahoma" pitchFamily="34" charset="0"/>
              </a:rPr>
              <a:t>Audience Q&amp;A Session</a:t>
            </a:r>
          </a:p>
        </p:txBody>
      </p:sp>
      <p:sp>
        <p:nvSpPr>
          <p:cNvPr id="5" name="Rectangle 4"/>
          <p:cNvSpPr/>
          <p:nvPr>
            <p:custDataLst>
              <p:tags r:id="rId5"/>
            </p:custDataLst>
          </p:nvPr>
        </p:nvSpPr>
        <p:spPr bwMode="auto">
          <a:xfrm>
            <a:off x="3200400" y="6096000"/>
            <a:ext cx="8737600" cy="51012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hemeClr val="bg2"/>
                </a:solidFill>
              </a14:hiddenFill>
            </a:ext>
          </a:extLst>
        </p:spPr>
        <p:txBody>
          <a:bodyPr vert="horz" wrap="square" lIns="36000" tIns="36000" rIns="36000" bIns="36000" numCol="1" rtlCol="0" anchor="t" anchorCtr="0" compatLnSpc="1">
            <a:prstTxWarp prst="textNoShape">
              <a:avLst/>
            </a:prstTxWarp>
          </a:bodyPr>
          <a:lstStyle/>
          <a:p>
            <a:pPr marL="0" marR="0" indent="0" defTabSz="914400" rtl="0" eaLnBrk="0" fontAlgn="base" latinLnBrk="0" hangingPunct="0">
              <a:lnSpc>
                <a:spcPct val="100000"/>
              </a:lnSpc>
              <a:spcBef>
                <a:spcPct val="50000"/>
              </a:spcBef>
              <a:spcAft>
                <a:spcPct val="0"/>
              </a:spcAft>
              <a:buClrTx/>
              <a:buSzTx/>
              <a:buFontTx/>
              <a:buNone/>
              <a:tabLst/>
            </a:pPr>
            <a:r>
              <a:rPr kumimoji="0" lang="en-US" sz="1300" i="0" u="none" strike="noStrike" cap="none" normalizeH="0" baseline="0" smtClean="0">
                <a:ln>
                  <a:noFill/>
                </a:ln>
                <a:solidFill>
                  <a:srgbClr val="5B5B5B"/>
                </a:solidFill>
                <a:effectLst/>
                <a:latin typeface="Tahoma" pitchFamily="34" charset="0"/>
              </a:rPr>
              <a:t>ⓘ</a:t>
            </a:r>
            <a:r>
              <a:rPr kumimoji="0" lang="en-US" sz="1400" b="1" i="0" u="none" strike="noStrike" cap="none" normalizeH="0" baseline="0" smtClean="0">
                <a:ln>
                  <a:noFill/>
                </a:ln>
                <a:solidFill>
                  <a:srgbClr val="5B5B5B"/>
                </a:solidFill>
                <a:effectLst/>
                <a:latin typeface="Tahoma" pitchFamily="34" charset="0"/>
              </a:rPr>
              <a:t> Start presenting to display the audience questions on this slide.</a:t>
            </a:r>
            <a:endParaRPr kumimoji="0" lang="en-GB" sz="1400" b="1" i="0" u="none" strike="noStrike" cap="none" normalizeH="0" baseline="0" smtClean="0">
              <a:ln>
                <a:noFill/>
              </a:ln>
              <a:solidFill>
                <a:srgbClr val="5B5B5B"/>
              </a:solidFill>
              <a:effectLst/>
              <a:latin typeface="Tahoma" pitchFamily="34" charset="0"/>
            </a:endParaRPr>
          </a:p>
        </p:txBody>
      </p:sp>
    </p:spTree>
    <p:custDataLst>
      <p:tags r:id="rId1"/>
    </p:custDataLst>
    <p:extLst>
      <p:ext uri="{BB962C8B-B14F-4D97-AF65-F5344CB8AC3E}">
        <p14:creationId xmlns:p14="http://schemas.microsoft.com/office/powerpoint/2010/main" val="4106676969"/>
      </p:ext>
    </p:extLst>
  </p:cSld>
  <p:clrMapOvr>
    <a:masterClrMapping/>
  </p:clrMapOv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4"/>
          <p:cNvSpPr>
            <a:spLocks noGrp="1"/>
          </p:cNvSpPr>
          <p:nvPr>
            <p:ph type="body" sz="quarter" idx="10"/>
          </p:nvPr>
        </p:nvSpPr>
        <p:spPr/>
        <p:txBody>
          <a:bodyPr anchor="ctr"/>
          <a:lstStyle/>
          <a:p>
            <a:pPr marL="0" indent="0">
              <a:buNone/>
            </a:pPr>
            <a:endParaRPr lang="en-GB" sz="2800" dirty="0" smtClean="0"/>
          </a:p>
          <a:p>
            <a:pPr marL="0" indent="0">
              <a:buNone/>
            </a:pPr>
            <a:endParaRPr lang="en-GB" sz="2800" dirty="0"/>
          </a:p>
          <a:p>
            <a:pPr marL="0" indent="0">
              <a:buNone/>
            </a:pPr>
            <a:endParaRPr lang="en-GB" sz="2800" dirty="0" smtClean="0"/>
          </a:p>
          <a:p>
            <a:pPr marL="0" indent="0">
              <a:buNone/>
            </a:pPr>
            <a:endParaRPr lang="en-GB" sz="2800" dirty="0"/>
          </a:p>
          <a:p>
            <a:pPr marL="0" indent="0">
              <a:buNone/>
            </a:pPr>
            <a:r>
              <a:rPr lang="en-GB" sz="2800" dirty="0" smtClean="0"/>
              <a:t>Thank you!</a:t>
            </a:r>
          </a:p>
          <a:p>
            <a:pPr marL="0" indent="0">
              <a:buNone/>
            </a:pPr>
            <a:endParaRPr lang="en-GB" sz="2800" dirty="0"/>
          </a:p>
          <a:p>
            <a:pPr marL="0" indent="0">
              <a:buNone/>
            </a:pPr>
            <a:r>
              <a:rPr lang="en-GB" sz="2000" dirty="0" smtClean="0">
                <a:hlinkClick r:id="rId2"/>
              </a:rPr>
              <a:t>Natasa.StrelecMahovic@eumetsat.int</a:t>
            </a:r>
            <a:endParaRPr lang="en-GB" sz="2000" dirty="0" smtClean="0"/>
          </a:p>
          <a:p>
            <a:pPr marL="0" indent="0">
              <a:buNone/>
            </a:pPr>
            <a:r>
              <a:rPr lang="en-GB" sz="2000" dirty="0" smtClean="0">
                <a:hlinkClick r:id="rId3"/>
              </a:rPr>
              <a:t>Training@eumetsat.int</a:t>
            </a:r>
            <a:endParaRPr lang="en-GB" sz="2000" dirty="0" smtClean="0"/>
          </a:p>
          <a:p>
            <a:pPr marL="0" indent="0">
              <a:buNone/>
            </a:pPr>
            <a:endParaRPr lang="en-GB" sz="2800" dirty="0" smtClean="0"/>
          </a:p>
        </p:txBody>
      </p:sp>
    </p:spTree>
    <p:extLst>
      <p:ext uri="{BB962C8B-B14F-4D97-AF65-F5344CB8AC3E}">
        <p14:creationId xmlns:p14="http://schemas.microsoft.com/office/powerpoint/2010/main" val="1881492184"/>
      </p:ext>
    </p:extLst>
  </p:cSld>
  <p:clrMapOvr>
    <a:masterClrMapping/>
  </p:clrMapOv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SLIDO_APP_VERSION" val="1.1.1.2618"/>
  <p:tag name="SLIDO_PRESENTATION_ID" val="00000000-0000-0000-0000-000000000000"/>
  <p:tag name="SLIDO_EVENT_UUID" val="1e2919e8-0461-489a-b4de-0b9e74cacd58"/>
  <p:tag name="SLIDO_EVENT_SECTION_UUID" val="1b70f040-bc20-4242-8a51-eb118f36c112"/>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2NDkzMTc2NzN9"/>
  <p:tag name="SLIDO_TYPE" val="SlidoPoll"/>
  <p:tag name="SLIDO_POLL_UUID" val="b548ea0c-891b-4959-8758-499969815585"/>
  <p:tag name="SLIDO_TIMELINE" val="W3sicG9sbFF1ZXN0aW9uVXVpZCI6IjI3ZjM2ZGE3LWQyMTUtNDRiYy1hMDQxLWU1Y2JmMTFmNzcxOCIsInNob3dSZXN1bHRzIjpmYWxzZSwic2hvd0NvcnJlY3RBbnN3ZXJzIjpmYWxzZSwidm90aW5nTG9ja2VkIjpmYWxzZX0seyJwb2xsUXVlc3Rpb25VdWlkIjoiMjdmMzZkYTctZDIxNS00NGJjLWEwNDEtZTVjYmYxMWY3NzE4Iiwic2hvd1Jlc3VsdHMiOnRydWUsInNob3dDb3JyZWN0QW5zd2VycyI6ZmFsc2UsInZvdGluZ0xvY2tlZCI6ZmFsc2V9XQ=="/>
</p:tagLst>
</file>

<file path=ppt/tags/tag3.xml><?xml version="1.0" encoding="utf-8"?>
<p:tagLst xmlns:a="http://schemas.openxmlformats.org/drawingml/2006/main" xmlns:r="http://schemas.openxmlformats.org/officeDocument/2006/relationships" xmlns:p="http://schemas.openxmlformats.org/presentationml/2006/main">
  <p:tag name="SLIDO_ELEMENT" val="logo"/>
</p:tagLst>
</file>

<file path=ppt/tags/tag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5.xml><?xml version="1.0" encoding="utf-8"?>
<p:tagLst xmlns:a="http://schemas.openxmlformats.org/drawingml/2006/main" xmlns:r="http://schemas.openxmlformats.org/officeDocument/2006/relationships" xmlns:p="http://schemas.openxmlformats.org/presentationml/2006/main">
  <p:tag name="SLIDO_ELEMENT" val="title"/>
</p:tagLst>
</file>

<file path=ppt/tags/tag6.xml><?xml version="1.0" encoding="utf-8"?>
<p:tagLst xmlns:a="http://schemas.openxmlformats.org/drawingml/2006/main" xmlns:r="http://schemas.openxmlformats.org/officeDocument/2006/relationships" xmlns:p="http://schemas.openxmlformats.org/presentationml/2006/main">
  <p:tag name="SLIDO_ELEMENT" val="footer"/>
</p:tagLst>
</file>

<file path=ppt/tags/tag7.xml><?xml version="1.0" encoding="utf-8"?>
<p:tagLst xmlns:a="http://schemas.openxmlformats.org/drawingml/2006/main" xmlns:r="http://schemas.openxmlformats.org/officeDocument/2006/relationships" xmlns:p="http://schemas.openxmlformats.org/presentationml/2006/main">
  <p:tag name="SLIDO_METADATA" val="eyJUaW1lc3RhbXAiOjE2NDkwNzIyNzF9"/>
  <p:tag name="SLIDO_TYPE" val="SlidoPoll"/>
  <p:tag name="SLIDO_POLL_UUID" val="ffd06b49-4749-464a-9bd9-99b6a4f0ace2"/>
  <p:tag name="SLIDO_TIMELINE" val="W3sicG9sbFF1ZXN0aW9uVXVpZCI6IjgzNGI3YTJjLTllZDMtNDI2Mi1hYzZhLTAzNGY4MjJjNGExNSIsInNob3dSZXN1bHRzIjpmYWxzZSwic2hvd0NvcnJlY3RBbnN3ZXJzIjpmYWxzZSwidm90aW5nTG9ja2VkIjpmYWxzZX0seyJwb2xsUXVlc3Rpb25VdWlkIjoiODM0YjdhMmMtOWVkMy00MjYyLWFjNmEtMDM0ZjgyMmM0YTE1Iiwic2hvd1Jlc3VsdHMiOnRydWUsInNob3dDb3JyZWN0QW5zd2VycyI6ZmFsc2UsInZvdGluZ0xvY2tlZCI6ZmFsc2V9XQ=="/>
</p:tagLst>
</file>

<file path=ppt/tags/tag8.xml><?xml version="1.0" encoding="utf-8"?>
<p:tagLst xmlns:a="http://schemas.openxmlformats.org/drawingml/2006/main" xmlns:r="http://schemas.openxmlformats.org/officeDocument/2006/relationships" xmlns:p="http://schemas.openxmlformats.org/presentationml/2006/main">
  <p:tag name="SLIDO_ELEMENT" val="logo"/>
</p:tagLst>
</file>

<file path=ppt/tags/tag9.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WordCloud"/>
</p:tagLst>
</file>

<file path=ppt/tags/tag10.xml><?xml version="1.0" encoding="utf-8"?>
<p:tagLst xmlns:a="http://schemas.openxmlformats.org/drawingml/2006/main" xmlns:r="http://schemas.openxmlformats.org/officeDocument/2006/relationships" xmlns:p="http://schemas.openxmlformats.org/presentationml/2006/main">
  <p:tag name="SLIDO_ELEMENT" val="title"/>
</p:tagLst>
</file>

<file path=ppt/tags/tag11.xml><?xml version="1.0" encoding="utf-8"?>
<p:tagLst xmlns:a="http://schemas.openxmlformats.org/drawingml/2006/main" xmlns:r="http://schemas.openxmlformats.org/officeDocument/2006/relationships" xmlns:p="http://schemas.openxmlformats.org/presentationml/2006/main">
  <p:tag name="SLIDO_ELEMENT" val="footer"/>
</p:tagLst>
</file>

<file path=ppt/tags/tag12.xml><?xml version="1.0" encoding="utf-8"?>
<p:tagLst xmlns:a="http://schemas.openxmlformats.org/drawingml/2006/main" xmlns:r="http://schemas.openxmlformats.org/officeDocument/2006/relationships" xmlns:p="http://schemas.openxmlformats.org/presentationml/2006/main">
  <p:tag name="SLIDO_METADATA" val="eyJUaW1lc3RhbXAiOjE2NDkwODAzMTZ9"/>
  <p:tag name="SLIDO_TYPE" val="SlidoPoll"/>
  <p:tag name="SLIDO_POLL_UUID" val="ea9f978f-f28f-47b9-a8cd-5ea0c6983e92"/>
  <p:tag name="SLIDO_TIMELINE" val="W3sicG9sbFF1ZXN0aW9uVXVpZCI6ImVhYTQyNzAwLWFlYzMtNDc0MC1hNDVlLWQ0ZmZjZjcxM2U1ZiIsInNob3dSZXN1bHRzIjpmYWxzZSwic2hvd0NvcnJlY3RBbnN3ZXJzIjpmYWxzZSwidm90aW5nTG9ja2VkIjpmYWxzZX0seyJwb2xsUXVlc3Rpb25VdWlkIjoiZWFhNDI3MDAtYWVjMy00NzQwLWE0NWUtZDRmZmNmNzEzZTVmIiwic2hvd1Jlc3VsdHMiOnRydWUsInNob3dDb3JyZWN0QW5zd2VycyI6ZmFsc2UsInZvdGluZ0xvY2tlZCI6ZmFsc2V9XQ=="/>
</p:tagLst>
</file>

<file path=ppt/tags/tag13.xml><?xml version="1.0" encoding="utf-8"?>
<p:tagLst xmlns:a="http://schemas.openxmlformats.org/drawingml/2006/main" xmlns:r="http://schemas.openxmlformats.org/officeDocument/2006/relationships" xmlns:p="http://schemas.openxmlformats.org/presentationml/2006/main">
  <p:tag name="SLIDO_ELEMENT" val="logo"/>
</p:tagLst>
</file>

<file path=ppt/tags/tag1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15.xml><?xml version="1.0" encoding="utf-8"?>
<p:tagLst xmlns:a="http://schemas.openxmlformats.org/drawingml/2006/main" xmlns:r="http://schemas.openxmlformats.org/officeDocument/2006/relationships" xmlns:p="http://schemas.openxmlformats.org/presentationml/2006/main">
  <p:tag name="SLIDO_ELEMENT" val="title"/>
</p:tagLst>
</file>

<file path=ppt/tags/tag16.xml><?xml version="1.0" encoding="utf-8"?>
<p:tagLst xmlns:a="http://schemas.openxmlformats.org/drawingml/2006/main" xmlns:r="http://schemas.openxmlformats.org/officeDocument/2006/relationships" xmlns:p="http://schemas.openxmlformats.org/presentationml/2006/main">
  <p:tag name="SLIDO_ELEMENT" val="footer"/>
</p:tagLst>
</file>

<file path=ppt/tags/tag17.xml><?xml version="1.0" encoding="utf-8"?>
<p:tagLst xmlns:a="http://schemas.openxmlformats.org/drawingml/2006/main" xmlns:r="http://schemas.openxmlformats.org/officeDocument/2006/relationships" xmlns:p="http://schemas.openxmlformats.org/presentationml/2006/main">
  <p:tag name="SLIDO_METADATA" val="eyJUaW1lc3RhbXAiOjE2NDkxNTc5MTl9"/>
  <p:tag name="SLIDO_TYPE" val="SlidoPoll"/>
  <p:tag name="SLIDO_POLL_UUID" val="796dfc45-440b-47e3-9dd4-6105284b330f"/>
  <p:tag name="SLIDO_TIMELINE" val="W3sicG9sbFF1ZXN0aW9uVXVpZCI6ImI3MDc5ZWQ5LWFiYjMtNGEyOC1hZDAyLWVkNGU1MDQxNzg5MyIsInNob3dSZXN1bHRzIjpmYWxzZSwic2hvd0NvcnJlY3RBbnN3ZXJzIjpmYWxzZSwidm90aW5nTG9ja2VkIjpmYWxzZX0seyJwb2xsUXVlc3Rpb25VdWlkIjoiYjcwNzllZDktYWJiMy00YTI4LWFkMDItZWQ0ZTUwNDE3ODkzIiwic2hvd1Jlc3VsdHMiOnRydWUsInNob3dDb3JyZWN0QW5zd2VycyI6ZmFsc2UsInZvdGluZ0xvY2tlZCI6ZmFsc2V9XQ=="/>
</p:tagLst>
</file>

<file path=ppt/tags/tag18.xml><?xml version="1.0" encoding="utf-8"?>
<p:tagLst xmlns:a="http://schemas.openxmlformats.org/drawingml/2006/main" xmlns:r="http://schemas.openxmlformats.org/officeDocument/2006/relationships" xmlns:p="http://schemas.openxmlformats.org/presentationml/2006/main">
  <p:tag name="SLIDO_ELEMENT" val="logo"/>
</p:tagLst>
</file>

<file path=ppt/tags/tag19.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20.xml><?xml version="1.0" encoding="utf-8"?>
<p:tagLst xmlns:a="http://schemas.openxmlformats.org/drawingml/2006/main" xmlns:r="http://schemas.openxmlformats.org/officeDocument/2006/relationships" xmlns:p="http://schemas.openxmlformats.org/presentationml/2006/main">
  <p:tag name="SLIDO_ELEMENT" val="title"/>
</p:tagLst>
</file>

<file path=ppt/tags/tag21.xml><?xml version="1.0" encoding="utf-8"?>
<p:tagLst xmlns:a="http://schemas.openxmlformats.org/drawingml/2006/main" xmlns:r="http://schemas.openxmlformats.org/officeDocument/2006/relationships" xmlns:p="http://schemas.openxmlformats.org/presentationml/2006/main">
  <p:tag name="SLIDO_ELEMENT" val="footer"/>
</p:tagLst>
</file>

<file path=ppt/tags/tag22.xml><?xml version="1.0" encoding="utf-8"?>
<p:tagLst xmlns:a="http://schemas.openxmlformats.org/drawingml/2006/main" xmlns:r="http://schemas.openxmlformats.org/officeDocument/2006/relationships" xmlns:p="http://schemas.openxmlformats.org/presentationml/2006/main">
  <p:tag name="SLIDO_METADATA" val="eyJUaW1lc3RhbXAiOjE2NDkzNjM5MzF9"/>
  <p:tag name="SLIDO_TYPE" val="SlidoPoll"/>
  <p:tag name="SLIDO_POLL_UUID" val="a0f60c73-5183-48fc-afcc-6d4ec44138ed"/>
  <p:tag name="SLIDO_TIMELINE" val="W3sicG9sbFF1ZXN0aW9uVXVpZCI6IjIzMTQ5NjAzLTQ5YzYtNGQ0Mi1hZWQ1LWYxZTNmNDYxYTgzMyIsInNob3dSZXN1bHRzIjpmYWxzZSwic2hvd0NvcnJlY3RBbnN3ZXJzIjpmYWxzZSwidm90aW5nTG9ja2VkIjpmYWxzZX0seyJwb2xsUXVlc3Rpb25VdWlkIjoiMjMxNDk2MDMtNDljNi00ZDQyLWFlZDUtZjFlM2Y0NjFhODMzIiwic2hvd1Jlc3VsdHMiOnRydWUsInNob3dDb3JyZWN0QW5zd2VycyI6ZmFsc2UsInZvdGluZ0xvY2tlZCI6ZmFsc2V9XQ=="/>
</p:tagLst>
</file>

<file path=ppt/tags/tag23.xml><?xml version="1.0" encoding="utf-8"?>
<p:tagLst xmlns:a="http://schemas.openxmlformats.org/drawingml/2006/main" xmlns:r="http://schemas.openxmlformats.org/officeDocument/2006/relationships" xmlns:p="http://schemas.openxmlformats.org/presentationml/2006/main">
  <p:tag name="SLIDO_ELEMENT" val="logo"/>
</p:tagLst>
</file>

<file path=ppt/tags/tag2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25.xml><?xml version="1.0" encoding="utf-8"?>
<p:tagLst xmlns:a="http://schemas.openxmlformats.org/drawingml/2006/main" xmlns:r="http://schemas.openxmlformats.org/officeDocument/2006/relationships" xmlns:p="http://schemas.openxmlformats.org/presentationml/2006/main">
  <p:tag name="SLIDO_ELEMENT" val="title"/>
</p:tagLst>
</file>

<file path=ppt/tags/tag26.xml><?xml version="1.0" encoding="utf-8"?>
<p:tagLst xmlns:a="http://schemas.openxmlformats.org/drawingml/2006/main" xmlns:r="http://schemas.openxmlformats.org/officeDocument/2006/relationships" xmlns:p="http://schemas.openxmlformats.org/presentationml/2006/main">
  <p:tag name="SLIDO_ELEMENT" val="footer"/>
</p:tagLst>
</file>

<file path=ppt/tags/tag27.xml><?xml version="1.0" encoding="utf-8"?>
<p:tagLst xmlns:a="http://schemas.openxmlformats.org/drawingml/2006/main" xmlns:r="http://schemas.openxmlformats.org/officeDocument/2006/relationships" xmlns:p="http://schemas.openxmlformats.org/presentationml/2006/main">
  <p:tag name="SLIDO_METADATA" val="eyJUaW1lc3RhbXAiOjE2NDk3NTY4MjV9"/>
  <p:tag name="SLIDO_TYPE" val="SlidoPoll"/>
  <p:tag name="SLIDO_POLL_UUID" val="f0ae593a-33f4-44da-8576-fc39d4bf87e3"/>
  <p:tag name="SLIDO_TIMELINE" val="W3sicG9sbFF1ZXN0aW9uVXVpZCI6IjZhYmUyZjJlLTIyNDctNGRmMy04OWM4LTAyMzkyZDU5ODlmZCIsInNob3dSZXN1bHRzIjpmYWxzZSwic2hvd0NvcnJlY3RBbnN3ZXJzIjpmYWxzZSwidm90aW5nTG9ja2VkIjpmYWxzZX0seyJwb2xsUXVlc3Rpb25VdWlkIjoiNmFiZTJmMmUtMjI0Ny00ZGYzLTg5YzgtMDIzOTJkNTk4OWZkIiwic2hvd1Jlc3VsdHMiOnRydWUsInNob3dDb3JyZWN0QW5zd2VycyI6ZmFsc2UsInZvdGluZ0xvY2tlZCI6ZmFsc2V9XQ=="/>
</p:tagLst>
</file>

<file path=ppt/tags/tag28.xml><?xml version="1.0" encoding="utf-8"?>
<p:tagLst xmlns:a="http://schemas.openxmlformats.org/drawingml/2006/main" xmlns:r="http://schemas.openxmlformats.org/officeDocument/2006/relationships" xmlns:p="http://schemas.openxmlformats.org/presentationml/2006/main">
  <p:tag name="SLIDO_ELEMENT" val="logo"/>
</p:tagLst>
</file>

<file path=ppt/tags/tag29.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30.xml><?xml version="1.0" encoding="utf-8"?>
<p:tagLst xmlns:a="http://schemas.openxmlformats.org/drawingml/2006/main" xmlns:r="http://schemas.openxmlformats.org/officeDocument/2006/relationships" xmlns:p="http://schemas.openxmlformats.org/presentationml/2006/main">
  <p:tag name="SLIDO_ELEMENT" val="title"/>
</p:tagLst>
</file>

<file path=ppt/tags/tag31.xml><?xml version="1.0" encoding="utf-8"?>
<p:tagLst xmlns:a="http://schemas.openxmlformats.org/drawingml/2006/main" xmlns:r="http://schemas.openxmlformats.org/officeDocument/2006/relationships" xmlns:p="http://schemas.openxmlformats.org/presentationml/2006/main">
  <p:tag name="SLIDO_ELEMENT" val="footer"/>
</p:tagLst>
</file>

<file path=ppt/tags/tag32.xml><?xml version="1.0" encoding="utf-8"?>
<p:tagLst xmlns:a="http://schemas.openxmlformats.org/drawingml/2006/main" xmlns:r="http://schemas.openxmlformats.org/officeDocument/2006/relationships" xmlns:p="http://schemas.openxmlformats.org/presentationml/2006/main">
  <p:tag name="SLIDO_METADATA" val="eyJUaW1lc3RhbXAiOjE2NDk0MDYxMTZ9"/>
  <p:tag name="SLIDO_TYPE" val="SlidoPoll"/>
  <p:tag name="SLIDO_POLL_UUID" val="489d15f1-fb25-4fd2-b480-6d8be2a11a18"/>
  <p:tag name="SLIDO_TIMELINE" val="W3sicG9sbFF1ZXN0aW9uVXVpZCI6Ijc4NTQwODZmLTkxOTItNGU2NC04ODlhLThkNGY3N2MxZGMxNCIsInNob3dSZXN1bHRzIjpmYWxzZSwic2hvd0NvcnJlY3RBbnN3ZXJzIjpmYWxzZSwidm90aW5nTG9ja2VkIjpmYWxzZX0seyJwb2xsUXVlc3Rpb25VdWlkIjoiNzg1NDA4NmYtOTE5Mi00ZTY0LTg4OWEtOGQ0Zjc3YzFkYzE0Iiwic2hvd1Jlc3VsdHMiOnRydWUsInNob3dDb3JyZWN0QW5zd2VycyI6ZmFsc2UsInZvdGluZ0xvY2tlZCI6ZmFsc2V9XQ=="/>
</p:tagLst>
</file>

<file path=ppt/tags/tag33.xml><?xml version="1.0" encoding="utf-8"?>
<p:tagLst xmlns:a="http://schemas.openxmlformats.org/drawingml/2006/main" xmlns:r="http://schemas.openxmlformats.org/officeDocument/2006/relationships" xmlns:p="http://schemas.openxmlformats.org/presentationml/2006/main">
  <p:tag name="SLIDO_ELEMENT" val="logo"/>
</p:tagLst>
</file>

<file path=ppt/tags/tag34.xml><?xml version="1.0" encoding="utf-8"?>
<p:tagLst xmlns:a="http://schemas.openxmlformats.org/drawingml/2006/main" xmlns:r="http://schemas.openxmlformats.org/officeDocument/2006/relationships" xmlns:p="http://schemas.openxmlformats.org/presentationml/2006/main">
  <p:tag name="SLIDO_ELEMENT" val="title"/>
</p:tagLst>
</file>

<file path=ppt/tags/tag35.xml><?xml version="1.0" encoding="utf-8"?>
<p:tagLst xmlns:a="http://schemas.openxmlformats.org/drawingml/2006/main" xmlns:r="http://schemas.openxmlformats.org/officeDocument/2006/relationships" xmlns:p="http://schemas.openxmlformats.org/presentationml/2006/main">
  <p:tag name="SLIDO_ELEMENT" val="footer"/>
</p:tagLst>
</file>

<file path=ppt/tags/tag36.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WordCloud"/>
</p:tagLst>
</file>

<file path=ppt/tags/tag37.xml><?xml version="1.0" encoding="utf-8"?>
<p:tagLst xmlns:a="http://schemas.openxmlformats.org/drawingml/2006/main" xmlns:r="http://schemas.openxmlformats.org/officeDocument/2006/relationships" xmlns:p="http://schemas.openxmlformats.org/presentationml/2006/main">
  <p:tag name="SLIDO_METADATA" val="eyJUaW1lc3RhbXAiOjE2NDk2OTQ2MTZ9"/>
  <p:tag name="SLIDO_TYPE" val="SlidoPoll"/>
  <p:tag name="SLIDO_POLL_UUID" val="15c47392-b31f-4ff3-ab9d-3292d8ad1c10"/>
  <p:tag name="SLIDO_TIMELINE" val="W3sicG9sbFF1ZXN0aW9uVXVpZCI6IjEwNzI4YjFjLWEyNmQtNDRiYi04YmE0LTA3N2RkYTc3NGFmMyIsInNob3dSZXN1bHRzIjpmYWxzZSwic2hvd0NvcnJlY3RBbnN3ZXJzIjpmYWxzZSwidm90aW5nTG9ja2VkIjpmYWxzZX0seyJwb2xsUXVlc3Rpb25VdWlkIjoiMTA3MjhiMWMtYTI2ZC00NGJiLThiYTQtMDc3ZGRhNzc0YWYzIiwic2hvd1Jlc3VsdHMiOnRydWUsInNob3dDb3JyZWN0QW5zd2VycyI6ZmFsc2UsInZvdGluZ0xvY2tlZCI6ZmFsc2V9XQ=="/>
</p:tagLst>
</file>

<file path=ppt/tags/tag38.xml><?xml version="1.0" encoding="utf-8"?>
<p:tagLst xmlns:a="http://schemas.openxmlformats.org/drawingml/2006/main" xmlns:r="http://schemas.openxmlformats.org/officeDocument/2006/relationships" xmlns:p="http://schemas.openxmlformats.org/presentationml/2006/main">
  <p:tag name="SLIDO_ELEMENT" val="logo"/>
</p:tagLst>
</file>

<file path=ppt/tags/tag39.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40.xml><?xml version="1.0" encoding="utf-8"?>
<p:tagLst xmlns:a="http://schemas.openxmlformats.org/drawingml/2006/main" xmlns:r="http://schemas.openxmlformats.org/officeDocument/2006/relationships" xmlns:p="http://schemas.openxmlformats.org/presentationml/2006/main">
  <p:tag name="SLIDO_ELEMENT" val="title"/>
</p:tagLst>
</file>

<file path=ppt/tags/tag41.xml><?xml version="1.0" encoding="utf-8"?>
<p:tagLst xmlns:a="http://schemas.openxmlformats.org/drawingml/2006/main" xmlns:r="http://schemas.openxmlformats.org/officeDocument/2006/relationships" xmlns:p="http://schemas.openxmlformats.org/presentationml/2006/main">
  <p:tag name="SLIDO_ELEMENT" val="footer"/>
</p:tagLst>
</file>

<file path=ppt/tags/tag42.xml><?xml version="1.0" encoding="utf-8"?>
<p:tagLst xmlns:a="http://schemas.openxmlformats.org/drawingml/2006/main" xmlns:r="http://schemas.openxmlformats.org/officeDocument/2006/relationships" xmlns:p="http://schemas.openxmlformats.org/presentationml/2006/main">
  <p:tag name="SLIDO_METADATA" val="eyJUaW1lc3RhbXAiOjE2NDk3NTA2NTJ9"/>
  <p:tag name="SLIDO_TYPE" val="SlidoQA"/>
</p:tagLst>
</file>

<file path=ppt/tags/tag43.xml><?xml version="1.0" encoding="utf-8"?>
<p:tagLst xmlns:a="http://schemas.openxmlformats.org/drawingml/2006/main" xmlns:r="http://schemas.openxmlformats.org/officeDocument/2006/relationships" xmlns:p="http://schemas.openxmlformats.org/presentationml/2006/main">
  <p:tag name="SLIDO_ELEMENT" val="logo"/>
</p:tagLst>
</file>

<file path=ppt/tags/tag4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QA"/>
</p:tagLst>
</file>

<file path=ppt/tags/tag45.xml><?xml version="1.0" encoding="utf-8"?>
<p:tagLst xmlns:a="http://schemas.openxmlformats.org/drawingml/2006/main" xmlns:r="http://schemas.openxmlformats.org/officeDocument/2006/relationships" xmlns:p="http://schemas.openxmlformats.org/presentationml/2006/main">
  <p:tag name="SLIDO_ELEMENT" val="title"/>
</p:tagLst>
</file>

<file path=ppt/tags/tag46.xml><?xml version="1.0" encoding="utf-8"?>
<p:tagLst xmlns:a="http://schemas.openxmlformats.org/drawingml/2006/main" xmlns:r="http://schemas.openxmlformats.org/officeDocument/2006/relationships" xmlns:p="http://schemas.openxmlformats.org/presentationml/2006/main">
  <p:tag name="SLIDO_ELEMENT" val="footer"/>
</p:tagLst>
</file>

<file path=ppt/theme/theme1.xml><?xml version="1.0" encoding="utf-8"?>
<a:theme xmlns:a="http://schemas.openxmlformats.org/drawingml/2006/main" name="1_Applications Template">
  <a:themeElements>
    <a:clrScheme name="EUMETSAT 2021 Colours">
      <a:dk1>
        <a:srgbClr val="FFFFFF"/>
      </a:dk1>
      <a:lt1>
        <a:srgbClr val="00205B"/>
      </a:lt1>
      <a:dk2>
        <a:srgbClr val="38484E"/>
      </a:dk2>
      <a:lt2>
        <a:srgbClr val="5B7F95"/>
      </a:lt2>
      <a:accent1>
        <a:srgbClr val="00B5E2"/>
      </a:accent1>
      <a:accent2>
        <a:srgbClr val="EAAA00"/>
      </a:accent2>
      <a:accent3>
        <a:srgbClr val="00B2A9"/>
      </a:accent3>
      <a:accent4>
        <a:srgbClr val="FE5000"/>
      </a:accent4>
      <a:accent5>
        <a:srgbClr val="7C7FAB"/>
      </a:accent5>
      <a:accent6>
        <a:srgbClr val="D6D2C4"/>
      </a:accent6>
      <a:hlink>
        <a:srgbClr val="C5B9AC"/>
      </a:hlink>
      <a:folHlink>
        <a:srgbClr val="968C83"/>
      </a:folHlink>
    </a:clrScheme>
    <a:fontScheme name="1_EUM_template_v03">
      <a:majorFont>
        <a:latin typeface="Century Gothic"/>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bg2"/>
        </a:solidFill>
        <a:ln w="9525" cap="flat" cmpd="sng" algn="ctr">
          <a:noFill/>
          <a:prstDash val="solid"/>
          <a:round/>
          <a:headEnd type="none" w="med" len="med"/>
          <a:tailEnd type="none" w="med" len="med"/>
        </a:ln>
        <a:effectLst/>
      </a:spPr>
      <a:bodyPr vert="horz" wrap="square" lIns="36000" tIns="36000" rIns="36000" bIns="3600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GB" sz="900" b="1" i="0" u="none" strike="noStrike" cap="none" normalizeH="0" baseline="0" smtClean="0">
            <a:ln>
              <a:noFill/>
            </a:ln>
            <a:solidFill>
              <a:schemeClr val="bg1"/>
            </a:solidFill>
            <a:effectLst/>
            <a:latin typeface="Tahoma" pitchFamily="34" charset="0"/>
          </a:defRPr>
        </a:defPPr>
      </a:lstStyle>
    </a:spDef>
    <a:lnDef>
      <a:spPr bwMode="auto">
        <a:xfrm>
          <a:off x="0" y="0"/>
          <a:ext cx="1" cy="1"/>
        </a:xfrm>
        <a:custGeom>
          <a:avLst/>
          <a:gdLst/>
          <a:ahLst/>
          <a:cxnLst/>
          <a:rect l="0" t="0" r="0" b="0"/>
          <a:pathLst/>
        </a:custGeom>
        <a:solidFill>
          <a:schemeClr val="bg2"/>
        </a:solidFill>
        <a:ln w="9525" cap="flat" cmpd="sng" algn="ctr">
          <a:noFill/>
          <a:prstDash val="solid"/>
          <a:round/>
          <a:headEnd type="none" w="med" len="med"/>
          <a:tailEnd type="none" w="med" len="med"/>
        </a:ln>
        <a:effectLst/>
      </a:spPr>
      <a:bodyPr vert="horz" wrap="square" lIns="36000" tIns="36000" rIns="36000" bIns="3600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GB" sz="900" b="1" i="0" u="none" strike="noStrike" cap="none" normalizeH="0" baseline="0" smtClean="0">
            <a:ln>
              <a:noFill/>
            </a:ln>
            <a:solidFill>
              <a:schemeClr val="bg1"/>
            </a:solidFill>
            <a:effectLst/>
            <a:latin typeface="Tahoma" pitchFamily="34" charset="0"/>
          </a:defRPr>
        </a:defPPr>
      </a:lstStyle>
    </a:lnDef>
    <a:txDef>
      <a:spPr>
        <a:noFill/>
      </a:spPr>
      <a:bodyPr wrap="square" rtlCol="0">
        <a:spAutoFit/>
      </a:bodyPr>
      <a:lstStyle>
        <a:defPPr>
          <a:defRPr sz="1600" b="0" dirty="0">
            <a:latin typeface="Roboto" panose="02000000000000000000" pitchFamily="2" charset="0"/>
            <a:ea typeface="Roboto" panose="02000000000000000000" pitchFamily="2" charset="0"/>
          </a:defRPr>
        </a:defPPr>
      </a:lstStyle>
    </a:txDef>
  </a:objectDefaults>
  <a:extraClrSchemeLst>
    <a:extraClrScheme>
      <a:clrScheme name="1_EUM_template_v03 1">
        <a:dk1>
          <a:srgbClr val="002569"/>
        </a:dk1>
        <a:lt1>
          <a:srgbClr val="FFFFFF"/>
        </a:lt1>
        <a:dk2>
          <a:srgbClr val="002569"/>
        </a:dk2>
        <a:lt2>
          <a:srgbClr val="5F758D"/>
        </a:lt2>
        <a:accent1>
          <a:srgbClr val="FF9A00"/>
        </a:accent1>
        <a:accent2>
          <a:srgbClr val="9F2D20"/>
        </a:accent2>
        <a:accent3>
          <a:srgbClr val="FFFFFF"/>
        </a:accent3>
        <a:accent4>
          <a:srgbClr val="001E59"/>
        </a:accent4>
        <a:accent5>
          <a:srgbClr val="FFCAAA"/>
        </a:accent5>
        <a:accent6>
          <a:srgbClr val="90281C"/>
        </a:accent6>
        <a:hlink>
          <a:srgbClr val="7498C0"/>
        </a:hlink>
        <a:folHlink>
          <a:srgbClr val="929497"/>
        </a:folHlink>
      </a:clrScheme>
      <a:clrMap bg1="lt1" tx1="dk1" bg2="lt2" tx2="dk2" accent1="accent1" accent2="accent2" accent3="accent3" accent4="accent4" accent5="accent5" accent6="accent6" hlink="hlink" folHlink="folHlink"/>
    </a:extraClrScheme>
    <a:extraClrScheme>
      <a:clrScheme name="1_EUM_template_v03 2">
        <a:dk1>
          <a:srgbClr val="002569"/>
        </a:dk1>
        <a:lt1>
          <a:srgbClr val="FFFFFF"/>
        </a:lt1>
        <a:dk2>
          <a:srgbClr val="002569"/>
        </a:dk2>
        <a:lt2>
          <a:srgbClr val="5F758D"/>
        </a:lt2>
        <a:accent1>
          <a:srgbClr val="F6D0A9"/>
        </a:accent1>
        <a:accent2>
          <a:srgbClr val="EBCAE3"/>
        </a:accent2>
        <a:accent3>
          <a:srgbClr val="FFFFFF"/>
        </a:accent3>
        <a:accent4>
          <a:srgbClr val="001E59"/>
        </a:accent4>
        <a:accent5>
          <a:srgbClr val="FAE4D1"/>
        </a:accent5>
        <a:accent6>
          <a:srgbClr val="D5B7CE"/>
        </a:accent6>
        <a:hlink>
          <a:srgbClr val="4E2029"/>
        </a:hlink>
        <a:folHlink>
          <a:srgbClr val="423B69"/>
        </a:folHlink>
      </a:clrScheme>
      <a:clrMap bg1="lt1" tx1="dk1" bg2="lt2" tx2="dk2" accent1="accent1" accent2="accent2" accent3="accent3" accent4="accent4" accent5="accent5" accent6="accent6" hlink="hlink" folHlink="folHlink"/>
    </a:extraClrScheme>
    <a:extraClrScheme>
      <a:clrScheme name="1_EUM_template_v03 3">
        <a:dk1>
          <a:srgbClr val="002569"/>
        </a:dk1>
        <a:lt1>
          <a:srgbClr val="FFFFFF"/>
        </a:lt1>
        <a:dk2>
          <a:srgbClr val="002569"/>
        </a:dk2>
        <a:lt2>
          <a:srgbClr val="5F758D"/>
        </a:lt2>
        <a:accent1>
          <a:srgbClr val="5B97B1"/>
        </a:accent1>
        <a:accent2>
          <a:srgbClr val="F39600"/>
        </a:accent2>
        <a:accent3>
          <a:srgbClr val="FFFFFF"/>
        </a:accent3>
        <a:accent4>
          <a:srgbClr val="001E59"/>
        </a:accent4>
        <a:accent5>
          <a:srgbClr val="B5C9D5"/>
        </a:accent5>
        <a:accent6>
          <a:srgbClr val="DC8700"/>
        </a:accent6>
        <a:hlink>
          <a:srgbClr val="FFE4AE"/>
        </a:hlink>
        <a:folHlink>
          <a:srgbClr val="002A3D"/>
        </a:folHlink>
      </a:clrScheme>
      <a:clrMap bg1="lt1" tx1="dk1" bg2="lt2" tx2="dk2" accent1="accent1" accent2="accent2" accent3="accent3" accent4="accent4" accent5="accent5" accent6="accent6" hlink="hlink" folHlink="folHlink"/>
    </a:extraClrScheme>
    <a:extraClrScheme>
      <a:clrScheme name="1_EUM_template_v03 4">
        <a:dk1>
          <a:srgbClr val="002569"/>
        </a:dk1>
        <a:lt1>
          <a:srgbClr val="FFFFFF"/>
        </a:lt1>
        <a:dk2>
          <a:srgbClr val="002569"/>
        </a:dk2>
        <a:lt2>
          <a:srgbClr val="5F758D"/>
        </a:lt2>
        <a:accent1>
          <a:srgbClr val="003F80"/>
        </a:accent1>
        <a:accent2>
          <a:srgbClr val="BDD7EE"/>
        </a:accent2>
        <a:accent3>
          <a:srgbClr val="FFFFFF"/>
        </a:accent3>
        <a:accent4>
          <a:srgbClr val="001E59"/>
        </a:accent4>
        <a:accent5>
          <a:srgbClr val="AAAFC0"/>
        </a:accent5>
        <a:accent6>
          <a:srgbClr val="ABC3D8"/>
        </a:accent6>
        <a:hlink>
          <a:srgbClr val="FFD350"/>
        </a:hlink>
        <a:folHlink>
          <a:srgbClr val="EB6F3F"/>
        </a:folHlink>
      </a:clrScheme>
      <a:clrMap bg1="lt1" tx1="dk1" bg2="lt2" tx2="dk2" accent1="accent1" accent2="accent2" accent3="accent3" accent4="accent4" accent5="accent5" accent6="accent6" hlink="hlink" folHlink="folHlink"/>
    </a:extraClrScheme>
    <a:extraClrScheme>
      <a:clrScheme name="1_EUM_template_v03 5">
        <a:dk1>
          <a:srgbClr val="002569"/>
        </a:dk1>
        <a:lt1>
          <a:srgbClr val="FFFFFF"/>
        </a:lt1>
        <a:dk2>
          <a:srgbClr val="002569"/>
        </a:dk2>
        <a:lt2>
          <a:srgbClr val="5F758D"/>
        </a:lt2>
        <a:accent1>
          <a:srgbClr val="C75B12"/>
        </a:accent1>
        <a:accent2>
          <a:srgbClr val="003359"/>
        </a:accent2>
        <a:accent3>
          <a:srgbClr val="FFFFFF"/>
        </a:accent3>
        <a:accent4>
          <a:srgbClr val="001E59"/>
        </a:accent4>
        <a:accent5>
          <a:srgbClr val="E0B5AA"/>
        </a:accent5>
        <a:accent6>
          <a:srgbClr val="002D50"/>
        </a:accent6>
        <a:hlink>
          <a:srgbClr val="92A2BD"/>
        </a:hlink>
        <a:folHlink>
          <a:srgbClr val="C7B37F"/>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 Landscape Template (Applications) (2)" id="{55774BD5-E3A4-44B7-ADDE-BB1AA23F703D}" vid="{422EB16A-2815-4979-8FD0-A24A3F93C927}"/>
    </a:ext>
  </a:extLst>
</a:theme>
</file>

<file path=ppt/theme/theme2.xml><?xml version="1.0" encoding="utf-8"?>
<a:theme xmlns:a="http://schemas.openxmlformats.org/drawingml/2006/main" name="2_Applications Template">
  <a:themeElements>
    <a:clrScheme name="EUMETSAT 2021 Colours">
      <a:dk1>
        <a:srgbClr val="FFFFFF"/>
      </a:dk1>
      <a:lt1>
        <a:srgbClr val="00205B"/>
      </a:lt1>
      <a:dk2>
        <a:srgbClr val="38484E"/>
      </a:dk2>
      <a:lt2>
        <a:srgbClr val="5B7F95"/>
      </a:lt2>
      <a:accent1>
        <a:srgbClr val="00B5E2"/>
      </a:accent1>
      <a:accent2>
        <a:srgbClr val="EAAA00"/>
      </a:accent2>
      <a:accent3>
        <a:srgbClr val="00B2A9"/>
      </a:accent3>
      <a:accent4>
        <a:srgbClr val="FE5000"/>
      </a:accent4>
      <a:accent5>
        <a:srgbClr val="7C7FAB"/>
      </a:accent5>
      <a:accent6>
        <a:srgbClr val="D6D2C4"/>
      </a:accent6>
      <a:hlink>
        <a:srgbClr val="C5B9AC"/>
      </a:hlink>
      <a:folHlink>
        <a:srgbClr val="968C83"/>
      </a:folHlink>
    </a:clrScheme>
    <a:fontScheme name="1_EUM_template_v03">
      <a:majorFont>
        <a:latin typeface="Century Gothic"/>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bg2"/>
        </a:solidFill>
        <a:ln w="9525" cap="flat" cmpd="sng" algn="ctr">
          <a:noFill/>
          <a:prstDash val="solid"/>
          <a:round/>
          <a:headEnd type="none" w="med" len="med"/>
          <a:tailEnd type="none" w="med" len="med"/>
        </a:ln>
        <a:effectLst/>
      </a:spPr>
      <a:bodyPr vert="horz" wrap="square" lIns="36000" tIns="36000" rIns="36000" bIns="3600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GB" sz="900" b="1" i="0" u="none" strike="noStrike" cap="none" normalizeH="0" baseline="0" smtClean="0">
            <a:ln>
              <a:noFill/>
            </a:ln>
            <a:solidFill>
              <a:schemeClr val="bg1"/>
            </a:solidFill>
            <a:effectLst/>
            <a:latin typeface="Tahoma" pitchFamily="34" charset="0"/>
          </a:defRPr>
        </a:defPPr>
      </a:lstStyle>
    </a:spDef>
    <a:lnDef>
      <a:spPr bwMode="auto">
        <a:xfrm>
          <a:off x="0" y="0"/>
          <a:ext cx="1" cy="1"/>
        </a:xfrm>
        <a:custGeom>
          <a:avLst/>
          <a:gdLst/>
          <a:ahLst/>
          <a:cxnLst/>
          <a:rect l="0" t="0" r="0" b="0"/>
          <a:pathLst/>
        </a:custGeom>
        <a:solidFill>
          <a:schemeClr val="bg2"/>
        </a:solidFill>
        <a:ln w="9525" cap="flat" cmpd="sng" algn="ctr">
          <a:noFill/>
          <a:prstDash val="solid"/>
          <a:round/>
          <a:headEnd type="none" w="med" len="med"/>
          <a:tailEnd type="none" w="med" len="med"/>
        </a:ln>
        <a:effectLst/>
      </a:spPr>
      <a:bodyPr vert="horz" wrap="square" lIns="36000" tIns="36000" rIns="36000" bIns="3600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GB" sz="900" b="1" i="0" u="none" strike="noStrike" cap="none" normalizeH="0" baseline="0" smtClean="0">
            <a:ln>
              <a:noFill/>
            </a:ln>
            <a:solidFill>
              <a:schemeClr val="bg1"/>
            </a:solidFill>
            <a:effectLst/>
            <a:latin typeface="Tahoma" pitchFamily="34" charset="0"/>
          </a:defRPr>
        </a:defPPr>
      </a:lstStyle>
    </a:lnDef>
    <a:txDef>
      <a:spPr>
        <a:noFill/>
      </a:spPr>
      <a:bodyPr wrap="square" rtlCol="0">
        <a:spAutoFit/>
      </a:bodyPr>
      <a:lstStyle>
        <a:defPPr>
          <a:defRPr sz="1600" b="0" dirty="0">
            <a:latin typeface="Roboto" panose="02000000000000000000" pitchFamily="2" charset="0"/>
            <a:ea typeface="Roboto" panose="02000000000000000000" pitchFamily="2" charset="0"/>
          </a:defRPr>
        </a:defPPr>
      </a:lstStyle>
    </a:txDef>
  </a:objectDefaults>
  <a:extraClrSchemeLst>
    <a:extraClrScheme>
      <a:clrScheme name="1_EUM_template_v03 1">
        <a:dk1>
          <a:srgbClr val="002569"/>
        </a:dk1>
        <a:lt1>
          <a:srgbClr val="FFFFFF"/>
        </a:lt1>
        <a:dk2>
          <a:srgbClr val="002569"/>
        </a:dk2>
        <a:lt2>
          <a:srgbClr val="5F758D"/>
        </a:lt2>
        <a:accent1>
          <a:srgbClr val="FF9A00"/>
        </a:accent1>
        <a:accent2>
          <a:srgbClr val="9F2D20"/>
        </a:accent2>
        <a:accent3>
          <a:srgbClr val="FFFFFF"/>
        </a:accent3>
        <a:accent4>
          <a:srgbClr val="001E59"/>
        </a:accent4>
        <a:accent5>
          <a:srgbClr val="FFCAAA"/>
        </a:accent5>
        <a:accent6>
          <a:srgbClr val="90281C"/>
        </a:accent6>
        <a:hlink>
          <a:srgbClr val="7498C0"/>
        </a:hlink>
        <a:folHlink>
          <a:srgbClr val="929497"/>
        </a:folHlink>
      </a:clrScheme>
      <a:clrMap bg1="lt1" tx1="dk1" bg2="lt2" tx2="dk2" accent1="accent1" accent2="accent2" accent3="accent3" accent4="accent4" accent5="accent5" accent6="accent6" hlink="hlink" folHlink="folHlink"/>
    </a:extraClrScheme>
    <a:extraClrScheme>
      <a:clrScheme name="1_EUM_template_v03 2">
        <a:dk1>
          <a:srgbClr val="002569"/>
        </a:dk1>
        <a:lt1>
          <a:srgbClr val="FFFFFF"/>
        </a:lt1>
        <a:dk2>
          <a:srgbClr val="002569"/>
        </a:dk2>
        <a:lt2>
          <a:srgbClr val="5F758D"/>
        </a:lt2>
        <a:accent1>
          <a:srgbClr val="F6D0A9"/>
        </a:accent1>
        <a:accent2>
          <a:srgbClr val="EBCAE3"/>
        </a:accent2>
        <a:accent3>
          <a:srgbClr val="FFFFFF"/>
        </a:accent3>
        <a:accent4>
          <a:srgbClr val="001E59"/>
        </a:accent4>
        <a:accent5>
          <a:srgbClr val="FAE4D1"/>
        </a:accent5>
        <a:accent6>
          <a:srgbClr val="D5B7CE"/>
        </a:accent6>
        <a:hlink>
          <a:srgbClr val="4E2029"/>
        </a:hlink>
        <a:folHlink>
          <a:srgbClr val="423B69"/>
        </a:folHlink>
      </a:clrScheme>
      <a:clrMap bg1="lt1" tx1="dk1" bg2="lt2" tx2="dk2" accent1="accent1" accent2="accent2" accent3="accent3" accent4="accent4" accent5="accent5" accent6="accent6" hlink="hlink" folHlink="folHlink"/>
    </a:extraClrScheme>
    <a:extraClrScheme>
      <a:clrScheme name="1_EUM_template_v03 3">
        <a:dk1>
          <a:srgbClr val="002569"/>
        </a:dk1>
        <a:lt1>
          <a:srgbClr val="FFFFFF"/>
        </a:lt1>
        <a:dk2>
          <a:srgbClr val="002569"/>
        </a:dk2>
        <a:lt2>
          <a:srgbClr val="5F758D"/>
        </a:lt2>
        <a:accent1>
          <a:srgbClr val="5B97B1"/>
        </a:accent1>
        <a:accent2>
          <a:srgbClr val="F39600"/>
        </a:accent2>
        <a:accent3>
          <a:srgbClr val="FFFFFF"/>
        </a:accent3>
        <a:accent4>
          <a:srgbClr val="001E59"/>
        </a:accent4>
        <a:accent5>
          <a:srgbClr val="B5C9D5"/>
        </a:accent5>
        <a:accent6>
          <a:srgbClr val="DC8700"/>
        </a:accent6>
        <a:hlink>
          <a:srgbClr val="FFE4AE"/>
        </a:hlink>
        <a:folHlink>
          <a:srgbClr val="002A3D"/>
        </a:folHlink>
      </a:clrScheme>
      <a:clrMap bg1="lt1" tx1="dk1" bg2="lt2" tx2="dk2" accent1="accent1" accent2="accent2" accent3="accent3" accent4="accent4" accent5="accent5" accent6="accent6" hlink="hlink" folHlink="folHlink"/>
    </a:extraClrScheme>
    <a:extraClrScheme>
      <a:clrScheme name="1_EUM_template_v03 4">
        <a:dk1>
          <a:srgbClr val="002569"/>
        </a:dk1>
        <a:lt1>
          <a:srgbClr val="FFFFFF"/>
        </a:lt1>
        <a:dk2>
          <a:srgbClr val="002569"/>
        </a:dk2>
        <a:lt2>
          <a:srgbClr val="5F758D"/>
        </a:lt2>
        <a:accent1>
          <a:srgbClr val="003F80"/>
        </a:accent1>
        <a:accent2>
          <a:srgbClr val="BDD7EE"/>
        </a:accent2>
        <a:accent3>
          <a:srgbClr val="FFFFFF"/>
        </a:accent3>
        <a:accent4>
          <a:srgbClr val="001E59"/>
        </a:accent4>
        <a:accent5>
          <a:srgbClr val="AAAFC0"/>
        </a:accent5>
        <a:accent6>
          <a:srgbClr val="ABC3D8"/>
        </a:accent6>
        <a:hlink>
          <a:srgbClr val="FFD350"/>
        </a:hlink>
        <a:folHlink>
          <a:srgbClr val="EB6F3F"/>
        </a:folHlink>
      </a:clrScheme>
      <a:clrMap bg1="lt1" tx1="dk1" bg2="lt2" tx2="dk2" accent1="accent1" accent2="accent2" accent3="accent3" accent4="accent4" accent5="accent5" accent6="accent6" hlink="hlink" folHlink="folHlink"/>
    </a:extraClrScheme>
    <a:extraClrScheme>
      <a:clrScheme name="1_EUM_template_v03 5">
        <a:dk1>
          <a:srgbClr val="002569"/>
        </a:dk1>
        <a:lt1>
          <a:srgbClr val="FFFFFF"/>
        </a:lt1>
        <a:dk2>
          <a:srgbClr val="002569"/>
        </a:dk2>
        <a:lt2>
          <a:srgbClr val="5F758D"/>
        </a:lt2>
        <a:accent1>
          <a:srgbClr val="C75B12"/>
        </a:accent1>
        <a:accent2>
          <a:srgbClr val="003359"/>
        </a:accent2>
        <a:accent3>
          <a:srgbClr val="FFFFFF"/>
        </a:accent3>
        <a:accent4>
          <a:srgbClr val="001E59"/>
        </a:accent4>
        <a:accent5>
          <a:srgbClr val="E0B5AA"/>
        </a:accent5>
        <a:accent6>
          <a:srgbClr val="002D50"/>
        </a:accent6>
        <a:hlink>
          <a:srgbClr val="92A2BD"/>
        </a:hlink>
        <a:folHlink>
          <a:srgbClr val="C7B37F"/>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 Landscape Template (Applications) (2)" id="{55774BD5-E3A4-44B7-ADDE-BB1AA23F703D}" vid="{422EB16A-2815-4979-8FD0-A24A3F93C927}"/>
    </a:ext>
  </a:extLst>
</a:theme>
</file>

<file path=ppt/theme/theme3.xml><?xml version="1.0" encoding="utf-8"?>
<a:theme xmlns:a="http://schemas.openxmlformats.org/drawingml/2006/main" name="Viewgraph Landscape Template">
  <a:themeElements>
    <a:clrScheme name="Custom 2">
      <a:dk1>
        <a:srgbClr val="002569"/>
      </a:dk1>
      <a:lt1>
        <a:srgbClr val="FFFFFF"/>
      </a:lt1>
      <a:dk2>
        <a:srgbClr val="002569"/>
      </a:dk2>
      <a:lt2>
        <a:srgbClr val="5F758D"/>
      </a:lt2>
      <a:accent1>
        <a:srgbClr val="FF9A00"/>
      </a:accent1>
      <a:accent2>
        <a:srgbClr val="279989"/>
      </a:accent2>
      <a:accent3>
        <a:srgbClr val="FFFFFF"/>
      </a:accent3>
      <a:accent4>
        <a:srgbClr val="001E59"/>
      </a:accent4>
      <a:accent5>
        <a:srgbClr val="FFCAAA"/>
      </a:accent5>
      <a:accent6>
        <a:srgbClr val="90281C"/>
      </a:accent6>
      <a:hlink>
        <a:srgbClr val="7498C0"/>
      </a:hlink>
      <a:folHlink>
        <a:srgbClr val="929497"/>
      </a:folHlink>
    </a:clrScheme>
    <a:fontScheme name="1_EUM_template_v03">
      <a:majorFont>
        <a:latin typeface="Century Gothic"/>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bg2"/>
        </a:solidFill>
        <a:ln w="9525" cap="flat" cmpd="sng" algn="ctr">
          <a:noFill/>
          <a:prstDash val="solid"/>
          <a:round/>
          <a:headEnd type="none" w="med" len="med"/>
          <a:tailEnd type="none" w="med" len="med"/>
        </a:ln>
        <a:effectLst/>
      </a:spPr>
      <a:bodyPr vert="horz" wrap="square" lIns="36000" tIns="36000" rIns="36000" bIns="3600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GB" sz="900" b="1" i="0" u="none" strike="noStrike" cap="none" normalizeH="0" baseline="0" smtClean="0">
            <a:ln>
              <a:noFill/>
            </a:ln>
            <a:solidFill>
              <a:schemeClr val="bg1"/>
            </a:solidFill>
            <a:effectLst/>
            <a:latin typeface="Tahoma" pitchFamily="34" charset="0"/>
          </a:defRPr>
        </a:defPPr>
      </a:lstStyle>
    </a:spDef>
    <a:lnDef>
      <a:spPr bwMode="auto">
        <a:xfrm>
          <a:off x="0" y="0"/>
          <a:ext cx="1" cy="1"/>
        </a:xfrm>
        <a:custGeom>
          <a:avLst/>
          <a:gdLst/>
          <a:ahLst/>
          <a:cxnLst/>
          <a:rect l="0" t="0" r="0" b="0"/>
          <a:pathLst/>
        </a:custGeom>
        <a:solidFill>
          <a:schemeClr val="bg2"/>
        </a:solidFill>
        <a:ln w="9525" cap="flat" cmpd="sng" algn="ctr">
          <a:noFill/>
          <a:prstDash val="solid"/>
          <a:round/>
          <a:headEnd type="none" w="med" len="med"/>
          <a:tailEnd type="none" w="med" len="med"/>
        </a:ln>
        <a:effectLst/>
      </a:spPr>
      <a:bodyPr vert="horz" wrap="square" lIns="36000" tIns="36000" rIns="36000" bIns="3600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GB" sz="900" b="1" i="0" u="none" strike="noStrike" cap="none" normalizeH="0" baseline="0" smtClean="0">
            <a:ln>
              <a:noFill/>
            </a:ln>
            <a:solidFill>
              <a:schemeClr val="bg1"/>
            </a:solidFill>
            <a:effectLst/>
            <a:latin typeface="Tahoma" pitchFamily="34" charset="0"/>
          </a:defRPr>
        </a:defPPr>
      </a:lstStyle>
    </a:lnDef>
    <a:txDef>
      <a:spPr>
        <a:noFill/>
      </a:spPr>
      <a:bodyPr wrap="square" rtlCol="0">
        <a:spAutoFit/>
      </a:bodyPr>
      <a:lstStyle>
        <a:defPPr>
          <a:defRPr dirty="0" err="1" smtClean="0">
            <a:solidFill>
              <a:schemeClr val="tx2"/>
            </a:solidFill>
          </a:defRPr>
        </a:defPPr>
      </a:lstStyle>
    </a:txDef>
  </a:objectDefaults>
  <a:extraClrSchemeLst>
    <a:extraClrScheme>
      <a:clrScheme name="1_EUM_template_v03 1">
        <a:dk1>
          <a:srgbClr val="002569"/>
        </a:dk1>
        <a:lt1>
          <a:srgbClr val="FFFFFF"/>
        </a:lt1>
        <a:dk2>
          <a:srgbClr val="002569"/>
        </a:dk2>
        <a:lt2>
          <a:srgbClr val="5F758D"/>
        </a:lt2>
        <a:accent1>
          <a:srgbClr val="FF9A00"/>
        </a:accent1>
        <a:accent2>
          <a:srgbClr val="9F2D20"/>
        </a:accent2>
        <a:accent3>
          <a:srgbClr val="FFFFFF"/>
        </a:accent3>
        <a:accent4>
          <a:srgbClr val="001E59"/>
        </a:accent4>
        <a:accent5>
          <a:srgbClr val="FFCAAA"/>
        </a:accent5>
        <a:accent6>
          <a:srgbClr val="90281C"/>
        </a:accent6>
        <a:hlink>
          <a:srgbClr val="7498C0"/>
        </a:hlink>
        <a:folHlink>
          <a:srgbClr val="929497"/>
        </a:folHlink>
      </a:clrScheme>
      <a:clrMap bg1="lt1" tx1="dk1" bg2="lt2" tx2="dk2" accent1="accent1" accent2="accent2" accent3="accent3" accent4="accent4" accent5="accent5" accent6="accent6" hlink="hlink" folHlink="folHlink"/>
    </a:extraClrScheme>
    <a:extraClrScheme>
      <a:clrScheme name="1_EUM_template_v03 2">
        <a:dk1>
          <a:srgbClr val="002569"/>
        </a:dk1>
        <a:lt1>
          <a:srgbClr val="FFFFFF"/>
        </a:lt1>
        <a:dk2>
          <a:srgbClr val="002569"/>
        </a:dk2>
        <a:lt2>
          <a:srgbClr val="5F758D"/>
        </a:lt2>
        <a:accent1>
          <a:srgbClr val="F6D0A9"/>
        </a:accent1>
        <a:accent2>
          <a:srgbClr val="EBCAE3"/>
        </a:accent2>
        <a:accent3>
          <a:srgbClr val="FFFFFF"/>
        </a:accent3>
        <a:accent4>
          <a:srgbClr val="001E59"/>
        </a:accent4>
        <a:accent5>
          <a:srgbClr val="FAE4D1"/>
        </a:accent5>
        <a:accent6>
          <a:srgbClr val="D5B7CE"/>
        </a:accent6>
        <a:hlink>
          <a:srgbClr val="4E2029"/>
        </a:hlink>
        <a:folHlink>
          <a:srgbClr val="423B69"/>
        </a:folHlink>
      </a:clrScheme>
      <a:clrMap bg1="lt1" tx1="dk1" bg2="lt2" tx2="dk2" accent1="accent1" accent2="accent2" accent3="accent3" accent4="accent4" accent5="accent5" accent6="accent6" hlink="hlink" folHlink="folHlink"/>
    </a:extraClrScheme>
    <a:extraClrScheme>
      <a:clrScheme name="1_EUM_template_v03 3">
        <a:dk1>
          <a:srgbClr val="002569"/>
        </a:dk1>
        <a:lt1>
          <a:srgbClr val="FFFFFF"/>
        </a:lt1>
        <a:dk2>
          <a:srgbClr val="002569"/>
        </a:dk2>
        <a:lt2>
          <a:srgbClr val="5F758D"/>
        </a:lt2>
        <a:accent1>
          <a:srgbClr val="5B97B1"/>
        </a:accent1>
        <a:accent2>
          <a:srgbClr val="F39600"/>
        </a:accent2>
        <a:accent3>
          <a:srgbClr val="FFFFFF"/>
        </a:accent3>
        <a:accent4>
          <a:srgbClr val="001E59"/>
        </a:accent4>
        <a:accent5>
          <a:srgbClr val="B5C9D5"/>
        </a:accent5>
        <a:accent6>
          <a:srgbClr val="DC8700"/>
        </a:accent6>
        <a:hlink>
          <a:srgbClr val="FFE4AE"/>
        </a:hlink>
        <a:folHlink>
          <a:srgbClr val="002A3D"/>
        </a:folHlink>
      </a:clrScheme>
      <a:clrMap bg1="lt1" tx1="dk1" bg2="lt2" tx2="dk2" accent1="accent1" accent2="accent2" accent3="accent3" accent4="accent4" accent5="accent5" accent6="accent6" hlink="hlink" folHlink="folHlink"/>
    </a:extraClrScheme>
    <a:extraClrScheme>
      <a:clrScheme name="1_EUM_template_v03 4">
        <a:dk1>
          <a:srgbClr val="002569"/>
        </a:dk1>
        <a:lt1>
          <a:srgbClr val="FFFFFF"/>
        </a:lt1>
        <a:dk2>
          <a:srgbClr val="002569"/>
        </a:dk2>
        <a:lt2>
          <a:srgbClr val="5F758D"/>
        </a:lt2>
        <a:accent1>
          <a:srgbClr val="003F80"/>
        </a:accent1>
        <a:accent2>
          <a:srgbClr val="BDD7EE"/>
        </a:accent2>
        <a:accent3>
          <a:srgbClr val="FFFFFF"/>
        </a:accent3>
        <a:accent4>
          <a:srgbClr val="001E59"/>
        </a:accent4>
        <a:accent5>
          <a:srgbClr val="AAAFC0"/>
        </a:accent5>
        <a:accent6>
          <a:srgbClr val="ABC3D8"/>
        </a:accent6>
        <a:hlink>
          <a:srgbClr val="FFD350"/>
        </a:hlink>
        <a:folHlink>
          <a:srgbClr val="EB6F3F"/>
        </a:folHlink>
      </a:clrScheme>
      <a:clrMap bg1="lt1" tx1="dk1" bg2="lt2" tx2="dk2" accent1="accent1" accent2="accent2" accent3="accent3" accent4="accent4" accent5="accent5" accent6="accent6" hlink="hlink" folHlink="folHlink"/>
    </a:extraClrScheme>
    <a:extraClrScheme>
      <a:clrScheme name="1_EUM_template_v03 5">
        <a:dk1>
          <a:srgbClr val="002569"/>
        </a:dk1>
        <a:lt1>
          <a:srgbClr val="FFFFFF"/>
        </a:lt1>
        <a:dk2>
          <a:srgbClr val="002569"/>
        </a:dk2>
        <a:lt2>
          <a:srgbClr val="5F758D"/>
        </a:lt2>
        <a:accent1>
          <a:srgbClr val="C75B12"/>
        </a:accent1>
        <a:accent2>
          <a:srgbClr val="003359"/>
        </a:accent2>
        <a:accent3>
          <a:srgbClr val="FFFFFF"/>
        </a:accent3>
        <a:accent4>
          <a:srgbClr val="001E59"/>
        </a:accent4>
        <a:accent5>
          <a:srgbClr val="E0B5AA"/>
        </a:accent5>
        <a:accent6>
          <a:srgbClr val="002D50"/>
        </a:accent6>
        <a:hlink>
          <a:srgbClr val="92A2BD"/>
        </a:hlink>
        <a:folHlink>
          <a:srgbClr val="C7B37F"/>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1" id="{FF10032D-85B5-4306-82CC-47275A0559E9}" vid="{A0C3C1E4-82B4-4DE5-AC93-43DC36640A79}"/>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Presentation Landscape Template (Applications)</Template>
  <TotalTime>2749</TotalTime>
  <Words>7177</Words>
  <Application>Microsoft Office PowerPoint</Application>
  <PresentationFormat>Widescreen</PresentationFormat>
  <Paragraphs>723</Paragraphs>
  <Slides>81</Slides>
  <Notes>78</Notes>
  <HiddenSlides>0</HiddenSlides>
  <MMClips>13</MMClips>
  <ScaleCrop>false</ScaleCrop>
  <HeadingPairs>
    <vt:vector size="8" baseType="variant">
      <vt:variant>
        <vt:lpstr>Fonts Used</vt:lpstr>
      </vt:variant>
      <vt:variant>
        <vt:i4>17</vt:i4>
      </vt:variant>
      <vt:variant>
        <vt:lpstr>Theme</vt:lpstr>
      </vt:variant>
      <vt:variant>
        <vt:i4>3</vt:i4>
      </vt:variant>
      <vt:variant>
        <vt:lpstr>Embedded OLE Servers</vt:lpstr>
      </vt:variant>
      <vt:variant>
        <vt:i4>1</vt:i4>
      </vt:variant>
      <vt:variant>
        <vt:lpstr>Slide Titles</vt:lpstr>
      </vt:variant>
      <vt:variant>
        <vt:i4>81</vt:i4>
      </vt:variant>
    </vt:vector>
  </HeadingPairs>
  <TitlesOfParts>
    <vt:vector size="102" baseType="lpstr">
      <vt:lpstr>Microsoft YaHei</vt:lpstr>
      <vt:lpstr>Arial</vt:lpstr>
      <vt:lpstr>Calibri</vt:lpstr>
      <vt:lpstr>Century Gothic</vt:lpstr>
      <vt:lpstr>Dosis</vt:lpstr>
      <vt:lpstr>Helvetica</vt:lpstr>
      <vt:lpstr>Liberation Sans</vt:lpstr>
      <vt:lpstr>Mangal</vt:lpstr>
      <vt:lpstr>Roboto</vt:lpstr>
      <vt:lpstr>Roboto Light</vt:lpstr>
      <vt:lpstr>Roboto Medium</vt:lpstr>
      <vt:lpstr>StarSymbol</vt:lpstr>
      <vt:lpstr>Symbol</vt:lpstr>
      <vt:lpstr>Tahoma</vt:lpstr>
      <vt:lpstr>Times New Roman</vt:lpstr>
      <vt:lpstr>Verdana</vt:lpstr>
      <vt:lpstr>Wingdings</vt:lpstr>
      <vt:lpstr>1_Applications Template</vt:lpstr>
      <vt:lpstr>2_Applications Template</vt:lpstr>
      <vt:lpstr>Viewgraph Landscape Template</vt:lpstr>
      <vt:lpstr>Clip</vt:lpstr>
      <vt:lpstr>                   Welcome to the 27th short online course in the series The session will begin at 12 UTC                      </vt:lpstr>
      <vt:lpstr>Upcoming Short Courses</vt:lpstr>
      <vt:lpstr>EUMETSAT - an  intergovernmental Organization</vt:lpstr>
      <vt:lpstr>Current EUMETSAT Satellites</vt:lpstr>
      <vt:lpstr>EUMETSAT committed to more &amp; better observations until 2040</vt:lpstr>
      <vt:lpstr>PowerPoint Presentation</vt:lpstr>
      <vt:lpstr>PowerPoint Presentation</vt:lpstr>
      <vt:lpstr>What is convection?</vt:lpstr>
      <vt:lpstr>What do the satellites “see”?</vt:lpstr>
      <vt:lpstr>PowerPoint Presentation</vt:lpstr>
      <vt:lpstr>PowerPoint Presentation</vt:lpstr>
      <vt:lpstr>PowerPoint Presentation</vt:lpstr>
      <vt:lpstr>Convective ingredients</vt:lpstr>
      <vt:lpstr>What can the satellite data tell us?</vt:lpstr>
      <vt:lpstr>Pre-convective environment</vt:lpstr>
      <vt:lpstr>PowerPoint Presentation</vt:lpstr>
      <vt:lpstr>Low level humidity</vt:lpstr>
      <vt:lpstr>Low level humidity– in DUST RGB</vt:lpstr>
      <vt:lpstr>Low level humidity– in DUST RGB</vt:lpstr>
      <vt:lpstr>Low level humidity– in DUST RGB</vt:lpstr>
      <vt:lpstr>Low level humidity – in DUST RGB</vt:lpstr>
      <vt:lpstr>MTG FCI 0.9 μm channel</vt:lpstr>
      <vt:lpstr>Next generation – FCI data</vt:lpstr>
      <vt:lpstr>Pre-convective environment</vt:lpstr>
      <vt:lpstr>PowerPoint Presentation</vt:lpstr>
      <vt:lpstr>PowerPoint Presentation</vt:lpstr>
      <vt:lpstr>PowerPoint Presentation</vt:lpstr>
      <vt:lpstr>PowerPoint Presentation</vt:lpstr>
      <vt:lpstr>PowerPoint Presentation</vt:lpstr>
      <vt:lpstr>PowerPoint Presentation</vt:lpstr>
      <vt:lpstr>NWC SAF iSHAI products – www.nwcsaf.org</vt:lpstr>
      <vt:lpstr>Pre-convective environment</vt:lpstr>
      <vt:lpstr>Pre-convective environment</vt:lpstr>
      <vt:lpstr>PowerPoint Presentation</vt:lpstr>
      <vt:lpstr>PowerPoint Presentation</vt:lpstr>
      <vt:lpstr>Convective initiation</vt:lpstr>
      <vt:lpstr>Lifting mechanism</vt:lpstr>
      <vt:lpstr>Lifting mechanism</vt:lpstr>
      <vt:lpstr>Lifting mechanism</vt:lpstr>
      <vt:lpstr>Lifting mechanism</vt:lpstr>
      <vt:lpstr>PowerPoint Presentation</vt:lpstr>
      <vt:lpstr>PowerPoint Presentation</vt:lpstr>
      <vt:lpstr>Lifting mechanism</vt:lpstr>
      <vt:lpstr>Lifting mechanism</vt:lpstr>
      <vt:lpstr>NWC SAF CI - Convective Initiation Product</vt:lpstr>
      <vt:lpstr>Cloud growth and glaciation</vt:lpstr>
      <vt:lpstr>Cloud microphysics</vt:lpstr>
      <vt:lpstr>Cloud microphysics</vt:lpstr>
      <vt:lpstr>MTG FCI 2.25 μm channel</vt:lpstr>
      <vt:lpstr>MTG FCI 1.38 μm channel</vt:lpstr>
      <vt:lpstr>Monitoring storm development</vt:lpstr>
      <vt:lpstr>Monitoring storm development</vt:lpstr>
      <vt:lpstr>NWC SAF RDT – Rapidly Developing Thunderstorms</vt:lpstr>
      <vt:lpstr>Mature convective storms </vt:lpstr>
      <vt:lpstr>PowerPoint Presentation</vt:lpstr>
      <vt:lpstr>Patterns on storm tops or in their development</vt:lpstr>
      <vt:lpstr>Features on top of convective storms</vt:lpstr>
      <vt:lpstr>PowerPoint Presentation</vt:lpstr>
      <vt:lpstr>PowerPoint Presentation</vt:lpstr>
      <vt:lpstr>PowerPoint Presentation</vt:lpstr>
      <vt:lpstr>PowerPoint Presentation</vt:lpstr>
      <vt:lpstr>18 June 2013</vt:lpstr>
      <vt:lpstr>PowerPoint Presentation</vt:lpstr>
      <vt:lpstr>PowerPoint Presentation</vt:lpstr>
      <vt:lpstr>PowerPoint Presentation</vt:lpstr>
      <vt:lpstr>PowerPoint Presentation</vt:lpstr>
      <vt:lpstr>Above anvil cirrus plumes</vt:lpstr>
      <vt:lpstr>Above anvil cirrus plumes</vt:lpstr>
      <vt:lpstr>24 June 2021  </vt:lpstr>
      <vt:lpstr>24 June 2021 </vt:lpstr>
      <vt:lpstr>PowerPoint Presentation</vt:lpstr>
      <vt:lpstr>PowerPoint Presentation</vt:lpstr>
      <vt:lpstr>PowerPoint Presentation</vt:lpstr>
      <vt:lpstr>PowerPoint Presentation</vt:lpstr>
      <vt:lpstr>PowerPoint Presentation</vt:lpstr>
      <vt:lpstr>Cloud top features – MTG FCI perspective</vt:lpstr>
      <vt:lpstr>MTG Lightning imager (LI) data</vt:lpstr>
      <vt:lpstr>PowerPoint Presentation</vt:lpstr>
      <vt:lpstr>PowerPoint Presentation</vt:lpstr>
      <vt:lpstr>PowerPoint Presentation</vt:lpstr>
      <vt:lpstr>PowerPoint Presentation</vt:lpstr>
    </vt:vector>
  </TitlesOfParts>
  <Company>EUMETSAT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14th short online course in the series The session will begin at 12 UTC</dc:title>
  <dc:creator>Natasa Strelec Mahovic</dc:creator>
  <cp:lastModifiedBy>Natasa Strelec Mahovic</cp:lastModifiedBy>
  <cp:revision>131</cp:revision>
  <cp:lastPrinted>2006-03-06T14:11:17Z</cp:lastPrinted>
  <dcterms:created xsi:type="dcterms:W3CDTF">2022-04-04T08:18:54Z</dcterms:created>
  <dcterms:modified xsi:type="dcterms:W3CDTF">2022-04-12T13:36:34Z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1.1.1.2618</vt:lpwstr>
  </property>
  <property fmtid="{D5CDD505-2E9C-101B-9397-08002B2CF9AE}" pid="3" name="DM_DOCNUM">
    <vt:lpwstr>1297855</vt:lpwstr>
  </property>
  <property fmtid="{D5CDD505-2E9C-101B-9397-08002B2CF9AE}" pid="4" name="DM_DOCNAME">
    <vt:lpwstr>SC- convection-12APR2022</vt:lpwstr>
  </property>
  <property fmtid="{D5CDD505-2E9C-101B-9397-08002B2CF9AE}" pid="5" name="DM_AUTHOR">
    <vt:lpwstr>Natasa Strelec Mahovic</vt:lpwstr>
  </property>
  <property fmtid="{D5CDD505-2E9C-101B-9397-08002B2CF9AE}" pid="6" name="DM_E_DOC_NO">
    <vt:lpwstr>EUM/USC/VWG/22/1297855</vt:lpwstr>
  </property>
  <property fmtid="{D5CDD505-2E9C-101B-9397-08002B2CF9AE}" pid="7" name="DM_E_VER_NO">
    <vt:lpwstr>1 Draft</vt:lpwstr>
  </property>
  <property fmtid="{D5CDD505-2E9C-101B-9397-08002B2CF9AE}" pid="8" name="DM_E_ISS_DATE">
    <vt:lpwstr>12 April 2022</vt:lpwstr>
  </property>
  <property fmtid="{D5CDD505-2E9C-101B-9397-08002B2CF9AE}" pid="9" name="DM_E_FROM_PERS2">
    <vt:lpwstr/>
  </property>
  <property fmtid="{D5CDD505-2E9C-101B-9397-08002B2CF9AE}" pid="10" name="DM_E_CONFID">
    <vt:lpwstr/>
  </property>
  <property fmtid="{D5CDD505-2E9C-101B-9397-08002B2CF9AE}" pid="11" name="DM_E_WBS_CODE">
    <vt:lpwstr/>
  </property>
  <property fmtid="{D5CDD505-2E9C-101B-9397-08002B2CF9AE}" pid="12" name="DM_E_DISTRIB">
    <vt:lpwstr/>
  </property>
  <property fmtid="{D5CDD505-2E9C-101B-9397-08002B2CF9AE}" pid="13" name="DIGITAL_SIGNATURE">
    <vt:lpwstr/>
  </property>
</Properties>
</file>