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4"/>
  </p:notesMasterIdLst>
  <p:handoutMasterIdLst>
    <p:handoutMasterId r:id="rId95"/>
  </p:handoutMasterIdLst>
  <p:sldIdLst>
    <p:sldId id="547" r:id="rId2"/>
    <p:sldId id="749" r:id="rId3"/>
    <p:sldId id="881" r:id="rId4"/>
    <p:sldId id="748" r:id="rId5"/>
    <p:sldId id="770" r:id="rId6"/>
    <p:sldId id="772" r:id="rId7"/>
    <p:sldId id="882" r:id="rId8"/>
    <p:sldId id="775" r:id="rId9"/>
    <p:sldId id="796" r:id="rId10"/>
    <p:sldId id="883" r:id="rId11"/>
    <p:sldId id="776" r:id="rId12"/>
    <p:sldId id="789" r:id="rId13"/>
    <p:sldId id="884" r:id="rId14"/>
    <p:sldId id="877" r:id="rId15"/>
    <p:sldId id="878" r:id="rId16"/>
    <p:sldId id="885" r:id="rId17"/>
    <p:sldId id="800" r:id="rId18"/>
    <p:sldId id="886" r:id="rId19"/>
    <p:sldId id="816" r:id="rId20"/>
    <p:sldId id="819" r:id="rId21"/>
    <p:sldId id="887" r:id="rId22"/>
    <p:sldId id="806" r:id="rId23"/>
    <p:sldId id="807" r:id="rId24"/>
    <p:sldId id="808" r:id="rId25"/>
    <p:sldId id="801" r:id="rId26"/>
    <p:sldId id="802" r:id="rId27"/>
    <p:sldId id="803" r:id="rId28"/>
    <p:sldId id="811" r:id="rId29"/>
    <p:sldId id="812" r:id="rId30"/>
    <p:sldId id="813" r:id="rId31"/>
    <p:sldId id="814" r:id="rId32"/>
    <p:sldId id="780" r:id="rId33"/>
    <p:sldId id="888" r:id="rId34"/>
    <p:sldId id="820" r:id="rId35"/>
    <p:sldId id="821" r:id="rId36"/>
    <p:sldId id="894" r:id="rId37"/>
    <p:sldId id="823" r:id="rId38"/>
    <p:sldId id="826" r:id="rId39"/>
    <p:sldId id="824" r:id="rId40"/>
    <p:sldId id="781" r:id="rId41"/>
    <p:sldId id="788" r:id="rId42"/>
    <p:sldId id="784" r:id="rId43"/>
    <p:sldId id="799" r:id="rId44"/>
    <p:sldId id="873" r:id="rId45"/>
    <p:sldId id="782" r:id="rId46"/>
    <p:sldId id="785" r:id="rId47"/>
    <p:sldId id="786" r:id="rId48"/>
    <p:sldId id="787" r:id="rId49"/>
    <p:sldId id="892" r:id="rId50"/>
    <p:sldId id="889" r:id="rId51"/>
    <p:sldId id="751" r:id="rId52"/>
    <p:sldId id="752" r:id="rId53"/>
    <p:sldId id="857" r:id="rId54"/>
    <p:sldId id="753" r:id="rId55"/>
    <p:sldId id="755" r:id="rId56"/>
    <p:sldId id="825" r:id="rId57"/>
    <p:sldId id="874" r:id="rId58"/>
    <p:sldId id="757" r:id="rId59"/>
    <p:sldId id="890" r:id="rId60"/>
    <p:sldId id="858" r:id="rId61"/>
    <p:sldId id="859" r:id="rId62"/>
    <p:sldId id="860" r:id="rId63"/>
    <p:sldId id="861" r:id="rId64"/>
    <p:sldId id="862" r:id="rId65"/>
    <p:sldId id="872" r:id="rId66"/>
    <p:sldId id="863" r:id="rId67"/>
    <p:sldId id="864" r:id="rId68"/>
    <p:sldId id="865" r:id="rId69"/>
    <p:sldId id="866" r:id="rId70"/>
    <p:sldId id="867" r:id="rId71"/>
    <p:sldId id="868" r:id="rId72"/>
    <p:sldId id="869" r:id="rId73"/>
    <p:sldId id="870" r:id="rId74"/>
    <p:sldId id="871" r:id="rId75"/>
    <p:sldId id="759" r:id="rId76"/>
    <p:sldId id="760" r:id="rId77"/>
    <p:sldId id="761" r:id="rId78"/>
    <p:sldId id="763" r:id="rId79"/>
    <p:sldId id="764" r:id="rId80"/>
    <p:sldId id="767" r:id="rId81"/>
    <p:sldId id="828" r:id="rId82"/>
    <p:sldId id="827" r:id="rId83"/>
    <p:sldId id="832" r:id="rId84"/>
    <p:sldId id="833" r:id="rId85"/>
    <p:sldId id="830" r:id="rId86"/>
    <p:sldId id="891" r:id="rId87"/>
    <p:sldId id="839" r:id="rId88"/>
    <p:sldId id="837" r:id="rId89"/>
    <p:sldId id="893" r:id="rId90"/>
    <p:sldId id="895" r:id="rId91"/>
    <p:sldId id="768" r:id="rId92"/>
    <p:sldId id="634" r:id="rId93"/>
  </p:sldIdLst>
  <p:sldSz cx="9144000" cy="6858000" type="screen4x3"/>
  <p:notesSz cx="9856788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9999"/>
    <a:srgbClr val="000000"/>
    <a:srgbClr val="CC0000"/>
    <a:srgbClr val="0000FF"/>
    <a:srgbClr val="000066"/>
    <a:srgbClr val="CC3300"/>
    <a:srgbClr val="009900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9" autoAdjust="0"/>
    <p:restoredTop sz="95282" autoAdjust="0"/>
  </p:normalViewPr>
  <p:slideViewPr>
    <p:cSldViewPr>
      <p:cViewPr varScale="1">
        <p:scale>
          <a:sx n="80" d="100"/>
          <a:sy n="80" d="100"/>
        </p:scale>
        <p:origin x="10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5" cy="34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t" anchorCtr="0" compatLnSpc="1">
            <a:prstTxWarp prst="textNoShape">
              <a:avLst/>
            </a:prstTxWarp>
          </a:bodyPr>
          <a:lstStyle>
            <a:lvl1pPr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l-GR" altLang="en-US"/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919" y="0"/>
            <a:ext cx="4271275" cy="34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t" anchorCtr="0" compatLnSpc="1">
            <a:prstTxWarp prst="textNoShape">
              <a:avLst/>
            </a:prstTxWarp>
          </a:bodyPr>
          <a:lstStyle>
            <a:lvl1pPr algn="r"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l-GR" altLang="en-US"/>
          </a:p>
        </p:txBody>
      </p:sp>
      <p:sp>
        <p:nvSpPr>
          <p:cNvPr id="77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140"/>
            <a:ext cx="4271275" cy="33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b" anchorCtr="0" compatLnSpc="1">
            <a:prstTxWarp prst="textNoShape">
              <a:avLst/>
            </a:prstTxWarp>
          </a:bodyPr>
          <a:lstStyle>
            <a:lvl1pPr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l-GR" altLang="en-US"/>
          </a:p>
        </p:txBody>
      </p:sp>
      <p:sp>
        <p:nvSpPr>
          <p:cNvPr id="77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919" y="6457140"/>
            <a:ext cx="4271275" cy="33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b" anchorCtr="0" compatLnSpc="1">
            <a:prstTxWarp prst="textNoShape">
              <a:avLst/>
            </a:prstTxWarp>
          </a:bodyPr>
          <a:lstStyle>
            <a:lvl1pPr algn="r" defTabSz="902522">
              <a:defRPr sz="1200">
                <a:latin typeface="Arial" panose="020B0604020202020204" pitchFamily="34" charset="0"/>
              </a:defRPr>
            </a:lvl1pPr>
          </a:lstStyle>
          <a:p>
            <a:fld id="{2DE95A16-6936-47E8-A244-28EB64E0A184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1275" cy="34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t" anchorCtr="0" compatLnSpc="1">
            <a:prstTxWarp prst="textNoShape">
              <a:avLst/>
            </a:prstTxWarp>
          </a:bodyPr>
          <a:lstStyle>
            <a:lvl1pPr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919" y="0"/>
            <a:ext cx="4271275" cy="34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t" anchorCtr="0" compatLnSpc="1">
            <a:prstTxWarp prst="textNoShape">
              <a:avLst/>
            </a:prstTxWarp>
          </a:bodyPr>
          <a:lstStyle>
            <a:lvl1pPr algn="r"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0563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679" y="3229384"/>
            <a:ext cx="7885430" cy="305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GB" altLang="en-US" smtClean="0"/>
              <a:t>Δεύτερου επιπέδου</a:t>
            </a:r>
          </a:p>
          <a:p>
            <a:pPr lvl="2"/>
            <a:r>
              <a:rPr lang="en-GB" altLang="en-US" smtClean="0"/>
              <a:t>Τρίτου επιπέδου</a:t>
            </a:r>
          </a:p>
          <a:p>
            <a:pPr lvl="3"/>
            <a:r>
              <a:rPr lang="en-GB" altLang="en-US" smtClean="0"/>
              <a:t>Τέταρτου επιπέδου</a:t>
            </a:r>
          </a:p>
          <a:p>
            <a:pPr lvl="4"/>
            <a:r>
              <a:rPr lang="en-GB" altLang="en-US" smtClean="0"/>
              <a:t>Πέμπτου επιπέδου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140"/>
            <a:ext cx="4271275" cy="33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b" anchorCtr="0" compatLnSpc="1">
            <a:prstTxWarp prst="textNoShape">
              <a:avLst/>
            </a:prstTxWarp>
          </a:bodyPr>
          <a:lstStyle>
            <a:lvl1pPr defTabSz="902522">
              <a:defRPr sz="1200"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919" y="6457140"/>
            <a:ext cx="4271275" cy="33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266" tIns="45133" rIns="90266" bIns="45133" numCol="1" anchor="b" anchorCtr="0" compatLnSpc="1">
            <a:prstTxWarp prst="textNoShape">
              <a:avLst/>
            </a:prstTxWarp>
          </a:bodyPr>
          <a:lstStyle>
            <a:lvl1pPr algn="r" defTabSz="902522">
              <a:defRPr sz="1200">
                <a:latin typeface="Arial" panose="020B0604020202020204" pitchFamily="34" charset="0"/>
              </a:defRPr>
            </a:lvl1pPr>
          </a:lstStyle>
          <a:p>
            <a:fld id="{C90E1F6D-2896-4B6A-B2FE-227C2FAEA05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2252D-6BC8-4340-B52F-1346CB1366CF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0563" y="511175"/>
            <a:ext cx="3397250" cy="2549525"/>
          </a:xfrm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DC516-1582-45B7-BADD-79CE66755FE5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80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2FCDC-2C73-4CCF-8AA6-30514B4CCB3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82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D92AE-FC59-4551-9BED-1A7B38D0497D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53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B778A-B473-40E7-AD28-0C05CBEA797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105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EA11C-CB92-4A39-AE28-0B1095D15553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17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83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6E9AB-6E19-49E1-B5E0-22797A2C41EE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3306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DB4C9-75BD-4965-B367-E16CA2659D41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58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72240-BB68-4744-9F20-8BCBF1A8E3A5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14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954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00C51-FE0A-4FBC-B847-6D90569B1187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116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673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12444-38AB-4134-8B94-856E5C0DF72D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29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6E9AB-6E19-49E1-B5E0-22797A2C41EE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347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6D53B-D650-46DA-8D1C-950CA298C86B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214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7197A-EC7B-4B1E-851A-9F073070BBCA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118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015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344BA-57EF-47FC-9A63-89288E7F5F67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18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4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04FA8-6484-4BBB-BE6F-39B0E0575995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118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253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8D11D-FB99-4BF6-AC36-FC3D199898C2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669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A08D9-A9D1-4CF0-9E34-DBFEF2727C92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96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8ED23-1060-4C91-A6F1-26DC8B719079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114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784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62ADB-CC83-48DE-BB7B-802ABE0F1AE5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864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DEA9B-4EBB-4255-AAF4-C7F846A02A73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548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705E8-248F-4FF4-BAAB-1EE28DCF18FF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115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87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6E9AB-6E19-49E1-B5E0-22797A2C41EE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231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2DA2B5-A73B-4785-A765-25F2431D4A9F}" type="slidenum">
              <a:rPr lang="en-US" altLang="en-US" smtClean="0"/>
              <a:pPr/>
              <a:t>48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40291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Influence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medicanes</a:t>
            </a:r>
            <a:r>
              <a:rPr lang="en-GB" baseline="0" dirty="0" smtClean="0"/>
              <a:t> on chlorophyll-a concentration, as an indicator of phytoplankton growth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E1F6D-2896-4B6A-B2FE-227C2FAEA057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42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90D92-BC51-461E-AFCA-7A900D803402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513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499317-589A-4B6F-8C19-EB89FDCED668}" type="slidenum">
              <a:rPr lang="en-US" altLang="en-US" smtClean="0"/>
              <a:pPr/>
              <a:t>51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8838" y="849313"/>
            <a:ext cx="3059112" cy="2293937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3271838"/>
            <a:ext cx="7885112" cy="267652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3633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678141-7DF6-478F-9E61-556B0A6D0AD9}" type="slidenum">
              <a:rPr lang="en-US" altLang="en-US" smtClean="0"/>
              <a:pPr/>
              <a:t>52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1130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D9FEE0-ED2D-4D79-8877-664B5BF7301E}" type="slidenum">
              <a:rPr lang="en-US" altLang="en-US" smtClean="0"/>
              <a:pPr/>
              <a:t>54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8838" y="849313"/>
            <a:ext cx="3059112" cy="2293937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3271838"/>
            <a:ext cx="7885112" cy="267652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24709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2164E4-30EA-41DA-8296-A6B1B7534F0A}" type="slidenum">
              <a:rPr lang="en-US" altLang="en-US" smtClean="0"/>
              <a:pPr/>
              <a:t>55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2787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E39BBB-F252-41D6-9D0D-F4A062480075}" type="slidenum">
              <a:rPr lang="en-US" altLang="en-US" smtClean="0"/>
              <a:pPr/>
              <a:t>58</a:t>
            </a:fld>
            <a:endParaRPr lang="en-US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8792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4517DB-1FCA-43C3-9371-D22E6415C9FC}" type="slidenum">
              <a:rPr lang="en-US" altLang="en-US" smtClean="0"/>
              <a:pPr/>
              <a:t>59</a:t>
            </a:fld>
            <a:endParaRPr lang="en-US" alt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568567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90D92-BC51-461E-AFCA-7A900D803402}" type="slidenum">
              <a:rPr lang="en-GB" altLang="en-US"/>
              <a:pPr/>
              <a:t>60</a:t>
            </a:fld>
            <a:endParaRPr lang="en-GB" altLang="en-US"/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66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EE35B-4A76-496B-8F0F-D3C1F316EE12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53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A90D92-BC51-461E-AFCA-7A900D803402}" type="slidenum">
              <a:rPr lang="en-GB" altLang="en-US"/>
              <a:pPr/>
              <a:t>74</a:t>
            </a:fld>
            <a:endParaRPr lang="en-GB" altLang="en-US"/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3060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A98880-1452-4AEB-AA4B-911574B10505}" type="slidenum">
              <a:rPr lang="en-US" altLang="en-US" smtClean="0"/>
              <a:pPr/>
              <a:t>75</a:t>
            </a:fld>
            <a:endParaRPr lang="en-US" altLang="en-US" smtClean="0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6" tIns="45133" rIns="90266" bIns="45133" anchor="b"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4B1571-E00D-4199-8FEF-F9485A6BF4B0}" type="slidenum">
              <a:rPr lang="en-GB" altLang="en-US">
                <a:solidFill>
                  <a:srgbClr val="000000"/>
                </a:solidFill>
              </a:rPr>
              <a:pPr algn="r" eaLnBrk="1" hangingPunct="1"/>
              <a:t>75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0563" y="509588"/>
            <a:ext cx="3397250" cy="2547937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266" tIns="45133" rIns="90266" bIns="45133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37203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9AAC59-8E0C-4834-A092-66DD4B46D3B7}" type="slidenum">
              <a:rPr lang="en-US" altLang="en-US" smtClean="0"/>
              <a:pPr/>
              <a:t>76</a:t>
            </a:fld>
            <a:endParaRPr lang="en-US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12201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926476-0347-4CDC-A4EE-B3A088F3A190}" type="slidenum">
              <a:rPr lang="en-US" altLang="en-US" smtClean="0"/>
              <a:pPr/>
              <a:t>77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56098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92B8AB-0A29-4068-8AC0-CF0E44E20F0A}" type="slidenum">
              <a:rPr lang="en-US" altLang="en-US" smtClean="0"/>
              <a:pPr/>
              <a:t>79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6419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D5FFB5-6886-43CA-94AA-C10D1E23F46D}" type="slidenum">
              <a:rPr lang="en-US" altLang="en-US" smtClean="0"/>
              <a:pPr/>
              <a:t>80</a:t>
            </a:fld>
            <a:endParaRPr lang="en-US" alt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493344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A2882D-D332-40B4-858C-E2467BD49FC8}" type="slidenum">
              <a:rPr lang="en-US" altLang="en-US" smtClean="0"/>
              <a:pPr/>
              <a:t>91</a:t>
            </a:fld>
            <a:endParaRPr lang="en-US" altLang="en-US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6" tIns="45133" rIns="90266" bIns="45133" anchor="b"/>
          <a:lstStyle>
            <a:lvl1pPr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1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6AB0A4-8B96-40EF-B4EE-D44FC77DC3BE}" type="slidenum">
              <a:rPr lang="en-GB" altLang="en-US" sz="1200"/>
              <a:pPr algn="r" eaLnBrk="1" hangingPunct="1"/>
              <a:t>91</a:t>
            </a:fld>
            <a:endParaRPr lang="en-GB" alt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0563" y="509588"/>
            <a:ext cx="3397250" cy="2547937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266" tIns="45133" rIns="90266" bIns="45133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81019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90194-A567-44F4-A7FF-F690B59D25EF}" type="slidenum">
              <a:rPr lang="en-GB" altLang="en-US"/>
              <a:pPr/>
              <a:t>92</a:t>
            </a:fld>
            <a:endParaRPr lang="en-GB" altLang="en-US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B6736-4135-47E1-A31D-04CC24463C7C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12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56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FB501-8F13-40E4-841D-05D3CE9D93AC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12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1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7350D-EB71-4AC1-BC77-9276F771F412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93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00C51-FE0A-4FBC-B847-6D90569B1187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16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39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9C36F2-4913-4F1A-AD82-157AB7DFF209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12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60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 altLang="en-US" noProof="0" smtClean="0"/>
              <a:t>Κάντε κλικ για να επεξεργαστείτε τον τίτλο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7C01C64-AC27-4A60-81FC-4B3C86DF1EF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802B6-0137-4FC6-B269-CCF815D581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01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AF247-729D-4EA3-BE91-AC152D8C59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328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63AD6E-C7E0-4731-BAE5-648D4402239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180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DEC5C-F840-48B9-B0BB-6EE90CE1B6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209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A79D4-40CF-490E-B9FC-8E28319102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5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89836-8D19-489C-88EC-6C01DCD349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106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8AAE2-7364-45B6-B850-334494B32C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726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567C0-4CCD-431A-8A0D-E10BDD0D5A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631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DD17B-9947-4179-B060-28571E1292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158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3A59F-A209-43D0-81BA-33EEBC8AC9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025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179EC-CD04-4D2F-AE19-2059152A23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970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για να επεξεργαστείτε τον τίτλο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GB" altLang="en-US" smtClean="0"/>
              <a:t>Δεύτερου επιπέδου</a:t>
            </a:r>
          </a:p>
          <a:p>
            <a:pPr lvl="2"/>
            <a:r>
              <a:rPr lang="en-GB" altLang="en-US" smtClean="0"/>
              <a:t>Τρίτου επιπέδου</a:t>
            </a:r>
          </a:p>
          <a:p>
            <a:pPr lvl="3"/>
            <a:r>
              <a:rPr lang="en-GB" altLang="en-US" smtClean="0"/>
              <a:t>Τέταρτου επιπέδου</a:t>
            </a:r>
          </a:p>
          <a:p>
            <a:pPr lvl="4"/>
            <a:r>
              <a:rPr lang="en-GB" altLang="en-US" smtClean="0"/>
              <a:t>Πέμπτου επιπέδου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87C82D2F-6C1E-4AC8-924E-B083DB85168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images.google.gr/imgres?imgurl=http://www.bcca.org/ief/AristotleLogo.jpg&amp;imgrefurl=http://www.bcca.org/ief/conf8prg.htm&amp;h=320&amp;w=318&amp;sz=27&amp;hl=el&amp;start=2&amp;um=1&amp;usg=__FypC11-zRby0XTISZsVf2avIFOw=&amp;tbnid=8UW7gAIikzLa1M:&amp;tbnh=118&amp;tbnw=117&amp;prev=/images?q%3Daristotle%2Buniversity%2Bof%2Bthessaloniki%2Blogo%26um%3D1%26hl%3De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emf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39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ip1\Desktop\2019_020919_2300\out.mp4" TargetMode="External"/><Relationship Id="rId1" Type="http://schemas.microsoft.com/office/2007/relationships/media" Target="file:///C:\Users\ip1\Desktop\2019_020919_2300\out.mp4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8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4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kee.lib.auth.gr/record/284902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8.wmf"/><Relationship Id="rId4" Type="http://schemas.openxmlformats.org/officeDocument/2006/relationships/oleObject" Target="../embeddings/oleObject7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5539"/>
            <a:ext cx="9144793" cy="6889077"/>
          </a:xfrm>
          <a:prstGeom prst="rect">
            <a:avLst/>
          </a:prstGeom>
        </p:spPr>
      </p:pic>
      <p:sp>
        <p:nvSpPr>
          <p:cNvPr id="603139" name="Rectangle 3"/>
          <p:cNvSpPr>
            <a:spLocks noChangeArrowheads="1"/>
          </p:cNvSpPr>
          <p:nvPr/>
        </p:nvSpPr>
        <p:spPr bwMode="auto">
          <a:xfrm>
            <a:off x="107950" y="981794"/>
            <a:ext cx="885666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en-GB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MEDITERRANEAN </a:t>
            </a:r>
          </a:p>
          <a:p>
            <a:r>
              <a:rPr lang="en-GB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TROPICAL-LIKE </a:t>
            </a:r>
          </a:p>
          <a:p>
            <a:r>
              <a:rPr lang="en-GB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CYCLONES </a:t>
            </a:r>
          </a:p>
          <a:p>
            <a:r>
              <a:rPr lang="en-GB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(MEDICANES)</a:t>
            </a:r>
            <a: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chemeClr val="hlink"/>
                </a:solidFill>
                <a:latin typeface="Times New Roman" panose="02020603050405020304" pitchFamily="18" charset="0"/>
              </a:rPr>
            </a:br>
            <a:endParaRPr lang="en-US" altLang="en-US" sz="2800" b="1" dirty="0" smtClean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r>
              <a:rPr lang="en-US" altLang="en-US" sz="3200" b="1" dirty="0"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2600" b="1" dirty="0">
                <a:latin typeface="Times New Roman" panose="02020603050405020304" pitchFamily="18" charset="0"/>
              </a:rPr>
              <a:t>Dr.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Ioannis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Pytharoulis</a:t>
            </a:r>
            <a:r>
              <a:rPr lang="el-GR" altLang="en-US" sz="2300" b="1" dirty="0">
                <a:latin typeface="Times New Roman" panose="02020603050405020304" pitchFamily="18" charset="0"/>
              </a:rPr>
              <a:t/>
            </a:r>
            <a:br>
              <a:rPr lang="el-GR" altLang="en-US" sz="2300" b="1" dirty="0">
                <a:latin typeface="Times New Roman" panose="02020603050405020304" pitchFamily="18" charset="0"/>
              </a:rPr>
            </a:br>
            <a:r>
              <a:rPr lang="en-US" altLang="en-US" sz="2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pyth@geo.auth.gr</a:t>
            </a:r>
            <a:r>
              <a:rPr lang="en-US" altLang="en-US" sz="2300" b="1" dirty="0">
                <a:latin typeface="Times New Roman" panose="02020603050405020304" pitchFamily="18" charset="0"/>
              </a:rPr>
              <a:t/>
            </a:r>
            <a:br>
              <a:rPr lang="en-US" altLang="en-US" sz="2300" b="1" dirty="0">
                <a:latin typeface="Times New Roman" panose="02020603050405020304" pitchFamily="18" charset="0"/>
              </a:rPr>
            </a:br>
            <a:r>
              <a:rPr lang="el-GR" altLang="en-US" sz="2300" b="1" dirty="0">
                <a:latin typeface="Times New Roman" panose="02020603050405020304" pitchFamily="18" charset="0"/>
              </a:rPr>
              <a:t/>
            </a:r>
            <a:br>
              <a:rPr lang="el-GR" altLang="en-US" sz="2300" b="1" dirty="0">
                <a:latin typeface="Times New Roman" panose="02020603050405020304" pitchFamily="18" charset="0"/>
              </a:rPr>
            </a:br>
            <a:r>
              <a:rPr lang="en-US" altLang="en-US" sz="2300" b="1" dirty="0">
                <a:latin typeface="Times New Roman" panose="02020603050405020304" pitchFamily="18" charset="0"/>
              </a:rPr>
              <a:t>Department of Meteorology and Climatology</a:t>
            </a:r>
            <a:r>
              <a:rPr lang="el-GR" altLang="en-US" sz="2400" b="1" dirty="0">
                <a:latin typeface="Times New Roman" panose="02020603050405020304" pitchFamily="18" charset="0"/>
              </a:rPr>
              <a:t/>
            </a:r>
            <a:br>
              <a:rPr lang="el-GR" altLang="en-US" sz="2400" b="1" dirty="0">
                <a:latin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</a:rPr>
              <a:t>School of Geology</a:t>
            </a:r>
            <a:r>
              <a:rPr lang="el-GR" altLang="en-US" sz="2400" b="1" dirty="0">
                <a:latin typeface="Times New Roman" panose="02020603050405020304" pitchFamily="18" charset="0"/>
              </a:rPr>
              <a:t/>
            </a:r>
            <a:br>
              <a:rPr lang="el-GR" altLang="en-US" sz="2400" b="1" dirty="0">
                <a:latin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</a:rPr>
              <a:t>Aristotle University of 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Thessaloniki</a:t>
            </a:r>
          </a:p>
          <a:p>
            <a:r>
              <a:rPr lang="en-US" altLang="en-US" sz="2400" b="1" dirty="0" smtClean="0">
                <a:latin typeface="Times New Roman" panose="02020603050405020304" pitchFamily="18" charset="0"/>
              </a:rPr>
              <a:t>Greece</a:t>
            </a:r>
            <a:r>
              <a:rPr lang="en-US" altLang="en-US" sz="2400" b="1" dirty="0">
                <a:latin typeface="Times New Roman" panose="02020603050405020304" pitchFamily="18" charset="0"/>
              </a:rPr>
              <a:t/>
            </a:r>
            <a:br>
              <a:rPr lang="en-US" altLang="en-US" sz="2400" b="1" dirty="0">
                <a:latin typeface="Times New Roman" panose="02020603050405020304" pitchFamily="18" charset="0"/>
              </a:rPr>
            </a:b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http://meteo.geo.auth.gr</a:t>
            </a:r>
            <a:endParaRPr lang="el-GR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03148" name="Picture 12" descr="keraun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188913"/>
            <a:ext cx="1216025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9" name="Picture 13" descr="Aristotle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8913"/>
            <a:ext cx="121285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51" name="Text Box 15"/>
          <p:cNvSpPr txBox="1">
            <a:spLocks noChangeArrowheads="1"/>
          </p:cNvSpPr>
          <p:nvPr/>
        </p:nvSpPr>
        <p:spPr bwMode="auto">
          <a:xfrm>
            <a:off x="1547664" y="118954"/>
            <a:ext cx="59848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EUMETSAT Autumn School</a:t>
            </a:r>
            <a:endParaRPr lang="en-US" alt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– 5 Sep 2019,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Thessaloniki, Greece</a:t>
            </a:r>
            <a:endParaRPr lang="el-GR" alt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5340" r="30313" b="18614"/>
          <a:stretch/>
        </p:blipFill>
        <p:spPr>
          <a:xfrm>
            <a:off x="4427984" y="247445"/>
            <a:ext cx="4228984" cy="3109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704" t="9844" r="34460" b="28915"/>
          <a:stretch/>
        </p:blipFill>
        <p:spPr>
          <a:xfrm>
            <a:off x="551570" y="188640"/>
            <a:ext cx="3849638" cy="3245772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3568" y="188640"/>
            <a:ext cx="36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10.8 </a:t>
            </a:r>
            <a:r>
              <a:rPr lang="el-GR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μ</a:t>
            </a: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m 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1613 UTC  </a:t>
            </a: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21</a:t>
            </a: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 Jan 2014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4 - TextBox"/>
          <p:cNvSpPr txBox="1"/>
          <p:nvPr/>
        </p:nvSpPr>
        <p:spPr>
          <a:xfrm>
            <a:off x="557272" y="3049215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2016:  QJRMS, 142, 1757–1766</a:t>
            </a:r>
            <a:endParaRPr lang="el-G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85776" y="188640"/>
            <a:ext cx="3286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HRVIS                                   1400 UTC 7 Nov</a:t>
            </a: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 2014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4 - TextBox"/>
          <p:cNvSpPr txBox="1"/>
          <p:nvPr/>
        </p:nvSpPr>
        <p:spPr>
          <a:xfrm>
            <a:off x="4435015" y="2905780"/>
            <a:ext cx="468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Atmosphere, 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9, 436; </a:t>
            </a:r>
            <a:endParaRPr lang="en-US" altLang="en-U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doi:10.3390/atmos9110436</a:t>
            </a:r>
            <a:endParaRPr lang="el-GR" altLang="en-US" sz="14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gibs.earthdata.nasa.gov/image-download?TIME=2018271&amp;extent=11.592877918883552,30.950287024248652,24.08390322880092,39.95571057796767&amp;epsg=4326&amp;layers=MODIS_Terra_CorrectedReflectance_TrueColor,Coastlines,Reference_Features,Reference_Labels&amp;opacities=1,1,1,1&amp;worldfile=false&amp;format=image/jpeg&amp;width=1421&amp;height=1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89" y="3502345"/>
            <a:ext cx="4335757" cy="31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4 - TextBox"/>
          <p:cNvSpPr txBox="1"/>
          <p:nvPr/>
        </p:nvSpPr>
        <p:spPr>
          <a:xfrm>
            <a:off x="6867734" y="2709501"/>
            <a:ext cx="18160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EUMETSAT</a:t>
            </a:r>
            <a:endParaRPr lang="el-G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4 - TextBox"/>
          <p:cNvSpPr txBox="1"/>
          <p:nvPr/>
        </p:nvSpPr>
        <p:spPr>
          <a:xfrm>
            <a:off x="3851920" y="6157748"/>
            <a:ext cx="31291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EOSDIS Worldview</a:t>
            </a:r>
          </a:p>
          <a:p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https://</a:t>
            </a:r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worldview.earthdata.nasa.gov</a:t>
            </a:r>
            <a:endParaRPr lang="el-G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767272" y="3424925"/>
            <a:ext cx="36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Terra, 28 Sep 2018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3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Structure </a:t>
            </a:r>
            <a:r>
              <a:rPr lang="en-US" altLang="en-US" sz="4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4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Characteristics </a:t>
            </a: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– Definition 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00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Text Box 2"/>
          <p:cNvSpPr txBox="1">
            <a:spLocks noChangeArrowheads="1"/>
          </p:cNvSpPr>
          <p:nvPr/>
        </p:nvSpPr>
        <p:spPr bwMode="auto">
          <a:xfrm>
            <a:off x="539750" y="47625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Characteristics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403" name="Text Box 3"/>
          <p:cNvSpPr txBox="1">
            <a:spLocks noChangeArrowheads="1"/>
          </p:cNvSpPr>
          <p:nvPr/>
        </p:nvSpPr>
        <p:spPr bwMode="auto">
          <a:xfrm>
            <a:off x="522858" y="1196752"/>
            <a:ext cx="8621142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Sub-synoptic maritime cyclones 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(usually R</a:t>
            </a:r>
            <a:r>
              <a:rPr lang="en-US" altLang="en-US" sz="2000" dirty="0">
                <a:solidFill>
                  <a:srgbClr val="000000"/>
                </a:solidFill>
                <a:ea typeface="Times New Roman" panose="02020603050405020304" pitchFamily="18" charset="0"/>
                <a:sym typeface="Symbol" panose="05050102010706020507" pitchFamily="18" charset="2"/>
              </a:rPr>
              <a:t>  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50-200 km; </a:t>
            </a: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2013: GRL)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endParaRPr lang="en-US" alt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Cloud-free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‘eye’ at the center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(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Detected in </a:t>
            </a:r>
            <a:r>
              <a:rPr lang="en-US" alt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satellite </a:t>
            </a: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images)</a:t>
            </a:r>
            <a:endParaRPr lang="en-US" altLang="en-US" sz="2000" u="sng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Eyewall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deep 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convection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and spiral bands of clouds 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(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Detected in </a:t>
            </a:r>
            <a:r>
              <a:rPr lang="en-US" altLang="en-US" sz="20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satellite </a:t>
            </a: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images)</a:t>
            </a:r>
            <a:endParaRPr lang="en-US" altLang="en-US" sz="2000" u="sng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Strong near surface winds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Warm -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 structure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el-GR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https://icons.wxug.com/hurricane/2014/medicane-modis-nov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01473"/>
            <a:ext cx="4062136" cy="30717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- TextBox"/>
          <p:cNvSpPr txBox="1"/>
          <p:nvPr/>
        </p:nvSpPr>
        <p:spPr>
          <a:xfrm>
            <a:off x="5508104" y="5391948"/>
            <a:ext cx="31291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EOSDIS Worldview</a:t>
            </a:r>
          </a:p>
          <a:p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https://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worldview.earthdata.nasa.gov</a:t>
            </a:r>
            <a:endParaRPr lang="el-GR" alt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32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7175" y="2989263"/>
            <a:ext cx="5076825" cy="3868737"/>
            <a:chOff x="4067175" y="2989263"/>
            <a:chExt cx="5076825" cy="3868737"/>
          </a:xfrm>
        </p:grpSpPr>
        <p:pic>
          <p:nvPicPr>
            <p:cNvPr id="2918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2989263"/>
              <a:ext cx="5076825" cy="3868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4 - TextBox"/>
            <p:cNvSpPr txBox="1"/>
            <p:nvPr/>
          </p:nvSpPr>
          <p:spPr>
            <a:xfrm>
              <a:off x="5076056" y="6505599"/>
              <a:ext cx="403507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https://earthscience.stackexchange.com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78B-FB98-409C-A736-4CC75F4E528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582614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Tropical cyclone structure</a:t>
            </a:r>
            <a:endParaRPr lang="el-GR" altLang="en-US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3459" y="1052513"/>
            <a:ext cx="5796872" cy="3187739"/>
            <a:chOff x="-83459" y="1052513"/>
            <a:chExt cx="5796872" cy="3187739"/>
          </a:xfrm>
        </p:grpSpPr>
        <p:pic>
          <p:nvPicPr>
            <p:cNvPr id="291843" name="Picture 3" descr="Cross section of a typical hurrica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2513"/>
              <a:ext cx="5713413" cy="312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4 - TextBox"/>
            <p:cNvSpPr txBox="1"/>
            <p:nvPr/>
          </p:nvSpPr>
          <p:spPr>
            <a:xfrm>
              <a:off x="-83459" y="3717032"/>
              <a:ext cx="388548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NWS, NOAA</a:t>
              </a:r>
            </a:p>
            <a:p>
              <a:r>
                <a:rPr lang="en-US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https://www.weather.gov/jetstream/tc_structure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07" y="4175125"/>
            <a:ext cx="4802293" cy="2297956"/>
            <a:chOff x="5807" y="4175125"/>
            <a:chExt cx="4802293" cy="2297956"/>
          </a:xfrm>
        </p:grpSpPr>
        <p:pic>
          <p:nvPicPr>
            <p:cNvPr id="8" name="Picture 2" descr="hurricane_xsect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36"/>
            <a:stretch/>
          </p:blipFill>
          <p:spPr bwMode="auto">
            <a:xfrm>
              <a:off x="5807" y="4175125"/>
              <a:ext cx="4802293" cy="207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4 - TextBox"/>
            <p:cNvSpPr txBox="1"/>
            <p:nvPr/>
          </p:nvSpPr>
          <p:spPr>
            <a:xfrm>
              <a:off x="181688" y="6165304"/>
              <a:ext cx="361829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https://physics.stackexchange.com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7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2DDC-2B3E-4A40-80BB-873F9544E2C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803932" y="1127364"/>
            <a:ext cx="468076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In the ‘eye’ of </a:t>
            </a:r>
            <a:r>
              <a:rPr lang="en-US" altLang="en-US" sz="20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Hurricane </a:t>
            </a:r>
            <a:r>
              <a:rPr lang="en-US" altLang="en-US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Katrina (2005</a:t>
            </a:r>
            <a:r>
              <a:rPr lang="en-US" altLang="en-US" sz="20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http://www.hurricanehunters.com</a:t>
            </a:r>
            <a:endParaRPr lang="en-US" altLang="en-US" sz="2000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6489700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16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70AA-0FF3-4F22-8330-DA02F02133BA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95938" name="Picture 2" descr="mecanism-anima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208963" cy="40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560" y="582614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Tropical cyclone structure</a:t>
            </a:r>
            <a:endParaRPr lang="el-GR" altLang="en-US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3867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7231"/>
            <a:ext cx="8352928" cy="532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07368" y="421804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Warm – core structure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43608" y="836712"/>
            <a:ext cx="2304256" cy="830997"/>
          </a:xfrm>
          <a:prstGeom prst="rect">
            <a:avLst/>
          </a:prstGeom>
          <a:solidFill>
            <a:schemeClr val="tx1">
              <a:lumMod val="95000"/>
              <a:alpha val="79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Temperature anomaly (K)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32040" y="836712"/>
            <a:ext cx="2304256" cy="830997"/>
          </a:xfrm>
          <a:prstGeom prst="rect">
            <a:avLst/>
          </a:prstGeom>
          <a:solidFill>
            <a:schemeClr val="tx1">
              <a:lumMod val="95000"/>
              <a:alpha val="79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Azimuthal wind (knots)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83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all such systems </a:t>
            </a:r>
            <a:r>
              <a:rPr lang="en-US" altLang="en-US" sz="40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sz="40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849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0" name="Picture 2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"/>
          <a:stretch>
            <a:fillRect/>
          </a:stretch>
        </p:blipFill>
        <p:spPr bwMode="auto">
          <a:xfrm>
            <a:off x="588963" y="611188"/>
            <a:ext cx="8086725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4 - TextBox"/>
          <p:cNvSpPr txBox="1"/>
          <p:nvPr/>
        </p:nvSpPr>
        <p:spPr>
          <a:xfrm>
            <a:off x="6156176" y="6453336"/>
            <a:ext cx="26179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Mariners Weather Log</a:t>
            </a:r>
            <a:endParaRPr lang="el-GR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11760" y="254000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1616 UTC, 16 January 1995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617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6"/>
          <a:stretch>
            <a:fillRect/>
          </a:stretch>
        </p:blipFill>
        <p:spPr bwMode="auto">
          <a:xfrm>
            <a:off x="1691680" y="115888"/>
            <a:ext cx="4805363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2787" name="Text Box 3"/>
          <p:cNvSpPr txBox="1">
            <a:spLocks noChangeArrowheads="1"/>
          </p:cNvSpPr>
          <p:nvPr/>
        </p:nvSpPr>
        <p:spPr bwMode="auto">
          <a:xfrm>
            <a:off x="1258888" y="4449763"/>
            <a:ext cx="74898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8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9999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Hydrostatic,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promitive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equation, grid-point model</a:t>
            </a:r>
          </a:p>
          <a:p>
            <a:pPr>
              <a:spcBef>
                <a:spcPct val="50000"/>
              </a:spcBef>
              <a:buClr>
                <a:srgbClr val="009999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Full-physics model</a:t>
            </a:r>
          </a:p>
          <a:p>
            <a:pPr>
              <a:spcBef>
                <a:spcPct val="50000"/>
              </a:spcBef>
              <a:buClr>
                <a:srgbClr val="009999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LAM domain: operational UKMO model in 1995</a:t>
            </a:r>
          </a:p>
          <a:p>
            <a:pPr>
              <a:spcBef>
                <a:spcPct val="50000"/>
              </a:spcBef>
              <a:buClr>
                <a:srgbClr val="009999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LAM: 19 model levels, 0.4425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x0.4425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</a:t>
            </a:r>
          </a:p>
          <a:p>
            <a:pPr>
              <a:spcBef>
                <a:spcPct val="50000"/>
              </a:spcBef>
              <a:buClr>
                <a:srgbClr val="009999"/>
              </a:buClr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Mesoscale: 31 model levels, 0.15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x0.15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</a:t>
            </a:r>
            <a:endParaRPr lang="el-GR" altLang="en-US" sz="2000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24737" y="2780928"/>
            <a:ext cx="26997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56804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0" name="Picture 2" descr="scan0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43612" r="44509" b="19979"/>
          <a:stretch/>
        </p:blipFill>
        <p:spPr bwMode="auto">
          <a:xfrm>
            <a:off x="2627784" y="980728"/>
            <a:ext cx="4680520" cy="45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8211" name="Text Box 3"/>
          <p:cNvSpPr txBox="1">
            <a:spLocks noChangeArrowheads="1"/>
          </p:cNvSpPr>
          <p:nvPr/>
        </p:nvSpPr>
        <p:spPr bwMode="auto">
          <a:xfrm>
            <a:off x="2771775" y="254000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 January 1995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025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3" b="1089"/>
          <a:stretch>
            <a:fillRect/>
          </a:stretch>
        </p:blipFill>
        <p:spPr bwMode="auto">
          <a:xfrm>
            <a:off x="1277938" y="115888"/>
            <a:ext cx="38671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8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r="1411"/>
          <a:stretch>
            <a:fillRect/>
          </a:stretch>
        </p:blipFill>
        <p:spPr bwMode="auto">
          <a:xfrm>
            <a:off x="1258888" y="3429000"/>
            <a:ext cx="7540625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8933" name="Text Box 5"/>
          <p:cNvSpPr txBox="1">
            <a:spLocks noChangeArrowheads="1"/>
          </p:cNvSpPr>
          <p:nvPr/>
        </p:nvSpPr>
        <p:spPr bwMode="auto">
          <a:xfrm>
            <a:off x="2484438" y="188913"/>
            <a:ext cx="1871662" cy="366712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 wind (m/s)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489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15888"/>
            <a:ext cx="367506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8935" name="Text Box 7"/>
          <p:cNvSpPr txBox="1">
            <a:spLocks noChangeArrowheads="1"/>
          </p:cNvSpPr>
          <p:nvPr/>
        </p:nvSpPr>
        <p:spPr bwMode="auto">
          <a:xfrm>
            <a:off x="6300788" y="188913"/>
            <a:ext cx="1871662" cy="366712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 (%)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36" name="Text Box 8"/>
          <p:cNvSpPr txBox="1">
            <a:spLocks noChangeArrowheads="1"/>
          </p:cNvSpPr>
          <p:nvPr/>
        </p:nvSpPr>
        <p:spPr bwMode="auto">
          <a:xfrm>
            <a:off x="2484438" y="3422650"/>
            <a:ext cx="1871662" cy="366713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omega (Pa/s)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37" name="Text Box 9"/>
          <p:cNvSpPr txBox="1">
            <a:spLocks noChangeArrowheads="1"/>
          </p:cNvSpPr>
          <p:nvPr/>
        </p:nvSpPr>
        <p:spPr bwMode="auto">
          <a:xfrm>
            <a:off x="6372225" y="3422650"/>
            <a:ext cx="1871663" cy="366713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</a:t>
            </a:r>
            <a:r>
              <a:rPr lang="en-US" altLang="en-US" b="1" baseline="-25000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(K)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38" name="Text Box 10"/>
          <p:cNvSpPr txBox="1">
            <a:spLocks noChangeArrowheads="1"/>
          </p:cNvSpPr>
          <p:nvPr/>
        </p:nvSpPr>
        <p:spPr bwMode="auto">
          <a:xfrm>
            <a:off x="6300788" y="1622425"/>
            <a:ext cx="187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DRY</a:t>
            </a:r>
            <a:endParaRPr lang="el-GR" altLang="en-US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39" name="Text Box 11"/>
          <p:cNvSpPr txBox="1">
            <a:spLocks noChangeArrowheads="1"/>
          </p:cNvSpPr>
          <p:nvPr/>
        </p:nvSpPr>
        <p:spPr bwMode="auto">
          <a:xfrm>
            <a:off x="3852863" y="234156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el-GR" alt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40" name="Text Box 12"/>
          <p:cNvSpPr txBox="1">
            <a:spLocks noChangeArrowheads="1"/>
          </p:cNvSpPr>
          <p:nvPr/>
        </p:nvSpPr>
        <p:spPr bwMode="auto">
          <a:xfrm>
            <a:off x="2627313" y="2349500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41" name="Line 13"/>
          <p:cNvSpPr>
            <a:spLocks noChangeShapeType="1"/>
          </p:cNvSpPr>
          <p:nvPr/>
        </p:nvSpPr>
        <p:spPr bwMode="auto">
          <a:xfrm flipV="1">
            <a:off x="2484438" y="4941888"/>
            <a:ext cx="0" cy="7191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8942" name="Line 14"/>
          <p:cNvSpPr>
            <a:spLocks noChangeShapeType="1"/>
          </p:cNvSpPr>
          <p:nvPr/>
        </p:nvSpPr>
        <p:spPr bwMode="auto">
          <a:xfrm flipV="1">
            <a:off x="4067175" y="4941888"/>
            <a:ext cx="0" cy="71913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8943" name="Line 15"/>
          <p:cNvSpPr>
            <a:spLocks noChangeShapeType="1"/>
          </p:cNvSpPr>
          <p:nvPr/>
        </p:nvSpPr>
        <p:spPr bwMode="auto">
          <a:xfrm>
            <a:off x="3419475" y="5013325"/>
            <a:ext cx="0" cy="57785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8944" name="Text Box 16"/>
          <p:cNvSpPr txBox="1">
            <a:spLocks noChangeArrowheads="1"/>
          </p:cNvSpPr>
          <p:nvPr/>
        </p:nvSpPr>
        <p:spPr bwMode="auto">
          <a:xfrm>
            <a:off x="1620838" y="2997200"/>
            <a:ext cx="3598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E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45" name="Text Box 17"/>
          <p:cNvSpPr txBox="1">
            <a:spLocks noChangeArrowheads="1"/>
          </p:cNvSpPr>
          <p:nvPr/>
        </p:nvSpPr>
        <p:spPr bwMode="auto">
          <a:xfrm>
            <a:off x="5435600" y="2997200"/>
            <a:ext cx="3598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E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46" name="Text Box 18"/>
          <p:cNvSpPr txBox="1">
            <a:spLocks noChangeArrowheads="1"/>
          </p:cNvSpPr>
          <p:nvPr/>
        </p:nvSpPr>
        <p:spPr bwMode="auto">
          <a:xfrm>
            <a:off x="5435600" y="6375400"/>
            <a:ext cx="3598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E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8947" name="Text Box 19"/>
          <p:cNvSpPr txBox="1">
            <a:spLocks noChangeArrowheads="1"/>
          </p:cNvSpPr>
          <p:nvPr/>
        </p:nvSpPr>
        <p:spPr bwMode="auto">
          <a:xfrm>
            <a:off x="1619250" y="6375400"/>
            <a:ext cx="3598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E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5918" y="5469031"/>
            <a:ext cx="16557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3025" y="188640"/>
            <a:ext cx="1924050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UKMO           Unified Model</a:t>
            </a: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0.15</a:t>
            </a:r>
            <a:r>
              <a:rPr lang="en-US" altLang="en-US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x0.15</a:t>
            </a:r>
            <a:r>
              <a:rPr lang="en-US" altLang="en-US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el-GR" altLang="en-US" b="1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T+36 </a:t>
            </a:r>
            <a:r>
              <a:rPr lang="en-US" alt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Init.</a:t>
            </a: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                00 </a:t>
            </a: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UTC   </a:t>
            </a: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15 Jan 1995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825488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170" name="Picture 2" descr="08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9171" name="Text Box 3"/>
          <p:cNvSpPr txBox="1">
            <a:spLocks noChangeArrowheads="1"/>
          </p:cNvSpPr>
          <p:nvPr/>
        </p:nvSpPr>
        <p:spPr bwMode="auto">
          <a:xfrm>
            <a:off x="179512" y="124852"/>
            <a:ext cx="2663825" cy="707886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1400 UTC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8 Nov 2011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3888" y="3807445"/>
            <a:ext cx="2663825" cy="400110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Rolf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8209" y="6397544"/>
            <a:ext cx="265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www.sat24.com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652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7"/>
            <a:ext cx="6203587" cy="3744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614375"/>
            <a:ext cx="5714286" cy="323809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99992" y="3676963"/>
            <a:ext cx="3744416" cy="861774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 UTC 8 Nov 2011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German Weather Service</a:t>
            </a:r>
            <a:endParaRPr lang="el-GR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5156" y="4531841"/>
            <a:ext cx="28446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Paranos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2016, M.Sc.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Thesis, Aristotle Univ. of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Thessaloniki (in Greek)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54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0"/>
            <a:ext cx="7796213" cy="777875"/>
          </a:xfrm>
          <a:noFill/>
          <a:ln/>
        </p:spPr>
        <p:txBody>
          <a:bodyPr/>
          <a:lstStyle/>
          <a:p>
            <a:r>
              <a:rPr lang="en-GB" altLang="en-US" sz="2000" b="1" dirty="0" smtClean="0">
                <a:solidFill>
                  <a:srgbClr val="333399"/>
                </a:solidFill>
              </a:rPr>
              <a:t>18 UTC </a:t>
            </a:r>
            <a:r>
              <a:rPr lang="el-GR" altLang="en-US" sz="2000" b="1" dirty="0" smtClean="0">
                <a:solidFill>
                  <a:srgbClr val="333399"/>
                </a:solidFill>
              </a:rPr>
              <a:t>0</a:t>
            </a:r>
            <a:r>
              <a:rPr lang="en-GB" altLang="en-US" sz="2000" b="1" dirty="0" smtClean="0">
                <a:solidFill>
                  <a:srgbClr val="333399"/>
                </a:solidFill>
              </a:rPr>
              <a:t>8 Nov </a:t>
            </a:r>
            <a:r>
              <a:rPr lang="el-GR" altLang="en-US" sz="2000" b="1" dirty="0" smtClean="0">
                <a:solidFill>
                  <a:srgbClr val="333399"/>
                </a:solidFill>
              </a:rPr>
              <a:t>20</a:t>
            </a:r>
            <a:r>
              <a:rPr lang="en-US" altLang="en-US" sz="2000" b="1" dirty="0">
                <a:solidFill>
                  <a:srgbClr val="333399"/>
                </a:solidFill>
              </a:rPr>
              <a:t>11</a:t>
            </a:r>
            <a:endParaRPr lang="el-GR" altLang="en-US" sz="2000" b="1" dirty="0">
              <a:solidFill>
                <a:srgbClr val="33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32" y="692696"/>
            <a:ext cx="6264697" cy="595885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4571" y="5890046"/>
            <a:ext cx="22823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Paranos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2016, M.Sc.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Thesis, Aristotle Univ. of Thessaloniki</a:t>
            </a:r>
          </a:p>
        </p:txBody>
      </p:sp>
    </p:spTree>
    <p:extLst>
      <p:ext uri="{BB962C8B-B14F-4D97-AF65-F5344CB8AC3E}">
        <p14:creationId xmlns:p14="http://schemas.microsoft.com/office/powerpoint/2010/main" val="58118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9" name="Rectangle 5"/>
          <p:cNvSpPr>
            <a:spLocks noGrp="1" noChangeArrowheads="1"/>
          </p:cNvSpPr>
          <p:nvPr>
            <p:ph type="title"/>
          </p:nvPr>
        </p:nvSpPr>
        <p:spPr>
          <a:xfrm>
            <a:off x="879475" y="0"/>
            <a:ext cx="7796213" cy="777875"/>
          </a:xfrm>
          <a:noFill/>
          <a:ln/>
        </p:spPr>
        <p:txBody>
          <a:bodyPr/>
          <a:lstStyle/>
          <a:p>
            <a:r>
              <a:rPr lang="en-GB" altLang="en-US" sz="2000" b="1" dirty="0" smtClean="0">
                <a:solidFill>
                  <a:srgbClr val="333399"/>
                </a:solidFill>
              </a:rPr>
              <a:t>18 UTC </a:t>
            </a:r>
            <a:r>
              <a:rPr lang="el-GR" altLang="en-US" sz="2000" b="1" dirty="0" smtClean="0">
                <a:solidFill>
                  <a:srgbClr val="333399"/>
                </a:solidFill>
              </a:rPr>
              <a:t>0</a:t>
            </a:r>
            <a:r>
              <a:rPr lang="en-GB" altLang="en-US" sz="2000" b="1" dirty="0" smtClean="0">
                <a:solidFill>
                  <a:srgbClr val="333399"/>
                </a:solidFill>
              </a:rPr>
              <a:t>8 Nov </a:t>
            </a:r>
            <a:r>
              <a:rPr lang="el-GR" altLang="en-US" sz="2000" b="1" dirty="0" smtClean="0">
                <a:solidFill>
                  <a:srgbClr val="333399"/>
                </a:solidFill>
              </a:rPr>
              <a:t>20</a:t>
            </a:r>
            <a:r>
              <a:rPr lang="en-US" altLang="en-US" sz="2000" b="1" dirty="0">
                <a:solidFill>
                  <a:srgbClr val="333399"/>
                </a:solidFill>
              </a:rPr>
              <a:t>11</a:t>
            </a:r>
            <a:endParaRPr lang="el-GR" altLang="en-US" sz="2000" b="1" dirty="0">
              <a:solidFill>
                <a:srgbClr val="33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4" y="950967"/>
            <a:ext cx="6510698" cy="5790401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700" y="5877272"/>
            <a:ext cx="23160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Paranos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2016, M.Sc.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Thesis, Aristotle Univ. of Thessaloniki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724128" y="5085184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el-G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45043" y="5114801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endParaRPr lang="el-G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9938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2" descr="6_4_2009_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36350"/>
          <a:stretch/>
        </p:blipFill>
        <p:spPr bwMode="auto">
          <a:xfrm>
            <a:off x="1" y="-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1699" name="Text Box 3"/>
          <p:cNvSpPr txBox="1">
            <a:spLocks noChangeArrowheads="1"/>
          </p:cNvSpPr>
          <p:nvPr/>
        </p:nvSpPr>
        <p:spPr bwMode="auto">
          <a:xfrm>
            <a:off x="36513" y="109538"/>
            <a:ext cx="3023319" cy="707886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1100 UTC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06 Apr 2009 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558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818" name="Picture 2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3780" r="17007"/>
          <a:stretch>
            <a:fillRect/>
          </a:stretch>
        </p:blipFill>
        <p:spPr bwMode="auto">
          <a:xfrm>
            <a:off x="107504" y="836712"/>
            <a:ext cx="4350894" cy="484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819" name="Picture 3" descr="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3780" r="17007"/>
          <a:stretch>
            <a:fillRect/>
          </a:stretch>
        </p:blipFill>
        <p:spPr bwMode="auto">
          <a:xfrm>
            <a:off x="4704159" y="836713"/>
            <a:ext cx="4332337" cy="48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4571" y="5890046"/>
            <a:ext cx="22823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Paranos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2016, M.Sc.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Thesis, Aristotle Univ. of Thessaloniki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23928" y="5643258"/>
            <a:ext cx="39910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</a:t>
            </a:r>
            <a:r>
              <a:rPr lang="en-US" alt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US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n-US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101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Text Box 2"/>
          <p:cNvSpPr txBox="1">
            <a:spLocks noChangeArrowheads="1"/>
          </p:cNvSpPr>
          <p:nvPr/>
        </p:nvSpPr>
        <p:spPr bwMode="auto">
          <a:xfrm>
            <a:off x="611188" y="2100263"/>
            <a:ext cx="8064500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satellite 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images are invaluable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detecting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However, further analysis is required in order to classify a cyclonic system as </a:t>
            </a: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  <a:buClr>
                <a:schemeClr val="hlink"/>
              </a:buClr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is NOT a clear and practical definition of </a:t>
            </a:r>
            <a:r>
              <a:rPr lang="en-US" altLang="en-US" sz="2000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 for the tropical cyclones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chemeClr val="hlink"/>
              </a:buClr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Michaelides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Atmospheric Research, 208, 4-44 https://doi.org/10.1016/j.atmosres.2017.11.022)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848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0499" y="54868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9999"/>
                </a:solidFill>
              </a:rPr>
              <a:t>Thermal symmetry/asymmetry parameter B</a:t>
            </a:r>
            <a:endParaRPr lang="en-GB" sz="2000" dirty="0">
              <a:solidFill>
                <a:srgbClr val="0099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4348990" cy="3310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799" y="1196752"/>
            <a:ext cx="4325482" cy="3275391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51520" y="5383206"/>
            <a:ext cx="480445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B &gt; 10 m in extratropical cyclones</a:t>
            </a:r>
            <a:endParaRPr lang="en-US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sym typeface="Symbol" panose="05050102010706020507" pitchFamily="18" charset="2"/>
              </a:rPr>
              <a:t> 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0 m in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tropical cyclones (B &lt; 10 m)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en-US" altLang="en-US" sz="20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658903"/>
            <a:ext cx="6535209" cy="688832"/>
          </a:xfrm>
          <a:prstGeom prst="rect">
            <a:avLst/>
          </a:prstGeom>
        </p:spPr>
      </p:pic>
      <p:sp>
        <p:nvSpPr>
          <p:cNvPr id="9" name="4 - TextBox"/>
          <p:cNvSpPr txBox="1"/>
          <p:nvPr/>
        </p:nvSpPr>
        <p:spPr>
          <a:xfrm>
            <a:off x="4988748" y="6258798"/>
            <a:ext cx="41197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 2003:  Mon.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Rev., 131, 585-616 </a:t>
            </a:r>
            <a:endParaRPr lang="el-GR" altLang="en-US" sz="1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5891037"/>
            <a:ext cx="4680520" cy="53703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547664" y="2708920"/>
            <a:ext cx="1512168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372200" y="2011759"/>
            <a:ext cx="792088" cy="16332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182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916" y="332656"/>
            <a:ext cx="61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9999"/>
                </a:solidFill>
              </a:rPr>
              <a:t>Scaled Thermal Wind Magnitude (         ,           )  </a:t>
            </a:r>
            <a:endParaRPr lang="en-GB" sz="2000" dirty="0">
              <a:solidFill>
                <a:srgbClr val="009999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5364088" y="261248"/>
          <a:ext cx="7366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6" name="Equation" r:id="rId3" imgW="304560" imgH="228600" progId="Equation.3">
                  <p:embed/>
                </p:oleObj>
              </mc:Choice>
              <mc:Fallback>
                <p:oleObj name="Equation" r:id="rId3" imgW="30456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61248"/>
                        <a:ext cx="73660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6228184" y="261938"/>
          <a:ext cx="7667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7" name="Equation" r:id="rId5" imgW="317160" imgH="228600" progId="Equation.3">
                  <p:embed/>
                </p:oleObj>
              </mc:Choice>
              <mc:Fallback>
                <p:oleObj name="Equation" r:id="rId5" imgW="317160" imgH="228600" progId="Equation.3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61938"/>
                        <a:ext cx="766763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6956"/>
          <a:stretch/>
        </p:blipFill>
        <p:spPr>
          <a:xfrm>
            <a:off x="755576" y="1074288"/>
            <a:ext cx="3647288" cy="27656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t="19657" b="15745"/>
          <a:stretch/>
        </p:blipFill>
        <p:spPr>
          <a:xfrm>
            <a:off x="4710818" y="2404645"/>
            <a:ext cx="3631936" cy="504057"/>
          </a:xfrm>
          <a:prstGeom prst="rect">
            <a:avLst/>
          </a:prstGeom>
        </p:spPr>
      </p:pic>
      <p:sp>
        <p:nvSpPr>
          <p:cNvPr id="7" name="4 - TextBox"/>
          <p:cNvSpPr txBox="1"/>
          <p:nvPr/>
        </p:nvSpPr>
        <p:spPr>
          <a:xfrm>
            <a:off x="4808220" y="6258798"/>
            <a:ext cx="4335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 2003:  Mon.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Rev., 131, 585-616 </a:t>
            </a:r>
            <a:endParaRPr lang="el-GR" alt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046637"/>
              </p:ext>
            </p:extLst>
          </p:nvPr>
        </p:nvGraphicFramePr>
        <p:xfrm>
          <a:off x="447475" y="4077072"/>
          <a:ext cx="1289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" name="Equation" r:id="rId9" imgW="533160" imgH="228600" progId="Equation.3">
                  <p:embed/>
                </p:oleObj>
              </mc:Choice>
              <mc:Fallback>
                <p:oleObj name="Equation" r:id="rId9" imgW="533160" imgH="2286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475" y="4077072"/>
                        <a:ext cx="128905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206991"/>
              </p:ext>
            </p:extLst>
          </p:nvPr>
        </p:nvGraphicFramePr>
        <p:xfrm>
          <a:off x="417312" y="4509169"/>
          <a:ext cx="131921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" name="Equation" r:id="rId11" imgW="545760" imgH="228600" progId="Equation.3">
                  <p:embed/>
                </p:oleObj>
              </mc:Choice>
              <mc:Fallback>
                <p:oleObj name="Equation" r:id="rId11" imgW="545760" imgH="2286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12" y="4509169"/>
                        <a:ext cx="1319213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36525" y="4148479"/>
            <a:ext cx="295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Lower layer Warm Core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7300" y="4580581"/>
            <a:ext cx="61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Upper layer Warm Core</a:t>
            </a:r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564863"/>
              </p:ext>
            </p:extLst>
          </p:nvPr>
        </p:nvGraphicFramePr>
        <p:xfrm>
          <a:off x="369042" y="5046563"/>
          <a:ext cx="125888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0" name="Equation" r:id="rId13" imgW="520560" imgH="228600" progId="Equation.3">
                  <p:embed/>
                </p:oleObj>
              </mc:Choice>
              <mc:Fallback>
                <p:oleObj name="Equation" r:id="rId13" imgW="520560" imgH="2286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042" y="5046563"/>
                        <a:ext cx="1258888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68519"/>
              </p:ext>
            </p:extLst>
          </p:nvPr>
        </p:nvGraphicFramePr>
        <p:xfrm>
          <a:off x="338880" y="5478363"/>
          <a:ext cx="1289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1" name="Equation" r:id="rId15" imgW="533160" imgH="228600" progId="Equation.3">
                  <p:embed/>
                </p:oleObj>
              </mc:Choice>
              <mc:Fallback>
                <p:oleObj name="Equation" r:id="rId15" imgW="533160" imgH="2286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80" y="5478363"/>
                        <a:ext cx="128905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04776" y="5110645"/>
            <a:ext cx="61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Lower layer Cold Core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7300" y="5550122"/>
            <a:ext cx="6184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Upper layer Cold Core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4112574"/>
            <a:ext cx="4479848" cy="93369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310104" y="3067754"/>
            <a:ext cx="295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Z = </a:t>
            </a:r>
            <a:r>
              <a:rPr lang="en-GB" sz="2000" dirty="0" err="1" smtClean="0">
                <a:solidFill>
                  <a:srgbClr val="000000"/>
                </a:solidFill>
              </a:rPr>
              <a:t>geopot</a:t>
            </a:r>
            <a:r>
              <a:rPr lang="en-GB" sz="2000" dirty="0" smtClean="0">
                <a:solidFill>
                  <a:srgbClr val="000000"/>
                </a:solidFill>
              </a:rPr>
              <a:t>. height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1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0" name="Picture 2" descr="sc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"/>
          <a:stretch>
            <a:fillRect/>
          </a:stretch>
        </p:blipFill>
        <p:spPr bwMode="auto">
          <a:xfrm>
            <a:off x="588963" y="611188"/>
            <a:ext cx="8086725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8211" name="Text Box 3"/>
          <p:cNvSpPr txBox="1">
            <a:spLocks noChangeArrowheads="1"/>
          </p:cNvSpPr>
          <p:nvPr/>
        </p:nvSpPr>
        <p:spPr bwMode="auto">
          <a:xfrm>
            <a:off x="2411760" y="254000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1616 UTC, 16 January 1995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87824" y="5949280"/>
            <a:ext cx="4248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hurriCANE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(MEDICANE)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Arrow Connector 2"/>
          <p:cNvCxnSpPr>
            <a:stCxn id="4" idx="0"/>
          </p:cNvCxnSpPr>
          <p:nvPr/>
        </p:nvCxnSpPr>
        <p:spPr>
          <a:xfrm flipH="1" flipV="1">
            <a:off x="3995936" y="4797152"/>
            <a:ext cx="1115963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4 - TextBox"/>
          <p:cNvSpPr txBox="1"/>
          <p:nvPr/>
        </p:nvSpPr>
        <p:spPr>
          <a:xfrm>
            <a:off x="6156176" y="6453336"/>
            <a:ext cx="26179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Mariners Weather Log</a:t>
            </a:r>
            <a:endParaRPr lang="el-GR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59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0" y="250289"/>
            <a:ext cx="8580440" cy="6357422"/>
          </a:xfrm>
          <a:prstGeom prst="rect">
            <a:avLst/>
          </a:prstGeom>
        </p:spPr>
      </p:pic>
      <p:sp>
        <p:nvSpPr>
          <p:cNvPr id="3" name="4 - TextBox"/>
          <p:cNvSpPr txBox="1"/>
          <p:nvPr/>
        </p:nvSpPr>
        <p:spPr>
          <a:xfrm>
            <a:off x="4808220" y="6474822"/>
            <a:ext cx="4335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 2003:  Mon.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Rev., 131, 585-616 </a:t>
            </a:r>
            <a:endParaRPr lang="el-GR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55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0" y="270796"/>
            <a:ext cx="8504039" cy="6316407"/>
          </a:xfrm>
          <a:prstGeom prst="rect">
            <a:avLst/>
          </a:prstGeom>
        </p:spPr>
      </p:pic>
      <p:sp>
        <p:nvSpPr>
          <p:cNvPr id="3" name="4 - TextBox"/>
          <p:cNvSpPr txBox="1"/>
          <p:nvPr/>
        </p:nvSpPr>
        <p:spPr>
          <a:xfrm>
            <a:off x="4808220" y="6453336"/>
            <a:ext cx="4335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 2003:  Mon.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Rev., 131, 585-616 </a:t>
            </a:r>
            <a:endParaRPr lang="el-GR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8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Mechanisms for development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658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3568" y="188640"/>
            <a:ext cx="7577534" cy="65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9999"/>
              </a:buClr>
              <a:tabLst>
                <a:tab pos="444500" algn="l"/>
                <a:tab pos="541338" algn="l"/>
              </a:tabLst>
            </a:pP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Mechanisms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444500" algn="l"/>
                <a:tab pos="541338" algn="l"/>
              </a:tabLst>
            </a:pP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Baroclinic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instability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444500" algn="l"/>
                <a:tab pos="541338" algn="l"/>
              </a:tabLst>
            </a:pPr>
            <a:endParaRPr lang="en-US" alt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444500" algn="l"/>
                <a:tab pos="541338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 Induced Surface Heat Exchange (WISHE)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444500" algn="l"/>
                <a:tab pos="541338" algn="l"/>
              </a:tabLst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e.g. Emanuel 1986: J </a:t>
            </a: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Atmos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43, 585-604 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444500" algn="l"/>
                <a:tab pos="541338" algn="l"/>
              </a:tabLst>
            </a:pPr>
            <a:endParaRPr lang="en-US" altLang="en-US" sz="1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444500" algn="l"/>
                <a:tab pos="541338" algn="l"/>
              </a:tabLst>
            </a:pP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Important Factors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Sea-surface sensible and latent heat fluxes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Latent Heating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level PV anomalies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Jet stream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Orography</a:t>
            </a:r>
          </a:p>
          <a:p>
            <a:pPr indent="3556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Vertical shear of the horizontal wind</a:t>
            </a: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endParaRPr lang="en-US" altLang="en-US" sz="1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009999"/>
              </a:buClr>
              <a:tabLst>
                <a:tab pos="266700" algn="l"/>
              </a:tabLst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Rotunno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2019: QJRMS (DOI: 10.1002/qj.3503)</a:t>
            </a:r>
            <a:endParaRPr lang="el-GR" alt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6" descr="scan00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b="46647"/>
          <a:stretch/>
        </p:blipFill>
        <p:spPr bwMode="auto">
          <a:xfrm>
            <a:off x="3707904" y="260648"/>
            <a:ext cx="3816350" cy="13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80556" y="18864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PV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00192" y="18864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PV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11095" y="1124744"/>
            <a:ext cx="19000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Hoskins et al. 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1985: QJRMS, 111, 877-946</a:t>
            </a:r>
            <a:endParaRPr lang="el-GR" alt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259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4450"/>
            <a:ext cx="73342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60738"/>
            <a:ext cx="74168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452" name="Text Box 4"/>
          <p:cNvSpPr txBox="1">
            <a:spLocks noChangeArrowheads="1"/>
          </p:cNvSpPr>
          <p:nvPr/>
        </p:nvSpPr>
        <p:spPr bwMode="auto">
          <a:xfrm>
            <a:off x="611188" y="115888"/>
            <a:ext cx="2663825" cy="366712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1200 UTC  14/01/95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453" name="Text Box 5"/>
          <p:cNvSpPr txBox="1">
            <a:spLocks noChangeArrowheads="1"/>
          </p:cNvSpPr>
          <p:nvPr/>
        </p:nvSpPr>
        <p:spPr bwMode="auto">
          <a:xfrm>
            <a:off x="611188" y="3494088"/>
            <a:ext cx="2663825" cy="366712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0600 UTC  15/01/95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454" name="Text Box 6"/>
          <p:cNvSpPr txBox="1">
            <a:spLocks noChangeArrowheads="1"/>
          </p:cNvSpPr>
          <p:nvPr/>
        </p:nvSpPr>
        <p:spPr bwMode="auto">
          <a:xfrm>
            <a:off x="4643438" y="188913"/>
            <a:ext cx="2663825" cy="366712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0000 UTC  15/01/95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8455" name="Text Box 7"/>
          <p:cNvSpPr txBox="1">
            <a:spLocks noChangeArrowheads="1"/>
          </p:cNvSpPr>
          <p:nvPr/>
        </p:nvSpPr>
        <p:spPr bwMode="auto">
          <a:xfrm>
            <a:off x="4716463" y="3500438"/>
            <a:ext cx="2663825" cy="366712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1800 UTC  15/01/95</a:t>
            </a:r>
            <a:endParaRPr lang="el-GR" altLang="en-US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26" y="6516052"/>
            <a:ext cx="5616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28727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600450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0500" name="Text Box 4"/>
          <p:cNvSpPr txBox="1">
            <a:spLocks noChangeArrowheads="1"/>
          </p:cNvSpPr>
          <p:nvPr/>
        </p:nvSpPr>
        <p:spPr bwMode="auto">
          <a:xfrm>
            <a:off x="4067175" y="868363"/>
            <a:ext cx="475297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Ship reports of maximum wind: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1200 UTC 15/01/95       	15.5 m/s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0000 UTC 16/01/95	17.5 m/s</a:t>
            </a:r>
            <a:endParaRPr lang="el-G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5738" y="2833688"/>
            <a:ext cx="4968875" cy="3690937"/>
            <a:chOff x="3995738" y="2833688"/>
            <a:chExt cx="4968875" cy="3690937"/>
          </a:xfrm>
        </p:grpSpPr>
        <p:pic>
          <p:nvPicPr>
            <p:cNvPr id="11304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2833688"/>
              <a:ext cx="4968875" cy="3690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740352" y="3284984"/>
              <a:ext cx="1079798" cy="295232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6660232" y="1628800"/>
            <a:ext cx="1224136" cy="5760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72934" y="5457998"/>
            <a:ext cx="25708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43676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0738" name="Group 2"/>
          <p:cNvGrpSpPr>
            <a:grpSpLocks/>
          </p:cNvGrpSpPr>
          <p:nvPr/>
        </p:nvGrpSpPr>
        <p:grpSpPr bwMode="auto">
          <a:xfrm>
            <a:off x="900038" y="188913"/>
            <a:ext cx="4464050" cy="6624637"/>
            <a:chOff x="1383" y="119"/>
            <a:chExt cx="2812" cy="4173"/>
          </a:xfrm>
        </p:grpSpPr>
        <p:pic>
          <p:nvPicPr>
            <p:cNvPr id="11407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19"/>
              <a:ext cx="2809" cy="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074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" y="2205"/>
              <a:ext cx="2788" cy="2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0741" name="Text Box 5"/>
            <p:cNvSpPr txBox="1">
              <a:spLocks noChangeArrowheads="1"/>
            </p:cNvSpPr>
            <p:nvPr/>
          </p:nvSpPr>
          <p:spPr bwMode="auto">
            <a:xfrm>
              <a:off x="1474" y="164"/>
              <a:ext cx="1860" cy="233"/>
            </a:xfrm>
            <a:prstGeom prst="rect">
              <a:avLst/>
            </a:prstGeom>
            <a:solidFill>
              <a:srgbClr val="C0C0C0">
                <a:alpha val="9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1200 UTC  </a:t>
              </a:r>
              <a:r>
                <a:rPr lang="en-US" altLang="en-US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13 Jan 1995</a:t>
              </a:r>
              <a:endParaRPr lang="el-GR" altLang="en-US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40742" name="Text Box 6"/>
            <p:cNvSpPr txBox="1">
              <a:spLocks noChangeArrowheads="1"/>
            </p:cNvSpPr>
            <p:nvPr/>
          </p:nvSpPr>
          <p:spPr bwMode="auto">
            <a:xfrm>
              <a:off x="1474" y="2292"/>
              <a:ext cx="1860" cy="233"/>
            </a:xfrm>
            <a:prstGeom prst="rect">
              <a:avLst/>
            </a:prstGeom>
            <a:solidFill>
              <a:srgbClr val="C0C0C0">
                <a:alpha val="9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1200 UTC  </a:t>
              </a:r>
              <a:r>
                <a:rPr lang="en-US" altLang="en-US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14 Jan 1995</a:t>
              </a:r>
              <a:endParaRPr lang="el-GR" altLang="en-US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40743" name="Oval 7"/>
            <p:cNvSpPr>
              <a:spLocks noChangeArrowheads="1"/>
            </p:cNvSpPr>
            <p:nvPr/>
          </p:nvSpPr>
          <p:spPr bwMode="auto">
            <a:xfrm>
              <a:off x="3560" y="3612"/>
              <a:ext cx="182" cy="136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40744" name="Text Box 8"/>
          <p:cNvSpPr txBox="1">
            <a:spLocks noChangeArrowheads="1"/>
          </p:cNvSpPr>
          <p:nvPr/>
        </p:nvSpPr>
        <p:spPr bwMode="auto">
          <a:xfrm>
            <a:off x="6011863" y="2636838"/>
            <a:ext cx="313213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Solid lines: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gph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500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Dashed lines: 1000-500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	          thickness</a:t>
            </a:r>
            <a:endParaRPr lang="el-GR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08104" y="2852936"/>
            <a:ext cx="510008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8104" y="3212976"/>
            <a:ext cx="510008" cy="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796136" y="5445224"/>
            <a:ext cx="25922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28464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"/>
          <a:stretch>
            <a:fillRect/>
          </a:stretch>
        </p:blipFill>
        <p:spPr bwMode="auto">
          <a:xfrm>
            <a:off x="257202" y="262756"/>
            <a:ext cx="4818854" cy="338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09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855839" cy="289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0981" name="Text Box 5"/>
          <p:cNvSpPr txBox="1">
            <a:spLocks noChangeArrowheads="1"/>
          </p:cNvSpPr>
          <p:nvPr/>
        </p:nvSpPr>
        <p:spPr bwMode="auto">
          <a:xfrm>
            <a:off x="4067944" y="2054175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§</a:t>
            </a:r>
          </a:p>
        </p:txBody>
      </p:sp>
      <p:pic>
        <p:nvPicPr>
          <p:cNvPr id="1150982" name="Picture 6" descr="scan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48"/>
          <a:stretch>
            <a:fillRect/>
          </a:stretch>
        </p:blipFill>
        <p:spPr bwMode="auto">
          <a:xfrm>
            <a:off x="5148263" y="2335213"/>
            <a:ext cx="38163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983" name="Text Box 7"/>
          <p:cNvSpPr txBox="1">
            <a:spLocks noChangeArrowheads="1"/>
          </p:cNvSpPr>
          <p:nvPr/>
        </p:nvSpPr>
        <p:spPr bwMode="auto">
          <a:xfrm>
            <a:off x="6804025" y="3644900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Hoskins et al. 1985, QJRMS</a:t>
            </a:r>
            <a:endParaRPr lang="el-GR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39383" y="2270199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PV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740352" y="2270199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PV</a:t>
            </a:r>
            <a:endParaRPr lang="en-US" alt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anose="020B060403050404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84168" y="5542107"/>
            <a:ext cx="25913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639466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546576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"/>
          <a:stretch>
            <a:fillRect/>
          </a:stretch>
        </p:blipFill>
        <p:spPr bwMode="auto">
          <a:xfrm>
            <a:off x="374650" y="3892550"/>
            <a:ext cx="53848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33600"/>
            <a:ext cx="3384550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9284" y="5337175"/>
            <a:ext cx="26997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64642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4450"/>
            <a:ext cx="547528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0"/>
          <a:stretch>
            <a:fillRect/>
          </a:stretch>
        </p:blipFill>
        <p:spPr bwMode="auto">
          <a:xfrm>
            <a:off x="1331913" y="3860800"/>
            <a:ext cx="543877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96745" y="5337175"/>
            <a:ext cx="26997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2000: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Meteorological Applications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699884" y="3399135"/>
            <a:ext cx="2267744" cy="92333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sfc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heat fluxes were very important for its development.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8" name="Text Box 4"/>
          <p:cNvSpPr txBox="1">
            <a:spLocks noChangeArrowheads="1"/>
          </p:cNvSpPr>
          <p:nvPr/>
        </p:nvSpPr>
        <p:spPr bwMode="auto">
          <a:xfrm>
            <a:off x="611188" y="836613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l-GR" altLang="en-US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1115616" y="1472021"/>
            <a:ext cx="6985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8775" indent="-358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8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Past cases of </a:t>
            </a:r>
            <a:r>
              <a:rPr lang="en-US" altLang="en-US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medicanes</a:t>
            </a:r>
            <a:endParaRPr lang="en-US" alt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Structure – Characteristics 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– </a:t>
            </a: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Definition</a:t>
            </a: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Mechanisms for development</a:t>
            </a: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Climatology</a:t>
            </a: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Consequences</a:t>
            </a: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Case study</a:t>
            </a:r>
          </a:p>
          <a:p>
            <a:pPr marL="0" indent="0" algn="just"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- </a:t>
            </a:r>
            <a:r>
              <a:rPr lang="en-US" altLang="en-US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Qendresa</a:t>
            </a: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, 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7-8 </a:t>
            </a: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November 2014</a:t>
            </a:r>
            <a:endParaRPr lang="en-US" alt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just">
              <a:spcBef>
                <a:spcPct val="50000"/>
              </a:spcBef>
              <a:buClr>
                <a:srgbClr val="009999"/>
              </a:buClr>
              <a:buSzPct val="120000"/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Questions/Discussion</a:t>
            </a:r>
          </a:p>
          <a:p>
            <a:pPr marL="0" indent="0" algn="just"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</a:t>
            </a:r>
            <a:endParaRPr lang="en-US" alt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61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Climatology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161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91" t="8203" r="9605" b="4845"/>
          <a:stretch/>
        </p:blipFill>
        <p:spPr>
          <a:xfrm>
            <a:off x="251520" y="44623"/>
            <a:ext cx="8522758" cy="4805385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59632" y="332656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1969-2014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78512" y="4401077"/>
            <a:ext cx="4677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Nastos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Atmospheric Research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528" y="4770409"/>
            <a:ext cx="856895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Annual number of </a:t>
            </a:r>
            <a:r>
              <a:rPr lang="en-US" altLang="en-US" sz="2000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sz="20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(2013), modelling &amp; satellite analysis, 1999-2011: 1.1</a:t>
            </a: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Cavicchia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(2014), dynamical downscaling, 1948-2011:        1.6±1.3</a:t>
            </a:r>
          </a:p>
          <a:p>
            <a:pPr>
              <a:spcBef>
                <a:spcPct val="50000"/>
              </a:spcBef>
            </a:pP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Nastos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(2018), synoptic &amp; satellite analysis, 1969-2014:     1.4±1.3</a:t>
            </a:r>
          </a:p>
        </p:txBody>
      </p:sp>
    </p:spTree>
    <p:extLst>
      <p:ext uri="{BB962C8B-B14F-4D97-AF65-F5344CB8AC3E}">
        <p14:creationId xmlns:p14="http://schemas.microsoft.com/office/powerpoint/2010/main" val="2369972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68" t="3281" r="7761" b="26173"/>
          <a:stretch/>
        </p:blipFill>
        <p:spPr>
          <a:xfrm>
            <a:off x="323528" y="836712"/>
            <a:ext cx="8641269" cy="4222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027" t="9095" r="8813" b="70453"/>
          <a:stretch/>
        </p:blipFill>
        <p:spPr>
          <a:xfrm>
            <a:off x="5940151" y="213837"/>
            <a:ext cx="3024645" cy="2135046"/>
          </a:xfrm>
          <a:prstGeom prst="rect">
            <a:avLst/>
          </a:prstGeom>
          <a:effectLst>
            <a:glow rad="127000">
              <a:srgbClr val="000000"/>
            </a:glo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87624" y="1124744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1969-2014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24075" y="5294313"/>
            <a:ext cx="6624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Nastos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Atmospheric Researc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(http://dx.doi.org/10.1016/j.atmosres.2017.10.023)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36485" y="548680"/>
            <a:ext cx="39476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Location of formation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021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12" t="12267" r="14452" b="10626"/>
          <a:stretch/>
        </p:blipFill>
        <p:spPr>
          <a:xfrm>
            <a:off x="179512" y="260648"/>
            <a:ext cx="8712968" cy="499401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75656" y="692696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1969-2014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83968" y="5157192"/>
            <a:ext cx="4533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Nastos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Atmospheric Research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5724128" y="4005064"/>
            <a:ext cx="2088232" cy="1249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5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39" t="19485" r="8493" b="13578"/>
          <a:stretch/>
        </p:blipFill>
        <p:spPr>
          <a:xfrm>
            <a:off x="141940" y="1340768"/>
            <a:ext cx="9002060" cy="4053907"/>
          </a:xfrm>
          <a:prstGeom prst="rect">
            <a:avLst/>
          </a:prstGeom>
        </p:spPr>
      </p:pic>
      <p:sp>
        <p:nvSpPr>
          <p:cNvPr id="3" name="4 - TextBox"/>
          <p:cNvSpPr txBox="1"/>
          <p:nvPr/>
        </p:nvSpPr>
        <p:spPr>
          <a:xfrm>
            <a:off x="251520" y="5517232"/>
            <a:ext cx="532068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2013: </a:t>
            </a:r>
            <a:r>
              <a:rPr lang="nb-NO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Geophys. Res. Lett. 40, </a:t>
            </a:r>
            <a:r>
              <a:rPr lang="nb-NO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2400–2405</a:t>
            </a:r>
          </a:p>
        </p:txBody>
      </p:sp>
    </p:spTree>
    <p:extLst>
      <p:ext uri="{BB962C8B-B14F-4D97-AF65-F5344CB8AC3E}">
        <p14:creationId xmlns:p14="http://schemas.microsoft.com/office/powerpoint/2010/main" val="3421823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Consequences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542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13" t="11484" r="10528" b="11407"/>
          <a:stretch/>
        </p:blipFill>
        <p:spPr>
          <a:xfrm>
            <a:off x="539552" y="836712"/>
            <a:ext cx="8457110" cy="432048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707904" y="6211669"/>
            <a:ext cx="54360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Nastos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Atmospheric Researc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(http://dx.doi.org/10.1016/j.atmosres.2017.10.023)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220" t="16624" r="22614" b="55999"/>
          <a:stretch/>
        </p:blipFill>
        <p:spPr>
          <a:xfrm>
            <a:off x="5796136" y="188640"/>
            <a:ext cx="3200526" cy="23274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5616" y="1196752"/>
            <a:ext cx="223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1969-2014</a:t>
            </a:r>
            <a:endParaRPr lang="el-GR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1520" y="5038099"/>
            <a:ext cx="874514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 1969: &gt; 600 deaths in Tunisia and NE Algeria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due to floods. A tanker sunk.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10-12 Nov 2001: &gt; 600 deaths and $250M damages in Algeria, mudflows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922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9552" y="188640"/>
            <a:ext cx="3546475" cy="3116263"/>
            <a:chOff x="539552" y="188640"/>
            <a:chExt cx="3546475" cy="3116263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88640"/>
              <a:ext cx="3546475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1314252" y="215628"/>
              <a:ext cx="2232025" cy="707886"/>
            </a:xfrm>
            <a:prstGeom prst="rect">
              <a:avLst/>
            </a:prstGeom>
            <a:solidFill>
              <a:srgbClr val="C0C0C0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MSG IR                        1630UTC  7 </a:t>
              </a:r>
              <a:r>
                <a:rPr lang="en-GB" altLang="en-US" sz="2000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Nov </a:t>
              </a:r>
              <a:r>
                <a:rPr lang="en-US" altLang="en-US" sz="2000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14</a:t>
              </a:r>
              <a:endParaRPr lang="el-GR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2123256" y="2781683"/>
              <a:ext cx="1944688" cy="523220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200" b="1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source: www.sat24.com </a:t>
              </a:r>
              <a:r>
                <a:rPr lang="en-US" altLang="en-US" sz="1600" b="1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       </a:t>
              </a:r>
              <a:endParaRPr lang="el-GR" altLang="en-US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924944"/>
            <a:ext cx="4956439" cy="3717329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076056" y="1058027"/>
            <a:ext cx="2016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000000"/>
                </a:solidFill>
              </a:rPr>
              <a:t>Landfall at Malta</a:t>
            </a:r>
            <a:endParaRPr lang="en-GB" altLang="en-US" sz="1800" b="1" dirty="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076056" y="2111455"/>
            <a:ext cx="2016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000000"/>
                </a:solidFill>
              </a:rPr>
              <a:t>Landfall at Sicily</a:t>
            </a:r>
            <a:endParaRPr lang="en-GB" altLang="en-US" sz="1800" b="1" dirty="0"/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2376678" y="1242693"/>
            <a:ext cx="2699378" cy="628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</p:cNvCxnSpPr>
          <p:nvPr/>
        </p:nvCxnSpPr>
        <p:spPr>
          <a:xfrm>
            <a:off x="6084131" y="2480787"/>
            <a:ext cx="936142" cy="18123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02" y="4008442"/>
            <a:ext cx="3520952" cy="2652450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059832" y="128714"/>
            <a:ext cx="568863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Qendresa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7-8 Nov 2014</a:t>
            </a:r>
            <a:endParaRPr lang="en-US" altLang="en-US" sz="20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821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a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431958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mal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8788"/>
            <a:ext cx="4392612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23850" y="549275"/>
            <a:ext cx="1430338" cy="396875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Malta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859338" y="549275"/>
            <a:ext cx="1430337" cy="396875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Malta</a:t>
            </a:r>
          </a:p>
        </p:txBody>
      </p:sp>
      <p:grpSp>
        <p:nvGrpSpPr>
          <p:cNvPr id="14342" name="Group 2"/>
          <p:cNvGrpSpPr>
            <a:grpSpLocks/>
          </p:cNvGrpSpPr>
          <p:nvPr/>
        </p:nvGrpSpPr>
        <p:grpSpPr bwMode="auto">
          <a:xfrm>
            <a:off x="468313" y="3014663"/>
            <a:ext cx="4752975" cy="3598862"/>
            <a:chOff x="467544" y="3014663"/>
            <a:chExt cx="4752975" cy="3598862"/>
          </a:xfrm>
        </p:grpSpPr>
        <p:pic>
          <p:nvPicPr>
            <p:cNvPr id="14344" name="Picture 7" descr="medicane-da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014663"/>
              <a:ext cx="4752975" cy="356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972369" y="3032125"/>
              <a:ext cx="3671887" cy="396875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err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Calatabiano</a:t>
              </a:r>
              <a:r>
                <a:rPr lang="en-US" altLang="en-US" sz="2000" b="1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- E. Sicily</a:t>
              </a: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1402581" y="6308725"/>
              <a:ext cx="2592388" cy="304800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1400" b="1" dirty="0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www. wunderground.com</a:t>
              </a:r>
            </a:p>
          </p:txBody>
        </p:sp>
      </p:grp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5364163" y="3429000"/>
            <a:ext cx="36718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u="sng" dirty="0">
                <a:solidFill>
                  <a:srgbClr val="000000"/>
                </a:solidFill>
              </a:rPr>
              <a:t>Catania (LICC)</a:t>
            </a:r>
            <a:r>
              <a:rPr lang="en-GB" altLang="en-US" sz="1800" b="1" dirty="0">
                <a:solidFill>
                  <a:srgbClr val="000000"/>
                </a:solidFill>
              </a:rPr>
              <a:t>  </a:t>
            </a:r>
            <a:r>
              <a:rPr lang="en-GB" altLang="en-US" sz="1800" b="1" dirty="0" smtClean="0">
                <a:solidFill>
                  <a:srgbClr val="000000"/>
                </a:solidFill>
              </a:rPr>
              <a:t>8 Nov 2014</a:t>
            </a:r>
            <a:endParaRPr lang="en-GB" altLang="en-US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0000"/>
                </a:solidFill>
              </a:rPr>
              <a:t>Max sustained 10m wind speed: 15.5 m/s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0000"/>
                </a:solidFill>
              </a:rPr>
              <a:t>Max gust: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0000"/>
                </a:solidFill>
              </a:rPr>
              <a:t>25.8 m/s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15616" y="128714"/>
            <a:ext cx="71287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Damages due to </a:t>
            </a:r>
            <a:r>
              <a:rPr lang="en-US" altLang="en-US" sz="2000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Qendresa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7-8 Nov 2014</a:t>
            </a:r>
            <a:endParaRPr lang="en-US" altLang="en-US" sz="20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348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04819"/>
            <a:ext cx="8658966" cy="3148317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71600" y="116632"/>
            <a:ext cx="741682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Influence on surface marine Chlorophyll concentrations </a:t>
            </a:r>
            <a:endParaRPr lang="en-US" altLang="en-US" sz="20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504" y="5157192"/>
            <a:ext cx="9036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SST drop and increase in chlorophyll concentration due to the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passage.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Possible mechanisms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wind mixing and upwelling, chlorophyll entrainment from the deep chlorophyll maximum, heavy precipitation.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Significant influence of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sea’s phytoplankton.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1520" y="459249"/>
            <a:ext cx="8658966" cy="11695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altLang="en-US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edicane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Qendresa</a:t>
            </a: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7-8 Nov 2014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Chlorophyll percentage differences between the </a:t>
            </a:r>
            <a:r>
              <a:rPr lang="en-GB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maximum chlorophyll-a concentrations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36687" y="4514878"/>
            <a:ext cx="7173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Kotta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Kitsiou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2019: Journal of Marine Science &amp; Engineering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https://doi.org/10.3390/jmse7030075)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62723" y="1555677"/>
            <a:ext cx="3918559" cy="338554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(5 days after) – (5 days before)</a:t>
            </a:r>
            <a:endParaRPr lang="el-GR" altLang="en-US" sz="16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67179" y="1556792"/>
            <a:ext cx="4369317" cy="338554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(5 days after) </a:t>
            </a:r>
            <a:r>
              <a:rPr lang="en-US" altLang="en-US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– (1998–2016 </a:t>
            </a:r>
            <a:r>
              <a:rPr lang="en-US" altLang="en-US" sz="1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Nov. </a:t>
            </a:r>
            <a:r>
              <a:rPr lang="en-US" altLang="en-US" sz="16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clim</a:t>
            </a:r>
            <a:r>
              <a:rPr lang="en-US" altLang="en-US" sz="16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.)</a:t>
            </a:r>
            <a:endParaRPr lang="el-GR" altLang="en-US" sz="16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4213" y="29210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Past cases of </a:t>
            </a:r>
            <a:r>
              <a:rPr lang="en-US" altLang="en-US" sz="4000" b="1" i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medicanes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35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15539"/>
            <a:ext cx="9144793" cy="6889077"/>
          </a:xfrm>
          <a:prstGeom prst="rect">
            <a:avLst/>
          </a:prstGeom>
        </p:spPr>
      </p:pic>
      <p:sp>
        <p:nvSpPr>
          <p:cNvPr id="1116162" name="Text Box 2"/>
          <p:cNvSpPr txBox="1">
            <a:spLocks noChangeArrowheads="1"/>
          </p:cNvSpPr>
          <p:nvPr/>
        </p:nvSpPr>
        <p:spPr bwMode="auto">
          <a:xfrm>
            <a:off x="684213" y="980728"/>
            <a:ext cx="7848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Case study: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November 2014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16163" name="Text Box 3"/>
          <p:cNvSpPr txBox="1">
            <a:spLocks noChangeArrowheads="1"/>
          </p:cNvSpPr>
          <p:nvPr/>
        </p:nvSpPr>
        <p:spPr bwMode="auto">
          <a:xfrm>
            <a:off x="107504" y="2760017"/>
            <a:ext cx="889248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9388" indent="-179388">
              <a:spcBef>
                <a:spcPct val="50000"/>
              </a:spcBef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Carrio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2017: Atmospheric Research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(https://doi.org/10.1016/j.atmosres.2017.07.018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179388" indent="-179388">
              <a:spcBef>
                <a:spcPct val="50000"/>
              </a:spcBef>
            </a:pPr>
            <a:r>
              <a:rPr lang="en-GB" alt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2017: 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Springer (https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://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doi.org/10.1007/978-3-319-35095-0_17) </a:t>
            </a:r>
            <a:endParaRPr lang="el-GR" alt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79388" indent="-179388">
              <a:spcBef>
                <a:spcPct val="50000"/>
              </a:spcBef>
            </a:pPr>
            <a:r>
              <a:rPr lang="en-US" alt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Dimitriadou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2017: MSc Thesis, Aristotle Univ. of Thessaloniki (in Greek)</a:t>
            </a:r>
            <a:r>
              <a:rPr lang="el-GR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ikee.lib.auth.gr/record/294318</a:t>
            </a:r>
            <a:r>
              <a:rPr lang="el-GR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79388" indent="-179388">
              <a:spcBef>
                <a:spcPct val="50000"/>
              </a:spcBef>
            </a:pPr>
            <a:r>
              <a:rPr lang="en-US" alt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2018: Atmospheric Research </a:t>
            </a:r>
            <a:r>
              <a:rPr lang="el-GR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https://doi.org/10.1016/j.atmosres.2017.08.009</a:t>
            </a:r>
            <a:r>
              <a:rPr lang="el-GR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79388" indent="-179388">
              <a:spcBef>
                <a:spcPct val="50000"/>
              </a:spcBef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Pytharoulis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Atmosphere (</a:t>
            </a:r>
            <a:r>
              <a:rPr lang="en-GB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https://doi.org/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10.3390/atmos9110436)</a:t>
            </a:r>
          </a:p>
          <a:p>
            <a:pPr marL="179388" indent="-179388">
              <a:spcBef>
                <a:spcPct val="50000"/>
              </a:spcBef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QJRMS (https://doi.org/10.1002/qj.3322)</a:t>
            </a:r>
          </a:p>
          <a:p>
            <a:pPr marL="179388" indent="-179388">
              <a:spcBef>
                <a:spcPct val="50000"/>
              </a:spcBef>
            </a:pP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Mylonas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2019: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Atmosphere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(https://doi.org/10.3390/atmos10080425)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228184" y="6290156"/>
            <a:ext cx="29017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Image credit: </a:t>
            </a:r>
            <a:r>
              <a:rPr lang="en-US" alt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Protezionecivile</a:t>
            </a:r>
            <a:r>
              <a:rPr lang="en-US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Italy</a:t>
            </a:r>
          </a:p>
          <a:p>
            <a:r>
              <a:rPr lang="en-US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www.wunderground.com</a:t>
            </a:r>
            <a:endParaRPr lang="el-G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923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59400" y="3296597"/>
            <a:ext cx="2328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Lampedusa</a:t>
            </a:r>
            <a:endParaRPr lang="en-US" altLang="en-US" sz="26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3230562" cy="396875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MSG IR - 7 Nov 2014</a:t>
            </a:r>
          </a:p>
        </p:txBody>
      </p:sp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3787775"/>
            <a:ext cx="5481637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36600"/>
            <a:ext cx="5180012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82850" y="7144"/>
            <a:ext cx="33845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QENDRESA</a:t>
            </a:r>
          </a:p>
        </p:txBody>
      </p:sp>
    </p:spTree>
    <p:extLst>
      <p:ext uri="{BB962C8B-B14F-4D97-AF65-F5344CB8AC3E}">
        <p14:creationId xmlns:p14="http://schemas.microsoft.com/office/powerpoint/2010/main" val="21002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79375" y="404813"/>
            <a:ext cx="4132263" cy="3025775"/>
            <a:chOff x="251519" y="498437"/>
            <a:chExt cx="3960183" cy="2932090"/>
          </a:xfrm>
        </p:grpSpPr>
        <p:pic>
          <p:nvPicPr>
            <p:cNvPr id="1025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2" t="46349" r="13007"/>
            <a:stretch>
              <a:fillRect/>
            </a:stretch>
          </p:blipFill>
          <p:spPr bwMode="auto">
            <a:xfrm>
              <a:off x="251519" y="498437"/>
              <a:ext cx="3960183" cy="293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044165" y="549202"/>
              <a:ext cx="2230360" cy="581495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6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MSG IR                       1100 UTC  7/11/14</a:t>
              </a:r>
              <a:endParaRPr lang="el-GR" altLang="en-US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4311651" y="404490"/>
            <a:ext cx="4611143" cy="3384550"/>
            <a:chOff x="3704" y="799"/>
            <a:chExt cx="2883" cy="2132"/>
          </a:xfrm>
        </p:grpSpPr>
        <p:pic>
          <p:nvPicPr>
            <p:cNvPr id="1025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799"/>
              <a:ext cx="2883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611" y="862"/>
              <a:ext cx="1452" cy="366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6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MSG IR                           1800 UTC   7/11/14</a:t>
              </a:r>
              <a:endParaRPr lang="el-GR" altLang="en-US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0244" name="Group 1"/>
          <p:cNvGrpSpPr>
            <a:grpSpLocks/>
          </p:cNvGrpSpPr>
          <p:nvPr/>
        </p:nvGrpSpPr>
        <p:grpSpPr bwMode="auto">
          <a:xfrm>
            <a:off x="2450034" y="3480594"/>
            <a:ext cx="4167188" cy="3175000"/>
            <a:chOff x="80121" y="3502026"/>
            <a:chExt cx="4166358" cy="3175000"/>
          </a:xfrm>
        </p:grpSpPr>
        <p:pic>
          <p:nvPicPr>
            <p:cNvPr id="10255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9" t="45126" r="13277"/>
            <a:stretch>
              <a:fillRect/>
            </a:stretch>
          </p:blipFill>
          <p:spPr bwMode="auto">
            <a:xfrm>
              <a:off x="80121" y="3502026"/>
              <a:ext cx="4166358" cy="317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072111" y="3644901"/>
              <a:ext cx="2231580" cy="581025"/>
            </a:xfrm>
            <a:prstGeom prst="rect">
              <a:avLst/>
            </a:prstGeom>
            <a:solidFill>
              <a:srgbClr val="C0C0C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16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MSG IR                            0400 UTC  8/11/14</a:t>
              </a:r>
              <a:endParaRPr lang="el-GR" altLang="en-US" sz="16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0528" y="5962022"/>
            <a:ext cx="1943100" cy="523220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source: www.sat24.com </a:t>
            </a:r>
            <a:r>
              <a:rPr lang="en-US" altLang="en-US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    </a:t>
            </a:r>
            <a:endParaRPr lang="el-GR" altLang="en-US" sz="16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388" y="2852936"/>
            <a:ext cx="1944687" cy="523220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source: www.sat24.com </a:t>
            </a:r>
            <a:r>
              <a:rPr lang="en-US" altLang="en-US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    </a:t>
            </a:r>
            <a:endParaRPr lang="el-GR" altLang="en-US" sz="16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923512" y="3168978"/>
            <a:ext cx="1944688" cy="523220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2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source: www.sat24.com </a:t>
            </a:r>
            <a:r>
              <a:rPr lang="en-US" altLang="en-US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     </a:t>
            </a:r>
            <a:endParaRPr lang="el-GR" altLang="en-US" sz="16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482850" y="4614"/>
            <a:ext cx="33845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QENDRESA</a:t>
            </a:r>
          </a:p>
        </p:txBody>
      </p:sp>
    </p:spTree>
    <p:extLst>
      <p:ext uri="{BB962C8B-B14F-4D97-AF65-F5344CB8AC3E}">
        <p14:creationId xmlns:p14="http://schemas.microsoft.com/office/powerpoint/2010/main" val="1563621595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rys_Dim\Downloads\Cyclone_trac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7128792" cy="432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256"/>
            <a:ext cx="3717925" cy="2773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202" y="5589240"/>
            <a:ext cx="22682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Dimitriadou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2017: MSc Thesis, Aristotle Univ. of Thessaloniki</a:t>
            </a:r>
          </a:p>
        </p:txBody>
      </p:sp>
    </p:spTree>
    <p:extLst>
      <p:ext uri="{BB962C8B-B14F-4D97-AF65-F5344CB8AC3E}">
        <p14:creationId xmlns:p14="http://schemas.microsoft.com/office/powerpoint/2010/main" val="1174827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573463"/>
            <a:ext cx="5165725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51275" y="260350"/>
            <a:ext cx="23288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Malta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9388" y="4724400"/>
            <a:ext cx="2592387" cy="304800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www.wunderground.com</a:t>
            </a:r>
            <a:endParaRPr lang="en-US" altLang="en-US" sz="14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3" name="Picture 5" descr="medicane-malta-loo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46405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8"/>
          <p:cNvGrpSpPr>
            <a:grpSpLocks/>
          </p:cNvGrpSpPr>
          <p:nvPr/>
        </p:nvGrpSpPr>
        <p:grpSpPr bwMode="auto">
          <a:xfrm>
            <a:off x="5562600" y="476250"/>
            <a:ext cx="3546475" cy="3116263"/>
            <a:chOff x="5135" y="186"/>
            <a:chExt cx="2234" cy="1963"/>
          </a:xfrm>
        </p:grpSpPr>
        <p:pic>
          <p:nvPicPr>
            <p:cNvPr id="12295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" y="186"/>
              <a:ext cx="2234" cy="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5623" y="203"/>
              <a:ext cx="1564" cy="446"/>
            </a:xfrm>
            <a:prstGeom prst="rect">
              <a:avLst/>
            </a:prstGeom>
            <a:solidFill>
              <a:srgbClr val="C0C0C0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</a:rPr>
                <a:t>MSG IR                        1630 UTC  7 Nov 2014</a:t>
              </a:r>
              <a:endParaRPr lang="el-GR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9420" y="5157192"/>
            <a:ext cx="3284468" cy="161582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Bugibba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(Malta):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978.6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at 1613 UTC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 knots gust at 1558 UTC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QJRMS</a:t>
            </a:r>
          </a:p>
        </p:txBody>
      </p:sp>
    </p:spTree>
    <p:extLst>
      <p:ext uri="{BB962C8B-B14F-4D97-AF65-F5344CB8AC3E}">
        <p14:creationId xmlns:p14="http://schemas.microsoft.com/office/powerpoint/2010/main" val="34325270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107950" y="412750"/>
            <a:ext cx="8969375" cy="6329363"/>
            <a:chOff x="68" y="119"/>
            <a:chExt cx="5650" cy="3987"/>
          </a:xfrm>
        </p:grpSpPr>
        <p:pic>
          <p:nvPicPr>
            <p:cNvPr id="16396" name="Picture 4" descr="sectionXZ_V-WIND_Tanom_07-11-14_12z_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9" r="4724" b="3149"/>
            <a:stretch>
              <a:fillRect/>
            </a:stretch>
          </p:blipFill>
          <p:spPr bwMode="auto">
            <a:xfrm>
              <a:off x="68" y="119"/>
              <a:ext cx="2793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5" descr="sectionXZ_V-WIND_Tanom_07-11-14_18z_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9" r="4724" b="3149"/>
            <a:stretch>
              <a:fillRect/>
            </a:stretch>
          </p:blipFill>
          <p:spPr bwMode="auto">
            <a:xfrm>
              <a:off x="2925" y="119"/>
              <a:ext cx="2793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6" descr="sectionXZ_V-WIND_Tanom_08-11-14_00z_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9" r="4724" b="3149"/>
            <a:stretch>
              <a:fillRect/>
            </a:stretch>
          </p:blipFill>
          <p:spPr bwMode="auto">
            <a:xfrm>
              <a:off x="68" y="2115"/>
              <a:ext cx="2793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7" descr="sectionXZ_V-WIND_Tanom_08-11-14_06z_3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9" r="4724" b="3149"/>
            <a:stretch>
              <a:fillRect/>
            </a:stretch>
          </p:blipFill>
          <p:spPr bwMode="auto">
            <a:xfrm>
              <a:off x="2925" y="2115"/>
              <a:ext cx="2793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11188" y="620713"/>
            <a:ext cx="1944588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12z 7/11/14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5146674" y="620713"/>
            <a:ext cx="2017613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18z 7/11/14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11188" y="3789363"/>
            <a:ext cx="2016596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00z 8/11/14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146675" y="3789363"/>
            <a:ext cx="2017612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06z 8/11/14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3203575" y="0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ECMWF analyses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7950" y="3213100"/>
            <a:ext cx="4570413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      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643438" y="3213100"/>
            <a:ext cx="4572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      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7950" y="6345238"/>
            <a:ext cx="4570413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643438" y="6345238"/>
            <a:ext cx="45720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      E</a:t>
            </a:r>
          </a:p>
        </p:txBody>
      </p:sp>
    </p:spTree>
    <p:extLst>
      <p:ext uri="{BB962C8B-B14F-4D97-AF65-F5344CB8AC3E}">
        <p14:creationId xmlns:p14="http://schemas.microsoft.com/office/powerpoint/2010/main" val="2815018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928"/>
            <a:ext cx="6367272" cy="64861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46924" y="1124744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4443268" y="1124744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346924" y="2132856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4443268" y="2132856"/>
            <a:ext cx="1512168" cy="4320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346924" y="4581128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291140" y="4581128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291140" y="4005064"/>
            <a:ext cx="1512168" cy="4320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13640" y="250776"/>
            <a:ext cx="31931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2000" u="sng" dirty="0" err="1" smtClean="0">
                <a:solidFill>
                  <a:srgbClr val="000000"/>
                </a:solidFill>
                <a:ea typeface="Times New Roman" panose="02020603050405020304" pitchFamily="18" charset="0"/>
              </a:rPr>
              <a:t>Medicanes</a:t>
            </a:r>
            <a:r>
              <a:rPr lang="en-US" altLang="en-US" sz="2000" u="sng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eaLnBrk="0" hangingPunct="0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Thermally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symmetric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      B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&lt;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sym typeface="Symbol" panose="05050102010706020507" pitchFamily="18" charset="2"/>
              </a:rPr>
              <a:t> 1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0 m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229566"/>
              </p:ext>
            </p:extLst>
          </p:nvPr>
        </p:nvGraphicFramePr>
        <p:xfrm>
          <a:off x="6883350" y="1495256"/>
          <a:ext cx="1289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4" name="Equation" r:id="rId4" imgW="533160" imgH="228600" progId="Equation.3">
                  <p:embed/>
                </p:oleObj>
              </mc:Choice>
              <mc:Fallback>
                <p:oleObj name="Equation" r:id="rId4" imgW="533160" imgH="2286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350" y="1495256"/>
                        <a:ext cx="128905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453951"/>
              </p:ext>
            </p:extLst>
          </p:nvPr>
        </p:nvGraphicFramePr>
        <p:xfrm>
          <a:off x="6836505" y="2287344"/>
          <a:ext cx="131921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5" name="Equation" r:id="rId6" imgW="545760" imgH="228600" progId="Equation.3">
                  <p:embed/>
                </p:oleObj>
              </mc:Choice>
              <mc:Fallback>
                <p:oleObj name="Equation" r:id="rId6" imgW="545760" imgH="2286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6505" y="2287344"/>
                        <a:ext cx="1319213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324786" y="1183832"/>
            <a:ext cx="289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Lower layer Warm Core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1958875"/>
            <a:ext cx="2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Upper layer Warm Core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7733" y="3100898"/>
            <a:ext cx="289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900-600 </a:t>
            </a:r>
            <a:r>
              <a:rPr lang="en-GB" sz="2000" dirty="0" err="1" smtClean="0">
                <a:solidFill>
                  <a:srgbClr val="000000"/>
                </a:solidFill>
              </a:rPr>
              <a:t>hPa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6341258"/>
            <a:ext cx="289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900-600 </a:t>
            </a:r>
            <a:r>
              <a:rPr lang="en-GB" sz="2000" dirty="0" err="1" smtClean="0">
                <a:solidFill>
                  <a:srgbClr val="000000"/>
                </a:solidFill>
              </a:rPr>
              <a:t>hPa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93802" y="1634117"/>
            <a:ext cx="289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900-600 </a:t>
            </a:r>
            <a:r>
              <a:rPr lang="en-GB" sz="2000" dirty="0" err="1" smtClean="0">
                <a:solidFill>
                  <a:srgbClr val="000000"/>
                </a:solidFill>
              </a:rPr>
              <a:t>hPa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109086" y="4948714"/>
            <a:ext cx="289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600-300 </a:t>
            </a:r>
            <a:r>
              <a:rPr lang="en-GB" sz="2000" dirty="0" err="1" smtClean="0">
                <a:solidFill>
                  <a:srgbClr val="000000"/>
                </a:solidFill>
              </a:rPr>
              <a:t>hPa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9253" y="341101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R=200km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6556375" y="4999038"/>
            <a:ext cx="2481263" cy="1323975"/>
          </a:xfrm>
          <a:prstGeom prst="rect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l-GR" sz="2000" u="sng">
                <a:solidFill>
                  <a:srgbClr val="000000"/>
                </a:solidFill>
              </a:rPr>
              <a:t>Medicane</a:t>
            </a:r>
            <a:r>
              <a:rPr lang="en-GB" altLang="el-GR" sz="2000">
                <a:solidFill>
                  <a:srgbClr val="000000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2000">
                <a:solidFill>
                  <a:srgbClr val="000000"/>
                </a:solidFill>
              </a:rPr>
              <a:t>12 UTC 7 Nov 2014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2000">
                <a:solidFill>
                  <a:srgbClr val="000000"/>
                </a:solidFill>
              </a:rPr>
              <a:t>18 UTC 7 Nov 2014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2000">
                <a:solidFill>
                  <a:srgbClr val="000000"/>
                </a:solidFill>
              </a:rPr>
              <a:t>00 UTC 8 Nov 2014</a:t>
            </a:r>
          </a:p>
        </p:txBody>
      </p:sp>
    </p:spTree>
    <p:extLst>
      <p:ext uri="{BB962C8B-B14F-4D97-AF65-F5344CB8AC3E}">
        <p14:creationId xmlns:p14="http://schemas.microsoft.com/office/powerpoint/2010/main" val="20955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43170" descr="http://www1.wetter3.de/Archiv/UKMet/14110700_UKMet_Analyse.gif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 t="3456"/>
          <a:stretch/>
        </p:blipFill>
        <p:spPr bwMode="auto">
          <a:xfrm>
            <a:off x="598161" y="3270385"/>
            <a:ext cx="2990376" cy="35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1.wetter3.de/Archiv/UKMet/14110612_UKMet_Analyse.gif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9" t="3410"/>
          <a:stretch/>
        </p:blipFill>
        <p:spPr bwMode="auto">
          <a:xfrm>
            <a:off x="591110" y="47307"/>
            <a:ext cx="2946807" cy="3545596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9" name="Picture 43171" descr="http://www1.wetter3.de/Archiv/UKMet/14110706_UKMet_Analyse.gif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4" t="3745"/>
          <a:stretch/>
        </p:blipFill>
        <p:spPr bwMode="auto">
          <a:xfrm>
            <a:off x="4982626" y="3185022"/>
            <a:ext cx="2966008" cy="35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807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64313" y="154277"/>
            <a:ext cx="3600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UKMO, 12 UTC 6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93149" y="3584444"/>
            <a:ext cx="3600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UKMO, 00 UTC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665430" y="3559863"/>
            <a:ext cx="3600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UKMO, 06 UTC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3133" t="4411" r="3118" b="-158"/>
          <a:stretch/>
        </p:blipFill>
        <p:spPr>
          <a:xfrm>
            <a:off x="4997332" y="0"/>
            <a:ext cx="2936596" cy="3511317"/>
          </a:xfrm>
          <a:prstGeom prst="rect">
            <a:avLst/>
          </a:prstGeom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4716016" y="188640"/>
            <a:ext cx="3600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UKMO, 18 UTC 6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504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GEOP_TEMP_06-11-14_18z_500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189" r="9877" b="4410"/>
          <a:stretch>
            <a:fillRect/>
          </a:stretch>
        </p:blipFill>
        <p:spPr bwMode="auto">
          <a:xfrm>
            <a:off x="3879850" y="38100"/>
            <a:ext cx="446405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GEOP_TEMP_06-11-14_18z_850mb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6299" r="9087" b="3149"/>
          <a:stretch>
            <a:fillRect/>
          </a:stretch>
        </p:blipFill>
        <p:spPr bwMode="auto">
          <a:xfrm>
            <a:off x="4076700" y="3376613"/>
            <a:ext cx="43402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240213" y="333375"/>
            <a:ext cx="1657350" cy="396875"/>
          </a:xfrm>
          <a:prstGeom prst="rect">
            <a:avLst/>
          </a:prstGeom>
          <a:solidFill>
            <a:srgbClr val="C0C0C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500 </a:t>
            </a: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384675" y="3644900"/>
            <a:ext cx="1657350" cy="396875"/>
          </a:xfrm>
          <a:prstGeom prst="rect">
            <a:avLst/>
          </a:prstGeom>
          <a:solidFill>
            <a:srgbClr val="C0C0C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850 </a:t>
            </a: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259632" y="620713"/>
            <a:ext cx="2340818" cy="400110"/>
          </a:xfrm>
          <a:prstGeom prst="rect">
            <a:avLst/>
          </a:prstGeom>
          <a:solidFill>
            <a:srgbClr val="C0C0C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18z </a:t>
            </a: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Nov 2014</a:t>
            </a:r>
            <a:endParaRPr lang="en-US" altLang="en-US" sz="2000" b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474788" y="79375"/>
            <a:ext cx="2376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ECMWF analyses</a:t>
            </a:r>
          </a:p>
        </p:txBody>
      </p:sp>
      <p:pic>
        <p:nvPicPr>
          <p:cNvPr id="19464" name="Picture 5" descr="GEOP_TEMP_06-11-14_18z_500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9" t="19769" r="2364" b="12378"/>
          <a:stretch>
            <a:fillRect/>
          </a:stretch>
        </p:blipFill>
        <p:spPr bwMode="auto">
          <a:xfrm>
            <a:off x="8488363" y="44450"/>
            <a:ext cx="5048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3" t="13625" b="9344"/>
          <a:stretch>
            <a:fillRect/>
          </a:stretch>
        </p:blipFill>
        <p:spPr bwMode="auto">
          <a:xfrm>
            <a:off x="3348038" y="3079750"/>
            <a:ext cx="5318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6" descr="scan0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" b="46648"/>
          <a:stretch/>
        </p:blipFill>
        <p:spPr bwMode="auto">
          <a:xfrm>
            <a:off x="-9525" y="1700808"/>
            <a:ext cx="3816350" cy="12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7950" y="3132257"/>
            <a:ext cx="2376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Hoskins et al.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1985: QJRMS, 111, 877-946</a:t>
            </a:r>
            <a:endParaRPr lang="el-GR" altLang="en-US" sz="1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8750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GEOP_PV2_MSLP_06-11-14_12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9448" r="4724" b="4724"/>
          <a:stretch>
            <a:fillRect/>
          </a:stretch>
        </p:blipFill>
        <p:spPr bwMode="auto">
          <a:xfrm>
            <a:off x="63500" y="963613"/>
            <a:ext cx="44370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GEOP_PV2_MSLP_07-11-14_00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9448" r="4724" b="4724"/>
          <a:stretch>
            <a:fillRect/>
          </a:stretch>
        </p:blipFill>
        <p:spPr bwMode="auto">
          <a:xfrm>
            <a:off x="4572000" y="963613"/>
            <a:ext cx="44370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GEOP_PV2_MSLP_07-11-14_06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9448" r="4724" b="4724"/>
          <a:stretch>
            <a:fillRect/>
          </a:stretch>
        </p:blipFill>
        <p:spPr bwMode="auto">
          <a:xfrm>
            <a:off x="63500" y="3916363"/>
            <a:ext cx="44370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GEOP_PV2_MSLP_07-11-14_12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9448" r="4724" b="4724"/>
          <a:stretch>
            <a:fillRect/>
          </a:stretch>
        </p:blipFill>
        <p:spPr bwMode="auto">
          <a:xfrm>
            <a:off x="4572000" y="3916363"/>
            <a:ext cx="44370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23849" y="1108075"/>
            <a:ext cx="2233613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12z 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Nov 2014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859338" y="1108075"/>
            <a:ext cx="2305050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00z 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23850" y="4095750"/>
            <a:ext cx="2233612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06z 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59338" y="4095750"/>
            <a:ext cx="2305050" cy="400110"/>
          </a:xfrm>
          <a:prstGeom prst="rect">
            <a:avLst/>
          </a:prstGeom>
          <a:solidFill>
            <a:srgbClr val="C0C0C0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12z 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140200" y="9572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km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8531225" y="9572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km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4140200" y="391001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km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8531225" y="391001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km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203575" y="793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ECMWF analyses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835150" y="476250"/>
            <a:ext cx="5329238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mslp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US" altLang="en-US" sz="2000" b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&amp; </a:t>
            </a:r>
            <a:r>
              <a:rPr lang="en-US" altLang="en-US" sz="2000" b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geop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height of PV=2 PVU</a:t>
            </a:r>
          </a:p>
        </p:txBody>
      </p:sp>
    </p:spTree>
    <p:extLst>
      <p:ext uri="{BB962C8B-B14F-4D97-AF65-F5344CB8AC3E}">
        <p14:creationId xmlns:p14="http://schemas.microsoft.com/office/powerpoint/2010/main" val="392308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/>
          <a:stretch/>
        </p:blipFill>
        <p:spPr bwMode="auto">
          <a:xfrm>
            <a:off x="177800" y="908720"/>
            <a:ext cx="8786813" cy="546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913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Text Box 2"/>
          <p:cNvSpPr txBox="1">
            <a:spLocks noChangeArrowheads="1"/>
          </p:cNvSpPr>
          <p:nvPr/>
        </p:nvSpPr>
        <p:spPr bwMode="auto">
          <a:xfrm>
            <a:off x="684213" y="2276872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Case study, Satellite analysis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16163" name="Text Box 3"/>
          <p:cNvSpPr txBox="1">
            <a:spLocks noChangeArrowheads="1"/>
          </p:cNvSpPr>
          <p:nvPr/>
        </p:nvSpPr>
        <p:spPr bwMode="auto">
          <a:xfrm>
            <a:off x="251520" y="3933056"/>
            <a:ext cx="88924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Dimitriadou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2017: MSc Thesis, Aristotle Univ. of Thessaloniki (in Greek)</a:t>
            </a:r>
            <a:r>
              <a:rPr lang="el-GR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</a:t>
            </a:r>
            <a:r>
              <a:rPr lang="en-GB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ikee.lib.auth.gr/record/294318</a:t>
            </a:r>
            <a:r>
              <a:rPr lang="el-GR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72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881611"/>
            <a:ext cx="9036496" cy="5571725"/>
            <a:chOff x="0" y="665587"/>
            <a:chExt cx="9036496" cy="5571725"/>
          </a:xfrm>
        </p:grpSpPr>
        <p:pic>
          <p:nvPicPr>
            <p:cNvPr id="3079" name="Picture 49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5587"/>
              <a:ext cx="2973712" cy="226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5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448" y="665587"/>
              <a:ext cx="2973712" cy="226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559" y="665587"/>
              <a:ext cx="2973712" cy="226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5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0" y="3180798"/>
              <a:ext cx="2956334" cy="226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50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826" y="3180798"/>
              <a:ext cx="2956334" cy="226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50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62" y="3180798"/>
              <a:ext cx="2956334" cy="226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Picture 4337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679581"/>
              <a:ext cx="8582860" cy="557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3665" y="-1314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0" y="868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885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l-G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123728" y="206808"/>
            <a:ext cx="502352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channel 9, Thermal IR, 10.8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27584" y="2780194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923928" y="2780928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092280" y="2780928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27584" y="5260404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923928" y="5261138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092280" y="5261138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803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9592" y="704501"/>
            <a:ext cx="7920880" cy="5964859"/>
            <a:chOff x="899592" y="457199"/>
            <a:chExt cx="7920880" cy="5964859"/>
          </a:xfrm>
        </p:grpSpPr>
        <p:pic>
          <p:nvPicPr>
            <p:cNvPr id="4100" name="Picture 44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57199"/>
              <a:ext cx="3403647" cy="259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4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118" y="457199"/>
              <a:ext cx="3403647" cy="259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4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648" y="3140967"/>
              <a:ext cx="3403647" cy="259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" name="Picture 4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913860"/>
              <a:ext cx="7920880" cy="50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7419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502352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channel 9, Thermal IR, 10.8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84871" y="2900785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580112" y="2924944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764396" y="5605314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6338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764704"/>
            <a:ext cx="9036496" cy="5734359"/>
            <a:chOff x="0" y="390752"/>
            <a:chExt cx="9036496" cy="5734359"/>
          </a:xfrm>
        </p:grpSpPr>
        <p:pic>
          <p:nvPicPr>
            <p:cNvPr id="6151" name="Picture 4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75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4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55" y="39075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4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9075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5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5" y="291763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45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55" y="291763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45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7" y="2917632"/>
              <a:ext cx="2952328" cy="226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5" name="Picture 45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488846"/>
              <a:ext cx="8121401" cy="636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0" y="1383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502352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channel 9, Thermal IR, 10.8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39552" y="2662823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563888" y="266885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732240" y="266885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39552" y="5183103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563888" y="518913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732240" y="518913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1034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496" y="700557"/>
            <a:ext cx="9108504" cy="5680771"/>
            <a:chOff x="35496" y="365740"/>
            <a:chExt cx="9108504" cy="5680771"/>
          </a:xfrm>
        </p:grpSpPr>
        <p:pic>
          <p:nvPicPr>
            <p:cNvPr id="7174" name="Picture 28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65740"/>
              <a:ext cx="3024336" cy="232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28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580" y="365740"/>
              <a:ext cx="3024336" cy="232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2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664" y="365740"/>
              <a:ext cx="3024336" cy="232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2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2836882"/>
              <a:ext cx="3024336" cy="232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8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496" y="2836882"/>
              <a:ext cx="3024336" cy="232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9" name="Picture 22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60" y="5410246"/>
              <a:ext cx="7848872" cy="636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160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1877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502352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channel 9, Thermal IR, 10.8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67544" y="258908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635896" y="259684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660232" y="259684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195736" y="5109360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364088" y="511712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8797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744416" cy="31683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8" y="692696"/>
            <a:ext cx="3744416" cy="31683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07" y="3673261"/>
            <a:ext cx="3744416" cy="31683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160440" y="32048"/>
            <a:ext cx="194421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HRV    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043608" y="692696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0800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666578" y="692696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0900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481107" y="3673261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5556" y="1916832"/>
            <a:ext cx="936104" cy="95361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5052211" y="2000120"/>
            <a:ext cx="815933" cy="87032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2915816" y="5013176"/>
            <a:ext cx="792088" cy="89814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9502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3217" y="694227"/>
            <a:ext cx="8917566" cy="5433548"/>
            <a:chOff x="46922" y="199259"/>
            <a:chExt cx="8917566" cy="5433548"/>
          </a:xfrm>
        </p:grpSpPr>
        <p:pic>
          <p:nvPicPr>
            <p:cNvPr id="4113" name="Picture 432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2" y="199259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432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568" y="218418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432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904" y="218418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432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0" y="2930253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9" name="Picture 432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568" y="2930253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432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904" y="2958695"/>
              <a:ext cx="2894584" cy="267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7" name="Picture 43247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6"/>
          <a:stretch/>
        </p:blipFill>
        <p:spPr bwMode="auto">
          <a:xfrm>
            <a:off x="825586" y="6237312"/>
            <a:ext cx="7334547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0" y="1160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11820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827584" y="44624"/>
            <a:ext cx="7560841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HRV &amp; Thermal IR at 10.8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(Sandwich Product)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467544" y="295612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419872" y="295688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444208" y="2956882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67544" y="5692426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419872" y="5693186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444208" y="5693186"/>
            <a:ext cx="19442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34155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6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" y="457200"/>
            <a:ext cx="29051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35" y="457200"/>
            <a:ext cx="29051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46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7200"/>
            <a:ext cx="29051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" y="2924944"/>
            <a:ext cx="290830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60" y="2947737"/>
            <a:ext cx="290830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01" y="2924943"/>
            <a:ext cx="290830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C:\Users\Asus-PC\AppData\Local\Microsoft\Windows\INetCache\Content.Word\201411060600__m10-HRV_severeConvection-IT-CH_-_Copy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953222"/>
            <a:ext cx="6336704" cy="63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502352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channel 6, WV, 7.3 </a:t>
            </a:r>
            <a:r>
              <a:rPr lang="el-GR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μ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-8532" y="404664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06 UTC 6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059832" y="404664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 UTC 6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040140" y="404664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 UTC 6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-8532" y="2852936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00 UTC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9832" y="2852936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06 UTC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040140" y="2852936"/>
            <a:ext cx="26363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 UTC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2098032" y="5593182"/>
            <a:ext cx="502352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Contours: 500 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geop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height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675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7200"/>
            <a:ext cx="29051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7200"/>
            <a:ext cx="29051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3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81" y="457200"/>
            <a:ext cx="29051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755576" y="5301208"/>
            <a:ext cx="7920880" cy="1472934"/>
          </a:xfrm>
          <a:prstGeom prst="rect">
            <a:avLst/>
          </a:prstGeo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502352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 Mass RGB,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23528" y="364594"/>
            <a:ext cx="244827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0830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203848" y="364594"/>
            <a:ext cx="244827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0945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444208" y="364594"/>
            <a:ext cx="244827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91643"/>
            <a:ext cx="290830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92" y="2879974"/>
            <a:ext cx="2908300" cy="2224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619672" y="2812866"/>
            <a:ext cx="244827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4860032" y="2812866"/>
            <a:ext cx="244827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7894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72546"/>
            <a:ext cx="3628380" cy="2872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72547"/>
            <a:ext cx="3628380" cy="2872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44" y="3796883"/>
            <a:ext cx="3628380" cy="2872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555776" y="148570"/>
            <a:ext cx="410445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MSG, 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Dust Microphysics RGB, 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98559" y="3250720"/>
            <a:ext cx="24202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0930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527972" y="3244914"/>
            <a:ext cx="24202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439740" y="6269250"/>
            <a:ext cx="24202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1400 UTC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205578" y="2524834"/>
            <a:ext cx="164477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Dust</a:t>
            </a:r>
            <a:endParaRPr lang="en-US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44325" y="2543800"/>
            <a:ext cx="4116980" cy="3110635"/>
            <a:chOff x="4344325" y="2543800"/>
            <a:chExt cx="4116980" cy="3110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0668" t="5703" r="26203" b="14563"/>
            <a:stretch/>
          </p:blipFill>
          <p:spPr>
            <a:xfrm>
              <a:off x="4559476" y="2543800"/>
              <a:ext cx="3686679" cy="3110635"/>
            </a:xfrm>
            <a:prstGeom prst="rect">
              <a:avLst/>
            </a:prstGeom>
          </p:spPr>
        </p:pic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4344325" y="4509755"/>
              <a:ext cx="4116980" cy="923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GB" alt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MODIS                                          </a:t>
              </a:r>
              <a:r>
                <a:rPr lang="en-GB" alt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Fita</a:t>
              </a:r>
              <a:r>
                <a:rPr lang="en-GB" alt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and </a:t>
              </a:r>
              <a:r>
                <a:rPr lang="en-GB" alt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Flaounas</a:t>
              </a:r>
              <a:r>
                <a:rPr lang="en-GB" altLang="en-US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2018: </a:t>
              </a:r>
              <a:r>
                <a:rPr lang="en-GB" alt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QJRMS</a:t>
              </a:r>
              <a:r>
                <a:rPr lang="en-GB" alt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GB" altLang="en-US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doi</a:t>
              </a:r>
              <a:r>
                <a:rPr lang="en-GB" alt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: 10.1002/qj.3273</a:t>
              </a:r>
              <a:endParaRPr lang="en-GB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5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558758" y="6021288"/>
            <a:ext cx="84777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Rasmussen and </a:t>
            </a:r>
            <a:r>
              <a:rPr lang="en-US" alt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Zick</a:t>
            </a: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1987: </a:t>
            </a:r>
            <a:r>
              <a:rPr lang="en-US" altLang="en-US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Tellus</a:t>
            </a: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39A, 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408-425 </a:t>
            </a:r>
            <a:endParaRPr lang="el-GR" alt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Paranos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2016: M.Sc. Thesis, Aristotle Univ. </a:t>
            </a: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Thessaloniki, Greece (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ikee.lib.auth.gr/record/284902</a:t>
            </a:r>
            <a:r>
              <a:rPr lang="en-US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r>
              <a:rPr lang="en-US" alt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https://en.wikipedia.org</a:t>
            </a:r>
            <a:endParaRPr lang="en-US" alt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4333" y="44624"/>
            <a:ext cx="3026019" cy="3002150"/>
            <a:chOff x="4642325" y="210826"/>
            <a:chExt cx="3026019" cy="30021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7950" t="15981" r="29131" b="15351"/>
            <a:stretch/>
          </p:blipFill>
          <p:spPr>
            <a:xfrm>
              <a:off x="4651913" y="210826"/>
              <a:ext cx="2952328" cy="2952328"/>
            </a:xfrm>
            <a:prstGeom prst="rect">
              <a:avLst/>
            </a:prstGeom>
          </p:spPr>
        </p:pic>
        <p:sp>
          <p:nvSpPr>
            <p:cNvPr id="1122308" name="Text Box 4"/>
            <p:cNvSpPr txBox="1">
              <a:spLocks noChangeArrowheads="1"/>
            </p:cNvSpPr>
            <p:nvPr/>
          </p:nvSpPr>
          <p:spPr bwMode="auto">
            <a:xfrm>
              <a:off x="4642325" y="2780928"/>
              <a:ext cx="136815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Sep 1983</a:t>
              </a:r>
              <a:endParaRPr lang="el-GR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4 - TextBox"/>
            <p:cNvSpPr txBox="1"/>
            <p:nvPr/>
          </p:nvSpPr>
          <p:spPr>
            <a:xfrm>
              <a:off x="6213009" y="2689756"/>
              <a:ext cx="145533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</a:t>
              </a:r>
            </a:p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Univ. of Dundee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9592" y="3010221"/>
            <a:ext cx="3150244" cy="3009996"/>
            <a:chOff x="4535487" y="58073"/>
            <a:chExt cx="3150244" cy="30099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0" t="22796" r="16400" b="29000"/>
            <a:stretch/>
          </p:blipFill>
          <p:spPr>
            <a:xfrm>
              <a:off x="4604207" y="58073"/>
              <a:ext cx="3081524" cy="3009996"/>
            </a:xfrm>
            <a:prstGeom prst="rect">
              <a:avLst/>
            </a:prstGeom>
          </p:spPr>
        </p:pic>
        <p:sp>
          <p:nvSpPr>
            <p:cNvPr id="1122311" name="Text Box 7"/>
            <p:cNvSpPr txBox="1">
              <a:spLocks noChangeArrowheads="1"/>
            </p:cNvSpPr>
            <p:nvPr/>
          </p:nvSpPr>
          <p:spPr bwMode="auto">
            <a:xfrm>
              <a:off x="4535487" y="2636912"/>
              <a:ext cx="12573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Jan 1995</a:t>
              </a:r>
              <a:endParaRPr lang="el-GR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4 - TextBox"/>
            <p:cNvSpPr txBox="1"/>
            <p:nvPr/>
          </p:nvSpPr>
          <p:spPr>
            <a:xfrm>
              <a:off x="6300192" y="2689175"/>
              <a:ext cx="136127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NOAA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11960" y="3046774"/>
            <a:ext cx="4680520" cy="2948104"/>
            <a:chOff x="4211960" y="3046774"/>
            <a:chExt cx="4680520" cy="29481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15"/>
            <a:stretch/>
          </p:blipFill>
          <p:spPr>
            <a:xfrm>
              <a:off x="4263330" y="3046774"/>
              <a:ext cx="4629150" cy="2948104"/>
            </a:xfrm>
            <a:prstGeom prst="rect">
              <a:avLst/>
            </a:prstGeom>
          </p:spPr>
        </p:pic>
        <p:sp>
          <p:nvSpPr>
            <p:cNvPr id="1122314" name="Text Box 10"/>
            <p:cNvSpPr txBox="1">
              <a:spLocks noChangeArrowheads="1"/>
            </p:cNvSpPr>
            <p:nvPr/>
          </p:nvSpPr>
          <p:spPr bwMode="auto">
            <a:xfrm>
              <a:off x="4211960" y="5594760"/>
              <a:ext cx="1152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Oct 1996</a:t>
              </a:r>
              <a:endParaRPr lang="el-GR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4 - TextBox"/>
            <p:cNvSpPr txBox="1"/>
            <p:nvPr/>
          </p:nvSpPr>
          <p:spPr>
            <a:xfrm>
              <a:off x="7020272" y="5635297"/>
              <a:ext cx="181601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EUMETSAT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3608" y="70493"/>
            <a:ext cx="2954011" cy="2985573"/>
            <a:chOff x="1043608" y="70493"/>
            <a:chExt cx="2954011" cy="29855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3" t="32150" r="12907" b="3801"/>
            <a:stretch/>
          </p:blipFill>
          <p:spPr>
            <a:xfrm>
              <a:off x="1091031" y="70493"/>
              <a:ext cx="2900238" cy="2948575"/>
            </a:xfrm>
            <a:prstGeom prst="rect">
              <a:avLst/>
            </a:prstGeom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1043608" y="2686734"/>
              <a:ext cx="136815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Jan 1982</a:t>
              </a:r>
              <a:endParaRPr lang="el-GR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4 - TextBox"/>
            <p:cNvSpPr txBox="1"/>
            <p:nvPr/>
          </p:nvSpPr>
          <p:spPr>
            <a:xfrm>
              <a:off x="2636349" y="2698533"/>
              <a:ext cx="136127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Source: NOAA</a:t>
              </a:r>
              <a:endParaRPr lang="el-GR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7627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720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691680" y="44624"/>
            <a:ext cx="475252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TRMM, time aver. </a:t>
            </a:r>
            <a:r>
              <a:rPr lang="en-GB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recip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(mm/hr),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1520" y="692695"/>
            <a:ext cx="8851887" cy="5544617"/>
            <a:chOff x="251520" y="692695"/>
            <a:chExt cx="8851887" cy="5544617"/>
          </a:xfrm>
        </p:grpSpPr>
        <p:grpSp>
          <p:nvGrpSpPr>
            <p:cNvPr id="6" name="Group 5"/>
            <p:cNvGrpSpPr/>
            <p:nvPr/>
          </p:nvGrpSpPr>
          <p:grpSpPr>
            <a:xfrm>
              <a:off x="251520" y="692695"/>
              <a:ext cx="8496944" cy="5544617"/>
              <a:chOff x="251520" y="692695"/>
              <a:chExt cx="8496944" cy="5544617"/>
            </a:xfrm>
          </p:grpSpPr>
          <p:pic>
            <p:nvPicPr>
              <p:cNvPr id="9219" name="Picture 503" descr="GIOVANNI-output61WtPzXL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1" y="692695"/>
                <a:ext cx="4103298" cy="2878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8" name="Picture 507" descr="GIOVANNI-output7iRBldpq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692695"/>
                <a:ext cx="4103298" cy="2878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7" name="Picture 509" descr="GIOVANNI-outputvvPCuYNe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3356991"/>
                <a:ext cx="4103298" cy="2878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C:\Users\Krys_Dim\Desktop\TRMM\GIOVANNI-outputuj6XdAXE.pn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0652" y="3356992"/>
                <a:ext cx="4107812" cy="288032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</p:pic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611560" y="764704"/>
                <a:ext cx="316835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0730-1030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5076056" y="764704"/>
                <a:ext cx="316835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1030-1330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611560" y="3429000"/>
                <a:ext cx="316835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1330-1630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5076056" y="3429000"/>
                <a:ext cx="316835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1630-1930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pic>
          <p:nvPicPr>
            <p:cNvPr id="18" name="Picture 17" descr="C:\Users\Krys_Dim\Desktop\TRMM\GIOVANNI-output61WtPzXL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34" t="26175" r="1693" b="24775"/>
            <a:stretch/>
          </p:blipFill>
          <p:spPr bwMode="auto">
            <a:xfrm>
              <a:off x="3994261" y="727885"/>
              <a:ext cx="645234" cy="2688921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19" name="Picture 18" descr="C:\Users\Krys_Dim\Desktop\TRMM\GIOVANNI-output7iRBldpq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10" t="25730" r="2387" b="22937"/>
            <a:stretch/>
          </p:blipFill>
          <p:spPr bwMode="auto">
            <a:xfrm>
              <a:off x="8244408" y="865011"/>
              <a:ext cx="684655" cy="2534061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20" name="Picture 19" descr="C:\Users\Krys_Dim\Desktop\TRMM\GIOVANNI-outputvvPCuYNe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5" t="27015" r="2448" b="25222"/>
            <a:stretch/>
          </p:blipFill>
          <p:spPr bwMode="auto">
            <a:xfrm>
              <a:off x="3995936" y="3422109"/>
              <a:ext cx="644717" cy="2671187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21" name="Picture 20" descr="C:\Users\Krys_Dim\Desktop\TRMM\GIOVANNI-outputuj6XdAXE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4" t="25207" r="1965" b="24848"/>
            <a:stretch/>
          </p:blipFill>
          <p:spPr bwMode="auto">
            <a:xfrm>
              <a:off x="8244408" y="3429000"/>
              <a:ext cx="858999" cy="276785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39184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1560" y="476672"/>
            <a:ext cx="8064896" cy="6264696"/>
            <a:chOff x="611560" y="476672"/>
            <a:chExt cx="8064896" cy="6264696"/>
          </a:xfrm>
        </p:grpSpPr>
        <p:grpSp>
          <p:nvGrpSpPr>
            <p:cNvPr id="6" name="Group 5"/>
            <p:cNvGrpSpPr/>
            <p:nvPr/>
          </p:nvGrpSpPr>
          <p:grpSpPr>
            <a:xfrm>
              <a:off x="611560" y="476672"/>
              <a:ext cx="7776864" cy="6264696"/>
              <a:chOff x="611560" y="476672"/>
              <a:chExt cx="7776864" cy="6264696"/>
            </a:xfrm>
          </p:grpSpPr>
          <p:pic>
            <p:nvPicPr>
              <p:cNvPr id="11267" name="Picture 43024" descr="GIOVANNI-outputRZKyE_ou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76672"/>
                <a:ext cx="3672408" cy="3096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6" name="Picture 43025" descr="GIOVANNI-outputpUOvUpID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476672"/>
                <a:ext cx="3672408" cy="3096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5" name="Picture 43026" descr="GIOVANNI-output4cJtf03V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645024"/>
                <a:ext cx="3672408" cy="3096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16"/>
              <p:cNvSpPr txBox="1">
                <a:spLocks noChangeArrowheads="1"/>
              </p:cNvSpPr>
              <p:nvPr/>
            </p:nvSpPr>
            <p:spPr bwMode="auto">
              <a:xfrm>
                <a:off x="611560" y="548680"/>
                <a:ext cx="331236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1930-2230 UTC 7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4716016" y="548680"/>
                <a:ext cx="331236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2230-0130 UTC 7-8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2511461" y="3710645"/>
                <a:ext cx="331236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0130-0430 UTC 8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pic>
          <p:nvPicPr>
            <p:cNvPr id="14" name="Picture 13" descr="C:\Users\Krys_Dim\Desktop\TRMM\GIOVANNI-outputRZKyE_ou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8" t="26843" r="1513" b="25797"/>
            <a:stretch/>
          </p:blipFill>
          <p:spPr bwMode="auto">
            <a:xfrm>
              <a:off x="3923928" y="634337"/>
              <a:ext cx="520678" cy="274240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15" name="Picture 14" descr="C:\Users\Krys_Dim\Desktop\TRMM\GIOVANNI-outputpUOvUpID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78" t="27065" r="1537" b="23597"/>
            <a:stretch/>
          </p:blipFill>
          <p:spPr bwMode="auto">
            <a:xfrm>
              <a:off x="8028385" y="675239"/>
              <a:ext cx="648071" cy="288031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16" name="Picture 15" descr="C:\Users\Krys_Dim\Desktop\TRMM\GIOVANNI-output4cJtf03V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32" t="27930" r="1612" b="24301"/>
            <a:stretch/>
          </p:blipFill>
          <p:spPr bwMode="auto">
            <a:xfrm>
              <a:off x="5724128" y="3841303"/>
              <a:ext cx="562980" cy="2846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907704" y="-27384"/>
            <a:ext cx="475252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TRMM, time aver. </a:t>
            </a:r>
            <a:r>
              <a:rPr lang="en-GB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recip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(mm/hr), 7-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125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457200"/>
            <a:ext cx="9073008" cy="5708104"/>
            <a:chOff x="107504" y="457200"/>
            <a:chExt cx="9073008" cy="5708104"/>
          </a:xfrm>
        </p:grpSpPr>
        <p:grpSp>
          <p:nvGrpSpPr>
            <p:cNvPr id="7" name="Group 6"/>
            <p:cNvGrpSpPr/>
            <p:nvPr/>
          </p:nvGrpSpPr>
          <p:grpSpPr>
            <a:xfrm>
              <a:off x="107504" y="457200"/>
              <a:ext cx="8856984" cy="5708104"/>
              <a:chOff x="107504" y="457200"/>
              <a:chExt cx="8856984" cy="5708104"/>
            </a:xfrm>
          </p:grpSpPr>
          <p:pic>
            <p:nvPicPr>
              <p:cNvPr id="12292" name="Picture 43027" descr="GIOVANNI-outputTLQnjiAc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457200"/>
                <a:ext cx="4320480" cy="2808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1" name="Picture 43029" descr="GIOVANNI-outputClXnn6t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476993"/>
                <a:ext cx="4320480" cy="2808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0" name="Picture 43036" descr="GIOVANNI-output2LuaYv4y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3356992"/>
                <a:ext cx="4320480" cy="2808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89" name="Picture 43037" descr="GIOVANNI-outputpoopcBxM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3356992"/>
                <a:ext cx="4320480" cy="2808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251520" y="552455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0630-0929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4932040" y="548680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0930-1229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251520" y="3460938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1230-1529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4932040" y="3457163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1530-1829 UTC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pic>
          <p:nvPicPr>
            <p:cNvPr id="16" name="Picture 15" descr="C:\Users\Krys_Dim\Desktop\GPM\GIOVANNI-outputTLQnjiAc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5" t="27408" r="2405" b="25716"/>
            <a:stretch/>
          </p:blipFill>
          <p:spPr bwMode="auto">
            <a:xfrm>
              <a:off x="4067944" y="548680"/>
              <a:ext cx="576064" cy="258501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17" name="Picture 16" descr="C:\Users\Krys_Dim\Desktop\GPM\GIOVANNI-outputClXnn6t2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2" t="28921" r="1448" b="24492"/>
            <a:stretch/>
          </p:blipFill>
          <p:spPr bwMode="auto">
            <a:xfrm>
              <a:off x="8460432" y="661825"/>
              <a:ext cx="720080" cy="2603687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</p:pic>
        <p:pic>
          <p:nvPicPr>
            <p:cNvPr id="18" name="Picture 17" descr="C:\Users\Krys_Dim\Desktop\GPM\GIOVANNI-output2LuaYv4y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4" t="28923" r="2384" b="26087"/>
            <a:stretch/>
          </p:blipFill>
          <p:spPr bwMode="auto">
            <a:xfrm>
              <a:off x="4071900" y="3542276"/>
              <a:ext cx="572108" cy="24377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9" name="Picture 18" descr="C:\Users\Krys_Dim\Desktop\GPM\GIOVANNI-outputpoopcBxM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8" t="29344" r="2466" b="25662"/>
            <a:stretch/>
          </p:blipFill>
          <p:spPr bwMode="auto">
            <a:xfrm>
              <a:off x="8494893" y="3542276"/>
              <a:ext cx="648072" cy="244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979712" y="44624"/>
            <a:ext cx="460851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GPM, time aver. </a:t>
            </a:r>
            <a:r>
              <a:rPr lang="en-GB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recip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(mm/hr),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296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123728" y="44624"/>
            <a:ext cx="460851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GPM, time aver. </a:t>
            </a:r>
            <a:r>
              <a:rPr lang="en-GB" alt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recip</a:t>
            </a:r>
            <a:r>
              <a:rPr lang="en-GB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(mm/hr),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7-8 Nov 2014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536674" y="650414"/>
            <a:ext cx="8427814" cy="6162962"/>
            <a:chOff x="536674" y="650414"/>
            <a:chExt cx="8427814" cy="6162962"/>
          </a:xfrm>
        </p:grpSpPr>
        <p:grpSp>
          <p:nvGrpSpPr>
            <p:cNvPr id="6" name="Group 5"/>
            <p:cNvGrpSpPr/>
            <p:nvPr/>
          </p:nvGrpSpPr>
          <p:grpSpPr>
            <a:xfrm>
              <a:off x="536674" y="650414"/>
              <a:ext cx="8283798" cy="6162962"/>
              <a:chOff x="536674" y="650414"/>
              <a:chExt cx="8283798" cy="6162962"/>
            </a:xfrm>
          </p:grpSpPr>
          <p:pic>
            <p:nvPicPr>
              <p:cNvPr id="13314" name="Picture 43039" descr="GIOVANNI-output9zZ4jxvw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3138" y="650414"/>
                <a:ext cx="4107334" cy="2994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5" name="Picture 43038" descr="GIOVANNI-outputPdNharyi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74" y="650414"/>
                <a:ext cx="4107334" cy="2994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3" name="Picture 43041" descr="GIOVANNI-outputhvVIHSCH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3818766"/>
                <a:ext cx="4107334" cy="2994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610121" y="726197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1830-2129 UTC 7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4932040" y="724634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2130-0029 UTC 7-8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2843808" y="3933056"/>
                <a:ext cx="36004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GB" alt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0030-0329 UTC 8 Nov</a:t>
                </a:r>
                <a:endPara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pic>
          <p:nvPicPr>
            <p:cNvPr id="15" name="Picture 14" descr="C:\Users\Krys_Dim\Desktop\GPM\GIOVANNI-outputPdNharyi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2" t="28931" r="1448" b="25864"/>
            <a:stretch/>
          </p:blipFill>
          <p:spPr bwMode="auto">
            <a:xfrm>
              <a:off x="4139952" y="866800"/>
              <a:ext cx="544377" cy="26578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6" name="Picture 15" descr="C:\Users\Krys_Dim\Desktop\GPM\GIOVANNI-output9zZ4jxvw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12" t="29250" r="1637" b="26311"/>
            <a:stretch/>
          </p:blipFill>
          <p:spPr bwMode="auto">
            <a:xfrm>
              <a:off x="8460432" y="826051"/>
              <a:ext cx="504056" cy="26433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7" name="Picture 16" descr="C:\Users\Krys_Dim\Desktop\GPM\GIOVANNI-outputhvVIHSCH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47" t="30084" r="1997" b="25894"/>
            <a:stretch/>
          </p:blipFill>
          <p:spPr bwMode="auto">
            <a:xfrm>
              <a:off x="6441330" y="4077072"/>
              <a:ext cx="434926" cy="2595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742559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Text Box 2"/>
          <p:cNvSpPr txBox="1">
            <a:spLocks noChangeArrowheads="1"/>
          </p:cNvSpPr>
          <p:nvPr/>
        </p:nvSpPr>
        <p:spPr bwMode="auto">
          <a:xfrm>
            <a:off x="684213" y="2276872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Case study, Simulations</a:t>
            </a:r>
            <a:endParaRPr lang="en-US" altLang="en-US" sz="4000" b="1" i="1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488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Text Box 2"/>
          <p:cNvSpPr txBox="1">
            <a:spLocks noChangeArrowheads="1"/>
          </p:cNvSpPr>
          <p:nvPr/>
        </p:nvSpPr>
        <p:spPr bwMode="auto">
          <a:xfrm>
            <a:off x="2465388" y="44450"/>
            <a:ext cx="38354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WRF-ARW model  V3.7.1</a:t>
            </a:r>
          </a:p>
        </p:txBody>
      </p:sp>
      <p:sp>
        <p:nvSpPr>
          <p:cNvPr id="1296387" name="Text Box 3"/>
          <p:cNvSpPr txBox="1">
            <a:spLocks noChangeArrowheads="1"/>
          </p:cNvSpPr>
          <p:nvPr/>
        </p:nvSpPr>
        <p:spPr bwMode="auto">
          <a:xfrm>
            <a:off x="107950" y="1593850"/>
            <a:ext cx="8424863" cy="4906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Non-hydrostatic NWP model 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Horizontal grid spacing: 7.5 km x 7.5 km</a:t>
            </a: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39 sigma levels</a:t>
            </a:r>
            <a:r>
              <a:rPr lang="el-GR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up to 25 </a:t>
            </a: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hPa</a:t>
            </a: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High-resolution</a:t>
            </a:r>
            <a:r>
              <a:rPr lang="el-GR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 (30’’)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land use data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NCEP satellite SSTs (1/12</a:t>
            </a:r>
            <a:r>
              <a:rPr lang="en-US" alt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o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 x 1/12</a:t>
            </a:r>
            <a:r>
              <a:rPr lang="en-US" altLang="en-US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o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0.125</a:t>
            </a:r>
            <a:r>
              <a:rPr lang="en-US" altLang="en-US" dirty="0" smtClean="0">
                <a:solidFill>
                  <a:srgbClr val="00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x 0.125 6-hourly</a:t>
            </a:r>
            <a:r>
              <a:rPr lang="el-GR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ECMWF analyses for initial and boundary conditions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Init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sym typeface="Symbol" panose="05050102010706020507" pitchFamily="18" charset="2"/>
              </a:rPr>
              <a:t>: 12 UTC, 6 Nov 2014  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Microphysics: 			WSM6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Boundary layer/ surface layer: 	YSU – Revised MM5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SW/LW Radiation: 		RRTMG</a:t>
            </a:r>
          </a:p>
          <a:p>
            <a:pPr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defRPr/>
            </a:pP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Land surface: 			NOAH</a:t>
            </a:r>
            <a:endParaRPr lang="en-US" altLang="en-US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23556" name="Picture 14" descr="rip_sample_terrain_d1_colour_medicane2014_comecap2016_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7278"/>
          <a:stretch>
            <a:fillRect/>
          </a:stretch>
        </p:blipFill>
        <p:spPr bwMode="auto">
          <a:xfrm>
            <a:off x="4622800" y="404813"/>
            <a:ext cx="39100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336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5560" y="188640"/>
            <a:ext cx="8568928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(set 1):</a:t>
            </a:r>
            <a:endParaRPr lang="en-US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Exp1: control run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Exp2: NO surface latent and sensible heat fluxes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Exp3: control run, but 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 OI 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Climatological 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			SSTs 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Nov 1971-2000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411815"/>
            <a:ext cx="4968552" cy="4443281"/>
          </a:xfrm>
          <a:prstGeom prst="rect">
            <a:avLst/>
          </a:prstGeom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6020018" y="3587014"/>
            <a:ext cx="2963089" cy="20928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u="sng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Contours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SSTs 6/11/14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u="sng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Colour</a:t>
            </a:r>
            <a:r>
              <a:rPr lang="en-US" altLang="en-US" sz="2000" b="1" u="sng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scale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SST anomalies relative to the </a:t>
            </a:r>
            <a:r>
              <a:rPr lang="en-US" altLang="en-US" sz="20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clim</a:t>
            </a: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of                     Nov 1971-2000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3005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/>
          <p:cNvGrpSpPr>
            <a:grpSpLocks/>
          </p:cNvGrpSpPr>
          <p:nvPr/>
        </p:nvGrpSpPr>
        <p:grpSpPr bwMode="auto">
          <a:xfrm>
            <a:off x="112713" y="685800"/>
            <a:ext cx="4387850" cy="3030538"/>
            <a:chOff x="112018" y="686525"/>
            <a:chExt cx="4387974" cy="3030507"/>
          </a:xfrm>
        </p:grpSpPr>
        <p:pic>
          <p:nvPicPr>
            <p:cNvPr id="2766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" t="20840" r="5721" b="16521"/>
            <a:stretch>
              <a:fillRect/>
            </a:stretch>
          </p:blipFill>
          <p:spPr bwMode="auto">
            <a:xfrm>
              <a:off x="112018" y="686525"/>
              <a:ext cx="4387974" cy="303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80282" y="3248724"/>
              <a:ext cx="3815069" cy="400106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T+18 </a:t>
              </a:r>
              <a:r>
                <a:rPr lang="en-US" altLang="en-US" sz="2000" b="1" dirty="0" err="1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hrs</a:t>
              </a: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VT: 06z 7/11/14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653258" y="4614"/>
            <a:ext cx="3790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WRF – control run (exp1)</a:t>
            </a:r>
          </a:p>
        </p:txBody>
      </p:sp>
      <p:grpSp>
        <p:nvGrpSpPr>
          <p:cNvPr id="27652" name="Group 2"/>
          <p:cNvGrpSpPr>
            <a:grpSpLocks/>
          </p:cNvGrpSpPr>
          <p:nvPr/>
        </p:nvGrpSpPr>
        <p:grpSpPr bwMode="auto">
          <a:xfrm>
            <a:off x="4713288" y="730250"/>
            <a:ext cx="4430712" cy="3059113"/>
            <a:chOff x="4713497" y="729959"/>
            <a:chExt cx="4430504" cy="3059081"/>
          </a:xfrm>
        </p:grpSpPr>
        <p:pic>
          <p:nvPicPr>
            <p:cNvPr id="27661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" t="20840" r="5721" b="16521"/>
            <a:stretch>
              <a:fillRect/>
            </a:stretch>
          </p:blipFill>
          <p:spPr bwMode="auto">
            <a:xfrm>
              <a:off x="4713497" y="729959"/>
              <a:ext cx="4430504" cy="3059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788105" y="3284220"/>
              <a:ext cx="3816369" cy="400106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T+28 </a:t>
              </a:r>
              <a:r>
                <a:rPr lang="en-US" altLang="en-US" sz="2000" b="1" dirty="0" err="1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hrs</a:t>
              </a: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VT: 16z 7/11/14</a:t>
              </a:r>
            </a:p>
          </p:txBody>
        </p:sp>
      </p:grpSp>
      <p:grpSp>
        <p:nvGrpSpPr>
          <p:cNvPr id="27653" name="Group 3"/>
          <p:cNvGrpSpPr>
            <a:grpSpLocks/>
          </p:cNvGrpSpPr>
          <p:nvPr/>
        </p:nvGrpSpPr>
        <p:grpSpPr bwMode="auto">
          <a:xfrm>
            <a:off x="46038" y="3789363"/>
            <a:ext cx="4525962" cy="3092450"/>
            <a:chOff x="46038" y="3789040"/>
            <a:chExt cx="4525962" cy="3092341"/>
          </a:xfrm>
        </p:grpSpPr>
        <p:pic>
          <p:nvPicPr>
            <p:cNvPr id="27659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2" t="21114" r="4901" b="15169"/>
            <a:stretch>
              <a:fillRect/>
            </a:stretch>
          </p:blipFill>
          <p:spPr bwMode="auto">
            <a:xfrm>
              <a:off x="46038" y="3789040"/>
              <a:ext cx="4525962" cy="3092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68275" y="6325776"/>
              <a:ext cx="3792538" cy="400096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T+32 </a:t>
              </a:r>
              <a:r>
                <a:rPr lang="en-US" altLang="en-US" sz="2000" b="1" dirty="0" err="1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hrs</a:t>
              </a: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VT: 20z 7/11/14</a:t>
              </a:r>
            </a:p>
          </p:txBody>
        </p:sp>
      </p:grpSp>
      <p:grpSp>
        <p:nvGrpSpPr>
          <p:cNvPr id="27654" name="Group 4"/>
          <p:cNvGrpSpPr>
            <a:grpSpLocks/>
          </p:cNvGrpSpPr>
          <p:nvPr/>
        </p:nvGrpSpPr>
        <p:grpSpPr bwMode="auto">
          <a:xfrm>
            <a:off x="4713288" y="3833813"/>
            <a:ext cx="4395787" cy="3051175"/>
            <a:chOff x="4713497" y="3834318"/>
            <a:chExt cx="4395007" cy="3051066"/>
          </a:xfrm>
        </p:grpSpPr>
        <p:pic>
          <p:nvPicPr>
            <p:cNvPr id="2765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" t="20244" r="5721" b="15440"/>
            <a:stretch>
              <a:fillRect/>
            </a:stretch>
          </p:blipFill>
          <p:spPr bwMode="auto">
            <a:xfrm>
              <a:off x="4713497" y="3834318"/>
              <a:ext cx="4395007" cy="305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859521" y="6380577"/>
              <a:ext cx="3744445" cy="400096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T+48 </a:t>
              </a:r>
              <a:r>
                <a:rPr lang="en-US" altLang="en-US" sz="2000" b="1" dirty="0" err="1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hrs</a:t>
              </a: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VT: 12z 8/11/14</a:t>
              </a:r>
            </a:p>
          </p:txBody>
        </p:sp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00460" y="404664"/>
            <a:ext cx="374374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mslp</a:t>
            </a: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&amp; 1-hr </a:t>
            </a:r>
            <a:r>
              <a:rPr lang="en-US" altLang="en-US" sz="2000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precip</a:t>
            </a:r>
            <a:r>
              <a:rPr lang="en-US" altLang="en-US" sz="20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2765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93387" r="3961" b="-977"/>
          <a:stretch>
            <a:fillRect/>
          </a:stretch>
        </p:blipFill>
        <p:spPr bwMode="auto">
          <a:xfrm>
            <a:off x="1042988" y="5805488"/>
            <a:ext cx="71675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231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727233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1763713" y="4652963"/>
            <a:ext cx="7272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</a:rPr>
              <a:t>Max 10m wind speed at r= 200km around the minimum </a:t>
            </a:r>
            <a:r>
              <a:rPr lang="en-GB" altLang="en-US" sz="2000" dirty="0" err="1">
                <a:solidFill>
                  <a:srgbClr val="000000"/>
                </a:solidFill>
              </a:rPr>
              <a:t>mslp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	</a:t>
            </a:r>
            <a:r>
              <a:rPr lang="en-GB" altLang="en-US" sz="2000" dirty="0">
                <a:solidFill>
                  <a:srgbClr val="0000FF"/>
                </a:solidFill>
              </a:rPr>
              <a:t>exp1:   36.5 m/s   (control run)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	</a:t>
            </a:r>
            <a:r>
              <a:rPr lang="en-GB" altLang="en-US" sz="2000" dirty="0">
                <a:solidFill>
                  <a:srgbClr val="FF0000"/>
                </a:solidFill>
              </a:rPr>
              <a:t>exp2:   21.9 m/s	   (No </a:t>
            </a:r>
            <a:r>
              <a:rPr lang="en-GB" altLang="en-US" sz="2000" dirty="0" err="1">
                <a:solidFill>
                  <a:srgbClr val="FF0000"/>
                </a:solidFill>
              </a:rPr>
              <a:t>sfc</a:t>
            </a:r>
            <a:r>
              <a:rPr lang="en-GB" altLang="en-US" sz="2000" dirty="0">
                <a:solidFill>
                  <a:srgbClr val="FF0000"/>
                </a:solidFill>
              </a:rPr>
              <a:t> fluxes)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/>
              <a:t>	</a:t>
            </a:r>
            <a:r>
              <a:rPr lang="en-GB" altLang="en-US" sz="2000" dirty="0">
                <a:solidFill>
                  <a:srgbClr val="008000"/>
                </a:solidFill>
              </a:rPr>
              <a:t>exp3:   29.9 m/s    (</a:t>
            </a:r>
            <a:r>
              <a:rPr lang="en-GB" altLang="en-US" sz="2000" dirty="0" err="1">
                <a:solidFill>
                  <a:srgbClr val="008000"/>
                </a:solidFill>
              </a:rPr>
              <a:t>clim</a:t>
            </a:r>
            <a:r>
              <a:rPr lang="en-GB" altLang="en-US" sz="2000" dirty="0">
                <a:solidFill>
                  <a:srgbClr val="008000"/>
                </a:solidFill>
              </a:rPr>
              <a:t>. SSTs) </a:t>
            </a:r>
          </a:p>
        </p:txBody>
      </p:sp>
    </p:spTree>
    <p:extLst>
      <p:ext uri="{BB962C8B-B14F-4D97-AF65-F5344CB8AC3E}">
        <p14:creationId xmlns:p14="http://schemas.microsoft.com/office/powerpoint/2010/main" val="107505341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4" y="3167063"/>
            <a:ext cx="617537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33202" r="8000" b="31100"/>
          <a:stretch>
            <a:fillRect/>
          </a:stretch>
        </p:blipFill>
        <p:spPr bwMode="auto">
          <a:xfrm>
            <a:off x="395536" y="404813"/>
            <a:ext cx="6680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4643884" y="2339975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FF"/>
                </a:solidFill>
              </a:rPr>
              <a:t>ECMWF</a:t>
            </a:r>
            <a:endParaRPr lang="el-GR" altLang="en-US" sz="1800" b="1">
              <a:solidFill>
                <a:srgbClr val="FF00FF"/>
              </a:solidFill>
            </a:endParaRPr>
          </a:p>
        </p:txBody>
      </p:sp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4356100" y="981075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exp1</a:t>
            </a:r>
            <a:endParaRPr lang="el-GR" altLang="en-US" sz="1800" b="1">
              <a:solidFill>
                <a:srgbClr val="0000FF"/>
              </a:solidFill>
            </a:endParaRPr>
          </a:p>
        </p:txBody>
      </p: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3059113" y="1284288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exp2</a:t>
            </a:r>
            <a:endParaRPr lang="el-GR" altLang="en-US" sz="1800" b="1">
              <a:solidFill>
                <a:srgbClr val="FF0000"/>
              </a:solidFill>
            </a:endParaRP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4859338" y="118745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exp3</a:t>
            </a:r>
            <a:endParaRPr lang="el-GR" altLang="en-US" sz="1800" b="1">
              <a:solidFill>
                <a:srgbClr val="008000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76257" y="2485345"/>
            <a:ext cx="23762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00FF"/>
                </a:solidFill>
              </a:rPr>
              <a:t>exp1</a:t>
            </a:r>
            <a:r>
              <a:rPr lang="en-GB" altLang="en-US" sz="2000" dirty="0">
                <a:solidFill>
                  <a:srgbClr val="0000FF"/>
                </a:solidFill>
              </a:rPr>
              <a:t>: </a:t>
            </a:r>
            <a:r>
              <a:rPr lang="en-GB" altLang="en-US" sz="2000" dirty="0" smtClean="0">
                <a:solidFill>
                  <a:srgbClr val="0000FF"/>
                </a:solidFill>
              </a:rPr>
              <a:t>control run</a:t>
            </a:r>
            <a:endParaRPr lang="en-GB" altLang="en-US" sz="20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FF0000"/>
                </a:solidFill>
              </a:rPr>
              <a:t>exp2</a:t>
            </a:r>
            <a:r>
              <a:rPr lang="en-GB" altLang="en-US" sz="2000" dirty="0">
                <a:solidFill>
                  <a:srgbClr val="FF0000"/>
                </a:solidFill>
              </a:rPr>
              <a:t>: </a:t>
            </a:r>
            <a:r>
              <a:rPr lang="en-GB" altLang="en-US" sz="2000" dirty="0" smtClean="0">
                <a:solidFill>
                  <a:srgbClr val="FF0000"/>
                </a:solidFill>
              </a:rPr>
              <a:t>No </a:t>
            </a:r>
            <a:r>
              <a:rPr lang="en-GB" altLang="en-US" sz="2000" dirty="0" err="1">
                <a:solidFill>
                  <a:srgbClr val="FF0000"/>
                </a:solidFill>
              </a:rPr>
              <a:t>sfc</a:t>
            </a: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 smtClean="0">
                <a:solidFill>
                  <a:srgbClr val="FF0000"/>
                </a:solidFill>
              </a:rPr>
              <a:t>fluxes</a:t>
            </a: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8000"/>
                </a:solidFill>
              </a:rPr>
              <a:t>exp3</a:t>
            </a:r>
            <a:r>
              <a:rPr lang="en-GB" altLang="en-US" sz="2000" dirty="0">
                <a:solidFill>
                  <a:srgbClr val="008000"/>
                </a:solidFill>
              </a:rPr>
              <a:t>: </a:t>
            </a:r>
            <a:r>
              <a:rPr lang="en-GB" altLang="en-US" sz="2000" dirty="0" err="1" smtClean="0">
                <a:solidFill>
                  <a:srgbClr val="008000"/>
                </a:solidFill>
              </a:rPr>
              <a:t>clim</a:t>
            </a:r>
            <a:r>
              <a:rPr lang="en-GB" altLang="en-US" sz="2000" dirty="0">
                <a:solidFill>
                  <a:srgbClr val="008000"/>
                </a:solidFill>
              </a:rPr>
              <a:t>. </a:t>
            </a:r>
            <a:r>
              <a:rPr lang="en-GB" altLang="en-US" sz="2000" dirty="0" smtClean="0">
                <a:solidFill>
                  <a:srgbClr val="008000"/>
                </a:solidFill>
              </a:rPr>
              <a:t>SSTs </a:t>
            </a:r>
            <a:endParaRPr lang="en-GB" alt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8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8680"/>
            <a:ext cx="4262437" cy="329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166213" y="4365104"/>
            <a:ext cx="5333511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Moscatello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2008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Weather, 63,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306-311</a:t>
            </a:r>
          </a:p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Moscatello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2008: Mon.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Rev., 136, 4373-4397</a:t>
            </a:r>
          </a:p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Davolio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2009: NHESS, 9, 551-562</a:t>
            </a:r>
          </a:p>
          <a:p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Conte et al. 2011: Atmos. Res., 101, 264-279</a:t>
            </a:r>
          </a:p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2011: </a:t>
            </a:r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Atmos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Res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., 101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412–426</a:t>
            </a:r>
          </a:p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Chaboureau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2012: QJRMS, 138, 596-611</a:t>
            </a:r>
          </a:p>
          <a:p>
            <a:r>
              <a:rPr lang="en-US" alt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2013: </a:t>
            </a:r>
            <a:r>
              <a:rPr lang="nb-NO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Geophys. Res. Lett. 40, </a:t>
            </a:r>
            <a:r>
              <a:rPr lang="nb-NO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2400–2405</a:t>
            </a:r>
          </a:p>
          <a:p>
            <a:r>
              <a:rPr lang="en-US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2015: Atmos. 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Res., 153,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360–375</a:t>
            </a:r>
          </a:p>
          <a:p>
            <a:r>
              <a:rPr lang="en-US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Miglietta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2017: </a:t>
            </a:r>
            <a:r>
              <a:rPr lang="en-US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Geophys</a:t>
            </a:r>
            <a:r>
              <a:rPr lang="en-US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Res. </a:t>
            </a:r>
            <a:r>
              <a:rPr lang="en-US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Lett., 44, 2537-2545</a:t>
            </a:r>
            <a:endParaRPr lang="en-US" alt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112435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"/>
          <a:stretch/>
        </p:blipFill>
        <p:spPr bwMode="auto">
          <a:xfrm>
            <a:off x="4500563" y="476672"/>
            <a:ext cx="460851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4355" name="Text Box 3"/>
          <p:cNvSpPr txBox="1">
            <a:spLocks noChangeArrowheads="1"/>
          </p:cNvSpPr>
          <p:nvPr/>
        </p:nvSpPr>
        <p:spPr bwMode="auto">
          <a:xfrm>
            <a:off x="3429148" y="44624"/>
            <a:ext cx="2438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26 Sep 2006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985319"/>
            <a:ext cx="3792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Moscatello</a:t>
            </a:r>
            <a:r>
              <a:rPr lang="en-US" alt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2008: Weather, 63, 306-311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5536" y="519538"/>
            <a:ext cx="36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MSG ch12</a:t>
            </a:r>
            <a:r>
              <a:rPr lang="en-GB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, 0.4 - 1.1 </a:t>
            </a:r>
            <a:r>
              <a:rPr lang="en-GB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µm                                       1412</a:t>
            </a:r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UTC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3501008"/>
            <a:ext cx="3792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Moscatello</a:t>
            </a:r>
            <a:r>
              <a:rPr lang="en-US" alt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al. 2008: Weather, 63, 306-311</a:t>
            </a:r>
          </a:p>
        </p:txBody>
      </p:sp>
    </p:spTree>
    <p:extLst>
      <p:ext uri="{BB962C8B-B14F-4D97-AF65-F5344CB8AC3E}">
        <p14:creationId xmlns:p14="http://schemas.microsoft.com/office/powerpoint/2010/main" val="41254731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"/>
          <p:cNvGrpSpPr>
            <a:grpSpLocks/>
          </p:cNvGrpSpPr>
          <p:nvPr/>
        </p:nvGrpSpPr>
        <p:grpSpPr bwMode="auto">
          <a:xfrm>
            <a:off x="87313" y="692150"/>
            <a:ext cx="4340225" cy="3024188"/>
            <a:chOff x="86964" y="692697"/>
            <a:chExt cx="4341020" cy="3024336"/>
          </a:xfrm>
        </p:grpSpPr>
        <p:pic>
          <p:nvPicPr>
            <p:cNvPr id="3585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9" r="3696" b="3381"/>
            <a:stretch>
              <a:fillRect/>
            </a:stretch>
          </p:blipFill>
          <p:spPr bwMode="auto">
            <a:xfrm>
              <a:off x="86964" y="692697"/>
              <a:ext cx="4341020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99820" y="908608"/>
              <a:ext cx="1019362" cy="396894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exp1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203575" y="76200"/>
            <a:ext cx="29527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WRF                       zonal sections</a:t>
            </a:r>
          </a:p>
        </p:txBody>
      </p:sp>
      <p:grpSp>
        <p:nvGrpSpPr>
          <p:cNvPr id="35844" name="Group 11"/>
          <p:cNvGrpSpPr>
            <a:grpSpLocks/>
          </p:cNvGrpSpPr>
          <p:nvPr/>
        </p:nvGrpSpPr>
        <p:grpSpPr bwMode="auto">
          <a:xfrm>
            <a:off x="4608513" y="692150"/>
            <a:ext cx="4356100" cy="3035300"/>
            <a:chOff x="4608512" y="692696"/>
            <a:chExt cx="4355976" cy="3034755"/>
          </a:xfrm>
        </p:grpSpPr>
        <p:pic>
          <p:nvPicPr>
            <p:cNvPr id="3585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9" r="3696" b="3381"/>
            <a:stretch>
              <a:fillRect/>
            </a:stretch>
          </p:blipFill>
          <p:spPr bwMode="auto">
            <a:xfrm>
              <a:off x="4608512" y="692696"/>
              <a:ext cx="4355976" cy="303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184758" y="908557"/>
              <a:ext cx="971522" cy="396804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exp2</a:t>
              </a:r>
            </a:p>
          </p:txBody>
        </p:sp>
      </p:grpSp>
      <p:grpSp>
        <p:nvGrpSpPr>
          <p:cNvPr id="35845" name="Group 12"/>
          <p:cNvGrpSpPr>
            <a:grpSpLocks/>
          </p:cNvGrpSpPr>
          <p:nvPr/>
        </p:nvGrpSpPr>
        <p:grpSpPr bwMode="auto">
          <a:xfrm>
            <a:off x="1763713" y="3748088"/>
            <a:ext cx="4314825" cy="3005137"/>
            <a:chOff x="1763688" y="3748411"/>
            <a:chExt cx="4314056" cy="3005550"/>
          </a:xfrm>
        </p:grpSpPr>
        <p:pic>
          <p:nvPicPr>
            <p:cNvPr id="35850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9" r="3696" b="3381"/>
            <a:stretch>
              <a:fillRect/>
            </a:stretch>
          </p:blipFill>
          <p:spPr bwMode="auto">
            <a:xfrm>
              <a:off x="1763688" y="3748411"/>
              <a:ext cx="4314056" cy="300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265249" y="3932586"/>
              <a:ext cx="934870" cy="396930"/>
            </a:xfrm>
            <a:prstGeom prst="rect">
              <a:avLst/>
            </a:prstGeom>
            <a:solidFill>
              <a:srgbClr val="C0C0C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exp3</a:t>
              </a:r>
            </a:p>
          </p:txBody>
        </p:sp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300788" y="3835400"/>
            <a:ext cx="26638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v-wind (shading)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T </a:t>
            </a:r>
            <a:r>
              <a:rPr lang="en-US" altLang="en-US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anom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(contours)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4463" y="3357563"/>
            <a:ext cx="421163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                                   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643438" y="3357563"/>
            <a:ext cx="421322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763713" y="6381750"/>
            <a:ext cx="421163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        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444208" y="5581689"/>
            <a:ext cx="23762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00FF"/>
                </a:solidFill>
              </a:rPr>
              <a:t>exp1</a:t>
            </a:r>
            <a:r>
              <a:rPr lang="en-GB" altLang="en-US" sz="2000" dirty="0">
                <a:solidFill>
                  <a:srgbClr val="0000FF"/>
                </a:solidFill>
              </a:rPr>
              <a:t>: </a:t>
            </a:r>
            <a:r>
              <a:rPr lang="en-GB" altLang="en-US" sz="2000" dirty="0" smtClean="0">
                <a:solidFill>
                  <a:srgbClr val="0000FF"/>
                </a:solidFill>
              </a:rPr>
              <a:t>control run</a:t>
            </a:r>
            <a:endParaRPr lang="en-GB" altLang="en-US" sz="20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FF0000"/>
                </a:solidFill>
              </a:rPr>
              <a:t>exp2</a:t>
            </a:r>
            <a:r>
              <a:rPr lang="en-GB" altLang="en-US" sz="2000" dirty="0">
                <a:solidFill>
                  <a:srgbClr val="FF0000"/>
                </a:solidFill>
              </a:rPr>
              <a:t>: </a:t>
            </a:r>
            <a:r>
              <a:rPr lang="en-GB" altLang="en-US" sz="2000" dirty="0" smtClean="0">
                <a:solidFill>
                  <a:srgbClr val="FF0000"/>
                </a:solidFill>
              </a:rPr>
              <a:t>No </a:t>
            </a:r>
            <a:r>
              <a:rPr lang="en-GB" altLang="en-US" sz="2000" dirty="0" err="1">
                <a:solidFill>
                  <a:srgbClr val="FF0000"/>
                </a:solidFill>
              </a:rPr>
              <a:t>sfc</a:t>
            </a: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 smtClean="0">
                <a:solidFill>
                  <a:srgbClr val="FF0000"/>
                </a:solidFill>
              </a:rPr>
              <a:t>fluxes</a:t>
            </a: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8000"/>
                </a:solidFill>
              </a:rPr>
              <a:t>exp3</a:t>
            </a:r>
            <a:r>
              <a:rPr lang="en-GB" altLang="en-US" sz="2000" dirty="0">
                <a:solidFill>
                  <a:srgbClr val="008000"/>
                </a:solidFill>
              </a:rPr>
              <a:t>: </a:t>
            </a:r>
            <a:r>
              <a:rPr lang="en-GB" altLang="en-US" sz="2000" dirty="0" err="1" smtClean="0">
                <a:solidFill>
                  <a:srgbClr val="008000"/>
                </a:solidFill>
              </a:rPr>
              <a:t>clim</a:t>
            </a:r>
            <a:r>
              <a:rPr lang="en-GB" altLang="en-US" sz="2000" dirty="0">
                <a:solidFill>
                  <a:srgbClr val="008000"/>
                </a:solidFill>
              </a:rPr>
              <a:t>. </a:t>
            </a:r>
            <a:r>
              <a:rPr lang="en-GB" altLang="en-US" sz="2000" dirty="0" smtClean="0">
                <a:solidFill>
                  <a:srgbClr val="008000"/>
                </a:solidFill>
              </a:rPr>
              <a:t>SSTs </a:t>
            </a:r>
            <a:endParaRPr lang="en-GB" alt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230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08920"/>
            <a:ext cx="8008856" cy="3900326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5560" y="188640"/>
            <a:ext cx="8568928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(set 2):</a:t>
            </a:r>
            <a:endParaRPr lang="en-US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CTRL = control run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SSTCLIM = climatological SSTs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SSTP1, 2, 3 = CTRL SSTs + 1, 2, 3</a:t>
            </a:r>
            <a:r>
              <a:rPr lang="en-US" altLang="en-US" sz="22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SSTM1, 2, 3 = CTRL SSTs – 1, 2, 3</a:t>
            </a:r>
            <a:r>
              <a:rPr lang="en-US" altLang="en-US" sz="2200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endParaRPr lang="en-US" alt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558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1"/>
            <a:ext cx="6331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160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84" y="0"/>
            <a:ext cx="674972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496" y="131148"/>
            <a:ext cx="345638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(set </a:t>
            </a:r>
            <a:r>
              <a:rPr lang="en-US" altLang="en-US" sz="24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Configuration</a:t>
            </a:r>
            <a:endParaRPr lang="en-US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4662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6" y="213360"/>
            <a:ext cx="7089648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212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604"/>
            <a:ext cx="9144000" cy="4264791"/>
          </a:xfrm>
          <a:prstGeom prst="rect">
            <a:avLst/>
          </a:prstGeom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508104" y="1326837"/>
            <a:ext cx="296308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 UTC 7 Nov –       00 UTC 8 Nov 2014</a:t>
            </a:r>
            <a:endParaRPr lang="en-US" altLang="en-US" sz="20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5851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888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763713" y="1373188"/>
            <a:ext cx="51117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Duration of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medicane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(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hr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84213" y="4879975"/>
            <a:ext cx="3192462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Medicanes</a:t>
            </a:r>
            <a:r>
              <a:rPr kumimoji="0" lang="en-US" alt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</a:rPr>
              <a:t>Thermally symmetric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</a:rPr>
              <a:t>        B &lt;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sym typeface="Symbol" panose="05050102010706020507" pitchFamily="18" charset="2"/>
              </a:rPr>
              <a:t> 1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</a:rPr>
              <a:t>0 m 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4075113" y="5127625"/>
          <a:ext cx="1289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2" name="Equation" r:id="rId4" imgW="533169" imgH="228501" progId="Equation.3">
                  <p:embed/>
                </p:oleObj>
              </mc:Choice>
              <mc:Fallback>
                <p:oleObj name="Equation" r:id="rId4" imgW="533169" imgH="228501" progId="Equation.3">
                  <p:embed/>
                  <p:pic>
                    <p:nvPicPr>
                      <p:cNvPr id="297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3" y="5127625"/>
                        <a:ext cx="12890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ChangeAspect="1"/>
          </p:cNvGraphicFramePr>
          <p:nvPr/>
        </p:nvGraphicFramePr>
        <p:xfrm>
          <a:off x="4027488" y="5919788"/>
          <a:ext cx="13192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3" name="Equation" r:id="rId6" imgW="545863" imgH="228501" progId="Equation.3">
                  <p:embed/>
                </p:oleObj>
              </mc:Choice>
              <mc:Fallback>
                <p:oleObj name="Equation" r:id="rId6" imgW="545863" imgH="228501" progId="Equation.3">
                  <p:embed/>
                  <p:pic>
                    <p:nvPicPr>
                      <p:cNvPr id="2970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7488" y="5919788"/>
                        <a:ext cx="1319212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3516313" y="4816475"/>
            <a:ext cx="289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Lower layer Warm Core</a:t>
            </a:r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3492500" y="5591175"/>
            <a:ext cx="292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Upper layer Warm Core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6875463" y="5387975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l-G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R=200km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9388" y="2924175"/>
            <a:ext cx="720725" cy="277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9388" y="3357563"/>
            <a:ext cx="720725" cy="203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9388" y="3716338"/>
            <a:ext cx="720725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92088" y="796925"/>
            <a:ext cx="294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l-GR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6hr ECMWF analyses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9750" y="1196975"/>
            <a:ext cx="576263" cy="16557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904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46"/>
          <a:stretch/>
        </p:blipFill>
        <p:spPr>
          <a:xfrm>
            <a:off x="276516" y="332655"/>
            <a:ext cx="8759980" cy="6552729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504" y="-27384"/>
            <a:ext cx="38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(set 4):</a:t>
            </a:r>
            <a:endParaRPr lang="en-US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059832" y="34171"/>
            <a:ext cx="640871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Initial conditions: 0000 UTC  7 Nov 2014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13856" y="3645024"/>
            <a:ext cx="3651092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Geop</a:t>
            </a: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Height 300 </a:t>
            </a: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endParaRPr lang="en-US" alt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EXP_CNTR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025364" y="3645024"/>
            <a:ext cx="3651092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Geop</a:t>
            </a: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Height 300 </a:t>
            </a: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endParaRPr lang="en-US" alt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EXP_NO PV ANOMALY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39552" y="429326"/>
            <a:ext cx="3651092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PV 300 </a:t>
            </a: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endParaRPr lang="en-US" alt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EXP_CNTR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051060" y="429326"/>
            <a:ext cx="3651092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PV 300 </a:t>
            </a:r>
            <a:r>
              <a:rPr lang="en-US" alt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hPa</a:t>
            </a:r>
            <a:endParaRPr lang="en-US" alt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EXP_NO PV ANOMALY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395" y="6181254"/>
            <a:ext cx="6624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Carrio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2017: Atmospheric Researc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(http://dx.doi.org/10.1016/j.atmosres.2017.07.018)</a:t>
            </a:r>
          </a:p>
        </p:txBody>
      </p:sp>
    </p:spTree>
    <p:extLst>
      <p:ext uri="{BB962C8B-B14F-4D97-AF65-F5344CB8AC3E}">
        <p14:creationId xmlns:p14="http://schemas.microsoft.com/office/powerpoint/2010/main" val="3145638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95736" y="44624"/>
            <a:ext cx="6915254" cy="6807891"/>
            <a:chOff x="2195736" y="44624"/>
            <a:chExt cx="6915254" cy="68078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1976"/>
            <a:stretch/>
          </p:blipFill>
          <p:spPr>
            <a:xfrm>
              <a:off x="2195736" y="93817"/>
              <a:ext cx="6843246" cy="6758698"/>
            </a:xfrm>
            <a:prstGeom prst="rect">
              <a:avLst/>
            </a:prstGeom>
          </p:spPr>
        </p:pic>
        <p:sp>
          <p:nvSpPr>
            <p:cNvPr id="4" name="Text Box 16"/>
            <p:cNvSpPr txBox="1">
              <a:spLocks noChangeArrowheads="1"/>
            </p:cNvSpPr>
            <p:nvPr/>
          </p:nvSpPr>
          <p:spPr bwMode="auto">
            <a:xfrm>
              <a:off x="2483768" y="44624"/>
              <a:ext cx="2880320" cy="40011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EXP_CNTR</a:t>
              </a:r>
              <a:endPara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5436096" y="44624"/>
              <a:ext cx="3674894" cy="8617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EXP_NLH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 LATENT HEAT RELEASE</a:t>
              </a:r>
              <a:endPara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2411760" y="3429000"/>
              <a:ext cx="2880320" cy="8617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EXP_PV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 PV ANOMALY</a:t>
              </a:r>
              <a:endPara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5652120" y="3501008"/>
              <a:ext cx="3240360" cy="8617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EXP_NSFL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 SFC HEAT FLUXES</a:t>
              </a:r>
              <a:endPara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51520" y="803889"/>
            <a:ext cx="172819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1800 UTC  7 Nov 2014</a:t>
            </a:r>
            <a:endParaRPr lang="en-US" altLang="en-US" sz="20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395" y="6023029"/>
            <a:ext cx="2471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Carrio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2017: Atmospheric Research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609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97868"/>
            <a:ext cx="6336704" cy="4515308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504" y="-27384"/>
            <a:ext cx="38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(set 5):</a:t>
            </a:r>
            <a:endParaRPr lang="en-US" altLang="en-US" sz="24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059832" y="34171"/>
            <a:ext cx="640871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Initial conditions: 0000 UTC  7 Nov 2014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4403" y="6021288"/>
            <a:ext cx="36235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QJRMS https://doi.org/10.1002/qj.3322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46369" y="5030343"/>
            <a:ext cx="7826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GB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7–8 November 2014 was poorly predicted 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the operational NCEP/GFS and ECMWF/IFS models.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9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170" name="Picture 2" descr="08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9171" name="Text Box 3"/>
          <p:cNvSpPr txBox="1">
            <a:spLocks noChangeArrowheads="1"/>
          </p:cNvSpPr>
          <p:nvPr/>
        </p:nvSpPr>
        <p:spPr bwMode="auto">
          <a:xfrm>
            <a:off x="179512" y="124852"/>
            <a:ext cx="2663825" cy="707886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1400 UTC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8 Nov 2011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3888" y="3807445"/>
            <a:ext cx="2663825" cy="400110"/>
          </a:xfrm>
          <a:prstGeom prst="rect">
            <a:avLst/>
          </a:prstGeom>
          <a:solidFill>
            <a:srgbClr val="C0C0C0">
              <a:alpha val="9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Rolf</a:t>
            </a:r>
            <a:endParaRPr lang="el-G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8209" y="6397544"/>
            <a:ext cx="265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Source: www.sat24.com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47652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43" y="3123329"/>
            <a:ext cx="6615652" cy="3574870"/>
          </a:xfrm>
          <a:prstGeom prst="rect">
            <a:avLst/>
          </a:prstGeom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-29339" y="5239846"/>
            <a:ext cx="24423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ested: 306 m control: 1.2 km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395" y="6181254"/>
            <a:ext cx="36235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US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2018: QJRMS https://doi.org/10.1002/qj.3322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42" y="116632"/>
            <a:ext cx="6589593" cy="3041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7903" t="49892" r="61349" b="29410"/>
          <a:stretch/>
        </p:blipFill>
        <p:spPr>
          <a:xfrm>
            <a:off x="971600" y="1412776"/>
            <a:ext cx="1512168" cy="1344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139" t="39939" r="63063" b="41951"/>
          <a:stretch/>
        </p:blipFill>
        <p:spPr>
          <a:xfrm>
            <a:off x="971600" y="3847696"/>
            <a:ext cx="1374436" cy="1374438"/>
          </a:xfrm>
          <a:prstGeom prst="rect">
            <a:avLst/>
          </a:prstGeom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0" y="159502"/>
            <a:ext cx="3060340" cy="11695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Initial conditions: 0000 UTC  7 Nov 2014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NWP model: ICON</a:t>
            </a:r>
            <a:endParaRPr lang="en-US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6702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4" name="Text Box 2"/>
          <p:cNvSpPr txBox="1">
            <a:spLocks noChangeArrowheads="1"/>
          </p:cNvSpPr>
          <p:nvPr/>
        </p:nvSpPr>
        <p:spPr bwMode="auto">
          <a:xfrm>
            <a:off x="1258888" y="44450"/>
            <a:ext cx="6553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Conclusions</a:t>
            </a:r>
            <a:endParaRPr lang="el-GR" altLang="en-US" sz="2400" b="1" dirty="0" smtClean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155075" name="Text Box 3"/>
          <p:cNvSpPr txBox="1">
            <a:spLocks noChangeArrowheads="1"/>
          </p:cNvSpPr>
          <p:nvPr/>
        </p:nvSpPr>
        <p:spPr bwMode="auto">
          <a:xfrm>
            <a:off x="251520" y="404664"/>
            <a:ext cx="8281988" cy="64017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The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medicane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Qendresa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of November 2014 formed south of Sicily in an environment of pre-existing convection and cold temperatures aloft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.</a:t>
            </a:r>
          </a:p>
          <a:p>
            <a:pPr indent="88900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Baroclinic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instability appears to be important for its triggering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+mn-cs"/>
            </a:endParaRP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The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minimum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mslp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reached 984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hPa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at 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Malta</a:t>
            </a:r>
            <a:r>
              <a:rPr lang="el-GR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airport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while                             sustained 10m wind speed of 24 m/s and gusts of 37 m/s were recorded at Lampedusa.</a:t>
            </a: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The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satellite imagery, the radar data and the ECMWF operational analyses showed that it exhibited hurricane-like characteristics such as an ‘eye’, eyewall convection and warm core structure.</a:t>
            </a: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The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non-hydrostatic WRF-ARW model provided a satisfactory representation of the main features of the </a:t>
            </a:r>
            <a:r>
              <a:rPr lang="en-US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medicane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.</a:t>
            </a: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Numerical experiments showed the significant role of the dynamic tropopause anomaly (</a:t>
            </a:r>
            <a:r>
              <a:rPr lang="en-US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Carrio</a:t>
            </a:r>
            <a:r>
              <a:rPr lang="en-US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+mn-cs"/>
              </a:rPr>
              <a:t> et al. 2017). </a:t>
            </a: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 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almost 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linear deepening of the </a:t>
            </a:r>
            <a:r>
              <a:rPr lang="en-GB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 about 9 </a:t>
            </a:r>
            <a:r>
              <a:rPr lang="en-GB" altLang="en-US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hPa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was evident as the SST anomalies increased from −3 °C to +1 °C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indent="88900" eaLnBrk="1" hangingPunct="1">
              <a:spcBef>
                <a:spcPct val="50000"/>
              </a:spcBef>
              <a:buClr>
                <a:srgbClr val="009999"/>
              </a:buClr>
              <a:buFontTx/>
              <a:buChar char="•"/>
              <a:tabLst>
                <a:tab pos="266700" algn="l"/>
              </a:tabLst>
              <a:defRPr/>
            </a:pP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GB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medicane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poorly predicted by the operational NCEP/GFS and ECMWF/IFS 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models (</a:t>
            </a:r>
            <a:r>
              <a:rPr lang="en-GB" altLang="en-US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Cioni</a:t>
            </a:r>
            <a:r>
              <a:rPr lang="en-GB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2018).</a:t>
            </a:r>
            <a:endParaRPr lang="el-GR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8410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WordArt 2"/>
          <p:cNvSpPr>
            <a:spLocks noChangeArrowheads="1" noChangeShapeType="1" noTextEdit="1"/>
          </p:cNvSpPr>
          <p:nvPr/>
        </p:nvSpPr>
        <p:spPr bwMode="auto">
          <a:xfrm>
            <a:off x="1979613" y="2386013"/>
            <a:ext cx="5091112" cy="2411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4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Ωκεανός">
  <a:themeElements>
    <a:clrScheme name="Ωκεανός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Ωκεανός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Ωκεανός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Ωκεανός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12116</TotalTime>
  <Words>2559</Words>
  <Application>Microsoft Office PowerPoint</Application>
  <PresentationFormat>On-screen Show (4:3)</PresentationFormat>
  <Paragraphs>537</Paragraphs>
  <Slides>92</Slides>
  <Notes>47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Arial</vt:lpstr>
      <vt:lpstr>Arial Black</vt:lpstr>
      <vt:lpstr>Calibri</vt:lpstr>
      <vt:lpstr>Symbol</vt:lpstr>
      <vt:lpstr>Tahoma</vt:lpstr>
      <vt:lpstr>Times New Roman</vt:lpstr>
      <vt:lpstr>Wingdings</vt:lpstr>
      <vt:lpstr>Ωκεανός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18 UTC 08 Nov 2011</vt:lpstr>
      <vt:lpstr>18 UTC 08 Nov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17</dc:creator>
  <cp:lastModifiedBy>IOANNIS PYTHAROULIS</cp:lastModifiedBy>
  <cp:revision>2570</cp:revision>
  <cp:lastPrinted>2016-09-13T13:40:46Z</cp:lastPrinted>
  <dcterms:created xsi:type="dcterms:W3CDTF">2004-03-23T11:43:39Z</dcterms:created>
  <dcterms:modified xsi:type="dcterms:W3CDTF">2019-09-03T05:19:05Z</dcterms:modified>
</cp:coreProperties>
</file>