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4"/>
  </p:notesMasterIdLst>
  <p:sldIdLst>
    <p:sldId id="256" r:id="rId3"/>
    <p:sldId id="257" r:id="rId4"/>
    <p:sldId id="258" r:id="rId5"/>
    <p:sldId id="267" r:id="rId6"/>
    <p:sldId id="260" r:id="rId7"/>
    <p:sldId id="268" r:id="rId8"/>
    <p:sldId id="261" r:id="rId9"/>
    <p:sldId id="264" r:id="rId10"/>
    <p:sldId id="269" r:id="rId11"/>
    <p:sldId id="266" r:id="rId12"/>
    <p:sldId id="270" r:id="rId13"/>
  </p:sldIdLst>
  <p:sldSz cx="12192000" cy="6858000"/>
  <p:notesSz cx="6858000" cy="9144000"/>
  <p:embeddedFontLst>
    <p:embeddedFont>
      <p:font typeface="Play" panose="020B0604020202020204" charset="0"/>
      <p:regular r:id="rId15"/>
      <p:bold r:id="rId16"/>
    </p:embeddedFont>
    <p:embeddedFont>
      <p:font typeface="Roboto" panose="02000000000000000000" pitchFamily="2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j7oCF7dARyq+f0t7M6Va4GpzdT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4817d36d8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364817d36d8_0_6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g364817d36d8_0_6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64817d36d8_0_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364817d36d8_0_6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g364817d36d8_0_6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64817d36d8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64817d36d8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4817d36d8_0_3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64817d36d8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4817d36d8_0_4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g364817d36d8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4817d36d8_0_4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364817d36d8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lish version">
  <p:cSld name="English version">
    <p:bg>
      <p:bgPr>
        <a:solidFill>
          <a:schemeClr val="dk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1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1"/>
          <p:cNvPicPr preferRelativeResize="0"/>
          <p:nvPr/>
        </p:nvPicPr>
        <p:blipFill rotWithShape="1">
          <a:blip r:embed="rId3">
            <a:alphaModFix amt="35000"/>
          </a:blip>
          <a:srcRect t="124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1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" name="Google Shape;1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97" y="75920"/>
            <a:ext cx="6272038" cy="8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FCFCFC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1" descr="A logo with blu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1" descr="A close-up of a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1" descr="A green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1" descr="A logo with a map and leave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1" descr="A blue and black logo"/>
          <p:cNvPicPr preferRelativeResize="0"/>
          <p:nvPr/>
        </p:nvPicPr>
        <p:blipFill rotWithShape="1">
          <a:blip r:embed="rId1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1" descr="A lion holding a spear and shiel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4817d36d8_0_5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64817d36d8_0_5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364817d36d8_0_5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364817d36d8_0_5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nch - Version">
  <p:cSld name="French - Version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9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3" y="1"/>
            <a:ext cx="12192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9"/>
          <p:cNvPicPr preferRelativeResize="0"/>
          <p:nvPr/>
        </p:nvPicPr>
        <p:blipFill rotWithShape="1">
          <a:blip r:embed="rId3">
            <a:alphaModFix amt="35000"/>
          </a:blip>
          <a:srcRect t="124" b="125"/>
          <a:stretch/>
        </p:blipFill>
        <p:spPr>
          <a:xfrm>
            <a:off x="1600200" y="1027906"/>
            <a:ext cx="2743201" cy="505169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" name="Google Shape;2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87" y="82912"/>
            <a:ext cx="6284928" cy="83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FCFCFC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9" descr="A logo with blue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9" descr="A close-up of a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9" descr="A green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9" descr="A logo with a map and leave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9" descr="A blue and black logo"/>
          <p:cNvPicPr preferRelativeResize="0"/>
          <p:nvPr/>
        </p:nvPicPr>
        <p:blipFill rotWithShape="1">
          <a:blip r:embed="rId1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9" descr="A lion holding a spear and shield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2" descr="A logo of a globe&#10;&#10;AI-generated content may be incorrect."/>
          <p:cNvPicPr preferRelativeResize="0"/>
          <p:nvPr/>
        </p:nvPicPr>
        <p:blipFill rotWithShape="1">
          <a:blip r:embed="rId13">
            <a:alphaModFix amt="5000"/>
          </a:blip>
          <a:srcRect/>
          <a:stretch/>
        </p:blipFill>
        <p:spPr>
          <a:xfrm>
            <a:off x="3307306" y="222943"/>
            <a:ext cx="5577388" cy="574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2" descr="A logo with text overlay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 l="60617"/>
          <a:stretch/>
        </p:blipFill>
        <p:spPr>
          <a:xfrm>
            <a:off x="122829" y="109440"/>
            <a:ext cx="586854" cy="51137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sldNum" idx="12"/>
          </p:nvPr>
        </p:nvSpPr>
        <p:spPr>
          <a:xfrm>
            <a:off x="936363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8" name="Google Shape;38;p12"/>
          <p:cNvSpPr/>
          <p:nvPr/>
        </p:nvSpPr>
        <p:spPr>
          <a:xfrm>
            <a:off x="0" y="6042833"/>
            <a:ext cx="12192000" cy="587725"/>
          </a:xfrm>
          <a:prstGeom prst="rect">
            <a:avLst/>
          </a:prstGeom>
          <a:solidFill>
            <a:srgbClr val="D9E5F8">
              <a:alpha val="6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12" descr="A logo with blue text&#10;&#10;AI-generated content may be incorrect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73568" y="6082603"/>
            <a:ext cx="676652" cy="5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564283" y="6228863"/>
            <a:ext cx="1362935" cy="22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2" descr="A close-up of a logo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724215" y="6077159"/>
            <a:ext cx="1084157" cy="464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2" descr="A green and black logo&#10;&#10;AI-generated content may be incorrect.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45445" y="6173268"/>
            <a:ext cx="850067" cy="34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2" descr="A logo with a map and leaves&#10;&#10;AI-generated content may be incorrect.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401072" y="6082257"/>
            <a:ext cx="1104664" cy="53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2" descr="A blue and black logo"/>
          <p:cNvPicPr preferRelativeResize="0"/>
          <p:nvPr/>
        </p:nvPicPr>
        <p:blipFill rotWithShape="1">
          <a:blip r:embed="rId20">
            <a:alphaModFix/>
          </a:blip>
          <a:srcRect l="32520" t="-1" r="32455" b="21201"/>
          <a:stretch/>
        </p:blipFill>
        <p:spPr>
          <a:xfrm>
            <a:off x="11147962" y="6024572"/>
            <a:ext cx="401277" cy="61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2" descr="A lion holding a spear and shield&#10;&#10;AI-generated content may be incorrect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867869" y="5924572"/>
            <a:ext cx="1132740" cy="67964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metrain.org/sites/default/files/2021-05/CloudTypeRGB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>
            <a:spLocks noGrp="1"/>
          </p:cNvSpPr>
          <p:nvPr>
            <p:ph type="title"/>
          </p:nvPr>
        </p:nvSpPr>
        <p:spPr>
          <a:xfrm>
            <a:off x="838198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fr-FR"/>
              <a:t>Interpreting the Cloud Type RGB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364817d36d8_0_4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9800" y="668225"/>
            <a:ext cx="5098949" cy="280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64817d36d8_0_4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25" y="3461150"/>
            <a:ext cx="5098949" cy="262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64817d36d8_0_421"/>
          <p:cNvSpPr/>
          <p:nvPr/>
        </p:nvSpPr>
        <p:spPr>
          <a:xfrm rot="2902698">
            <a:off x="9319187" y="2065525"/>
            <a:ext cx="723567" cy="1347255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364817d36d8_0_421"/>
          <p:cNvSpPr/>
          <p:nvPr/>
        </p:nvSpPr>
        <p:spPr>
          <a:xfrm rot="2902698">
            <a:off x="6942449" y="5115806"/>
            <a:ext cx="723567" cy="1347255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64817d36d8_0_421"/>
          <p:cNvSpPr/>
          <p:nvPr/>
        </p:nvSpPr>
        <p:spPr>
          <a:xfrm>
            <a:off x="7109279" y="5599831"/>
            <a:ext cx="3900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endParaRPr sz="2400" b="1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g364817d36d8_0_421"/>
          <p:cNvSpPr/>
          <p:nvPr/>
        </p:nvSpPr>
        <p:spPr>
          <a:xfrm>
            <a:off x="5404975" y="3892500"/>
            <a:ext cx="6435300" cy="11493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>
                <a:solidFill>
                  <a:schemeClr val="dk1"/>
                </a:solidFill>
              </a:rPr>
              <a:t>A</a:t>
            </a:r>
            <a:r>
              <a:rPr lang="fr-FR" sz="2600" i="0" u="none" strike="noStrike" cap="none">
                <a:solidFill>
                  <a:schemeClr val="dk1"/>
                </a:solidFill>
              </a:rPr>
              <a:t> = Thick </a:t>
            </a:r>
            <a:r>
              <a:rPr lang="fr-FR" sz="2600">
                <a:solidFill>
                  <a:schemeClr val="dk1"/>
                </a:solidFill>
              </a:rPr>
              <a:t>i</a:t>
            </a:r>
            <a:r>
              <a:rPr lang="fr-FR" sz="2600" i="0" u="none" strike="noStrike" cap="none">
                <a:solidFill>
                  <a:schemeClr val="dk1"/>
                </a:solidFill>
              </a:rPr>
              <a:t>ce clouds/</a:t>
            </a:r>
            <a:r>
              <a:rPr lang="fr-FR" sz="2600">
                <a:solidFill>
                  <a:schemeClr val="dk1"/>
                </a:solidFill>
              </a:rPr>
              <a:t>c</a:t>
            </a:r>
            <a:r>
              <a:rPr lang="fr-FR" sz="2600" i="0" u="none" strike="noStrike" cap="none">
                <a:solidFill>
                  <a:schemeClr val="dk1"/>
                </a:solidFill>
              </a:rPr>
              <a:t>onvective clouds</a:t>
            </a:r>
            <a:endParaRPr sz="2600" i="0" u="none" strike="noStrike" cap="none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2600">
                <a:solidFill>
                  <a:schemeClr val="dk1"/>
                </a:solidFill>
              </a:rPr>
              <a:t>B= Thin cirrus clouds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214" name="Google Shape;214;g364817d36d8_0_421"/>
          <p:cNvSpPr/>
          <p:nvPr/>
        </p:nvSpPr>
        <p:spPr>
          <a:xfrm>
            <a:off x="1599353" y="5071536"/>
            <a:ext cx="3900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endParaRPr sz="2400" b="1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15" name="Google Shape;215;g364817d36d8_0_421"/>
          <p:cNvGrpSpPr/>
          <p:nvPr/>
        </p:nvGrpSpPr>
        <p:grpSpPr>
          <a:xfrm>
            <a:off x="105364" y="642787"/>
            <a:ext cx="5098957" cy="2818351"/>
            <a:chOff x="412015" y="330742"/>
            <a:chExt cx="6047150" cy="3342447"/>
          </a:xfrm>
        </p:grpSpPr>
        <p:pic>
          <p:nvPicPr>
            <p:cNvPr id="216" name="Google Shape;216;g364817d36d8_0_4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2015" y="330742"/>
              <a:ext cx="6047150" cy="33424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g364817d36d8_0_421"/>
            <p:cNvSpPr/>
            <p:nvPr/>
          </p:nvSpPr>
          <p:spPr>
            <a:xfrm rot="2902698">
              <a:off x="5090522" y="2225977"/>
              <a:ext cx="723567" cy="1347255"/>
            </a:xfrm>
            <a:prstGeom prst="ellipse">
              <a:avLst/>
            </a:prstGeom>
            <a:noFill/>
            <a:ln w="214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7075" tIns="38550" rIns="77075" bIns="385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8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g364817d36d8_0_421"/>
            <p:cNvSpPr/>
            <p:nvPr/>
          </p:nvSpPr>
          <p:spPr>
            <a:xfrm>
              <a:off x="5257352" y="2384681"/>
              <a:ext cx="390000" cy="4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075" tIns="38550" rIns="77075" bIns="3855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23" b="1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B</a:t>
              </a:r>
              <a:endParaRPr sz="2023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19" name="Google Shape;219;g364817d36d8_0_421"/>
            <p:cNvSpPr/>
            <p:nvPr/>
          </p:nvSpPr>
          <p:spPr>
            <a:xfrm>
              <a:off x="2072095" y="2589174"/>
              <a:ext cx="390000" cy="4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7075" tIns="38550" rIns="77075" bIns="38550" anchor="t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23" b="1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rPr>
                <a:t>A</a:t>
              </a:r>
              <a:endParaRPr sz="2023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220" name="Google Shape;220;g364817d36d8_0_421"/>
          <p:cNvSpPr/>
          <p:nvPr/>
        </p:nvSpPr>
        <p:spPr>
          <a:xfrm>
            <a:off x="6809236" y="2509641"/>
            <a:ext cx="3900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</a:t>
            </a:r>
            <a:endParaRPr sz="2400" b="1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1" name="Google Shape;221;g364817d36d8_0_421"/>
          <p:cNvSpPr/>
          <p:nvPr/>
        </p:nvSpPr>
        <p:spPr>
          <a:xfrm>
            <a:off x="105375" y="668225"/>
            <a:ext cx="2027100" cy="397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Cloud Type RGB</a:t>
            </a:r>
            <a:endParaRPr sz="2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2" name="Google Shape;222;g364817d36d8_0_421"/>
          <p:cNvSpPr/>
          <p:nvPr/>
        </p:nvSpPr>
        <p:spPr>
          <a:xfrm>
            <a:off x="5328575" y="668225"/>
            <a:ext cx="2170800" cy="397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Cloud </a:t>
            </a:r>
            <a:r>
              <a:rPr lang="fr-FR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Phase</a:t>
            </a:r>
            <a:r>
              <a:rPr lang="fr-FR"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RGB</a:t>
            </a:r>
            <a:endParaRPr sz="2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3" name="Google Shape;223;g364817d36d8_0_421"/>
          <p:cNvSpPr/>
          <p:nvPr/>
        </p:nvSpPr>
        <p:spPr>
          <a:xfrm>
            <a:off x="76200" y="3494700"/>
            <a:ext cx="1007400" cy="397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IR 10.5</a:t>
            </a:r>
            <a:endParaRPr sz="2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4" name="Google Shape;224;g364817d36d8_0_421"/>
          <p:cNvSpPr/>
          <p:nvPr/>
        </p:nvSpPr>
        <p:spPr>
          <a:xfrm rot="2902698">
            <a:off x="4079037" y="4698775"/>
            <a:ext cx="723567" cy="1347255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364817d36d8_0_421"/>
          <p:cNvSpPr/>
          <p:nvPr/>
        </p:nvSpPr>
        <p:spPr>
          <a:xfrm>
            <a:off x="4190952" y="5041669"/>
            <a:ext cx="3288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075" tIns="38550" rIns="77075" bIns="3855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23" b="1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</a:t>
            </a:r>
            <a:endParaRPr sz="2023" b="1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26" name="Google Shape;226;g364817d36d8_0_421"/>
          <p:cNvSpPr/>
          <p:nvPr/>
        </p:nvSpPr>
        <p:spPr>
          <a:xfrm>
            <a:off x="9448752" y="2298469"/>
            <a:ext cx="3288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075" tIns="38550" rIns="77075" bIns="3855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23" b="1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</a:t>
            </a:r>
            <a:endParaRPr sz="2023" b="1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8ACE-D398-30C0-B4C4-3CCE4947E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ZA" dirty="0">
                <a:latin typeface="+mn-lt"/>
              </a:rPr>
              <a:t>Practice applying your new knowledge by answering the questions on the Moodle page</a:t>
            </a:r>
          </a:p>
        </p:txBody>
      </p:sp>
    </p:spTree>
    <p:extLst>
      <p:ext uri="{BB962C8B-B14F-4D97-AF65-F5344CB8AC3E}">
        <p14:creationId xmlns:p14="http://schemas.microsoft.com/office/powerpoint/2010/main" val="356476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4817d36d8_0_65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400">
                <a:solidFill>
                  <a:schemeClr val="dk2"/>
                </a:solidFill>
              </a:rPr>
              <a:t>Product Benefits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39" name="Google Shape;139;g364817d36d8_0_654"/>
          <p:cNvSpPr txBox="1">
            <a:spLocks noGrp="1"/>
          </p:cNvSpPr>
          <p:nvPr>
            <p:ph type="body" idx="1"/>
          </p:nvPr>
        </p:nvSpPr>
        <p:spPr>
          <a:xfrm>
            <a:off x="838200" y="12922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50"/>
              <a:buFont typeface="Arial"/>
              <a:buChar char="●"/>
            </a:pPr>
            <a:r>
              <a:rPr lang="fr-FR" sz="2550">
                <a:solidFill>
                  <a:srgbClr val="212529"/>
                </a:solidFill>
                <a:highlight>
                  <a:srgbClr val="FFFFFF"/>
                </a:highlight>
              </a:rPr>
              <a:t>It combines cloud height with cloud phase and cloud optical depth information.  </a:t>
            </a:r>
            <a:endParaRPr sz="2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50"/>
              <a:buFont typeface="Arial"/>
              <a:buChar char="●"/>
            </a:pPr>
            <a:r>
              <a:rPr lang="fr-FR" sz="2550">
                <a:solidFill>
                  <a:srgbClr val="212529"/>
                </a:solidFill>
                <a:highlight>
                  <a:srgbClr val="FFFFFF"/>
                </a:highlight>
              </a:rPr>
              <a:t>It effectively detects thin cirrus clouds over other clouds and cloud free land/sea.  </a:t>
            </a:r>
            <a:endParaRPr sz="2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50"/>
              <a:buFont typeface="Arial"/>
              <a:buChar char="●"/>
            </a:pPr>
            <a:r>
              <a:rPr lang="fr-FR" sz="2550">
                <a:solidFill>
                  <a:srgbClr val="212529"/>
                </a:solidFill>
                <a:highlight>
                  <a:srgbClr val="FFFFFF"/>
                </a:highlight>
              </a:rPr>
              <a:t>Snow and ice on the ground are clearly delimited from high-level (thin) ice clouds.  </a:t>
            </a:r>
            <a:endParaRPr sz="2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50"/>
              <a:buFont typeface="Arial"/>
              <a:buChar char="●"/>
            </a:pPr>
            <a:r>
              <a:rPr lang="fr-FR" sz="2550">
                <a:solidFill>
                  <a:srgbClr val="212529"/>
                </a:solidFill>
                <a:highlight>
                  <a:srgbClr val="FFFFFF"/>
                </a:highlight>
              </a:rPr>
              <a:t>It detects supercooled water clouds.  </a:t>
            </a:r>
            <a:endParaRPr sz="2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50"/>
              <a:buFont typeface="Arial"/>
              <a:buChar char="●"/>
            </a:pPr>
            <a:r>
              <a:rPr lang="fr-FR" sz="2550">
                <a:solidFill>
                  <a:srgbClr val="212529"/>
                </a:solidFill>
                <a:highlight>
                  <a:srgbClr val="FFFFFF"/>
                </a:highlight>
              </a:rPr>
              <a:t>It provides good colour contrast between cloud types.  </a:t>
            </a:r>
            <a:endParaRPr sz="2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4572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550"/>
              <a:buFont typeface="Arial"/>
              <a:buChar char="●"/>
            </a:pPr>
            <a:r>
              <a:rPr lang="fr-FR" sz="2550">
                <a:solidFill>
                  <a:srgbClr val="212529"/>
                </a:solidFill>
                <a:highlight>
                  <a:srgbClr val="FFFFFF"/>
                </a:highlight>
              </a:rPr>
              <a:t>Coastlines and surface features are visible.</a:t>
            </a:r>
            <a:endParaRPr sz="255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4817d36d8_0_66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3400">
                <a:solidFill>
                  <a:schemeClr val="dk2"/>
                </a:solidFill>
              </a:rPr>
              <a:t>Product Limitations</a:t>
            </a:r>
            <a:endParaRPr sz="3400">
              <a:solidFill>
                <a:schemeClr val="dk2"/>
              </a:solidFill>
            </a:endParaRPr>
          </a:p>
        </p:txBody>
      </p:sp>
      <p:sp>
        <p:nvSpPr>
          <p:cNvPr id="146" name="Google Shape;146;g364817d36d8_0_660"/>
          <p:cNvSpPr txBox="1">
            <a:spLocks noGrp="1"/>
          </p:cNvSpPr>
          <p:nvPr>
            <p:ph type="body" idx="1"/>
          </p:nvPr>
        </p:nvSpPr>
        <p:spPr>
          <a:xfrm>
            <a:off x="838200" y="1292225"/>
            <a:ext cx="10515600" cy="464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Limited to daytime applications.  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The categories “high and low clouds” are rather coarse classifications.  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Less suited for particle size discrimination.  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Unable to detect thin cirrus over opaque high clouds.  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Small colour contrast between mid-level water and ice clouds.  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Arial"/>
              <a:buChar char="●"/>
            </a:pPr>
            <a:r>
              <a:rPr lang="fr-FR" sz="3000">
                <a:solidFill>
                  <a:srgbClr val="212529"/>
                </a:solidFill>
              </a:rPr>
              <a:t>Snow has similar colour to low- and mid-level (ice) clouds.  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Roboto"/>
              <a:buChar char="●"/>
            </a:pPr>
            <a:r>
              <a:rPr lang="fr-FR" sz="3000">
                <a:solidFill>
                  <a:srgbClr val="212529"/>
                </a:solidFill>
              </a:rPr>
              <a:t>Mid-level thin clouds might not be detected in a moist atmosphere. </a:t>
            </a:r>
            <a:endParaRPr sz="3000">
              <a:solidFill>
                <a:srgbClr val="212529"/>
              </a:solidFill>
            </a:endParaRPr>
          </a:p>
          <a:p>
            <a:pPr marL="457200" lvl="0" indent="-404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Roboto"/>
              <a:buChar char="●"/>
            </a:pPr>
            <a:r>
              <a:rPr lang="fr-FR" sz="3000">
                <a:solidFill>
                  <a:srgbClr val="212529"/>
                </a:solidFill>
              </a:rPr>
              <a:t>Colour shades depend on atmospheric moisture.</a:t>
            </a:r>
            <a:endParaRPr sz="300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2400">
                <a:solidFill>
                  <a:srgbClr val="212529"/>
                </a:solidFill>
              </a:rPr>
              <a:t>Ref: </a:t>
            </a:r>
            <a:r>
              <a:rPr lang="fr-FR" sz="2400" u="sng">
                <a:solidFill>
                  <a:schemeClr val="hlink"/>
                </a:solidFill>
                <a:hlinkClick r:id="rId3"/>
              </a:rPr>
              <a:t>https://eumetrain.org/sites/default/files/2021-05/CloudTypeRGB.pdf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A22B9B-18C7-E1F9-0F8B-37928E01B7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Quick Guide</a:t>
            </a:r>
          </a:p>
        </p:txBody>
      </p:sp>
    </p:spTree>
    <p:extLst>
      <p:ext uri="{BB962C8B-B14F-4D97-AF65-F5344CB8AC3E}">
        <p14:creationId xmlns:p14="http://schemas.microsoft.com/office/powerpoint/2010/main" val="268350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364817d36d8_0_538" title="Cloud Type RG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050" y="132700"/>
            <a:ext cx="10292899" cy="57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BD3F3-F5C6-5B9A-9D7A-F86DD6116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963830-DEC1-7AF0-1773-E77203884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4116735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umetsat_View_2025-08-14_10_40-2025-08-14_14_40">
            <a:hlinkClick r:id="" action="ppaction://media"/>
            <a:extLst>
              <a:ext uri="{FF2B5EF4-FFF2-40B4-BE49-F238E27FC236}">
                <a16:creationId xmlns:a16="http://schemas.microsoft.com/office/drawing/2014/main" id="{C791B2D3-C89E-E911-C265-FFF6F5545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390" y="1101492"/>
            <a:ext cx="8932344" cy="4401040"/>
          </a:xfrm>
          <a:prstGeom prst="rect">
            <a:avLst/>
          </a:prstGeom>
        </p:spPr>
      </p:pic>
      <p:sp>
        <p:nvSpPr>
          <p:cNvPr id="162" name="Google Shape;162;g364817d36d8_0_388"/>
          <p:cNvSpPr/>
          <p:nvPr/>
        </p:nvSpPr>
        <p:spPr>
          <a:xfrm>
            <a:off x="3657600" y="4123641"/>
            <a:ext cx="2410800" cy="1215600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364817d36d8_0_388"/>
          <p:cNvSpPr/>
          <p:nvPr/>
        </p:nvSpPr>
        <p:spPr>
          <a:xfrm rot="2855082">
            <a:off x="7586786" y="3477854"/>
            <a:ext cx="432765" cy="1454813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364817d36d8_0_388"/>
          <p:cNvSpPr/>
          <p:nvPr/>
        </p:nvSpPr>
        <p:spPr>
          <a:xfrm>
            <a:off x="5154387" y="2467284"/>
            <a:ext cx="1206300" cy="1420200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364817d36d8_0_388"/>
          <p:cNvSpPr/>
          <p:nvPr/>
        </p:nvSpPr>
        <p:spPr>
          <a:xfrm>
            <a:off x="9963125" y="1377375"/>
            <a:ext cx="2103600" cy="10899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T</a:t>
            </a:r>
            <a:r>
              <a:rPr lang="fr-FR" sz="1800" i="0" u="none" strike="noStrike" cap="none">
                <a:solidFill>
                  <a:schemeClr val="dk1"/>
                </a:solidFill>
              </a:rPr>
              <a:t>hick ice 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0" u="none" strike="noStrike" cap="none">
                <a:solidFill>
                  <a:schemeClr val="dk1"/>
                </a:solidFill>
              </a:rPr>
              <a:t>clouds/</a:t>
            </a:r>
            <a:r>
              <a:rPr lang="fr-FR" sz="1800">
                <a:solidFill>
                  <a:schemeClr val="dk1"/>
                </a:solidFill>
              </a:rPr>
              <a:t>c</a:t>
            </a:r>
            <a:r>
              <a:rPr lang="fr-FR" sz="1800" i="0" u="none" strike="noStrike" cap="none">
                <a:solidFill>
                  <a:schemeClr val="dk1"/>
                </a:solidFill>
              </a:rPr>
              <a:t>onvective clouds 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66" name="Google Shape;166;g364817d36d8_0_388"/>
          <p:cNvSpPr/>
          <p:nvPr/>
        </p:nvSpPr>
        <p:spPr>
          <a:xfrm>
            <a:off x="9963117" y="4781686"/>
            <a:ext cx="1853100" cy="6462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0" u="none" strike="noStrike" cap="none">
                <a:solidFill>
                  <a:schemeClr val="dk1"/>
                </a:solidFill>
              </a:rPr>
              <a:t>Low water clouds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67" name="Google Shape;167;g364817d36d8_0_388"/>
          <p:cNvSpPr/>
          <p:nvPr/>
        </p:nvSpPr>
        <p:spPr>
          <a:xfrm>
            <a:off x="9963136" y="3477397"/>
            <a:ext cx="1853100" cy="6462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0" u="none" strike="noStrike" cap="none">
                <a:solidFill>
                  <a:schemeClr val="dk1"/>
                </a:solidFill>
              </a:rPr>
              <a:t>Development of sea breeze front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cxnSp>
        <p:nvCxnSpPr>
          <p:cNvPr id="168" name="Google Shape;168;g364817d36d8_0_388"/>
          <p:cNvCxnSpPr>
            <a:stCxn id="166" idx="1"/>
            <a:endCxn id="162" idx="6"/>
          </p:cNvCxnSpPr>
          <p:nvPr/>
        </p:nvCxnSpPr>
        <p:spPr>
          <a:xfrm rot="10800000">
            <a:off x="6068517" y="4731586"/>
            <a:ext cx="3894600" cy="3732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cxnSp>
        <p:nvCxnSpPr>
          <p:cNvPr id="169" name="Google Shape;169;g364817d36d8_0_388"/>
          <p:cNvCxnSpPr>
            <a:cxnSpLocks/>
            <a:stCxn id="165" idx="1"/>
          </p:cNvCxnSpPr>
          <p:nvPr/>
        </p:nvCxnSpPr>
        <p:spPr>
          <a:xfrm flipH="1">
            <a:off x="6278880" y="1922325"/>
            <a:ext cx="3684245" cy="871675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170" name="Google Shape;170;g364817d36d8_0_388"/>
          <p:cNvSpPr/>
          <p:nvPr/>
        </p:nvSpPr>
        <p:spPr>
          <a:xfrm rot="2855082">
            <a:off x="7586788" y="3477856"/>
            <a:ext cx="432765" cy="1454813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" name="Google Shape;171;g364817d36d8_0_388"/>
          <p:cNvCxnSpPr>
            <a:stCxn id="167" idx="1"/>
            <a:endCxn id="170" idx="7"/>
          </p:cNvCxnSpPr>
          <p:nvPr/>
        </p:nvCxnSpPr>
        <p:spPr>
          <a:xfrm flipH="1">
            <a:off x="8286136" y="3800497"/>
            <a:ext cx="1677000" cy="1710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364817d36d8_0_4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700" y="662900"/>
            <a:ext cx="8654602" cy="522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64817d36d8_0_405"/>
          <p:cNvSpPr/>
          <p:nvPr/>
        </p:nvSpPr>
        <p:spPr>
          <a:xfrm>
            <a:off x="7364125" y="2348308"/>
            <a:ext cx="1026900" cy="739200"/>
          </a:xfrm>
          <a:prstGeom prst="ellipse">
            <a:avLst/>
          </a:prstGeom>
          <a:noFill/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364817d36d8_0_405"/>
          <p:cNvSpPr/>
          <p:nvPr/>
        </p:nvSpPr>
        <p:spPr>
          <a:xfrm>
            <a:off x="5538355" y="1496291"/>
            <a:ext cx="717000" cy="852000"/>
          </a:xfrm>
          <a:prstGeom prst="ellipse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364817d36d8_0_405"/>
          <p:cNvSpPr/>
          <p:nvPr/>
        </p:nvSpPr>
        <p:spPr>
          <a:xfrm rot="2657248">
            <a:off x="6617245" y="3712444"/>
            <a:ext cx="460574" cy="1269066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364817d36d8_0_405"/>
          <p:cNvSpPr/>
          <p:nvPr/>
        </p:nvSpPr>
        <p:spPr>
          <a:xfrm>
            <a:off x="9554097" y="4150019"/>
            <a:ext cx="2426400" cy="6462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0" u="none" strike="noStrike" cap="none">
                <a:solidFill>
                  <a:schemeClr val="dk1"/>
                </a:solidFill>
              </a:rPr>
              <a:t>Small shallow cells of a sea breeze front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91" name="Google Shape;191;g364817d36d8_0_405"/>
          <p:cNvSpPr/>
          <p:nvPr/>
        </p:nvSpPr>
        <p:spPr>
          <a:xfrm>
            <a:off x="9554106" y="1843466"/>
            <a:ext cx="2426400" cy="6462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0" u="none" strike="noStrike" cap="none">
                <a:solidFill>
                  <a:schemeClr val="dk1"/>
                </a:solidFill>
              </a:rPr>
              <a:t>High thin cirrus clouds in bright red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92" name="Google Shape;192;g364817d36d8_0_405"/>
          <p:cNvSpPr/>
          <p:nvPr/>
        </p:nvSpPr>
        <p:spPr>
          <a:xfrm>
            <a:off x="9554096" y="846391"/>
            <a:ext cx="2426400" cy="3693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0" u="none" strike="noStrike" cap="none">
                <a:solidFill>
                  <a:schemeClr val="dk1"/>
                </a:solidFill>
              </a:rPr>
              <a:t>Thick ice clouds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93" name="Google Shape;193;g364817d36d8_0_405"/>
          <p:cNvSpPr/>
          <p:nvPr/>
        </p:nvSpPr>
        <p:spPr>
          <a:xfrm>
            <a:off x="5673509" y="3402095"/>
            <a:ext cx="446700" cy="477900"/>
          </a:xfrm>
          <a:prstGeom prst="ellipse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64817d36d8_0_405"/>
          <p:cNvSpPr/>
          <p:nvPr/>
        </p:nvSpPr>
        <p:spPr>
          <a:xfrm>
            <a:off x="9554108" y="3211412"/>
            <a:ext cx="2426400" cy="369300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i="0" u="none" strike="noStrike" cap="none">
                <a:solidFill>
                  <a:schemeClr val="dk1"/>
                </a:solidFill>
              </a:rPr>
              <a:t>Low water clouds</a:t>
            </a:r>
            <a:endParaRPr sz="1800" i="0" u="none" strike="noStrike" cap="none">
              <a:solidFill>
                <a:schemeClr val="dk1"/>
              </a:solidFill>
            </a:endParaRPr>
          </a:p>
        </p:txBody>
      </p:sp>
      <p:cxnSp>
        <p:nvCxnSpPr>
          <p:cNvPr id="195" name="Google Shape;195;g364817d36d8_0_405"/>
          <p:cNvCxnSpPr>
            <a:endCxn id="188" idx="7"/>
          </p:cNvCxnSpPr>
          <p:nvPr/>
        </p:nvCxnSpPr>
        <p:spPr>
          <a:xfrm flipH="1">
            <a:off x="6150353" y="976964"/>
            <a:ext cx="3294300" cy="644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cxnSp>
        <p:nvCxnSpPr>
          <p:cNvPr id="196" name="Google Shape;196;g364817d36d8_0_405"/>
          <p:cNvCxnSpPr>
            <a:stCxn id="191" idx="1"/>
            <a:endCxn id="187" idx="6"/>
          </p:cNvCxnSpPr>
          <p:nvPr/>
        </p:nvCxnSpPr>
        <p:spPr>
          <a:xfrm flipH="1">
            <a:off x="8391006" y="2166566"/>
            <a:ext cx="1163100" cy="551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cxnSp>
        <p:nvCxnSpPr>
          <p:cNvPr id="197" name="Google Shape;197;g364817d36d8_0_405"/>
          <p:cNvCxnSpPr>
            <a:stCxn id="190" idx="1"/>
          </p:cNvCxnSpPr>
          <p:nvPr/>
        </p:nvCxnSpPr>
        <p:spPr>
          <a:xfrm rot="10800000">
            <a:off x="7256097" y="4302419"/>
            <a:ext cx="2298000" cy="1707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cxnSp>
        <p:nvCxnSpPr>
          <p:cNvPr id="198" name="Google Shape;198;g364817d36d8_0_405"/>
          <p:cNvCxnSpPr>
            <a:stCxn id="194" idx="1"/>
            <a:endCxn id="193" idx="7"/>
          </p:cNvCxnSpPr>
          <p:nvPr/>
        </p:nvCxnSpPr>
        <p:spPr>
          <a:xfrm flipH="1">
            <a:off x="6054908" y="3396062"/>
            <a:ext cx="3499200" cy="759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F8F2E-76CF-A90D-D31D-35904DA1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87EB7C-75A9-CA1D-4C9B-FA9D120B22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+mn-lt"/>
              </a:rPr>
              <a:t>Image Comparison</a:t>
            </a:r>
          </a:p>
        </p:txBody>
      </p:sp>
    </p:spTree>
    <p:extLst>
      <p:ext uri="{BB962C8B-B14F-4D97-AF65-F5344CB8AC3E}">
        <p14:creationId xmlns:p14="http://schemas.microsoft.com/office/powerpoint/2010/main" val="3020972441"/>
      </p:ext>
    </p:extLst>
  </p:cSld>
  <p:clrMapOvr>
    <a:masterClrMapping/>
  </p:clrMapOvr>
</p:sld>
</file>

<file path=ppt/theme/theme1.xml><?xml version="1.0" encoding="utf-8"?>
<a:theme xmlns:a="http://schemas.openxmlformats.org/drawingml/2006/main" name="Landing page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s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256</Words>
  <Application>Microsoft Office PowerPoint</Application>
  <PresentationFormat>Widescreen</PresentationFormat>
  <Paragraphs>44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Roboto</vt:lpstr>
      <vt:lpstr>Play</vt:lpstr>
      <vt:lpstr>Landing page design</vt:lpstr>
      <vt:lpstr>Presentations</vt:lpstr>
      <vt:lpstr>Interpreting the Cloud Type RGB</vt:lpstr>
      <vt:lpstr>Product Benefits</vt:lpstr>
      <vt:lpstr>Product Limitations</vt:lpstr>
      <vt:lpstr>Quick Guide</vt:lpstr>
      <vt:lpstr>PowerPoint Presentation</vt:lpstr>
      <vt:lpstr>Animation</vt:lpstr>
      <vt:lpstr>PowerPoint Presentation</vt:lpstr>
      <vt:lpstr>PowerPoint Presentation</vt:lpstr>
      <vt:lpstr>Image Comparison</vt:lpstr>
      <vt:lpstr>PowerPoint Presentation</vt:lpstr>
      <vt:lpstr>Practice applying your new knowledge by answering the questions on the Moodle page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Freddy Heritier Falanga</dc:creator>
  <cp:lastModifiedBy>Lee-Ann Simpson</cp:lastModifiedBy>
  <cp:revision>6</cp:revision>
  <dcterms:created xsi:type="dcterms:W3CDTF">2025-08-14T09:20:11Z</dcterms:created>
  <dcterms:modified xsi:type="dcterms:W3CDTF">2025-08-20T14:38:30Z</dcterms:modified>
</cp:coreProperties>
</file>