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8A8A"/>
    <a:srgbClr val="9A2C00"/>
    <a:srgbClr val="B48900"/>
    <a:srgbClr val="822500"/>
    <a:srgbClr val="005A7A"/>
    <a:srgbClr val="006F96"/>
    <a:srgbClr val="866600"/>
    <a:srgbClr val="D63D00"/>
    <a:srgbClr val="A83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2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0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5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7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3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9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3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3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7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5B87-5EBA-4D97-843F-400B8B4DC5CD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5B62E-20C7-42B7-98BE-DD794B265F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2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entagon 35"/>
          <p:cNvSpPr/>
          <p:nvPr/>
        </p:nvSpPr>
        <p:spPr>
          <a:xfrm>
            <a:off x="2318743" y="5259861"/>
            <a:ext cx="9575715" cy="1357276"/>
          </a:xfrm>
          <a:prstGeom prst="homePlate">
            <a:avLst>
              <a:gd name="adj" fmla="val 11503"/>
            </a:avLst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30000">
                <a:srgbClr val="ABABAB"/>
              </a:gs>
              <a:gs pos="17000">
                <a:schemeClr val="bg1">
                  <a:lumMod val="50000"/>
                </a:schemeClr>
              </a:gs>
              <a:gs pos="100000">
                <a:schemeClr val="bg1">
                  <a:lumMod val="9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grayscl/>
          </a:blip>
          <a:stretch>
            <a:fillRect/>
          </a:stretch>
        </p:blipFill>
        <p:spPr>
          <a:xfrm>
            <a:off x="555672" y="5213902"/>
            <a:ext cx="1327902" cy="1451259"/>
          </a:xfrm>
          <a:prstGeom prst="rect">
            <a:avLst/>
          </a:prstGeom>
          <a:gradFill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6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38" y="775338"/>
            <a:ext cx="8536295" cy="39504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25141" y="393778"/>
            <a:ext cx="1757212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866600"/>
                </a:solidFill>
              </a:rPr>
              <a:t>A</a:t>
            </a:r>
            <a:r>
              <a:rPr lang="en-GB" sz="1000" dirty="0" smtClean="0">
                <a:solidFill>
                  <a:srgbClr val="866600"/>
                </a:solidFill>
              </a:rPr>
              <a:t>dvanced</a:t>
            </a:r>
            <a:r>
              <a:rPr lang="en-GB" b="1" dirty="0" smtClean="0">
                <a:solidFill>
                  <a:srgbClr val="866600"/>
                </a:solidFill>
              </a:rPr>
              <a:t> B</a:t>
            </a:r>
            <a:r>
              <a:rPr lang="en-GB" sz="1000" dirty="0" smtClean="0">
                <a:solidFill>
                  <a:srgbClr val="866600"/>
                </a:solidFill>
              </a:rPr>
              <a:t>aseline</a:t>
            </a:r>
            <a:r>
              <a:rPr lang="en-GB" b="1" dirty="0" smtClean="0">
                <a:solidFill>
                  <a:srgbClr val="866600"/>
                </a:solidFill>
              </a:rPr>
              <a:t> I</a:t>
            </a:r>
            <a:r>
              <a:rPr lang="en-GB" sz="1000" dirty="0" smtClean="0">
                <a:solidFill>
                  <a:srgbClr val="866600"/>
                </a:solidFill>
              </a:rPr>
              <a:t>mager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10809" y="393778"/>
            <a:ext cx="1961627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005A7A"/>
                </a:solidFill>
              </a:rPr>
              <a:t>F</a:t>
            </a:r>
            <a:r>
              <a:rPr lang="en-GB" sz="1200" dirty="0" smtClean="0">
                <a:solidFill>
                  <a:srgbClr val="005A7A"/>
                </a:solidFill>
              </a:rPr>
              <a:t>lexible</a:t>
            </a:r>
            <a:r>
              <a:rPr lang="en-GB" b="1" dirty="0" smtClean="0">
                <a:solidFill>
                  <a:srgbClr val="005A7A"/>
                </a:solidFill>
              </a:rPr>
              <a:t> C</a:t>
            </a:r>
            <a:r>
              <a:rPr lang="en-GB" sz="1200" dirty="0" smtClean="0">
                <a:solidFill>
                  <a:srgbClr val="005A7A"/>
                </a:solidFill>
              </a:rPr>
              <a:t>ombined</a:t>
            </a:r>
            <a:r>
              <a:rPr lang="en-GB" b="1" dirty="0" smtClean="0">
                <a:solidFill>
                  <a:srgbClr val="005A7A"/>
                </a:solidFill>
              </a:rPr>
              <a:t> I</a:t>
            </a:r>
            <a:r>
              <a:rPr lang="en-GB" sz="1200" dirty="0" smtClean="0">
                <a:solidFill>
                  <a:srgbClr val="005A7A"/>
                </a:solidFill>
              </a:rPr>
              <a:t>mager</a:t>
            </a:r>
            <a:endParaRPr lang="en-US" sz="1200" dirty="0">
              <a:solidFill>
                <a:srgbClr val="005A7A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07788" y="404692"/>
            <a:ext cx="2060308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rgbClr val="822500"/>
                </a:solidFill>
              </a:rPr>
              <a:t>A</a:t>
            </a:r>
            <a:r>
              <a:rPr lang="en-GB" sz="1200" dirty="0" smtClean="0">
                <a:solidFill>
                  <a:srgbClr val="822500"/>
                </a:solidFill>
              </a:rPr>
              <a:t>dvanced</a:t>
            </a:r>
            <a:r>
              <a:rPr lang="en-GB" b="1" dirty="0" smtClean="0">
                <a:solidFill>
                  <a:srgbClr val="822500"/>
                </a:solidFill>
              </a:rPr>
              <a:t> H</a:t>
            </a:r>
            <a:r>
              <a:rPr lang="en-GB" sz="1200" dirty="0" smtClean="0">
                <a:solidFill>
                  <a:srgbClr val="822500"/>
                </a:solidFill>
              </a:rPr>
              <a:t>imawari</a:t>
            </a:r>
            <a:r>
              <a:rPr lang="en-GB" b="1" dirty="0" smtClean="0">
                <a:solidFill>
                  <a:srgbClr val="822500"/>
                </a:solidFill>
              </a:rPr>
              <a:t> I</a:t>
            </a:r>
            <a:r>
              <a:rPr lang="en-GB" sz="1200" dirty="0" smtClean="0">
                <a:solidFill>
                  <a:srgbClr val="822500"/>
                </a:solidFill>
              </a:rPr>
              <a:t>mager</a:t>
            </a:r>
            <a:endParaRPr lang="en-US" sz="1200" dirty="0">
              <a:solidFill>
                <a:srgbClr val="8225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252061"/>
              </p:ext>
            </p:extLst>
          </p:nvPr>
        </p:nvGraphicFramePr>
        <p:xfrm>
          <a:off x="4910810" y="774024"/>
          <a:ext cx="2033062" cy="42834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{3B4B98B0-60AC-42C2-AFA5-B58CD77FA1E5}</a:tableStyleId>
              </a:tblPr>
              <a:tblGrid>
                <a:gridCol w="350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7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84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6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123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Ch.</a:t>
                      </a:r>
                      <a:r>
                        <a:rPr lang="en-GB" sz="800" baseline="0" dirty="0" smtClean="0"/>
                        <a:t> No.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Central </a:t>
                      </a:r>
                    </a:p>
                    <a:p>
                      <a:pPr algn="ctr"/>
                      <a:r>
                        <a:rPr lang="el-GR" sz="800" b="1" dirty="0" smtClean="0"/>
                        <a:t>λ (μ</a:t>
                      </a:r>
                      <a:r>
                        <a:rPr lang="en-GB" sz="800" b="1" dirty="0" smtClean="0"/>
                        <a:t>m)</a:t>
                      </a:r>
                      <a:endParaRPr lang="en-GB" sz="800" b="1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800" dirty="0" smtClean="0"/>
                        <a:t>λ </a:t>
                      </a:r>
                      <a:r>
                        <a:rPr lang="en-GB" sz="800" dirty="0" smtClean="0"/>
                        <a:t>width</a:t>
                      </a:r>
                    </a:p>
                    <a:p>
                      <a:pPr algn="ctr"/>
                      <a:r>
                        <a:rPr lang="en-GB" sz="800" dirty="0" smtClean="0"/>
                        <a:t>(</a:t>
                      </a:r>
                      <a:r>
                        <a:rPr lang="el-GR" sz="800" dirty="0" smtClean="0"/>
                        <a:t>μ</a:t>
                      </a:r>
                      <a:r>
                        <a:rPr lang="en-GB" sz="800" dirty="0" smtClean="0"/>
                        <a:t>m)</a:t>
                      </a:r>
                      <a:endParaRPr lang="en-GB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Resolution</a:t>
                      </a:r>
                    </a:p>
                    <a:p>
                      <a:pPr algn="ctr"/>
                      <a:r>
                        <a:rPr lang="en-GB" sz="800" b="1" dirty="0" smtClean="0"/>
                        <a:t>(km)</a:t>
                      </a:r>
                      <a:endParaRPr lang="en-GB" sz="800" b="1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0.44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0.06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2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0.51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0.04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 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3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0.64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0.05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/>
                        <a:t>1.0  (*0.5)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4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0.86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0.05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5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0.91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0.02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6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1.38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0.03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7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1.61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0.05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8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2.25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0.05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/>
                        <a:t>1.0  (*0.5)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9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3.80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0.40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/>
                        <a:t>2.0  (*1.0)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10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6.30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1.00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11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7.35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/>
                        <a:t>0.50</a:t>
                      </a:r>
                      <a:endParaRPr lang="en-US" sz="800" dirty="0" smtClean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12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8.70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0.40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13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9.66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0.30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14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10.50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0.70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/>
                        <a:t>2.0  (*1.0)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15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12.30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0.50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34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16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13.30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0.60</a:t>
                      </a:r>
                      <a:endParaRPr lang="en-US" sz="800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666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642099"/>
              </p:ext>
            </p:extLst>
          </p:nvPr>
        </p:nvGraphicFramePr>
        <p:xfrm>
          <a:off x="7107789" y="771380"/>
          <a:ext cx="2060308" cy="429457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33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3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9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5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667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Ch.</a:t>
                      </a:r>
                      <a:r>
                        <a:rPr lang="en-GB" sz="800" baseline="0" dirty="0" smtClean="0"/>
                        <a:t> No.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Central </a:t>
                      </a:r>
                    </a:p>
                    <a:p>
                      <a:pPr algn="ctr"/>
                      <a:r>
                        <a:rPr lang="el-GR" sz="800" b="1" dirty="0" smtClean="0"/>
                        <a:t>λ (μ</a:t>
                      </a:r>
                      <a:r>
                        <a:rPr lang="en-GB" sz="800" b="1" dirty="0" smtClean="0"/>
                        <a:t>m)</a:t>
                      </a:r>
                      <a:endParaRPr lang="en-GB" sz="800" b="1" dirty="0" smtClean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800" dirty="0" smtClean="0"/>
                        <a:t>λ </a:t>
                      </a:r>
                      <a:r>
                        <a:rPr lang="en-GB" sz="800" dirty="0" smtClean="0"/>
                        <a:t>width</a:t>
                      </a:r>
                    </a:p>
                    <a:p>
                      <a:pPr algn="ctr"/>
                      <a:r>
                        <a:rPr lang="en-GB" sz="800" dirty="0" smtClean="0"/>
                        <a:t>(</a:t>
                      </a:r>
                      <a:r>
                        <a:rPr lang="el-GR" sz="800" dirty="0" smtClean="0"/>
                        <a:t>μ</a:t>
                      </a:r>
                      <a:r>
                        <a:rPr lang="en-GB" sz="800" dirty="0" smtClean="0"/>
                        <a:t>m)</a:t>
                      </a:r>
                      <a:endParaRPr lang="en-GB" sz="800" dirty="0" smtClean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Resolution</a:t>
                      </a:r>
                    </a:p>
                    <a:p>
                      <a:pPr algn="ctr"/>
                      <a:r>
                        <a:rPr lang="en-GB" sz="800" b="1" dirty="0" smtClean="0"/>
                        <a:t>(km)</a:t>
                      </a:r>
                      <a:endParaRPr lang="en-GB" sz="800" b="1" dirty="0" smtClean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0.47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0.05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0.51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/>
                        <a:t>0.02</a:t>
                      </a:r>
                      <a:endParaRPr lang="en-US" sz="800" dirty="0" smtClean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3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0.64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0.03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0.5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4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0.86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0.02</a:t>
                      </a:r>
                      <a:endParaRPr lang="en-US" sz="7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5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1.61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6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2.25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7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3.88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0.22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8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6.24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0.37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9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6.94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0.12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10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7.34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0.17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11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8.59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0.32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12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9.64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0.18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13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10.40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0.30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14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11.23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0.20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15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12.38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0.30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961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16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13.28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0.20</a:t>
                      </a:r>
                      <a:endParaRPr lang="en-US" sz="800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531455"/>
              </p:ext>
            </p:extLst>
          </p:nvPr>
        </p:nvGraphicFramePr>
        <p:xfrm>
          <a:off x="370115" y="801105"/>
          <a:ext cx="2127224" cy="428524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89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4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7308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“Colloquial”</a:t>
                      </a:r>
                    </a:p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channel name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Application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 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Blue</a:t>
                      </a:r>
                      <a:endParaRPr lang="en-US" sz="800" b="0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aerosol, surface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features  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Green </a:t>
                      </a:r>
                      <a:endParaRPr lang="en-US" sz="800" b="0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aerosol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vegetation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Red </a:t>
                      </a:r>
                      <a:endParaRPr lang="en-US" sz="800" b="0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fog, insolation,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winds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Veggie</a:t>
                      </a:r>
                      <a:r>
                        <a:rPr lang="en-GB" sz="800" b="1" i="1" baseline="0" dirty="0" smtClean="0">
                          <a:solidFill>
                            <a:srgbClr val="005A7A"/>
                          </a:solidFill>
                        </a:rPr>
                        <a:t> </a:t>
                      </a:r>
                      <a:endParaRPr lang="en-US" sz="800" b="0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vegetation, winds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Low</a:t>
                      </a:r>
                      <a:r>
                        <a:rPr lang="en-US" sz="800" b="1" i="1" baseline="0" dirty="0" smtClean="0">
                          <a:solidFill>
                            <a:srgbClr val="005A7A"/>
                          </a:solidFill>
                        </a:rPr>
                        <a:t>-Level </a:t>
                      </a:r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WV</a:t>
                      </a:r>
                      <a:endParaRPr lang="en-US" sz="800" b="0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water vapour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winds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Cirrus</a:t>
                      </a:r>
                      <a:endParaRPr lang="en-US" sz="800" b="0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thin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cirrus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baseline="0" dirty="0" smtClean="0">
                          <a:solidFill>
                            <a:srgbClr val="005A7A"/>
                          </a:solidFill>
                        </a:rPr>
                        <a:t>NIR Phase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cloud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phase, snow/ice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Particle Size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particle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size, vegetation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Fire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microphysics, fire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 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Upper-Level WV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WV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winds, rainfall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Mid-Level</a:t>
                      </a:r>
                      <a:r>
                        <a:rPr lang="en-GB" sz="800" b="1" i="1" baseline="0" dirty="0" smtClean="0">
                          <a:solidFill>
                            <a:srgbClr val="005A7A"/>
                          </a:solidFill>
                        </a:rPr>
                        <a:t> WV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WV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winds, rainfall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Lower-Level</a:t>
                      </a:r>
                      <a:r>
                        <a:rPr lang="en-GB" sz="800" b="1" i="1" baseline="0" dirty="0" smtClean="0">
                          <a:solidFill>
                            <a:srgbClr val="005A7A"/>
                          </a:solidFill>
                        </a:rPr>
                        <a:t> WV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WV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winds, SO2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smtClean="0">
                          <a:solidFill>
                            <a:srgbClr val="005A7A"/>
                          </a:solidFill>
                        </a:rPr>
                        <a:t>Cloud-Top Phase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cloud phase, SO2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GB" sz="800" b="1" i="1" dirty="0" smtClean="0">
                          <a:solidFill>
                            <a:srgbClr val="005A7A"/>
                          </a:solidFill>
                        </a:rPr>
                        <a:t>Ozone 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total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O3, turbulence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Clean IR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SST,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clouds temp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IR Longwave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SST,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clouds temp, rainfall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681">
                <a:tc>
                  <a:txBody>
                    <a:bodyPr/>
                    <a:lstStyle/>
                    <a:p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Dirty IR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TPW,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dust, ash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9753">
                <a:tc>
                  <a:txBody>
                    <a:bodyPr/>
                    <a:lstStyle/>
                    <a:p>
                      <a:r>
                        <a:rPr lang="en-US" sz="800" b="1" i="1" dirty="0" smtClean="0">
                          <a:solidFill>
                            <a:srgbClr val="005A7A"/>
                          </a:solidFill>
                        </a:rPr>
                        <a:t>CO2 </a:t>
                      </a:r>
                      <a:endParaRPr lang="en-US" sz="800" b="1" i="1" dirty="0">
                        <a:solidFill>
                          <a:srgbClr val="005A7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air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temp, cloud height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962243"/>
              </p:ext>
            </p:extLst>
          </p:nvPr>
        </p:nvGraphicFramePr>
        <p:xfrm>
          <a:off x="9395900" y="798384"/>
          <a:ext cx="2563896" cy="4299726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640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09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09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1696">
                <a:tc gridSpan="4"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Proxy </a:t>
                      </a:r>
                      <a:r>
                        <a:rPr lang="en-GB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instruments - </a:t>
                      </a:r>
                      <a:r>
                        <a:rPr lang="en-GB" sz="8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el-GR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λ</a:t>
                      </a:r>
                      <a:r>
                        <a:rPr lang="en-GB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</a:t>
                      </a:r>
                      <a:r>
                        <a:rPr lang="el-GR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μ</a:t>
                      </a: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m</a:t>
                      </a:r>
                      <a:r>
                        <a:rPr lang="en-GB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</a:t>
                      </a:r>
                      <a:r>
                        <a:rPr lang="en-GB" sz="8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/ R</a:t>
                      </a:r>
                      <a:r>
                        <a:rPr lang="en-GB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es (</a:t>
                      </a: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km</a:t>
                      </a:r>
                      <a:r>
                        <a:rPr lang="en-GB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</a:t>
                      </a:r>
                      <a:r>
                        <a:rPr lang="en-GB" sz="8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en-GB" sz="8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</a:p>
                    <a:p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</a:t>
                      </a: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SEVIRI</a:t>
                      </a:r>
                      <a:r>
                        <a:rPr lang="en-GB" sz="800" b="1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               MODIS                  VIIRS                  SLSTR</a:t>
                      </a:r>
                      <a:endParaRPr lang="en-US" sz="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0.44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0.45</a:t>
                      </a:r>
                      <a:r>
                        <a:rPr lang="en-GB" sz="8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0.55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0.55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0.55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0.64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0.65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/0.25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0.64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/0.375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0.67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0.81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0.86</a:t>
                      </a:r>
                      <a:r>
                        <a:rPr lang="en-GB" sz="80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/0.25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0.87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/0.375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0.86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0.91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1.38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1.38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1.38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1.64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1.64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1.61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/0.375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1.61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2.25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2.25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3.92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3.75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3.74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/0.375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3.74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6.25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6.72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7.35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7.33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8.70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8.55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8.55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9.66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9.73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10.8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11.0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10.8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10.8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11.5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/0.375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12.0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12.0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12.0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/0.75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12.0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0247"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13.4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/3.0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13.3</a:t>
                      </a:r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/1.0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-</a:t>
                      </a:r>
                      <a:endParaRPr 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4467784" y="1192492"/>
            <a:ext cx="72000" cy="72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457734" y="2283360"/>
            <a:ext cx="72000" cy="72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393707" y="2679162"/>
            <a:ext cx="144000" cy="144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457734" y="2499870"/>
            <a:ext cx="72000" cy="72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393707" y="2902478"/>
            <a:ext cx="144000" cy="144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393707" y="3125794"/>
            <a:ext cx="144000" cy="144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501277" y="1640063"/>
            <a:ext cx="36000" cy="36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319797"/>
              </p:ext>
            </p:extLst>
          </p:nvPr>
        </p:nvGraphicFramePr>
        <p:xfrm>
          <a:off x="2502892" y="5311467"/>
          <a:ext cx="2376000" cy="12812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6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2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7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9692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Full disc</a:t>
                      </a:r>
                      <a:endParaRPr lang="en-US" sz="7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✓</a:t>
                      </a:r>
                      <a:endParaRPr lang="en-US" sz="7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15</a:t>
                      </a:r>
                      <a:r>
                        <a:rPr lang="en-GB" sz="700" baseline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 min</a:t>
                      </a:r>
                      <a:endParaRPr lang="en-US" sz="7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0.5 - 2.0 km</a:t>
                      </a:r>
                      <a:endParaRPr lang="en-US" sz="7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231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Continental US (CONUS)</a:t>
                      </a:r>
                      <a:endParaRPr lang="en-US" sz="7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5000</a:t>
                      </a:r>
                      <a:r>
                        <a:rPr lang="en-GB" sz="700" baseline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 x 3000 km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5 min</a:t>
                      </a:r>
                      <a:endParaRPr lang="en-US" sz="7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0.5 - 2.0 km</a:t>
                      </a:r>
                      <a:endParaRPr lang="en-US" sz="7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462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Mesoscale</a:t>
                      </a:r>
                      <a:endParaRPr lang="en-US" sz="7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1000 x 1000 km</a:t>
                      </a:r>
                      <a:endParaRPr lang="en-US" sz="7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0.5</a:t>
                      </a:r>
                      <a:r>
                        <a:rPr lang="en-GB" sz="700" baseline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 min</a:t>
                      </a:r>
                      <a:endParaRPr lang="en-US" sz="7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0.5 - 2.0</a:t>
                      </a:r>
                      <a:r>
                        <a:rPr lang="en-GB" sz="700" baseline="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 km</a:t>
                      </a:r>
                      <a:endParaRPr lang="en-US" sz="700" b="1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615">
                <a:tc gridSpan="4">
                  <a:txBody>
                    <a:bodyPr/>
                    <a:lstStyle/>
                    <a:p>
                      <a:pPr algn="just"/>
                      <a:r>
                        <a:rPr lang="en-US" sz="700" dirty="0" smtClean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</a:rPr>
                        <a:t>Flex Mode: The flex mode provides a full disk scan every 15 minutes, a CONUS every 5 minutes, and two mesoscale every 60 seconds (or one sub-region every 30 seconds).</a:t>
                      </a:r>
                      <a:endParaRPr lang="en-US" sz="700" dirty="0"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 rot="19009881">
            <a:off x="-87345" y="5554618"/>
            <a:ext cx="145264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5A7A"/>
                </a:solidFill>
              </a:rPr>
              <a:t>MODUS OPERANDI:</a:t>
            </a:r>
            <a:endParaRPr lang="en-US" sz="1200" b="1" dirty="0">
              <a:solidFill>
                <a:srgbClr val="005A7A"/>
              </a:solidFill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95530"/>
              </p:ext>
            </p:extLst>
          </p:nvPr>
        </p:nvGraphicFramePr>
        <p:xfrm>
          <a:off x="4794531" y="5297470"/>
          <a:ext cx="2288908" cy="1270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1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1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1375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Full disc</a:t>
                      </a:r>
                      <a:endParaRPr lang="en-US" sz="7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✓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 min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1.0 - 2.0 km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313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Rapid Scan</a:t>
                      </a:r>
                      <a:endParaRPr lang="en-US" sz="7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LAC 4</a:t>
                      </a:r>
                    </a:p>
                    <a:p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(top disc</a:t>
                      </a:r>
                      <a:r>
                        <a:rPr lang="en-GB" sz="7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quarter)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2.5min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0.5 - 1.0 km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313">
                <a:tc gridSpan="4">
                  <a:txBody>
                    <a:bodyPr/>
                    <a:lstStyle/>
                    <a:p>
                      <a:pPr algn="just"/>
                      <a:endParaRPr lang="en-US" sz="7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just"/>
                      <a:r>
                        <a:rPr lang="en-US" sz="7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* The channels VIS 0.6, NIR 2.2, IR 3.8 and IR 10.5 are delivered in advanced resolution in the rapid sampling configuration. </a:t>
                      </a:r>
                      <a:endParaRPr lang="en-US" sz="7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641763"/>
              </p:ext>
            </p:extLst>
          </p:nvPr>
        </p:nvGraphicFramePr>
        <p:xfrm>
          <a:off x="7036750" y="5311467"/>
          <a:ext cx="2376000" cy="1223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1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87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72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1391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rgbClr val="9A2C00"/>
                          </a:solidFill>
                        </a:rPr>
                        <a:t>Full disc</a:t>
                      </a:r>
                      <a:endParaRPr lang="en-US" sz="700" b="1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✓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10 </a:t>
                      </a:r>
                      <a:r>
                        <a:rPr lang="en-GB" sz="700" baseline="0" dirty="0" smtClean="0">
                          <a:solidFill>
                            <a:srgbClr val="9A2C00"/>
                          </a:solidFill>
                        </a:rPr>
                        <a:t>min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0.5 - 2.0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43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rgbClr val="9A2C00"/>
                          </a:solidFill>
                        </a:rPr>
                        <a:t>Japan region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baseline="0" dirty="0" smtClean="0">
                          <a:solidFill>
                            <a:srgbClr val="9A2C00"/>
                          </a:solidFill>
                        </a:rPr>
                        <a:t>2000 x 1000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2.5 min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0.5 - 2.0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22">
                <a:tc>
                  <a:txBody>
                    <a:bodyPr/>
                    <a:lstStyle/>
                    <a:p>
                      <a:pPr algn="l"/>
                      <a:r>
                        <a:rPr lang="en-GB" sz="700" b="1" dirty="0" smtClean="0">
                          <a:solidFill>
                            <a:srgbClr val="9A2C00"/>
                          </a:solidFill>
                        </a:rPr>
                        <a:t>Target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1000 x 1000</a:t>
                      </a:r>
                      <a:r>
                        <a:rPr lang="en-GB" sz="700" baseline="0" dirty="0" smtClean="0">
                          <a:solidFill>
                            <a:srgbClr val="9A2C00"/>
                          </a:solidFill>
                        </a:rPr>
                        <a:t>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2.5 min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0.5 - 2.0</a:t>
                      </a:r>
                      <a:r>
                        <a:rPr lang="en-GB" sz="700" baseline="0" dirty="0" smtClean="0">
                          <a:solidFill>
                            <a:srgbClr val="9A2C00"/>
                          </a:solidFill>
                        </a:rPr>
                        <a:t>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043">
                <a:tc>
                  <a:txBody>
                    <a:bodyPr/>
                    <a:lstStyle/>
                    <a:p>
                      <a:pPr algn="l"/>
                      <a:r>
                        <a:rPr lang="en-GB" sz="700" b="1" baseline="0" dirty="0" smtClean="0">
                          <a:solidFill>
                            <a:srgbClr val="9A2C00"/>
                          </a:solidFill>
                        </a:rPr>
                        <a:t>Landmark area / x2</a:t>
                      </a:r>
                      <a:endParaRPr lang="en-US" sz="700" b="1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1000 x 500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0.5 min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700" dirty="0" smtClean="0">
                          <a:solidFill>
                            <a:srgbClr val="9A2C00"/>
                          </a:solidFill>
                        </a:rPr>
                        <a:t>0.5 - 2.0</a:t>
                      </a:r>
                      <a:r>
                        <a:rPr lang="en-GB" sz="700" baseline="0" dirty="0" smtClean="0">
                          <a:solidFill>
                            <a:srgbClr val="9A2C00"/>
                          </a:solidFill>
                        </a:rPr>
                        <a:t> km</a:t>
                      </a:r>
                      <a:endParaRPr lang="en-US" sz="700" b="0" dirty="0">
                        <a:solidFill>
                          <a:srgbClr val="9A2C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 rot="5400000">
            <a:off x="-1566765" y="3037331"/>
            <a:ext cx="3361302" cy="227772"/>
            <a:chOff x="1752599" y="1450446"/>
            <a:chExt cx="7010400" cy="1450446"/>
          </a:xfrm>
          <a:solidFill>
            <a:srgbClr val="006F96"/>
          </a:solidFill>
        </p:grpSpPr>
        <p:sp>
          <p:nvSpPr>
            <p:cNvPr id="34" name="Trapezoid 33"/>
            <p:cNvSpPr/>
            <p:nvPr/>
          </p:nvSpPr>
          <p:spPr>
            <a:xfrm>
              <a:off x="1752599" y="1450446"/>
              <a:ext cx="7010400" cy="1450446"/>
            </a:xfrm>
            <a:prstGeom prst="trapezoid">
              <a:avLst>
                <a:gd name="adj" fmla="val 120832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</p:sp>
        <p:sp>
          <p:nvSpPr>
            <p:cNvPr id="35" name="Trapezoid 4"/>
            <p:cNvSpPr/>
            <p:nvPr/>
          </p:nvSpPr>
          <p:spPr>
            <a:xfrm>
              <a:off x="2979419" y="1450446"/>
              <a:ext cx="4556760" cy="14504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i="1" kern="1200" dirty="0" smtClean="0"/>
                <a:t>IMAGING</a:t>
              </a:r>
              <a:endParaRPr lang="en-US" sz="1600" b="1" i="1" kern="1200" dirty="0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1997921" y="5259861"/>
            <a:ext cx="190973" cy="135727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bg1">
                  <a:lumMod val="6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629194" y="1185697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559154" y="2680554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634374" y="1840623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633658" y="2493075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669944" y="1633268"/>
            <a:ext cx="36000" cy="36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4561658" y="2897476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556714" y="3125309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56714" y="3339611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4553176" y="3556782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555489" y="3784615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559596" y="3998917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558776" y="4204613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4561089" y="4439703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561089" y="4654005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561089" y="4869134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567775" y="2238450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764589" y="3130769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761051" y="3569499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6756107" y="3797332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6760214" y="4011634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761707" y="4659465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6761707" y="4881851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6831394" y="2505944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6833226" y="2291498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6824137" y="2063650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6832214" y="1846679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6831487" y="1402843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6836436" y="1179749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6862827" y="1640738"/>
            <a:ext cx="36000" cy="36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855569" y="2743820"/>
            <a:ext cx="36000" cy="36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6831868" y="2930098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6831487" y="4267020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8972863" y="2687349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975367" y="2904271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8970423" y="3132104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8970423" y="3346406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8966885" y="3563577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8969198" y="3791410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8973305" y="4005712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8972485" y="4211408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8974798" y="4439241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8974798" y="4653543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8974798" y="4875929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8966885" y="2469171"/>
            <a:ext cx="144000" cy="144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9038885" y="1832904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38048" y="1398987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9038048" y="1185235"/>
            <a:ext cx="72000" cy="72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9066001" y="1640067"/>
            <a:ext cx="36000" cy="36000"/>
          </a:xfrm>
          <a:prstGeom prst="rect">
            <a:avLst/>
          </a:prstGeom>
          <a:noFill/>
          <a:ln w="9525">
            <a:solidFill>
              <a:srgbClr val="8A8A8A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536694"/>
              </p:ext>
            </p:extLst>
          </p:nvPr>
        </p:nvGraphicFramePr>
        <p:xfrm>
          <a:off x="2725143" y="775486"/>
          <a:ext cx="2016399" cy="428195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{D27102A9-8310-4765-A935-A1911B00CA55}</a:tableStyleId>
              </a:tblPr>
              <a:tblGrid>
                <a:gridCol w="344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3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553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Ch.</a:t>
                      </a:r>
                      <a:r>
                        <a:rPr lang="en-GB" sz="800" baseline="0" dirty="0" smtClean="0"/>
                        <a:t> No.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Central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800" b="1" dirty="0" smtClean="0"/>
                        <a:t>λ</a:t>
                      </a:r>
                      <a:r>
                        <a:rPr lang="en-GB" sz="800" b="1" dirty="0" smtClean="0"/>
                        <a:t> (</a:t>
                      </a:r>
                      <a:r>
                        <a:rPr lang="el-GR" sz="800" b="1" dirty="0" smtClean="0"/>
                        <a:t>μ</a:t>
                      </a:r>
                      <a:r>
                        <a:rPr lang="en-GB" sz="800" b="1" dirty="0" smtClean="0"/>
                        <a:t>m)</a:t>
                      </a:r>
                      <a:endParaRPr lang="en-US" sz="800" b="1" dirty="0" smtClean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800" dirty="0" smtClean="0"/>
                        <a:t>λ</a:t>
                      </a:r>
                      <a:r>
                        <a:rPr lang="en-GB" sz="800" dirty="0" smtClean="0"/>
                        <a:t> width</a:t>
                      </a:r>
                    </a:p>
                    <a:p>
                      <a:pPr algn="ctr"/>
                      <a:r>
                        <a:rPr lang="en-GB" sz="800" dirty="0" smtClean="0"/>
                        <a:t>(</a:t>
                      </a:r>
                      <a:r>
                        <a:rPr lang="el-GR" sz="800" dirty="0" smtClean="0"/>
                        <a:t>μ</a:t>
                      </a:r>
                      <a:r>
                        <a:rPr lang="en-GB" sz="800" dirty="0" smtClean="0"/>
                        <a:t>m)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Resolution</a:t>
                      </a:r>
                    </a:p>
                    <a:p>
                      <a:pPr algn="ctr"/>
                      <a:r>
                        <a:rPr lang="en-GB" sz="800" b="1" dirty="0" smtClean="0"/>
                        <a:t>(km)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 smtClean="0"/>
                        <a:t>0.47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0.04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2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0.64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/>
                        <a:t>0.10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0.5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3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0.86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0.04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 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4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1.38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0.02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5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1.61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0.06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6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2.25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0.05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7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3.90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0.20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2.0</a:t>
                      </a:r>
                      <a:endParaRPr lang="en-US" sz="800" b="1" dirty="0" smtClean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8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6.19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0.80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/>
                        <a:t>2.0</a:t>
                      </a:r>
                      <a:endParaRPr lang="en-US" sz="800" b="1" dirty="0" smtClean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9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6.95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0.40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7.34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0.20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11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8.50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0.40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12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9.61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0.40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13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10.35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0.50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14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11.20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0.80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15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12.30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1.00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189"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16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13.30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 smtClean="0"/>
                        <a:t>0.60</a:t>
                      </a:r>
                      <a:endParaRPr lang="en-US" sz="800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/>
                        <a:t>2.0</a:t>
                      </a:r>
                      <a:endParaRPr lang="en-US" sz="800" b="1" dirty="0">
                        <a:solidFill>
                          <a:srgbClr val="8225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106" name="Picture 105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70115" y="323697"/>
            <a:ext cx="268809" cy="206982"/>
          </a:xfrm>
          <a:prstGeom prst="rect">
            <a:avLst/>
          </a:prstGeom>
        </p:spPr>
      </p:pic>
      <p:sp>
        <p:nvSpPr>
          <p:cNvPr id="110" name="TextBox 109"/>
          <p:cNvSpPr txBox="1"/>
          <p:nvPr/>
        </p:nvSpPr>
        <p:spPr>
          <a:xfrm>
            <a:off x="3275171" y="-113364"/>
            <a:ext cx="6961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N  E  W     G  E  O    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I  M  A  G  I  N  G     </a:t>
            </a:r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M  I  S  S  I  O  N  S 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07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1759" y="6661815"/>
            <a:ext cx="808037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968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62" y="1129320"/>
            <a:ext cx="8536295" cy="39504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3" name="Group 32"/>
          <p:cNvGrpSpPr/>
          <p:nvPr/>
        </p:nvGrpSpPr>
        <p:grpSpPr>
          <a:xfrm rot="16200000">
            <a:off x="10451893" y="1622890"/>
            <a:ext cx="3252442" cy="227772"/>
            <a:chOff x="1752599" y="1450446"/>
            <a:chExt cx="7010400" cy="1450446"/>
          </a:xfrm>
          <a:solidFill>
            <a:schemeClr val="accent4"/>
          </a:solidFill>
        </p:grpSpPr>
        <p:sp>
          <p:nvSpPr>
            <p:cNvPr id="34" name="Trapezoid 33"/>
            <p:cNvSpPr/>
            <p:nvPr/>
          </p:nvSpPr>
          <p:spPr>
            <a:xfrm>
              <a:off x="1752599" y="1450446"/>
              <a:ext cx="7010400" cy="1450446"/>
            </a:xfrm>
            <a:prstGeom prst="trapezoid">
              <a:avLst>
                <a:gd name="adj" fmla="val 120832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</p:sp>
        <p:sp>
          <p:nvSpPr>
            <p:cNvPr id="35" name="Trapezoid 4"/>
            <p:cNvSpPr/>
            <p:nvPr/>
          </p:nvSpPr>
          <p:spPr>
            <a:xfrm>
              <a:off x="2979419" y="1450446"/>
              <a:ext cx="4556760" cy="14504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i="1" kern="1200" dirty="0" smtClean="0"/>
                <a:t>LIGHTNING DETECTION</a:t>
              </a:r>
              <a:endParaRPr lang="en-US" sz="1600" b="1" i="1" kern="1200" dirty="0"/>
            </a:p>
          </p:txBody>
        </p:sp>
      </p:grpSp>
      <p:grpSp>
        <p:nvGrpSpPr>
          <p:cNvPr id="29" name="Group 28"/>
          <p:cNvGrpSpPr/>
          <p:nvPr/>
        </p:nvGrpSpPr>
        <p:grpSpPr>
          <a:xfrm rot="16200000">
            <a:off x="10397462" y="4982236"/>
            <a:ext cx="3361302" cy="227772"/>
            <a:chOff x="1752599" y="1450446"/>
            <a:chExt cx="7010400" cy="1450446"/>
          </a:xfrm>
          <a:solidFill>
            <a:srgbClr val="822500"/>
          </a:solidFill>
        </p:grpSpPr>
        <p:sp>
          <p:nvSpPr>
            <p:cNvPr id="30" name="Trapezoid 29"/>
            <p:cNvSpPr/>
            <p:nvPr/>
          </p:nvSpPr>
          <p:spPr>
            <a:xfrm>
              <a:off x="1752599" y="1450446"/>
              <a:ext cx="7010400" cy="1450446"/>
            </a:xfrm>
            <a:prstGeom prst="trapezoid">
              <a:avLst>
                <a:gd name="adj" fmla="val 120832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</p:sp>
        <p:sp>
          <p:nvSpPr>
            <p:cNvPr id="31" name="Trapezoid 4"/>
            <p:cNvSpPr/>
            <p:nvPr/>
          </p:nvSpPr>
          <p:spPr>
            <a:xfrm>
              <a:off x="2979419" y="1450446"/>
              <a:ext cx="4556760" cy="145044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2550" tIns="82550" rIns="82550" bIns="82550" numCol="1" spcCol="1270" anchor="ctr" anchorCtr="0">
              <a:noAutofit/>
            </a:bodyPr>
            <a:lstStyle/>
            <a:p>
              <a:pPr lvl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b="1" i="1" kern="1200" dirty="0" smtClean="0"/>
                <a:t>SOUNDING</a:t>
              </a:r>
              <a:endParaRPr lang="en-US" sz="1600" b="1" i="1" kern="1200" dirty="0"/>
            </a:p>
          </p:txBody>
        </p:sp>
      </p:grpSp>
      <p:cxnSp>
        <p:nvCxnSpPr>
          <p:cNvPr id="4" name="Straight Connector 3"/>
          <p:cNvCxnSpPr/>
          <p:nvPr/>
        </p:nvCxnSpPr>
        <p:spPr>
          <a:xfrm flipV="1">
            <a:off x="579702" y="3400580"/>
            <a:ext cx="10800000" cy="657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5716" y="251359"/>
            <a:ext cx="2111885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866600"/>
                </a:solidFill>
              </a:rPr>
              <a:t>G</a:t>
            </a:r>
            <a:r>
              <a:rPr lang="en-GB" sz="1000" dirty="0" smtClean="0">
                <a:solidFill>
                  <a:srgbClr val="866600"/>
                </a:solidFill>
              </a:rPr>
              <a:t>eostationary</a:t>
            </a:r>
            <a:r>
              <a:rPr lang="en-GB" b="1" dirty="0" smtClean="0">
                <a:solidFill>
                  <a:srgbClr val="866600"/>
                </a:solidFill>
              </a:rPr>
              <a:t> L</a:t>
            </a:r>
            <a:r>
              <a:rPr lang="en-GB" sz="1000" dirty="0" smtClean="0">
                <a:solidFill>
                  <a:srgbClr val="866600"/>
                </a:solidFill>
              </a:rPr>
              <a:t>ightning</a:t>
            </a:r>
            <a:r>
              <a:rPr lang="en-GB" b="1" dirty="0" smtClean="0">
                <a:solidFill>
                  <a:srgbClr val="866600"/>
                </a:solidFill>
              </a:rPr>
              <a:t> M</a:t>
            </a:r>
            <a:r>
              <a:rPr lang="en-GB" sz="1000" dirty="0" smtClean="0">
                <a:solidFill>
                  <a:srgbClr val="866600"/>
                </a:solidFill>
              </a:rPr>
              <a:t>apper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99449" y="246746"/>
            <a:ext cx="1296930" cy="3672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005A7A"/>
                </a:solidFill>
              </a:rPr>
              <a:t>L</a:t>
            </a:r>
            <a:r>
              <a:rPr lang="en-GB" sz="1200" dirty="0" smtClean="0">
                <a:solidFill>
                  <a:srgbClr val="005A7A"/>
                </a:solidFill>
              </a:rPr>
              <a:t>ightning </a:t>
            </a:r>
            <a:r>
              <a:rPr lang="en-GB" b="1" dirty="0" smtClean="0">
                <a:solidFill>
                  <a:srgbClr val="005A7A"/>
                </a:solidFill>
              </a:rPr>
              <a:t>I</a:t>
            </a:r>
            <a:r>
              <a:rPr lang="en-GB" sz="1200" dirty="0" smtClean="0">
                <a:solidFill>
                  <a:srgbClr val="005A7A"/>
                </a:solidFill>
              </a:rPr>
              <a:t>mager</a:t>
            </a:r>
            <a:endParaRPr lang="en-US" sz="1200" dirty="0">
              <a:solidFill>
                <a:srgbClr val="005A7A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05414" y="246746"/>
            <a:ext cx="1965145" cy="3672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822500"/>
                </a:solidFill>
              </a:rPr>
              <a:t>L</a:t>
            </a:r>
            <a:r>
              <a:rPr lang="en-GB" sz="1200" dirty="0" smtClean="0">
                <a:solidFill>
                  <a:srgbClr val="822500"/>
                </a:solidFill>
              </a:rPr>
              <a:t>ightning </a:t>
            </a:r>
            <a:r>
              <a:rPr lang="en-GB" b="1" dirty="0" smtClean="0">
                <a:solidFill>
                  <a:srgbClr val="822500"/>
                </a:solidFill>
              </a:rPr>
              <a:t>M</a:t>
            </a:r>
            <a:r>
              <a:rPr lang="en-GB" sz="1200" dirty="0" smtClean="0">
                <a:solidFill>
                  <a:srgbClr val="822500"/>
                </a:solidFill>
              </a:rPr>
              <a:t>apping</a:t>
            </a:r>
            <a:r>
              <a:rPr lang="en-GB" b="1" dirty="0" smtClean="0">
                <a:solidFill>
                  <a:srgbClr val="822500"/>
                </a:solidFill>
              </a:rPr>
              <a:t> I</a:t>
            </a:r>
            <a:r>
              <a:rPr lang="en-GB" sz="1200" dirty="0" smtClean="0">
                <a:solidFill>
                  <a:srgbClr val="822500"/>
                </a:solidFill>
              </a:rPr>
              <a:t>mager</a:t>
            </a:r>
            <a:endParaRPr lang="en-US" sz="1200" dirty="0">
              <a:solidFill>
                <a:srgbClr val="822500"/>
              </a:solidFill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442773"/>
              </p:ext>
            </p:extLst>
          </p:nvPr>
        </p:nvGraphicFramePr>
        <p:xfrm>
          <a:off x="2899445" y="627438"/>
          <a:ext cx="2221027" cy="243987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{D27102A9-8310-4765-A935-A1911B00CA55}</a:tableStyleId>
              </a:tblPr>
              <a:tblGrid>
                <a:gridCol w="2221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518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866600"/>
                          </a:solidFill>
                          <a:latin typeface="+mn-lt"/>
                        </a:rPr>
                        <a:t>GOES-16</a:t>
                      </a:r>
                      <a:endParaRPr lang="en-US" sz="1000" dirty="0">
                        <a:solidFill>
                          <a:srgbClr val="8666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5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GEO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CCD camera operating at 777.4 nm (O2) to count flashes and measure their intensity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3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Electronic, 3-axis stabilised satellite, single detector matrix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2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 km 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at </a:t>
                      </a:r>
                      <a:r>
                        <a:rPr lang="en-GB" sz="8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s.s.p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</a:t>
                      </a:r>
                      <a:r>
                        <a:rPr lang="en-GB" sz="8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(sub-satellite point)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2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Large fraction of the disk continuously observed (time resolution 2 </a:t>
                      </a:r>
                      <a:r>
                        <a:rPr lang="en-GB" sz="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ms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919919"/>
              </p:ext>
            </p:extLst>
          </p:nvPr>
        </p:nvGraphicFramePr>
        <p:xfrm>
          <a:off x="5212729" y="620692"/>
          <a:ext cx="2239380" cy="24466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{3B4B98B0-60AC-42C2-AFA5-B58CD77FA1E5}</a:tableStyleId>
              </a:tblPr>
              <a:tblGrid>
                <a:gridCol w="2239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1696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005A7A"/>
                          </a:solidFill>
                          <a:latin typeface="+mn-lt"/>
                        </a:rPr>
                        <a:t>MTG-I</a:t>
                      </a:r>
                      <a:endParaRPr lang="en-US" sz="1000" dirty="0">
                        <a:solidFill>
                          <a:srgbClr val="005A7A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/>
                          </a:solidFill>
                          <a:latin typeface="+mn-lt"/>
                        </a:rPr>
                        <a:t>GEO</a:t>
                      </a:r>
                      <a:endParaRPr 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25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CCD camera operating at 777.4 nm (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O2),</a:t>
                      </a:r>
                      <a:r>
                        <a:rPr lang="en-GB" sz="8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flash</a:t>
                      </a:r>
                      <a:r>
                        <a:rPr lang="en-GB" sz="8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counts and intensity measurement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Detection efficiency &gt; 90 % for events of 10 µJ·m-2·sr-1 at 45° 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(day), 4 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µJ·m-2·sr-1 </a:t>
                      </a:r>
                      <a:r>
                        <a:rPr lang="en-GB" sz="8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(night). FAR &lt; 2 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s-1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5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Electronic, 3-axis stabilised satellite, single detector matrix 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3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10 km 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7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Full disk continuously observed (time resolution ~ 2 </a:t>
                      </a:r>
                      <a:r>
                        <a:rPr lang="en-GB" sz="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ms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568489"/>
              </p:ext>
            </p:extLst>
          </p:nvPr>
        </p:nvGraphicFramePr>
        <p:xfrm>
          <a:off x="7538928" y="620691"/>
          <a:ext cx="2269391" cy="244661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2269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986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822500"/>
                          </a:solidFill>
                          <a:latin typeface="+mn-lt"/>
                        </a:rPr>
                        <a:t>Feng-Yun-4</a:t>
                      </a:r>
                      <a:endParaRPr lang="en-US" sz="1000" dirty="0">
                        <a:solidFill>
                          <a:srgbClr val="8225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3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GEO</a:t>
                      </a:r>
                      <a:endParaRPr lang="en-US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2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CCD camera operating at 777.4 nm (O2) to count flashes and measure their intensity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6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Electronic, 3-axis stabilised satellite, single detector matrix 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3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7.8 km at </a:t>
                      </a:r>
                      <a:r>
                        <a:rPr lang="en-GB" sz="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s.s.p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. 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0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Full disk continuously observed (time resolution ~ 2 </a:t>
                      </a:r>
                      <a:r>
                        <a:rPr lang="en-GB" sz="8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ms</a:t>
                      </a:r>
                      <a:r>
                        <a:rPr lang="en-GB" sz="8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) </a:t>
                      </a:r>
                      <a:endParaRPr lang="en-US" sz="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942451"/>
              </p:ext>
            </p:extLst>
          </p:nvPr>
        </p:nvGraphicFramePr>
        <p:xfrm>
          <a:off x="1045029" y="620692"/>
          <a:ext cx="1785676" cy="244661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85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693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TRMM/ISS</a:t>
                      </a: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LEO</a:t>
                      </a: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4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CCD camera operating at 777.4 nm (O2) to count flashes and measure their intensity </a:t>
                      </a:r>
                      <a:endParaRPr lang="en-US" sz="7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1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 b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Pushbroom</a:t>
                      </a:r>
                      <a:r>
                        <a:rPr lang="en-GB" sz="7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, matrix array of 128 x 128 detectors, swath 600 km; each earth location observed continuously (every 2 </a:t>
                      </a:r>
                      <a:r>
                        <a:rPr lang="en-GB" sz="700" b="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ms</a:t>
                      </a:r>
                      <a:r>
                        <a:rPr lang="en-GB" sz="7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) for about 90 s </a:t>
                      </a:r>
                      <a:endParaRPr lang="en-US" sz="7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35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 4 km  </a:t>
                      </a:r>
                      <a:endParaRPr lang="en-US" sz="7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70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Passes</a:t>
                      </a:r>
                      <a:r>
                        <a:rPr lang="en-GB" sz="700" b="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GB" sz="700" b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at </a:t>
                      </a:r>
                      <a:r>
                        <a:rPr lang="en-GB" sz="700" b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~ 100-min intervals with longer gaps once or twice per day. More regular coverage at 15°N and 15°S. On ISS: latitude coverage extended to 51.6° </a:t>
                      </a:r>
                      <a:endParaRPr lang="en-US" sz="7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7" name="TextBox 56"/>
          <p:cNvSpPr txBox="1"/>
          <p:nvPr/>
        </p:nvSpPr>
        <p:spPr>
          <a:xfrm>
            <a:off x="1033243" y="336946"/>
            <a:ext cx="1829967" cy="27699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Pioneer instrument - LIS</a:t>
            </a:r>
            <a:endParaRPr lang="en-GB" sz="7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903848"/>
              </p:ext>
            </p:extLst>
          </p:nvPr>
        </p:nvGraphicFramePr>
        <p:xfrm>
          <a:off x="9936267" y="620828"/>
          <a:ext cx="1863848" cy="244648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63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36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~</a:t>
                      </a:r>
                      <a:endParaRPr lang="en-US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3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~</a:t>
                      </a:r>
                      <a:endParaRPr lang="en-US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A network of sensors operating in the Very Low Frequency (VLF) band and measuring horizontal magnetic fields of radio impulses generated by return strokes and large cloud pulses.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3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Fixed location, ground-Based detectors</a:t>
                      </a:r>
                      <a:endParaRPr lang="en-US" sz="105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0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2-3 km</a:t>
                      </a:r>
                      <a:endParaRPr lang="en-US" sz="105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33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7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Global</a:t>
                      </a:r>
                      <a:endParaRPr lang="en-US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9990840" y="336947"/>
            <a:ext cx="1848456" cy="27699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Ground network - GLD360</a:t>
            </a:r>
            <a:endParaRPr lang="en-GB" sz="7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1" name="Table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789771"/>
              </p:ext>
            </p:extLst>
          </p:nvPr>
        </p:nvGraphicFramePr>
        <p:xfrm>
          <a:off x="210700" y="613946"/>
          <a:ext cx="742072" cy="245336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4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39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Platform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8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Orbit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4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Description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Scanning technique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Resolution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Coverage /Cycle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5599449" y="3629302"/>
            <a:ext cx="1519198" cy="55399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lvl="0" algn="ctr"/>
            <a:r>
              <a:rPr lang="en-GB" b="1" dirty="0" smtClean="0">
                <a:solidFill>
                  <a:srgbClr val="005A7A"/>
                </a:solidFill>
              </a:rPr>
              <a:t>I</a:t>
            </a:r>
            <a:r>
              <a:rPr lang="en-GB" sz="1200" dirty="0" smtClean="0">
                <a:solidFill>
                  <a:srgbClr val="005A7A"/>
                </a:solidFill>
              </a:rPr>
              <a:t>nfra-</a:t>
            </a:r>
            <a:r>
              <a:rPr lang="en-GB" b="1" dirty="0" smtClean="0">
                <a:solidFill>
                  <a:srgbClr val="005A7A"/>
                </a:solidFill>
              </a:rPr>
              <a:t>R</a:t>
            </a:r>
            <a:r>
              <a:rPr lang="en-GB" sz="1200" dirty="0" smtClean="0">
                <a:solidFill>
                  <a:srgbClr val="005A7A"/>
                </a:solidFill>
              </a:rPr>
              <a:t>ed </a:t>
            </a:r>
            <a:r>
              <a:rPr lang="en-GB" b="1" dirty="0" smtClean="0">
                <a:solidFill>
                  <a:srgbClr val="005A7A"/>
                </a:solidFill>
              </a:rPr>
              <a:t>S</a:t>
            </a:r>
            <a:r>
              <a:rPr lang="en-GB" sz="1200" dirty="0" smtClean="0">
                <a:solidFill>
                  <a:srgbClr val="005A7A"/>
                </a:solidFill>
              </a:rPr>
              <a:t>ounder </a:t>
            </a:r>
            <a:endParaRPr lang="en-US" sz="1200" dirty="0">
              <a:solidFill>
                <a:srgbClr val="005A7A"/>
              </a:solidFill>
            </a:endParaRPr>
          </a:p>
          <a:p>
            <a:pPr algn="ctr"/>
            <a:r>
              <a:rPr lang="en-GB" sz="1200" dirty="0" smtClean="0">
                <a:solidFill>
                  <a:srgbClr val="005A7A"/>
                </a:solidFill>
              </a:rPr>
              <a:t> </a:t>
            </a:r>
            <a:endParaRPr lang="en-US" sz="1200" dirty="0">
              <a:solidFill>
                <a:srgbClr val="005A7A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246595" y="3629302"/>
            <a:ext cx="2836501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822500"/>
                </a:solidFill>
              </a:rPr>
              <a:t>G</a:t>
            </a:r>
            <a:r>
              <a:rPr lang="en-GB" sz="1200" dirty="0" smtClean="0">
                <a:solidFill>
                  <a:srgbClr val="822500"/>
                </a:solidFill>
              </a:rPr>
              <a:t>eostationary </a:t>
            </a:r>
            <a:r>
              <a:rPr lang="en-GB" b="1" dirty="0" smtClean="0">
                <a:solidFill>
                  <a:srgbClr val="822500"/>
                </a:solidFill>
              </a:rPr>
              <a:t>I</a:t>
            </a:r>
            <a:r>
              <a:rPr lang="en-GB" sz="1200" dirty="0" smtClean="0">
                <a:solidFill>
                  <a:srgbClr val="822500"/>
                </a:solidFill>
              </a:rPr>
              <a:t>nterferometric</a:t>
            </a:r>
            <a:r>
              <a:rPr lang="en-GB" b="1" dirty="0" smtClean="0">
                <a:solidFill>
                  <a:srgbClr val="822500"/>
                </a:solidFill>
              </a:rPr>
              <a:t> IRS</a:t>
            </a:r>
            <a:endParaRPr lang="en-US" sz="1200" dirty="0">
              <a:solidFill>
                <a:srgbClr val="822500"/>
              </a:solidFill>
            </a:endParaRPr>
          </a:p>
        </p:txBody>
      </p:sp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43495"/>
              </p:ext>
            </p:extLst>
          </p:nvPr>
        </p:nvGraphicFramePr>
        <p:xfrm>
          <a:off x="5212729" y="4003247"/>
          <a:ext cx="2239380" cy="248834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{3B4B98B0-60AC-42C2-AFA5-B58CD77FA1E5}</a:tableStyleId>
              </a:tblPr>
              <a:tblGrid>
                <a:gridCol w="2239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3877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>
                          <a:solidFill>
                            <a:srgbClr val="005A7A"/>
                          </a:solidFill>
                          <a:latin typeface="+mn-lt"/>
                        </a:rPr>
                        <a:t>MTG-S</a:t>
                      </a:r>
                      <a:endParaRPr lang="en-US" sz="1000" dirty="0">
                        <a:solidFill>
                          <a:srgbClr val="005A7A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2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GEO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 Interferometer with large detector arrays for simultaneous sounding of more pixels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 Mechanical, bi-axial, 3-axis stabilised satellite, step-and-dwell of a detector matrix 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9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4.0 km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79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Full disk in 60 min.  Limited areas in correspondingly shorter time intervals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761836"/>
              </p:ext>
            </p:extLst>
          </p:nvPr>
        </p:nvGraphicFramePr>
        <p:xfrm>
          <a:off x="7538928" y="4003247"/>
          <a:ext cx="2269391" cy="248834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{0E3FDE45-AF77-4B5C-9715-49D594BDF05E}</a:tableStyleId>
              </a:tblPr>
              <a:tblGrid>
                <a:gridCol w="2269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666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rgbClr val="822500"/>
                          </a:solidFill>
                          <a:latin typeface="+mn-lt"/>
                        </a:rPr>
                        <a:t>Feng-Yun-4</a:t>
                      </a:r>
                      <a:endParaRPr lang="en-US" sz="1000" dirty="0">
                        <a:solidFill>
                          <a:srgbClr val="822500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GB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GEO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5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MWIR/TIR interferometer with large detector arrays for simultaneous sounding of more pixels. 913 channels on the first flight unit, 1188 on follow-on flight units.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5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Mechanical, bi-axial, 3-axis stabilised satellite, step-and-dwell of a detector matrix.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6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Prototype flight 16 km, follow-on 8 km, at </a:t>
                      </a:r>
                      <a:r>
                        <a:rPr lang="en-GB" sz="800" dirty="0" err="1">
                          <a:effectLst/>
                        </a:rPr>
                        <a:t>s.s.p</a:t>
                      </a:r>
                      <a:r>
                        <a:rPr lang="en-GB" sz="800" dirty="0">
                          <a:effectLst/>
                        </a:rPr>
                        <a:t>.. Supporting VIS: 2 km at </a:t>
                      </a:r>
                      <a:r>
                        <a:rPr lang="en-GB" sz="800" dirty="0" err="1">
                          <a:effectLst/>
                        </a:rPr>
                        <a:t>s.s.p</a:t>
                      </a:r>
                      <a:r>
                        <a:rPr lang="en-GB" sz="800" dirty="0">
                          <a:effectLst/>
                        </a:rPr>
                        <a:t>.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4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China area (5000 km x 5000 km) in 67 min.  Mesoscale area (1000 km x 1000 km) in 35 min 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0731"/>
              </p:ext>
            </p:extLst>
          </p:nvPr>
        </p:nvGraphicFramePr>
        <p:xfrm>
          <a:off x="1036726" y="3994956"/>
          <a:ext cx="1785676" cy="251726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85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235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EPS-A/B/C</a:t>
                      </a: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LEO</a:t>
                      </a: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5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Interferometer with 8461 channels, with one embedded IR imaging channel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Cross-track: 30 steps of 48 km </a:t>
                      </a:r>
                      <a:r>
                        <a:rPr lang="en-GB" sz="8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ssp</a:t>
                      </a: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, swath 2130 km - Along-track: one 48-km line every 8 s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 4 x 12-km IFOV close to the centre of a 48 x 48 km2 cell (average sampling distance: 24 km) 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Near-global coverage twice/day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1003939" y="3711210"/>
            <a:ext cx="1829967" cy="27699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Proxy instrument - IASI</a:t>
            </a:r>
            <a:endParaRPr lang="en-GB" sz="7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857510"/>
              </p:ext>
            </p:extLst>
          </p:nvPr>
        </p:nvGraphicFramePr>
        <p:xfrm>
          <a:off x="195759" y="3987370"/>
          <a:ext cx="742072" cy="252484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42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3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Platform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Orbit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0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Description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1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Scanning technique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1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Resolution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9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Coverage /Cycle</a:t>
                      </a:r>
                      <a:endParaRPr lang="en-US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450721"/>
              </p:ext>
            </p:extLst>
          </p:nvPr>
        </p:nvGraphicFramePr>
        <p:xfrm>
          <a:off x="2928503" y="3994956"/>
          <a:ext cx="1785676" cy="251853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785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51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NOAA-20</a:t>
                      </a: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6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</a:rPr>
                        <a:t>LEO</a:t>
                      </a:r>
                      <a:endParaRPr lang="en-US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Interferometer with three IR bands, 1305 channels in initial operation mode. Future operation mode  will have 2211 channels with the same full spectral resolution in all three bands.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4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Cross-track: 32 steps of 48 km </a:t>
                      </a:r>
                      <a:r>
                        <a:rPr lang="en-GB" sz="8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s.s.p</a:t>
                      </a: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., swath 2200 km - Along-track: one 48-km line every 8 s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3 x 3 14 km IFOV covering a 48 x 48 km2 cell (average sampling distance: 16 km)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43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8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Near-global coverage twice/day </a:t>
                      </a:r>
                      <a:endParaRPr lang="en-US" sz="9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1529" marR="2152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2895716" y="3711210"/>
            <a:ext cx="1829967" cy="276999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Proxy instrument - </a:t>
            </a:r>
            <a:r>
              <a:rPr lang="en-GB" sz="12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CrIS</a:t>
            </a:r>
            <a:endParaRPr lang="en-GB" sz="7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1395" y="251637"/>
            <a:ext cx="138307" cy="24822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0573" y="3601004"/>
            <a:ext cx="300842" cy="315978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3472667" y="-108106"/>
            <a:ext cx="631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N  E  W     G  E  O    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L  I  G  H  T  N  I  N  G     </a:t>
            </a:r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M  I  S  </a:t>
            </a:r>
            <a:r>
              <a:rPr lang="en-GB" b="1" dirty="0" err="1" smtClean="0">
                <a:solidFill>
                  <a:schemeClr val="bg1">
                    <a:lumMod val="85000"/>
                  </a:schemeClr>
                </a:solidFill>
              </a:rPr>
              <a:t>S</a:t>
            </a:r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  I  O  N  S 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10558" y="6600271"/>
            <a:ext cx="5696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N  E  W     G  E  O    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</a:rPr>
              <a:t>S  O  U  N  D  I  N  G    </a:t>
            </a:r>
            <a:r>
              <a:rPr lang="en-GB" b="1" dirty="0" smtClean="0">
                <a:solidFill>
                  <a:schemeClr val="bg1">
                    <a:lumMod val="85000"/>
                  </a:schemeClr>
                </a:solidFill>
              </a:rPr>
              <a:t>M  I  S  S  I  O  N  S </a:t>
            </a:r>
            <a:endParaRPr lang="en-US" b="1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4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1759" y="6661815"/>
            <a:ext cx="808037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75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10692</TotalTime>
  <Words>1309</Words>
  <Application>Microsoft Office PowerPoint</Application>
  <PresentationFormat>Widescreen</PresentationFormat>
  <Paragraphs>451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Smiljanic</dc:creator>
  <cp:lastModifiedBy>Ivan Smiljanic</cp:lastModifiedBy>
  <cp:revision>58</cp:revision>
  <cp:lastPrinted>2018-05-09T10:16:00Z</cp:lastPrinted>
  <dcterms:created xsi:type="dcterms:W3CDTF">2018-01-29T11:49:21Z</dcterms:created>
  <dcterms:modified xsi:type="dcterms:W3CDTF">2020-03-18T09:38:24Z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973139</vt:lpwstr>
  </property>
  <property fmtid="{D5CDD505-2E9C-101B-9397-08002B2CF9AE}" pid="3" name="DM_DOCNAME">
    <vt:lpwstr>Global GEO comparison - user cheatsheet</vt:lpwstr>
  </property>
  <property fmtid="{D5CDD505-2E9C-101B-9397-08002B2CF9AE}" pid="4" name="DM_AUTHOR">
    <vt:lpwstr>Smiljanic</vt:lpwstr>
  </property>
  <property fmtid="{D5CDD505-2E9C-101B-9397-08002B2CF9AE}" pid="5" name="DM_E_DOC_NO">
    <vt:lpwstr>EUM/MTGUP/VWG/18/973139</vt:lpwstr>
  </property>
  <property fmtid="{D5CDD505-2E9C-101B-9397-08002B2CF9AE}" pid="6" name="DM_E_VER_NO">
    <vt:lpwstr>1C Draft</vt:lpwstr>
  </property>
  <property fmtid="{D5CDD505-2E9C-101B-9397-08002B2CF9AE}" pid="7" name="DM_E_ISS_DATE">
    <vt:lpwstr>14 May 2018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/>
  </property>
</Properties>
</file>