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12"/>
  </p:notesMasterIdLst>
  <p:sldIdLst>
    <p:sldId id="256" r:id="rId3"/>
    <p:sldId id="277" r:id="rId4"/>
    <p:sldId id="278" r:id="rId5"/>
    <p:sldId id="279" r:id="rId6"/>
    <p:sldId id="280" r:id="rId7"/>
    <p:sldId id="281" r:id="rId8"/>
    <p:sldId id="282" r:id="rId9"/>
    <p:sldId id="283" r:id="rId10"/>
    <p:sldId id="286" r:id="rId1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153E"/>
    <a:srgbClr val="E46C0A"/>
    <a:srgbClr val="006600"/>
    <a:srgbClr val="66FF33"/>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4" autoAdjust="0"/>
    <p:restoredTop sz="94227" autoAdjust="0"/>
  </p:normalViewPr>
  <p:slideViewPr>
    <p:cSldViewPr snapToGrid="0">
      <p:cViewPr varScale="1">
        <p:scale>
          <a:sx n="109" d="100"/>
          <a:sy n="109" d="100"/>
        </p:scale>
        <p:origin x="20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E6545-432A-411E-AD3B-507FBE37B494}" type="datetimeFigureOut">
              <a:rPr lang="pt-PT" smtClean="0"/>
              <a:t>30/07/2018</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8E415-12D1-493B-8DFA-647BB0126092}" type="slidenum">
              <a:rPr lang="pt-PT" smtClean="0"/>
              <a:t>‹nº›</a:t>
            </a:fld>
            <a:endParaRPr lang="pt-PT"/>
          </a:p>
        </p:txBody>
      </p:sp>
    </p:spTree>
    <p:extLst>
      <p:ext uri="{BB962C8B-B14F-4D97-AF65-F5344CB8AC3E}">
        <p14:creationId xmlns:p14="http://schemas.microsoft.com/office/powerpoint/2010/main" val="134275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PT"/>
              <a:t>Clique para editar o estilo de título do Modelo Global</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27372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33056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628651"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46669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6896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88540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183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960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3229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21354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820249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18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9001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819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02294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7/30/2018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760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4500"/>
            </a:lvl1pPr>
          </a:lstStyle>
          <a:p>
            <a:r>
              <a:rPr lang="pt-PT"/>
              <a:t>Clique para editar o estilo de título do Modelo Global</a:t>
            </a:r>
          </a:p>
        </p:txBody>
      </p:sp>
      <p:sp>
        <p:nvSpPr>
          <p:cNvPr id="3" name="Marcador de Posição do Tex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69583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30/07/2018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06757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4" name="Marcador de Posição de Conteúdo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6" name="Marcador de Posição de Conteúdo 5"/>
          <p:cNvSpPr>
            <a:spLocks noGrp="1"/>
          </p:cNvSpPr>
          <p:nvPr>
            <p:ph sz="quarter" idx="4"/>
          </p:nvPr>
        </p:nvSpPr>
        <p:spPr>
          <a:xfrm>
            <a:off x="4629151"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3B727BE5-E8F5-4D65-9F3B-C22ADBE97CA5}" type="datetimeFigureOut">
              <a:rPr lang="pt-PT" smtClean="0"/>
              <a:t>30/07/2018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05638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2"/>
          <p:cNvSpPr>
            <a:spLocks noGrp="1"/>
          </p:cNvSpPr>
          <p:nvPr>
            <p:ph type="dt" sz="half" idx="10"/>
          </p:nvPr>
        </p:nvSpPr>
        <p:spPr/>
        <p:txBody>
          <a:bodyPr/>
          <a:lstStyle/>
          <a:p>
            <a:fld id="{3B727BE5-E8F5-4D65-9F3B-C22ADBE97CA5}" type="datetimeFigureOut">
              <a:rPr lang="pt-PT" smtClean="0"/>
              <a:t>30/07/2018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81506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3B727BE5-E8F5-4D65-9F3B-C22ADBE97CA5}" type="datetimeFigureOut">
              <a:rPr lang="pt-PT" smtClean="0"/>
              <a:t>30/07/2018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385306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e Conteúd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30/07/2018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58560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a Imagem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30/07/2018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39350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727BE5-E8F5-4D65-9F3B-C22ADBE97CA5}" type="datetimeFigureOut">
              <a:rPr lang="pt-PT" smtClean="0"/>
              <a:t>30/07/2018</a:t>
            </a:fld>
            <a:endParaRPr lang="pt-PT"/>
          </a:p>
        </p:txBody>
      </p:sp>
      <p:sp>
        <p:nvSpPr>
          <p:cNvPr id="5" name="Marcador de Posição do Rodapé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76E213-DFE2-4383-9AE9-C9C1584B0445}" type="slidenum">
              <a:rPr lang="pt-PT" smtClean="0"/>
              <a:t>‹nº›</a:t>
            </a:fld>
            <a:endParaRPr lang="pt-PT"/>
          </a:p>
        </p:txBody>
      </p:sp>
    </p:spTree>
    <p:extLst>
      <p:ext uri="{BB962C8B-B14F-4D97-AF65-F5344CB8AC3E}">
        <p14:creationId xmlns:p14="http://schemas.microsoft.com/office/powerpoint/2010/main" val="102777786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cxnSp>
        <p:nvCxnSpPr>
          <p:cNvPr id="7" name="Straight Connector 12">
            <a:extLst>
              <a:ext uri="{FF2B5EF4-FFF2-40B4-BE49-F238E27FC236}">
                <a16:creationId xmlns:a16="http://schemas.microsoft.com/office/drawing/2014/main" id="{3EF884C2-D1ED-4E79-817E-A19A6857D8B1}"/>
              </a:ext>
            </a:extLst>
          </p:cNvPr>
          <p:cNvCxnSpPr/>
          <p:nvPr userDrawn="1"/>
        </p:nvCxnSpPr>
        <p:spPr>
          <a:xfrm>
            <a:off x="26622" y="838200"/>
            <a:ext cx="334761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pic>
        <p:nvPicPr>
          <p:cNvPr id="8" name="Imagem 4">
            <a:extLst>
              <a:ext uri="{FF2B5EF4-FFF2-40B4-BE49-F238E27FC236}">
                <a16:creationId xmlns:a16="http://schemas.microsoft.com/office/drawing/2014/main" id="{8D406C5C-7DA7-464F-9274-CA7541996121}"/>
              </a:ext>
            </a:extLst>
          </p:cNvPr>
          <p:cNvPicPr>
            <a:picLocks/>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794" y="52393"/>
            <a:ext cx="1661004" cy="6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7">
            <a:extLst>
              <a:ext uri="{FF2B5EF4-FFF2-40B4-BE49-F238E27FC236}">
                <a16:creationId xmlns:a16="http://schemas.microsoft.com/office/drawing/2014/main" id="{4F76D8D9-3610-4B2D-8647-E470F7217919}"/>
              </a:ext>
            </a:extLst>
          </p:cNvPr>
          <p:cNvCxnSpPr/>
          <p:nvPr userDrawn="1"/>
        </p:nvCxnSpPr>
        <p:spPr>
          <a:xfrm>
            <a:off x="4901244" y="6453336"/>
            <a:ext cx="4131078" cy="0"/>
          </a:xfrm>
          <a:prstGeom prst="line">
            <a:avLst/>
          </a:prstGeom>
          <a:ln w="57150">
            <a:solidFill>
              <a:srgbClr val="001746"/>
            </a:solidFill>
          </a:ln>
          <a:effectLst>
            <a:softEdge rad="12700"/>
          </a:effectLst>
        </p:spPr>
        <p:style>
          <a:lnRef idx="1">
            <a:schemeClr val="accent6"/>
          </a:lnRef>
          <a:fillRef idx="0">
            <a:schemeClr val="accent6"/>
          </a:fillRef>
          <a:effectRef idx="0">
            <a:schemeClr val="accent6"/>
          </a:effectRef>
          <a:fontRef idx="minor">
            <a:schemeClr val="tx1"/>
          </a:fontRef>
        </p:style>
      </p:cxnSp>
      <p:cxnSp>
        <p:nvCxnSpPr>
          <p:cNvPr id="11" name="Straight Connector 12">
            <a:extLst>
              <a:ext uri="{FF2B5EF4-FFF2-40B4-BE49-F238E27FC236}">
                <a16:creationId xmlns:a16="http://schemas.microsoft.com/office/drawing/2014/main" id="{C0582322-7DDD-4BC3-8134-028573654D56}"/>
              </a:ext>
            </a:extLst>
          </p:cNvPr>
          <p:cNvCxnSpPr>
            <a:cxnSpLocks/>
          </p:cNvCxnSpPr>
          <p:nvPr userDrawn="1"/>
        </p:nvCxnSpPr>
        <p:spPr>
          <a:xfrm>
            <a:off x="26622" y="764704"/>
            <a:ext cx="413100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pic>
        <p:nvPicPr>
          <p:cNvPr id="12" name="Imagem 11">
            <a:extLst>
              <a:ext uri="{FF2B5EF4-FFF2-40B4-BE49-F238E27FC236}">
                <a16:creationId xmlns:a16="http://schemas.microsoft.com/office/drawing/2014/main" id="{E622B046-2483-4D14-9828-C794C3435138}"/>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72794" y="6356351"/>
            <a:ext cx="1229820" cy="419250"/>
          </a:xfrm>
          <a:prstGeom prst="rect">
            <a:avLst/>
          </a:prstGeom>
        </p:spPr>
      </p:pic>
    </p:spTree>
    <p:extLst>
      <p:ext uri="{BB962C8B-B14F-4D97-AF65-F5344CB8AC3E}">
        <p14:creationId xmlns:p14="http://schemas.microsoft.com/office/powerpoint/2010/main" val="5378196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eumetrain.org/data/4/460/navmenu.php?tab=1&amp;page=1.0.0"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hyperlink" Target="https://landsaf.ipma.pt/en/products/land-surface-temperature/lst/" TargetMode="External"/><Relationship Id="rId4" Type="http://schemas.openxmlformats.org/officeDocument/2006/relationships/hyperlink" Target="http://www.eumetrain.org/data/4/460/navmenu.php?tab=9&amp;page=1.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umetrain.org/data/3/36/navmenu.php?page=5.9.0" TargetMode="External"/><Relationship Id="rId7" Type="http://schemas.openxmlformats.org/officeDocument/2006/relationships/image" Target="../media/image7.png"/><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landsaf.ipma.pt/en/products/vegetation/fv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umetrain.org/data/3/36/navmenu.php?page=5.9.1" TargetMode="External"/><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hyperlink" Target="https://landsaf.ipma.pt/en/products/vegetation/lai/" TargetMode="External"/><Relationship Id="rId4" Type="http://schemas.openxmlformats.org/officeDocument/2006/relationships/hyperlink" Target="https://landsaf.ipma.pt/en/products/land-surface-temperature/l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umetrain.org/data/3/36/navmenu.php?page=5.9.0" TargetMode="External"/><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s://landsaf.ipma.pt/en/products/vegetation/fap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andsaf.ipma.pt/en/products/land-surface-temperature/lst/" TargetMode="External"/><Relationship Id="rId2" Type="http://schemas.openxmlformats.org/officeDocument/2006/relationships/hyperlink" Target="https://landsaf.ipma.pt/en/products/evapotranspiration/met/"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landsaf.ipma.pt/en/products/vegetation/fv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andsaf.ipma.pt/en/products/evapotranspiration/metref/"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9505" y="1899138"/>
            <a:ext cx="7548995" cy="3940313"/>
          </a:xfrm>
        </p:spPr>
        <p:txBody>
          <a:bodyPr/>
          <a:lstStyle/>
          <a:p>
            <a:pPr>
              <a:lnSpc>
                <a:spcPct val="150000"/>
              </a:lnSpc>
            </a:pPr>
            <a:r>
              <a:rPr lang="pt-PT" sz="3000" dirty="0" smtClean="0">
                <a:solidFill>
                  <a:srgbClr val="00153E"/>
                </a:solidFill>
              </a:rPr>
              <a:t/>
            </a:r>
            <a:br>
              <a:rPr lang="pt-PT" sz="3000" dirty="0" smtClean="0">
                <a:solidFill>
                  <a:srgbClr val="00153E"/>
                </a:solidFill>
              </a:rPr>
            </a:br>
            <a:r>
              <a:rPr lang="pt-PT" sz="3000" dirty="0">
                <a:solidFill>
                  <a:srgbClr val="00153E"/>
                </a:solidFill>
              </a:rPr>
              <a:t/>
            </a:r>
            <a:br>
              <a:rPr lang="pt-PT" sz="3000" dirty="0">
                <a:solidFill>
                  <a:srgbClr val="00153E"/>
                </a:solidFill>
              </a:rPr>
            </a:br>
            <a:r>
              <a:rPr lang="pt-PT" sz="3000" b="1" dirty="0" smtClean="0">
                <a:solidFill>
                  <a:srgbClr val="00153E"/>
                </a:solidFill>
              </a:rPr>
              <a:t>LSA SAF data for </a:t>
            </a:r>
            <a:r>
              <a:rPr lang="pt-PT" sz="3000" b="1" dirty="0" err="1" smtClean="0">
                <a:solidFill>
                  <a:srgbClr val="00153E"/>
                </a:solidFill>
              </a:rPr>
              <a:t>African</a:t>
            </a:r>
            <a:r>
              <a:rPr lang="pt-PT" sz="3000" b="1" dirty="0" smtClean="0">
                <a:solidFill>
                  <a:srgbClr val="00153E"/>
                </a:solidFill>
              </a:rPr>
              <a:t> </a:t>
            </a:r>
            <a:r>
              <a:rPr lang="pt-PT" sz="3000" b="1" dirty="0" err="1" smtClean="0">
                <a:solidFill>
                  <a:srgbClr val="00153E"/>
                </a:solidFill>
              </a:rPr>
              <a:t>Applications</a:t>
            </a:r>
            <a:r>
              <a:rPr lang="pt-PT" sz="3000" dirty="0" smtClean="0">
                <a:solidFill>
                  <a:srgbClr val="00153E"/>
                </a:solidFill>
              </a:rPr>
              <a:t/>
            </a:r>
            <a:br>
              <a:rPr lang="pt-PT" sz="3000" dirty="0" smtClean="0">
                <a:solidFill>
                  <a:srgbClr val="00153E"/>
                </a:solidFill>
              </a:rPr>
            </a:br>
            <a:r>
              <a:rPr lang="pt-PT" sz="3000" dirty="0" smtClean="0">
                <a:solidFill>
                  <a:srgbClr val="00153E"/>
                </a:solidFill>
              </a:rPr>
              <a:t/>
            </a:r>
            <a:br>
              <a:rPr lang="pt-PT" sz="3000" dirty="0" smtClean="0">
                <a:solidFill>
                  <a:srgbClr val="00153E"/>
                </a:solidFill>
              </a:rPr>
            </a:br>
            <a:r>
              <a:rPr lang="pt-PT" sz="3000" dirty="0" smtClean="0">
                <a:solidFill>
                  <a:srgbClr val="00153E"/>
                </a:solidFill>
              </a:rPr>
              <a:t/>
            </a:r>
            <a:br>
              <a:rPr lang="pt-PT" sz="3000" dirty="0" smtClean="0">
                <a:solidFill>
                  <a:srgbClr val="00153E"/>
                </a:solidFill>
              </a:rPr>
            </a:br>
            <a:r>
              <a:rPr lang="pt-PT" sz="2400" dirty="0" smtClean="0">
                <a:solidFill>
                  <a:srgbClr val="00153E"/>
                </a:solidFill>
              </a:rPr>
              <a:t>Carla Barroso &amp; Célia Gouveia</a:t>
            </a:r>
            <a:r>
              <a:rPr lang="pt-PT" sz="3000" dirty="0">
                <a:solidFill>
                  <a:srgbClr val="00153E"/>
                </a:solidFill>
              </a:rPr>
              <a:t/>
            </a:r>
            <a:br>
              <a:rPr lang="pt-PT" sz="3000" dirty="0">
                <a:solidFill>
                  <a:srgbClr val="00153E"/>
                </a:solidFill>
              </a:rPr>
            </a:br>
            <a:endParaRPr lang="pt-PT" sz="3000" dirty="0">
              <a:solidFill>
                <a:srgbClr val="00153E"/>
              </a:solidFill>
            </a:endParaRPr>
          </a:p>
        </p:txBody>
      </p:sp>
    </p:spTree>
    <p:extLst>
      <p:ext uri="{BB962C8B-B14F-4D97-AF65-F5344CB8AC3E}">
        <p14:creationId xmlns:p14="http://schemas.microsoft.com/office/powerpoint/2010/main" val="3469461622"/>
      </p:ext>
    </p:extLst>
  </p:cSld>
  <p:clrMapOvr>
    <a:masterClrMapping/>
  </p:clrMapOvr>
  <mc:AlternateContent xmlns:mc="http://schemas.openxmlformats.org/markup-compatibility/2006" xmlns:p14="http://schemas.microsoft.com/office/powerpoint/2010/main">
    <mc:Choice Requires="p14">
      <p:transition spd="slow" p14:dur="2000" advTm="15164"/>
    </mc:Choice>
    <mc:Fallback xmlns="">
      <p:transition spd="slow" advTm="151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46444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a:solidFill>
                  <a:srgbClr val="002060"/>
                </a:solidFill>
                <a:effectLst>
                  <a:outerShdw blurRad="38100" dist="38100" dir="2700000" algn="tl">
                    <a:srgbClr val="C0C0C0"/>
                  </a:outerShdw>
                </a:effectLst>
              </a:rPr>
              <a:t>LAND SURFACE TEMPERATURE </a:t>
            </a:r>
            <a:r>
              <a:rPr lang="pt-PT" altLang="en-US" b="1" dirty="0" smtClean="0">
                <a:solidFill>
                  <a:srgbClr val="002060"/>
                </a:solidFill>
                <a:effectLst>
                  <a:outerShdw blurRad="38100" dist="38100" dir="2700000" algn="tl">
                    <a:srgbClr val="C0C0C0"/>
                  </a:outerShdw>
                </a:effectLst>
              </a:rPr>
              <a:t>- LST </a:t>
            </a:r>
            <a:endParaRPr lang="pt-PT" altLang="en-US" b="1" dirty="0">
              <a:solidFill>
                <a:srgbClr val="002060"/>
              </a:solidFill>
              <a:effectLst>
                <a:outerShdw blurRad="38100" dist="38100" dir="2700000" algn="tl">
                  <a:srgbClr val="C0C0C0"/>
                </a:outerShdw>
              </a:effectLst>
            </a:endParaRPr>
          </a:p>
        </p:txBody>
      </p:sp>
      <p:pic>
        <p:nvPicPr>
          <p:cNvPr id="2050" name="Picture 2" descr="https://landsaf.ipma.pt/media/filer_public_thumbnails/filer_public/f9/dc/f9dcdb9c-e262-486e-8df0-8f1ee0c4e526/thumbnail_lst.png__1170x0_q55_subsampl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5736"/>
            <a:ext cx="4304714" cy="401773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417255" y="875736"/>
            <a:ext cx="4690887" cy="584775"/>
          </a:xfrm>
          <a:prstGeom prst="rect">
            <a:avLst/>
          </a:prstGeom>
          <a:noFill/>
          <a:ln>
            <a:solidFill>
              <a:schemeClr val="bg1">
                <a:lumMod val="85000"/>
              </a:schemeClr>
            </a:solidFill>
          </a:ln>
        </p:spPr>
        <p:txBody>
          <a:bodyPr wrap="square" rtlCol="0">
            <a:spAutoFit/>
          </a:bodyPr>
          <a:lstStyle/>
          <a:p>
            <a:pPr algn="just"/>
            <a:r>
              <a:rPr lang="en-US" sz="1600" b="1" dirty="0"/>
              <a:t>Land Surface Temperature (LST)</a:t>
            </a:r>
            <a:r>
              <a:rPr lang="en-US" sz="1600" dirty="0"/>
              <a:t> is the radiative skin temperature over land.</a:t>
            </a:r>
            <a:endParaRPr lang="pt-PT" sz="1600" dirty="0"/>
          </a:p>
        </p:txBody>
      </p:sp>
      <p:sp>
        <p:nvSpPr>
          <p:cNvPr id="3" name="CaixaDeTexto 2"/>
          <p:cNvSpPr txBox="1"/>
          <p:nvPr/>
        </p:nvSpPr>
        <p:spPr>
          <a:xfrm>
            <a:off x="4417256" y="3585999"/>
            <a:ext cx="4690886" cy="830997"/>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LST retrieval </a:t>
            </a:r>
            <a:r>
              <a:rPr lang="en-US" sz="1600" dirty="0" smtClean="0"/>
              <a:t>- based </a:t>
            </a:r>
            <a:r>
              <a:rPr lang="en-US" sz="1600" dirty="0"/>
              <a:t>on </a:t>
            </a:r>
            <a:r>
              <a:rPr lang="en-US" sz="1600" b="1" dirty="0"/>
              <a:t>clear-sky</a:t>
            </a:r>
            <a:r>
              <a:rPr lang="en-US" sz="1600" dirty="0"/>
              <a:t> measurements from MSG system in the thermal infrared window (MSG/SEVIRI channels IR10.8 and IR12.0)</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LST:</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3"/>
              </a:rPr>
              <a:t>Introduction to LST Tutorial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LST Applications</a:t>
            </a:r>
            <a:r>
              <a:rPr lang="en-US" sz="1600" b="1" dirty="0">
                <a:hlinkClick r:id="rId4"/>
              </a:rPr>
              <a:t> </a:t>
            </a:r>
            <a:r>
              <a:rPr lang="en-US" sz="1600" b="1" dirty="0" smtClean="0">
                <a:hlinkClick r:id="rId4"/>
              </a:rPr>
              <a:t>@eumetrain.org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5"/>
              </a:rPr>
              <a:t>All information about LSA SAF MSGLST </a:t>
            </a:r>
            <a:r>
              <a:rPr lang="en-US" sz="1600" b="1" dirty="0" err="1" smtClean="0">
                <a:hlinkClick r:id="rId5"/>
              </a:rPr>
              <a:t>Product@LSASAFWebsite</a:t>
            </a:r>
            <a:endParaRPr lang="pt-PT" sz="1600" dirty="0"/>
          </a:p>
        </p:txBody>
      </p:sp>
      <p:sp>
        <p:nvSpPr>
          <p:cNvPr id="11" name="CaixaDeTexto 10"/>
          <p:cNvSpPr txBox="1"/>
          <p:nvPr/>
        </p:nvSpPr>
        <p:spPr>
          <a:xfrm>
            <a:off x="4417255" y="1582621"/>
            <a:ext cx="4690886" cy="1815882"/>
          </a:xfrm>
          <a:prstGeom prst="rect">
            <a:avLst/>
          </a:prstGeom>
          <a:noFill/>
          <a:ln>
            <a:solidFill>
              <a:schemeClr val="bg1">
                <a:lumMod val="85000"/>
              </a:schemeClr>
            </a:solidFill>
          </a:ln>
        </p:spPr>
        <p:txBody>
          <a:bodyPr wrap="square" rtlCol="0">
            <a:spAutoFit/>
          </a:bodyPr>
          <a:lstStyle/>
          <a:p>
            <a:endParaRPr lang="pt-PT" altLang="en-US" sz="1600" b="1" dirty="0" smtClean="0">
              <a:solidFill>
                <a:srgbClr val="002060"/>
              </a:solidFill>
              <a:effectLst>
                <a:outerShdw blurRad="38100" dist="38100" dir="2700000" algn="tl">
                  <a:srgbClr val="C0C0C0"/>
                </a:outerShdw>
              </a:effectLst>
            </a:endParaRPr>
          </a:p>
          <a:p>
            <a:endParaRPr lang="pt-PT" altLang="en-US" sz="1600" b="1" dirty="0" smtClean="0">
              <a:solidFill>
                <a:srgbClr val="002060"/>
              </a:solidFill>
              <a:effectLst>
                <a:outerShdw blurRad="38100" dist="38100" dir="2700000" algn="tl">
                  <a:srgbClr val="C0C0C0"/>
                </a:outerShdw>
              </a:effectLst>
            </a:endParaRPr>
          </a:p>
          <a:p>
            <a:endParaRPr lang="pt-PT" altLang="en-US" sz="1600" b="1" dirty="0">
              <a:solidFill>
                <a:srgbClr val="002060"/>
              </a:solidFill>
              <a:effectLst>
                <a:outerShdw blurRad="38100" dist="38100" dir="2700000" algn="tl">
                  <a:srgbClr val="C0C0C0"/>
                </a:outerShdw>
              </a:effectLst>
            </a:endParaRPr>
          </a:p>
          <a:p>
            <a:r>
              <a:rPr lang="pt-PT" altLang="en-US" sz="1600" b="1" dirty="0" smtClean="0">
                <a:solidFill>
                  <a:srgbClr val="002060"/>
                </a:solidFill>
                <a:effectLst>
                  <a:outerShdw blurRad="38100" dist="38100" dir="2700000" algn="tl">
                    <a:srgbClr val="C0C0C0"/>
                  </a:outerShdw>
                </a:effectLst>
              </a:rPr>
              <a:t>LST </a:t>
            </a:r>
            <a:r>
              <a:rPr lang="pt-PT" altLang="en-US" sz="1600" b="1" dirty="0">
                <a:solidFill>
                  <a:srgbClr val="002060"/>
                </a:solidFill>
                <a:effectLst>
                  <a:outerShdw blurRad="38100" dist="38100" dir="2700000" algn="tl">
                    <a:srgbClr val="C0C0C0"/>
                  </a:outerShdw>
                </a:effectLst>
              </a:rPr>
              <a:t>≠ </a:t>
            </a:r>
            <a:r>
              <a:rPr lang="pt-PT" altLang="en-US" sz="1600" b="1" dirty="0" err="1">
                <a:solidFill>
                  <a:srgbClr val="33CC33"/>
                </a:solidFill>
                <a:effectLst>
                  <a:outerShdw blurRad="38100" dist="38100" dir="2700000" algn="tl">
                    <a:srgbClr val="C0C0C0"/>
                  </a:outerShdw>
                </a:effectLst>
              </a:rPr>
              <a:t>Tair</a:t>
            </a:r>
            <a:r>
              <a:rPr lang="pt-PT" altLang="en-US" sz="1600" b="1" dirty="0">
                <a:solidFill>
                  <a:srgbClr val="002060"/>
                </a:solidFill>
                <a:effectLst>
                  <a:outerShdw blurRad="38100" dist="38100" dir="2700000" algn="tl">
                    <a:srgbClr val="C0C0C0"/>
                  </a:outerShdw>
                </a:effectLst>
              </a:rPr>
              <a:t> </a:t>
            </a:r>
            <a:r>
              <a:rPr lang="pt-PT" altLang="en-US" sz="1600" b="1" dirty="0">
                <a:solidFill>
                  <a:srgbClr val="002060"/>
                </a:solidFill>
                <a:effectLst>
                  <a:outerShdw blurRad="38100" dist="38100" dir="2700000" algn="tl">
                    <a:srgbClr val="C0C0C0"/>
                  </a:outerShdw>
                </a:effectLst>
                <a:sym typeface="等线"/>
              </a:rPr>
              <a:t>≠ </a:t>
            </a:r>
            <a:r>
              <a:rPr lang="pt-PT" altLang="en-US" sz="1600" b="1" dirty="0" err="1" smtClean="0">
                <a:solidFill>
                  <a:srgbClr val="FFFF00"/>
                </a:solidFill>
                <a:effectLst>
                  <a:outerShdw blurRad="38100" dist="38100" dir="2700000" algn="tl">
                    <a:srgbClr val="C0C0C0"/>
                  </a:outerShdw>
                </a:effectLst>
                <a:sym typeface="等线"/>
              </a:rPr>
              <a:t>Tsoil</a:t>
            </a:r>
            <a:endParaRPr lang="pt-PT" altLang="en-US" sz="1600" b="1" dirty="0" smtClean="0">
              <a:solidFill>
                <a:srgbClr val="FFFF00"/>
              </a:solidFill>
              <a:effectLst>
                <a:outerShdw blurRad="38100" dist="38100" dir="2700000" algn="tl">
                  <a:srgbClr val="C0C0C0"/>
                </a:outerShdw>
              </a:effectLst>
              <a:sym typeface="等线"/>
            </a:endParaRPr>
          </a:p>
          <a:p>
            <a:pPr algn="ctr"/>
            <a:endParaRPr lang="pt-PT" altLang="en-US" sz="1600" b="1" dirty="0">
              <a:solidFill>
                <a:srgbClr val="FFFF00"/>
              </a:solidFill>
              <a:effectLst>
                <a:outerShdw blurRad="38100" dist="38100" dir="2700000" algn="tl">
                  <a:srgbClr val="C0C0C0"/>
                </a:outerShdw>
              </a:effectLst>
              <a:sym typeface="等线"/>
            </a:endParaRPr>
          </a:p>
          <a:p>
            <a:pPr algn="ctr"/>
            <a:endParaRPr lang="pt-PT" altLang="en-US" sz="1600" b="1" dirty="0" smtClean="0">
              <a:solidFill>
                <a:srgbClr val="FFFF00"/>
              </a:solidFill>
              <a:effectLst>
                <a:outerShdw blurRad="38100" dist="38100" dir="2700000" algn="tl">
                  <a:srgbClr val="C0C0C0"/>
                </a:outerShdw>
              </a:effectLst>
              <a:sym typeface="等线"/>
            </a:endParaRPr>
          </a:p>
          <a:p>
            <a:pPr algn="ctr"/>
            <a:endParaRPr lang="pt-PT" altLang="en-US" sz="1600" b="1" dirty="0" smtClean="0">
              <a:solidFill>
                <a:srgbClr val="FFFF00"/>
              </a:solidFill>
              <a:effectLst>
                <a:outerShdw blurRad="38100" dist="38100" dir="2700000" algn="tl">
                  <a:srgbClr val="C0C0C0"/>
                </a:outerShdw>
              </a:effectLst>
              <a:sym typeface="等线"/>
            </a:endParaRPr>
          </a:p>
        </p:txBody>
      </p:sp>
      <p:pic>
        <p:nvPicPr>
          <p:cNvPr id="12" name="Content Placeholder 1"/>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58303" y="1630595"/>
            <a:ext cx="2785822" cy="17550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
        <p:nvSpPr>
          <p:cNvPr id="14" name="CaixaDeTexto 13"/>
          <p:cNvSpPr txBox="1"/>
          <p:nvPr/>
        </p:nvSpPr>
        <p:spPr>
          <a:xfrm>
            <a:off x="6907237" y="4546189"/>
            <a:ext cx="213688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15 min.</a:t>
            </a:r>
            <a:endParaRPr lang="pt-PT" sz="1600" dirty="0"/>
          </a:p>
        </p:txBody>
      </p:sp>
    </p:spTree>
    <p:extLst>
      <p:ext uri="{BB962C8B-B14F-4D97-AF65-F5344CB8AC3E}">
        <p14:creationId xmlns:p14="http://schemas.microsoft.com/office/powerpoint/2010/main" val="18277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FRACTIONAL VEGETATION COVER – FVC</a:t>
            </a:r>
            <a:endParaRPr lang="pt-PT" altLang="en-US" b="1" dirty="0">
              <a:solidFill>
                <a:srgbClr val="002060"/>
              </a:solidFill>
              <a:effectLst>
                <a:outerShdw blurRad="38100" dist="38100" dir="2700000" algn="tl">
                  <a:srgbClr val="C0C0C0"/>
                </a:outerShdw>
              </a:effectLst>
            </a:endParaRPr>
          </a:p>
        </p:txBody>
      </p:sp>
      <p:sp>
        <p:nvSpPr>
          <p:cNvPr id="2" name="CaixaDeTexto 1"/>
          <p:cNvSpPr txBox="1"/>
          <p:nvPr/>
        </p:nvSpPr>
        <p:spPr>
          <a:xfrm>
            <a:off x="4417255" y="875736"/>
            <a:ext cx="4690887" cy="2369880"/>
          </a:xfrm>
          <a:prstGeom prst="rect">
            <a:avLst/>
          </a:prstGeom>
          <a:noFill/>
          <a:ln>
            <a:solidFill>
              <a:schemeClr val="bg1">
                <a:lumMod val="85000"/>
              </a:schemeClr>
            </a:solidFill>
          </a:ln>
        </p:spPr>
        <p:txBody>
          <a:bodyPr wrap="square" rtlCol="0">
            <a:spAutoFit/>
          </a:bodyPr>
          <a:lstStyle/>
          <a:p>
            <a:pPr algn="just"/>
            <a:r>
              <a:rPr lang="en-US" sz="1600" b="1" dirty="0" smtClean="0"/>
              <a:t>FVC </a:t>
            </a:r>
            <a:r>
              <a:rPr lang="en-US" sz="1600" dirty="0" smtClean="0"/>
              <a:t>accounts for</a:t>
            </a:r>
            <a:r>
              <a:rPr lang="en-US" sz="1600" b="1" dirty="0" smtClean="0"/>
              <a:t> </a:t>
            </a:r>
            <a:r>
              <a:rPr lang="en-US" dirty="0" smtClean="0"/>
              <a:t>the </a:t>
            </a:r>
            <a:r>
              <a:rPr lang="en-US" dirty="0"/>
              <a:t>amount of vegetation distributed on a flat </a:t>
            </a:r>
            <a:r>
              <a:rPr lang="en-US" dirty="0" smtClean="0"/>
              <a:t>background</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3" name="CaixaDeTexto 2"/>
          <p:cNvSpPr txBox="1"/>
          <p:nvPr/>
        </p:nvSpPr>
        <p:spPr>
          <a:xfrm>
            <a:off x="4417255" y="3414587"/>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FVC retrieval </a:t>
            </a:r>
            <a:r>
              <a:rPr lang="en-US" sz="1600" dirty="0" smtClean="0"/>
              <a:t>– uses surface reflectance </a:t>
            </a:r>
            <a:r>
              <a:rPr lang="en-US" sz="1600" dirty="0"/>
              <a:t>information from </a:t>
            </a:r>
            <a:r>
              <a:rPr lang="en-US" sz="1600" dirty="0" smtClean="0"/>
              <a:t>MSG SEVIRI </a:t>
            </a:r>
            <a:r>
              <a:rPr lang="en-US" sz="1600" dirty="0"/>
              <a:t>channels </a:t>
            </a:r>
            <a:r>
              <a:rPr lang="en-US" sz="1600" dirty="0" smtClean="0"/>
              <a:t>0.6 </a:t>
            </a:r>
            <a:r>
              <a:rPr lang="el-GR" sz="1600" dirty="0" smtClean="0"/>
              <a:t>μ</a:t>
            </a:r>
            <a:r>
              <a:rPr lang="en-US" sz="1600" dirty="0"/>
              <a:t>m, </a:t>
            </a:r>
            <a:r>
              <a:rPr lang="en-US" sz="1600" dirty="0" smtClean="0"/>
              <a:t>0.8 </a:t>
            </a:r>
            <a:r>
              <a:rPr lang="el-GR" sz="1600" dirty="0"/>
              <a:t>μ</a:t>
            </a:r>
            <a:r>
              <a:rPr lang="en-US" sz="1600" dirty="0"/>
              <a:t>m </a:t>
            </a:r>
            <a:r>
              <a:rPr lang="en-US" sz="1600" dirty="0" smtClean="0"/>
              <a:t>&amp;1.6 </a:t>
            </a:r>
            <a:r>
              <a:rPr lang="el-GR" sz="1600" dirty="0" smtClean="0"/>
              <a:t>μ</a:t>
            </a:r>
            <a:r>
              <a:rPr lang="pt-PT" sz="1600" dirty="0" smtClean="0"/>
              <a:t>m</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FVC:</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MSGFVC </a:t>
            </a:r>
            <a:r>
              <a:rPr lang="en-US" sz="1600" b="1" dirty="0" err="1" smtClean="0">
                <a:hlinkClick r:id="rId4"/>
              </a:rPr>
              <a:t>Product@LSASAFWebsite</a:t>
            </a:r>
            <a:endParaRPr lang="pt-PT" sz="1600" dirty="0"/>
          </a:p>
        </p:txBody>
      </p:sp>
      <p:pic>
        <p:nvPicPr>
          <p:cNvPr id="4098" name="Picture 2" descr="https://lh6.googleusercontent.com/HHWz6eqSEh_CWctnAVK-SEyapvFUR6sut8IwvoAoj4Q4rO40ZpNWUMykcDDoqDOF1gS7re3_ZL4iKrvT9Buz1o0riL5vp2sT56uurpfGC80z6nZzjzpBJ10SOoDuRFXeuL2HPA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 y="875406"/>
            <a:ext cx="4311221" cy="40176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4417255" y="4103498"/>
            <a:ext cx="2583056"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&amp; 10-days</a:t>
            </a:r>
            <a:endParaRPr lang="pt-PT" sz="1600" dirty="0"/>
          </a:p>
        </p:txBody>
      </p:sp>
      <p:pic>
        <p:nvPicPr>
          <p:cNvPr id="6" name="Imagem 5"/>
          <p:cNvPicPr>
            <a:picLocks noChangeAspect="1"/>
          </p:cNvPicPr>
          <p:nvPr/>
        </p:nvPicPr>
        <p:blipFill>
          <a:blip r:embed="rId6"/>
          <a:stretch>
            <a:fillRect/>
          </a:stretch>
        </p:blipFill>
        <p:spPr>
          <a:xfrm>
            <a:off x="7049175" y="1481493"/>
            <a:ext cx="1959233" cy="1764123"/>
          </a:xfrm>
          <a:prstGeom prst="rect">
            <a:avLst/>
          </a:prstGeom>
        </p:spPr>
      </p:pic>
      <p:pic>
        <p:nvPicPr>
          <p:cNvPr id="8" name="Imagem 7"/>
          <p:cNvPicPr>
            <a:picLocks noChangeAspect="1"/>
          </p:cNvPicPr>
          <p:nvPr/>
        </p:nvPicPr>
        <p:blipFill>
          <a:blip r:embed="rId7"/>
          <a:stretch>
            <a:fillRect/>
          </a:stretch>
        </p:blipFill>
        <p:spPr>
          <a:xfrm>
            <a:off x="4572001" y="1778889"/>
            <a:ext cx="2377440" cy="366936"/>
          </a:xfrm>
          <a:prstGeom prst="rect">
            <a:avLst/>
          </a:prstGeom>
        </p:spPr>
      </p:pic>
      <p:sp>
        <p:nvSpPr>
          <p:cNvPr id="17" name="CaixaDeTexto 16"/>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355867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LEAF AREA INDEX - LAI</a:t>
            </a:r>
            <a:endParaRPr lang="pt-PT" altLang="en-US" b="1" dirty="0">
              <a:solidFill>
                <a:srgbClr val="002060"/>
              </a:solidFill>
              <a:effectLst>
                <a:outerShdw blurRad="38100" dist="38100" dir="2700000" algn="tl">
                  <a:srgbClr val="C0C0C0"/>
                </a:outerShdw>
              </a:effectLst>
            </a:endParaRPr>
          </a:p>
        </p:txBody>
      </p:sp>
      <p:sp>
        <p:nvSpPr>
          <p:cNvPr id="2" name="CaixaDeTexto 1"/>
          <p:cNvSpPr txBox="1"/>
          <p:nvPr/>
        </p:nvSpPr>
        <p:spPr>
          <a:xfrm>
            <a:off x="4417255" y="875736"/>
            <a:ext cx="4690887" cy="2062103"/>
          </a:xfrm>
          <a:prstGeom prst="rect">
            <a:avLst/>
          </a:prstGeom>
          <a:noFill/>
          <a:ln>
            <a:solidFill>
              <a:schemeClr val="bg1">
                <a:lumMod val="85000"/>
              </a:schemeClr>
            </a:solidFill>
          </a:ln>
        </p:spPr>
        <p:txBody>
          <a:bodyPr wrap="square" rtlCol="0">
            <a:spAutoFit/>
          </a:bodyPr>
          <a:lstStyle/>
          <a:p>
            <a:pPr algn="just"/>
            <a:r>
              <a:rPr lang="en-US" sz="1600" b="1" dirty="0"/>
              <a:t>LAI  </a:t>
            </a:r>
            <a:r>
              <a:rPr lang="en-US" sz="1600" dirty="0" smtClean="0"/>
              <a:t>provides </a:t>
            </a:r>
            <a:r>
              <a:rPr lang="en-US" sz="1600" dirty="0"/>
              <a:t>complementary information to the FVC, accounting for the surface of leaves contained in a vertical column normalized by its cross-sectional area. It defines thus the area of green vegetation that interacts with solar radiation determining the remote sensing signal, and represents the size of the interface between the vegetation canopy and the atmosphere for energy and mass exchanges</a:t>
            </a:r>
            <a:r>
              <a:rPr lang="en-US" sz="1600" dirty="0" smtClean="0"/>
              <a:t>.</a:t>
            </a:r>
          </a:p>
        </p:txBody>
      </p:sp>
      <p:sp>
        <p:nvSpPr>
          <p:cNvPr id="3" name="CaixaDeTexto 2"/>
          <p:cNvSpPr txBox="1"/>
          <p:nvPr/>
        </p:nvSpPr>
        <p:spPr>
          <a:xfrm>
            <a:off x="4417255" y="3414587"/>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LAI retrieval </a:t>
            </a:r>
            <a:r>
              <a:rPr lang="en-US" sz="1600" dirty="0" smtClean="0"/>
              <a:t>– uses surface reflectance </a:t>
            </a:r>
            <a:r>
              <a:rPr lang="en-US" sz="1600" dirty="0"/>
              <a:t>information from </a:t>
            </a:r>
            <a:r>
              <a:rPr lang="en-US" sz="1600" dirty="0" smtClean="0"/>
              <a:t>MSG SEVIRI </a:t>
            </a:r>
            <a:r>
              <a:rPr lang="en-US" sz="1600" dirty="0"/>
              <a:t>channels </a:t>
            </a:r>
            <a:r>
              <a:rPr lang="en-US" sz="1600" dirty="0" smtClean="0"/>
              <a:t>0.6 </a:t>
            </a:r>
            <a:r>
              <a:rPr lang="el-GR" sz="1600" dirty="0" smtClean="0"/>
              <a:t>μ</a:t>
            </a:r>
            <a:r>
              <a:rPr lang="en-US" sz="1600" dirty="0"/>
              <a:t>m, </a:t>
            </a:r>
            <a:r>
              <a:rPr lang="en-US" sz="1600" dirty="0" smtClean="0"/>
              <a:t>0.8 </a:t>
            </a:r>
            <a:r>
              <a:rPr lang="el-GR" sz="1600" dirty="0"/>
              <a:t>μ</a:t>
            </a:r>
            <a:r>
              <a:rPr lang="en-US" sz="1600" dirty="0"/>
              <a:t>m </a:t>
            </a:r>
            <a:r>
              <a:rPr lang="en-US" sz="1600" dirty="0" smtClean="0"/>
              <a:t>&amp;1.6 </a:t>
            </a:r>
            <a:r>
              <a:rPr lang="el-GR" sz="1600" dirty="0" smtClean="0"/>
              <a:t>μ</a:t>
            </a:r>
            <a:r>
              <a:rPr lang="pt-PT" sz="1600" dirty="0" smtClean="0"/>
              <a:t>m</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LAI:</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MSGLAI</a:t>
            </a:r>
            <a:r>
              <a:rPr lang="en-US" sz="1600" b="1" dirty="0" smtClean="0">
                <a:hlinkClick r:id="rId5"/>
              </a:rPr>
              <a:t> </a:t>
            </a:r>
            <a:r>
              <a:rPr lang="en-US" sz="1600" b="1" dirty="0" err="1" smtClean="0">
                <a:hlinkClick r:id="rId5"/>
              </a:rPr>
              <a:t>Product@LSASAFWebsite</a:t>
            </a:r>
            <a:endParaRPr lang="pt-PT" sz="1600" dirty="0"/>
          </a:p>
        </p:txBody>
      </p:sp>
      <p:sp>
        <p:nvSpPr>
          <p:cNvPr id="13" name="CaixaDeTexto 12"/>
          <p:cNvSpPr txBox="1"/>
          <p:nvPr/>
        </p:nvSpPr>
        <p:spPr>
          <a:xfrm>
            <a:off x="4417255" y="4103498"/>
            <a:ext cx="2583056"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&amp; 10-days</a:t>
            </a:r>
            <a:endParaRPr lang="pt-PT" sz="1600" dirty="0"/>
          </a:p>
        </p:txBody>
      </p:sp>
      <p:pic>
        <p:nvPicPr>
          <p:cNvPr id="5122" name="Picture 2" descr="https://landsaf.ipma.pt/media/filer_public_thumbnails/filer_public/e8/aa/e8aa9c59-bc7c-45e9-bed4-66a8c70b6433/thumbnail_lai.png__1170x0_q55_subsampling-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94318"/>
            <a:ext cx="4305600" cy="401856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391216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FRACTION OF ABSORBED PHOTOSYNTHETIC ACTIVE RADIATION - </a:t>
            </a:r>
            <a:r>
              <a:rPr lang="pt-PT" altLang="en-US" b="1" dirty="0" err="1" smtClean="0">
                <a:solidFill>
                  <a:srgbClr val="002060"/>
                </a:solidFill>
                <a:effectLst>
                  <a:outerShdw blurRad="38100" dist="38100" dir="2700000" algn="tl">
                    <a:srgbClr val="C0C0C0"/>
                  </a:outerShdw>
                </a:effectLst>
              </a:rPr>
              <a:t>fAPAR</a:t>
            </a:r>
            <a:endParaRPr lang="en-US" dirty="0"/>
          </a:p>
        </p:txBody>
      </p:sp>
      <p:sp>
        <p:nvSpPr>
          <p:cNvPr id="2" name="CaixaDeTexto 1"/>
          <p:cNvSpPr txBox="1"/>
          <p:nvPr/>
        </p:nvSpPr>
        <p:spPr>
          <a:xfrm>
            <a:off x="4417255" y="833532"/>
            <a:ext cx="4690887" cy="2800767"/>
          </a:xfrm>
          <a:prstGeom prst="rect">
            <a:avLst/>
          </a:prstGeom>
          <a:noFill/>
          <a:ln>
            <a:solidFill>
              <a:schemeClr val="bg1">
                <a:lumMod val="85000"/>
              </a:schemeClr>
            </a:solidFill>
          </a:ln>
        </p:spPr>
        <p:txBody>
          <a:bodyPr wrap="square" rtlCol="0">
            <a:spAutoFit/>
          </a:bodyPr>
          <a:lstStyle/>
          <a:p>
            <a:pPr algn="just"/>
            <a:r>
              <a:rPr lang="en-US" sz="1600" b="1" dirty="0" err="1" smtClean="0"/>
              <a:t>fAPAR</a:t>
            </a:r>
            <a:r>
              <a:rPr lang="en-US" sz="1600" b="1" dirty="0" smtClean="0"/>
              <a:t> </a:t>
            </a:r>
            <a:r>
              <a:rPr lang="en-US" sz="1600" dirty="0"/>
              <a:t>represents the fraction of incoming solar radiation in the </a:t>
            </a:r>
            <a:r>
              <a:rPr lang="en-US" sz="1600" dirty="0" err="1" smtClean="0"/>
              <a:t>photosynthetically</a:t>
            </a:r>
            <a:r>
              <a:rPr lang="en-US" sz="1600" dirty="0" smtClean="0"/>
              <a:t> </a:t>
            </a:r>
            <a:r>
              <a:rPr lang="en-US" sz="1600" dirty="0"/>
              <a:t>active radiation (</a:t>
            </a:r>
            <a:r>
              <a:rPr lang="en-US" sz="1600" dirty="0" smtClean="0"/>
              <a:t>PAR*) </a:t>
            </a:r>
            <a:r>
              <a:rPr lang="en-US" sz="1600" dirty="0"/>
              <a:t>spectral range (0.4 - 0.7 </a:t>
            </a:r>
            <a:r>
              <a:rPr lang="en-US" sz="1600" dirty="0" err="1"/>
              <a:t>μm</a:t>
            </a:r>
            <a:r>
              <a:rPr lang="en-US" sz="1600" dirty="0"/>
              <a:t>) that is absorbed by the green parts of the canopy. </a:t>
            </a:r>
            <a:endParaRPr lang="en-US" sz="1600" dirty="0" smtClean="0"/>
          </a:p>
          <a:p>
            <a:pPr algn="just"/>
            <a:endParaRPr lang="en-US" sz="1600" dirty="0"/>
          </a:p>
          <a:p>
            <a:pPr algn="just"/>
            <a:r>
              <a:rPr lang="en-US" sz="1600" dirty="0" smtClean="0"/>
              <a:t>*The </a:t>
            </a:r>
            <a:r>
              <a:rPr lang="en-US" sz="1600" dirty="0"/>
              <a:t>intercepted PAR is the energy enabling the biochemical productivity processes of </a:t>
            </a:r>
            <a:r>
              <a:rPr lang="en-US" sz="1600" dirty="0" smtClean="0"/>
              <a:t>plants.</a:t>
            </a:r>
            <a:endParaRPr lang="en-US" sz="1600" dirty="0"/>
          </a:p>
          <a:p>
            <a:pPr algn="just"/>
            <a:endParaRPr lang="en-US" sz="1600" dirty="0"/>
          </a:p>
          <a:p>
            <a:pPr algn="just"/>
            <a:r>
              <a:rPr lang="en-US" sz="1600" dirty="0"/>
              <a:t>A deficit in soil moisture will prevent the normal radiation interception by the plant </a:t>
            </a:r>
            <a:r>
              <a:rPr lang="en-US" sz="1600" dirty="0" smtClean="0"/>
              <a:t>leaves, thus a decrease in </a:t>
            </a:r>
            <a:r>
              <a:rPr lang="en-US" sz="1600" dirty="0" err="1" smtClean="0"/>
              <a:t>fAPAR</a:t>
            </a:r>
            <a:r>
              <a:rPr lang="en-US" sz="1600" dirty="0" smtClean="0"/>
              <a:t>.</a:t>
            </a:r>
          </a:p>
        </p:txBody>
      </p:sp>
      <p:sp>
        <p:nvSpPr>
          <p:cNvPr id="3" name="CaixaDeTexto 2"/>
          <p:cNvSpPr txBox="1"/>
          <p:nvPr/>
        </p:nvSpPr>
        <p:spPr>
          <a:xfrm>
            <a:off x="4417255" y="3667811"/>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err="1" smtClean="0"/>
              <a:t>fAPAR</a:t>
            </a:r>
            <a:r>
              <a:rPr lang="en-US" sz="1600" b="1" dirty="0" smtClean="0"/>
              <a:t> retrieval </a:t>
            </a:r>
            <a:r>
              <a:rPr lang="en-US" sz="1600" dirty="0"/>
              <a:t>–The product is based on </a:t>
            </a:r>
            <a:r>
              <a:rPr lang="en-US" sz="1600" dirty="0" smtClean="0"/>
              <a:t>MSG SEVIRI channels 0.6 µm and </a:t>
            </a:r>
            <a:r>
              <a:rPr lang="en-US" sz="1600" dirty="0"/>
              <a:t>0.8 </a:t>
            </a:r>
            <a:r>
              <a:rPr lang="en-US" sz="1600" dirty="0" smtClean="0"/>
              <a:t>µm</a:t>
            </a:r>
            <a:r>
              <a:rPr lang="en-US" sz="1600" dirty="0"/>
              <a:t>.</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a:t>
            </a:r>
            <a:r>
              <a:rPr lang="en-US" sz="1600" b="1" dirty="0" err="1" smtClean="0"/>
              <a:t>fAPAR</a:t>
            </a:r>
            <a:r>
              <a:rPr lang="en-US" sz="1600" b="1" dirty="0" smtClean="0"/>
              <a:t>:</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a:t>
            </a:r>
            <a:r>
              <a:rPr lang="en-US" sz="1600" b="1" dirty="0" err="1" smtClean="0">
                <a:hlinkClick r:id="rId4"/>
              </a:rPr>
              <a:t>MSGfAPAR</a:t>
            </a:r>
            <a:r>
              <a:rPr lang="en-US" sz="1600" b="1" dirty="0" smtClean="0">
                <a:hlinkClick r:id="rId4"/>
              </a:rPr>
              <a:t> </a:t>
            </a:r>
            <a:r>
              <a:rPr lang="en-US" sz="1600" b="1" dirty="0" err="1" smtClean="0">
                <a:hlinkClick r:id="rId4"/>
              </a:rPr>
              <a:t>Product@LSASAFWebsite</a:t>
            </a:r>
            <a:endParaRPr lang="pt-PT" sz="1600" dirty="0"/>
          </a:p>
        </p:txBody>
      </p:sp>
      <p:sp>
        <p:nvSpPr>
          <p:cNvPr id="13" name="CaixaDeTexto 12"/>
          <p:cNvSpPr txBox="1"/>
          <p:nvPr/>
        </p:nvSpPr>
        <p:spPr>
          <a:xfrm>
            <a:off x="4417255" y="4286382"/>
            <a:ext cx="2583056"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&amp; 10-days</a:t>
            </a:r>
            <a:endParaRPr lang="pt-PT" sz="1600" dirty="0"/>
          </a:p>
        </p:txBody>
      </p:sp>
      <p:pic>
        <p:nvPicPr>
          <p:cNvPr id="5122" name="Picture 2" descr="https://landsaf.ipma.pt/media/filer_public_thumbnails/filer_public/e8/aa/e8aa9c59-bc7c-45e9-bed4-66a8c70b6433/thumbnail_lai.png__1170x0_q55_subsampl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4318"/>
            <a:ext cx="4305600" cy="4018561"/>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4417256" y="4700935"/>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205003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EVAPOTRANSPIRATION – ET</a:t>
            </a:r>
            <a:endParaRPr lang="pt-PT" altLang="en-US" b="1" dirty="0">
              <a:solidFill>
                <a:srgbClr val="002060"/>
              </a:solidFill>
              <a:effectLst>
                <a:outerShdw blurRad="38100" dist="38100" dir="2700000" algn="tl">
                  <a:srgbClr val="C0C0C0"/>
                </a:outerShdw>
              </a:effectLst>
            </a:endParaRPr>
          </a:p>
        </p:txBody>
      </p:sp>
      <p:sp>
        <p:nvSpPr>
          <p:cNvPr id="9" name="CaixaDeTexto 8"/>
          <p:cNvSpPr txBox="1"/>
          <p:nvPr/>
        </p:nvSpPr>
        <p:spPr>
          <a:xfrm>
            <a:off x="4417255" y="4574325"/>
            <a:ext cx="4670473"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2005 (30 min.) &amp; </a:t>
            </a:r>
            <a:r>
              <a:rPr lang="en-US" sz="1600" b="1" dirty="0"/>
              <a:t>≥ Dec 2010</a:t>
            </a:r>
            <a:r>
              <a:rPr lang="en-US" sz="1600" b="1" dirty="0" smtClean="0"/>
              <a:t> (Daily) </a:t>
            </a:r>
            <a:endParaRPr lang="pt-PT" sz="1600" dirty="0"/>
          </a:p>
        </p:txBody>
      </p:sp>
      <p:sp>
        <p:nvSpPr>
          <p:cNvPr id="10" name="CaixaDeTexto 9"/>
          <p:cNvSpPr txBox="1"/>
          <p:nvPr/>
        </p:nvSpPr>
        <p:spPr>
          <a:xfrm>
            <a:off x="1927273" y="5119826"/>
            <a:ext cx="7160455" cy="1077218"/>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ET:</a:t>
            </a:r>
          </a:p>
          <a:p>
            <a:pPr marL="285750" indent="-285750" algn="just">
              <a:lnSpc>
                <a:spcPct val="150000"/>
              </a:lnSpc>
              <a:buFont typeface="Wingdings" panose="05000000000000000000" pitchFamily="2" charset="2"/>
              <a:buChar char="Ø"/>
            </a:pPr>
            <a:r>
              <a:rPr lang="en-US" sz="1600" b="1" dirty="0" smtClean="0">
                <a:hlinkClick r:id="rId2"/>
              </a:rPr>
              <a:t>All information about </a:t>
            </a:r>
            <a:r>
              <a:rPr lang="en-US" sz="1600" b="1" dirty="0" smtClean="0">
                <a:hlinkClick r:id="rId3"/>
              </a:rPr>
              <a:t>LSA SAF MSGET</a:t>
            </a:r>
            <a:r>
              <a:rPr lang="en-US" sz="1600" b="1" dirty="0" smtClean="0">
                <a:hlinkClick r:id="rId4"/>
              </a:rPr>
              <a:t> </a:t>
            </a:r>
            <a:r>
              <a:rPr lang="en-US" sz="1600" b="1" dirty="0" err="1" smtClean="0">
                <a:hlinkClick r:id="rId4"/>
              </a:rPr>
              <a:t>Product@LSASAFWebsite</a:t>
            </a:r>
            <a:endParaRPr lang="en-US" sz="1600" b="1" dirty="0" smtClean="0"/>
          </a:p>
          <a:p>
            <a:pPr marL="285750" indent="-285750" algn="just">
              <a:lnSpc>
                <a:spcPct val="150000"/>
              </a:lnSpc>
              <a:buFont typeface="Wingdings" panose="05000000000000000000" pitchFamily="2" charset="2"/>
              <a:buChar char="Ø"/>
            </a:pPr>
            <a:r>
              <a:rPr lang="en-US" sz="1600" b="1" dirty="0" smtClean="0"/>
              <a:t>For ET applications read the next slides</a:t>
            </a:r>
            <a:endParaRPr lang="pt-PT" sz="1600" dirty="0"/>
          </a:p>
        </p:txBody>
      </p:sp>
      <p:sp>
        <p:nvSpPr>
          <p:cNvPr id="13" name="CaixaDeTexto 12"/>
          <p:cNvSpPr txBox="1"/>
          <p:nvPr/>
        </p:nvSpPr>
        <p:spPr>
          <a:xfrm>
            <a:off x="4417255" y="4103498"/>
            <a:ext cx="312302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30 min. &amp; Daily</a:t>
            </a:r>
            <a:endParaRPr lang="pt-PT" sz="1600" dirty="0"/>
          </a:p>
        </p:txBody>
      </p:sp>
      <p:pic>
        <p:nvPicPr>
          <p:cNvPr id="6146" name="Picture 2" descr="https://landsaf.ipma.pt/media/filer_public_thumbnails/filer_public/9a/8c/9a8c0f54-540d-4fa5-acaf-1375b38406ce/thumbnail_et.png__1170x0_q55_subsampl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55" y="913663"/>
            <a:ext cx="4305600" cy="4018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urface_water_cycle_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291" y="907322"/>
            <a:ext cx="2215013" cy="26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4459461" y="907322"/>
            <a:ext cx="2250830" cy="3077766"/>
          </a:xfrm>
          <a:prstGeom prst="rect">
            <a:avLst/>
          </a:prstGeom>
          <a:noFill/>
        </p:spPr>
        <p:txBody>
          <a:bodyPr wrap="square" rtlCol="0">
            <a:spAutoFit/>
          </a:bodyPr>
          <a:lstStyle/>
          <a:p>
            <a:r>
              <a:rPr lang="en-US" sz="1600" b="1" dirty="0"/>
              <a:t>ET </a:t>
            </a:r>
            <a:r>
              <a:rPr lang="en-US" sz="1600" dirty="0"/>
              <a:t>accounts for the flux of water evaporated at the Earth-atmosphere interface (soil + vegetation + water bodies) and transpired by vegetation through stomata in its leaves as a consequence of photosynthetic processes.</a:t>
            </a:r>
          </a:p>
          <a:p>
            <a:endParaRPr lang="pt-PT" dirty="0"/>
          </a:p>
        </p:txBody>
      </p:sp>
    </p:spTree>
    <p:extLst>
      <p:ext uri="{BB962C8B-B14F-4D97-AF65-F5344CB8AC3E}">
        <p14:creationId xmlns:p14="http://schemas.microsoft.com/office/powerpoint/2010/main" val="320195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1713" y="1206587"/>
            <a:ext cx="7304654" cy="144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758" b="1">
                <a:solidFill>
                  <a:srgbClr val="00194C"/>
                </a:solidFill>
              </a:rPr>
              <a:t>Natural Evapotranspiration (ET)</a:t>
            </a:r>
          </a:p>
          <a:p>
            <a:r>
              <a:rPr lang="en-US" altLang="pt-PT" sz="1758" b="1">
                <a:solidFill>
                  <a:srgbClr val="00194C"/>
                </a:solidFill>
              </a:rPr>
              <a:t>	= Actual evapotranspiration (AET)</a:t>
            </a:r>
          </a:p>
          <a:p>
            <a:r>
              <a:rPr lang="en-US" altLang="pt-PT" sz="1758" b="1">
                <a:solidFill>
                  <a:srgbClr val="00194C"/>
                </a:solidFill>
              </a:rPr>
              <a:t>	= Real evapotranspiration (ETR)</a:t>
            </a:r>
          </a:p>
          <a:p>
            <a:endParaRPr lang="en-US" altLang="pt-PT" sz="1758" b="1">
              <a:solidFill>
                <a:srgbClr val="00194C"/>
              </a:solidFill>
            </a:endParaRPr>
          </a:p>
          <a:p>
            <a:r>
              <a:rPr lang="en-US" altLang="pt-PT" sz="1758">
                <a:solidFill>
                  <a:srgbClr val="00194C"/>
                </a:solidFill>
              </a:rPr>
              <a:t>Evaporation of natural surfaces + plant transpiration</a:t>
            </a:r>
          </a:p>
        </p:txBody>
      </p:sp>
      <p:sp>
        <p:nvSpPr>
          <p:cNvPr id="24579" name="TextBox 2"/>
          <p:cNvSpPr txBox="1">
            <a:spLocks noChangeArrowheads="1"/>
          </p:cNvSpPr>
          <p:nvPr/>
        </p:nvSpPr>
        <p:spPr bwMode="auto">
          <a:xfrm>
            <a:off x="46527" y="3233590"/>
            <a:ext cx="8477121" cy="116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758" b="1">
                <a:solidFill>
                  <a:srgbClr val="00194C"/>
                </a:solidFill>
              </a:rPr>
              <a:t>Potential Evapotranspiration (PET)</a:t>
            </a:r>
          </a:p>
          <a:p>
            <a:endParaRPr lang="en-US" altLang="pt-PT" sz="1758" b="1">
              <a:solidFill>
                <a:srgbClr val="00194C"/>
              </a:solidFill>
            </a:endParaRPr>
          </a:p>
          <a:p>
            <a:r>
              <a:rPr lang="en-US" altLang="pt-PT" sz="1758">
                <a:solidFill>
                  <a:srgbClr val="00194C"/>
                </a:solidFill>
              </a:rPr>
              <a:t>Maximum evapotranspiration for a given climate and continuous vegetated surface (no hydric stress)</a:t>
            </a:r>
          </a:p>
        </p:txBody>
      </p:sp>
      <p:sp>
        <p:nvSpPr>
          <p:cNvPr id="24580" name="Text Box 3"/>
          <p:cNvSpPr txBox="1">
            <a:spLocks noChangeArrowheads="1"/>
          </p:cNvSpPr>
          <p:nvPr/>
        </p:nvSpPr>
        <p:spPr bwMode="auto">
          <a:xfrm>
            <a:off x="2842768" y="179903"/>
            <a:ext cx="4401403" cy="42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pt-PT" altLang="en-US" sz="2149" b="1">
                <a:solidFill>
                  <a:srgbClr val="00194C"/>
                </a:solidFill>
              </a:rPr>
              <a:t>CLARIFICATION OF CONCEPTS</a:t>
            </a:r>
          </a:p>
        </p:txBody>
      </p:sp>
    </p:spTree>
    <p:extLst>
      <p:ext uri="{BB962C8B-B14F-4D97-AF65-F5344CB8AC3E}">
        <p14:creationId xmlns:p14="http://schemas.microsoft.com/office/powerpoint/2010/main" val="3099401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8"/>
          <p:cNvSpPr txBox="1">
            <a:spLocks noChangeArrowheads="1"/>
          </p:cNvSpPr>
          <p:nvPr/>
        </p:nvSpPr>
        <p:spPr bwMode="auto">
          <a:xfrm>
            <a:off x="179902" y="972403"/>
            <a:ext cx="2754366" cy="69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954">
                <a:solidFill>
                  <a:srgbClr val="002060"/>
                </a:solidFill>
              </a:rPr>
              <a:t>Meteorological drought</a:t>
            </a:r>
          </a:p>
          <a:p>
            <a:r>
              <a:rPr lang="en-US" altLang="pt-PT" sz="1954">
                <a:solidFill>
                  <a:srgbClr val="002060"/>
                </a:solidFill>
              </a:rPr>
              <a:t>Europe, Spring 2011</a:t>
            </a:r>
          </a:p>
        </p:txBody>
      </p:sp>
      <p:pic>
        <p:nvPicPr>
          <p:cNvPr id="25603"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831592"/>
            <a:ext cx="3165350" cy="2461250"/>
          </a:xfrm>
          <a:prstGeom prst="rect">
            <a:avLst/>
          </a:prstGeom>
          <a:noFill/>
          <a:ln w="9525"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50" y="1865711"/>
            <a:ext cx="3165351" cy="2462801"/>
          </a:xfrm>
          <a:prstGeom prst="rect">
            <a:avLst/>
          </a:prstGeom>
          <a:noFill/>
          <a:ln w="9525"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Box 3"/>
          <p:cNvSpPr txBox="1">
            <a:spLocks noChangeArrowheads="1"/>
          </p:cNvSpPr>
          <p:nvPr/>
        </p:nvSpPr>
        <p:spPr bwMode="auto">
          <a:xfrm>
            <a:off x="1353920" y="3940792"/>
            <a:ext cx="2442639" cy="3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fr-BE" altLang="en-US" sz="1954">
                <a:solidFill>
                  <a:srgbClr val="FF6600"/>
                </a:solidFill>
              </a:rPr>
              <a:t>Rhin river basin</a:t>
            </a:r>
          </a:p>
        </p:txBody>
      </p:sp>
      <p:sp>
        <p:nvSpPr>
          <p:cNvPr id="25606" name="TextBox 5"/>
          <p:cNvSpPr txBox="1">
            <a:spLocks noChangeArrowheads="1"/>
          </p:cNvSpPr>
          <p:nvPr/>
        </p:nvSpPr>
        <p:spPr bwMode="auto">
          <a:xfrm>
            <a:off x="5662270" y="1865712"/>
            <a:ext cx="2338730" cy="3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fr-BE" altLang="en-US" sz="1954">
                <a:solidFill>
                  <a:srgbClr val="FF6600"/>
                </a:solidFill>
              </a:rPr>
              <a:t>Danube river basin </a:t>
            </a:r>
          </a:p>
        </p:txBody>
      </p:sp>
      <p:pic>
        <p:nvPicPr>
          <p:cNvPr id="2560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62" y="4392098"/>
            <a:ext cx="7684620" cy="225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43"/>
          <p:cNvSpPr>
            <a:spLocks noChangeArrowheads="1"/>
          </p:cNvSpPr>
          <p:nvPr/>
        </p:nvSpPr>
        <p:spPr bwMode="auto">
          <a:xfrm>
            <a:off x="5662271" y="823519"/>
            <a:ext cx="2977693" cy="6916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en-US" altLang="pt-PT" sz="1758"/>
          </a:p>
        </p:txBody>
      </p:sp>
      <p:sp>
        <p:nvSpPr>
          <p:cNvPr id="25609" name="Rectangle 1"/>
          <p:cNvSpPr>
            <a:spLocks noChangeArrowheads="1"/>
          </p:cNvSpPr>
          <p:nvPr/>
        </p:nvSpPr>
        <p:spPr bwMode="auto">
          <a:xfrm>
            <a:off x="5662270" y="972403"/>
            <a:ext cx="2268940"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Drought index (%) = </a:t>
            </a:r>
          </a:p>
        </p:txBody>
      </p:sp>
      <p:sp>
        <p:nvSpPr>
          <p:cNvPr id="25610" name="Rectangle 1"/>
          <p:cNvSpPr>
            <a:spLocks noChangeArrowheads="1"/>
          </p:cNvSpPr>
          <p:nvPr/>
        </p:nvSpPr>
        <p:spPr bwMode="auto">
          <a:xfrm>
            <a:off x="7821098" y="818866"/>
            <a:ext cx="818866"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AET</a:t>
            </a:r>
          </a:p>
        </p:txBody>
      </p:sp>
      <p:sp>
        <p:nvSpPr>
          <p:cNvPr id="25611" name="Rectangle 1"/>
          <p:cNvSpPr>
            <a:spLocks noChangeArrowheads="1"/>
          </p:cNvSpPr>
          <p:nvPr/>
        </p:nvSpPr>
        <p:spPr bwMode="auto">
          <a:xfrm>
            <a:off x="7821098" y="1121288"/>
            <a:ext cx="818866"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PET</a:t>
            </a:r>
          </a:p>
        </p:txBody>
      </p:sp>
      <p:cxnSp>
        <p:nvCxnSpPr>
          <p:cNvPr id="25612" name="Straight Connector 47"/>
          <p:cNvCxnSpPr>
            <a:cxnSpLocks noChangeShapeType="1"/>
          </p:cNvCxnSpPr>
          <p:nvPr/>
        </p:nvCxnSpPr>
        <p:spPr bwMode="auto">
          <a:xfrm>
            <a:off x="7821098" y="1152305"/>
            <a:ext cx="595539"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613" name="CaixaDeTexto 2"/>
          <p:cNvSpPr>
            <a:spLocks noChangeArrowheads="1"/>
          </p:cNvSpPr>
          <p:nvPr/>
        </p:nvSpPr>
        <p:spPr bwMode="auto">
          <a:xfrm>
            <a:off x="3799661" y="117868"/>
            <a:ext cx="2303060" cy="42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sz="2149" b="1">
                <a:solidFill>
                  <a:srgbClr val="00194C"/>
                </a:solidFill>
                <a:ea typeface="Yu Gothic" panose="020B0400000000000000" pitchFamily="34" charset="-128"/>
                <a:sym typeface="Yu Gothic" panose="020B0400000000000000" pitchFamily="34" charset="-128"/>
              </a:rPr>
              <a:t>SPRING 2011</a:t>
            </a:r>
          </a:p>
        </p:txBody>
      </p:sp>
    </p:spTree>
    <p:extLst>
      <p:ext uri="{BB962C8B-B14F-4D97-AF65-F5344CB8AC3E}">
        <p14:creationId xmlns:p14="http://schemas.microsoft.com/office/powerpoint/2010/main" val="2159218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REFERENCE EVAPOTRANSPIRATION – ETREF</a:t>
            </a:r>
            <a:endParaRPr lang="pt-PT" altLang="en-US" b="1" dirty="0">
              <a:solidFill>
                <a:srgbClr val="002060"/>
              </a:solidFill>
              <a:effectLst>
                <a:outerShdw blurRad="38100" dist="38100" dir="2700000" algn="tl">
                  <a:srgbClr val="C0C0C0"/>
                </a:outerShdw>
              </a:effectLst>
            </a:endParaRPr>
          </a:p>
        </p:txBody>
      </p:sp>
      <p:sp>
        <p:nvSpPr>
          <p:cNvPr id="9" name="CaixaDeTexto 8"/>
          <p:cNvSpPr txBox="1"/>
          <p:nvPr/>
        </p:nvSpPr>
        <p:spPr>
          <a:xfrm>
            <a:off x="4417255" y="4574325"/>
            <a:ext cx="4670473"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August 2006 </a:t>
            </a:r>
            <a:endParaRPr lang="pt-PT" sz="1600" dirty="0"/>
          </a:p>
        </p:txBody>
      </p:sp>
      <p:sp>
        <p:nvSpPr>
          <p:cNvPr id="10" name="CaixaDeTexto 9"/>
          <p:cNvSpPr txBox="1"/>
          <p:nvPr/>
        </p:nvSpPr>
        <p:spPr>
          <a:xfrm>
            <a:off x="1927273" y="5119826"/>
            <a:ext cx="7160455" cy="707886"/>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ETREF:</a:t>
            </a:r>
          </a:p>
          <a:p>
            <a:pPr marL="285750" indent="-285750" algn="just">
              <a:lnSpc>
                <a:spcPct val="150000"/>
              </a:lnSpc>
              <a:buFont typeface="Wingdings" panose="05000000000000000000" pitchFamily="2" charset="2"/>
              <a:buChar char="Ø"/>
            </a:pPr>
            <a:r>
              <a:rPr lang="en-US" sz="1600" b="1" dirty="0" smtClean="0">
                <a:hlinkClick r:id="rId2"/>
              </a:rPr>
              <a:t>All information about LSA SAF MSGET </a:t>
            </a:r>
            <a:r>
              <a:rPr lang="en-US" sz="1600" b="1" dirty="0" err="1" smtClean="0">
                <a:hlinkClick r:id="rId2"/>
              </a:rPr>
              <a:t>Product@LSASAFWebsite</a:t>
            </a:r>
            <a:endParaRPr lang="en-US" sz="1600" b="1" dirty="0" smtClean="0"/>
          </a:p>
        </p:txBody>
      </p:sp>
      <p:sp>
        <p:nvSpPr>
          <p:cNvPr id="13" name="CaixaDeTexto 12"/>
          <p:cNvSpPr txBox="1"/>
          <p:nvPr/>
        </p:nvSpPr>
        <p:spPr>
          <a:xfrm>
            <a:off x="4417255" y="4103498"/>
            <a:ext cx="312302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a:t>
            </a:r>
            <a:endParaRPr lang="pt-PT" sz="1600" dirty="0"/>
          </a:p>
        </p:txBody>
      </p:sp>
      <p:sp>
        <p:nvSpPr>
          <p:cNvPr id="4" name="CaixaDeTexto 3"/>
          <p:cNvSpPr txBox="1"/>
          <p:nvPr/>
        </p:nvSpPr>
        <p:spPr>
          <a:xfrm>
            <a:off x="4459460" y="907322"/>
            <a:ext cx="4515727" cy="2062103"/>
          </a:xfrm>
          <a:prstGeom prst="rect">
            <a:avLst/>
          </a:prstGeom>
          <a:noFill/>
        </p:spPr>
        <p:txBody>
          <a:bodyPr wrap="square" rtlCol="0">
            <a:spAutoFit/>
          </a:bodyPr>
          <a:lstStyle/>
          <a:p>
            <a:r>
              <a:rPr lang="en-US" sz="1600" b="1" dirty="0"/>
              <a:t>Reference evapotranspiration, </a:t>
            </a:r>
            <a:r>
              <a:rPr lang="en-US" sz="1600" b="1" dirty="0" smtClean="0"/>
              <a:t>ETREF, </a:t>
            </a:r>
            <a:r>
              <a:rPr lang="en-US" sz="1600" dirty="0"/>
              <a:t>is the evapotranspiration rate from a clearly defined reference surface. </a:t>
            </a:r>
            <a:endParaRPr lang="en-US" sz="1600" dirty="0" smtClean="0"/>
          </a:p>
          <a:p>
            <a:endParaRPr lang="en-US" sz="1600" dirty="0"/>
          </a:p>
          <a:p>
            <a:r>
              <a:rPr lang="en-US" sz="1600" dirty="0" smtClean="0"/>
              <a:t>The </a:t>
            </a:r>
            <a:r>
              <a:rPr lang="en-US" sz="1600" dirty="0"/>
              <a:t>concept was introduced to allow the estimation of the evaporative demand of the atmosphere independently of crop type, crop development or management practices.</a:t>
            </a:r>
            <a:endParaRPr lang="pt-PT" dirty="0"/>
          </a:p>
        </p:txBody>
      </p:sp>
      <p:pic>
        <p:nvPicPr>
          <p:cNvPr id="2" name="Imagem 1"/>
          <p:cNvPicPr>
            <a:picLocks noChangeAspect="1"/>
          </p:cNvPicPr>
          <p:nvPr/>
        </p:nvPicPr>
        <p:blipFill>
          <a:blip r:embed="rId3"/>
          <a:stretch>
            <a:fillRect/>
          </a:stretch>
        </p:blipFill>
        <p:spPr>
          <a:xfrm>
            <a:off x="0" y="912599"/>
            <a:ext cx="4305600" cy="4018560"/>
          </a:xfrm>
          <a:prstGeom prst="rect">
            <a:avLst/>
          </a:prstGeom>
        </p:spPr>
      </p:pic>
    </p:spTree>
    <p:extLst>
      <p:ext uri="{BB962C8B-B14F-4D97-AF65-F5344CB8AC3E}">
        <p14:creationId xmlns:p14="http://schemas.microsoft.com/office/powerpoint/2010/main" val="1428492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4538</TotalTime>
  <Words>574</Words>
  <Application>Microsoft Office PowerPoint</Application>
  <PresentationFormat>Apresentação no Ecrã (4:3)</PresentationFormat>
  <Paragraphs>87</Paragraphs>
  <Slides>9</Slides>
  <Notes>0</Notes>
  <HiddenSlides>0</HiddenSlides>
  <MMClips>0</MMClips>
  <ScaleCrop>false</ScaleCrop>
  <HeadingPairs>
    <vt:vector size="6" baseType="variant">
      <vt:variant>
        <vt:lpstr>Tipos de letra usados</vt:lpstr>
      </vt:variant>
      <vt:variant>
        <vt:i4>6</vt:i4>
      </vt:variant>
      <vt:variant>
        <vt:lpstr>Tema</vt:lpstr>
      </vt:variant>
      <vt:variant>
        <vt:i4>2</vt:i4>
      </vt:variant>
      <vt:variant>
        <vt:lpstr>Títulos dos diapositivos</vt:lpstr>
      </vt:variant>
      <vt:variant>
        <vt:i4>9</vt:i4>
      </vt:variant>
    </vt:vector>
  </HeadingPairs>
  <TitlesOfParts>
    <vt:vector size="17" baseType="lpstr">
      <vt:lpstr>Yu Gothic</vt:lpstr>
      <vt:lpstr>Arial</vt:lpstr>
      <vt:lpstr>Calibri</vt:lpstr>
      <vt:lpstr>Calibri Light</vt:lpstr>
      <vt:lpstr>等线</vt:lpstr>
      <vt:lpstr>Wingdings</vt:lpstr>
      <vt:lpstr>Modelo de apresentação personalizado</vt:lpstr>
      <vt:lpstr>Tema do Office</vt:lpstr>
      <vt:lpstr>  LSA SAF data for African Applications   Carla Barroso &amp; Célia Gouveia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ITRIGO</dc:creator>
  <cp:lastModifiedBy>Carla Barroso</cp:lastModifiedBy>
  <cp:revision>246</cp:revision>
  <dcterms:created xsi:type="dcterms:W3CDTF">2017-03-17T12:12:55Z</dcterms:created>
  <dcterms:modified xsi:type="dcterms:W3CDTF">2018-07-30T14:08:22Z</dcterms:modified>
</cp:coreProperties>
</file>