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4"/>
  </p:sldMasterIdLst>
  <p:notesMasterIdLst>
    <p:notesMasterId r:id="rId16"/>
  </p:notesMasterIdLst>
  <p:handoutMasterIdLst>
    <p:handoutMasterId r:id="rId17"/>
  </p:handoutMasterIdLst>
  <p:sldIdLst>
    <p:sldId id="589" r:id="rId5"/>
    <p:sldId id="606" r:id="rId6"/>
    <p:sldId id="615" r:id="rId7"/>
    <p:sldId id="604" r:id="rId8"/>
    <p:sldId id="610" r:id="rId9"/>
    <p:sldId id="616" r:id="rId10"/>
    <p:sldId id="617" r:id="rId11"/>
    <p:sldId id="612" r:id="rId12"/>
    <p:sldId id="614" r:id="rId13"/>
    <p:sldId id="611" r:id="rId14"/>
    <p:sldId id="609" r:id="rId15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3D271A-5FCB-4558-BE83-8FBA9BA29E8D}" v="53" dt="2025-06-27T12:32:13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67" y="706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4525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Title slide template 1 of 2 with presentation</a:t>
            </a:r>
            <a:r>
              <a:rPr lang="en-GB" sz="1200" b="0" baseline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title/information on the left. Please choose between slide 1 or 2 for the title slide and delete the other.</a:t>
            </a:r>
            <a:endParaRPr lang="en-GB" sz="1200" b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r="10631"/>
          <a:stretch/>
        </p:blipFill>
        <p:spPr>
          <a:xfrm>
            <a:off x="3858592" y="925926"/>
            <a:ext cx="8272448" cy="569427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0" y="0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200"/>
            <a:ext cx="9518958" cy="535441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64" y="1206225"/>
            <a:ext cx="9464681" cy="532388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de-DE" sz="1000" b="0" baseline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EUM/IM/TEM/21/1250538, v1, 19 October 2021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C1BB-AD8F-47F9-B321-DB3383DDF5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694" r:id="rId4"/>
    <p:sldLayoutId id="2147487695" r:id="rId5"/>
    <p:sldLayoutId id="2147487696" r:id="rId6"/>
    <p:sldLayoutId id="2147487697" r:id="rId7"/>
    <p:sldLayoutId id="2147487698" r:id="rId8"/>
    <p:sldLayoutId id="2147487699" r:id="rId9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Dosis" panose="02010503020202060003" pitchFamily="2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ims.trainhub.eumetsat.int/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training.tools.eumetsat.int/sims/training/sampledata_new.zip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umetrain.org/simulators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ims.trainhub.eumetsat.int/welcome" TargetMode="External"/><Relationship Id="rId2" Type="http://schemas.openxmlformats.org/officeDocument/2006/relationships/hyperlink" Target="https://training.tools.eumetsat.int/sims/training/sampledata_new.zip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hyperlink" Target="https://user.eumetsat.int/resources/user-guides/meteorological-simulator-user-guid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0" y="2919323"/>
            <a:ext cx="4796287" cy="2825728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Meteorological Simulator</a:t>
            </a:r>
          </a:p>
          <a:p>
            <a:pPr>
              <a:defRPr/>
            </a:pPr>
            <a:r>
              <a:rPr lang="en-GB" sz="3200" b="0" kern="0" dirty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for Training</a:t>
            </a:r>
          </a:p>
          <a:p>
            <a:pPr>
              <a:defRPr/>
            </a:pPr>
            <a:endParaRPr lang="en-GB" sz="3200" b="0" kern="0" dirty="0">
              <a:solidFill>
                <a:schemeClr val="tx1"/>
              </a:solidFill>
              <a:latin typeface="Dosis" panose="02010503020202060003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EUMETSAT Data Services  Course, </a:t>
            </a:r>
          </a:p>
          <a:p>
            <a:pPr>
              <a:defRPr/>
            </a:pPr>
            <a:r>
              <a:rPr lang="en-GB" sz="1600" b="0" i="1" kern="0" dirty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Casablanca, Morocco</a:t>
            </a: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>
                <a:solidFill>
                  <a:schemeClr val="tx1"/>
                </a:solidFill>
                <a:latin typeface="Roboto Light"/>
                <a:ea typeface="Roboto Light"/>
                <a:cs typeface="Arial"/>
              </a:rPr>
              <a:t>1-3 July 2025</a:t>
            </a:r>
            <a:endParaRPr lang="en-GB" sz="1600" b="0" i="1" kern="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EUMETSAT SIM Builder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10986" b="4394"/>
          <a:stretch/>
        </p:blipFill>
        <p:spPr>
          <a:xfrm>
            <a:off x="145053" y="897148"/>
            <a:ext cx="11888796" cy="56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5833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Roboto Light"/>
                <a:ea typeface="Roboto Light"/>
                <a:cs typeface="Arial"/>
              </a:rPr>
              <a:t>We start building our own SIMs tomorrow with the data we retrieve today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SIM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GB" sz="2800" dirty="0">
                <a:latin typeface="Roboto"/>
                <a:ea typeface="Roboto"/>
                <a:cs typeface="Roboto"/>
              </a:rPr>
              <a:t>What is a simulator? Why using simulator in training?</a:t>
            </a:r>
            <a:endParaRPr lang="en-US" dirty="0"/>
          </a:p>
          <a:p>
            <a:pPr marL="514350" indent="-514350">
              <a:buAutoNum type="arabicPeriod"/>
            </a:pPr>
            <a:endParaRPr lang="en-GB" sz="2800" dirty="0">
              <a:cs typeface="Roboto" panose="02000000000000000000" pitchFamily="2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latin typeface="Roboto"/>
                <a:ea typeface="Roboto"/>
                <a:cs typeface="Roboto"/>
              </a:rPr>
              <a:t>Simulator example – what does a simulator offer to a trainee</a:t>
            </a:r>
          </a:p>
          <a:p>
            <a:pPr marL="514350" indent="-514350">
              <a:buAutoNum type="arabicPeriod"/>
            </a:pPr>
            <a:endParaRPr lang="en-GB" sz="2800" dirty="0">
              <a:cs typeface="Roboto" panose="02000000000000000000" pitchFamily="2" charset="0"/>
            </a:endParaRPr>
          </a:p>
          <a:p>
            <a:pPr marL="514350" indent="-514350">
              <a:buAutoNum type="arabicPeriod"/>
            </a:pPr>
            <a:r>
              <a:rPr lang="en-GB" sz="2800" dirty="0">
                <a:latin typeface="Roboto"/>
                <a:ea typeface="Roboto"/>
                <a:cs typeface="Roboto"/>
              </a:rPr>
              <a:t>EUMETSAT SIM Builder </a:t>
            </a:r>
          </a:p>
          <a:p>
            <a:pPr marL="514350" indent="-514350">
              <a:buAutoNum type="arabicPeriod"/>
            </a:pPr>
            <a:endParaRPr lang="en-GB" sz="2800" dirty="0">
              <a:latin typeface="Roboto"/>
              <a:ea typeface="Roboto"/>
              <a:cs typeface="Roboto"/>
            </a:endParaRPr>
          </a:p>
          <a:p>
            <a:pPr marL="514350" indent="-514350">
              <a:buAutoNum type="arabicPeriod"/>
            </a:pPr>
            <a:r>
              <a:rPr lang="en-GB" sz="2800" dirty="0">
                <a:latin typeface="Roboto"/>
                <a:ea typeface="Roboto"/>
                <a:cs typeface="Roboto"/>
              </a:rPr>
              <a:t>How to build a simulator – Try it yourself here in Casablanca!</a:t>
            </a:r>
          </a:p>
          <a:p>
            <a:pPr marL="457200" indent="-457200">
              <a:buAutoNum type="arabicPeriod"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457200" indent="-457200">
              <a:buAutoNum type="arabicPeriod"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0980"/>
            <a:r>
              <a:rPr lang="en-GB" dirty="0">
                <a:latin typeface="Dosis"/>
                <a:cs typeface="Arial"/>
              </a:rPr>
              <a:t>You are invited to download a test data file for later use during the course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27660" indent="-327660"/>
            <a:endParaRPr lang="en-GB" dirty="0">
              <a:latin typeface="Roboto"/>
              <a:ea typeface="Roboto"/>
              <a:cs typeface="Arial"/>
            </a:endParaRPr>
          </a:p>
          <a:p>
            <a:pPr marL="327660" indent="-327660"/>
            <a:r>
              <a:rPr lang="en-GB" dirty="0">
                <a:latin typeface="Roboto"/>
                <a:ea typeface="Roboto"/>
                <a:cs typeface="Arial"/>
              </a:rPr>
              <a:t>Download and unzip the </a:t>
            </a:r>
            <a:r>
              <a:rPr lang="en-GB" dirty="0">
                <a:latin typeface="Roboto"/>
                <a:ea typeface="Roboto"/>
                <a:cs typeface="Arial"/>
                <a:hlinkClick r:id="rId2"/>
              </a:rPr>
              <a:t>test dataset</a:t>
            </a:r>
            <a:r>
              <a:rPr lang="en-GB" dirty="0">
                <a:latin typeface="Roboto"/>
                <a:ea typeface="Roboto"/>
                <a:cs typeface="Arial"/>
              </a:rPr>
              <a:t>   (course web site)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0718A6-3D11-EBF8-356F-608BAECCE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159" y="3429000"/>
            <a:ext cx="214312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5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a simulator?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839377" y="916127"/>
            <a:ext cx="4907135" cy="4834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Roboto"/>
                <a:ea typeface="Roboto"/>
                <a:cs typeface="Roboto"/>
              </a:rPr>
              <a:t>A meteorological simulator presents a weather situation, that meteorologist investigates by using the given meteorological data, preparing forecasts while the time goes on and more data comes in. </a:t>
            </a:r>
            <a:endParaRPr lang="en-GB" sz="1800" dirty="0">
              <a:latin typeface="Roboto"/>
              <a:ea typeface="Robot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77" y="916127"/>
            <a:ext cx="6473679" cy="548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814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using simulators in training?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21186" y="1019116"/>
            <a:ext cx="5725377" cy="5429647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Gives an opportunity for meteorologists to:</a:t>
            </a:r>
          </a:p>
          <a:p>
            <a:pPr lvl="1"/>
            <a:r>
              <a:rPr lang="en-GB" dirty="0"/>
              <a:t>work with a real data for a real case, </a:t>
            </a:r>
          </a:p>
          <a:p>
            <a:pPr lvl="1"/>
            <a:r>
              <a:rPr lang="en-GB" dirty="0"/>
              <a:t>to prepare forecasts and </a:t>
            </a:r>
          </a:p>
          <a:p>
            <a:pPr lvl="1"/>
            <a:r>
              <a:rPr lang="en-GB" dirty="0"/>
              <a:t>verify them. </a:t>
            </a:r>
          </a:p>
          <a:p>
            <a:pPr marL="562722" lvl="1" indent="0">
              <a:buNone/>
            </a:pPr>
            <a:endParaRPr lang="en-GB" dirty="0"/>
          </a:p>
          <a:p>
            <a:r>
              <a:rPr lang="en-GB" dirty="0"/>
              <a:t>More engaging learning experience than just by viewing a case study presentation. </a:t>
            </a:r>
          </a:p>
          <a:p>
            <a:endParaRPr lang="en-GB" dirty="0"/>
          </a:p>
          <a:p>
            <a:r>
              <a:rPr lang="en-GB" dirty="0"/>
              <a:t>For the meteorological trainers and assessors, the simulators offer a way to:</a:t>
            </a:r>
          </a:p>
          <a:p>
            <a:pPr lvl="1"/>
            <a:r>
              <a:rPr lang="en-GB" dirty="0"/>
              <a:t>assess the participants' competencies, </a:t>
            </a:r>
          </a:p>
          <a:p>
            <a:pPr lvl="1"/>
            <a:r>
              <a:rPr lang="en-GB" dirty="0"/>
              <a:t>to help the participants practice in a safe environment the correct procedures during high impact weather events. </a:t>
            </a:r>
          </a:p>
          <a:p>
            <a:pPr lvl="1"/>
            <a:endParaRPr lang="en-GB" dirty="0"/>
          </a:p>
          <a:p>
            <a:r>
              <a:rPr lang="en-GB" dirty="0"/>
              <a:t>An important part of simulation is to offer an authentic working environment, where the data flows in nearly the same way it does in an operational environment.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1" y="1019116"/>
            <a:ext cx="5834744" cy="388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14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1249D-C3C2-9D5F-87DB-75885B26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 resources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FC01D-AA36-A211-3507-6C0FD5802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IE" sz="2000" dirty="0"/>
          </a:p>
          <a:p>
            <a:endParaRPr lang="en-IE" sz="2000" dirty="0"/>
          </a:p>
          <a:p>
            <a:pPr marL="0" indent="0">
              <a:buNone/>
            </a:pPr>
            <a:r>
              <a:rPr lang="en-IE" sz="2000" dirty="0">
                <a:hlinkClick r:id="rId2"/>
              </a:rPr>
              <a:t>https://eumetrain.org/simulators</a:t>
            </a:r>
            <a:endParaRPr lang="en-IE" sz="2000" dirty="0"/>
          </a:p>
          <a:p>
            <a:endParaRPr lang="en-IE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DFD38-3104-5641-FDEB-5E3D3DC35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054" y="1082279"/>
            <a:ext cx="7023300" cy="51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3178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D1249D-C3C2-9D5F-87DB-75885B26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 resources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FC01D-AA36-A211-3507-6C0FD5802A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sz="2000"/>
              <a:t>https://training.tools.eumetsat.int/sims/index.htm</a:t>
            </a:r>
          </a:p>
          <a:p>
            <a:endParaRPr lang="en-IE" sz="2000"/>
          </a:p>
          <a:p>
            <a:endParaRPr lang="en-IE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C5DB17-B1DE-8393-4FA7-9D3417AE1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3" y="1810512"/>
            <a:ext cx="6022848" cy="4169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D89F7-DDD1-2BE4-1FCB-977015FDC2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75" t="15062" r="21925"/>
          <a:stretch/>
        </p:blipFill>
        <p:spPr>
          <a:xfrm>
            <a:off x="6361132" y="2212848"/>
            <a:ext cx="5475670" cy="427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762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SIMULATOR  example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0E2119-7E9B-02AD-E227-1F193B2340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5" t="13582" r="19450"/>
          <a:stretch/>
        </p:blipFill>
        <p:spPr>
          <a:xfrm>
            <a:off x="145052" y="738920"/>
            <a:ext cx="10992339" cy="65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8109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0980"/>
            <a:r>
              <a:rPr lang="en-GB" dirty="0">
                <a:latin typeface="Dosis"/>
                <a:cs typeface="Arial"/>
              </a:rPr>
              <a:t>Let´s test building a SIM together!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Roboto"/>
                <a:ea typeface="Roboto"/>
                <a:cs typeface="Arial"/>
              </a:rPr>
              <a:t>Use the </a:t>
            </a:r>
            <a:r>
              <a:rPr lang="en-GB" dirty="0">
                <a:latin typeface="Roboto"/>
                <a:ea typeface="Roboto"/>
                <a:cs typeface="Arial"/>
                <a:hlinkClick r:id="rId2"/>
              </a:rPr>
              <a:t>test dataset </a:t>
            </a:r>
            <a:r>
              <a:rPr lang="en-GB" dirty="0">
                <a:latin typeface="Roboto"/>
                <a:ea typeface="Roboto"/>
                <a:cs typeface="Arial"/>
              </a:rPr>
              <a:t>you downloaded in the beginning 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Roboto"/>
                <a:ea typeface="Roboto"/>
                <a:cs typeface="Arial"/>
              </a:rPr>
              <a:t>Open SIM builder: </a:t>
            </a:r>
            <a:r>
              <a:rPr lang="en-GB" dirty="0">
                <a:latin typeface="Roboto"/>
                <a:ea typeface="Roboto"/>
                <a:cs typeface="Arial"/>
                <a:hlinkClick r:id="rId3"/>
              </a:rPr>
              <a:t>https://sims.trainhub.eumetsat.int/welcome</a:t>
            </a:r>
            <a:endParaRPr lang="en-GB" dirty="0">
              <a:latin typeface="Roboto"/>
              <a:ea typeface="Roboto"/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Roboto"/>
                <a:ea typeface="Roboto"/>
                <a:cs typeface="Arial"/>
              </a:rPr>
              <a:t>Following the </a:t>
            </a:r>
            <a:r>
              <a:rPr lang="en-GB" dirty="0">
                <a:latin typeface="Roboto"/>
                <a:ea typeface="Roboto"/>
                <a:cs typeface="Arial"/>
                <a:hlinkClick r:id="rId4"/>
              </a:rPr>
              <a:t>instructions</a:t>
            </a:r>
            <a:r>
              <a:rPr lang="en-GB" dirty="0">
                <a:latin typeface="Roboto"/>
                <a:ea typeface="Roboto"/>
                <a:cs typeface="Arial"/>
              </a:rPr>
              <a:t>, we walk through the building process of a SIM together. 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Roboto"/>
                <a:ea typeface="Roboto"/>
                <a:cs typeface="Arial"/>
              </a:rPr>
              <a:t>The sample case deals with a weather situation over Central Europe on 25 May 2022. </a:t>
            </a:r>
            <a:endParaRPr lang="en-GB" dirty="0"/>
          </a:p>
        </p:txBody>
      </p:sp>
      <p:pic>
        <p:nvPicPr>
          <p:cNvPr id="4" name="Picture 3" descr="A zipped yellow folder with a silver zipper&#10;&#10;Description automatically generated">
            <a:extLst>
              <a:ext uri="{FF2B5EF4-FFF2-40B4-BE49-F238E27FC236}">
                <a16:creationId xmlns:a16="http://schemas.microsoft.com/office/drawing/2014/main" id="{9851151C-099E-F1A3-40D0-31AFE9CB4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9374" y="745101"/>
            <a:ext cx="11715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22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dirty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 (2)" id="{55774BD5-E3A4-44B7-ADDE-BB1AA23F703D}" vid="{422EB16A-2815-4979-8FD0-A24A3F93C92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41b720-5404-4d66-b2a9-245407d2cd3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16B1E4CF7D741A75CF35C9EE064DF" ma:contentTypeVersion="17" ma:contentTypeDescription="Create a new document." ma:contentTypeScope="" ma:versionID="de3fa4e048487e7607911662153e5301">
  <xsd:schema xmlns:xsd="http://www.w3.org/2001/XMLSchema" xmlns:xs="http://www.w3.org/2001/XMLSchema" xmlns:p="http://schemas.microsoft.com/office/2006/metadata/properties" xmlns:ns3="1e41b720-5404-4d66-b2a9-245407d2cd3e" xmlns:ns4="06b08dc2-c207-4fd2-bf87-8e5cf14a1749" targetNamespace="http://schemas.microsoft.com/office/2006/metadata/properties" ma:root="true" ma:fieldsID="77a7bb730bdffc51725bafaac72d72fe" ns3:_="" ns4:_="">
    <xsd:import namespace="1e41b720-5404-4d66-b2a9-245407d2cd3e"/>
    <xsd:import namespace="06b08dc2-c207-4fd2-bf87-8e5cf14a17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1b720-5404-4d66-b2a9-245407d2c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b08dc2-c207-4fd2-bf87-8e5cf14a174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857E08-A3E4-4428-A219-6233E92EE412}">
  <ds:schemaRefs>
    <ds:schemaRef ds:uri="06b08dc2-c207-4fd2-bf87-8e5cf14a1749"/>
    <ds:schemaRef ds:uri="1e41b720-5404-4d66-b2a9-245407d2cd3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79C6344-9B98-406C-8634-D92C8AFAAB92}">
  <ds:schemaRefs>
    <ds:schemaRef ds:uri="06b08dc2-c207-4fd2-bf87-8e5cf14a1749"/>
    <ds:schemaRef ds:uri="1e41b720-5404-4d66-b2a9-245407d2cd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AEEC3D4-F602-4CC5-AE08-9B68751DE7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</Template>
  <TotalTime>177</TotalTime>
  <Words>368</Words>
  <Application>Microsoft Office PowerPoint</Application>
  <PresentationFormat>Widescreen</PresentationFormat>
  <Paragraphs>49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Century Gothic</vt:lpstr>
      <vt:lpstr>Dosis</vt:lpstr>
      <vt:lpstr>Helvetica</vt:lpstr>
      <vt:lpstr>Roboto</vt:lpstr>
      <vt:lpstr>Roboto Light</vt:lpstr>
      <vt:lpstr>Roboto Medium</vt:lpstr>
      <vt:lpstr>Tahoma</vt:lpstr>
      <vt:lpstr>Times New Roman</vt:lpstr>
      <vt:lpstr>1_Applications Template</vt:lpstr>
      <vt:lpstr>PowerPoint Presentation</vt:lpstr>
      <vt:lpstr>Introduction to SIM</vt:lpstr>
      <vt:lpstr>You are invited to download a test data file for later use during the course</vt:lpstr>
      <vt:lpstr>What is a simulator?</vt:lpstr>
      <vt:lpstr>Why using simulators in training?</vt:lpstr>
      <vt:lpstr>SIM resources</vt:lpstr>
      <vt:lpstr>SIM resources</vt:lpstr>
      <vt:lpstr>SIMULATOR  example</vt:lpstr>
      <vt:lpstr>Let´s test building a SIM together!</vt:lpstr>
      <vt:lpstr>EUMETSAT SIM Builder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Natasa Strelec Mahovic</dc:creator>
  <cp:lastModifiedBy>Vesa Nietosvaara</cp:lastModifiedBy>
  <cp:revision>4</cp:revision>
  <cp:lastPrinted>2006-03-06T14:11:17Z</cp:lastPrinted>
  <dcterms:created xsi:type="dcterms:W3CDTF">2023-11-06T15:38:34Z</dcterms:created>
  <dcterms:modified xsi:type="dcterms:W3CDTF">2025-07-02T07:56:01Z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1250538</vt:lpwstr>
  </property>
  <property fmtid="{D5CDD505-2E9C-101B-9397-08002B2CF9AE}" pid="3" name="DM_DOCNAME">
    <vt:lpwstr>Presentation Landscape Template (Applications)</vt:lpwstr>
  </property>
  <property fmtid="{D5CDD505-2E9C-101B-9397-08002B2CF9AE}" pid="4" name="DM_AUTHOR">
    <vt:lpwstr>Gesa Buettner</vt:lpwstr>
  </property>
  <property fmtid="{D5CDD505-2E9C-101B-9397-08002B2CF9AE}" pid="5" name="DM_E_DOC_NO">
    <vt:lpwstr>EUM/IM/TEM/21/1250538</vt:lpwstr>
  </property>
  <property fmtid="{D5CDD505-2E9C-101B-9397-08002B2CF9AE}" pid="6" name="DM_E_VER_NO">
    <vt:lpwstr>1</vt:lpwstr>
  </property>
  <property fmtid="{D5CDD505-2E9C-101B-9397-08002B2CF9AE}" pid="7" name="DM_E_ISS_DATE">
    <vt:lpwstr>19 October 2021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  <property fmtid="{D5CDD505-2E9C-101B-9397-08002B2CF9AE}" pid="13" name="ContentTypeId">
    <vt:lpwstr>0x01010099E16B1E4CF7D741A75CF35C9EE064DF</vt:lpwstr>
  </property>
</Properties>
</file>