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</p:sldIdLst>
  <p:sldSz cx="12192000" cy="6858000"/>
  <p:notesSz cx="6858000" cy="9144000"/>
  <p:embeddedFontLst>
    <p:embeddedFont>
      <p:font typeface="Play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GdPd3DTDuvR1/3ndoPyCVe8No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589d2b092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37589d2b092_0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37589d2b092_0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7589d2b092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37589d2b092_0_4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37589d2b092_0_4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589d2b09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g37589d2b09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589d2b09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7589d2b09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589d2b09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589d2b09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7589d2b092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37589d2b092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589d2b092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7589d2b092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 version">
  <p:cSld name="English version">
    <p:bg>
      <p:bgPr>
        <a:solidFill>
          <a:schemeClr val="dk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1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1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1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1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1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1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1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 - Inter lap">
  <p:cSld name="English - Inter lap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37589d2b092_0_132" descr="A planet earth with clouds and water&#10;&#10;AI-generated content may be incorrect.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892582" y="271267"/>
            <a:ext cx="6161264" cy="631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7589d2b092_0_132"/>
          <p:cNvPicPr preferRelativeResize="0"/>
          <p:nvPr/>
        </p:nvPicPr>
        <p:blipFill rotWithShape="1">
          <a:blip r:embed="rId3">
            <a:alphaModFix amt="35000"/>
          </a:blip>
          <a:srcRect t="119" b="129"/>
          <a:stretch/>
        </p:blipFill>
        <p:spPr>
          <a:xfrm>
            <a:off x="1600200" y="1027906"/>
            <a:ext cx="2743201" cy="505169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7589d2b092_0_132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g37589d2b092_0_132"/>
          <p:cNvSpPr/>
          <p:nvPr/>
        </p:nvSpPr>
        <p:spPr>
          <a:xfrm>
            <a:off x="0" y="6042833"/>
            <a:ext cx="12192000" cy="587700"/>
          </a:xfrm>
          <a:prstGeom prst="rect">
            <a:avLst/>
          </a:prstGeom>
          <a:solidFill>
            <a:srgbClr val="D9E5F8">
              <a:alpha val="611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g37589d2b092_0_132" descr="A logo with blue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568" y="6082603"/>
            <a:ext cx="676650" cy="5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7589d2b092_0_1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7589d2b092_0_132" descr="A close-up of a logo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7589d2b092_0_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091" y="82912"/>
            <a:ext cx="6284919" cy="83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7589d2b092_0_132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7589d2b092_0_132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5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7589d2b092_0_132" descr="A blue and black logo"/>
          <p:cNvPicPr preferRelativeResize="0"/>
          <p:nvPr/>
        </p:nvPicPr>
        <p:blipFill rotWithShape="1">
          <a:blip r:embed="rId10">
            <a:alphaModFix/>
          </a:blip>
          <a:srcRect l="32520" r="32454" b="21203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7589d2b092_0_132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38" cy="679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nch - Version">
  <p:cSld name="French - Version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9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9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9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9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9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9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9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2" descr="A logo of a globe&#10;&#10;AI-generated content may be incorrect."/>
          <p:cNvPicPr preferRelativeResize="0"/>
          <p:nvPr/>
        </p:nvPicPr>
        <p:blipFill rotWithShape="1">
          <a:blip r:embed="rId13">
            <a:alphaModFix amt="5000"/>
          </a:blip>
          <a:srcRect/>
          <a:stretch/>
        </p:blipFill>
        <p:spPr>
          <a:xfrm>
            <a:off x="3307306" y="222943"/>
            <a:ext cx="5577388" cy="574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2" descr="A logo with text overlay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 l="60617"/>
          <a:stretch/>
        </p:blipFill>
        <p:spPr>
          <a:xfrm>
            <a:off x="122829" y="109440"/>
            <a:ext cx="586854" cy="5113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8" name="Google Shape;38;p12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D9E5F8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12" descr="A logo with blue text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2" descr="A close-up of a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2" descr="A green and black logo&#10;&#10;AI-generated content may be incorrect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2" descr="A logo with a map and leaves&#10;&#10;AI-generated content may be incorrect.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2" descr="A blue and black logo"/>
          <p:cNvPicPr preferRelativeResize="0"/>
          <p:nvPr/>
        </p:nvPicPr>
        <p:blipFill rotWithShape="1">
          <a:blip r:embed="rId2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 descr="A lion holding a spear and shield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-FR"/>
              <a:t>Interpreting the Lightning Imager Accumulated Flash Area Product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477BE89-B55F-C953-ED10-68B80ECF57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380" y="627507"/>
            <a:ext cx="11191240" cy="5315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8ACE-D398-30C0-B4C4-3CCE4947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ZA" dirty="0">
                <a:latin typeface="+mn-lt"/>
              </a:rPr>
              <a:t>Practice applying your new knowledge by answering the questions on the Moodle page</a:t>
            </a:r>
          </a:p>
        </p:txBody>
      </p:sp>
    </p:spTree>
    <p:extLst>
      <p:ext uri="{BB962C8B-B14F-4D97-AF65-F5344CB8AC3E}">
        <p14:creationId xmlns:p14="http://schemas.microsoft.com/office/powerpoint/2010/main" val="356476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/>
          <p:nvPr/>
        </p:nvSpPr>
        <p:spPr>
          <a:xfrm>
            <a:off x="931608" y="1333917"/>
            <a:ext cx="9369600" cy="4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409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●"/>
            </a:pPr>
            <a:r>
              <a:rPr lang="fr-FR" sz="2600">
                <a:solidFill>
                  <a:srgbClr val="000000"/>
                </a:solidFill>
              </a:rPr>
              <a:t>The LI Accumulated Flash Area (AFA) product represents the area touched by multiple flashes and the number of flashes per pixel.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409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●"/>
            </a:pPr>
            <a:r>
              <a:rPr lang="fr-FR" sz="2600">
                <a:solidFill>
                  <a:srgbClr val="000000"/>
                </a:solidFill>
              </a:rPr>
              <a:t>The area touched by one or multiple flashes are displayed using a colour </a:t>
            </a:r>
            <a:r>
              <a:rPr lang="fr-FR" sz="2600"/>
              <a:t>palette</a:t>
            </a:r>
            <a:r>
              <a:rPr lang="fr-FR" sz="2600">
                <a:solidFill>
                  <a:srgbClr val="000000"/>
                </a:solidFill>
              </a:rPr>
              <a:t> (</a:t>
            </a:r>
            <a:r>
              <a:rPr lang="fr-FR" sz="2600"/>
              <a:t>f</a:t>
            </a:r>
            <a:r>
              <a:rPr lang="fr-FR" sz="2600">
                <a:solidFill>
                  <a:srgbClr val="000000"/>
                </a:solidFill>
              </a:rPr>
              <a:t>rom yellow to red).</a:t>
            </a:r>
            <a:endParaRPr sz="2600">
              <a:solidFill>
                <a:srgbClr val="000000"/>
              </a:solidFill>
            </a:endParaRPr>
          </a:p>
          <a:p>
            <a:pPr marL="228600" lvl="0" indent="-2409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●"/>
            </a:pPr>
            <a:r>
              <a:rPr lang="fr-FR" sz="2600">
                <a:solidFill>
                  <a:srgbClr val="000000"/>
                </a:solidFill>
              </a:rPr>
              <a:t>The LI-AFA 5-minute</a:t>
            </a:r>
            <a:r>
              <a:rPr lang="fr-FR" sz="2600"/>
              <a:t> accumulation</a:t>
            </a:r>
            <a:r>
              <a:rPr lang="fr-FR" sz="2600">
                <a:solidFill>
                  <a:srgbClr val="000000"/>
                </a:solidFill>
              </a:rPr>
              <a:t> is derived from the LI AFA half-minute product.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911275" y="305400"/>
            <a:ext cx="112809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fr-FR"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Lightning Imager Accumulated Flash Area </a:t>
            </a:r>
            <a:r>
              <a:rPr lang="fr-FR" sz="3400" b="1">
                <a:solidFill>
                  <a:schemeClr val="dk2"/>
                </a:solidFill>
              </a:rPr>
              <a:t>P</a:t>
            </a:r>
            <a:r>
              <a:rPr lang="fr-FR"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roduct</a:t>
            </a:r>
            <a:endParaRPr sz="3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589d2b092_0_26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Overview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40" name="Google Shape;140;g37589d2b092_0_265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fr-FR" sz="2600"/>
              <a:t>LI Level 2 Accumulated Flash Area (AFA) provides the user with data about flash mapping by using the area covered by the optical emission of each flash in LI Level 2 Lightning Flashes (LFL). 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fr-FR" sz="2600"/>
              <a:t>It is important to keep in mind that each flash is treated as a flat (uniform) optical emission in this data. 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fr-FR" sz="2600"/>
              <a:t>Accumulated Flash Area allows one to monitor the regions within a cloud top from which lightning-related optical emissions over 30 sec are emerging and accumulating and to know the number of flashes that were observed within the FCI grid pixels composing those regions. </a:t>
            </a:r>
            <a:endParaRPr sz="2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2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589d2b092_0_41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Limitations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47" name="Google Shape;147;g37589d2b092_0_411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fr-FR" sz="2600"/>
              <a:t>Possible degradation of LI navigation performances after spacecraft manoeuvres, during the eclipse season, and in early mornings.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fr-FR" sz="2600"/>
              <a:t>Occasional increase of the level 2 Flash False Alarm Rate (eg, in case of objects transiting in the LI field of view).</a:t>
            </a:r>
            <a:endParaRPr sz="260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fr-FR" sz="2600"/>
              <a:t>Other channels being overlaid with LI AFA may temporarily disappear when the LI AFA is the driving layer (</a:t>
            </a:r>
            <a:r>
              <a:rPr lang="fr-FR">
                <a:latin typeface="Calibri"/>
                <a:ea typeface="Calibri"/>
                <a:cs typeface="Calibri"/>
                <a:sym typeface="Calibri"/>
              </a:rPr>
              <a:t>Temporal sampling) in the visualization settings</a:t>
            </a:r>
            <a:r>
              <a:rPr lang="fr-FR" sz="2600"/>
              <a:t>. </a:t>
            </a:r>
            <a:endParaRPr sz="30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589d2b092_0_69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FR"/>
              <a:t>Quick Guide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37589d2b092_0_65" title="LI AFA Quick Guid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52400"/>
            <a:ext cx="10373424" cy="58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7589d2b092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550" y="2407075"/>
            <a:ext cx="5941524" cy="36156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37589d2b092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725" y="76195"/>
            <a:ext cx="5941526" cy="362130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g37589d2b092_0_37"/>
          <p:cNvSpPr txBox="1"/>
          <p:nvPr/>
        </p:nvSpPr>
        <p:spPr>
          <a:xfrm>
            <a:off x="6892450" y="178500"/>
            <a:ext cx="5073000" cy="21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</a:rPr>
              <a:t>The LI AFA product allows for the detection of all lightning in thunderstorms.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</a:rPr>
              <a:t>To know whether a storm is intensifying or dissipating, it is best to animate the imagery and analyse the AFA over time.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5" name="Google Shape;165;g37589d2b092_0_37"/>
          <p:cNvSpPr txBox="1"/>
          <p:nvPr/>
        </p:nvSpPr>
        <p:spPr>
          <a:xfrm>
            <a:off x="4371649" y="3374400"/>
            <a:ext cx="2301600" cy="323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41600" tIns="141600" rIns="141600" bIns="141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>
                <a:solidFill>
                  <a:srgbClr val="000000"/>
                </a:solidFill>
              </a:rPr>
              <a:t>2025-08-1</a:t>
            </a:r>
            <a:r>
              <a:rPr lang="fr-FR" sz="1548"/>
              <a:t>9</a:t>
            </a:r>
            <a:r>
              <a:rPr lang="fr-FR" sz="1548">
                <a:solidFill>
                  <a:srgbClr val="000000"/>
                </a:solidFill>
              </a:rPr>
              <a:t> 1</a:t>
            </a:r>
            <a:r>
              <a:rPr lang="fr-FR" sz="1548"/>
              <a:t>4</a:t>
            </a:r>
            <a:r>
              <a:rPr lang="fr-FR" sz="1548">
                <a:solidFill>
                  <a:srgbClr val="000000"/>
                </a:solidFill>
              </a:rPr>
              <a:t>:</a:t>
            </a:r>
            <a:r>
              <a:rPr lang="fr-FR" sz="1548"/>
              <a:t>4</a:t>
            </a:r>
            <a:r>
              <a:rPr lang="fr-FR" sz="1548">
                <a:solidFill>
                  <a:srgbClr val="000000"/>
                </a:solidFill>
              </a:rPr>
              <a:t>0 UTC</a:t>
            </a:r>
            <a:endParaRPr sz="1548">
              <a:solidFill>
                <a:srgbClr val="000000"/>
              </a:solidFill>
            </a:endParaRPr>
          </a:p>
        </p:txBody>
      </p:sp>
      <p:sp>
        <p:nvSpPr>
          <p:cNvPr id="166" name="Google Shape;166;g37589d2b092_0_37"/>
          <p:cNvSpPr txBox="1"/>
          <p:nvPr/>
        </p:nvSpPr>
        <p:spPr>
          <a:xfrm>
            <a:off x="9820474" y="5699625"/>
            <a:ext cx="2301600" cy="323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41600" tIns="141600" rIns="141600" bIns="141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>
                <a:solidFill>
                  <a:srgbClr val="000000"/>
                </a:solidFill>
              </a:rPr>
              <a:t>2025-08-1</a:t>
            </a:r>
            <a:r>
              <a:rPr lang="fr-FR" sz="1548"/>
              <a:t>9</a:t>
            </a:r>
            <a:r>
              <a:rPr lang="fr-FR" sz="1548">
                <a:solidFill>
                  <a:srgbClr val="000000"/>
                </a:solidFill>
              </a:rPr>
              <a:t> 1</a:t>
            </a:r>
            <a:r>
              <a:rPr lang="fr-FR" sz="1548"/>
              <a:t>4</a:t>
            </a:r>
            <a:r>
              <a:rPr lang="fr-FR" sz="1548">
                <a:solidFill>
                  <a:srgbClr val="000000"/>
                </a:solidFill>
              </a:rPr>
              <a:t>:</a:t>
            </a:r>
            <a:r>
              <a:rPr lang="fr-FR" sz="1548"/>
              <a:t>4</a:t>
            </a:r>
            <a:r>
              <a:rPr lang="fr-FR" sz="1548">
                <a:solidFill>
                  <a:srgbClr val="000000"/>
                </a:solidFill>
              </a:rPr>
              <a:t>0 UTC</a:t>
            </a:r>
            <a:endParaRPr sz="1548">
              <a:solidFill>
                <a:srgbClr val="000000"/>
              </a:solidFill>
            </a:endParaRPr>
          </a:p>
        </p:txBody>
      </p:sp>
      <p:sp>
        <p:nvSpPr>
          <p:cNvPr id="167" name="Google Shape;167;g37589d2b092_0_37"/>
          <p:cNvSpPr/>
          <p:nvPr/>
        </p:nvSpPr>
        <p:spPr>
          <a:xfrm>
            <a:off x="2351750" y="2683700"/>
            <a:ext cx="1096200" cy="845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7589d2b092_0_37"/>
          <p:cNvSpPr/>
          <p:nvPr/>
        </p:nvSpPr>
        <p:spPr>
          <a:xfrm>
            <a:off x="7796400" y="4996825"/>
            <a:ext cx="1096200" cy="845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7589d2b092_0_37"/>
          <p:cNvSpPr txBox="1"/>
          <p:nvPr/>
        </p:nvSpPr>
        <p:spPr>
          <a:xfrm>
            <a:off x="3553300" y="4352425"/>
            <a:ext cx="2301600" cy="8454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1600" tIns="141600" rIns="141600" bIns="141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/>
              <a:t>Very early stages of development with very little lightning</a:t>
            </a:r>
            <a:endParaRPr sz="1548">
              <a:solidFill>
                <a:srgbClr val="000000"/>
              </a:solidFill>
            </a:endParaRPr>
          </a:p>
        </p:txBody>
      </p:sp>
      <p:cxnSp>
        <p:nvCxnSpPr>
          <p:cNvPr id="170" name="Google Shape;170;g37589d2b092_0_37"/>
          <p:cNvCxnSpPr/>
          <p:nvPr/>
        </p:nvCxnSpPr>
        <p:spPr>
          <a:xfrm flipH="1">
            <a:off x="3752750" y="1029750"/>
            <a:ext cx="618900" cy="137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g37589d2b092_0_37"/>
          <p:cNvCxnSpPr/>
          <p:nvPr/>
        </p:nvCxnSpPr>
        <p:spPr>
          <a:xfrm>
            <a:off x="5854900" y="4996825"/>
            <a:ext cx="2164800" cy="16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g37589d2b092_0_37"/>
          <p:cNvSpPr/>
          <p:nvPr/>
        </p:nvSpPr>
        <p:spPr>
          <a:xfrm>
            <a:off x="2656550" y="931100"/>
            <a:ext cx="1096200" cy="845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7589d2b092_0_37"/>
          <p:cNvSpPr/>
          <p:nvPr/>
        </p:nvSpPr>
        <p:spPr>
          <a:xfrm>
            <a:off x="8095900" y="3298063"/>
            <a:ext cx="1096200" cy="845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7589d2b092_0_37"/>
          <p:cNvSpPr txBox="1"/>
          <p:nvPr/>
        </p:nvSpPr>
        <p:spPr>
          <a:xfrm>
            <a:off x="4371650" y="308600"/>
            <a:ext cx="2301600" cy="8454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1600" tIns="141600" rIns="141600" bIns="141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48"/>
              <a:t>Mature development with significant amounts of lightning</a:t>
            </a:r>
            <a:endParaRPr sz="1548">
              <a:solidFill>
                <a:srgbClr val="000000"/>
              </a:solidFill>
            </a:endParaRPr>
          </a:p>
        </p:txBody>
      </p:sp>
      <p:cxnSp>
        <p:nvCxnSpPr>
          <p:cNvPr id="175" name="Google Shape;175;g37589d2b092_0_37"/>
          <p:cNvCxnSpPr/>
          <p:nvPr/>
        </p:nvCxnSpPr>
        <p:spPr>
          <a:xfrm rot="10800000">
            <a:off x="3318450" y="3493675"/>
            <a:ext cx="516600" cy="97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g37589d2b092_0_37"/>
          <p:cNvCxnSpPr/>
          <p:nvPr/>
        </p:nvCxnSpPr>
        <p:spPr>
          <a:xfrm>
            <a:off x="6277700" y="1166850"/>
            <a:ext cx="1867500" cy="212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Google Shape;177;g37589d2b092_0_37"/>
          <p:cNvSpPr txBox="1"/>
          <p:nvPr/>
        </p:nvSpPr>
        <p:spPr>
          <a:xfrm>
            <a:off x="731725" y="3882625"/>
            <a:ext cx="2586600" cy="17133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dk1"/>
                </a:solidFill>
              </a:rPr>
              <a:t>Creating an overlay of the IR 10.5 and the LI AFA allows for 24-hour monitoring of storms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78" name="Google Shape;178;g37589d2b092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8727" y="1762370"/>
            <a:ext cx="4723349" cy="6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C9565-483E-9FC3-8BA7-4BC03EAA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65" y="567489"/>
            <a:ext cx="8878069" cy="4625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3D88AF-DEC3-D656-DEE3-1F1ED986C140}"/>
              </a:ext>
            </a:extLst>
          </p:cNvPr>
          <p:cNvSpPr/>
          <p:nvPr/>
        </p:nvSpPr>
        <p:spPr>
          <a:xfrm>
            <a:off x="2834640" y="3291840"/>
            <a:ext cx="589280" cy="8229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00DF7-371B-82C8-1EA1-416B5D942518}"/>
              </a:ext>
            </a:extLst>
          </p:cNvPr>
          <p:cNvSpPr txBox="1"/>
          <p:nvPr/>
        </p:nvSpPr>
        <p:spPr>
          <a:xfrm>
            <a:off x="2529840" y="2857936"/>
            <a:ext cx="1351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False Flashes</a:t>
            </a:r>
          </a:p>
        </p:txBody>
      </p:sp>
    </p:spTree>
    <p:extLst>
      <p:ext uri="{BB962C8B-B14F-4D97-AF65-F5344CB8AC3E}">
        <p14:creationId xmlns:p14="http://schemas.microsoft.com/office/powerpoint/2010/main" val="203259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589d2b092_0_37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FR" dirty="0">
                <a:solidFill>
                  <a:schemeClr val="tx1"/>
                </a:solidFill>
                <a:latin typeface="+mn-lt"/>
              </a:rPr>
              <a:t>Animation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B389EE9-30B3-54F2-387D-40F017D609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Take note of the increasing (becoming more red) and decreasing (becoming more yellow) AFA, as well as areas of new development (small pixels of yellow)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ding page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382</Words>
  <Application>Microsoft Office PowerPoint</Application>
  <PresentationFormat>Widescreen</PresentationFormat>
  <Paragraphs>28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Noto Sans Symbols</vt:lpstr>
      <vt:lpstr>Play</vt:lpstr>
      <vt:lpstr>Landing page design</vt:lpstr>
      <vt:lpstr>Presentations</vt:lpstr>
      <vt:lpstr>Interpreting the Lightning Imager Accumulated Flash Area Product</vt:lpstr>
      <vt:lpstr>PowerPoint Presentation</vt:lpstr>
      <vt:lpstr>Product Overview</vt:lpstr>
      <vt:lpstr>Product Limitations</vt:lpstr>
      <vt:lpstr>Quick Guide</vt:lpstr>
      <vt:lpstr>PowerPoint Presentation</vt:lpstr>
      <vt:lpstr>PowerPoint Presentation</vt:lpstr>
      <vt:lpstr>PowerPoint Presentation</vt:lpstr>
      <vt:lpstr>Animation</vt:lpstr>
      <vt:lpstr>PowerPoint Presentation</vt:lpstr>
      <vt:lpstr>Practice applying your new knowledge by answering the questions on the Moodle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Freddy Heritier Falanga</dc:creator>
  <cp:lastModifiedBy>Lee-Ann Simpson</cp:lastModifiedBy>
  <cp:revision>4</cp:revision>
  <dcterms:created xsi:type="dcterms:W3CDTF">2025-08-14T09:20:11Z</dcterms:created>
  <dcterms:modified xsi:type="dcterms:W3CDTF">2025-08-20T14:03:34Z</dcterms:modified>
</cp:coreProperties>
</file>