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8" r:id="rId3"/>
    <p:sldId id="259" r:id="rId4"/>
    <p:sldId id="273" r:id="rId5"/>
    <p:sldId id="269" r:id="rId6"/>
    <p:sldId id="274" r:id="rId7"/>
    <p:sldId id="264" r:id="rId8"/>
    <p:sldId id="271" r:id="rId9"/>
    <p:sldId id="266" r:id="rId10"/>
    <p:sldId id="283" r:id="rId11"/>
    <p:sldId id="275" r:id="rId12"/>
    <p:sldId id="277" r:id="rId13"/>
    <p:sldId id="279" r:id="rId14"/>
    <p:sldId id="281" r:id="rId15"/>
    <p:sldId id="282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1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43D71-AA78-5D41-39E3-916CFC04B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E33C3A-64B5-FD95-29F2-0C6C42116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8182C-A983-1B64-A7EF-D27E1ECF43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24/08/2025</a:t>
            </a:fld>
            <a:endParaRPr lang="fr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170AF-011E-7646-0ECF-3251D6EC4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1263C-C3B6-55EE-2358-EA80D8EC2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58275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0A37DB-A3F0-C6A1-44FC-0E51C80D0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014D97-838D-6F29-45CA-B5147932FE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2878B-6BD8-7DF4-404F-DFB04FD3C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24/08/2025</a:t>
            </a:fld>
            <a:endParaRPr lang="fr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72BE3-B243-45F0-25E1-931F8A609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10851-B93E-DCFD-5D4E-7CD9A5640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3521522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nch - Ver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52C7357-7361-AB19-2B02-141FB169A8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" y="1"/>
            <a:ext cx="12192003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CBE0B3-1403-BD76-A0B7-DEB2FCAE0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" b="125"/>
          <a:stretch/>
        </p:blipFill>
        <p:spPr>
          <a:xfrm>
            <a:off x="1600200" y="1027906"/>
            <a:ext cx="2743201" cy="5051695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8B264462-9C67-C87A-E579-1FD481EDD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76621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masis MT Pro Black" panose="02040A040500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r-CD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CACABEF-0040-9CB9-23D4-7E7B9EB22A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87" y="82912"/>
            <a:ext cx="6284928" cy="835134"/>
          </a:xfrm>
          <a:prstGeom prst="rect">
            <a:avLst/>
          </a:prstGeom>
          <a:noFill/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47165CA1-4495-0391-2489-6AFF61D1846C}"/>
              </a:ext>
            </a:extLst>
          </p:cNvPr>
          <p:cNvSpPr/>
          <p:nvPr userDrawn="1"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chemeClr val="tx2">
              <a:lumMod val="10000"/>
              <a:lumOff val="9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D"/>
          </a:p>
        </p:txBody>
      </p:sp>
      <p:pic>
        <p:nvPicPr>
          <p:cNvPr id="42" name="Picture 41" descr="A logo with blue text&#10;&#10;AI-generated content may be incorrect.">
            <a:extLst>
              <a:ext uri="{FF2B5EF4-FFF2-40B4-BE49-F238E27FC236}">
                <a16:creationId xmlns:a16="http://schemas.microsoft.com/office/drawing/2014/main" id="{A263FD73-DBC1-F40D-C7F4-5E6C39AD0B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68" y="6082603"/>
            <a:ext cx="676652" cy="50722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3FDB9C4-053C-2BC7-9D7F-8087548F414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83" y="6228863"/>
            <a:ext cx="1362935" cy="226299"/>
          </a:xfrm>
          <a:prstGeom prst="rect">
            <a:avLst/>
          </a:prstGeom>
        </p:spPr>
      </p:pic>
      <p:pic>
        <p:nvPicPr>
          <p:cNvPr id="44" name="Picture 43" descr="A close-up of a logo&#10;&#10;AI-generated content may be incorrect.">
            <a:extLst>
              <a:ext uri="{FF2B5EF4-FFF2-40B4-BE49-F238E27FC236}">
                <a16:creationId xmlns:a16="http://schemas.microsoft.com/office/drawing/2014/main" id="{2F212BA2-BC59-5FBB-5F68-06A1FCCE667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15" y="6077159"/>
            <a:ext cx="1084157" cy="464639"/>
          </a:xfrm>
          <a:prstGeom prst="rect">
            <a:avLst/>
          </a:prstGeom>
        </p:spPr>
      </p:pic>
      <p:pic>
        <p:nvPicPr>
          <p:cNvPr id="45" name="Picture 44" descr="A green and black logo&#10;&#10;AI-generated content may be incorrect.">
            <a:extLst>
              <a:ext uri="{FF2B5EF4-FFF2-40B4-BE49-F238E27FC236}">
                <a16:creationId xmlns:a16="http://schemas.microsoft.com/office/drawing/2014/main" id="{65A1C96E-2931-11CA-31D5-AC28B321FC3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5" y="6173268"/>
            <a:ext cx="850067" cy="346442"/>
          </a:xfrm>
          <a:prstGeom prst="rect">
            <a:avLst/>
          </a:prstGeom>
          <a:effectLst/>
        </p:spPr>
      </p:pic>
      <p:pic>
        <p:nvPicPr>
          <p:cNvPr id="46" name="Picture 45" descr="A logo with a map and leaves&#10;&#10;AI-generated content may be incorrect.">
            <a:extLst>
              <a:ext uri="{FF2B5EF4-FFF2-40B4-BE49-F238E27FC236}">
                <a16:creationId xmlns:a16="http://schemas.microsoft.com/office/drawing/2014/main" id="{E11C2E4A-982A-7897-74D2-C2C46CCCD48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72" y="6082257"/>
            <a:ext cx="1104664" cy="532565"/>
          </a:xfrm>
          <a:prstGeom prst="rect">
            <a:avLst/>
          </a:prstGeom>
        </p:spPr>
      </p:pic>
      <p:pic>
        <p:nvPicPr>
          <p:cNvPr id="47" name="Picture 46" descr="A blue and black logo">
            <a:extLst>
              <a:ext uri="{FF2B5EF4-FFF2-40B4-BE49-F238E27FC236}">
                <a16:creationId xmlns:a16="http://schemas.microsoft.com/office/drawing/2014/main" id="{E2D988C8-B439-2A63-86F2-2FF3FBE3B85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0" t="-1" r="32455" b="21204"/>
          <a:stretch>
            <a:fillRect/>
          </a:stretch>
        </p:blipFill>
        <p:spPr>
          <a:xfrm>
            <a:off x="11147962" y="6024572"/>
            <a:ext cx="401277" cy="614012"/>
          </a:xfrm>
          <a:prstGeom prst="rect">
            <a:avLst/>
          </a:prstGeom>
        </p:spPr>
      </p:pic>
      <p:pic>
        <p:nvPicPr>
          <p:cNvPr id="48" name="Picture 47" descr="A lion holding a spear and shield&#10;&#10;AI-generated content may be incorrect.">
            <a:extLst>
              <a:ext uri="{FF2B5EF4-FFF2-40B4-BE49-F238E27FC236}">
                <a16:creationId xmlns:a16="http://schemas.microsoft.com/office/drawing/2014/main" id="{4BB6A784-E9D1-DF51-EF6A-2F29D3DEFFE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69" y="5924572"/>
            <a:ext cx="1132740" cy="6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42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nch - Intercallai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et earth with clouds and water&#10;&#10;AI-generated content may be incorrect.">
            <a:extLst>
              <a:ext uri="{FF2B5EF4-FFF2-40B4-BE49-F238E27FC236}">
                <a16:creationId xmlns:a16="http://schemas.microsoft.com/office/drawing/2014/main" id="{E09E01B7-3745-152A-B486-21DE198E37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582" y="271267"/>
            <a:ext cx="6161266" cy="6315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CBE0B3-1403-BD76-A0B7-DEB2FCAE0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" b="125"/>
          <a:stretch/>
        </p:blipFill>
        <p:spPr>
          <a:xfrm>
            <a:off x="1600200" y="1027906"/>
            <a:ext cx="2743201" cy="5051695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8B264462-9C67-C87A-E579-1FD481EDD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76621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masis MT Pro Black" panose="02040A040500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r-CD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CACABEF-0040-9CB9-23D4-7E7B9EB22A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87" y="82912"/>
            <a:ext cx="6284928" cy="83513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C5B718-28B6-403D-BA5E-B0EAA4F0953D}"/>
              </a:ext>
            </a:extLst>
          </p:cNvPr>
          <p:cNvSpPr/>
          <p:nvPr userDrawn="1"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chemeClr val="tx2">
              <a:lumMod val="10000"/>
              <a:lumOff val="9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D"/>
          </a:p>
        </p:txBody>
      </p:sp>
      <p:pic>
        <p:nvPicPr>
          <p:cNvPr id="13" name="Picture 12" descr="A logo with blue text&#10;&#10;AI-generated content may be incorrect.">
            <a:extLst>
              <a:ext uri="{FF2B5EF4-FFF2-40B4-BE49-F238E27FC236}">
                <a16:creationId xmlns:a16="http://schemas.microsoft.com/office/drawing/2014/main" id="{40957370-9E8D-9B51-5C76-4EDD2A7EA94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68" y="6082603"/>
            <a:ext cx="676652" cy="507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043A01-EA55-D0FC-3940-4614D3FE2C3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83" y="6228863"/>
            <a:ext cx="1362935" cy="226299"/>
          </a:xfrm>
          <a:prstGeom prst="rect">
            <a:avLst/>
          </a:prstGeom>
        </p:spPr>
      </p:pic>
      <p:pic>
        <p:nvPicPr>
          <p:cNvPr id="15" name="Picture 14" descr="A close-up of a logo&#10;&#10;AI-generated content may be incorrect.">
            <a:extLst>
              <a:ext uri="{FF2B5EF4-FFF2-40B4-BE49-F238E27FC236}">
                <a16:creationId xmlns:a16="http://schemas.microsoft.com/office/drawing/2014/main" id="{631CCE93-BA00-5212-15B8-2944E441780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15" y="6077159"/>
            <a:ext cx="1084157" cy="464639"/>
          </a:xfrm>
          <a:prstGeom prst="rect">
            <a:avLst/>
          </a:prstGeom>
        </p:spPr>
      </p:pic>
      <p:pic>
        <p:nvPicPr>
          <p:cNvPr id="16" name="Picture 15" descr="A green and black logo&#10;&#10;AI-generated content may be incorrect.">
            <a:extLst>
              <a:ext uri="{FF2B5EF4-FFF2-40B4-BE49-F238E27FC236}">
                <a16:creationId xmlns:a16="http://schemas.microsoft.com/office/drawing/2014/main" id="{02C4EA32-CC07-1D88-4111-0C37245768C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5" y="6173268"/>
            <a:ext cx="850067" cy="346442"/>
          </a:xfrm>
          <a:prstGeom prst="rect">
            <a:avLst/>
          </a:prstGeom>
          <a:effectLst/>
        </p:spPr>
      </p:pic>
      <p:pic>
        <p:nvPicPr>
          <p:cNvPr id="17" name="Picture 16" descr="A logo with a map and leaves&#10;&#10;AI-generated content may be incorrect.">
            <a:extLst>
              <a:ext uri="{FF2B5EF4-FFF2-40B4-BE49-F238E27FC236}">
                <a16:creationId xmlns:a16="http://schemas.microsoft.com/office/drawing/2014/main" id="{BBCAB22B-8EA5-48EB-A5F7-AFA6F81C367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72" y="6082257"/>
            <a:ext cx="1104664" cy="532565"/>
          </a:xfrm>
          <a:prstGeom prst="rect">
            <a:avLst/>
          </a:prstGeom>
        </p:spPr>
      </p:pic>
      <p:pic>
        <p:nvPicPr>
          <p:cNvPr id="18" name="Picture 17" descr="A blue and black logo">
            <a:extLst>
              <a:ext uri="{FF2B5EF4-FFF2-40B4-BE49-F238E27FC236}">
                <a16:creationId xmlns:a16="http://schemas.microsoft.com/office/drawing/2014/main" id="{33ACFCD8-D320-FF71-16AF-149A6C38C82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0" t="-1" r="32455" b="21204"/>
          <a:stretch>
            <a:fillRect/>
          </a:stretch>
        </p:blipFill>
        <p:spPr>
          <a:xfrm>
            <a:off x="11147962" y="6024572"/>
            <a:ext cx="401277" cy="614012"/>
          </a:xfrm>
          <a:prstGeom prst="rect">
            <a:avLst/>
          </a:prstGeom>
        </p:spPr>
      </p:pic>
      <p:pic>
        <p:nvPicPr>
          <p:cNvPr id="20" name="Picture 19" descr="A lion holding a spear and shield&#10;&#10;AI-generated content may be incorrect.">
            <a:extLst>
              <a:ext uri="{FF2B5EF4-FFF2-40B4-BE49-F238E27FC236}">
                <a16:creationId xmlns:a16="http://schemas.microsoft.com/office/drawing/2014/main" id="{81F4FDC8-E5DA-D8AA-64C9-B0C51FC5E79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69" y="5924572"/>
            <a:ext cx="1132740" cy="6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45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lish ver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52C7357-7361-AB19-2B02-141FB169A8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" y="1"/>
            <a:ext cx="12192003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CBE0B3-1403-BD76-A0B7-DEB2FCAE0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" b="125"/>
          <a:stretch/>
        </p:blipFill>
        <p:spPr>
          <a:xfrm>
            <a:off x="1600200" y="1027906"/>
            <a:ext cx="2743201" cy="5051695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8B264462-9C67-C87A-E579-1FD481EDD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76621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masis MT Pro Black" panose="02040A040500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r-CD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F9A2FC4-BE87-96BF-AA76-C2497B5C6C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97" y="75920"/>
            <a:ext cx="6272038" cy="833423"/>
          </a:xfrm>
          <a:prstGeom prst="rect">
            <a:avLst/>
          </a:prstGeom>
          <a:noFill/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BC95F5C-59BF-C027-66E3-BD92DF01A5BD}"/>
              </a:ext>
            </a:extLst>
          </p:cNvPr>
          <p:cNvSpPr/>
          <p:nvPr userDrawn="1"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chemeClr val="tx2">
              <a:lumMod val="10000"/>
              <a:lumOff val="9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D"/>
          </a:p>
        </p:txBody>
      </p:sp>
      <p:pic>
        <p:nvPicPr>
          <p:cNvPr id="32" name="Picture 31" descr="A logo with blue text&#10;&#10;AI-generated content may be incorrect.">
            <a:extLst>
              <a:ext uri="{FF2B5EF4-FFF2-40B4-BE49-F238E27FC236}">
                <a16:creationId xmlns:a16="http://schemas.microsoft.com/office/drawing/2014/main" id="{4D1FBC95-C95F-88E5-9817-88AA6B3C652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68" y="6082603"/>
            <a:ext cx="676652" cy="5072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02808E8-2775-0E05-A467-5088EC839F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83" y="6228863"/>
            <a:ext cx="1362935" cy="226299"/>
          </a:xfrm>
          <a:prstGeom prst="rect">
            <a:avLst/>
          </a:prstGeom>
        </p:spPr>
      </p:pic>
      <p:pic>
        <p:nvPicPr>
          <p:cNvPr id="34" name="Picture 33" descr="A close-up of a logo&#10;&#10;AI-generated content may be incorrect.">
            <a:extLst>
              <a:ext uri="{FF2B5EF4-FFF2-40B4-BE49-F238E27FC236}">
                <a16:creationId xmlns:a16="http://schemas.microsoft.com/office/drawing/2014/main" id="{BC8ADE8C-1232-2DE9-2A4A-6A257D996BE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15" y="6077159"/>
            <a:ext cx="1084157" cy="464639"/>
          </a:xfrm>
          <a:prstGeom prst="rect">
            <a:avLst/>
          </a:prstGeom>
        </p:spPr>
      </p:pic>
      <p:pic>
        <p:nvPicPr>
          <p:cNvPr id="35" name="Picture 34" descr="A green and black logo&#10;&#10;AI-generated content may be incorrect.">
            <a:extLst>
              <a:ext uri="{FF2B5EF4-FFF2-40B4-BE49-F238E27FC236}">
                <a16:creationId xmlns:a16="http://schemas.microsoft.com/office/drawing/2014/main" id="{DB08A5AB-FDB4-8B3A-A920-31692C309D7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5" y="6173268"/>
            <a:ext cx="850067" cy="346442"/>
          </a:xfrm>
          <a:prstGeom prst="rect">
            <a:avLst/>
          </a:prstGeom>
          <a:effectLst/>
        </p:spPr>
      </p:pic>
      <p:pic>
        <p:nvPicPr>
          <p:cNvPr id="36" name="Picture 35" descr="A logo with a map and leaves&#10;&#10;AI-generated content may be incorrect.">
            <a:extLst>
              <a:ext uri="{FF2B5EF4-FFF2-40B4-BE49-F238E27FC236}">
                <a16:creationId xmlns:a16="http://schemas.microsoft.com/office/drawing/2014/main" id="{DD29C92A-2382-8623-A3A2-4D46DB9C466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72" y="6082257"/>
            <a:ext cx="1104664" cy="532565"/>
          </a:xfrm>
          <a:prstGeom prst="rect">
            <a:avLst/>
          </a:prstGeom>
        </p:spPr>
      </p:pic>
      <p:pic>
        <p:nvPicPr>
          <p:cNvPr id="37" name="Picture 36" descr="A blue and black logo">
            <a:extLst>
              <a:ext uri="{FF2B5EF4-FFF2-40B4-BE49-F238E27FC236}">
                <a16:creationId xmlns:a16="http://schemas.microsoft.com/office/drawing/2014/main" id="{37696B2E-C842-FF7C-F829-575AA2C690C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0" t="-1" r="32455" b="21204"/>
          <a:stretch>
            <a:fillRect/>
          </a:stretch>
        </p:blipFill>
        <p:spPr>
          <a:xfrm>
            <a:off x="11147962" y="6024572"/>
            <a:ext cx="401277" cy="614012"/>
          </a:xfrm>
          <a:prstGeom prst="rect">
            <a:avLst/>
          </a:prstGeom>
        </p:spPr>
      </p:pic>
      <p:pic>
        <p:nvPicPr>
          <p:cNvPr id="38" name="Picture 37" descr="A lion holding a spear and shield&#10;&#10;AI-generated content may be incorrect.">
            <a:extLst>
              <a:ext uri="{FF2B5EF4-FFF2-40B4-BE49-F238E27FC236}">
                <a16:creationId xmlns:a16="http://schemas.microsoft.com/office/drawing/2014/main" id="{74CBFBB5-C005-CB8F-608E-8518BBBF587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69" y="5924572"/>
            <a:ext cx="1132740" cy="6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23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lish - Inter lap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et earth with clouds and water&#10;&#10;AI-generated content may be incorrect.">
            <a:extLst>
              <a:ext uri="{FF2B5EF4-FFF2-40B4-BE49-F238E27FC236}">
                <a16:creationId xmlns:a16="http://schemas.microsoft.com/office/drawing/2014/main" id="{E09E01B7-3745-152A-B486-21DE198E37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582" y="271267"/>
            <a:ext cx="6161266" cy="6315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CBE0B3-1403-BD76-A0B7-DEB2FCAE0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" b="125"/>
          <a:stretch/>
        </p:blipFill>
        <p:spPr>
          <a:xfrm>
            <a:off x="1600200" y="1027906"/>
            <a:ext cx="2743201" cy="5051695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8B264462-9C67-C87A-E579-1FD481EDD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76621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masis MT Pro Black" panose="02040A040500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r-CD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66D3BFF-FA61-BEE9-76A6-94B87148CA75}"/>
              </a:ext>
            </a:extLst>
          </p:cNvPr>
          <p:cNvSpPr/>
          <p:nvPr userDrawn="1"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chemeClr val="tx2">
              <a:lumMod val="10000"/>
              <a:lumOff val="9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D"/>
          </a:p>
        </p:txBody>
      </p:sp>
      <p:pic>
        <p:nvPicPr>
          <p:cNvPr id="26" name="Picture 25" descr="A logo with blue text&#10;&#10;AI-generated content may be incorrect.">
            <a:extLst>
              <a:ext uri="{FF2B5EF4-FFF2-40B4-BE49-F238E27FC236}">
                <a16:creationId xmlns:a16="http://schemas.microsoft.com/office/drawing/2014/main" id="{211F7896-B1AC-141E-F9F9-3993B6C160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68" y="6082603"/>
            <a:ext cx="676652" cy="5072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34F483-F21F-5D43-03EE-EF4BBE8E51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83" y="6228863"/>
            <a:ext cx="1362935" cy="226299"/>
          </a:xfrm>
          <a:prstGeom prst="rect">
            <a:avLst/>
          </a:prstGeom>
        </p:spPr>
      </p:pic>
      <p:pic>
        <p:nvPicPr>
          <p:cNvPr id="28" name="Picture 27" descr="A close-up of a logo&#10;&#10;AI-generated content may be incorrect.">
            <a:extLst>
              <a:ext uri="{FF2B5EF4-FFF2-40B4-BE49-F238E27FC236}">
                <a16:creationId xmlns:a16="http://schemas.microsoft.com/office/drawing/2014/main" id="{5FB8D8C7-F7D1-E711-6FB1-F96CC49BE5C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15" y="6077159"/>
            <a:ext cx="1084157" cy="4646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ACABEF-0040-9CB9-23D4-7E7B9EB22A2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91" y="82912"/>
            <a:ext cx="6284919" cy="835134"/>
          </a:xfrm>
          <a:prstGeom prst="rect">
            <a:avLst/>
          </a:prstGeom>
          <a:noFill/>
        </p:spPr>
      </p:pic>
      <p:pic>
        <p:nvPicPr>
          <p:cNvPr id="2" name="Picture 1" descr="A green and black logo&#10;&#10;AI-generated content may be incorrect.">
            <a:extLst>
              <a:ext uri="{FF2B5EF4-FFF2-40B4-BE49-F238E27FC236}">
                <a16:creationId xmlns:a16="http://schemas.microsoft.com/office/drawing/2014/main" id="{054D6B6D-DD03-3C27-FCBB-B64A548F484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5" y="6173268"/>
            <a:ext cx="850067" cy="346442"/>
          </a:xfrm>
          <a:prstGeom prst="rect">
            <a:avLst/>
          </a:prstGeom>
          <a:effectLst/>
        </p:spPr>
      </p:pic>
      <p:pic>
        <p:nvPicPr>
          <p:cNvPr id="5" name="Picture 4" descr="A logo with a map and leaves&#10;&#10;AI-generated content may be incorrect.">
            <a:extLst>
              <a:ext uri="{FF2B5EF4-FFF2-40B4-BE49-F238E27FC236}">
                <a16:creationId xmlns:a16="http://schemas.microsoft.com/office/drawing/2014/main" id="{D6E3F5BF-F955-8B23-1D92-F5ADF71F1FD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72" y="6082257"/>
            <a:ext cx="1104664" cy="532565"/>
          </a:xfrm>
          <a:prstGeom prst="rect">
            <a:avLst/>
          </a:prstGeom>
        </p:spPr>
      </p:pic>
      <p:pic>
        <p:nvPicPr>
          <p:cNvPr id="6" name="Picture 5" descr="A blue and black logo">
            <a:extLst>
              <a:ext uri="{FF2B5EF4-FFF2-40B4-BE49-F238E27FC236}">
                <a16:creationId xmlns:a16="http://schemas.microsoft.com/office/drawing/2014/main" id="{3DEBB8BD-DE3D-FB6B-F978-6BFE95CD407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0" t="-1" r="32455" b="21204"/>
          <a:stretch>
            <a:fillRect/>
          </a:stretch>
        </p:blipFill>
        <p:spPr>
          <a:xfrm>
            <a:off x="11147962" y="6024572"/>
            <a:ext cx="401277" cy="614012"/>
          </a:xfrm>
          <a:prstGeom prst="rect">
            <a:avLst/>
          </a:prstGeom>
        </p:spPr>
      </p:pic>
      <p:pic>
        <p:nvPicPr>
          <p:cNvPr id="8" name="Picture 7" descr="A lion holding a spear and shield&#10;&#10;AI-generated content may be incorrect.">
            <a:extLst>
              <a:ext uri="{FF2B5EF4-FFF2-40B4-BE49-F238E27FC236}">
                <a16:creationId xmlns:a16="http://schemas.microsoft.com/office/drawing/2014/main" id="{47D377D8-7FBD-13D5-7F54-635A1E28F11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69" y="5924572"/>
            <a:ext cx="1132740" cy="6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74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4FA2C-A8C4-83B8-CE7D-FEB901E6E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C719F2-FAAB-3E74-8E49-E4E1B7186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697DC-0597-7908-2D8C-A15A0B496A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ACEEB-CFD5-4B2A-81B9-010C5A41AD6C}" type="datetimeFigureOut">
              <a:rPr lang="fr-CD" smtClean="0"/>
              <a:t>24/08/2025</a:t>
            </a:fld>
            <a:endParaRPr lang="fr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14E59-2617-4457-8ECC-4D473976A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D460B-F454-A00A-CC5B-DAD7559FE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2376C8-F71B-49C3-8EF5-152C8CBC6335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283981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B44D0-550C-C265-0731-05A5400E5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FF8F4-7719-2E8E-3469-CD63E9AE8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9DF86-F505-4CAF-CCAD-F012B71B4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24/08/2025</a:t>
            </a:fld>
            <a:endParaRPr lang="fr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2288A-CE57-EBE0-A115-66AF2F06E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81C11-E62F-AF78-5A29-67E551A1B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2700913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F5D17-3796-A19F-5A10-EDB971120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A6C68A-1B68-378A-63B1-ACA8F8E0F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70371-EEA1-513E-241A-D75700C98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24/08/2025</a:t>
            </a:fld>
            <a:endParaRPr lang="fr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97DB3-D74E-2E4F-055E-DCA64C161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0ECDD-C13D-ECB2-2989-15853A44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619366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38675-8CCB-4925-F8C3-576EF8EF9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AD7E9-D346-04A2-0242-89DBE64A08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4C780F-3389-72C4-4A17-E56AF569A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54AF9F-9F85-C2C2-0279-E2D563FDED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24/08/2025</a:t>
            </a:fld>
            <a:endParaRPr lang="fr-C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2529E3-FFEE-1B0A-2286-840908D5C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81988B-BE1E-0CDA-96A4-668620E1B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437227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0FF13-E459-0C9F-5532-913D2BDDC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68FB9-628B-7F9E-BB14-65DDAB650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47E0FE-0E37-F2D7-DF59-F5DF6542D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283C8B-F50C-18BE-1116-0A15E1952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F1C5A7-FD0B-C5EE-42C0-528FFCA486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C5655B-63E2-51F3-A9E9-B28ECAED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24/08/2025</a:t>
            </a:fld>
            <a:endParaRPr lang="fr-C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059C97-EB4B-728B-1110-1C5C45B25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9B90F3-29C1-4F92-1D00-22E6C3E81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868191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79A417-A5C7-A6F6-E17F-64558526CF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24/08/2025</a:t>
            </a:fld>
            <a:endParaRPr lang="fr-C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165173-F4D3-E11A-A83B-4F7286CF2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B09E7D-8749-9C2B-95EF-AF71E13E9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341985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AB23C-1F2B-08A6-E716-58A75B49D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BF882-437D-2F74-015F-9C8E3B4FF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1184A-6BA1-32E4-397F-795C4A851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2EF41-7074-C2C0-FC82-435ECA39E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24/08/2025</a:t>
            </a:fld>
            <a:endParaRPr lang="fr-C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B99F0F-D9A2-FBC7-6540-9F5F0E0CE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DA59FD-C903-5106-6AEB-5D4882B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410400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B3598-1095-6281-7932-62E484D64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7BE484-3AAC-C377-6BEC-A357A32CA3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722042-16EF-5957-FBB2-C6B9650121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860C3-5BFA-EEE1-77FC-7599D6A8F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24/08/2025</a:t>
            </a:fld>
            <a:endParaRPr lang="fr-C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66E655-69C3-6498-53C7-050D5E584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FA4C18-B5CC-2A65-DA82-CACA204E1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952400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5D7DC-7E06-FF40-5484-CEA400CAE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73F308-BE44-612F-210F-274D91933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3A931-5114-714B-D5D7-499515C7AE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24/08/2025</a:t>
            </a:fld>
            <a:endParaRPr lang="fr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81DDA-2377-707F-CE7B-E5F4EF7D2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6D2F8-19D3-1822-521A-90597995C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837153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microsoft.com/office/2007/relationships/hdphoto" Target="../media/hdphoto4.wdp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24" Type="http://schemas.openxmlformats.org/officeDocument/2006/relationships/image" Target="../media/image9.png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23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9" Type="http://schemas.microsoft.com/office/2007/relationships/hdphoto" Target="../media/hdphoto3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Relationship Id="rId22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go of a globe&#10;&#10;AI-generated content may be incorrect.">
            <a:extLst>
              <a:ext uri="{FF2B5EF4-FFF2-40B4-BE49-F238E27FC236}">
                <a16:creationId xmlns:a16="http://schemas.microsoft.com/office/drawing/2014/main" id="{B39CC0FE-384E-3CA8-5F99-AEA92ED3C61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306" y="222943"/>
            <a:ext cx="5577388" cy="5742088"/>
          </a:xfrm>
          <a:prstGeom prst="rect">
            <a:avLst/>
          </a:prstGeom>
        </p:spPr>
      </p:pic>
      <p:pic>
        <p:nvPicPr>
          <p:cNvPr id="15" name="Picture 14" descr="A logo with text overlay&#10;&#10;AI-generated content may be incorrect.">
            <a:extLst>
              <a:ext uri="{FF2B5EF4-FFF2-40B4-BE49-F238E27FC236}">
                <a16:creationId xmlns:a16="http://schemas.microsoft.com/office/drawing/2014/main" id="{9851846A-25BB-752D-23E4-9855241EC6E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7"/>
          <a:stretch>
            <a:fillRect/>
          </a:stretch>
        </p:blipFill>
        <p:spPr>
          <a:xfrm>
            <a:off x="122829" y="109440"/>
            <a:ext cx="586854" cy="511370"/>
          </a:xfrm>
          <a:prstGeom prst="rect">
            <a:avLst/>
          </a:prstGeom>
        </p:spPr>
      </p:pic>
      <p:sp>
        <p:nvSpPr>
          <p:cNvPr id="20" name="Title Placeholder 19">
            <a:extLst>
              <a:ext uri="{FF2B5EF4-FFF2-40B4-BE49-F238E27FC236}">
                <a16:creationId xmlns:a16="http://schemas.microsoft.com/office/drawing/2014/main" id="{9F325A58-0F35-4106-3963-B751F4369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fr-CD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48124C3-EDC7-D4D7-9FFB-C2D2303FB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5CE560D7-E990-4A2B-D54F-2DEEE09ED3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6363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D17766-CECD-47FB-B5B8-47E2875954AC}" type="slidenum">
              <a:rPr lang="fr-CD" smtClean="0"/>
              <a:t>‹#›</a:t>
            </a:fld>
            <a:endParaRPr lang="fr-C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59C0772-53F8-5481-8A4A-6CF355A1B775}"/>
              </a:ext>
            </a:extLst>
          </p:cNvPr>
          <p:cNvSpPr/>
          <p:nvPr userDrawn="1"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chemeClr val="tx2">
              <a:lumMod val="10000"/>
              <a:lumOff val="9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D"/>
          </a:p>
        </p:txBody>
      </p:sp>
      <p:pic>
        <p:nvPicPr>
          <p:cNvPr id="40" name="Picture 39" descr="A logo with blue text&#10;&#10;AI-generated content may be incorrect.">
            <a:extLst>
              <a:ext uri="{FF2B5EF4-FFF2-40B4-BE49-F238E27FC236}">
                <a16:creationId xmlns:a16="http://schemas.microsoft.com/office/drawing/2014/main" id="{DCDB111B-1904-A11E-6423-D41E4DC3053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68" y="6082603"/>
            <a:ext cx="676652" cy="5072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B3E66A0-B822-F9C5-553C-B3ECC7221A6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83" y="6228863"/>
            <a:ext cx="1362935" cy="226299"/>
          </a:xfrm>
          <a:prstGeom prst="rect">
            <a:avLst/>
          </a:prstGeom>
        </p:spPr>
      </p:pic>
      <p:pic>
        <p:nvPicPr>
          <p:cNvPr id="42" name="Picture 41" descr="A close-up of a logo&#10;&#10;AI-generated content may be incorrect.">
            <a:extLst>
              <a:ext uri="{FF2B5EF4-FFF2-40B4-BE49-F238E27FC236}">
                <a16:creationId xmlns:a16="http://schemas.microsoft.com/office/drawing/2014/main" id="{F642DD62-A48C-22FF-7320-18F92169F234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15" y="6077159"/>
            <a:ext cx="1084157" cy="464639"/>
          </a:xfrm>
          <a:prstGeom prst="rect">
            <a:avLst/>
          </a:prstGeom>
        </p:spPr>
      </p:pic>
      <p:pic>
        <p:nvPicPr>
          <p:cNvPr id="43" name="Picture 42" descr="A green and black logo&#10;&#10;AI-generated content may be incorrect.">
            <a:extLst>
              <a:ext uri="{FF2B5EF4-FFF2-40B4-BE49-F238E27FC236}">
                <a16:creationId xmlns:a16="http://schemas.microsoft.com/office/drawing/2014/main" id="{89D96D27-3F23-EBBA-038F-684292DBFCB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5" y="6173268"/>
            <a:ext cx="850067" cy="346442"/>
          </a:xfrm>
          <a:prstGeom prst="rect">
            <a:avLst/>
          </a:prstGeom>
          <a:effectLst/>
        </p:spPr>
      </p:pic>
      <p:pic>
        <p:nvPicPr>
          <p:cNvPr id="44" name="Picture 43" descr="A logo with a map and leaves&#10;&#10;AI-generated content may be incorrect.">
            <a:extLst>
              <a:ext uri="{FF2B5EF4-FFF2-40B4-BE49-F238E27FC236}">
                <a16:creationId xmlns:a16="http://schemas.microsoft.com/office/drawing/2014/main" id="{675A9591-DE91-332C-A902-3D9E374F891C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72" y="6082257"/>
            <a:ext cx="1104664" cy="532565"/>
          </a:xfrm>
          <a:prstGeom prst="rect">
            <a:avLst/>
          </a:prstGeom>
        </p:spPr>
      </p:pic>
      <p:pic>
        <p:nvPicPr>
          <p:cNvPr id="45" name="Picture 44" descr="A blue and black logo">
            <a:extLst>
              <a:ext uri="{FF2B5EF4-FFF2-40B4-BE49-F238E27FC236}">
                <a16:creationId xmlns:a16="http://schemas.microsoft.com/office/drawing/2014/main" id="{FF3837A0-0BAC-B451-4DD8-FD825AC1C672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0" t="-1" r="32455" b="21204"/>
          <a:stretch>
            <a:fillRect/>
          </a:stretch>
        </p:blipFill>
        <p:spPr>
          <a:xfrm>
            <a:off x="11147962" y="6024572"/>
            <a:ext cx="401277" cy="614012"/>
          </a:xfrm>
          <a:prstGeom prst="rect">
            <a:avLst/>
          </a:prstGeom>
        </p:spPr>
      </p:pic>
      <p:pic>
        <p:nvPicPr>
          <p:cNvPr id="46" name="Picture 45" descr="A lion holding a spear and shield&#10;&#10;AI-generated content may be incorrect.">
            <a:extLst>
              <a:ext uri="{FF2B5EF4-FFF2-40B4-BE49-F238E27FC236}">
                <a16:creationId xmlns:a16="http://schemas.microsoft.com/office/drawing/2014/main" id="{BE8797B2-DEB4-2457-2B8D-AFEAF571C6A4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69" y="5924572"/>
            <a:ext cx="1132740" cy="6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4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2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520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3" r:id="rId2"/>
    <p:sldLayoutId id="2147483660" r:id="rId3"/>
    <p:sldLayoutId id="2147483664" r:id="rId4"/>
    <p:sldLayoutId id="214748366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163EB5-37F2-508B-5F10-2462B0EBD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noProof="0" dirty="0"/>
              <a:t>Creating Overlays in PUMA-2025</a:t>
            </a:r>
          </a:p>
        </p:txBody>
      </p:sp>
    </p:spTree>
    <p:extLst>
      <p:ext uri="{BB962C8B-B14F-4D97-AF65-F5344CB8AC3E}">
        <p14:creationId xmlns:p14="http://schemas.microsoft.com/office/powerpoint/2010/main" val="3421618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8309"/>
            <a:ext cx="10515600" cy="975995"/>
          </a:xfrm>
        </p:spPr>
        <p:txBody>
          <a:bodyPr>
            <a:normAutofit/>
          </a:bodyPr>
          <a:lstStyle/>
          <a:p>
            <a:r>
              <a:rPr lang="en-ZA" sz="34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 MDD and NWP Datasets</a:t>
            </a:r>
            <a:endParaRPr lang="en-ZA" sz="3400" b="1" noProof="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2673" y="696998"/>
            <a:ext cx="4504600" cy="527708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28" y="1124344"/>
            <a:ext cx="2722784" cy="32045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526" y="1124344"/>
            <a:ext cx="2608617" cy="32045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435283-E1D9-4F34-EA3D-F4F44A7717C4}"/>
              </a:ext>
            </a:extLst>
          </p:cNvPr>
          <p:cNvSpPr txBox="1"/>
          <p:nvPr/>
        </p:nvSpPr>
        <p:spPr>
          <a:xfrm>
            <a:off x="571548" y="4362483"/>
            <a:ext cx="2804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  <a:r>
              <a:rPr lang="en-ZA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: Load the MDD data for your local region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FCE686-F647-8B48-E5D9-8C6B6D1C2EB5}"/>
              </a:ext>
            </a:extLst>
          </p:cNvPr>
          <p:cNvSpPr txBox="1"/>
          <p:nvPr/>
        </p:nvSpPr>
        <p:spPr>
          <a:xfrm>
            <a:off x="3759085" y="4362483"/>
            <a:ext cx="270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  <a:r>
              <a:rPr lang="en-ZA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: Click on add vector layer, add the “NWP-mf” Humidity field at 700hpa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05B321F-F2BF-99DF-46A1-A2952B489D3F}"/>
              </a:ext>
            </a:extLst>
          </p:cNvPr>
          <p:cNvSpPr/>
          <p:nvPr/>
        </p:nvSpPr>
        <p:spPr>
          <a:xfrm>
            <a:off x="562529" y="5193480"/>
            <a:ext cx="6575993" cy="7344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noProof="0" dirty="0"/>
          </a:p>
        </p:txBody>
      </p:sp>
    </p:spTree>
    <p:extLst>
      <p:ext uri="{BB962C8B-B14F-4D97-AF65-F5344CB8AC3E}">
        <p14:creationId xmlns:p14="http://schemas.microsoft.com/office/powerpoint/2010/main" val="80772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738" y="-6535"/>
            <a:ext cx="10842523" cy="978694"/>
          </a:xfrm>
        </p:spPr>
        <p:txBody>
          <a:bodyPr>
            <a:normAutofit/>
          </a:bodyPr>
          <a:lstStyle/>
          <a:p>
            <a:r>
              <a:rPr lang="en-ZA" sz="38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 MDD and Satellite Data</a:t>
            </a:r>
            <a:endParaRPr lang="en-ZA" sz="3000" b="1" noProof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51" y="994208"/>
            <a:ext cx="2433469" cy="25210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701" y="2012629"/>
            <a:ext cx="2014728" cy="17932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110" y="942981"/>
            <a:ext cx="1586765" cy="29200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8635" y="799191"/>
            <a:ext cx="4369590" cy="50439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4CDA03-F832-835E-6108-8C22428689AC}"/>
              </a:ext>
            </a:extLst>
          </p:cNvPr>
          <p:cNvSpPr txBox="1"/>
          <p:nvPr/>
        </p:nvSpPr>
        <p:spPr>
          <a:xfrm>
            <a:off x="45690" y="3519537"/>
            <a:ext cx="2722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  <a:r>
              <a:rPr lang="en-ZA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: Load the MDD data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38DA96-85C6-4190-1E6D-57F046DA4766}"/>
              </a:ext>
            </a:extLst>
          </p:cNvPr>
          <p:cNvSpPr txBox="1"/>
          <p:nvPr/>
        </p:nvSpPr>
        <p:spPr>
          <a:xfrm>
            <a:off x="2980606" y="1185469"/>
            <a:ext cx="2083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Step 2:</a:t>
            </a:r>
            <a:r>
              <a:rPr lang="en-ZA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 On the RHC, add an image, load the satellite image</a:t>
            </a:r>
            <a:br>
              <a:rPr lang="en-ZA" sz="16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ZA" sz="16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6935E4-6F4B-8FF2-AB1D-9E4B51846211}"/>
              </a:ext>
            </a:extLst>
          </p:cNvPr>
          <p:cNvSpPr txBox="1"/>
          <p:nvPr/>
        </p:nvSpPr>
        <p:spPr>
          <a:xfrm>
            <a:off x="4390096" y="4452611"/>
            <a:ext cx="2882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  <a:r>
              <a:rPr lang="en-ZA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: Scroll down and disable the white background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7FD207-21AF-FD2E-57B7-2BFA977EDD45}"/>
              </a:ext>
            </a:extLst>
          </p:cNvPr>
          <p:cNvSpPr/>
          <p:nvPr/>
        </p:nvSpPr>
        <p:spPr>
          <a:xfrm>
            <a:off x="3023701" y="2720156"/>
            <a:ext cx="848390" cy="3781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D82584-99E4-6959-2154-3389F035FAF3}"/>
              </a:ext>
            </a:extLst>
          </p:cNvPr>
          <p:cNvGrpSpPr/>
          <p:nvPr/>
        </p:nvGrpSpPr>
        <p:grpSpPr>
          <a:xfrm>
            <a:off x="4838888" y="5040037"/>
            <a:ext cx="1883987" cy="978941"/>
            <a:chOff x="4796554" y="4616270"/>
            <a:chExt cx="1883987" cy="97894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97702" y="4616270"/>
              <a:ext cx="1782839" cy="978941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37613C2-32B5-26A3-66D0-784980F0A7A8}"/>
                </a:ext>
              </a:extLst>
            </p:cNvPr>
            <p:cNvSpPr/>
            <p:nvPr/>
          </p:nvSpPr>
          <p:spPr>
            <a:xfrm>
              <a:off x="4796554" y="5029200"/>
              <a:ext cx="848390" cy="3781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noProof="0" dirty="0"/>
            </a:p>
          </p:txBody>
        </p:sp>
      </p:grp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56ED0B2C-2F4A-75EA-6F4C-D2DC8FF2BEF2}"/>
              </a:ext>
            </a:extLst>
          </p:cNvPr>
          <p:cNvSpPr/>
          <p:nvPr/>
        </p:nvSpPr>
        <p:spPr>
          <a:xfrm>
            <a:off x="177650" y="3875509"/>
            <a:ext cx="6964829" cy="61920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noProof="0" dirty="0"/>
          </a:p>
        </p:txBody>
      </p:sp>
    </p:spTree>
    <p:extLst>
      <p:ext uri="{BB962C8B-B14F-4D97-AF65-F5344CB8AC3E}">
        <p14:creationId xmlns:p14="http://schemas.microsoft.com/office/powerpoint/2010/main" val="2573831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54635"/>
            <a:ext cx="10515600" cy="1325563"/>
          </a:xfrm>
        </p:spPr>
        <p:txBody>
          <a:bodyPr>
            <a:normAutofit/>
          </a:bodyPr>
          <a:lstStyle/>
          <a:p>
            <a:r>
              <a:rPr lang="en-ZA" sz="34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 Two Satellite Products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970212"/>
            <a:ext cx="10515600" cy="917575"/>
          </a:xfrm>
          <a:solidFill>
            <a:schemeClr val="tx2">
              <a:lumMod val="25000"/>
              <a:lumOff val="7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ZA" noProof="0" dirty="0">
                <a:latin typeface="Arial" panose="020B0604020202020204" pitchFamily="34" charset="0"/>
                <a:cs typeface="Arial" panose="020B0604020202020204" pitchFamily="34" charset="0"/>
              </a:rPr>
              <a:t>These are known as “Sandwich Products” and help forecasters to  understand and visualize areas of very active convection. </a:t>
            </a:r>
          </a:p>
        </p:txBody>
      </p:sp>
    </p:spTree>
    <p:extLst>
      <p:ext uri="{BB962C8B-B14F-4D97-AF65-F5344CB8AC3E}">
        <p14:creationId xmlns:p14="http://schemas.microsoft.com/office/powerpoint/2010/main" val="1921045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84440" y="424158"/>
            <a:ext cx="4401693" cy="35664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453" y="2362693"/>
            <a:ext cx="3106956" cy="26461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491" y="6407659"/>
            <a:ext cx="1816193" cy="5207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453" y="387811"/>
            <a:ext cx="3098068" cy="18675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D7F44E-D012-1580-06C4-3ADB154E57EC}"/>
              </a:ext>
            </a:extLst>
          </p:cNvPr>
          <p:cNvSpPr txBox="1"/>
          <p:nvPr/>
        </p:nvSpPr>
        <p:spPr>
          <a:xfrm>
            <a:off x="823693" y="5014594"/>
            <a:ext cx="3218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dirty="0"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: Open the MTG VIS 0.6 Hi-res image</a:t>
            </a:r>
            <a:b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6426C05-7352-527D-5F64-42A6C327528B}"/>
              </a:ext>
            </a:extLst>
          </p:cNvPr>
          <p:cNvGrpSpPr/>
          <p:nvPr/>
        </p:nvGrpSpPr>
        <p:grpSpPr>
          <a:xfrm>
            <a:off x="4439920" y="387811"/>
            <a:ext cx="2936239" cy="5042281"/>
            <a:chOff x="4541520" y="387811"/>
            <a:chExt cx="2936239" cy="50422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41520" y="387811"/>
              <a:ext cx="2680519" cy="233934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64582" y="2067249"/>
              <a:ext cx="2547297" cy="192337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E2F7EC-CD7C-5592-5AE6-9BB41B52442E}"/>
                </a:ext>
              </a:extLst>
            </p:cNvPr>
            <p:cNvSpPr txBox="1"/>
            <p:nvPr/>
          </p:nvSpPr>
          <p:spPr>
            <a:xfrm>
              <a:off x="4542521" y="4106653"/>
              <a:ext cx="293523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Step 2</a:t>
              </a:r>
              <a:r>
                <a:rPr lang="en-ZA" sz="1600" dirty="0">
                  <a:latin typeface="Arial" panose="020B0604020202020204" pitchFamily="34" charset="0"/>
                  <a:cs typeface="Arial" panose="020B0604020202020204" pitchFamily="34" charset="0"/>
                </a:rPr>
                <a:t>: Load an MTG IR 10.5 image on top of it by clicking on “image” above the satellite image you’ve loaded</a:t>
              </a:r>
              <a:br>
                <a:rPr lang="en-ZA" sz="1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ZA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739B47E-96C9-E583-A568-8FD586738E98}"/>
              </a:ext>
            </a:extLst>
          </p:cNvPr>
          <p:cNvSpPr txBox="1"/>
          <p:nvPr/>
        </p:nvSpPr>
        <p:spPr>
          <a:xfrm>
            <a:off x="7477759" y="4005689"/>
            <a:ext cx="4714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dirty="0"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: Customize the IR 10.5 by colouring the cloud tops with a temperature of below -50℃</a:t>
            </a:r>
            <a:b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Adjust the opacity of both images to medium</a:t>
            </a:r>
          </a:p>
        </p:txBody>
      </p:sp>
    </p:spTree>
    <p:extLst>
      <p:ext uri="{BB962C8B-B14F-4D97-AF65-F5344CB8AC3E}">
        <p14:creationId xmlns:p14="http://schemas.microsoft.com/office/powerpoint/2010/main" val="4056574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61" y="833120"/>
            <a:ext cx="12039366" cy="50236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D29F65-7DAF-212E-5EE7-2EF4C833155F}"/>
              </a:ext>
            </a:extLst>
          </p:cNvPr>
          <p:cNvSpPr txBox="1">
            <a:spLocks/>
          </p:cNvSpPr>
          <p:nvPr/>
        </p:nvSpPr>
        <p:spPr>
          <a:xfrm>
            <a:off x="838200" y="14160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0.6 and IR 10.5 Sandwich Product</a:t>
            </a:r>
          </a:p>
        </p:txBody>
      </p:sp>
    </p:spTree>
    <p:extLst>
      <p:ext uri="{BB962C8B-B14F-4D97-AF65-F5344CB8AC3E}">
        <p14:creationId xmlns:p14="http://schemas.microsoft.com/office/powerpoint/2010/main" val="2113726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38840" cy="1325563"/>
          </a:xfrm>
        </p:spPr>
        <p:txBody>
          <a:bodyPr>
            <a:normAutofit/>
          </a:bodyPr>
          <a:lstStyle/>
          <a:p>
            <a:r>
              <a:rPr lang="en-ZA" sz="34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Overlays in the Forecasting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ZA" noProof="0" dirty="0">
                <a:latin typeface="Arial" panose="020B0604020202020204" pitchFamily="34" charset="0"/>
                <a:cs typeface="Arial" panose="020B0604020202020204" pitchFamily="34" charset="0"/>
              </a:rPr>
              <a:t>Overlays are graphical layers added to base maps or satellite imagery to display specific meteorological data.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noProof="0" dirty="0">
                <a:latin typeface="Arial" panose="020B0604020202020204" pitchFamily="34" charset="0"/>
                <a:cs typeface="Arial" panose="020B0604020202020204" pitchFamily="34" charset="0"/>
              </a:rPr>
              <a:t>They help forecasters and users interpret weather patterns by integrating multiple data sources into a single, coherent visual.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noProof="0" dirty="0">
                <a:latin typeface="Arial" panose="020B0604020202020204" pitchFamily="34" charset="0"/>
                <a:cs typeface="Arial" panose="020B0604020202020204" pitchFamily="34" charset="0"/>
              </a:rPr>
              <a:t>Overlays play a crucial role in the weather forecasting process, particularly in visualizing and interpreting complex meteorological data.</a:t>
            </a:r>
          </a:p>
          <a:p>
            <a:pPr marL="0" indent="0">
              <a:buNone/>
            </a:pPr>
            <a:endParaRPr lang="en-ZA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807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44475"/>
            <a:ext cx="10515600" cy="1325563"/>
          </a:xfrm>
        </p:spPr>
        <p:txBody>
          <a:bodyPr>
            <a:normAutofit/>
          </a:bodyPr>
          <a:lstStyle/>
          <a:p>
            <a:r>
              <a:rPr lang="en-ZA" sz="34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Functions of Overlays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21385"/>
            <a:ext cx="105156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ZA" noProof="0" dirty="0">
                <a:latin typeface="Arial" panose="020B0604020202020204" pitchFamily="34" charset="0"/>
                <a:cs typeface="Arial" panose="020B0604020202020204" pitchFamily="34" charset="0"/>
              </a:rPr>
              <a:t>Data Integration</a:t>
            </a:r>
          </a:p>
          <a:p>
            <a:pPr lvl="1"/>
            <a:r>
              <a:rPr lang="en-ZA" noProof="0" dirty="0">
                <a:latin typeface="Arial" panose="020B0604020202020204" pitchFamily="34" charset="0"/>
                <a:cs typeface="Arial" panose="020B0604020202020204" pitchFamily="34" charset="0"/>
              </a:rPr>
              <a:t>Combine various datasets (e.g., temperature, wind, precipitation) on one map. </a:t>
            </a:r>
          </a:p>
          <a:p>
            <a:pPr lvl="1"/>
            <a:r>
              <a:rPr lang="en-ZA" noProof="0" dirty="0">
                <a:latin typeface="Arial" panose="020B0604020202020204" pitchFamily="34" charset="0"/>
                <a:cs typeface="Arial" panose="020B0604020202020204" pitchFamily="34" charset="0"/>
              </a:rPr>
              <a:t>Allow forecasters to see how different weather elements interact spatially. </a:t>
            </a:r>
          </a:p>
          <a:p>
            <a:pPr marL="0" indent="0">
              <a:buNone/>
            </a:pPr>
            <a:r>
              <a:rPr lang="en-ZA" noProof="0" dirty="0">
                <a:latin typeface="Arial" panose="020B0604020202020204" pitchFamily="34" charset="0"/>
                <a:cs typeface="Arial" panose="020B0604020202020204" pitchFamily="34" charset="0"/>
              </a:rPr>
              <a:t>Enhanced Visualization</a:t>
            </a:r>
          </a:p>
          <a:p>
            <a:pPr lvl="1"/>
            <a:r>
              <a:rPr lang="en-ZA" noProof="0" dirty="0">
                <a:latin typeface="Arial" panose="020B0604020202020204" pitchFamily="34" charset="0"/>
                <a:cs typeface="Arial" panose="020B0604020202020204" pitchFamily="34" charset="0"/>
              </a:rPr>
              <a:t>Make abstract data (like pressure gradients or jet streams) easier to understand. </a:t>
            </a:r>
          </a:p>
          <a:p>
            <a:pPr lvl="1"/>
            <a:r>
              <a:rPr lang="en-ZA" noProof="0" dirty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ZA" noProof="0" dirty="0" err="1"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en-ZA" noProof="0" dirty="0">
                <a:latin typeface="Arial" panose="020B0604020202020204" pitchFamily="34" charset="0"/>
                <a:cs typeface="Arial" panose="020B0604020202020204" pitchFamily="34" charset="0"/>
              </a:rPr>
              <a:t> coding, symbols, and contours to highlight critical features.</a:t>
            </a:r>
          </a:p>
          <a:p>
            <a:pPr marL="0" indent="0">
              <a:buNone/>
            </a:pPr>
            <a:r>
              <a:rPr lang="en-ZA" noProof="0" dirty="0">
                <a:latin typeface="Arial" panose="020B0604020202020204" pitchFamily="34" charset="0"/>
                <a:cs typeface="Arial" panose="020B0604020202020204" pitchFamily="34" charset="0"/>
              </a:rPr>
              <a:t>Improved Accuracy</a:t>
            </a:r>
          </a:p>
          <a:p>
            <a:pPr lvl="1"/>
            <a:r>
              <a:rPr lang="en-ZA" noProof="0" dirty="0">
                <a:latin typeface="Arial" panose="020B0604020202020204" pitchFamily="34" charset="0"/>
                <a:cs typeface="Arial" panose="020B0604020202020204" pitchFamily="34" charset="0"/>
              </a:rPr>
              <a:t>Help identify weather patterns and systems, such as fronts, troughs, and convergence zones. </a:t>
            </a:r>
          </a:p>
          <a:p>
            <a:pPr lvl="1"/>
            <a:r>
              <a:rPr lang="en-ZA" noProof="0" dirty="0">
                <a:latin typeface="Arial" panose="020B0604020202020204" pitchFamily="34" charset="0"/>
                <a:cs typeface="Arial" panose="020B0604020202020204" pitchFamily="34" charset="0"/>
              </a:rPr>
              <a:t>Support better model interpretation by showing real-time observations alongside forecasts. </a:t>
            </a:r>
          </a:p>
          <a:p>
            <a:pPr marL="0" indent="0">
              <a:buNone/>
            </a:pPr>
            <a:r>
              <a:rPr lang="en-ZA" noProof="0" dirty="0">
                <a:latin typeface="Arial" panose="020B0604020202020204" pitchFamily="34" charset="0"/>
                <a:cs typeface="Arial" panose="020B0604020202020204" pitchFamily="34" charset="0"/>
              </a:rPr>
              <a:t>Decision Support </a:t>
            </a:r>
          </a:p>
          <a:p>
            <a:pPr lvl="1"/>
            <a:r>
              <a:rPr lang="en-ZA" noProof="0" dirty="0">
                <a:latin typeface="Arial" panose="020B0604020202020204" pitchFamily="34" charset="0"/>
                <a:cs typeface="Arial" panose="020B0604020202020204" pitchFamily="34" charset="0"/>
              </a:rPr>
              <a:t>Aid aviation, agriculture, and emergency services by providing tailored overlays (e.g., turbulence zones, fire risk areas).  </a:t>
            </a:r>
          </a:p>
          <a:p>
            <a:pPr lvl="1"/>
            <a:r>
              <a:rPr lang="en-ZA" noProof="0" dirty="0">
                <a:latin typeface="Arial" panose="020B0604020202020204" pitchFamily="34" charset="0"/>
                <a:cs typeface="Arial" panose="020B0604020202020204" pitchFamily="34" charset="0"/>
              </a:rPr>
              <a:t>Help pinpoint areas of concern for warnings and alerts. </a:t>
            </a:r>
          </a:p>
          <a:p>
            <a:pPr marL="0" indent="0">
              <a:buNone/>
            </a:pPr>
            <a:r>
              <a:rPr lang="en-ZA" noProof="0" dirty="0">
                <a:latin typeface="Arial" panose="020B0604020202020204" pitchFamily="34" charset="0"/>
                <a:cs typeface="Arial" panose="020B0604020202020204" pitchFamily="34" charset="0"/>
              </a:rPr>
              <a:t>Temporal Analysis </a:t>
            </a:r>
          </a:p>
          <a:p>
            <a:pPr lvl="1"/>
            <a:r>
              <a:rPr lang="en-ZA" noProof="0" dirty="0">
                <a:latin typeface="Arial" panose="020B0604020202020204" pitchFamily="34" charset="0"/>
                <a:cs typeface="Arial" panose="020B0604020202020204" pitchFamily="34" charset="0"/>
              </a:rPr>
              <a:t>Enable comparison of data across time by layering past, present, and forecasted conditions. </a:t>
            </a:r>
          </a:p>
          <a:p>
            <a:pPr lvl="1"/>
            <a:r>
              <a:rPr lang="en-ZA" noProof="0" dirty="0">
                <a:latin typeface="Arial" panose="020B0604020202020204" pitchFamily="34" charset="0"/>
                <a:cs typeface="Arial" panose="020B0604020202020204" pitchFamily="34" charset="0"/>
              </a:rPr>
              <a:t>Useful in tracking storm development or movement.</a:t>
            </a:r>
          </a:p>
        </p:txBody>
      </p:sp>
    </p:spTree>
    <p:extLst>
      <p:ext uri="{BB962C8B-B14F-4D97-AF65-F5344CB8AC3E}">
        <p14:creationId xmlns:p14="http://schemas.microsoft.com/office/powerpoint/2010/main" val="3890901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-355600"/>
            <a:ext cx="10376852" cy="1056968"/>
          </a:xfrm>
        </p:spPr>
        <p:txBody>
          <a:bodyPr>
            <a:normAutofit/>
          </a:bodyPr>
          <a:lstStyle/>
          <a:p>
            <a:r>
              <a:rPr lang="en-ZA" sz="3400" b="1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 overlays in PUMA 2025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171" y="987424"/>
            <a:ext cx="6172200" cy="4873625"/>
          </a:xfrm>
        </p:spPr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ZA" noProof="0" dirty="0"/>
              <a:t>This is done using the right-hand column on the display panel.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noProof="0" dirty="0"/>
              <a:t>Ensure that you are in edit mode</a:t>
            </a:r>
          </a:p>
          <a:p>
            <a:pPr marL="985838" indent="-985838">
              <a:buNone/>
            </a:pPr>
            <a:r>
              <a:rPr lang="en-ZA" b="1" noProof="0" dirty="0"/>
              <a:t>Step 1:</a:t>
            </a:r>
            <a:r>
              <a:rPr lang="en-ZA" noProof="0" dirty="0"/>
              <a:t> Click and open the drop-down menu of the initially created template on which you want to superimpose the other types of events or information to see the different parameters previously entered.</a:t>
            </a:r>
          </a:p>
          <a:p>
            <a:pPr marL="985838" indent="-985838">
              <a:buNone/>
            </a:pPr>
            <a:r>
              <a:rPr lang="en-ZA" b="1" noProof="0" dirty="0"/>
              <a:t>Step 2:</a:t>
            </a:r>
            <a:r>
              <a:rPr lang="en-ZA" noProof="0" dirty="0"/>
              <a:t> Click on “Add product vector layer” then enter the various parameters of the model or the desired data.</a:t>
            </a:r>
          </a:p>
          <a:p>
            <a:pPr marL="985838" indent="-985838">
              <a:buNone/>
            </a:pPr>
            <a:r>
              <a:rPr lang="en-ZA" b="1" noProof="0" dirty="0"/>
              <a:t>Step 3:</a:t>
            </a:r>
            <a:r>
              <a:rPr lang="en-ZA" noProof="0" dirty="0"/>
              <a:t> To intuitively view all the products, you just have to click on the “Edit mode” button in blue to deactivate it and switch to “View mode” in white.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noProof="0" dirty="0"/>
              <a:t>View mode allows one to show or hide any overlaid parameters desired.</a:t>
            </a:r>
          </a:p>
          <a:p>
            <a:pPr marL="0" indent="0">
              <a:buNone/>
            </a:pPr>
            <a:endParaRPr lang="en-ZA" noProof="0" dirty="0"/>
          </a:p>
          <a:p>
            <a:endParaRPr lang="en-ZA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2830" y="304875"/>
            <a:ext cx="2193570" cy="18463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079" y="3923320"/>
            <a:ext cx="2377441" cy="1762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975" y="2327002"/>
            <a:ext cx="2113280" cy="146523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7BDF55C-8F06-043B-C8F8-236CA054141E}"/>
              </a:ext>
            </a:extLst>
          </p:cNvPr>
          <p:cNvCxnSpPr/>
          <p:nvPr/>
        </p:nvCxnSpPr>
        <p:spPr>
          <a:xfrm flipV="1">
            <a:off x="4338320" y="701368"/>
            <a:ext cx="4034510" cy="10156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099B6E-C63C-5D9A-3EE7-69A298877506}"/>
              </a:ext>
            </a:extLst>
          </p:cNvPr>
          <p:cNvCxnSpPr>
            <a:cxnSpLocks/>
          </p:cNvCxnSpPr>
          <p:nvPr/>
        </p:nvCxnSpPr>
        <p:spPr>
          <a:xfrm flipV="1">
            <a:off x="5435105" y="3489139"/>
            <a:ext cx="2977870" cy="2262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6BA8C3E-6CD7-86A0-0F75-B85322708F78}"/>
              </a:ext>
            </a:extLst>
          </p:cNvPr>
          <p:cNvCxnSpPr>
            <a:cxnSpLocks/>
          </p:cNvCxnSpPr>
          <p:nvPr/>
        </p:nvCxnSpPr>
        <p:spPr>
          <a:xfrm flipV="1">
            <a:off x="5435105" y="4257040"/>
            <a:ext cx="2824974" cy="6738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919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03835"/>
            <a:ext cx="10515600" cy="1325563"/>
          </a:xfrm>
        </p:spPr>
        <p:txBody>
          <a:bodyPr>
            <a:normAutofit/>
          </a:bodyPr>
          <a:lstStyle/>
          <a:p>
            <a:r>
              <a:rPr lang="en-ZA" sz="34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Overlays in PUMA 2025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3154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ZA" noProof="0" dirty="0">
                <a:latin typeface="Arial" panose="020B0604020202020204" pitchFamily="34" charset="0"/>
                <a:cs typeface="Arial" panose="020B0604020202020204" pitchFamily="34" charset="0"/>
              </a:rPr>
              <a:t>Satellite and NWP products </a:t>
            </a:r>
          </a:p>
          <a:p>
            <a:pPr marL="457200" lvl="1" indent="0">
              <a:buNone/>
            </a:pPr>
            <a:r>
              <a:rPr lang="en-ZA" noProof="0" dirty="0">
                <a:latin typeface="Arial" panose="020B0604020202020204" pitchFamily="34" charset="0"/>
                <a:cs typeface="Arial" panose="020B0604020202020204" pitchFamily="34" charset="0"/>
              </a:rPr>
              <a:t>Meant to understand the current conditions, and for nowcasting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noProof="0" dirty="0">
                <a:latin typeface="Arial" panose="020B0604020202020204" pitchFamily="34" charset="0"/>
                <a:cs typeface="Arial" panose="020B0604020202020204" pitchFamily="34" charset="0"/>
              </a:rPr>
              <a:t>NWP and NWP</a:t>
            </a:r>
          </a:p>
          <a:p>
            <a:pPr marL="457200" lvl="1" indent="0">
              <a:buNone/>
            </a:pPr>
            <a:r>
              <a:rPr lang="en-ZA" noProof="0" dirty="0">
                <a:latin typeface="Arial" panose="020B0604020202020204" pitchFamily="34" charset="0"/>
                <a:cs typeface="Arial" panose="020B0604020202020204" pitchFamily="34" charset="0"/>
              </a:rPr>
              <a:t>Designed for forecasting, allowing the overlay of any NWP forecasted data sets to understand the evolution of current conditions.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noProof="0" dirty="0">
                <a:latin typeface="Arial" panose="020B0604020202020204" pitchFamily="34" charset="0"/>
                <a:cs typeface="Arial" panose="020B0604020202020204" pitchFamily="34" charset="0"/>
              </a:rPr>
              <a:t>Satellite with satellite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noProof="0" dirty="0">
                <a:latin typeface="Arial" panose="020B0604020202020204" pitchFamily="34" charset="0"/>
                <a:cs typeface="Arial" panose="020B0604020202020204" pitchFamily="34" charset="0"/>
              </a:rPr>
              <a:t>Satellite with SAF products</a:t>
            </a:r>
          </a:p>
          <a:p>
            <a:pPr marL="457200" lvl="1" indent="0">
              <a:buNone/>
            </a:pPr>
            <a:r>
              <a:rPr lang="en-ZA" noProof="0" dirty="0">
                <a:latin typeface="Arial" panose="020B0604020202020204" pitchFamily="34" charset="0"/>
                <a:cs typeface="Arial" panose="020B0604020202020204" pitchFamily="34" charset="0"/>
              </a:rPr>
              <a:t>Helps a forecaster investigate any weather phenomena on satellite imagery, e.g. A Satellite image with LI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noProof="0" dirty="0">
                <a:latin typeface="Arial" panose="020B0604020202020204" pitchFamily="34" charset="0"/>
                <a:cs typeface="Arial" panose="020B0604020202020204" pitchFamily="34" charset="0"/>
              </a:rPr>
              <a:t>Meteorological Data Dissemination (MDD) and NWP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noProof="0" dirty="0">
                <a:latin typeface="Arial" panose="020B0604020202020204" pitchFamily="34" charset="0"/>
                <a:cs typeface="Arial" panose="020B0604020202020204" pitchFamily="34" charset="0"/>
              </a:rPr>
              <a:t>MDD and satellite data</a:t>
            </a:r>
          </a:p>
          <a:p>
            <a:pPr lvl="1"/>
            <a:endParaRPr lang="en-ZA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486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946" y="2753361"/>
            <a:ext cx="3577675" cy="31760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78310"/>
          </a:xfrm>
        </p:spPr>
        <p:txBody>
          <a:bodyPr>
            <a:normAutofit/>
          </a:bodyPr>
          <a:lstStyle/>
          <a:p>
            <a:r>
              <a:rPr lang="en-ZA" sz="3400" b="1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 NWP with NWP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401" y="1027172"/>
            <a:ext cx="2242664" cy="22454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259" y="1027171"/>
            <a:ext cx="2319950" cy="2245469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005989" y="1009854"/>
            <a:ext cx="1893544" cy="22892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77" y="1027172"/>
            <a:ext cx="2401214" cy="22454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2EBE08-1916-DD4E-CB3E-FF95C9160E8D}"/>
              </a:ext>
            </a:extLst>
          </p:cNvPr>
          <p:cNvSpPr txBox="1"/>
          <p:nvPr/>
        </p:nvSpPr>
        <p:spPr>
          <a:xfrm>
            <a:off x="0" y="3334659"/>
            <a:ext cx="2460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  <a:r>
              <a:rPr lang="en-ZA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: Load the NWP MF mean sea level data</a:t>
            </a:r>
            <a:br>
              <a:rPr lang="en-ZA" sz="16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ZA" sz="16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DF0C23-0FC8-B38A-DCB2-C7291BDA91B8}"/>
              </a:ext>
            </a:extLst>
          </p:cNvPr>
          <p:cNvSpPr txBox="1"/>
          <p:nvPr/>
        </p:nvSpPr>
        <p:spPr>
          <a:xfrm>
            <a:off x="2473048" y="3272641"/>
            <a:ext cx="2319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  <a:r>
              <a:rPr lang="en-ZA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: On the right column, click on the arrow to expand the NWP.</a:t>
            </a:r>
            <a:br>
              <a:rPr lang="en-ZA" sz="16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ZA" sz="16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7BD946-7552-7B92-2D34-2AFC6E80B4A1}"/>
              </a:ext>
            </a:extLst>
          </p:cNvPr>
          <p:cNvSpPr txBox="1"/>
          <p:nvPr/>
        </p:nvSpPr>
        <p:spPr>
          <a:xfrm>
            <a:off x="4664432" y="3283915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  <a:r>
              <a:rPr lang="en-ZA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: Click “Add vector layer”</a:t>
            </a:r>
            <a:br>
              <a:rPr lang="en-ZA" sz="16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ZA" sz="16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3EEBE9-0DDF-7714-DEF2-0409CB319193}"/>
              </a:ext>
            </a:extLst>
          </p:cNvPr>
          <p:cNvSpPr txBox="1"/>
          <p:nvPr/>
        </p:nvSpPr>
        <p:spPr>
          <a:xfrm>
            <a:off x="8872131" y="980946"/>
            <a:ext cx="19787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Step 4:</a:t>
            </a:r>
            <a:r>
              <a:rPr lang="en-ZA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 On the drop-down arrow, choose the NWP MF data set, then select wind at 700hpa</a:t>
            </a:r>
          </a:p>
          <a:p>
            <a:endParaRPr lang="en-ZA" sz="16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4500F5D-6C26-14D7-E90E-05BFBE7F85B6}"/>
              </a:ext>
            </a:extLst>
          </p:cNvPr>
          <p:cNvSpPr/>
          <p:nvPr/>
        </p:nvSpPr>
        <p:spPr>
          <a:xfrm>
            <a:off x="303909" y="4290854"/>
            <a:ext cx="7996811" cy="7344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noProof="0" dirty="0"/>
          </a:p>
        </p:txBody>
      </p:sp>
    </p:spTree>
    <p:extLst>
      <p:ext uri="{BB962C8B-B14F-4D97-AF65-F5344CB8AC3E}">
        <p14:creationId xmlns:p14="http://schemas.microsoft.com/office/powerpoint/2010/main" val="1013762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41" y="1121737"/>
            <a:ext cx="2197213" cy="2125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740" y="1075025"/>
            <a:ext cx="2197213" cy="1545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982" y="4220165"/>
            <a:ext cx="1789940" cy="15324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7455" y="1188155"/>
            <a:ext cx="1166692" cy="33736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50" y="964762"/>
            <a:ext cx="4752832" cy="4818651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838200" y="217641"/>
            <a:ext cx="10515600" cy="747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400" b="1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 NWP and Satellite Data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07" y="3166784"/>
            <a:ext cx="2197213" cy="2227642"/>
          </a:xfrm>
          <a:ln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5716196-61E4-E405-64B7-A46606AD3CC9}"/>
              </a:ext>
            </a:extLst>
          </p:cNvPr>
          <p:cNvSpPr/>
          <p:nvPr/>
        </p:nvSpPr>
        <p:spPr>
          <a:xfrm>
            <a:off x="2914035" y="4951314"/>
            <a:ext cx="586298" cy="2830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639EDE-B193-8273-6D9C-04E16A6BAC33}"/>
              </a:ext>
            </a:extLst>
          </p:cNvPr>
          <p:cNvSpPr txBox="1"/>
          <p:nvPr/>
        </p:nvSpPr>
        <p:spPr>
          <a:xfrm>
            <a:off x="66332" y="5460247"/>
            <a:ext cx="2210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  <a:r>
              <a:rPr lang="en-ZA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: Load the mf RH 2m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FCFC72-2450-73F8-342E-9C6C9A9F5904}"/>
              </a:ext>
            </a:extLst>
          </p:cNvPr>
          <p:cNvSpPr txBox="1"/>
          <p:nvPr/>
        </p:nvSpPr>
        <p:spPr>
          <a:xfrm>
            <a:off x="2581888" y="2682350"/>
            <a:ext cx="2046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  <a:r>
              <a:rPr lang="en-ZA" sz="1600" noProof="0" dirty="0"/>
              <a:t>: </a:t>
            </a:r>
            <a:r>
              <a:rPr lang="en-ZA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On the righthand side, click on the satellite data option</a:t>
            </a:r>
            <a:endParaRPr lang="en-ZA" sz="1600" noProof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879396-FCE3-6B0F-67F5-1056AA8F3385}"/>
              </a:ext>
            </a:extLst>
          </p:cNvPr>
          <p:cNvSpPr txBox="1"/>
          <p:nvPr/>
        </p:nvSpPr>
        <p:spPr>
          <a:xfrm>
            <a:off x="4759922" y="4618527"/>
            <a:ext cx="1853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  <a:r>
              <a:rPr lang="en-ZA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: Select “mtg” and the “_ir_105” option</a:t>
            </a:r>
          </a:p>
        </p:txBody>
      </p:sp>
    </p:spTree>
    <p:extLst>
      <p:ext uri="{BB962C8B-B14F-4D97-AF65-F5344CB8AC3E}">
        <p14:creationId xmlns:p14="http://schemas.microsoft.com/office/powerpoint/2010/main" val="2865809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581" y="-43917"/>
            <a:ext cx="10872019" cy="909155"/>
          </a:xfrm>
        </p:spPr>
        <p:txBody>
          <a:bodyPr>
            <a:normAutofit/>
          </a:bodyPr>
          <a:lstStyle/>
          <a:p>
            <a:r>
              <a:rPr lang="en-ZA" sz="3400" b="1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 Satellite and LI AFA Data</a:t>
            </a:r>
            <a:endParaRPr lang="en-ZA" sz="2500" b="1" noProof="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397" y="4319028"/>
            <a:ext cx="1940007" cy="15895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324" y="1746895"/>
            <a:ext cx="1775459" cy="24787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867" y="973288"/>
            <a:ext cx="1775459" cy="1727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0157" y="949921"/>
            <a:ext cx="4314928" cy="35362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C1FF0F-B7C9-D78C-2E71-8EA51472CBF7}"/>
              </a:ext>
            </a:extLst>
          </p:cNvPr>
          <p:cNvSpPr txBox="1"/>
          <p:nvPr/>
        </p:nvSpPr>
        <p:spPr>
          <a:xfrm>
            <a:off x="7488175" y="4558641"/>
            <a:ext cx="4498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Step </a:t>
            </a:r>
            <a:r>
              <a:rPr lang="en-ZA" sz="16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ZA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: Adjust the opacity and transparency of both images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0E0792-BA61-45AE-CD5E-6576E804986D}"/>
              </a:ext>
            </a:extLst>
          </p:cNvPr>
          <p:cNvSpPr txBox="1"/>
          <p:nvPr/>
        </p:nvSpPr>
        <p:spPr>
          <a:xfrm>
            <a:off x="209741" y="3901440"/>
            <a:ext cx="2757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  <a:r>
              <a:rPr lang="en-ZA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: Load the MTG FCI IR 10.5 image</a:t>
            </a:r>
            <a:endParaRPr lang="en-ZA" sz="1600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9E452A-6077-5109-6E05-7FA205CC7296}"/>
              </a:ext>
            </a:extLst>
          </p:cNvPr>
          <p:cNvSpPr txBox="1"/>
          <p:nvPr/>
        </p:nvSpPr>
        <p:spPr>
          <a:xfrm>
            <a:off x="209741" y="4796976"/>
            <a:ext cx="21131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  <a:r>
              <a:rPr lang="en-ZA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: On the right column, click on the “image” dropdown arrow</a:t>
            </a:r>
            <a:endParaRPr lang="en-ZA" sz="1600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2D9E81-ABCB-DBBA-93A3-F480E3BADF6E}"/>
              </a:ext>
            </a:extLst>
          </p:cNvPr>
          <p:cNvSpPr txBox="1"/>
          <p:nvPr/>
        </p:nvSpPr>
        <p:spPr>
          <a:xfrm>
            <a:off x="3104731" y="942454"/>
            <a:ext cx="2168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  <a:r>
              <a:rPr lang="en-ZA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: Select on MTG data set and choose LI_AFA</a:t>
            </a:r>
            <a:endParaRPr lang="en-ZA" sz="1600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1F7487-D7A6-D660-F134-D29E1C6FF3E6}"/>
              </a:ext>
            </a:extLst>
          </p:cNvPr>
          <p:cNvSpPr txBox="1"/>
          <p:nvPr/>
        </p:nvSpPr>
        <p:spPr>
          <a:xfrm>
            <a:off x="5014955" y="2893273"/>
            <a:ext cx="20049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Step 4</a:t>
            </a:r>
            <a:r>
              <a:rPr lang="en-ZA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: Remove the white background, scroll down to the “white” tab and disable it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F3789FB-B4DE-AC47-91BF-C167F556F1D2}"/>
              </a:ext>
            </a:extLst>
          </p:cNvPr>
          <p:cNvCxnSpPr>
            <a:cxnSpLocks/>
          </p:cNvCxnSpPr>
          <p:nvPr/>
        </p:nvCxnSpPr>
        <p:spPr>
          <a:xfrm>
            <a:off x="4426448" y="1746895"/>
            <a:ext cx="722395" cy="2535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D4AB09F-DB5F-B4C2-5331-A1C80CF9833E}"/>
              </a:ext>
            </a:extLst>
          </p:cNvPr>
          <p:cNvCxnSpPr>
            <a:cxnSpLocks/>
          </p:cNvCxnSpPr>
          <p:nvPr/>
        </p:nvCxnSpPr>
        <p:spPr>
          <a:xfrm flipH="1">
            <a:off x="3832559" y="1746895"/>
            <a:ext cx="593889" cy="15677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757C9B4-D3EB-2566-0C05-EF842887675F}"/>
              </a:ext>
            </a:extLst>
          </p:cNvPr>
          <p:cNvCxnSpPr>
            <a:cxnSpLocks/>
          </p:cNvCxnSpPr>
          <p:nvPr/>
        </p:nvCxnSpPr>
        <p:spPr>
          <a:xfrm flipV="1">
            <a:off x="2045198" y="4762555"/>
            <a:ext cx="393202" cy="7268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Google Shape;144;g37568bc8004_1_6">
            <a:extLst>
              <a:ext uri="{FF2B5EF4-FFF2-40B4-BE49-F238E27FC236}">
                <a16:creationId xmlns:a16="http://schemas.microsoft.com/office/drawing/2014/main" id="{8021F3A5-9D28-5EEA-2979-B370F23D5EC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14956" y="4333644"/>
            <a:ext cx="2004970" cy="11558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590E903-AF33-8886-62ED-1401C6229C52}"/>
              </a:ext>
            </a:extLst>
          </p:cNvPr>
          <p:cNvCxnSpPr>
            <a:cxnSpLocks/>
          </p:cNvCxnSpPr>
          <p:nvPr/>
        </p:nvCxnSpPr>
        <p:spPr>
          <a:xfrm>
            <a:off x="6010648" y="3963161"/>
            <a:ext cx="361198" cy="9483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F9213FF8-2F55-71BB-E1E3-9FF42E9AC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1ADF271-8C4D-5665-13FE-09C290C0AC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66" y="1245273"/>
            <a:ext cx="2975886" cy="231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84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EC7E4-9DF7-B186-02DA-0F4550968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C5F87A10-EF8E-CF29-A61C-9EE31FD8431D}"/>
              </a:ext>
            </a:extLst>
          </p:cNvPr>
          <p:cNvGrpSpPr/>
          <p:nvPr/>
        </p:nvGrpSpPr>
        <p:grpSpPr>
          <a:xfrm>
            <a:off x="3258731" y="1773451"/>
            <a:ext cx="1841912" cy="1714649"/>
            <a:chOff x="3104731" y="1773451"/>
            <a:chExt cx="1841912" cy="171464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4DCB656-4F3D-F7A2-1A0F-38D976730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17685" y="1773451"/>
              <a:ext cx="1828958" cy="1714649"/>
            </a:xfrm>
            <a:prstGeom prst="rect">
              <a:avLst/>
            </a:prstGeom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2FC5587-9A9E-901C-515C-3BE7F9025B44}"/>
                </a:ext>
              </a:extLst>
            </p:cNvPr>
            <p:cNvSpPr/>
            <p:nvPr/>
          </p:nvSpPr>
          <p:spPr>
            <a:xfrm>
              <a:off x="3104731" y="1773451"/>
              <a:ext cx="735749" cy="32485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312374BB-5651-14B6-11D7-BC551B0BA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017" y="2678365"/>
            <a:ext cx="1813717" cy="15012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D91B35-6129-5128-5772-FC980FADD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1" y="-43917"/>
            <a:ext cx="10872019" cy="909155"/>
          </a:xfrm>
        </p:spPr>
        <p:txBody>
          <a:bodyPr>
            <a:normAutofit/>
          </a:bodyPr>
          <a:lstStyle/>
          <a:p>
            <a:r>
              <a:rPr lang="en-ZA" sz="3400" b="1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 Satellite and LI AFA Data</a:t>
            </a:r>
            <a:endParaRPr lang="en-ZA" sz="2500" b="1" noProof="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E218A8-D33E-5F46-5D72-E30F0C526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550" y="4126524"/>
            <a:ext cx="1940007" cy="15895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893212-97E3-2847-CB0D-4B87450017AA}"/>
              </a:ext>
            </a:extLst>
          </p:cNvPr>
          <p:cNvSpPr txBox="1"/>
          <p:nvPr/>
        </p:nvSpPr>
        <p:spPr>
          <a:xfrm>
            <a:off x="7262409" y="942454"/>
            <a:ext cx="4498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Step </a:t>
            </a:r>
            <a:r>
              <a:rPr lang="en-ZA" sz="16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ZA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: Adjust the opacity and transparency of both images to achieve the contrast in the overlay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47E148-4F68-2FB3-C0F8-A3B091F64282}"/>
              </a:ext>
            </a:extLst>
          </p:cNvPr>
          <p:cNvSpPr txBox="1"/>
          <p:nvPr/>
        </p:nvSpPr>
        <p:spPr>
          <a:xfrm>
            <a:off x="133847" y="3477125"/>
            <a:ext cx="2757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  <a:r>
              <a:rPr lang="en-ZA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: Load the MTG satellite data set and choose “LI_AFA”</a:t>
            </a:r>
            <a:endParaRPr lang="en-ZA" sz="1600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C6407C-1162-70DC-7D12-58D810EF2E34}"/>
              </a:ext>
            </a:extLst>
          </p:cNvPr>
          <p:cNvSpPr txBox="1"/>
          <p:nvPr/>
        </p:nvSpPr>
        <p:spPr>
          <a:xfrm>
            <a:off x="1096281" y="4382708"/>
            <a:ext cx="21131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  <a:r>
              <a:rPr lang="en-ZA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: On the right column, click on the “image” dropdown arrow</a:t>
            </a:r>
            <a:endParaRPr lang="en-ZA" sz="1600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EB2DE7-7748-4632-407B-9F3AF093A8E5}"/>
              </a:ext>
            </a:extLst>
          </p:cNvPr>
          <p:cNvSpPr txBox="1"/>
          <p:nvPr/>
        </p:nvSpPr>
        <p:spPr>
          <a:xfrm>
            <a:off x="3297238" y="942454"/>
            <a:ext cx="2168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  <a:r>
              <a:rPr lang="en-ZA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: Select the MTG FCI 10.5 satellite dataset</a:t>
            </a:r>
            <a:endParaRPr lang="en-ZA" sz="1600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B40267-A2F8-7F23-C163-C2B98530E008}"/>
              </a:ext>
            </a:extLst>
          </p:cNvPr>
          <p:cNvSpPr txBox="1"/>
          <p:nvPr/>
        </p:nvSpPr>
        <p:spPr>
          <a:xfrm>
            <a:off x="5189765" y="943735"/>
            <a:ext cx="20049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Step 4</a:t>
            </a:r>
            <a:r>
              <a:rPr lang="en-ZA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: Remove the white background if it appears, by scrolling down to the “background” tab and disable it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0C0D4CE-4CD7-E6F5-894A-48138767108A}"/>
              </a:ext>
            </a:extLst>
          </p:cNvPr>
          <p:cNvCxnSpPr>
            <a:cxnSpLocks/>
          </p:cNvCxnSpPr>
          <p:nvPr/>
        </p:nvCxnSpPr>
        <p:spPr>
          <a:xfrm flipH="1">
            <a:off x="3983200" y="1678029"/>
            <a:ext cx="475257" cy="15401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F0E755D-CBE5-1A45-6B64-0E9463EB924F}"/>
              </a:ext>
            </a:extLst>
          </p:cNvPr>
          <p:cNvCxnSpPr>
            <a:cxnSpLocks/>
          </p:cNvCxnSpPr>
          <p:nvPr/>
        </p:nvCxnSpPr>
        <p:spPr>
          <a:xfrm flipV="1">
            <a:off x="2812291" y="4671648"/>
            <a:ext cx="571099" cy="5962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EB09379-C3BD-E313-0D3B-E22695D5EA80}"/>
              </a:ext>
            </a:extLst>
          </p:cNvPr>
          <p:cNvCxnSpPr>
            <a:cxnSpLocks/>
          </p:cNvCxnSpPr>
          <p:nvPr/>
        </p:nvCxnSpPr>
        <p:spPr>
          <a:xfrm flipH="1">
            <a:off x="6278875" y="2483266"/>
            <a:ext cx="320298" cy="3946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DD6063A-9292-7183-D909-2DC604C00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0983" y="1791630"/>
            <a:ext cx="4674746" cy="35582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1FD8CE9-EE04-D1D2-B2E1-0C855D540B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9" y="1059870"/>
            <a:ext cx="3128050" cy="242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64125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Landing page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defa4170-0d19-0005-0004-bc88714345d2}" enabled="1" method="Standard" siteId="{fd2550a8-84b7-42d4-9ec6-c1aef2c7519a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1859</TotalTime>
  <Words>884</Words>
  <Application>Microsoft Office PowerPoint</Application>
  <PresentationFormat>Widescreen</PresentationFormat>
  <Paragraphs>73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Amasis MT Pro Black</vt:lpstr>
      <vt:lpstr>Aptos</vt:lpstr>
      <vt:lpstr>Aptos Display</vt:lpstr>
      <vt:lpstr>Arial</vt:lpstr>
      <vt:lpstr>Lucida Sans Unicode</vt:lpstr>
      <vt:lpstr>Presentations</vt:lpstr>
      <vt:lpstr>Landing page design</vt:lpstr>
      <vt:lpstr>Creating Overlays in PUMA-2025</vt:lpstr>
      <vt:lpstr>Importance of Overlays in the Forecasting Process</vt:lpstr>
      <vt:lpstr>Key Functions of Overlays</vt:lpstr>
      <vt:lpstr>Creating overlays in PUMA 2025</vt:lpstr>
      <vt:lpstr>Possible Overlays in PUMA 2025</vt:lpstr>
      <vt:lpstr>Overlay NWP with NWP</vt:lpstr>
      <vt:lpstr>PowerPoint Presentation</vt:lpstr>
      <vt:lpstr>Overlay Satellite and LI AFA Data</vt:lpstr>
      <vt:lpstr>Overlay Satellite and LI AFA Data</vt:lpstr>
      <vt:lpstr>Overlay MDD and NWP Datasets</vt:lpstr>
      <vt:lpstr>Overlay MDD and Satellite Data</vt:lpstr>
      <vt:lpstr>Overlay Two Satellite Products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Freddy Heritier Falanga</dc:creator>
  <cp:lastModifiedBy>Lee-Ann Simpson</cp:lastModifiedBy>
  <cp:revision>21</cp:revision>
  <dcterms:created xsi:type="dcterms:W3CDTF">2025-08-14T09:20:11Z</dcterms:created>
  <dcterms:modified xsi:type="dcterms:W3CDTF">2025-08-24T16:07:11Z</dcterms:modified>
</cp:coreProperties>
</file>