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5" r:id="rId1"/>
    <p:sldMasterId id="2147483667" r:id="rId2"/>
    <p:sldMasterId id="2147483669" r:id="rId3"/>
  </p:sldMasterIdLst>
  <p:notesMasterIdLst>
    <p:notesMasterId r:id="rId10"/>
  </p:notesMasterIdLst>
  <p:sldIdLst>
    <p:sldId id="262" r:id="rId4"/>
    <p:sldId id="259" r:id="rId5"/>
    <p:sldId id="260" r:id="rId6"/>
    <p:sldId id="261" r:id="rId7"/>
    <p:sldId id="265" r:id="rId8"/>
    <p:sldId id="266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AE06E3D-3322-4537-991E-ED3113EE6FD7}">
  <a:tblStyle styleId="{BAE06E3D-3322-4537-991E-ED3113EE6FD7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4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5294" y="8685706"/>
            <a:ext cx="2971107" cy="4582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968068D-7C08-4804-B974-A5680252BEE8}" type="slidenum">
              <a:rPr lang="en-AU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45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 smtClean="0">
                <a:cs typeface="Arial" charset="0"/>
              </a:rPr>
              <a:t>Examples of “Feel” (motivation)</a:t>
            </a:r>
          </a:p>
          <a:p>
            <a:pPr marL="175614" indent="-17561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>
                <a:cs typeface="Arial" charset="0"/>
              </a:rPr>
              <a:t>I don’t want to do this training</a:t>
            </a:r>
          </a:p>
          <a:p>
            <a:pPr marL="175614" indent="-17561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>
                <a:cs typeface="Arial" charset="0"/>
              </a:rPr>
              <a:t>I know I should give up smoking/lose weight/work better but …</a:t>
            </a:r>
          </a:p>
          <a:p>
            <a:pPr marL="175614" indent="-17561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>
                <a:cs typeface="Arial" charset="0"/>
              </a:rPr>
              <a:t>This is too hard …</a:t>
            </a:r>
          </a:p>
          <a:p>
            <a:pPr marL="175614" indent="-17561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>
                <a:cs typeface="Arial" charset="0"/>
              </a:rPr>
              <a:t>I don’t really care about improving my work/what the clients want</a:t>
            </a:r>
          </a:p>
          <a:p>
            <a:pPr marL="175614" indent="-175614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dirty="0" smtClean="0">
                <a:cs typeface="Arial" charset="0"/>
              </a:rPr>
              <a:t>I’m happy coasting on the “OK plateau”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5294" y="8685706"/>
            <a:ext cx="2971107" cy="4582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68E7045-B350-45E7-838B-2E63D44FA4AE}" type="slidenum">
              <a:rPr lang="en-AU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3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2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10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B78931-6EA0-4570-A8DC-B0793C5C2009}" type="datetimeFigureOut">
              <a:rPr lang="en-AU"/>
              <a:pPr>
                <a:defRPr/>
              </a:pPr>
              <a:t>23/07/2014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D86300A-6447-4F3B-84C3-B203941C71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746522"/>
          </a:xfrm>
          <a:prstGeom prst="rect">
            <a:avLst/>
          </a:prstGeom>
          <a:blipFill dpi="0" rotWithShape="1">
            <a:blip r:embed="rId2" cstate="print">
              <a:extLst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72654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2400" kern="12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7544" y="3"/>
            <a:ext cx="8676456" cy="746167"/>
          </a:xfr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lang="en-US" sz="2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DC0D76B-C737-428D-94FF-182D79BAE263}" type="datetimeFigureOut">
              <a:rPr lang="en-AU"/>
              <a:pPr>
                <a:defRPr/>
              </a:pPr>
              <a:t>23/07/2014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73096C0-CF6E-4457-A347-9E0B41E45C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 rot="-5400000">
            <a:off x="7856150" y="1188719"/>
            <a:ext cx="18287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 rot="-5400000">
            <a:off x="7882819" y="2990849"/>
            <a:ext cx="177546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39" cy="29717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6C66DB-46CE-4472-AFCD-3CAC62A29FB7}" type="datetimeFigureOut">
              <a:rPr lang="en-AU" kern="1200">
                <a:ea typeface="+mn-ea"/>
              </a:rPr>
              <a:pPr>
                <a:defRPr/>
              </a:pPr>
              <a:t>23/07/2014</a:t>
            </a:fld>
            <a:endParaRPr lang="en-AU" kern="120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kern="120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59A8A6-4E07-4E78-9811-07D901B36E2B}" type="slidenum">
              <a:rPr lang="en-AU" kern="1200">
                <a:latin typeface="Calibri" pitchFamily="32" charset="0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 kern="1200">
              <a:latin typeface="Calibri" pitchFamily="32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6C66DB-46CE-4472-AFCD-3CAC62A29FB7}" type="datetimeFigureOut">
              <a:rPr lang="en-AU" kern="1200">
                <a:ea typeface="+mn-ea"/>
              </a:rPr>
              <a:pPr>
                <a:defRPr/>
              </a:pPr>
              <a:t>23/07/2014</a:t>
            </a:fld>
            <a:endParaRPr lang="en-AU" kern="1200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kern="120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59A8A6-4E07-4E78-9811-07D901B36E2B}" type="slidenum">
              <a:rPr lang="en-AU" kern="1200">
                <a:latin typeface="Calibri" pitchFamily="32" charset="0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 kern="1200">
              <a:latin typeface="Calibri" pitchFamily="32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iandbell@fastmail.f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93" y="357189"/>
            <a:ext cx="8353425" cy="275510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257175" indent="-2571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AU" sz="4800" kern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Plan for </a:t>
            </a:r>
            <a:r>
              <a:rPr lang="en-AU" sz="88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change</a:t>
            </a:r>
            <a:r>
              <a:rPr lang="en-AU" sz="8800" b="1" kern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 </a:t>
            </a:r>
            <a:endParaRPr lang="en-AU" sz="6600" b="1" kern="1200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AU" sz="4800" kern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with a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AU" sz="88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Think-Do-Feel</a:t>
            </a:r>
            <a:r>
              <a:rPr lang="en-AU" sz="6600" b="1" kern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AU" sz="4800" kern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Table</a:t>
            </a:r>
            <a:endParaRPr lang="en-AU" sz="6600" kern="1200" dirty="0" smtClean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  <a:cs typeface="+mn-cs"/>
            </a:endParaRP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5146680" y="4463654"/>
            <a:ext cx="244951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3600" b="1" kern="1200" spc="40" dirty="0" smtClean="0">
                <a:solidFill>
                  <a:prstClr val="white"/>
                </a:solidFill>
                <a:ea typeface="+mn-ea"/>
                <a:cs typeface="+mn-cs"/>
              </a:rPr>
              <a:t>Ian Bell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1300" kern="1200" dirty="0" smtClean="0">
                <a:solidFill>
                  <a:prstClr val="white"/>
                </a:solidFill>
                <a:ea typeface="+mn-ea"/>
                <a:cs typeface="+mn-cs"/>
                <a:hlinkClick r:id="rId4"/>
              </a:rPr>
              <a:t>iandbell@fastmail.fm</a:t>
            </a:r>
            <a:r>
              <a:rPr lang="en-AU" sz="1300" kern="1200" dirty="0" smtClean="0">
                <a:solidFill>
                  <a:prstClr val="white"/>
                </a:solidFill>
                <a:ea typeface="+mn-ea"/>
                <a:cs typeface="+mn-cs"/>
              </a:rPr>
              <a:t> </a:t>
            </a:r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3975" y="3651650"/>
            <a:ext cx="1651000" cy="159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257132">
            <a:off x="1408114" y="2834337"/>
            <a:ext cx="1800225" cy="7571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22B79"/>
            </a:solidFill>
          </a:ln>
          <a:effectLst>
            <a:outerShdw blurRad="50800" dist="88900" dir="36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kern="1200" dirty="0">
                <a:solidFill>
                  <a:srgbClr val="122B79"/>
                </a:solidFill>
                <a:latin typeface="Calibri" panose="020F0502020204030204" pitchFamily="34" charset="0"/>
                <a:ea typeface="+mn-ea"/>
                <a:cs typeface="+mn-cs"/>
              </a:rPr>
              <a:t>Planning a presentation</a:t>
            </a:r>
          </a:p>
        </p:txBody>
      </p:sp>
      <p:sp>
        <p:nvSpPr>
          <p:cNvPr id="7" name="TextBox 6"/>
          <p:cNvSpPr txBox="1"/>
          <p:nvPr/>
        </p:nvSpPr>
        <p:spPr>
          <a:xfrm rot="1554205">
            <a:off x="5854705" y="2834337"/>
            <a:ext cx="2111375" cy="7571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22B79"/>
            </a:solidFill>
          </a:ln>
          <a:effectLst>
            <a:outerShdw blurRad="50800" dist="88900" dir="36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kern="1200" dirty="0">
                <a:solidFill>
                  <a:srgbClr val="122B79"/>
                </a:solidFill>
                <a:latin typeface="Calibri" panose="020F0502020204030204" pitchFamily="34" charset="0"/>
                <a:ea typeface="+mn-ea"/>
                <a:cs typeface="+mn-cs"/>
              </a:rPr>
              <a:t>Planning a    training session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6968" y="3813573"/>
            <a:ext cx="1868487" cy="7571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22B79"/>
            </a:solidFill>
          </a:ln>
          <a:effectLst>
            <a:outerShdw blurRad="50800" dist="88900" dir="36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AU" sz="2400" kern="1200" dirty="0">
                <a:solidFill>
                  <a:srgbClr val="122B79"/>
                </a:solidFill>
                <a:latin typeface="Calibri" panose="020F0502020204030204" pitchFamily="34" charset="0"/>
                <a:ea typeface="+mn-ea"/>
                <a:cs typeface="+mn-cs"/>
              </a:rPr>
              <a:t>A submission or request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3"/>
          </p:nvPr>
        </p:nvSpPr>
        <p:spPr>
          <a:xfrm>
            <a:off x="468318" y="1"/>
            <a:ext cx="8675687" cy="74652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AU" altLang="en-US">
                <a:solidFill>
                  <a:srgbClr val="FFFFFF"/>
                </a:solidFill>
              </a:rPr>
              <a:t>CALMet Online 2014 Think-Do-Feel Table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735806"/>
          <a:ext cx="9144000" cy="4353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6302"/>
                <a:gridCol w="3578849"/>
                <a:gridCol w="3578849"/>
              </a:tblGrid>
              <a:tr h="826063"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L="68602" marR="68602" marT="25701" marB="2570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endParaRPr lang="en-A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02" marR="68602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  <a:endParaRPr lang="en-A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02" marR="68602" marT="25701" marB="25701" anchor="ctr">
                    <a:gradFill flip="none" rotWithShape="1"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1794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Think</a:t>
                      </a:r>
                      <a:endParaRPr lang="en-A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02" marR="68602" marT="25701" marB="2570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What do people think about CALMet Online now?</a:t>
                      </a:r>
                    </a:p>
                  </a:txBody>
                  <a:tcPr marL="68602" marR="68602" marT="25701" marB="257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What do we want them to think?</a:t>
                      </a:r>
                      <a:endParaRPr lang="en-AU" sz="2800" dirty="0"/>
                    </a:p>
                  </a:txBody>
                  <a:tcPr marL="68602" marR="68602" marT="25701" marB="25701" anchor="ctr"/>
                </a:tc>
              </a:tr>
              <a:tr h="11742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lang="en-A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02" marR="68602" marT="25701" marB="25701" anchor="ctr">
                    <a:gradFill flip="none" rotWithShape="1"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What, if</a:t>
                      </a:r>
                      <a:r>
                        <a:rPr lang="en-AU" sz="2800" baseline="0" dirty="0" smtClean="0"/>
                        <a:t> anything,</a:t>
                      </a:r>
                      <a:r>
                        <a:rPr lang="en-AU" sz="2800" dirty="0" smtClean="0"/>
                        <a:t> do they do now?</a:t>
                      </a:r>
                    </a:p>
                  </a:txBody>
                  <a:tcPr marL="68602" marR="68602" marT="25701" marB="257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What do you want them to do?</a:t>
                      </a:r>
                      <a:endParaRPr lang="en-AU" sz="2800" dirty="0"/>
                    </a:p>
                  </a:txBody>
                  <a:tcPr marL="68602" marR="68602" marT="25701" marB="25701" anchor="ctr"/>
                </a:tc>
              </a:tr>
              <a:tr h="11742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Feel</a:t>
                      </a:r>
                      <a:endParaRPr lang="en-A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602" marR="68602" marT="25701" marB="25701" anchor="ctr">
                    <a:gradFill flip="none" rotWithShape="1"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How do people feel about this event?</a:t>
                      </a:r>
                    </a:p>
                  </a:txBody>
                  <a:tcPr marL="68602" marR="68602" marT="25701" marB="257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800" dirty="0" smtClean="0"/>
                        <a:t>How do you want</a:t>
                      </a:r>
                      <a:r>
                        <a:rPr lang="en-AU" sz="2800" baseline="0" dirty="0" smtClean="0"/>
                        <a:t> </a:t>
                      </a:r>
                      <a:r>
                        <a:rPr lang="en-AU" sz="2800" dirty="0" smtClean="0"/>
                        <a:t>them to feel?</a:t>
                      </a:r>
                      <a:endParaRPr lang="en-AU" sz="2800" dirty="0"/>
                    </a:p>
                  </a:txBody>
                  <a:tcPr marL="68602" marR="68602" marT="25701" marB="25701" anchor="ctr"/>
                </a:tc>
              </a:tr>
            </a:tbl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1701800" y="1869283"/>
            <a:ext cx="1701800" cy="1023938"/>
            <a:chOff x="3103972" y="1364982"/>
            <a:chExt cx="1702184" cy="1366257"/>
          </a:xfrm>
        </p:grpSpPr>
        <p:pic>
          <p:nvPicPr>
            <p:cNvPr id="7" name="Picture 51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4085456" y="1364982"/>
              <a:ext cx="720700" cy="13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  <p:pic>
          <p:nvPicPr>
            <p:cNvPr id="8" name="Picture 51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3672046" y="1575693"/>
              <a:ext cx="611922" cy="115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  <p:pic>
          <p:nvPicPr>
            <p:cNvPr id="9" name="Picture 51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3103972" y="1374304"/>
              <a:ext cx="720700" cy="135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041300" y="268900"/>
            <a:ext cx="6451799" cy="57465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400" dirty="0">
                <a:latin typeface="Love Ya Like A Sister"/>
                <a:ea typeface="Love Ya Like A Sister"/>
                <a:cs typeface="Love Ya Like A Sister"/>
                <a:sym typeface="Love Ya Like A Sister"/>
              </a:rPr>
              <a:t>Think-Do-Feel Table - Planning for Change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9200" y="98096"/>
            <a:ext cx="1328000" cy="5702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Shape 132"/>
          <p:cNvGraphicFramePr/>
          <p:nvPr/>
        </p:nvGraphicFramePr>
        <p:xfrm>
          <a:off x="1" y="771550"/>
          <a:ext cx="9143999" cy="45539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28124"/>
                <a:gridCol w="4022987"/>
                <a:gridCol w="4392888"/>
              </a:tblGrid>
              <a:tr h="4159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Now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After</a:t>
                      </a:r>
                    </a:p>
                  </a:txBody>
                  <a:tcPr marL="91425" marR="91425" marT="91425" marB="91425"/>
                </a:tc>
              </a:tr>
              <a:tr h="41379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Think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4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</a:t>
                      </a: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Yet another online event."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 "The topics are not very relevant to me."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"The format is not appealing."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"This event stay similar each year"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"As the expert in the field, no chance to have my expertise improved, no new approach could be learnt. 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"This event no longer fit for me, no longer my arena"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"It is an online event that will help me in my job."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"It will connect me with other people struggling with same problems."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"It will be attractive and easy to join without any costs. "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"It will be a great chance to meet old colleagues and acquainted and welcome some new colleagues"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041300" y="268900"/>
            <a:ext cx="6451799" cy="57465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400" dirty="0">
                <a:latin typeface="Love Ya Like A Sister"/>
                <a:ea typeface="Love Ya Like A Sister"/>
                <a:cs typeface="Love Ya Like A Sister"/>
                <a:sym typeface="Love Ya Like A Sister"/>
              </a:rPr>
              <a:t>Think-Do-Feel Table - Planning for Change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9200" y="98096"/>
            <a:ext cx="1328000" cy="5702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Shape 132"/>
          <p:cNvGraphicFramePr/>
          <p:nvPr/>
        </p:nvGraphicFramePr>
        <p:xfrm>
          <a:off x="1" y="771550"/>
          <a:ext cx="9143999" cy="45539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28124"/>
                <a:gridCol w="2691747"/>
                <a:gridCol w="5724128"/>
              </a:tblGrid>
              <a:tr h="4159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Now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After</a:t>
                      </a:r>
                    </a:p>
                  </a:txBody>
                  <a:tcPr marL="91425" marR="91425" marT="91425" marB="91425"/>
                </a:tc>
              </a:tr>
              <a:tr h="41379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 sz="14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Do</a:t>
                      </a:r>
                      <a:endParaRPr lang="en-GB" sz="14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Listen passively to some session.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Make note of the event, but not actively try to join it.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Enthusiastically register and be hungry for more information.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Send wishes about topics we want to learn more.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Apply and take into use the materials and new applications we have seen and tried during the event.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Contribute actively in giving feedbacks, advises and more than that, share expertises which could inspire others to apply the lesson learned.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Find opportunity to mapping new persons attended that potentially to be involved as the local expert in the recent activities/projects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041300" y="268900"/>
            <a:ext cx="6451799" cy="57465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400" dirty="0">
                <a:latin typeface="Love Ya Like A Sister"/>
                <a:ea typeface="Love Ya Like A Sister"/>
                <a:cs typeface="Love Ya Like A Sister"/>
                <a:sym typeface="Love Ya Like A Sister"/>
              </a:rPr>
              <a:t>Think-Do-Feel Table - Planning for Change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9200" y="98096"/>
            <a:ext cx="1328000" cy="5702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Shape 132"/>
          <p:cNvGraphicFramePr/>
          <p:nvPr/>
        </p:nvGraphicFramePr>
        <p:xfrm>
          <a:off x="1" y="771550"/>
          <a:ext cx="9143999" cy="455390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28124"/>
                <a:gridCol w="4022987"/>
                <a:gridCol w="4392888"/>
              </a:tblGrid>
              <a:tr h="4159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Now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GB" sz="1400" b="1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After</a:t>
                      </a:r>
                    </a:p>
                  </a:txBody>
                  <a:tcPr marL="91425" marR="91425" marT="91425" marB="91425"/>
                </a:tc>
              </a:tr>
              <a:tr h="41379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 sz="1400" b="1" dirty="0" smtClean="0"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</a:t>
                      </a:r>
                      <a:endParaRPr lang="en-GB" sz="1400" b="1" dirty="0"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indifferent.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unmotivated.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powerless to make the event worthwhile to attend.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bored.</a:t>
                      </a:r>
                      <a:endParaRPr lang="en-IE" sz="1800" dirty="0">
                        <a:solidFill>
                          <a:srgbClr val="0070C0"/>
                        </a:solidFill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Empowered and enthusiastic about training.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being a part of a community and not lonely.</a:t>
                      </a:r>
                    </a:p>
                    <a:p>
                      <a:pPr marL="457200" lvl="0" indent="-2794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</a:pPr>
                      <a:r>
                        <a:rPr lang="en-IE" sz="1800" dirty="0" smtClean="0">
                          <a:solidFill>
                            <a:srgbClr val="0070C0"/>
                          </a:solidFill>
                          <a:latin typeface="Love Ya Like A Sister"/>
                          <a:ea typeface="Love Ya Like A Sister"/>
                          <a:cs typeface="Love Ya Like A Sister"/>
                          <a:sym typeface="Love Ya Like A Sister"/>
                        </a:rPr>
                        <a:t>Feel refreshed after the session. </a:t>
                      </a:r>
                      <a:endParaRPr lang="en-IE" sz="1800" dirty="0">
                        <a:solidFill>
                          <a:srgbClr val="0070C0"/>
                        </a:solidFill>
                        <a:latin typeface="Love Ya Like A Sister"/>
                        <a:ea typeface="Love Ya Like A Sister"/>
                        <a:cs typeface="Love Ya Like A Sister"/>
                        <a:sym typeface="Love Ya Like A Sister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436</Words>
  <Application>Microsoft Office PowerPoint</Application>
  <PresentationFormat>On-screen Show (16:9)</PresentationFormat>
  <Paragraphs>65</Paragraphs>
  <Slides>6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simple-light</vt:lpstr>
      <vt:lpstr>2_Office Theme</vt:lpstr>
      <vt:lpstr>3_Office Theme</vt:lpstr>
      <vt:lpstr>Slide 0</vt:lpstr>
      <vt:lpstr>Slide 1</vt:lpstr>
      <vt:lpstr>Slide 2</vt:lpstr>
      <vt:lpstr>Think-Do-Feel Table - Planning for Change </vt:lpstr>
      <vt:lpstr>Think-Do-Feel Table - Planning for Change </vt:lpstr>
      <vt:lpstr>Think-Do-Feel Table - Planning for Change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Think-Do-Feel Table - Planning for Change</dc:title>
  <dc:creator>Vesa Nietosvaara</dc:creator>
  <cp:lastModifiedBy>Vesa Nietosvaara</cp:lastModifiedBy>
  <cp:revision>2</cp:revision>
  <dcterms:modified xsi:type="dcterms:W3CDTF">2014-07-23T12:00:04Z</dcterms:modified>
</cp:coreProperties>
</file>