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5" r:id="rId2"/>
    <p:sldId id="268" r:id="rId3"/>
    <p:sldId id="269" r:id="rId4"/>
    <p:sldId id="271" r:id="rId5"/>
    <p:sldId id="274" r:id="rId6"/>
    <p:sldId id="258" r:id="rId7"/>
    <p:sldId id="262" r:id="rId8"/>
    <p:sldId id="260" r:id="rId9"/>
  </p:sldIdLst>
  <p:sldSz cx="9144000" cy="6858000" type="screen4x3"/>
  <p:notesSz cx="6797675" cy="992822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sdiklat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D00"/>
    <a:srgbClr val="CCFF99"/>
    <a:srgbClr val="CC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B14A2-6F35-4CD4-BFA2-E3B56E9F2ACE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2B2FB-6DDE-44ED-AA8E-673640DA4B6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684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Beginning in 2010, </a:t>
            </a:r>
            <a:r>
              <a:rPr lang="en-US" dirty="0" err="1" smtClean="0"/>
              <a:t>CALMet</a:t>
            </a:r>
            <a:r>
              <a:rPr lang="en-US" baseline="0" dirty="0" smtClean="0"/>
              <a:t> Online is conducted to filling the gap between two </a:t>
            </a:r>
            <a:r>
              <a:rPr lang="en-US" baseline="0" dirty="0" err="1" smtClean="0"/>
              <a:t>CALMet</a:t>
            </a:r>
            <a:r>
              <a:rPr lang="en-US" baseline="0" dirty="0" smtClean="0"/>
              <a:t> Conferences and to provide opportunity for participants who can not attend the face-to-face symposium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2B2FB-6DDE-44ED-AA8E-673640DA4B65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2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to support the </a:t>
            </a:r>
            <a:r>
              <a:rPr lang="en-US" dirty="0" err="1" smtClean="0"/>
              <a:t>CALMet</a:t>
            </a:r>
            <a:r>
              <a:rPr lang="en-US" dirty="0" smtClean="0"/>
              <a:t> activities, there is </a:t>
            </a:r>
            <a:r>
              <a:rPr lang="en-US" dirty="0" err="1" smtClean="0"/>
              <a:t>CALMet</a:t>
            </a:r>
            <a:r>
              <a:rPr lang="en-US" dirty="0" smtClean="0"/>
              <a:t> Working Group. But for </a:t>
            </a:r>
            <a:r>
              <a:rPr lang="en-US" dirty="0" err="1" smtClean="0"/>
              <a:t>CALMet</a:t>
            </a:r>
            <a:r>
              <a:rPr lang="en-US" dirty="0" smtClean="0"/>
              <a:t> Online 2014, there is a sub-working</a:t>
            </a:r>
            <a:r>
              <a:rPr lang="en-US" baseline="0" dirty="0" smtClean="0"/>
              <a:t> group established and consists of 9 </a:t>
            </a:r>
            <a:r>
              <a:rPr lang="en-US" baseline="0" dirty="0" err="1" smtClean="0"/>
              <a:t>personnels</a:t>
            </a:r>
            <a:r>
              <a:rPr lang="en-US" baseline="0" dirty="0" smtClean="0"/>
              <a:t> from all over the world and come from some institutions.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2B2FB-6DDE-44ED-AA8E-673640DA4B65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433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6DEC06-377D-49E4-847C-547FA413D1D4}" type="datetimeFigureOut">
              <a:rPr lang="id-ID" smtClean="0"/>
              <a:pPr/>
              <a:t>01/08/2014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0649371-AF5F-438D-9E8D-F0EB6B3F622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emf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met.org/p/calmet-online-2014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127" y="2996952"/>
            <a:ext cx="7772400" cy="1780108"/>
          </a:xfrm>
        </p:spPr>
        <p:txBody>
          <a:bodyPr>
            <a:normAutofit/>
          </a:bodyPr>
          <a:lstStyle/>
          <a:p>
            <a:r>
              <a:rPr lang="id-ID" sz="6000" b="1" dirty="0" smtClean="0"/>
              <a:t>CALMet Online 2014</a:t>
            </a:r>
            <a:endParaRPr lang="id-ID" sz="6000" b="1" dirty="0"/>
          </a:p>
        </p:txBody>
      </p:sp>
      <p:pic>
        <p:nvPicPr>
          <p:cNvPr id="3074" name="Picture 2" descr="D:\OUT_OF_TUD\INTERNATIONAL_ACTIVITIES\CALMET_matter\CALMEtonline2014\calmet_logo and flyer\calmet_4_logo_png_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80" y="899362"/>
            <a:ext cx="44618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21559" y="6334092"/>
            <a:ext cx="2952328" cy="316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id-ID" sz="1600" b="1" dirty="0" smtClean="0">
                <a:solidFill>
                  <a:schemeClr val="accent3"/>
                </a:solidFill>
              </a:rPr>
              <a:t>Vesa Nietosvaara (EUMETSAT)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48836" y="6307945"/>
            <a:ext cx="2952328" cy="36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id-ID" sz="1600" b="1" dirty="0" smtClean="0">
                <a:solidFill>
                  <a:schemeClr val="accent3"/>
                </a:solidFill>
              </a:rPr>
              <a:t>Roro Yuliana Purwanti (BMKG)</a:t>
            </a:r>
            <a:endParaRPr lang="id-ID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5" y="332656"/>
            <a:ext cx="8280920" cy="621069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613038"/>
            <a:ext cx="4337651" cy="1943389"/>
          </a:xfrm>
        </p:spPr>
        <p:txBody>
          <a:bodyPr>
            <a:noAutofit/>
          </a:bodyPr>
          <a:lstStyle/>
          <a:p>
            <a:pPr algn="l"/>
            <a:r>
              <a:rPr lang="id-ID" sz="6000" b="1" dirty="0" smtClean="0">
                <a:solidFill>
                  <a:schemeClr val="bg1"/>
                </a:solidFill>
              </a:rPr>
              <a:t>CALMet </a:t>
            </a:r>
            <a:br>
              <a:rPr lang="id-ID" sz="6000" b="1" dirty="0" smtClean="0">
                <a:solidFill>
                  <a:schemeClr val="bg1"/>
                </a:solidFill>
              </a:rPr>
            </a:br>
            <a:r>
              <a:rPr lang="id-ID" sz="5400" b="1" dirty="0" smtClean="0">
                <a:solidFill>
                  <a:schemeClr val="bg1"/>
                </a:solidFill>
              </a:rPr>
              <a:t>in brief</a:t>
            </a:r>
            <a:endParaRPr lang="id-ID" sz="5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77">
            <a:off x="4090017" y="1249875"/>
            <a:ext cx="1015356" cy="4205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bliqueTop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/>
          <a:stretch/>
        </p:blipFill>
        <p:spPr bwMode="auto">
          <a:xfrm rot="20500735">
            <a:off x="1382188" y="2542416"/>
            <a:ext cx="1333474" cy="5366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 descr="D:\OUT_OF_TUD\INTERNATIONAL_ACTIVITIES\CALMET_matter\CALMEtonline2014\calmet_logo and flyer\calmet_4_logo_png_re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3022">
            <a:off x="4582010" y="3767527"/>
            <a:ext cx="3025237" cy="1806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572">
            <a:off x="2862847" y="1438235"/>
            <a:ext cx="762671" cy="8410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7680">
            <a:off x="2753029" y="3007074"/>
            <a:ext cx="1770702" cy="697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08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7704856" cy="5661248"/>
          </a:xfrm>
        </p:spPr>
        <p:txBody>
          <a:bodyPr>
            <a:noAutofit/>
          </a:bodyPr>
          <a:lstStyle/>
          <a:p>
            <a:r>
              <a:rPr lang="id-ID" sz="1600" b="1" dirty="0">
                <a:solidFill>
                  <a:schemeClr val="accent3"/>
                </a:solidFill>
              </a:rPr>
              <a:t>Co-Chair: Heleen ter Pelkwijk (KNMI)</a:t>
            </a:r>
          </a:p>
          <a:p>
            <a:r>
              <a:rPr lang="id-ID" sz="1600" b="1" dirty="0">
                <a:solidFill>
                  <a:schemeClr val="accent3"/>
                </a:solidFill>
              </a:rPr>
              <a:t>Co-Chair: Patrick Parrish (WMO)</a:t>
            </a:r>
          </a:p>
          <a:p>
            <a:r>
              <a:rPr lang="id-ID" sz="1600" b="1" dirty="0">
                <a:solidFill>
                  <a:schemeClr val="accent3"/>
                </a:solidFill>
              </a:rPr>
              <a:t>Program Committee Co-Chair: Bruce Muller (UCAR/COMET)</a:t>
            </a:r>
          </a:p>
          <a:p>
            <a:r>
              <a:rPr lang="id-ID" sz="1600" dirty="0"/>
              <a:t>Ian Bell (Australian Bureau of Meteorology-retired)</a:t>
            </a:r>
          </a:p>
          <a:p>
            <a:r>
              <a:rPr lang="id-ID" sz="1600" dirty="0"/>
              <a:t>Laurent Borrell (MeteoFrance)</a:t>
            </a:r>
          </a:p>
          <a:p>
            <a:r>
              <a:rPr lang="id-ID" sz="1600" b="1" dirty="0">
                <a:solidFill>
                  <a:schemeClr val="accent3"/>
                </a:solidFill>
              </a:rPr>
              <a:t>Roger Deslandes (Australian Bureau of Meteorology)</a:t>
            </a:r>
          </a:p>
          <a:p>
            <a:r>
              <a:rPr lang="id-ID" sz="1600" dirty="0"/>
              <a:t>Ednaldo Oliveira Dos Santos (UNEMET Brasil)</a:t>
            </a:r>
          </a:p>
          <a:p>
            <a:r>
              <a:rPr lang="id-ID" sz="1600" dirty="0"/>
              <a:t>Liesl Dyson (University of Pretoria)</a:t>
            </a:r>
          </a:p>
          <a:p>
            <a:r>
              <a:rPr lang="id-ID" sz="1600" dirty="0"/>
              <a:t>Hamidou Hama (EAMAC)</a:t>
            </a:r>
          </a:p>
          <a:p>
            <a:r>
              <a:rPr lang="id-ID" sz="1600" b="1" dirty="0">
                <a:solidFill>
                  <a:schemeClr val="accent3"/>
                </a:solidFill>
              </a:rPr>
              <a:t>Mark Higgins (EUMETSAT)</a:t>
            </a:r>
          </a:p>
          <a:p>
            <a:r>
              <a:rPr lang="id-ID" sz="1600" dirty="0"/>
              <a:t>Wilfried Jacobs (DeutscherWetterdienst)</a:t>
            </a:r>
          </a:p>
          <a:p>
            <a:r>
              <a:rPr lang="id-ID" sz="1600" dirty="0"/>
              <a:t>Vibeke Kristensen (Norwegian Meteorological Institute)</a:t>
            </a:r>
          </a:p>
          <a:p>
            <a:r>
              <a:rPr lang="id-ID" sz="1600" b="1" dirty="0">
                <a:solidFill>
                  <a:schemeClr val="accent3"/>
                </a:solidFill>
              </a:rPr>
              <a:t>Vesa Nietosvaara (EUMETSAT)</a:t>
            </a:r>
          </a:p>
          <a:p>
            <a:r>
              <a:rPr lang="id-ID" sz="1600" dirty="0"/>
              <a:t>Eduard Podgayskiy (Russian State Hydrometeorological University)</a:t>
            </a:r>
          </a:p>
          <a:p>
            <a:r>
              <a:rPr lang="id-ID" sz="1600" b="1" dirty="0">
                <a:solidFill>
                  <a:schemeClr val="accent3"/>
                </a:solidFill>
              </a:rPr>
              <a:t>Roro Yuliana Purwanti (BMKG)</a:t>
            </a:r>
          </a:p>
          <a:p>
            <a:r>
              <a:rPr lang="id-ID" sz="1600" b="1" dirty="0">
                <a:solidFill>
                  <a:schemeClr val="accent3"/>
                </a:solidFill>
              </a:rPr>
              <a:t>Graciela Angela Rolon (Servicio Meteorologico Nacional Argentina)</a:t>
            </a:r>
          </a:p>
          <a:p>
            <a:r>
              <a:rPr lang="id-ID" sz="1600" b="1" dirty="0">
                <a:solidFill>
                  <a:schemeClr val="accent3"/>
                </a:solidFill>
              </a:rPr>
              <a:t>Luciane Veeck (WMO-CGMS Virtual Lab</a:t>
            </a:r>
            <a:r>
              <a:rPr lang="id-ID" sz="1600" b="1" dirty="0" smtClean="0">
                <a:solidFill>
                  <a:schemeClr val="accent3"/>
                </a:solidFill>
              </a:rPr>
              <a:t>) </a:t>
            </a:r>
          </a:p>
          <a:p>
            <a:r>
              <a:rPr lang="id-ID" sz="1600" b="1" dirty="0" smtClean="0">
                <a:solidFill>
                  <a:srgbClr val="7030A0"/>
                </a:solidFill>
              </a:rPr>
              <a:t>Maja Kuna (EUMETSAT)</a:t>
            </a:r>
          </a:p>
          <a:p>
            <a:r>
              <a:rPr lang="id-ID" sz="1600" b="1" dirty="0" smtClean="0">
                <a:solidFill>
                  <a:srgbClr val="7030A0"/>
                </a:solidFill>
              </a:rPr>
              <a:t>Bernadette Connell (CIRA)</a:t>
            </a:r>
          </a:p>
          <a:p>
            <a:endParaRPr lang="id-ID" sz="16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175048" y="-127793"/>
            <a:ext cx="8229600" cy="1252537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CALMet Working Group</a:t>
            </a:r>
            <a:endParaRPr lang="id-ID" sz="4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592288" cy="1726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6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8030" y="2305809"/>
            <a:ext cx="6547651" cy="10081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d-ID" sz="1800" b="1" dirty="0" smtClean="0"/>
              <a:t>Event</a:t>
            </a:r>
            <a:r>
              <a:rPr lang="id-ID" sz="1800" dirty="0" smtClean="0"/>
              <a:t> : </a:t>
            </a:r>
            <a:r>
              <a:rPr lang="id-ID" sz="1800" b="1" dirty="0" smtClean="0">
                <a:solidFill>
                  <a:srgbClr val="0070C0"/>
                </a:solidFill>
              </a:rPr>
              <a:t>October – November </a:t>
            </a:r>
            <a:r>
              <a:rPr lang="id-ID" sz="1800" b="1" dirty="0" smtClean="0">
                <a:solidFill>
                  <a:srgbClr val="0070C0"/>
                </a:solidFill>
              </a:rPr>
              <a:t>2014</a:t>
            </a:r>
            <a:r>
              <a:rPr lang="en-US" sz="1800" b="1" dirty="0" smtClean="0">
                <a:solidFill>
                  <a:srgbClr val="0070C0"/>
                </a:solidFill>
              </a:rPr>
              <a:t> (</a:t>
            </a:r>
            <a:r>
              <a:rPr lang="id-ID" sz="1800" b="1" dirty="0" smtClean="0">
                <a:solidFill>
                  <a:srgbClr val="0070C0"/>
                </a:solidFill>
              </a:rPr>
              <a:t>8 weeks</a:t>
            </a:r>
            <a:r>
              <a:rPr lang="en-US" sz="1800" b="1" dirty="0" smtClean="0">
                <a:solidFill>
                  <a:srgbClr val="0070C0"/>
                </a:solidFill>
              </a:rPr>
              <a:t>)</a:t>
            </a:r>
            <a:endParaRPr lang="id-ID" sz="1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id-ID" sz="1800" b="1" dirty="0" smtClean="0"/>
              <a:t>Number </a:t>
            </a:r>
            <a:r>
              <a:rPr lang="id-ID" sz="1800" b="1" dirty="0"/>
              <a:t>of Activities/ Themes/ Groups </a:t>
            </a:r>
            <a:r>
              <a:rPr lang="id-ID" sz="1800" dirty="0"/>
              <a:t>: </a:t>
            </a:r>
            <a:r>
              <a:rPr lang="id-ID" sz="1800" b="1" dirty="0">
                <a:solidFill>
                  <a:srgbClr val="0070C0"/>
                </a:solidFill>
              </a:rPr>
              <a:t>6</a:t>
            </a:r>
          </a:p>
          <a:p>
            <a:pPr>
              <a:spcBef>
                <a:spcPts val="0"/>
              </a:spcBef>
            </a:pPr>
            <a:r>
              <a:rPr lang="id-ID" sz="1800" b="1" dirty="0" smtClean="0"/>
              <a:t>Duration/ activity </a:t>
            </a:r>
            <a:r>
              <a:rPr lang="id-ID" sz="1800" dirty="0"/>
              <a:t>: </a:t>
            </a:r>
            <a:r>
              <a:rPr lang="id-ID" sz="1800" b="1" dirty="0" smtClean="0">
                <a:solidFill>
                  <a:srgbClr val="0070C0"/>
                </a:solidFill>
              </a:rPr>
              <a:t>1-3</a:t>
            </a:r>
            <a:r>
              <a:rPr lang="id-ID" sz="1800" dirty="0" smtClean="0"/>
              <a:t> </a:t>
            </a:r>
            <a:r>
              <a:rPr lang="id-ID" sz="1800" b="1" dirty="0">
                <a:solidFill>
                  <a:srgbClr val="0070C0"/>
                </a:solidFill>
              </a:rPr>
              <a:t>weeks</a:t>
            </a:r>
            <a:r>
              <a:rPr lang="id-ID" sz="1800" dirty="0">
                <a:solidFill>
                  <a:srgbClr val="0070C0"/>
                </a:solidFill>
              </a:rPr>
              <a:t> </a:t>
            </a:r>
            <a:r>
              <a:rPr lang="id-ID" sz="1800" dirty="0"/>
              <a:t>(</a:t>
            </a:r>
            <a:r>
              <a:rPr lang="id-ID" sz="1800" i="1" dirty="0"/>
              <a:t>intro, activities, discussion</a:t>
            </a:r>
            <a:r>
              <a:rPr lang="id-ID" sz="1800" dirty="0" smtClean="0"/>
              <a:t>)</a:t>
            </a:r>
            <a:endParaRPr lang="id-ID" sz="1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id-ID" sz="1800" dirty="0"/>
          </a:p>
        </p:txBody>
      </p:sp>
      <p:sp>
        <p:nvSpPr>
          <p:cNvPr id="20" name="Rounded Rectangle 19"/>
          <p:cNvSpPr/>
          <p:nvPr/>
        </p:nvSpPr>
        <p:spPr>
          <a:xfrm>
            <a:off x="179512" y="4589101"/>
            <a:ext cx="1989856" cy="48690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anose="020E0502030303020204" pitchFamily="34" charset="0"/>
              </a:rPr>
              <a:t>Format</a:t>
            </a:r>
            <a:endParaRPr kumimoji="0" lang="id-ID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4321" y="5718780"/>
            <a:ext cx="2010602" cy="442641"/>
          </a:xfrm>
          <a:prstGeom prst="roundRect">
            <a:avLst/>
          </a:prstGeom>
          <a:solidFill>
            <a:srgbClr val="F79646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anose="020E0502030303020204" pitchFamily="34" charset="0"/>
              </a:rPr>
              <a:t>Technology</a:t>
            </a:r>
            <a:endParaRPr kumimoji="0" lang="id-ID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9512" y="3473534"/>
            <a:ext cx="1989856" cy="774937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Target  Participants &amp; Contributors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7347" y="2388119"/>
            <a:ext cx="1989856" cy="442641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Dates</a:t>
            </a:r>
            <a:endParaRPr kumimoji="0" lang="id-ID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2195736" y="3465458"/>
            <a:ext cx="6732240" cy="999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d-ID" sz="1800" dirty="0" smtClean="0"/>
              <a:t>W</a:t>
            </a:r>
            <a:r>
              <a:rPr lang="en-US" sz="1800" dirty="0" err="1" smtClean="0"/>
              <a:t>orldwide</a:t>
            </a:r>
            <a:r>
              <a:rPr lang="en-US" sz="1800" dirty="0" smtClean="0"/>
              <a:t> contributions , groups </a:t>
            </a:r>
            <a:r>
              <a:rPr lang="id-ID" sz="1800" dirty="0" smtClean="0"/>
              <a:t>of </a:t>
            </a:r>
            <a:r>
              <a:rPr lang="en-US" sz="1800" dirty="0" smtClean="0"/>
              <a:t> each WMO RA</a:t>
            </a:r>
            <a:endParaRPr lang="id-ID" sz="1800" dirty="0"/>
          </a:p>
          <a:p>
            <a:pPr>
              <a:spcBef>
                <a:spcPts val="0"/>
              </a:spcBef>
            </a:pPr>
            <a:r>
              <a:rPr lang="id-ID" sz="1800" dirty="0" smtClean="0"/>
              <a:t>G</a:t>
            </a:r>
            <a:r>
              <a:rPr lang="en-US" sz="1800" dirty="0" err="1" smtClean="0"/>
              <a:t>lobal</a:t>
            </a:r>
            <a:r>
              <a:rPr lang="en-US" sz="1800" dirty="0" smtClean="0"/>
              <a:t> audience, </a:t>
            </a:r>
            <a:r>
              <a:rPr lang="id-ID" sz="1800" dirty="0" smtClean="0"/>
              <a:t>but addressed as well the </a:t>
            </a:r>
            <a:r>
              <a:rPr lang="en-US" sz="1800" dirty="0" smtClean="0"/>
              <a:t>regional interest. </a:t>
            </a: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2195736" y="4545579"/>
            <a:ext cx="6923743" cy="115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d-ID" sz="1800" b="1" dirty="0" smtClean="0">
                <a:solidFill>
                  <a:srgbClr val="0070C0"/>
                </a:solidFill>
              </a:rPr>
              <a:t>A</a:t>
            </a:r>
            <a:r>
              <a:rPr lang="en-US" sz="1800" b="1" dirty="0" smtClean="0">
                <a:solidFill>
                  <a:srgbClr val="0070C0"/>
                </a:solidFill>
              </a:rPr>
              <a:t>synchronous</a:t>
            </a:r>
            <a:r>
              <a:rPr lang="en-US" sz="1800" dirty="0" smtClean="0"/>
              <a:t> mode (time</a:t>
            </a:r>
            <a:r>
              <a:rPr lang="id-ID" sz="1800" dirty="0" smtClean="0"/>
              <a:t> </a:t>
            </a:r>
            <a:r>
              <a:rPr lang="en-US" sz="1800" dirty="0" smtClean="0"/>
              <a:t>zone and technology issue), </a:t>
            </a:r>
            <a:endParaRPr lang="id-ID" sz="1800" dirty="0" smtClean="0"/>
          </a:p>
          <a:p>
            <a:pPr>
              <a:spcBef>
                <a:spcPts val="0"/>
              </a:spcBef>
            </a:pPr>
            <a:r>
              <a:rPr lang="id-ID" sz="1800" dirty="0" smtClean="0"/>
              <a:t>A</a:t>
            </a:r>
            <a:r>
              <a:rPr lang="en-US" sz="1800" dirty="0" smtClean="0"/>
              <a:t> few live sessions (Kick-off, Closing, possible regional discussions)</a:t>
            </a:r>
            <a:endParaRPr lang="id-ID" sz="1800" dirty="0"/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2195736" y="5688631"/>
            <a:ext cx="6785694" cy="1196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EUMETSAT Moodle </a:t>
            </a:r>
            <a:r>
              <a:rPr lang="en-US" sz="1800" dirty="0" smtClean="0"/>
              <a:t>available for activities and communication,  </a:t>
            </a:r>
            <a:endParaRPr lang="id-ID" sz="1800" dirty="0" smtClean="0"/>
          </a:p>
          <a:p>
            <a:pPr>
              <a:spcBef>
                <a:spcPts val="0"/>
              </a:spcBef>
            </a:pP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CALMet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Commons </a:t>
            </a:r>
            <a:r>
              <a:rPr lang="en-US" sz="1800" dirty="0" smtClean="0"/>
              <a:t>as launch site and for post-event discussions.  </a:t>
            </a:r>
            <a:endParaRPr lang="id-ID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Instead of live meetings</a:t>
            </a:r>
            <a:r>
              <a:rPr lang="id-ID" sz="1800" dirty="0" smtClean="0"/>
              <a:t>,</a:t>
            </a:r>
            <a:r>
              <a:rPr lang="en-US" sz="1800" dirty="0" smtClean="0"/>
              <a:t> video and audio clips will be used.</a:t>
            </a:r>
          </a:p>
          <a:p>
            <a:pPr>
              <a:spcBef>
                <a:spcPts val="0"/>
              </a:spcBef>
            </a:pPr>
            <a:endParaRPr lang="id-ID" sz="1800" dirty="0"/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511303"/>
            <a:ext cx="948613" cy="9268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05880" y="1690590"/>
            <a:ext cx="1989856" cy="442641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Goal and Objectives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582615" y="235167"/>
            <a:ext cx="8229600" cy="5139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About the Event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2336077" y="1758011"/>
            <a:ext cx="6792520" cy="529497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endParaRPr lang="id-ID" sz="1600" b="1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2321714" y="1603999"/>
            <a:ext cx="6547651" cy="613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To demonstrate </a:t>
            </a:r>
            <a:r>
              <a:rPr lang="en-US" sz="1800" dirty="0"/>
              <a:t>a variety of online learning approaches and try new </a:t>
            </a:r>
            <a:r>
              <a:rPr lang="en-US" sz="1800" dirty="0" smtClean="0"/>
              <a:t>things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28411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0.gstatic.com/images?q=tbn:ANd9GcRTAhlpqtgUSZA0lgu0OJ0bB1tV12AJGveFCXJ5hQhAlpP6oQo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31894"/>
            <a:ext cx="3427431" cy="1944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4474" y="1916832"/>
            <a:ext cx="6101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d-ID" sz="5400" b="1" cap="none" spc="0" dirty="0" smtClean="0">
                <a:ln/>
                <a:solidFill>
                  <a:schemeClr val="accent3"/>
                </a:solidFill>
                <a:effectLst/>
              </a:rPr>
              <a:t>CALMet Online 2014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5197842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b="1" u="sng" dirty="0">
                <a:solidFill>
                  <a:srgbClr val="C00000"/>
                </a:solidFill>
                <a:hlinkClick r:id="rId3"/>
              </a:rPr>
              <a:t>http://www.calmet.org/p/calmet-online-2014.html</a:t>
            </a:r>
            <a:endParaRPr lang="id-ID" sz="2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704" y="754741"/>
            <a:ext cx="9040946" cy="5986627"/>
            <a:chOff x="21704" y="754741"/>
            <a:chExt cx="9040946" cy="5986627"/>
          </a:xfrm>
        </p:grpSpPr>
        <p:sp>
          <p:nvSpPr>
            <p:cNvPr id="3" name="Rectangle 2"/>
            <p:cNvSpPr/>
            <p:nvPr/>
          </p:nvSpPr>
          <p:spPr>
            <a:xfrm>
              <a:off x="67163" y="1592746"/>
              <a:ext cx="8995487" cy="514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1704" y="754741"/>
              <a:ext cx="6316066" cy="860612"/>
            </a:xfrm>
            <a:custGeom>
              <a:avLst/>
              <a:gdLst>
                <a:gd name="connsiteX0" fmla="*/ 22842 w 6316066"/>
                <a:gd name="connsiteY0" fmla="*/ 860612 h 860612"/>
                <a:gd name="connsiteX1" fmla="*/ 22842 w 6316066"/>
                <a:gd name="connsiteY1" fmla="*/ 860612 h 860612"/>
                <a:gd name="connsiteX2" fmla="*/ 36289 w 6316066"/>
                <a:gd name="connsiteY2" fmla="*/ 349624 h 860612"/>
                <a:gd name="connsiteX3" fmla="*/ 560724 w 6316066"/>
                <a:gd name="connsiteY3" fmla="*/ 94130 h 860612"/>
                <a:gd name="connsiteX4" fmla="*/ 1004477 w 6316066"/>
                <a:gd name="connsiteY4" fmla="*/ 53789 h 860612"/>
                <a:gd name="connsiteX5" fmla="*/ 1932324 w 6316066"/>
                <a:gd name="connsiteY5" fmla="*/ 0 h 860612"/>
                <a:gd name="connsiteX6" fmla="*/ 2725701 w 6316066"/>
                <a:gd name="connsiteY6" fmla="*/ 134471 h 860612"/>
                <a:gd name="connsiteX7" fmla="*/ 6316066 w 6316066"/>
                <a:gd name="connsiteY7" fmla="*/ 860612 h 860612"/>
                <a:gd name="connsiteX8" fmla="*/ 22842 w 6316066"/>
                <a:gd name="connsiteY8" fmla="*/ 860612 h 8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6066" h="860612">
                  <a:moveTo>
                    <a:pt x="22842" y="860612"/>
                  </a:moveTo>
                  <a:lnTo>
                    <a:pt x="22842" y="860612"/>
                  </a:lnTo>
                  <a:cubicBezTo>
                    <a:pt x="36673" y="376523"/>
                    <a:pt x="-44393" y="463924"/>
                    <a:pt x="36289" y="349624"/>
                  </a:cubicBezTo>
                  <a:lnTo>
                    <a:pt x="560724" y="94130"/>
                  </a:lnTo>
                  <a:lnTo>
                    <a:pt x="1004477" y="53789"/>
                  </a:lnTo>
                  <a:lnTo>
                    <a:pt x="1932324" y="0"/>
                  </a:lnTo>
                  <a:lnTo>
                    <a:pt x="2725701" y="134471"/>
                  </a:lnTo>
                  <a:lnTo>
                    <a:pt x="6316066" y="860612"/>
                  </a:lnTo>
                  <a:lnTo>
                    <a:pt x="22842" y="8606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83" y="3202327"/>
            <a:ext cx="6576254" cy="325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Picture of Sarah KIMA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1" y="4503557"/>
            <a:ext cx="792088" cy="7920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ruce Mul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864096" cy="8640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icture of Patrick Parri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3" y="3382054"/>
            <a:ext cx="767026" cy="7670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Picture of Maja Ku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0" y="3373773"/>
            <a:ext cx="775307" cy="7753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Picture of Luciane Vee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81" y="1592746"/>
            <a:ext cx="768211" cy="7682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Picture of Maja Ku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6" y="1600549"/>
            <a:ext cx="768212" cy="7682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icture of Alessandro Chiariell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7" y="2428411"/>
            <a:ext cx="767131" cy="7671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Picture of Anna GHELL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32" y="2461991"/>
            <a:ext cx="718944" cy="7189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Picture of Ivan SMILJANI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9"/>
          <a:stretch/>
        </p:blipFill>
        <p:spPr bwMode="auto">
          <a:xfrm>
            <a:off x="1587658" y="2459010"/>
            <a:ext cx="633414" cy="7539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Picture of Bodo Zeschk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55" y="4467200"/>
            <a:ext cx="762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"/>
          <a:stretch/>
        </p:blipFill>
        <p:spPr bwMode="auto">
          <a:xfrm>
            <a:off x="7493329" y="4375963"/>
            <a:ext cx="598114" cy="8382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9" t="11879" r="23272" b="28623"/>
          <a:stretch/>
        </p:blipFill>
        <p:spPr bwMode="auto">
          <a:xfrm>
            <a:off x="3505072" y="2352027"/>
            <a:ext cx="772137" cy="860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lizabeth Castañeda's profile phot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72" y="3092684"/>
            <a:ext cx="719999" cy="72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27" y="2188378"/>
            <a:ext cx="720000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580135" y="2658089"/>
            <a:ext cx="799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schemeClr val="bg1"/>
                </a:solidFill>
              </a:rPr>
              <a:t>Lorena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6253" y="2595251"/>
            <a:ext cx="799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Lorena</a:t>
            </a:r>
            <a:endParaRPr lang="id-ID" sz="1400" dirty="0" smtClean="0">
              <a:solidFill>
                <a:schemeClr val="bg1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55" y="3109244"/>
            <a:ext cx="720000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361313" y="3525708"/>
            <a:ext cx="91375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200" dirty="0" smtClean="0">
                <a:solidFill>
                  <a:schemeClr val="bg1"/>
                </a:solidFill>
              </a:rPr>
              <a:t>Graciella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37134" y="3501008"/>
            <a:ext cx="7993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schemeClr val="bg1"/>
                </a:solidFill>
              </a:rPr>
              <a:t>Ana</a:t>
            </a:r>
          </a:p>
          <a:p>
            <a:pPr algn="ctr"/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45913" y="272842"/>
            <a:ext cx="2996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d-ID" sz="4000" b="1" cap="none" spc="0" dirty="0" smtClean="0">
                <a:ln/>
                <a:solidFill>
                  <a:schemeClr val="bg1">
                    <a:lumMod val="95000"/>
                  </a:schemeClr>
                </a:solidFill>
                <a:effectLst/>
              </a:rPr>
              <a:t>Contributors</a:t>
            </a:r>
            <a:endParaRPr lang="en-US" sz="4000" b="1" cap="none" spc="0" dirty="0">
              <a:ln/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5438126" y="2937919"/>
            <a:ext cx="86206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100" dirty="0" smtClean="0">
                <a:solidFill>
                  <a:schemeClr val="bg1"/>
                </a:solidFill>
              </a:rPr>
              <a:t>Marianne </a:t>
            </a:r>
            <a:endParaRPr lang="id-ID" sz="1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download\IMG_1714.jpe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33093" r="51810"/>
          <a:stretch/>
        </p:blipFill>
        <p:spPr bwMode="auto">
          <a:xfrm>
            <a:off x="7374689" y="2188378"/>
            <a:ext cx="720000" cy="772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Russia\VLMG-7\GRA.jpg"/>
          <p:cNvPicPr>
            <a:picLocks noChangeAspect="1" noChangeArrowheads="1"/>
          </p:cNvPicPr>
          <p:nvPr/>
        </p:nvPicPr>
        <p:blipFill>
          <a:blip r:embed="rId17" cstate="print"/>
          <a:srcRect b="15385"/>
          <a:stretch>
            <a:fillRect/>
          </a:stretch>
        </p:blipFill>
        <p:spPr bwMode="auto">
          <a:xfrm>
            <a:off x="7380312" y="3092813"/>
            <a:ext cx="723272" cy="720000"/>
          </a:xfrm>
          <a:prstGeom prst="rect">
            <a:avLst/>
          </a:prstGeom>
          <a:noFill/>
        </p:spPr>
      </p:pic>
      <p:pic>
        <p:nvPicPr>
          <p:cNvPr id="1027" name="Picture 3" descr="F:\Russia\VLMG-7\Leonor_Bonan.jpg"/>
          <p:cNvPicPr>
            <a:picLocks noChangeAspect="1" noChangeArrowheads="1"/>
          </p:cNvPicPr>
          <p:nvPr/>
        </p:nvPicPr>
        <p:blipFill>
          <a:blip r:embed="rId18" cstate="print"/>
          <a:srcRect b="40666"/>
          <a:stretch>
            <a:fillRect/>
          </a:stretch>
        </p:blipFill>
        <p:spPr bwMode="auto">
          <a:xfrm>
            <a:off x="6580272" y="2196913"/>
            <a:ext cx="720000" cy="77618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64088" y="2348880"/>
            <a:ext cx="7704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475656" y="6021288"/>
            <a:ext cx="57664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d-ID" sz="2000" b="1" dirty="0" smtClean="0">
                <a:ln/>
                <a:solidFill>
                  <a:srgbClr val="0070C0"/>
                </a:solidFill>
                <a:latin typeface="Jokerman" pitchFamily="82" charset="0"/>
              </a:rPr>
              <a:t>Diverse in Culture – United in Learning</a:t>
            </a:r>
            <a:endParaRPr lang="en-US" sz="2000" b="1" dirty="0">
              <a:ln/>
              <a:solidFill>
                <a:srgbClr val="0070C0"/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70" y="889594"/>
            <a:ext cx="87442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Briefing</a:t>
            </a:r>
            <a:r>
              <a:rPr lang="id-ID" sz="1600" b="1" dirty="0" smtClean="0">
                <a:effectLst/>
              </a:rPr>
              <a:t>. </a:t>
            </a:r>
            <a:r>
              <a:rPr lang="id-ID" sz="1600" dirty="0" smtClean="0">
                <a:effectLst/>
              </a:rPr>
              <a:t>Sarah </a:t>
            </a:r>
            <a:r>
              <a:rPr lang="id-ID" sz="1600" b="1" dirty="0" smtClean="0">
                <a:effectLst/>
              </a:rPr>
              <a:t> </a:t>
            </a:r>
            <a:r>
              <a:rPr lang="id-ID" sz="1600" dirty="0" smtClean="0">
                <a:effectLst/>
              </a:rPr>
              <a:t>Kimani (IMTR). </a:t>
            </a:r>
            <a:r>
              <a:rPr lang="id-ID" sz="1600" b="1" dirty="0" smtClean="0">
                <a:effectLst/>
              </a:rPr>
              <a:t/>
            </a:r>
            <a:br>
              <a:rPr lang="id-ID" sz="1600" b="1" dirty="0" smtClean="0">
                <a:effectLst/>
              </a:rPr>
            </a:br>
            <a:r>
              <a:rPr lang="id-ID" sz="1600" dirty="0" smtClean="0">
                <a:effectLst/>
              </a:rPr>
              <a:t/>
            </a:r>
            <a:br>
              <a:rPr lang="id-ID" sz="1600" dirty="0" smtClean="0">
                <a:effectLst/>
              </a:rPr>
            </a:br>
            <a:r>
              <a:rPr lang="id-ID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Learnopoly</a:t>
            </a:r>
            <a:r>
              <a:rPr lang="id-ID" sz="1600" dirty="0" smtClean="0">
                <a:effectLst/>
              </a:rPr>
              <a:t>. Patrick Parrish (WMO) and</a:t>
            </a:r>
            <a:r>
              <a:rPr lang="id-ID" sz="1600" b="1" dirty="0" smtClean="0">
                <a:effectLst/>
              </a:rPr>
              <a:t> </a:t>
            </a:r>
            <a:r>
              <a:rPr lang="id-ID" sz="1600" dirty="0" smtClean="0">
                <a:effectLst/>
              </a:rPr>
              <a:t>Maja Kuna (EUMETSAT). </a:t>
            </a:r>
          </a:p>
          <a:p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id-ID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Webin@r Checklist</a:t>
            </a:r>
            <a:r>
              <a:rPr lang="id-ID" sz="1600" b="1" dirty="0" smtClean="0">
                <a:effectLst/>
              </a:rPr>
              <a:t>. </a:t>
            </a:r>
            <a:r>
              <a:rPr lang="id-ID" sz="1600" dirty="0" smtClean="0">
                <a:effectLst/>
              </a:rPr>
              <a:t>Maja Kuna (EUMETSAT), Luciane Veeck (VLab), Anna Ghelli (ECMWF),                  Ivan Smiljanic (EUMeTrain), Alessandro Chiariello (EUMETCAL). </a:t>
            </a:r>
          </a:p>
          <a:p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id-ID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Preparing for a new satellite: new and old challenges mixed with opportunities</a:t>
            </a:r>
            <a:r>
              <a:rPr lang="id-ID" sz="1600" dirty="0" smtClean="0">
                <a:effectLst/>
              </a:rPr>
              <a:t>. Bernadette  Connell (CIRA).</a:t>
            </a:r>
            <a:br>
              <a:rPr lang="id-ID" sz="1600" dirty="0" smtClean="0">
                <a:effectLst/>
              </a:rPr>
            </a:br>
            <a:r>
              <a:rPr lang="id-ID" sz="1600" dirty="0" smtClean="0">
                <a:effectLst/>
              </a:rPr>
              <a:t> </a:t>
            </a:r>
            <a:r>
              <a:rPr lang="id-ID" sz="1600" b="1" dirty="0" smtClean="0">
                <a:effectLst/>
              </a:rPr>
              <a:t> </a:t>
            </a:r>
            <a:endParaRPr lang="id-ID" sz="1600" dirty="0" smtClean="0">
              <a:effectLst/>
            </a:endParaRPr>
          </a:p>
          <a:p>
            <a:r>
              <a:rPr lang="id-ID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Teaching with Conceptual Models</a:t>
            </a:r>
            <a:r>
              <a:rPr lang="id-ID" sz="1600" b="1" dirty="0" smtClean="0">
                <a:effectLst/>
              </a:rPr>
              <a:t>. </a:t>
            </a:r>
            <a:r>
              <a:rPr lang="id-ID" sz="1600" dirty="0" smtClean="0">
                <a:effectLst/>
              </a:rPr>
              <a:t>Marianne Weingroff (COMET) and Bruce Muller (COMET). </a:t>
            </a:r>
            <a:r>
              <a:rPr lang="id-ID" sz="1600" i="1" dirty="0" smtClean="0">
                <a:effectLst/>
              </a:rPr>
              <a:t> </a:t>
            </a:r>
            <a:r>
              <a:rPr lang="id-ID" sz="1600" dirty="0" smtClean="0">
                <a:effectLst/>
              </a:rPr>
              <a:t/>
            </a:r>
            <a:br>
              <a:rPr lang="id-ID" sz="1600" dirty="0" smtClean="0">
                <a:effectLst/>
              </a:rPr>
            </a:br>
            <a:r>
              <a:rPr lang="id-ID" sz="1600" dirty="0" smtClean="0">
                <a:effectLst/>
              </a:rPr>
              <a:t/>
            </a:r>
            <a:br>
              <a:rPr lang="id-ID" sz="1600" dirty="0" smtClean="0">
                <a:effectLst/>
              </a:rPr>
            </a:br>
            <a:r>
              <a:rPr lang="id-ID" sz="1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Experience Zonda:  an example of a Conceptual Model  applied on a simulator</a:t>
            </a:r>
            <a:r>
              <a:rPr lang="id-ID" sz="16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 - Experiencia Zonda: ejemplo de Modelos Conceptuales aplicando  Simuladores</a:t>
            </a:r>
            <a:r>
              <a:rPr lang="id-ID" sz="16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.</a:t>
            </a:r>
            <a:r>
              <a:rPr lang="id-ID" sz="1600" i="1" dirty="0" smtClean="0">
                <a:effectLst/>
              </a:rPr>
              <a:t>                </a:t>
            </a:r>
            <a:r>
              <a:rPr lang="id-ID" sz="1600" dirty="0" smtClean="0">
                <a:effectLst/>
              </a:rPr>
              <a:t>Graciela Rolón (Servicio Meteorológico Nacional - Argentina). </a:t>
            </a:r>
            <a:r>
              <a:rPr lang="id-ID" sz="1600" b="1" dirty="0" smtClean="0">
                <a:effectLst/>
              </a:rPr>
              <a:t> </a:t>
            </a:r>
            <a:r>
              <a:rPr lang="id-ID" sz="1600" dirty="0" smtClean="0">
                <a:effectLst/>
              </a:rPr>
              <a:t/>
            </a:r>
            <a:br>
              <a:rPr lang="id-ID" sz="1600" dirty="0" smtClean="0">
                <a:effectLst/>
              </a:rPr>
            </a:br>
            <a:r>
              <a:rPr lang="id-ID" sz="1600" b="1" dirty="0" smtClean="0">
                <a:effectLst/>
              </a:rPr>
              <a:t/>
            </a:r>
            <a:br>
              <a:rPr lang="id-ID" sz="1600" b="1" dirty="0" smtClean="0">
                <a:effectLst/>
              </a:rPr>
            </a:br>
            <a:r>
              <a:rPr lang="id-ID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Experience in Distance Learning in Meteorology - </a:t>
            </a:r>
            <a:r>
              <a:rPr lang="id-ID" sz="16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Experiencias en Enseñanza a Distancia</a:t>
            </a:r>
            <a:r>
              <a:rPr lang="id-ID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.                       </a:t>
            </a:r>
            <a:r>
              <a:rPr lang="id-ID" sz="1600" dirty="0" smtClean="0"/>
              <a:t>Moira </a:t>
            </a:r>
            <a:r>
              <a:rPr lang="id-ID" sz="1600" dirty="0"/>
              <a:t>Doyle, Elizabeth Castañeda, Leonor Bonan, Lorena Gonzalez </a:t>
            </a:r>
            <a:r>
              <a:rPr lang="id-ID" sz="1600" dirty="0" smtClean="0"/>
              <a:t>                                                          and </a:t>
            </a:r>
            <a:r>
              <a:rPr lang="id-ID" sz="1600" dirty="0"/>
              <a:t>Ana Pittaro (Department of Atmospheric and Oceanic Sciences </a:t>
            </a:r>
            <a:r>
              <a:rPr lang="id-ID" sz="1600" dirty="0" smtClean="0"/>
              <a:t>                                                                of </a:t>
            </a:r>
            <a:r>
              <a:rPr lang="id-ID" sz="1600" dirty="0"/>
              <a:t>the University of Buenos Aires</a:t>
            </a:r>
            <a:r>
              <a:rPr lang="id-ID" sz="1600" dirty="0" smtClean="0"/>
              <a:t>).</a:t>
            </a:r>
          </a:p>
          <a:p>
            <a:endParaRPr lang="id-ID" sz="1600" dirty="0" smtClean="0">
              <a:effectLst/>
            </a:endParaRPr>
          </a:p>
          <a:p>
            <a:r>
              <a:rPr lang="id-ID" sz="1600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Succesful Online Learning : what strategies do we need?</a:t>
            </a:r>
            <a:r>
              <a:rPr lang="id-ID" sz="16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                                                           </a:t>
            </a:r>
            <a:r>
              <a:rPr lang="id-ID" sz="1600" dirty="0" smtClean="0">
                <a:effectLst/>
              </a:rPr>
              <a:t>Roger Deslandes and Bodo Zeschke (Bureau</a:t>
            </a:r>
            <a:r>
              <a:rPr lang="id-ID" sz="1600" i="1" dirty="0" smtClean="0">
                <a:effectLst/>
              </a:rPr>
              <a:t> </a:t>
            </a:r>
            <a:r>
              <a:rPr lang="id-ID" sz="1600" dirty="0" smtClean="0">
                <a:effectLst/>
              </a:rPr>
              <a:t>of Meteorology, Australia).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23527" y="255876"/>
            <a:ext cx="756084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d-ID" sz="4800" b="1" dirty="0" smtClean="0"/>
              <a:t>Sessions</a:t>
            </a:r>
            <a:endParaRPr lang="id-ID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6706" r="5451" b="24274"/>
          <a:stretch/>
        </p:blipFill>
        <p:spPr bwMode="auto">
          <a:xfrm>
            <a:off x="7120989" y="5373216"/>
            <a:ext cx="1565920" cy="12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encrypted-tbn2.gstatic.com/images?q=tbn:ANd9GcRN9bI-mvKFhVcvy6Pnob6EkbvqdHldNo2PLuRKj2vavLA5YW828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7" descr="data:image/jpeg;base64,/9j/4AAQSkZJRgABAQAAAQABAAD/2wCEAAkGBxQTEhUUExQVFRUXGBoYGRcXGB4bGxgYGBgaGBwYHRkdHyggGBolGx4XITEhJSkrLi4uGh8zODMsNygtLisBCgoKDg0OGxAQGjIlICYuLCw0NC8sLCw0LCw4NC8sLCwsLCwsLCwtLCwvLSw0LCwsLCwsLCwsLCwsLCwsLCwsLP/AABEIALEBHAMBIgACEQEDEQH/xAAbAAABBQEBAAAAAAAAAAAAAAACAQMEBQYAB//EAEAQAAIBAgMECAQDBwMDBQAAAAECAwARBBIhBTFBUQYTImFxgZHwMqGxwULR4RQjM1JicvGCkqIHFtIVQ4Oywv/EABoBAAIDAQEAAAAAAAAAAAAAAAADAQQFAgb/xAAzEQABAwMCAgkEAgIDAQAAAAABAAIDBBEhEjFBUQUTImFxgZGh8DJCscEU4SPRFTPxBv/aAAwDAQACEQMRAD8AhX9/el48/CgH0pS2vLiKy1oIgOHs0tjahLcfpR21qEJAtcRS2pPlehC6wvS0hb39qRXqUI/e7lREUAaud9P0oQub50HP36U3ExYm24W3UfV1ehoHyx6wVQmr2RSaCE4ovTi6VEBtxp5Hvv8AzpMlJNHu39p0dXDJs79J23D0/OkPDhQg+tc3Gq6spQe+/pXNbu/U0Kn/ADRE1CFze/frQgctffOuIrifX3+tCF3lRIBz+9CD4edcX5mhCUH37313l9am7PwlxnOtxYDhbnSy7N4qbdx3fpVN1dE2QsPqmiFxbcKHbhQgGlkQqe0CN9Ix36mrYIIuEoiy6hpV7/8APgaQm4vyqULr/wCN1cDrw9+zQ57+/wAq7Np3flQhEaW+nHy/xQCiA93oUJD3W9flSGuI0pCmn50KUoPvuoSPetENBSHy9KEJQ16JAPL3pQqKMetCFxHdSE9/GkbXnc03JKBxqQCTYITppiTEi1u+o02KJ3U0FLH51pU/Rr35fge6W+QNFynHxXLWuhnYG51p58OipfMC17FbjQ02qg1qfwYmtLLb+qWyUPF2lTUk5envhQTyUEJt2Se/y5etMYwXGUHVrAeelecdG5r9B32TyQBdP4DEIqgM6hn7diwvY6DTfuAqw6ys/tDDxy4pI3VSkcTM2m+/ZUE9w1FFsTacYhhWSUCQqLBt5Ukhb99rV6SKzAGcl5mZusl43OfyrqZxbhTGFnV81vw7/W31ocZBcb70zszCIpexGY/FrqDvt3cDVpum2VWFrqaLHdShPH60sY4GnOqJNl1PK2pqrNBE8EvA8f7ToqiVmGOTBHD3zrgbXF/fpV1hOjcrfGQgO/8AEflp86t8N0fhXeC5/q1Hpu9b142auhYTY3+c16YPsM7rI4fDu+iKz87DTzO6rfB9GZD/ABGVByGp/L51rUhIXQWUctB6UNZsnSUjvpFlBkK89xsJjkdDvU7+Y4H6etDAhZgovc/LiTVv00gyuknBgVPK43edj/xrN7QlkSBeqJEs5IU7jHEgzM99w048q0mTF8QI3OPPifLdNZkXK16AAWG4UZW4rNbF6ULIFEo6tsjOXNljsHyjUm/LuveriXHxrGZesXIN75hl5b92+sGWnljdpcM/lX2SNcLgqWMH1lly3udPHx4VVbS2Y6Egbx+EnXyO41a7N2m4TKQbi9iO83oMSS5JY3J4miGolhdYHCCzWchZLES2JuLHv+davodrhgf5nY+hy/aoWLwCt8Qv3jePOpuyJY8NhiGY5Yld2YjXLmZybDfYHztWmaxszA3jdZtdA4Mu3IVsYwTqAfEXpp8HCTrHHf8AtH1tQHakQWFy4CzFVjP85cXUDxFSM4O4i+vHlofSuO00LHuQojbLhP4FHgSPoaabYcW6zA79GJ+t66DBMzgsxsutudWkgB8a76xwbub+K5bNLqOceKoJNiLwZx6H7VQ23211325XrdSaKxJBsCd3IXrCpwG7uq1Svc6+o3WlSvc69ylA9mhy0pNhwrsvs/4q2raUmlv/AI4cP0oc+nvWuB986FKbnexpllvyp2eLTnb8taBa3ujCwx4GRulP3TJjph4Wvp4eVPwY2N0Lg6LcMTpbLvvfdVGMcIkfq2d2kzMrta10NjYdw177VfMgblKdYix2VsyWIva50HfVJiseRMxQvlKtFf8ACJACRl776VGxUheQiT96AhAYDUZgGVwB+IEgG1SMDsiWRcrkoCwY3HazAWzDuNxfvFJdK6Q2AXIwLNT2wMS2XKWLWQSLc3IB0Zb9x3VodlduXiVVS3mdB9z5VHjwqRklVAJ+IgWzHmbVL6O4fIrtvzObf2jQD1zUh1H/AJWv5b/pKqpdEBHPCj47YchklZZcqygBjkuwUC2VTew48KpsbgnRZYVia0siIJNCBGAAoFteGvCtuJhxBHhTKjXTdVoxArGbO4LGYCaVJFfrGCvLI2Q7uqjFmY31voAPCrTo9imcBxG15HZpXNgqm2gXi25R5mrjH4JJFIZb3UoSPiyneA28Cm8DgxEzlb2cg5eCkAC48bA1DYyDupdM1zTjPz55KOMQ7YpkU/u44xmHHrGNxr3L9TV10IxH7Qxky2Cs2U33gMVVvMA1k0kmQTRCJ+tlkYiT8AVtA2a+ll4Wr0To+seEwRkYEIi3Nhc5UFt3ebnzrL6XncylcBu7s+vD0urEETTIO79cfVaK1MzSEEWql2zt9W2fLiMNICctla2quxCi6ncwvexFSeje0evwkczkAhbSE6AMmjk33C4J8DXhnUz9GojjbzWrdXEZYra+/hVR0kx00MBeCEyyXAsATlvftlRqwBtoOdV22em0USp1KtiGkzBAnwlkZQVvqb9rQAG/mKkYHaM0+NlAOSCKNLpbts8y5wSd65Rpb2GRUjowHuGBz7uHPcoLro8fgnxODQTLkkyo7AcGAGde7TMPOqzGQK6GNgcjLlNjbTkCN1Sv+nuMYRS4aUlpMNKyMW1JViWViTvv2vSuxUOR2XkdPDePlXE5dHJpvsbj/Y9lfoyC0grM4/YRzCSNFlAYExOcoyIlkRbA3AOtuNZ4SS2fOg6tGGIkjPYVWb+HGRa9/hOTvF7WJr0aL0pnaOAWT41zAEN5ruOn0NWYOkC0WkF+/wCf0U19OCbtNlD2btyGQqoJDNp8LZSwFyoe1iRr6GpsGOjdnVTcxtlbQ2DWva/HyrIYrZk0BjKuZY4VPVKFAIlc5VzAb7XzFjyO6+q7P2jJh4XyrC0cchRgXPXSSXszDeLsdwPAUPoo3jVEb8s9/gOFsd++FAmcDZ4W1qJ0kgtgMUwt/BcHu041H29jTBA7A9uxCj+q2h8t9Wkuzuswz4dywDx5GI36ixOu+k0kWlzZHbXVfpGYtaGDisjsrHqV/bMRdYcAixxQ/i6woozkc2uAvDceFzN2dOkM5lxGGbDsY58Sp63PdWKtKGW2jaK2Xxq1n6KRP1oLsFliiRgLA54LZJQeBAFrWNOw9HJg5mfFtLKsbJEzRraPNa7FQe2dO6tYyxuvn8/N73usfUE1s/pX1uH/AGhcNMyF8oEWWRgAPiZVN014a8OdVW2cem0I4TBipsNeYw2ysM7FQ34TwG4k21NSB0ZxWTE2mgR8QEU9XGyKQoYMdL5WYEC4HPxp/DdH5gcCCsKJh2kLLGzEfBlQjMLkkkk8bmj/ABNOppz/AF39+EdkZCvsabQy7/4betrVjL+/tWr29MRBJfkB6kD71klFFJ9J8Vcox2T4ruPLv/zSiLNr9jXMd2nKnEtxI9L/AGq0riauKUcDXL78Pd6UgW9/WhSkUX19+tVW2naONiptYjX+VS1iQDvtVsBamMXECpBFxax8DvBHGrNJMYpO44XLxcLG4y6vIxbX+ddBmIzKxG6zjQjnU7Zuz2aIBuyAyyRsNSAQCVIPmKt8HsyOMMFDENa+Y3FhuA7hT5XvHlXoGRZuVXDVTSYM9cnVRiNUbMX0AII1UAam+6/CroHgPM1yijGnj9Kc1oC6smjETpxqXFtBY0swNlG9RfdxsNaiT4gINTqfX0qPg80k0aWsGYacSL634DS9ImqI48E5S5Kdsws5XCbQVxdTfysfQ60UbefdV42z4joY18hb6VC/9Fj3qzr3A3HowPypLKs/cPRVZehnfY71UdJR4UWXwo22cy/iB+R+9MjCtbTXvBqw2Zh4qhJQVDN2Hyz+ErqBrwq36FzCaCaCQXGpsf5Jb3H+7N61n8YWVbEEX03UfRzG9Vi4zcBX/dt/qPZ/5hfnWF04esaGDhnz+flXej4CGOcRlN9Hei+d2j6wo8EyrPGblZo1bPG4F9CRceV9Nby9sYSVTjsFGL9cBiol/mAdTLGO820H9PfWwGx1GLOJDNdo+rdPwsQQQ/8AcALeFPT7NR5opyP3kQYIQSNHFiCNx891eddW3fqORb0O/wCR6K1ZYLY+A6/Cq2HBOIhxKznOnVrnYjPEvAAKq+g3X01O1ui0c03XCSaJyAr9U+USKODaX3aeQrQlhuP+KHKRSX1Ty7U3G/vw+BFk1FhY1LMqKrNbMwABbKLDMfxWGmtV22IBmVr7+z5jUeOl/SrQ6a1QdLCjwlDvzBgeKldcw7+HnSYoHVErWN3KaycQ9o7JixHL34U6Drv+dZaHak0RsV65PEBx4E6N4E376vsBjY5h2Cb8VZcrDyPDvFxXVV0bUU3/AGNxz4LRhq4ZvocFPeMMNRrbfVPPsOLrBL1aFxufKM2n376tYJuYqFt3FhI8oPafQdw4n7edIhD3ODWGxOE51gLlZ3ahMzgbxcKPAkAnz/Kt2zgm999YWHEhWRjewZSQOQIOlaI9KMMRrnX/AONj/wDUGtmWB2lrWNJAWJWBz3A2VwKXrCN1Vq7bw9v4h/2sftTMnSKAfiY+CmuBQ1J2jd6FUhG/krwzHjS9ae6qD/uiHcA58h+dBJ0pjG6N/l+dOHRtWfsKnqn8lO6SyjqDYallHzv9qyqnX3xq829iM8MRtYMwbyyn8xVDeu6dpDLHmr9KLRriaUAUluQ3Vw98PvT1ZR76QeNv1rmO/wBB/mitpQhIx0ptnvuB9/SulNt3z08adludOFWaen62+dlbpqcS3udlEw0JKHmpIIvrbgffKiUCjMDDUXvw4VCxkcpHxWvyH3r0DHhrACh/R7usszbvVphNnPKrNGM2TeBa97ZrAX1NtagRqx33UfP9KHZEU0bMwdlDCxAJGbS2vkTr31NbFIrIh+J72G/cL3PId9IE0pJ1YHBXI6GKI3dlR58MLKRwv8+/yp/o9HfFqf5FZvUZR9acxpGQ23ix9DQ7JxXUw4rEWByKAPEAnXuJK+lZ0zP84KrVbQ2W/ctbM1Rma1UOzdiZXgm609dZmnzMSXDrfKBeyhTbhwqRgulOFlVmEmUIAWzjLbMSBruOvLmKckB444UTb885IWLNa9ja1zfx+lXGzsLZAD8Vhm7zS4TGQunWI6FSbZr6X5ePdTe3cRNGEMEPWk79bBbDTxudL8L1zoF7pzp+xpUu9qqulGx53KmGHcLlgUU3uCN5HKrTF6pc6G2tudXshFrd1dGMPbYrPrZ3RgW43UnZ0rSQo7DKxUZluDZvxC400N6eNVuBxojDKRftXXUAa7x6/Wq/b+23jRmG8C9gPqd/pavN/wDDTvmLGDF8ElZ/8hobcq/eQDeQKrsZtR00jhaX/UqL6k5v+NZ3YW0Jp2STKBGbgk/isN+va36eVaVkrTb/APPxxG0rrnuwlipJyAsvtnamPyksBDH/AEZSddNWJJ38gKpdl3MZckszue0TckDQanz9a0vS1T+zOOeW3+4WrJQbUhX93ny5CVNxYXU5dDuOtaNDSRQSktxhLqpXPhsBx4clYGgm7JvutqCOHnXB1JIBBKmxANyPHlXSrdSK2LXwsrZDgekdmyP2ibWNrGx587c6PaQLyFr30AFt1u7zpjDYMDW2vfUvquVUj0XRNdqZGAT4+3LyV4dJVJaBq2VULkkHhSCOjLZZGB42P1/Kq2bbXbyiCXMb2BAFwOPhVhjWxMDRstWCUyRhztyp8jZQfWoeAxTM5BU2sTe2420HrUjCO7qTJH1fIXzXFhrpupMDigWcAfA2U95sD96JGdYBkj2VyGYR3wD4qRDxpSldh5hIzgC2VrX4E2B8uVHJGwG7z30xuySTc3UpM2VQSxA4EkgeA4VwPG9NJJffRj3evKyiz3DvKcNl1/dq7OOOlcOddc8NKWhOHnSfL39aUik999ClK3h7P6U6riwJI5eJ3U0B4Gqrb8KuIVe6p1uViDuupsb8Nb1coXWeR3K1Sy6CVYnaEZDESKcoJaxBIC3ubd2tVz7cQxu4VsyAHIwsbMQFPEW1B0qlxWDUTSheMigHf2Z1bXvFyKlYfCSSuQY2RTD1RLC3bQKQ3O2YCtPUVZ/kyuwBzCsZtqyqJA0aK6w9aAbnUMQb2O62tVrE9ZPOrFWVI5FA+FkZQSCDw4aWqwl2XNKFZ2WNyhicKM10uDcbrNv9akpsFCkayDOUXLmuVzAG4BAOo7jQQSujHK/y2vj5v7KgaIFi+b98cQBZj2uqkGi/22NbjZWylmwLRk267PrbmcouOXZBqrx8Ma/vCq5wNGsLjTcDWvwUHVxon8qhfMD86TIyxBSp4NAueN1lW6O4h5etkXDrIitZ48waV8hRc5I7K7r76GbYTwxYMGEzJDmaWOPKSZCujWa2cBs3qK2cmut6AXHGuVU6oLAw9WiYyfFwC7yqFhcaZgpK925jdh3+FKuGGGjgMcgzSu07iJuwUgRnMS20y8Dz8q3sguNdRyOtRBs+KwGRLDNYZRpn+K3K/HnUrnqlldkSYqVllfrQrBmkDWEIRlOTqwNSb2N6l/8AUjo9hzA2IEYEzPGpe5/EQCct8pNha9qmvsyPCwzNEWClD2C5KrYH4QScup4d1WfTTAvNgssal3vEwA39lgT8r+lSM3CpVYLdFzz/AEsvsnBYDD4vEdYkUXUOgiYu5YkoSSQzG5HcNK1uJx+GEio00YdrWUsL66jwuOe+sn0h2VJ1u0nELMXjh6tgt75sokycz2dbajzqu27sqXJisOuGkd2n60ShLjqQLBQw3ncMo3XauwSFRIDtyvQxtXDochkiBVhHYsAQxFwvj3VD6PbTzftLySAL+1NFHnIAGWyhR3k8N96y219gs0uLcwuWafDKhy37Jyl2U8r2Bb9aHYuAnGMErxPJB+0zgKRYRPm0msT8zyNtbXCTdRpFlsOkgJCof51b/YQ2/wAQK83n2RIrAMt8xtprfV5nPdchUF63+158z2H4RxPP/AqvOvKrUcQLblU3zFrrBYGGOxDuGjUCONyQVJLMZWYjeSSCB4ipz7Qly9YHOiBwthZmmkYRqTyC5dxrXFuBUHxFQ8Vs6KRShQZTluBp8Pw6jkNLV11RAwUGoa45CqY+kIuQwuqhyXXiECjMB/U5IGtWEe04izLnsVKg3BAu1rLe1r3I0vVbN0cGZQrkRjICpGrBXLm7d9+VBitmzBVyBXbrnmY30DG+Q2OptppzFTeQbrkticcFWuOW+uhAuLgg6g2IuOIPCqPGm2IwzcCWT1GlTdlAoixtcHqi7X3l3cE3799NbTwJfqypAKSK2vIb/OutWttwtemZpiA+bqJjcVNlkmVgER7BLDtAEAkneNagSY0h5UTRpWTK17Bc6jW/PUVdHY2YupdhGxzZRuLc7/a1JP0fjObtHUIN+o6sWBHlSyx5+eKcQVSvNleXDg2MjqC54LlAPiTu861kPZUAbgAB4AWtVZi9kRvmJBu5BJB3FRYEX3aVLgTIoW5IA3k6+JPOmxsLSbqQFLiI9/X606x8/wAqjQHvp8nx1rzVSLTO8SnjZIRz9+9KRlpWPvyoSOVJUqSvf75UlcR73URGn0vXKlIF/WmzhlbMrqHVgCQ3NT/ij5cvYpIXHXIDuJKnzB+9qdTu0yAp0BtILp1IwNygaAaaaDcPKuvT+Kw5U6ajhU3o1s9ZpHD3IVQdDbUnT5A1r1FQyCMyO2C2nvaxpcdlVKacUVrH6JxH4XkHmCPpVfiOjL27EinkGUr9CdaoR9NUj93W8QUgVsJ4rOzD4b3K5hcDle5q6k29AXsXyE69tSNL87W+dBLsHEAfArf2v/5AVVYzZctwXhcWvuBO/vGldSV9O4dh4JSameJzcOytNDMji6Or/wBpB+lFbxNYdsKl9Vse8WtUmDMvwyOO7Obeh0rhtUOIVHrFsCdKAvVRs44qQ2jIk55kFh4sCtq1mC2Oco66xbiqXy+p1NWGSB2y5dMxu6zG24nliaOJGdmsLL66ngNN5rVJGUVQ2hyj6WqwjiCiygAcgLUGMjuveNfzrtuHXWdVP63I4LJbW2u0WOw8LFVhkjckn+cX/EdwHZ/3Vn8L0pxM5RImij67ESRpJlLBY0RWBsT2nObw7hfTSdKokaJQ+FfFDN8KfEvfvBtwsL99U+wejCSYZxiI2iLztNGoOV4hoq2tuNhu8KblVBptdRcDt7E9fDFLMGUYmeJ5AqqJFjRLcLLYsd3drpra9GNstiI53chsszqlhYdWApXx0O+pz9FsM0KQshZIyWF2OYljdiWFib8fLlTuB2FFArrEpUOxcjfYkDQclHAULkkEYVPKCSTbeb0woqdt7BOsLMjFWFrH/UKzKbQnXeqP/wASfT8qeayNhDXKuKOSQFzVckUyWsaix7cX8aMnfa49Rr8qmpMjqGQgi/vQ05k8b9nBV5IJI/qFkJ/WhEflT7jd4U5BHdgKY94Y0uOwylAXNlnZv4hbmCPQgfQVI2dhjLKkY4nXuUak+lWe3tnLGkbKtrEqfBhcEnxHzqX0Ewd+smI45F8Bqx9bDyNZlBWtkhJvkk4Xoi8CK7fBdjejJt+6a/8AS/8A5D8qpcfhnj/iIV7yNCe4jQ16IRQMARrYg7wd1W2zuG6rtqHDfK81G6uYVr9p7BiJvH+7J5arr/Tf6WrNY3Ys8d9zL/Mov6jfXb6prRcgqyyZr+Kjjf5CnlbgePzqOi8b0+nP371rz07w+RzhxKtjZER67vfyrgfL340jm/vdSWHL1NJUp+9ja+vDuoieNDm1pSOfP377qhSh7udMSIbqQNxBt4VKAtSBuNuPvyoBspXYraMjD4UHq33FaT/p4pKTuxuS4UaW+Fb/AP6rLTtVlgsdJHhYIIGWOXENI5lbdFEhs0mul7AAXpVbJJLHovv/AO/pTPO8tsSvQTQMwG+sxhtqJgEy4nFGVHdupc3kYKFXMHYD+a/P4vS0h2zhpZDEs6NIN6g68N3A7+FYL6d42FxzsqepWhItpwpsMah7Wx3URkxo87i37uOxYXvZiN4XvsalYYs8asydWzKCUJuVJFypPG1VmQPY3U5dOcDsnBFm0y5vEafOqz/tWIzNJJ2gSLRqMqiwA1tq27u38avsDLdbHev0Nca9T0ZSRtjEl7kj0Si8jZNplRQqqFUbgosB4AVKjdbHSqzaOOiiydbIqZ2yrmNsx5CovSDazYU4c5AYZJOrlfW8eYdhuVs2hJrYsuFdG1QV2rF1RmLZI1zBmkBS2VspuGA0vuPHhVPP0tjGI6gI9+u/Z85sEEpjDqN9yCez3EVhNubdxOJRWAzCRk/cHtLHicM12iHFldbOBfXcNakBC020ekhR/wBzHHLEwzRyCQ2ZTpwU2IYMtr8K7CY55FWQjKW1sDcAHdr4WNV+y8Is2EdY85eKYs7ugjBaUgyKqXLIF0NmHDvqwgxUTMY0dCy71DAkW03A1gdNTyi0YJtv4LQoYo/qtnZS48e45HxqLiNrYkG6pCw8WB9L2+dO1W7ZxgiQtx5edqzabpOrBDGuv4599/dWzQQyH6c+iY2jt+Ro2WRFUHfoeBB0udd1XKdHI1OpZ/kPl+dVWycUs0Ocgi5IsdQbfY/Y1ptnyZokPdbzXsn5irs9VM42fg+Kz66nNMOxgXTMOzYl+GNR32ufU60OLSP8eXXTWn+vUu0YYZ1AYrfUK1wDbloaq9p7NaawDFSDcGq7Rqd2zhYszn6btyVy4ON7mMg200NP4TZ+U3qBt12wcKSR2CiaISlhfNGxyN/abkHTlVhjdtwQmUO9jFGJHAB0UkgdxJItbfqOdWTLNp0scS04t/XmuWRkgFwF+5d0gwbSYWVUF3y5lHNl7QHna3nTWKxy4DBKQDIyhUVRoZJWOttDvYk8ac2HtpcQZFySRPHlzRyWzAOuZT2SRqL6bxas30zimkm/dFkXCwtiAxXRpNbAX0uFBN+F60OiuyXMO+Pn4TwT9J23WtxO2Y0kjiZgJZPhTedASb23DQ6nSq/b2HkkWyG3HuqmxWz4FjgjiRnkxjIXcuesKAB3cvvsBbTceVR8PtKOFZcQssggiDQwQMRaTqwozIb3YZuNri51toNxj9LgVy5moWWn2Xs1wqFnuQNRrYdwud1WP7PUXo403UR/tFutIu1hYAkkhbcwLDyqxB18a6fIXm5S2sDRYKrxmxUk+JRf+YaN68fOsjNEAzBSWUGwbiffOtr0gxfVQs25j2V8Tx8hc+VYYGwrLq9NwAMrSow6xJOERHn4etJlHH60qcfe6u9POqauqQovypW+XvxpL/pSAk1yuktiBy+3KiPcLeVcD3D3+tCW0Fv8/nrQhNYokA7t1aafo28kOFeLqusSIoyTKWikSVQWVgNRY6isviAWFhx0Hnp969XjGXs2tYW8hVCtlLNNu/57pMu1lgMJ0HdZcOXMTIjzSyKBZQ7hciohv2AVXfyqmXYWLU4SP9lK9XMZHlBVusfNmDHLqiAC2vOvVmFJVZtfJxsfh/2q+leXjBIcH8MwxU8scMzPnUszyByBfQ/CBcD60Wx9tSnEYR/2h5JcRK4lhzXjiTNlC5PwtbUeHr6Y633gGxuNL2I3HxqE+x4C4kMKdYCTnCgNcgqSWFidCd9MFa0ghzeffuNvDb0RZU2wNryxzYk42QoyLn6oqojWG5AkRxq4535CmsT0ynE2IC4derwxBeNiwnaLjOgtkZONr3tbdemds9H4sNhpyjSNnRYlEj5hHGXU5EvqF7iT9aqMPiWyQ4kKWmwlop1tcy4RyR/qK8vPlWv0dKx1w3b04C6ktOnUrXpD0ghxLRrHhXmk7bYaWRCsZkVOs07QaRSAL8L231ntmy/+o4t+vl6sTRERqWY5yyBVVF+HLHKpYnQ3HfpcbA6Ozyxwukz4aOCbEfs+aO8nUSEZTZ/gPx2uDoRWjx/RSMwlMO7QSdd14kVm7LtYOQARYFc3ZFluRpWqlrO9GNgYiTDvh8VGFQyO/XAsk6YhW0kFwRIDoQ4toCDep+0+hyxYMx4RC0+eFw7NqZI3/iEmwFlL3yjjxrcULaCouhZ/HYCKJpZEW0s5UyMOOQWHgPrc15ph4lDDEqoBfHqkZAt+7uUbdwYZr+FejbUcuWCkg2Kg8u+sfhejTIqqZywiDdUuUIquwPba1yxBN68zPVsdPIS7k3jkC9/f2WpHC4RtsO/55I8Vtq2IfJLGYljzOt7lerLF8otqxBUb9PKpODU4iGOSRQrOtyu8WOo391qzzbBK4QKIZFndlh1bOAGILuMpIVDbU76UTy9THKcQyvNIsJ3KkKoxz2XdfskZjwNKfTxuaOrOQbX8u7nn0XbJXNPa8fl/mVsxhwsYAAAGmmgFObPx6RRTNIbJFeQnfZSL7uOoNZiXbkc9kKZo2nyIQxUlUS7y6cFB9DUnZksU8YhIMSYmKSFFPxWQGxG/coJF6TFTuYQXg53+eR4cFxWObLE4csprH7Ykjx0OIfDNEJMPLGLupz2HWoDl+Fs2ltfi040rbWxJigLTJbHRuEyLkaCUreMKwN2GYqpvrfjU3EdGsTiOqGJmjUQZTGYlJLspX94+bdoLZRxJNzuqcnQvChg2V2AN40aR8kRzB/3YB7HaA3VpGSEAX37s87b+XosO7VkMHE08UZkd2bHLiYpMx062O7QnLuUjLbTvp/ZmwsRPh5YplYHFKsv7QRlZXjtaKVDY2BXQqLWN7V6TBh1QWVVUEknKAO0xuTYcSdSeNEyd9cOqz9o+cP16KC/ksz0Q2NPh84kXDora2i6xmZ/53lkN246W0089DiIVYFWUMrCxB3EHQg91qey0Mg0vTaGc/wAkE8cJTjc3VLjNgKVcwfu5eoMCE3yonCyg6eI10FUW2tjsqwQpFngw0MkmoB6yVVssdt9y12ItY3raRG/Glbv1r0ll0HELzjY2KIeJsO2JxE4V3xOZmyE5CRH2hlBz2C2FajoltObERtJKYfisFjzBkI+JHDfiGm6pm1tkLOFvJJG6ElHjaxUnQ9xBHAimNn7LXCxzO0rSMxMrswAJIUDQKANwHnUbKSQ5VfS7H55Vj4Ri5/ua30FvWqe9/PnSGQsxcm7MbnTnrRIQNfrx8ayJH63Fy1o2aGhqW3E+9K4nvt52rivAendQOx4Clpik33efv60V/n9fOktXKfDxvXK6SiuJrt/6Up3fPfQhDgZVE8TSGyCRWY2vYAg+Nq9PhxcUo7EiP/awP0NxXlkkQJ5+PvWmzhQarVFMJbZsuHM1L1plobV5hBipktkmlUcsxI9NwqVH0kxi/wDuBh/Ui/YA/OqR6PfwISzEV6PXEVhI+ms6/HFG3euZfuan4fpzHpnidf7SG/KlOo5hwXHVuUjp3JaBF/me/koP3IrMbBxfUTpJ+H4X/sbefI2byqd0p2quIMeS+VQfiFtSfyFVHVmw8Na06NpjYL7p7W9mxXqtqUCqbonjetgCk9uOynw/CfTTxU1J2jtiKHRmu38i6t5jh52rbDxp1KmWm9lYg1V7a2zFALO4ztYKg1Yk6DTgL8TYVmNp9JppLiO0S9xu5/1cPL1rPi6ur2DEMGNzvI11PjrVeSpx2E5kGe0tdidHI97qC/Oq99rKxuyldBu7Q/P5VKgnVx2WB8D9Rwrxk0MjCS8LZa9p2KkqBUPF4GNxZ0VlBzWKgjNztz3+tSlNqVt1KDiDcFTYFY3ZuDjnlm6g2hWN0Vtf4s9y7C+ugsLUEWAlw80M8rIyQRgDKLBRcAgA6klAST31sstZ7pe9ogg3uwHkNT9h51pw1b5JQwbHGcnvN+Zyqz4WhhJW+FvGhIqBsHFCTCxSMbHKAxPNeybnxFN4rpFho9DKGPJO19NKdodewC85odewCtUNLJvrI4npsN0UJPe5t8he/rVRiOk2KkvZwo5IoHzN2+dNbTSHfCa2meV6FJIFF2IUcyQB86p9qdJoY0bq2Ej20UXIJ5FhoPG9YJ0Z2u5ZiOLEk/OpITx/TlViOn0ODr5CeyjH3FabZ3TKByBKrQnv1X/cPuBWljdWGZSGU7mBuD515kcPfQ+NNYYyRG8LtGe46HXeRubzFa0dWR9SH0Y+0r1K1UHTDF5Y1jG9zc/2rr8zb0NV2A6XSDSZA39SaH/adCfC1QttYwTTFxfLYKt9NB4cSSaZNUNMfZO6XDTuEnaGyiqPyok+3rzrgu/upF7qzlopCdNK4j3qKJvQUhv7NCFIHlRAe+/3ahHy76QcPfv/ABXK6RcffjRra2n502QKID3u1oQl4Ujbq4D2aO1u+hCH6cqS3H2aUHTu40gvu97vKhCArekMfdTl+HH2fWu1HDT379KEJAmnvz1vS27q4jn4UNtaEJ7D4lkLZGZcwsculxv38P1NRx3fnTnr864r3WvRdQuDHSgcWPv3zoqH9NaFKQgaU3NDc3Gh4EXB8qe30rChCCPHzJ+IMOT6/wDLQ+tT8P0gW1pEZO8dpfz+VQfn3ULJqTpVaSjhk3b6YXbZXDitHh8SknwMGHIHXzG8VmOkrZ5go3ILeZ1P1HpQtCCQRoQd/wDg0XVm5N7m5uefiaXT0LYZNYN10+XU2ygrhyRruG7uvvov2Xv058qm5DXBav3SLBRkgA4fS9vKj6v374VIXvocvG3vlQhDYfpR29/euA1rrcb3qEICuutdYUR8PL35Vw8/GpQg9/f86Lh7FKOHOlPd9ffu1CEA0pTXG/v3pQ+X+PvQhc2mnz97qFm93ol9++FLnI3e/lQhSot3lRw8aWurhdJlPt96fj3+R+tdXUISPv8ASgP2rq6pQug3Up+KurqEIcT9zSmurqhCJty+H2FKv4vH7murqkoTE/Dy+tLFvPh9hSV1CE5Hu98qbG/z+1dXUKESfhruHka6uqUJV3e+dNv+VdXVClC+6ibc3j9q6uoUJG/P6miP4ffGurqlCbH2/Khb7V1dQhFJ9vuaOH4T740tdUoTbbh4CkTcvvia6uoQi/SmW+LzFLXUKEabvfKm+PvkK6uoQkm3GkTcPCurqCh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360455" cy="2256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1333</TotalTime>
  <Words>349</Words>
  <Application>Microsoft Office PowerPoint</Application>
  <PresentationFormat>On-screen Show (4:3)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Calibri</vt:lpstr>
      <vt:lpstr>Candara</vt:lpstr>
      <vt:lpstr>Jokerman</vt:lpstr>
      <vt:lpstr>Symbol</vt:lpstr>
      <vt:lpstr>Waveform</vt:lpstr>
      <vt:lpstr>CALMet Online 2014</vt:lpstr>
      <vt:lpstr>CALMet  in brief</vt:lpstr>
      <vt:lpstr>CALMet Working Group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PT. Bank Central Asia, Tbk.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Pusdiklat</dc:creator>
  <cp:lastModifiedBy>user</cp:lastModifiedBy>
  <cp:revision>59</cp:revision>
  <cp:lastPrinted>2014-07-17T13:53:03Z</cp:lastPrinted>
  <dcterms:created xsi:type="dcterms:W3CDTF">2014-07-10T05:40:16Z</dcterms:created>
  <dcterms:modified xsi:type="dcterms:W3CDTF">2014-07-31T18:55:30Z</dcterms:modified>
</cp:coreProperties>
</file>