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60" r:id="rId3"/>
    <p:sldId id="261" r:id="rId4"/>
    <p:sldId id="274" r:id="rId5"/>
    <p:sldId id="279" r:id="rId6"/>
    <p:sldId id="262" r:id="rId7"/>
    <p:sldId id="282" r:id="rId8"/>
    <p:sldId id="284" r:id="rId9"/>
    <p:sldId id="275" r:id="rId10"/>
    <p:sldId id="281" r:id="rId11"/>
    <p:sldId id="283" r:id="rId12"/>
    <p:sldId id="264" r:id="rId13"/>
    <p:sldId id="277" r:id="rId14"/>
    <p:sldId id="265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440" autoAdjust="0"/>
    <p:restoredTop sz="96424" autoAdjust="0"/>
  </p:normalViewPr>
  <p:slideViewPr>
    <p:cSldViewPr>
      <p:cViewPr varScale="1">
        <p:scale>
          <a:sx n="76" d="100"/>
          <a:sy n="76" d="100"/>
        </p:scale>
        <p:origin x="-12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186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solidFill>
                  <a:schemeClr val="lt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0.75000000000000033</c:v>
                </c:pt>
                <c:pt idx="1">
                  <c:v>0.25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530697443873754"/>
          <c:y val="0.10518722126112978"/>
          <c:w val="0.21162872928648946"/>
          <c:h val="0.647193962575587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solidFill>
                  <a:schemeClr val="lt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0.75000000000000044</c:v>
                </c:pt>
                <c:pt idx="1">
                  <c:v>0.25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530697443873754"/>
          <c:y val="0.10518722126112981"/>
          <c:w val="0.21162872928648943"/>
          <c:h val="0.6471939625755879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365794283507299E-2"/>
          <c:y val="4.0172149076077954E-2"/>
          <c:w val="0.86728163274860248"/>
          <c:h val="0.7451217686077038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Excelent</c:v>
                </c:pt>
                <c:pt idx="1">
                  <c:v>Very good</c:v>
                </c:pt>
                <c:pt idx="2">
                  <c:v>Good</c:v>
                </c:pt>
                <c:pt idx="3">
                  <c:v>Useful</c:v>
                </c:pt>
                <c:pt idx="4">
                  <c:v>Unuseful</c:v>
                </c:pt>
                <c:pt idx="5">
                  <c:v>Poor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1.0000000000000005E-2</c:v>
                </c:pt>
                <c:pt idx="1">
                  <c:v>0.33000000000000035</c:v>
                </c:pt>
                <c:pt idx="2">
                  <c:v>0.39000000000000024</c:v>
                </c:pt>
                <c:pt idx="3">
                  <c:v>0.17</c:v>
                </c:pt>
                <c:pt idx="4">
                  <c:v>6.0000000000000032E-2</c:v>
                </c:pt>
                <c:pt idx="5" formatCode="General">
                  <c:v>0</c:v>
                </c:pt>
              </c:numCache>
            </c:numRef>
          </c:val>
        </c:ser>
        <c:dLbls>
          <c:showVal val="1"/>
        </c:dLbls>
        <c:gapWidth val="219"/>
        <c:overlap val="-27"/>
        <c:axId val="142843264"/>
        <c:axId val="142849152"/>
      </c:barChart>
      <c:catAx>
        <c:axId val="142843264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42849152"/>
        <c:crosses val="autoZero"/>
        <c:auto val="1"/>
        <c:lblAlgn val="ctr"/>
        <c:lblOffset val="100"/>
      </c:catAx>
      <c:valAx>
        <c:axId val="1428491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84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 i="0" baseline="0">
                    <a:latin typeface="Calibri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400" b="1" i="0" baseline="0">
              <a:latin typeface="Calibri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Themes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Weather briefings</c:v>
                </c:pt>
                <c:pt idx="1">
                  <c:v>Satellite info</c:v>
                </c:pt>
                <c:pt idx="2">
                  <c:v>NWP</c:v>
                </c:pt>
                <c:pt idx="3">
                  <c:v>Training materials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0.18000000000000016</c:v>
                </c:pt>
                <c:pt idx="1">
                  <c:v>0.3900000000000004</c:v>
                </c:pt>
                <c:pt idx="2">
                  <c:v>0.46</c:v>
                </c:pt>
                <c:pt idx="3">
                  <c:v>0.68</c:v>
                </c:pt>
              </c:numCache>
            </c:numRef>
          </c:val>
        </c:ser>
        <c:gapWidth val="100"/>
        <c:axId val="153142400"/>
        <c:axId val="153143936"/>
      </c:barChart>
      <c:catAx>
        <c:axId val="15314240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 i="0" baseline="0">
                <a:latin typeface="Calibri" panose="020F0502020204030204" pitchFamily="34" charset="0"/>
              </a:defRPr>
            </a:pPr>
            <a:endParaRPr lang="ru-RU"/>
          </a:p>
        </c:txPr>
        <c:crossAx val="153143936"/>
        <c:crosses val="autoZero"/>
        <c:auto val="1"/>
        <c:lblAlgn val="ctr"/>
        <c:lblOffset val="100"/>
      </c:catAx>
      <c:valAx>
        <c:axId val="153143936"/>
        <c:scaling>
          <c:orientation val="minMax"/>
        </c:scaling>
        <c:axPos val="b"/>
        <c:majorGridlines/>
        <c:numFmt formatCode="0%" sourceLinked="1"/>
        <c:tickLblPos val="nextTo"/>
        <c:crossAx val="15314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 i="0" baseline="0">
                    <a:latin typeface="Calibri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400" b="1" i="0" baseline="0">
              <a:latin typeface="Calibri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 i="0" baseline="0">
                    <a:latin typeface="Calibri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86170257363662872"/>
          <c:y val="0.20795463067116626"/>
          <c:w val="0.1244085374744824"/>
          <c:h val="0.55621359830021211"/>
        </c:manualLayout>
      </c:layout>
      <c:txPr>
        <a:bodyPr/>
        <a:lstStyle/>
        <a:p>
          <a:pPr>
            <a:defRPr sz="1400" b="1" i="0" baseline="0">
              <a:latin typeface="Calibri" pitchFamily="34" charset="0"/>
            </a:defRPr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 i="0" baseline="0">
                    <a:latin typeface="Calibri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86170257363662872"/>
          <c:y val="0.20795463067116629"/>
          <c:w val="0.12440853747448241"/>
          <c:h val="0.556213598300212"/>
        </c:manualLayout>
      </c:layout>
      <c:txPr>
        <a:bodyPr/>
        <a:lstStyle/>
        <a:p>
          <a:pPr>
            <a:defRPr sz="1400" b="1" i="0" baseline="0">
              <a:latin typeface="Calibri" pitchFamily="34" charset="0"/>
            </a:defRPr>
          </a:pPr>
          <a:endParaRPr lang="ru-RU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A7A3E-C1DC-440E-9655-C44D3D2E8D0A}" type="datetimeFigureOut">
              <a:rPr lang="pt-BR" smtClean="0"/>
              <a:pPr/>
              <a:t>07/07/2014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5EF4D-9C51-4B57-9E7B-844BB5DE5B17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098" name="Picture 2" descr="C:\Users\malves\AppData\Local\Microsoft\Windows\Temporary Internet Files\Content.IE5\QMPKWOLA\MPj0438524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7738" y="765175"/>
            <a:ext cx="6400800" cy="4230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59174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EF028-0F40-47BA-A833-DDE1E9127DF6}" type="datetimeFigureOut">
              <a:rPr lang="pt-BR" smtClean="0"/>
              <a:pPr/>
              <a:t>07/07/2014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B1605-D933-423E-A642-E071AB73C396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7230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B1605-D933-423E-A642-E071AB73C396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4045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B1605-D933-423E-A642-E071AB73C396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72933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B1605-D933-423E-A642-E071AB73C396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49480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B1605-D933-423E-A642-E071AB73C396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49480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B1605-D933-423E-A642-E071AB73C396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43484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B1605-D933-423E-A642-E071AB73C396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77245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B1605-D933-423E-A642-E071AB73C396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77245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B1605-D933-423E-A642-E071AB73C396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77245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B1605-D933-423E-A642-E071AB73C396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57296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B1605-D933-423E-A642-E071AB73C396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72933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B1605-D933-423E-A642-E071AB73C396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72933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B1605-D933-423E-A642-E071AB73C396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72933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B1605-D933-423E-A642-E071AB73C396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7293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C:\Users\malves\AppData\Local\Microsoft\Windows\Temporary Internet Files\Content.IE5\QMPKWOLA\MPj04331930000[1]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93284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981200"/>
            <a:ext cx="9144000" cy="1295400"/>
          </a:xfrm>
        </p:spPr>
        <p:txBody>
          <a:bodyPr>
            <a:normAutofit/>
          </a:bodyPr>
          <a:lstStyle>
            <a:lvl1pPr>
              <a:defRPr sz="4800" b="1" cap="none" spc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276600"/>
            <a:ext cx="9144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0F31559-10BF-4FA3-BEBC-50ADB22BFF21}" type="datetimeFigureOut">
              <a:rPr lang="ru-RU" smtClean="0"/>
              <a:pPr/>
              <a:t>07.07.2014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3" descr="C:\Users\malves\AppData\Local\Microsoft\Windows\Temporary Internet Files\Content.IE5\QMPKWOLA\MPj04331930000[1].jpg"/>
          <p:cNvPicPr>
            <a:picLocks noChangeAspect="1" noChangeArrowheads="1"/>
          </p:cNvPicPr>
          <p:nvPr/>
        </p:nvPicPr>
        <p:blipFill>
          <a:blip r:embed="rId13" cstate="print">
            <a:lum bright="92000" contrast="-90000"/>
          </a:blip>
          <a:srcRect/>
          <a:stretch>
            <a:fillRect/>
          </a:stretch>
        </p:blipFill>
        <p:spPr bwMode="auto">
          <a:xfrm>
            <a:off x="0" y="0"/>
            <a:ext cx="9144000" cy="693284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fld id="{E0F31559-10BF-4FA3-BEBC-50ADB22BFF21}" type="datetimeFigureOut">
              <a:rPr lang="ru-RU" smtClean="0"/>
              <a:pPr/>
              <a:t>07.07.2014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800" b="1" kern="1200" cap="none" spc="0" dirty="0">
          <a:ln w="1905"/>
          <a:solidFill>
            <a:srgbClr val="0070C0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" y="0"/>
            <a:ext cx="9156954" cy="1628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Russian Federation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Regional Focus Group</a:t>
            </a:r>
            <a:br>
              <a:rPr lang="en-US" sz="2800" dirty="0"/>
            </a:br>
            <a:r>
              <a:rPr lang="en-US" sz="2800" dirty="0">
                <a:solidFill>
                  <a:schemeClr val="tx2"/>
                </a:solidFill>
              </a:rPr>
              <a:t>(2013-2014)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503"/>
            <a:ext cx="899591" cy="65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5325" y="3643"/>
            <a:ext cx="8286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1" y="1787948"/>
            <a:ext cx="8103239" cy="4521372"/>
          </a:xfrm>
        </p:spPr>
      </p:pic>
      <p:sp>
        <p:nvSpPr>
          <p:cNvPr id="8" name="Прямоугольник 7"/>
          <p:cNvSpPr/>
          <p:nvPr/>
        </p:nvSpPr>
        <p:spPr>
          <a:xfrm>
            <a:off x="5796136" y="6286520"/>
            <a:ext cx="3275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2"/>
                </a:solidFill>
              </a:rPr>
              <a:t>Larisa </a:t>
            </a:r>
            <a:r>
              <a:rPr lang="en-US" sz="1200" b="1" dirty="0" err="1">
                <a:solidFill>
                  <a:schemeClr val="tx2"/>
                </a:solidFill>
              </a:rPr>
              <a:t>Nikitina</a:t>
            </a:r>
            <a:endParaRPr lang="en-US" sz="1200" b="1" dirty="0">
              <a:solidFill>
                <a:schemeClr val="tx2"/>
              </a:solidFill>
            </a:endParaRPr>
          </a:p>
          <a:p>
            <a:pPr algn="r"/>
            <a:r>
              <a:rPr lang="en-US" sz="1200" b="1" dirty="0" err="1">
                <a:solidFill>
                  <a:schemeClr val="tx2"/>
                </a:solidFill>
              </a:rPr>
              <a:t>Aviamettelecom</a:t>
            </a:r>
            <a:r>
              <a:rPr lang="en-US" sz="1200" b="1" dirty="0">
                <a:solidFill>
                  <a:schemeClr val="tx2"/>
                </a:solidFill>
              </a:rPr>
              <a:t> of </a:t>
            </a:r>
            <a:r>
              <a:rPr lang="en-US" sz="1200" b="1" dirty="0" err="1">
                <a:solidFill>
                  <a:schemeClr val="tx2"/>
                </a:solidFill>
              </a:rPr>
              <a:t>Roshydromet</a:t>
            </a:r>
            <a:r>
              <a:rPr lang="en-US" sz="1200" b="1" dirty="0">
                <a:solidFill>
                  <a:schemeClr val="tx2"/>
                </a:solidFill>
              </a:rPr>
              <a:t>, </a:t>
            </a:r>
            <a:endParaRPr lang="en-US" sz="1200" b="1" dirty="0" smtClean="0">
              <a:solidFill>
                <a:schemeClr val="tx2"/>
              </a:solidFill>
            </a:endParaRPr>
          </a:p>
          <a:p>
            <a:pPr algn="r"/>
            <a:r>
              <a:rPr lang="en-US" sz="1200" b="1" dirty="0" smtClean="0">
                <a:solidFill>
                  <a:schemeClr val="tx2"/>
                </a:solidFill>
              </a:rPr>
              <a:t>Russian Federation</a:t>
            </a:r>
            <a:endParaRPr lang="en-US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825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17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2181" y="-10288"/>
            <a:ext cx="8286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8228"/>
            <a:ext cx="9150856" cy="118619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Resume on the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Russian </a:t>
            </a:r>
            <a:r>
              <a:rPr lang="en-US" sz="2800" dirty="0"/>
              <a:t>language </a:t>
            </a:r>
            <a:r>
              <a:rPr lang="en-US" sz="2800" dirty="0" smtClean="0"/>
              <a:t>session</a:t>
            </a:r>
            <a:endParaRPr lang="ru-RU" sz="28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00100" y="1214422"/>
            <a:ext cx="8143900" cy="56435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b="1" dirty="0" smtClean="0"/>
              <a:t>1. Was this session informative interesting? Have you got any interesting or useful information?</a:t>
            </a:r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pPr>
              <a:buNone/>
            </a:pPr>
            <a:r>
              <a:rPr lang="en-US" sz="2000" b="1" dirty="0" smtClean="0"/>
              <a:t>2. Here you can write any comments regarding the session:</a:t>
            </a:r>
          </a:p>
          <a:p>
            <a:pPr lvl="1"/>
            <a:r>
              <a:rPr lang="en-US" sz="2000" dirty="0" smtClean="0"/>
              <a:t>Thank you for the informative session. I`ve learned about webinars, links to sites with trainings and tests.</a:t>
            </a:r>
          </a:p>
          <a:p>
            <a:pPr lvl="1"/>
            <a:r>
              <a:rPr lang="en-US" sz="2000" dirty="0" smtClean="0"/>
              <a:t>I would like to participate in the following sessions. </a:t>
            </a:r>
          </a:p>
          <a:p>
            <a:pPr lvl="1"/>
            <a:r>
              <a:rPr lang="en-US" sz="2000" dirty="0" smtClean="0"/>
              <a:t>Was useful to know about the education at the University via internet, the Information about the experience of creating system of the distant training at RSHU.</a:t>
            </a:r>
          </a:p>
          <a:p>
            <a:pPr lvl="1"/>
            <a:r>
              <a:rPr lang="en-US" sz="2000" dirty="0" smtClean="0"/>
              <a:t>I hope there will be more and more sessions like that one</a:t>
            </a:r>
            <a:r>
              <a:rPr lang="en-US" sz="1400" dirty="0" smtClean="0"/>
              <a:t>.</a:t>
            </a:r>
            <a:endParaRPr lang="ru-RU" sz="1400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ru-RU" sz="1800" dirty="0" smtClean="0"/>
          </a:p>
          <a:p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500298" y="1857364"/>
          <a:ext cx="4129100" cy="2314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4980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8768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           Need for the e-learning: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1285860"/>
            <a:ext cx="8143900" cy="5267002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Russian geographical distance (1\6 part of world landscape); </a:t>
            </a:r>
          </a:p>
          <a:p>
            <a:endParaRPr lang="en-US" sz="2000" b="1" dirty="0" smtClean="0"/>
          </a:p>
          <a:p>
            <a:r>
              <a:rPr lang="en-US" sz="2000" b="1" dirty="0"/>
              <a:t>Collaboration between </a:t>
            </a:r>
            <a:r>
              <a:rPr lang="en-US" sz="2000" b="1" dirty="0" smtClean="0"/>
              <a:t>professionals (more then 2000 forecasters);</a:t>
            </a:r>
          </a:p>
          <a:p>
            <a:endParaRPr lang="en-US" sz="2000" b="1" dirty="0"/>
          </a:p>
          <a:p>
            <a:r>
              <a:rPr lang="en-US" sz="2000" b="1" dirty="0" smtClean="0"/>
              <a:t>Centrally </a:t>
            </a:r>
            <a:r>
              <a:rPr lang="en-US" sz="2000" b="1" dirty="0"/>
              <a:t>collected training resources (libraries</a:t>
            </a:r>
            <a:r>
              <a:rPr lang="en-US" sz="2000" b="1" dirty="0" smtClean="0"/>
              <a:t>) in Russian language;</a:t>
            </a:r>
          </a:p>
          <a:p>
            <a:endParaRPr lang="en-US" sz="2000" b="1" dirty="0"/>
          </a:p>
          <a:p>
            <a:r>
              <a:rPr lang="en-US" sz="2000" b="1" dirty="0"/>
              <a:t>New products and </a:t>
            </a:r>
            <a:r>
              <a:rPr lang="en-US" sz="2000" b="1" dirty="0" smtClean="0"/>
              <a:t>techniques </a:t>
            </a:r>
            <a:r>
              <a:rPr lang="en-US" sz="2000" b="1" dirty="0"/>
              <a:t>short time delivery</a:t>
            </a:r>
            <a:r>
              <a:rPr lang="en-US" sz="2000" b="1" dirty="0" smtClean="0"/>
              <a:t>;</a:t>
            </a:r>
          </a:p>
          <a:p>
            <a:endParaRPr lang="en-US" sz="2000" b="1" dirty="0"/>
          </a:p>
          <a:p>
            <a:r>
              <a:rPr lang="en-US" sz="2000" b="1" dirty="0" smtClean="0"/>
              <a:t>E-learning </a:t>
            </a:r>
            <a:r>
              <a:rPr lang="en-US" sz="2000" b="1" dirty="0"/>
              <a:t>save time and money.</a:t>
            </a:r>
          </a:p>
          <a:p>
            <a:endParaRPr lang="en-US" sz="1800" dirty="0" smtClean="0"/>
          </a:p>
          <a:p>
            <a:endParaRPr lang="en-US" sz="1800" b="1" dirty="0" smtClean="0"/>
          </a:p>
          <a:p>
            <a:endParaRPr lang="en-US" sz="1800" dirty="0" smtClean="0"/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" y="0"/>
            <a:ext cx="9017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2403" y="-9104"/>
            <a:ext cx="8286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capture-20140707-08503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3952469"/>
            <a:ext cx="3124636" cy="290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293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8768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Challenges and perspectives: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1000108"/>
            <a:ext cx="8143900" cy="5857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>
                <a:solidFill>
                  <a:srgbClr val="0070C0"/>
                </a:solidFill>
              </a:rPr>
              <a:t>Challenges:</a:t>
            </a:r>
          </a:p>
          <a:p>
            <a:r>
              <a:rPr lang="en-US" sz="2000" b="1" dirty="0"/>
              <a:t>Internet connection and </a:t>
            </a:r>
            <a:r>
              <a:rPr lang="en-US" sz="2000" b="1" dirty="0" smtClean="0"/>
              <a:t>technical problems;</a:t>
            </a:r>
          </a:p>
          <a:p>
            <a:endParaRPr lang="en-US" sz="2000" b="1" dirty="0" smtClean="0"/>
          </a:p>
          <a:p>
            <a:r>
              <a:rPr lang="en-US" sz="2000" b="1" dirty="0"/>
              <a:t>Different local time </a:t>
            </a:r>
            <a:r>
              <a:rPr lang="en-US" sz="2000" b="1" dirty="0" smtClean="0"/>
              <a:t>(9 and 11 </a:t>
            </a:r>
            <a:r>
              <a:rPr lang="en-US" sz="2000" b="1" dirty="0"/>
              <a:t>times zones</a:t>
            </a:r>
            <a:r>
              <a:rPr lang="en-US" sz="2000" b="1" dirty="0" smtClean="0"/>
              <a:t>);</a:t>
            </a:r>
          </a:p>
          <a:p>
            <a:endParaRPr lang="en-US" sz="2000" b="1" dirty="0"/>
          </a:p>
          <a:p>
            <a:r>
              <a:rPr lang="en-US" sz="2000" b="1" dirty="0" smtClean="0"/>
              <a:t>Hard to find free time to join </a:t>
            </a:r>
            <a:r>
              <a:rPr lang="en-US" sz="2000" b="1" dirty="0"/>
              <a:t>(especially when on shift</a:t>
            </a:r>
            <a:r>
              <a:rPr lang="en-US" sz="2000" b="1" dirty="0" smtClean="0"/>
              <a:t>);</a:t>
            </a:r>
          </a:p>
          <a:p>
            <a:endParaRPr lang="en-US" sz="2000" b="1" dirty="0"/>
          </a:p>
          <a:p>
            <a:r>
              <a:rPr lang="en-US" sz="2000" b="1" dirty="0" smtClean="0"/>
              <a:t>Missing </a:t>
            </a:r>
            <a:r>
              <a:rPr lang="en-US" sz="2000" b="1" dirty="0"/>
              <a:t>the real contact and talks with other colleagues and </a:t>
            </a:r>
            <a:r>
              <a:rPr lang="en-US" sz="2000" b="1" dirty="0" smtClean="0"/>
              <a:t>trainers.</a:t>
            </a:r>
          </a:p>
          <a:p>
            <a:endParaRPr lang="en-US" sz="2000" b="1" dirty="0"/>
          </a:p>
          <a:p>
            <a:pPr marL="0" indent="0">
              <a:buNone/>
            </a:pPr>
            <a:r>
              <a:rPr lang="en-US" sz="2400" b="1" u="sng" dirty="0" smtClean="0">
                <a:solidFill>
                  <a:srgbClr val="0070C0"/>
                </a:solidFill>
              </a:rPr>
              <a:t>Perspectives:</a:t>
            </a:r>
          </a:p>
          <a:p>
            <a:pPr lvl="1"/>
            <a:r>
              <a:rPr lang="en-US" sz="2000" b="1" dirty="0" smtClean="0"/>
              <a:t>Methodological Council;</a:t>
            </a:r>
          </a:p>
          <a:p>
            <a:pPr lvl="1"/>
            <a:endParaRPr lang="en-US" sz="2000" b="1" dirty="0" smtClean="0"/>
          </a:p>
          <a:p>
            <a:pPr lvl="1"/>
            <a:r>
              <a:rPr lang="en-US" sz="2000" b="1" dirty="0" smtClean="0"/>
              <a:t>On-line meetings of MG;</a:t>
            </a:r>
          </a:p>
          <a:p>
            <a:pPr lvl="1"/>
            <a:endParaRPr lang="en-US" sz="2000" b="1" dirty="0" smtClean="0"/>
          </a:p>
          <a:p>
            <a:pPr lvl="1"/>
            <a:r>
              <a:rPr lang="en-US" sz="2000" b="1" dirty="0" smtClean="0"/>
              <a:t>On-line briefings of RFG.</a:t>
            </a:r>
            <a:endParaRPr lang="en-US" sz="2000" b="1" dirty="0"/>
          </a:p>
          <a:p>
            <a:endParaRPr lang="en-US" sz="1800" b="1" dirty="0" smtClean="0"/>
          </a:p>
          <a:p>
            <a:endParaRPr lang="en-US" sz="1800" dirty="0" smtClean="0"/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" y="0"/>
            <a:ext cx="9017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2403" y="-9104"/>
            <a:ext cx="8286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Пользователь\Desktop\40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857629"/>
            <a:ext cx="4000496" cy="3000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293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китина\Desktop\1 IMG_7158_min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22301"/>
            <a:ext cx="9141896" cy="625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5" y="188640"/>
            <a:ext cx="6408713" cy="841839"/>
          </a:xfrm>
        </p:spPr>
        <p:txBody>
          <a:bodyPr>
            <a:noAutofit/>
          </a:bodyPr>
          <a:lstStyle/>
          <a:p>
            <a:r>
              <a:rPr lang="en-US" sz="3200" dirty="0" smtClean="0"/>
              <a:t>Thank you for your attention!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Спасибо!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b="1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175629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Russian meteorologists go </a:t>
            </a:r>
            <a:r>
              <a:rPr lang="en-US" sz="3600" b="1" dirty="0" smtClean="0">
                <a:solidFill>
                  <a:srgbClr val="C00000"/>
                </a:solidFill>
              </a:rPr>
              <a:t>on line!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" y="0"/>
            <a:ext cx="881304" cy="65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3222" y="0"/>
            <a:ext cx="8286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2458243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7890" y="3357562"/>
            <a:ext cx="2856597" cy="244770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6" y="0"/>
            <a:ext cx="9137144" cy="1844824"/>
          </a:xfrm>
        </p:spPr>
        <p:txBody>
          <a:bodyPr>
            <a:noAutofit/>
          </a:bodyPr>
          <a:lstStyle/>
          <a:p>
            <a:pPr indent="457200">
              <a:spcBef>
                <a:spcPts val="1200"/>
              </a:spcBef>
              <a:spcAft>
                <a:spcPts val="1200"/>
              </a:spcAft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en-US" sz="2000" dirty="0"/>
              <a:t>Russian Federation </a:t>
            </a:r>
            <a:r>
              <a:rPr lang="en-US" sz="2000" dirty="0" err="1" smtClean="0"/>
              <a:t>VLab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June </a:t>
            </a:r>
            <a:r>
              <a:rPr lang="en-US" sz="2000" dirty="0"/>
              <a:t>5, </a:t>
            </a:r>
            <a:r>
              <a:rPr lang="en-US" sz="2000" dirty="0" smtClean="0"/>
              <a:t>2013</a:t>
            </a:r>
            <a:br>
              <a:rPr lang="en-US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800" dirty="0" smtClean="0"/>
              <a:t>Virtual </a:t>
            </a:r>
            <a:r>
              <a:rPr lang="en-US" sz="2800" dirty="0"/>
              <a:t>Round Table on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Aeronautical </a:t>
            </a:r>
            <a:r>
              <a:rPr lang="en-US" sz="2800" dirty="0"/>
              <a:t>Meteorological </a:t>
            </a:r>
            <a:r>
              <a:rPr lang="en-US" sz="2800" dirty="0" smtClean="0"/>
              <a:t>Competences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488668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chemeClr val="tx2"/>
                </a:solidFill>
              </a:rPr>
              <a:t>http://www.wmo-sat.info/vlab/virtual-table/</a:t>
            </a:r>
            <a:endParaRPr lang="ru-RU" sz="1600" b="1" i="1" dirty="0">
              <a:solidFill>
                <a:schemeClr val="tx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6" y="0"/>
            <a:ext cx="9017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5325" y="0"/>
            <a:ext cx="8286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Пользователь\Desktop\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3" y="2069466"/>
            <a:ext cx="5909119" cy="4145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213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35901"/>
            <a:ext cx="9144000" cy="832859"/>
          </a:xfrm>
        </p:spPr>
        <p:txBody>
          <a:bodyPr>
            <a:noAutofit/>
          </a:bodyPr>
          <a:lstStyle/>
          <a:p>
            <a:r>
              <a:rPr lang="en-US" sz="2800" dirty="0" smtClean="0"/>
              <a:t>Resume on the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/>
              <a:t>Russian Virtual </a:t>
            </a:r>
            <a:r>
              <a:rPr lang="en-US" sz="2800" dirty="0"/>
              <a:t>Round Table on </a:t>
            </a:r>
            <a:r>
              <a:rPr lang="en-US" sz="2800" dirty="0" smtClean="0"/>
              <a:t>AMP Competences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400" dirty="0"/>
              <a:t/>
            </a:r>
            <a:br>
              <a:rPr lang="en-US" sz="2400" dirty="0"/>
            </a:b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02692" y="1142984"/>
            <a:ext cx="8241308" cy="436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rgbClr val="4F81BD">
                    <a:lumMod val="50000"/>
                  </a:srgbClr>
                </a:solidFill>
              </a:rPr>
              <a:t>1. Was this event interesting for you? Have you received any new and useful </a:t>
            </a:r>
            <a:r>
              <a:rPr lang="en-US" sz="2000" b="1" dirty="0" smtClean="0">
                <a:solidFill>
                  <a:srgbClr val="4F81BD">
                    <a:lumMod val="50000"/>
                  </a:srgbClr>
                </a:solidFill>
              </a:rPr>
              <a:t>info?</a:t>
            </a:r>
            <a:endParaRPr lang="en-US" sz="2000" b="1" dirty="0">
              <a:solidFill>
                <a:srgbClr val="4F81BD">
                  <a:lumMod val="50000"/>
                </a:srgbClr>
              </a:solidFill>
            </a:endParaRPr>
          </a:p>
          <a:p>
            <a:pPr lvl="0">
              <a:spcBef>
                <a:spcPct val="20000"/>
              </a:spcBef>
            </a:pPr>
            <a:endParaRPr lang="en-US" b="1" dirty="0">
              <a:solidFill>
                <a:srgbClr val="4F81BD">
                  <a:lumMod val="50000"/>
                </a:srgbClr>
              </a:solidFill>
            </a:endParaRPr>
          </a:p>
          <a:p>
            <a:pPr lvl="0">
              <a:spcBef>
                <a:spcPct val="20000"/>
              </a:spcBef>
            </a:pPr>
            <a:endParaRPr lang="en-US" b="1" dirty="0" smtClean="0">
              <a:solidFill>
                <a:srgbClr val="4F81BD">
                  <a:lumMod val="50000"/>
                </a:srgbClr>
              </a:solidFill>
            </a:endParaRPr>
          </a:p>
          <a:p>
            <a:pPr lvl="0">
              <a:spcBef>
                <a:spcPct val="20000"/>
              </a:spcBef>
            </a:pPr>
            <a:endParaRPr lang="en-US" b="1" dirty="0">
              <a:solidFill>
                <a:srgbClr val="4F81BD">
                  <a:lumMod val="50000"/>
                </a:srgbClr>
              </a:solidFill>
            </a:endParaRPr>
          </a:p>
          <a:p>
            <a:pPr lvl="0">
              <a:spcBef>
                <a:spcPct val="20000"/>
              </a:spcBef>
            </a:pPr>
            <a:endParaRPr lang="en-US" b="1" dirty="0" smtClean="0">
              <a:solidFill>
                <a:srgbClr val="4F81BD">
                  <a:lumMod val="50000"/>
                </a:srgbClr>
              </a:solidFill>
            </a:endParaRPr>
          </a:p>
          <a:p>
            <a:pPr lvl="0">
              <a:spcBef>
                <a:spcPct val="20000"/>
              </a:spcBef>
            </a:pPr>
            <a:endParaRPr lang="en-US" b="1" dirty="0" smtClean="0">
              <a:solidFill>
                <a:srgbClr val="4F81BD">
                  <a:lumMod val="50000"/>
                </a:srgbClr>
              </a:solidFill>
            </a:endParaRPr>
          </a:p>
          <a:p>
            <a:pPr>
              <a:spcBef>
                <a:spcPct val="20000"/>
              </a:spcBef>
            </a:pPr>
            <a:endParaRPr lang="en-US" b="1" dirty="0" smtClean="0">
              <a:solidFill>
                <a:srgbClr val="4F81BD">
                  <a:lumMod val="50000"/>
                </a:srgbClr>
              </a:solidFill>
            </a:endParaRPr>
          </a:p>
          <a:p>
            <a:pPr lvl="0">
              <a:spcBef>
                <a:spcPct val="20000"/>
              </a:spcBef>
            </a:pPr>
            <a:endParaRPr lang="en-US" b="1" dirty="0">
              <a:solidFill>
                <a:srgbClr val="4F81BD">
                  <a:lumMod val="50000"/>
                </a:srgbClr>
              </a:solidFill>
            </a:endParaRPr>
          </a:p>
          <a:p>
            <a:pPr lvl="0">
              <a:spcBef>
                <a:spcPct val="20000"/>
              </a:spcBef>
            </a:pPr>
            <a:endParaRPr lang="en-US" b="1" dirty="0" smtClean="0">
              <a:solidFill>
                <a:srgbClr val="4F81BD">
                  <a:lumMod val="50000"/>
                </a:srgbClr>
              </a:solidFill>
            </a:endParaRPr>
          </a:p>
          <a:p>
            <a:pPr lvl="0">
              <a:spcBef>
                <a:spcPct val="20000"/>
              </a:spcBef>
            </a:pPr>
            <a:endParaRPr lang="en-US" b="1" dirty="0">
              <a:solidFill>
                <a:srgbClr val="4F81BD">
                  <a:lumMod val="50000"/>
                </a:srgbClr>
              </a:solidFill>
            </a:endParaRPr>
          </a:p>
          <a:p>
            <a:pPr lvl="0">
              <a:spcBef>
                <a:spcPct val="20000"/>
              </a:spcBef>
            </a:pPr>
            <a:endParaRPr lang="en-US" b="1" dirty="0" smtClean="0">
              <a:solidFill>
                <a:srgbClr val="4F81BD">
                  <a:lumMod val="50000"/>
                </a:srgbClr>
              </a:solidFill>
            </a:endParaRPr>
          </a:p>
          <a:p>
            <a:pPr lvl="0">
              <a:spcBef>
                <a:spcPct val="20000"/>
              </a:spcBef>
            </a:pPr>
            <a:endParaRPr lang="en-US" b="1" dirty="0">
              <a:solidFill>
                <a:srgbClr val="4F81BD">
                  <a:lumMod val="50000"/>
                </a:srgbClr>
              </a:solidFill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2429788784"/>
              </p:ext>
            </p:extLst>
          </p:nvPr>
        </p:nvGraphicFramePr>
        <p:xfrm>
          <a:off x="3143240" y="1571612"/>
          <a:ext cx="345638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85786" cy="5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5325" y="0"/>
            <a:ext cx="8286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6617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35901"/>
            <a:ext cx="9144000" cy="832859"/>
          </a:xfrm>
        </p:spPr>
        <p:txBody>
          <a:bodyPr>
            <a:noAutofit/>
          </a:bodyPr>
          <a:lstStyle/>
          <a:p>
            <a:r>
              <a:rPr lang="en-US" sz="2800" dirty="0" smtClean="0"/>
              <a:t>Resume on the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/>
              <a:t>Russian Virtual </a:t>
            </a:r>
            <a:r>
              <a:rPr lang="en-US" sz="2800" dirty="0"/>
              <a:t>Round Table on </a:t>
            </a:r>
            <a:r>
              <a:rPr lang="en-US" sz="2800" dirty="0" smtClean="0"/>
              <a:t>AMP Competences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400" dirty="0"/>
              <a:t/>
            </a:r>
            <a:br>
              <a:rPr lang="en-US" sz="2400" dirty="0"/>
            </a:b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02692" y="1142984"/>
            <a:ext cx="8241308" cy="4696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rgbClr val="4F81BD">
                    <a:lumMod val="50000"/>
                  </a:srgbClr>
                </a:solidFill>
              </a:rPr>
              <a:t>1. Was this event interesting for you? Have you received any new and useful </a:t>
            </a:r>
            <a:r>
              <a:rPr lang="en-US" sz="2000" b="1" dirty="0" smtClean="0">
                <a:solidFill>
                  <a:srgbClr val="4F81BD">
                    <a:lumMod val="50000"/>
                  </a:srgbClr>
                </a:solidFill>
              </a:rPr>
              <a:t>info?</a:t>
            </a:r>
            <a:endParaRPr lang="en-US" sz="2000" b="1" dirty="0">
              <a:solidFill>
                <a:srgbClr val="4F81BD">
                  <a:lumMod val="50000"/>
                </a:srgbClr>
              </a:solidFill>
            </a:endParaRPr>
          </a:p>
          <a:p>
            <a:pPr lvl="0">
              <a:spcBef>
                <a:spcPct val="20000"/>
              </a:spcBef>
            </a:pPr>
            <a:endParaRPr lang="en-US" b="1" dirty="0">
              <a:solidFill>
                <a:srgbClr val="4F81BD">
                  <a:lumMod val="50000"/>
                </a:srgbClr>
              </a:solidFill>
            </a:endParaRPr>
          </a:p>
          <a:p>
            <a:pPr lvl="0">
              <a:spcBef>
                <a:spcPct val="20000"/>
              </a:spcBef>
            </a:pPr>
            <a:endParaRPr lang="en-US" b="1" dirty="0" smtClean="0">
              <a:solidFill>
                <a:srgbClr val="4F81BD">
                  <a:lumMod val="50000"/>
                </a:srgbClr>
              </a:solidFill>
            </a:endParaRPr>
          </a:p>
          <a:p>
            <a:pPr lvl="0">
              <a:spcBef>
                <a:spcPct val="20000"/>
              </a:spcBef>
            </a:pPr>
            <a:endParaRPr lang="en-US" b="1" dirty="0">
              <a:solidFill>
                <a:srgbClr val="4F81BD">
                  <a:lumMod val="50000"/>
                </a:srgbClr>
              </a:solidFill>
            </a:endParaRPr>
          </a:p>
          <a:p>
            <a:pPr lvl="0">
              <a:spcBef>
                <a:spcPct val="20000"/>
              </a:spcBef>
            </a:pPr>
            <a:endParaRPr lang="en-US" b="1" dirty="0" smtClean="0">
              <a:solidFill>
                <a:srgbClr val="4F81BD">
                  <a:lumMod val="50000"/>
                </a:srgbClr>
              </a:solidFill>
            </a:endParaRPr>
          </a:p>
          <a:p>
            <a:pPr lvl="0">
              <a:spcBef>
                <a:spcPct val="20000"/>
              </a:spcBef>
            </a:pPr>
            <a:endParaRPr lang="en-US" b="1" dirty="0" smtClean="0">
              <a:solidFill>
                <a:srgbClr val="4F81BD">
                  <a:lumMod val="50000"/>
                </a:srgbClr>
              </a:solidFill>
            </a:endParaRPr>
          </a:p>
          <a:p>
            <a:pPr>
              <a:spcBef>
                <a:spcPct val="20000"/>
              </a:spcBef>
            </a:pPr>
            <a:endParaRPr lang="en-US" b="1" dirty="0" smtClean="0">
              <a:solidFill>
                <a:srgbClr val="4F81BD">
                  <a:lumMod val="50000"/>
                </a:srgbClr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rgbClr val="4F81BD">
                    <a:lumMod val="50000"/>
                  </a:srgbClr>
                </a:solidFill>
              </a:rPr>
              <a:t>2. </a:t>
            </a:r>
            <a:r>
              <a:rPr lang="en-US" sz="2000" b="1" dirty="0">
                <a:solidFill>
                  <a:srgbClr val="4F81BD">
                    <a:lumMod val="50000"/>
                  </a:srgbClr>
                </a:solidFill>
              </a:rPr>
              <a:t>Please rate the session on the following criteria:</a:t>
            </a:r>
          </a:p>
          <a:p>
            <a:pPr lvl="0">
              <a:spcBef>
                <a:spcPct val="20000"/>
              </a:spcBef>
            </a:pPr>
            <a:endParaRPr lang="en-US" b="1" dirty="0">
              <a:solidFill>
                <a:srgbClr val="4F81BD">
                  <a:lumMod val="50000"/>
                </a:srgbClr>
              </a:solidFill>
            </a:endParaRPr>
          </a:p>
          <a:p>
            <a:pPr lvl="0">
              <a:spcBef>
                <a:spcPct val="20000"/>
              </a:spcBef>
            </a:pPr>
            <a:endParaRPr lang="en-US" b="1" dirty="0" smtClean="0">
              <a:solidFill>
                <a:srgbClr val="4F81BD">
                  <a:lumMod val="50000"/>
                </a:srgbClr>
              </a:solidFill>
            </a:endParaRPr>
          </a:p>
          <a:p>
            <a:pPr lvl="0">
              <a:spcBef>
                <a:spcPct val="20000"/>
              </a:spcBef>
            </a:pPr>
            <a:endParaRPr lang="en-US" b="1" dirty="0">
              <a:solidFill>
                <a:srgbClr val="4F81BD">
                  <a:lumMod val="50000"/>
                </a:srgbClr>
              </a:solidFill>
            </a:endParaRPr>
          </a:p>
          <a:p>
            <a:pPr lvl="0">
              <a:spcBef>
                <a:spcPct val="20000"/>
              </a:spcBef>
            </a:pPr>
            <a:endParaRPr lang="en-US" b="1" dirty="0" smtClean="0">
              <a:solidFill>
                <a:srgbClr val="4F81BD">
                  <a:lumMod val="50000"/>
                </a:srgbClr>
              </a:solidFill>
            </a:endParaRPr>
          </a:p>
          <a:p>
            <a:pPr lvl="0">
              <a:spcBef>
                <a:spcPct val="20000"/>
              </a:spcBef>
            </a:pPr>
            <a:endParaRPr lang="en-US" b="1" dirty="0">
              <a:solidFill>
                <a:srgbClr val="4F81BD">
                  <a:lumMod val="50000"/>
                </a:srgbClr>
              </a:solidFill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2429788784"/>
              </p:ext>
            </p:extLst>
          </p:nvPr>
        </p:nvGraphicFramePr>
        <p:xfrm>
          <a:off x="3143240" y="1571612"/>
          <a:ext cx="345638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748923496"/>
              </p:ext>
            </p:extLst>
          </p:nvPr>
        </p:nvGraphicFramePr>
        <p:xfrm>
          <a:off x="2500298" y="4149080"/>
          <a:ext cx="5328592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85786" cy="5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5325" y="0"/>
            <a:ext cx="8286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6617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500174"/>
          </a:xfrm>
        </p:spPr>
        <p:txBody>
          <a:bodyPr>
            <a:normAutofit/>
          </a:bodyPr>
          <a:lstStyle/>
          <a:p>
            <a:r>
              <a:rPr lang="en-US" sz="2000" dirty="0"/>
              <a:t>Russian Federation </a:t>
            </a:r>
            <a:r>
              <a:rPr lang="en-US" sz="2000" dirty="0" err="1" smtClean="0"/>
              <a:t>VLab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July </a:t>
            </a:r>
            <a:r>
              <a:rPr lang="ru-RU" sz="2000" dirty="0" smtClean="0"/>
              <a:t>12</a:t>
            </a:r>
            <a:r>
              <a:rPr lang="en-US" sz="2000" dirty="0" smtClean="0"/>
              <a:t>, 2013</a:t>
            </a:r>
            <a:br>
              <a:rPr lang="en-US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en-US" sz="2800" dirty="0" smtClean="0"/>
              <a:t>The first Russian RFG meeting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93316" y="1548234"/>
            <a:ext cx="760272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b="1" dirty="0" smtClean="0">
                <a:solidFill>
                  <a:srgbClr val="4F81BD">
                    <a:lumMod val="50000"/>
                  </a:srgbClr>
                </a:solidFill>
              </a:rPr>
              <a:t>Around </a:t>
            </a:r>
            <a:r>
              <a:rPr lang="en-US" b="1" dirty="0">
                <a:solidFill>
                  <a:srgbClr val="C00000"/>
                </a:solidFill>
              </a:rPr>
              <a:t>100</a:t>
            </a:r>
            <a:r>
              <a:rPr lang="en-US" b="1" dirty="0">
                <a:solidFill>
                  <a:srgbClr val="4F81BD">
                    <a:lumMod val="50000"/>
                  </a:srgbClr>
                </a:solidFill>
              </a:rPr>
              <a:t> people in </a:t>
            </a:r>
            <a:r>
              <a:rPr lang="en-US" b="1" dirty="0" smtClean="0">
                <a:solidFill>
                  <a:srgbClr val="C00000"/>
                </a:solidFill>
              </a:rPr>
              <a:t>60</a:t>
            </a:r>
            <a:r>
              <a:rPr lang="en-US" b="1" dirty="0" smtClean="0">
                <a:solidFill>
                  <a:srgbClr val="4F81BD">
                    <a:lumMod val="50000"/>
                  </a:srgbClr>
                </a:solidFill>
              </a:rPr>
              <a:t> </a:t>
            </a:r>
            <a:r>
              <a:rPr lang="en-US" b="1" dirty="0">
                <a:solidFill>
                  <a:srgbClr val="4F81BD">
                    <a:lumMod val="50000"/>
                  </a:srgbClr>
                </a:solidFill>
              </a:rPr>
              <a:t>connections. </a:t>
            </a:r>
            <a:endParaRPr lang="en-US" b="1" dirty="0" smtClean="0">
              <a:solidFill>
                <a:srgbClr val="4F81BD">
                  <a:lumMod val="50000"/>
                </a:srgbClr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3</a:t>
            </a:r>
            <a:r>
              <a:rPr lang="en-US" b="1" dirty="0" smtClean="0">
                <a:solidFill>
                  <a:srgbClr val="4F81BD">
                    <a:lumMod val="50000"/>
                  </a:srgbClr>
                </a:solidFill>
              </a:rPr>
              <a:t> </a:t>
            </a:r>
            <a:r>
              <a:rPr lang="en-US" b="1" dirty="0">
                <a:solidFill>
                  <a:srgbClr val="4F81BD">
                    <a:lumMod val="50000"/>
                  </a:srgbClr>
                </a:solidFill>
              </a:rPr>
              <a:t>countries – Russia, Ukraine, </a:t>
            </a:r>
            <a:r>
              <a:rPr lang="en-US" b="1" dirty="0" smtClean="0">
                <a:solidFill>
                  <a:srgbClr val="4F81BD">
                    <a:lumMod val="50000"/>
                  </a:srgbClr>
                </a:solidFill>
              </a:rPr>
              <a:t>Belarus</a:t>
            </a:r>
            <a:r>
              <a:rPr lang="ru-RU" b="1" dirty="0" smtClean="0">
                <a:solidFill>
                  <a:srgbClr val="4F81BD">
                    <a:lumMod val="50000"/>
                  </a:srgbClr>
                </a:solidFill>
              </a:rPr>
              <a:t> (</a:t>
            </a:r>
            <a:r>
              <a:rPr lang="en-US" b="1" dirty="0" smtClean="0">
                <a:solidFill>
                  <a:srgbClr val="4F81BD">
                    <a:lumMod val="50000"/>
                  </a:srgbClr>
                </a:solidFill>
              </a:rPr>
              <a:t>WMO RA IV)</a:t>
            </a:r>
            <a:endParaRPr lang="en-US" b="1" dirty="0">
              <a:solidFill>
                <a:srgbClr val="4F81BD">
                  <a:lumMod val="50000"/>
                </a:srgbClr>
              </a:solidFill>
            </a:endParaRPr>
          </a:p>
          <a:p>
            <a:pPr lvl="0">
              <a:spcBef>
                <a:spcPct val="20000"/>
              </a:spcBef>
            </a:pPr>
            <a:endParaRPr lang="en-US" sz="1000" b="1" dirty="0">
              <a:solidFill>
                <a:srgbClr val="4F81BD">
                  <a:lumMod val="50000"/>
                </a:srgbClr>
              </a:solidFill>
            </a:endParaRPr>
          </a:p>
          <a:p>
            <a:pPr lvl="0">
              <a:spcBef>
                <a:spcPct val="20000"/>
              </a:spcBef>
            </a:pPr>
            <a:endParaRPr lang="en-US" sz="1000" b="1" dirty="0">
              <a:solidFill>
                <a:srgbClr val="4F81BD">
                  <a:lumMod val="50000"/>
                </a:srgbClr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b="1" dirty="0">
              <a:solidFill>
                <a:srgbClr val="4F81BD">
                  <a:lumMod val="50000"/>
                </a:srgbClr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b="1" dirty="0">
              <a:solidFill>
                <a:srgbClr val="4F81BD">
                  <a:lumMod val="50000"/>
                </a:srgbClr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b="1" dirty="0">
              <a:solidFill>
                <a:srgbClr val="4F81BD">
                  <a:lumMod val="50000"/>
                </a:srgbClr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b="1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700" y="2251271"/>
            <a:ext cx="7242200" cy="453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4"/>
            <a:ext cx="9017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5325" y="15431"/>
            <a:ext cx="8286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2544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87680"/>
          </a:xfrm>
        </p:spPr>
        <p:txBody>
          <a:bodyPr>
            <a:noAutofit/>
          </a:bodyPr>
          <a:lstStyle/>
          <a:p>
            <a:r>
              <a:rPr lang="en-US" sz="2800" dirty="0"/>
              <a:t>The summary </a:t>
            </a:r>
            <a:r>
              <a:rPr lang="en-US" sz="2800" dirty="0" smtClean="0"/>
              <a:t>of </a:t>
            </a:r>
            <a:br>
              <a:rPr lang="en-US" sz="2800" dirty="0" smtClean="0"/>
            </a:br>
            <a:r>
              <a:rPr lang="en-US" sz="2800" dirty="0" smtClean="0"/>
              <a:t>the first Russian RFG meeting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1196752"/>
            <a:ext cx="8215338" cy="566124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1. </a:t>
            </a:r>
            <a:r>
              <a:rPr lang="en-US" sz="2000" b="1" dirty="0">
                <a:solidFill>
                  <a:srgbClr val="002060"/>
                </a:solidFill>
              </a:rPr>
              <a:t>Will it be interesting for you to continue that format of RFG meetings?</a:t>
            </a:r>
            <a:endParaRPr lang="en-US" sz="2000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rgbClr val="002060"/>
              </a:solidFill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17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5325" y="0"/>
            <a:ext cx="8286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Диаграмма 8"/>
          <p:cNvGraphicFramePr/>
          <p:nvPr/>
        </p:nvGraphicFramePr>
        <p:xfrm>
          <a:off x="3143240" y="1571612"/>
          <a:ext cx="4000528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4143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87680"/>
          </a:xfrm>
        </p:spPr>
        <p:txBody>
          <a:bodyPr>
            <a:noAutofit/>
          </a:bodyPr>
          <a:lstStyle/>
          <a:p>
            <a:r>
              <a:rPr lang="en-US" sz="2800" dirty="0"/>
              <a:t>The summary </a:t>
            </a:r>
            <a:r>
              <a:rPr lang="en-US" sz="2800" dirty="0" smtClean="0"/>
              <a:t>of </a:t>
            </a:r>
            <a:br>
              <a:rPr lang="en-US" sz="2800" dirty="0" smtClean="0"/>
            </a:br>
            <a:r>
              <a:rPr lang="en-US" sz="2800" dirty="0" smtClean="0"/>
              <a:t>the first Russian RFG meeting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1196752"/>
            <a:ext cx="8215338" cy="566124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1. </a:t>
            </a:r>
            <a:r>
              <a:rPr lang="en-US" sz="2000" b="1" dirty="0">
                <a:solidFill>
                  <a:srgbClr val="002060"/>
                </a:solidFill>
              </a:rPr>
              <a:t>Will it be interesting for you to continue that format of RFG meetings?</a:t>
            </a:r>
            <a:endParaRPr lang="en-US" sz="2000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2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/>
              <a:t>Please let us know what new information would you like to discuss during the meetings (briefly)?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/>
            </a:r>
            <a:br>
              <a:rPr lang="en-US" sz="1800" b="1" dirty="0" smtClean="0">
                <a:solidFill>
                  <a:srgbClr val="002060"/>
                </a:solidFill>
              </a:rPr>
            </a:br>
            <a:endParaRPr lang="ru-RU" sz="1800" dirty="0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3799603346"/>
              </p:ext>
            </p:extLst>
          </p:nvPr>
        </p:nvGraphicFramePr>
        <p:xfrm>
          <a:off x="2500298" y="4509120"/>
          <a:ext cx="5184576" cy="234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17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5325" y="0"/>
            <a:ext cx="8286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Диаграмма 8"/>
          <p:cNvGraphicFramePr/>
          <p:nvPr/>
        </p:nvGraphicFramePr>
        <p:xfrm>
          <a:off x="3143240" y="1571612"/>
          <a:ext cx="4000528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44143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17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2181" y="-10288"/>
            <a:ext cx="8286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187624" y="2924944"/>
            <a:ext cx="6642165" cy="396689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4380" y="2223213"/>
            <a:ext cx="8002095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35</a:t>
            </a:r>
            <a:r>
              <a:rPr lang="en-US" b="1" dirty="0" smtClean="0">
                <a:solidFill>
                  <a:srgbClr val="4F81BD">
                    <a:lumMod val="50000"/>
                  </a:srgbClr>
                </a:solidFill>
              </a:rPr>
              <a:t> </a:t>
            </a:r>
            <a:r>
              <a:rPr lang="en-US" b="1" dirty="0">
                <a:solidFill>
                  <a:srgbClr val="4F81BD">
                    <a:lumMod val="50000"/>
                  </a:srgbClr>
                </a:solidFill>
              </a:rPr>
              <a:t>people </a:t>
            </a:r>
            <a:r>
              <a:rPr lang="en-US" b="1" dirty="0" err="1" smtClean="0">
                <a:solidFill>
                  <a:srgbClr val="4F81BD">
                    <a:lumMod val="50000"/>
                  </a:srgbClr>
                </a:solidFill>
              </a:rPr>
              <a:t>insitu</a:t>
            </a:r>
            <a:r>
              <a:rPr lang="en-US" b="1" dirty="0" smtClean="0">
                <a:solidFill>
                  <a:srgbClr val="4F81BD">
                    <a:lumMod val="50000"/>
                  </a:srgbClr>
                </a:solidFill>
              </a:rPr>
              <a:t> and on-line. </a:t>
            </a:r>
          </a:p>
          <a:p>
            <a:pPr lvl="0">
              <a:spcBef>
                <a:spcPct val="200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4F81BD">
                    <a:lumMod val="50000"/>
                  </a:srgbClr>
                </a:solidFill>
              </a:rPr>
              <a:t> </a:t>
            </a:r>
            <a:r>
              <a:rPr lang="en-US" b="1" dirty="0">
                <a:solidFill>
                  <a:srgbClr val="4F81BD">
                    <a:lumMod val="50000"/>
                  </a:srgbClr>
                </a:solidFill>
              </a:rPr>
              <a:t>countries – Russia, Ukraine, </a:t>
            </a:r>
            <a:r>
              <a:rPr lang="en-US" b="1" dirty="0" smtClean="0">
                <a:solidFill>
                  <a:srgbClr val="4F81BD">
                    <a:lumMod val="50000"/>
                  </a:srgbClr>
                </a:solidFill>
              </a:rPr>
              <a:t>Georgia</a:t>
            </a:r>
            <a:r>
              <a:rPr lang="en-US" b="1" dirty="0">
                <a:solidFill>
                  <a:srgbClr val="4F81BD">
                    <a:lumMod val="50000"/>
                  </a:srgbClr>
                </a:solidFill>
              </a:rPr>
              <a:t>, </a:t>
            </a:r>
            <a:r>
              <a:rPr lang="en-US" b="1" dirty="0" smtClean="0">
                <a:solidFill>
                  <a:srgbClr val="4F81BD">
                    <a:lumMod val="50000"/>
                  </a:srgbClr>
                </a:solidFill>
              </a:rPr>
              <a:t>Kazakhstan, Azerbadzan</a:t>
            </a:r>
            <a:r>
              <a:rPr lang="en-US" b="1" dirty="0">
                <a:solidFill>
                  <a:srgbClr val="4F81BD">
                    <a:lumMod val="50000"/>
                  </a:srgbClr>
                </a:solidFill>
              </a:rPr>
              <a:t>, Lithuania, </a:t>
            </a:r>
            <a:r>
              <a:rPr lang="en-US" b="1" dirty="0" smtClean="0">
                <a:solidFill>
                  <a:srgbClr val="4F81BD">
                    <a:lumMod val="50000"/>
                  </a:srgbClr>
                </a:solidFill>
              </a:rPr>
              <a:t>Estonia. </a:t>
            </a:r>
            <a:endParaRPr lang="en-US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8228"/>
            <a:ext cx="9150856" cy="1894124"/>
          </a:xfrm>
        </p:spPr>
        <p:txBody>
          <a:bodyPr>
            <a:normAutofit/>
          </a:bodyPr>
          <a:lstStyle/>
          <a:p>
            <a:r>
              <a:rPr lang="en-US" sz="2000" dirty="0"/>
              <a:t>June 12, 2014</a:t>
            </a:r>
            <a:br>
              <a:rPr lang="en-US" sz="2000" dirty="0"/>
            </a:br>
            <a:r>
              <a:rPr lang="en-US" sz="2000" dirty="0"/>
              <a:t>The 9 international EUMETCAL </a:t>
            </a:r>
            <a:r>
              <a:rPr lang="en-US" sz="2000" dirty="0" smtClean="0"/>
              <a:t>Workshop</a:t>
            </a:r>
            <a:br>
              <a:rPr lang="en-US" sz="20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800" dirty="0" smtClean="0"/>
              <a:t>Russian </a:t>
            </a:r>
            <a:r>
              <a:rPr lang="en-US" sz="2800" dirty="0"/>
              <a:t>language </a:t>
            </a:r>
            <a:r>
              <a:rPr lang="en-US" sz="2800" dirty="0" smtClean="0"/>
              <a:t>on-line session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“Meteorological Competency and Learning Solutions”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44980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17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2181" y="-10288"/>
            <a:ext cx="8286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8228"/>
            <a:ext cx="9150856" cy="118619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Resume on the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Russian </a:t>
            </a:r>
            <a:r>
              <a:rPr lang="en-US" sz="2800" dirty="0"/>
              <a:t>language </a:t>
            </a:r>
            <a:r>
              <a:rPr lang="en-US" sz="2800" dirty="0" smtClean="0"/>
              <a:t>session</a:t>
            </a:r>
            <a:endParaRPr lang="ru-RU" sz="28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00100" y="1214422"/>
            <a:ext cx="8143900" cy="5643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/>
              <a:t>1. Was this session informative interesting? Have you got any interesting or useful information?</a:t>
            </a:r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ru-RU" sz="1800" dirty="0" smtClean="0"/>
          </a:p>
          <a:p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500298" y="1857364"/>
          <a:ext cx="4129100" cy="2314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4980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AndPeopl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eport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00A0B8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Paper">
    <a:majorFont>
      <a:latin typeface="Constantia"/>
      <a:ea typeface=""/>
      <a:cs typeface=""/>
      <a:font script="Jpan" typeface="HG明朝E"/>
      <a:font script="Hang" typeface="궁서"/>
      <a:font script="Hans" typeface="华文新魏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onstantia"/>
      <a:ea typeface=""/>
      <a:cs typeface=""/>
      <a:font script="Jpan" typeface="HG明朝E"/>
      <a:font script="Hang" typeface="궁서"/>
      <a:font script="Hans" typeface="华文新魏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Report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00A0B8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Paper">
    <a:majorFont>
      <a:latin typeface="Constantia"/>
      <a:ea typeface=""/>
      <a:cs typeface=""/>
      <a:font script="Jpan" typeface="HG明朝E"/>
      <a:font script="Hang" typeface="궁서"/>
      <a:font script="Hans" typeface="华文新魏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onstantia"/>
      <a:ea typeface=""/>
      <a:cs typeface=""/>
      <a:font script="Jpan" typeface="HG明朝E"/>
      <a:font script="Hang" typeface="궁서"/>
      <a:font script="Hans" typeface="华文新魏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Report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00A0B8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Paper">
    <a:majorFont>
      <a:latin typeface="Constantia"/>
      <a:ea typeface=""/>
      <a:cs typeface=""/>
      <a:font script="Jpan" typeface="HG明朝E"/>
      <a:font script="Hang" typeface="궁서"/>
      <a:font script="Hans" typeface="华文新魏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onstantia"/>
      <a:ea typeface=""/>
      <a:cs typeface=""/>
      <a:font script="Jpan" typeface="HG明朝E"/>
      <a:font script="Hang" typeface="궁서"/>
      <a:font script="Hans" typeface="华文新魏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Report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00A0B8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Paper">
    <a:majorFont>
      <a:latin typeface="Constantia"/>
      <a:ea typeface=""/>
      <a:cs typeface=""/>
      <a:font script="Jpan" typeface="HG明朝E"/>
      <a:font script="Hang" typeface="궁서"/>
      <a:font script="Hans" typeface="华文新魏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onstantia"/>
      <a:ea typeface=""/>
      <a:cs typeface=""/>
      <a:font script="Jpan" typeface="HG明朝E"/>
      <a:font script="Hang" typeface="궁서"/>
      <a:font script="Hans" typeface="华文新魏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D3ED879-E6EC-4B7E-88EA-886ADC44F9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 людьми и глобусом</Template>
  <TotalTime>1591</TotalTime>
  <Words>435</Words>
  <Application>Microsoft Office PowerPoint</Application>
  <PresentationFormat>Экран (4:3)</PresentationFormat>
  <Paragraphs>136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GlobeAndPeople</vt:lpstr>
      <vt:lpstr>Russian Federation  Regional Focus Group (2013-2014)</vt:lpstr>
      <vt:lpstr>  Russian Federation VLab June 5, 2013  Virtual Round Table on  Aeronautical Meteorological Competences   </vt:lpstr>
      <vt:lpstr>Resume on the  Russian Virtual Round Table on AMP Competences   </vt:lpstr>
      <vt:lpstr>Resume on the  Russian Virtual Round Table on AMP Competences   </vt:lpstr>
      <vt:lpstr>Russian Federation VLab  July 12, 2013  The first Russian RFG meeting</vt:lpstr>
      <vt:lpstr>The summary of  the first Russian RFG meeting</vt:lpstr>
      <vt:lpstr>The summary of  the first Russian RFG meeting</vt:lpstr>
      <vt:lpstr>June 12, 2014 The 9 international EUMETCAL Workshop  Russian language on-line session “Meteorological Competency and Learning Solutions”</vt:lpstr>
      <vt:lpstr>Resume on the  Russian language session</vt:lpstr>
      <vt:lpstr>Resume on the  Russian language session</vt:lpstr>
      <vt:lpstr>            Need for the e-learning:</vt:lpstr>
      <vt:lpstr>Challenges and perspectives:</vt:lpstr>
      <vt:lpstr>Thank you for your attention!  Спасибо!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of Russian  Regional Focus Group</dc:title>
  <dc:creator>ЛН</dc:creator>
  <cp:lastModifiedBy>Synoptichka</cp:lastModifiedBy>
  <cp:revision>185</cp:revision>
  <dcterms:created xsi:type="dcterms:W3CDTF">2013-08-18T09:17:27Z</dcterms:created>
  <dcterms:modified xsi:type="dcterms:W3CDTF">2014-07-07T07:38:42Z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TC025204869991</vt:lpwstr>
  </property>
</Properties>
</file>