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5.jpeg" ContentType="image/jpe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7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lt-LT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lt-LT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lt-LT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lt-LT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lt-LT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lt-LT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lt-LT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lt-LT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lt-LT"/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lt-LT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lt-LT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lt-LT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lt-LT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lt-LT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lt-LT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lt-LT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792000" y="1840320"/>
            <a:ext cx="9070560" cy="332892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7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04800" y="2606760"/>
            <a:ext cx="3106080" cy="4383360"/>
          </a:xfrm>
          <a:prstGeom prst="rect">
            <a:avLst/>
          </a:prstGeom>
          <a:ln>
            <a:noFill/>
          </a:ln>
        </p:spPr>
      </p:pic>
      <p:sp>
        <p:nvSpPr>
          <p:cNvPr id="74" name="CustomShape 2"/>
          <p:cNvSpPr/>
          <p:nvPr/>
        </p:nvSpPr>
        <p:spPr>
          <a:xfrm>
            <a:off x="360000" y="1185840"/>
            <a:ext cx="907056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b="1" lang="lt-LT" sz="4800">
                <a:solidFill>
                  <a:srgbClr val="9900ff"/>
                </a:solidFill>
                <a:latin typeface="Comic Sans MS"/>
              </a:rPr>
              <a:t>My thoughts and experience on Conceptual Models</a:t>
            </a:r>
            <a:endParaRPr/>
          </a:p>
        </p:txBody>
      </p:sp>
      <p:sp>
        <p:nvSpPr>
          <p:cNvPr id="75" name="CustomShape 3"/>
          <p:cNvSpPr/>
          <p:nvPr/>
        </p:nvSpPr>
        <p:spPr>
          <a:xfrm>
            <a:off x="5295240" y="3268080"/>
            <a:ext cx="3632040" cy="16992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r>
              <a:rPr lang="lt-LT" sz="4000">
                <a:solidFill>
                  <a:srgbClr val="9900ff"/>
                </a:solidFill>
                <a:latin typeface="Comic Sans MS"/>
              </a:rPr>
              <a:t>Izolda Marcinonienė</a:t>
            </a:r>
            <a:endParaRPr/>
          </a:p>
          <a:p>
            <a:pPr algn="ctr">
              <a:lnSpc>
                <a:spcPct val="100000"/>
              </a:lnSpc>
            </a:pPr>
            <a:r>
              <a:rPr lang="lt-LT" sz="4000">
                <a:solidFill>
                  <a:srgbClr val="9900ff"/>
                </a:solidFill>
                <a:latin typeface="Comic Sans MS"/>
              </a:rPr>
              <a:t>LHMS</a:t>
            </a:r>
            <a:endParaRPr/>
          </a:p>
        </p:txBody>
      </p:sp>
      <p:sp>
        <p:nvSpPr>
          <p:cNvPr id="76" name="CustomShape 4"/>
          <p:cNvSpPr/>
          <p:nvPr/>
        </p:nvSpPr>
        <p:spPr>
          <a:xfrm>
            <a:off x="4032000" y="3024000"/>
            <a:ext cx="71280" cy="360"/>
          </a:xfrm>
          <a:prstGeom prst="cloudCallout">
            <a:avLst>
              <a:gd fmla="val 6775" name="adj1"/>
              <a:gd fmla="val 39682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7" name="CustomShape 5"/>
          <p:cNvSpPr/>
          <p:nvPr/>
        </p:nvSpPr>
        <p:spPr>
          <a:xfrm>
            <a:off x="3765240" y="1162080"/>
            <a:ext cx="2426760" cy="1285920"/>
          </a:xfrm>
          <a:prstGeom prst="cloudCallout">
            <a:avLst>
              <a:gd fmla="val -184" name="adj1"/>
              <a:gd fmla="val 129163" name="adj2"/>
            </a:avLst>
          </a:prstGeom>
          <a:noFill/>
          <a:ln>
            <a:solidFill>
              <a:srgbClr val="3465af"/>
            </a:solidFill>
          </a:ln>
        </p:spPr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Introduction to  CM world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491400" y="1756440"/>
            <a:ext cx="907056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r>
              <a:rPr lang="lt-LT">
                <a:solidFill>
                  <a:srgbClr val="9900ff"/>
                </a:solidFill>
                <a:latin typeface="Comic Sans MS"/>
              </a:rPr>
              <a:t>Mini course on CM using SatRep material (http://www.eumetrain.org/satmanu/SatManu/main.htm)</a:t>
            </a:r>
            <a:endParaRPr/>
          </a:p>
          <a:p>
            <a:r>
              <a:rPr lang="lt-LT">
                <a:solidFill>
                  <a:srgbClr val="9900ff"/>
                </a:solidFill>
                <a:latin typeface="Comic Sans MS"/>
              </a:rPr>
              <a:t>Fellowship on CM at ZAMG (Austria)</a:t>
            </a:r>
            <a:endParaRPr/>
          </a:p>
          <a:p>
            <a:r>
              <a:rPr lang="lt-LT">
                <a:solidFill>
                  <a:srgbClr val="9900ff"/>
                </a:solidFill>
                <a:latin typeface="Comic Sans MS"/>
              </a:rPr>
              <a:t>Eumetcal blended courses (a participant)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Benefit and usage of CM 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91400" y="1756440"/>
            <a:ext cx="907056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lt-LT">
                <a:solidFill>
                  <a:srgbClr val="9900ff"/>
                </a:solidFill>
                <a:latin typeface="Comic Sans MS"/>
              </a:rPr>
              <a:t>Better understanding of atmospheric process:</a:t>
            </a:r>
            <a:endParaRPr/>
          </a:p>
          <a:p>
            <a:pPr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       </a:t>
            </a:r>
            <a:r>
              <a:rPr lang="lt-LT">
                <a:solidFill>
                  <a:srgbClr val="9900ff"/>
                </a:solidFill>
                <a:latin typeface="Comic Sans MS"/>
              </a:rPr>
              <a:t>How the event will develop</a:t>
            </a:r>
            <a:endParaRPr/>
          </a:p>
          <a:p>
            <a:pPr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       </a:t>
            </a:r>
            <a:r>
              <a:rPr lang="lt-LT">
                <a:solidFill>
                  <a:srgbClr val="9900ff"/>
                </a:solidFill>
                <a:latin typeface="Comic Sans MS"/>
              </a:rPr>
              <a:t>Evident help in forecasting</a:t>
            </a:r>
            <a:endParaRPr/>
          </a:p>
          <a:p>
            <a:pPr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       </a:t>
            </a:r>
            <a:r>
              <a:rPr lang="lt-LT">
                <a:solidFill>
                  <a:srgbClr val="9900ff"/>
                </a:solidFill>
                <a:latin typeface="Comic Sans MS"/>
              </a:rPr>
              <a:t>Very useful for analysis of severe storms (after the event)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lt-LT">
                <a:solidFill>
                  <a:srgbClr val="9900ff"/>
                </a:solidFill>
                <a:latin typeface="Comic Sans MS"/>
              </a:rPr>
              <a:t> </a:t>
            </a:r>
            <a:r>
              <a:rPr lang="lt-LT">
                <a:solidFill>
                  <a:srgbClr val="9900ff"/>
                </a:solidFill>
                <a:latin typeface="Comic Sans MS"/>
              </a:rPr>
              <a:t>Helps to keep relationship between meteorologists and scientists:</a:t>
            </a:r>
            <a:endParaRPr/>
          </a:p>
          <a:p>
            <a:pPr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       </a:t>
            </a:r>
            <a:r>
              <a:rPr lang="lt-LT">
                <a:solidFill>
                  <a:srgbClr val="9900ff"/>
                </a:solidFill>
                <a:latin typeface="Comic Sans MS"/>
              </a:rPr>
              <a:t>Eumetcal blended courses (a presenter)</a:t>
            </a:r>
            <a:endParaRPr/>
          </a:p>
          <a:p>
            <a:pPr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       </a:t>
            </a:r>
            <a:r>
              <a:rPr lang="lt-LT">
                <a:solidFill>
                  <a:srgbClr val="9900ff"/>
                </a:solidFill>
                <a:latin typeface="Comic Sans MS"/>
              </a:rPr>
              <a:t>Creation of simulator (hazardous weather phenomena </a:t>
            </a:r>
            <a:endParaRPr/>
          </a:p>
          <a:p>
            <a:pPr>
              <a:lnSpc>
                <a:spcPct val="100000"/>
              </a:lnSpc>
            </a:pPr>
            <a:r>
              <a:rPr lang="lt-LT">
                <a:solidFill>
                  <a:srgbClr val="9900ff"/>
                </a:solidFill>
                <a:latin typeface="Comic Sans MS"/>
              </a:rPr>
              <a:t>      </a:t>
            </a:r>
            <a:r>
              <a:rPr lang="lt-LT">
                <a:solidFill>
                  <a:srgbClr val="9900ff"/>
                </a:solidFill>
                <a:latin typeface="Comic Sans MS"/>
              </a:rPr>
              <a:t>developement)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