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1"/>
  </p:notesMasterIdLst>
  <p:handoutMasterIdLst>
    <p:handoutMasterId r:id="rId12"/>
  </p:handoutMasterIdLst>
  <p:sldIdLst>
    <p:sldId id="256" r:id="rId3"/>
    <p:sldId id="257" r:id="rId4"/>
    <p:sldId id="260" r:id="rId5"/>
    <p:sldId id="261" r:id="rId6"/>
    <p:sldId id="262" r:id="rId7"/>
    <p:sldId id="269" r:id="rId8"/>
    <p:sldId id="264" r:id="rId9"/>
    <p:sldId id="265" r:id="rId1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40" autoAdjust="0"/>
    <p:restoredTop sz="74355" autoAdjust="0"/>
  </p:normalViewPr>
  <p:slideViewPr>
    <p:cSldViewPr>
      <p:cViewPr varScale="1">
        <p:scale>
          <a:sx n="58" d="100"/>
          <a:sy n="58" d="100"/>
        </p:scale>
        <p:origin x="1248"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0" d="100"/>
          <a:sy n="70" d="100"/>
        </p:scale>
        <p:origin x="-186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9A7A3E-C1DC-440E-9655-C44D3D2E8D0A}" type="datetimeFigureOut">
              <a:rPr lang="pt-BR" smtClean="0"/>
              <a:pPr/>
              <a:t>13/11/2014</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05EF4D-9C51-4B57-9E7B-844BB5DE5B17}" type="slidenum">
              <a:rPr lang="pt-BR" smtClean="0"/>
              <a:pPr/>
              <a:t>‹#›</a:t>
            </a:fld>
            <a:endParaRPr lang="pt-BR"/>
          </a:p>
        </p:txBody>
      </p:sp>
      <p:pic>
        <p:nvPicPr>
          <p:cNvPr id="4098" name="Picture 2" descr="C:\Users\malves\AppData\Local\Microsoft\Windows\Temporary Internet Files\Content.IE5\QMPKWOLA\MPj04385240000[1].jpg"/>
          <p:cNvPicPr>
            <a:picLocks noChangeAspect="1" noChangeArrowheads="1"/>
          </p:cNvPicPr>
          <p:nvPr/>
        </p:nvPicPr>
        <p:blipFill>
          <a:blip r:embed="rId2" cstate="print"/>
          <a:srcRect/>
          <a:stretch>
            <a:fillRect/>
          </a:stretch>
        </p:blipFill>
        <p:spPr bwMode="auto">
          <a:xfrm>
            <a:off x="2217738" y="765175"/>
            <a:ext cx="6400800" cy="4230688"/>
          </a:xfrm>
          <a:prstGeom prst="rect">
            <a:avLst/>
          </a:prstGeom>
          <a:noFill/>
        </p:spPr>
      </p:pic>
    </p:spTree>
    <p:extLst>
      <p:ext uri="{BB962C8B-B14F-4D97-AF65-F5344CB8AC3E}">
        <p14:creationId xmlns:p14="http://schemas.microsoft.com/office/powerpoint/2010/main" val="3959174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9EF028-0F40-47BA-A833-DDE1E9127DF6}" type="datetimeFigureOut">
              <a:rPr lang="pt-BR" smtClean="0"/>
              <a:pPr/>
              <a:t>13/11/2014</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FB1605-D933-423E-A642-E071AB73C396}" type="slidenum">
              <a:rPr lang="pt-BR" smtClean="0"/>
              <a:pPr/>
              <a:t>‹#›</a:t>
            </a:fld>
            <a:endParaRPr lang="pt-BR"/>
          </a:p>
        </p:txBody>
      </p:sp>
    </p:spTree>
    <p:extLst>
      <p:ext uri="{BB962C8B-B14F-4D97-AF65-F5344CB8AC3E}">
        <p14:creationId xmlns:p14="http://schemas.microsoft.com/office/powerpoint/2010/main" val="2772307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am Larisa Nikitina, the Chief of Forecast</a:t>
            </a:r>
            <a:r>
              <a:rPr lang="en-US" baseline="0" dirty="0" smtClean="0"/>
              <a:t> Verification and Me</a:t>
            </a:r>
            <a:r>
              <a:rPr lang="en-US" dirty="0" smtClean="0"/>
              <a:t>thodological group, “</a:t>
            </a:r>
            <a:r>
              <a:rPr lang="en-US" dirty="0" err="1" smtClean="0"/>
              <a:t>Aviamettelecom</a:t>
            </a:r>
            <a:r>
              <a:rPr lang="en-US" dirty="0" smtClean="0"/>
              <a:t> of Roshydromet” (Russian civil aviation weather service).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12 July 2013 Russian Virtual Laboratory  started the first on-line session of Russian Regional Focus group.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this presentation I will try to tell why it was so important and what benefits</a:t>
            </a:r>
            <a:r>
              <a:rPr lang="en-US" baseline="0" dirty="0" smtClean="0"/>
              <a:t> and challenges we`ve got so far.</a:t>
            </a:r>
            <a:endParaRPr lang="ru-RU" dirty="0"/>
          </a:p>
        </p:txBody>
      </p:sp>
      <p:sp>
        <p:nvSpPr>
          <p:cNvPr id="4" name="Номер слайда 3"/>
          <p:cNvSpPr>
            <a:spLocks noGrp="1"/>
          </p:cNvSpPr>
          <p:nvPr>
            <p:ph type="sldNum" sz="quarter" idx="10"/>
          </p:nvPr>
        </p:nvSpPr>
        <p:spPr/>
        <p:txBody>
          <a:bodyPr/>
          <a:lstStyle/>
          <a:p>
            <a:fld id="{DCFB1605-D933-423E-A642-E071AB73C396}" type="slidenum">
              <a:rPr lang="pt-BR" smtClean="0"/>
              <a:pPr/>
              <a:t>1</a:t>
            </a:fld>
            <a:endParaRPr lang="pt-BR"/>
          </a:p>
        </p:txBody>
      </p:sp>
    </p:spTree>
    <p:extLst>
      <p:ext uri="{BB962C8B-B14F-4D97-AF65-F5344CB8AC3E}">
        <p14:creationId xmlns:p14="http://schemas.microsoft.com/office/powerpoint/2010/main" val="1532355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baseline="0" dirty="0" smtClean="0"/>
              <a:t>The current system of Roshydromet specialists' corporate training and professional development is based on single institution, Roshydromet Advanced Training Institute (ATI), that is in Moscow and still planes 5 Regional Training </a:t>
            </a:r>
            <a:r>
              <a:rPr lang="en-US" baseline="0" dirty="0" err="1" smtClean="0"/>
              <a:t>Centres</a:t>
            </a:r>
            <a:r>
              <a:rPr lang="en-US" baseline="0" dirty="0" smtClean="0"/>
              <a:t> (RTCs) working under ATI supervision. Together with the on-line training materials of the Russian Vlab for satellite meteorology education and training and the newly developed Vlab of modern meteorological equipment it forms Russian professional training resources. </a:t>
            </a:r>
          </a:p>
          <a:p>
            <a:r>
              <a:rPr lang="en-US" baseline="0" dirty="0" smtClean="0"/>
              <a:t>In the era of ever increasing information and new forecasting technics, the need for re-trained specialists grows up, and now it becomes clear that the existing Russian professional training system is needed to be enhanced somehow.</a:t>
            </a:r>
          </a:p>
          <a:p>
            <a:endParaRPr lang="en-US" baseline="0" dirty="0" smtClean="0"/>
          </a:p>
          <a:p>
            <a:r>
              <a:rPr lang="en-US" baseline="0" dirty="0" smtClean="0"/>
              <a:t>1.ATI annual training capacity is about 800 specialists per year – not only forecasters and meteorologists but also the technicians and the management/administration staff. </a:t>
            </a:r>
          </a:p>
          <a:p>
            <a:r>
              <a:rPr lang="en-US" baseline="0" dirty="0" smtClean="0"/>
              <a:t>2. Almost all meteorologists in Russia are geographically dispersed and cant be easily get together in one place for classroom studies.</a:t>
            </a:r>
          </a:p>
          <a:p>
            <a:endParaRPr lang="en-US" baseline="0" dirty="0" smtClean="0"/>
          </a:p>
          <a:p>
            <a:r>
              <a:rPr lang="en-US" baseline="0" dirty="0" smtClean="0"/>
              <a:t>Obviously  we need a new training approaches.</a:t>
            </a:r>
          </a:p>
          <a:p>
            <a:endParaRPr lang="en-US" baseline="0" dirty="0" smtClean="0"/>
          </a:p>
        </p:txBody>
      </p:sp>
      <p:sp>
        <p:nvSpPr>
          <p:cNvPr id="4" name="Номер слайда 3"/>
          <p:cNvSpPr>
            <a:spLocks noGrp="1"/>
          </p:cNvSpPr>
          <p:nvPr>
            <p:ph type="sldNum" sz="quarter" idx="10"/>
          </p:nvPr>
        </p:nvSpPr>
        <p:spPr/>
        <p:txBody>
          <a:bodyPr/>
          <a:lstStyle/>
          <a:p>
            <a:fld id="{DCFB1605-D933-423E-A642-E071AB73C396}" type="slidenum">
              <a:rPr lang="pt-BR" smtClean="0"/>
              <a:pPr/>
              <a:t>2</a:t>
            </a:fld>
            <a:endParaRPr lang="pt-BR"/>
          </a:p>
        </p:txBody>
      </p:sp>
    </p:spTree>
    <p:extLst>
      <p:ext uri="{BB962C8B-B14F-4D97-AF65-F5344CB8AC3E}">
        <p14:creationId xmlns:p14="http://schemas.microsoft.com/office/powerpoint/2010/main" val="296629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en-US" dirty="0" smtClean="0"/>
              <a:t>Traditionally, ATI activities are carried out via classroom courses. Now the focus is more on web content, e-learning, “blended learning” courses, with the maximum use of Internet because:</a:t>
            </a:r>
          </a:p>
          <a:p>
            <a:endParaRPr lang="en-US" dirty="0" smtClean="0"/>
          </a:p>
          <a:p>
            <a:pPr marL="171450" indent="-171450">
              <a:buFont typeface="Arial" panose="020B0604020202020204" pitchFamily="34" charset="0"/>
              <a:buChar char="•"/>
            </a:pPr>
            <a:r>
              <a:rPr lang="en-US" dirty="0" smtClean="0"/>
              <a:t>All Russian regions can be easily reached via the Internet or other desistance learning schemes to share and improve knowledge;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A lot of elements from centrally collected training resources (libraries) can be integrated into courses by trainers and used by trainees;</a:t>
            </a:r>
          </a:p>
          <a:p>
            <a:pPr marL="171450" indent="-171450">
              <a:buFont typeface="Arial" panose="020B0604020202020204" pitchFamily="34" charset="0"/>
              <a:buChar char="•"/>
            </a:pP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Within a short time interval the new products</a:t>
            </a:r>
            <a:r>
              <a:rPr lang="en-US" baseline="0" dirty="0" smtClean="0"/>
              <a:t> and </a:t>
            </a:r>
            <a:r>
              <a:rPr lang="en-US" dirty="0" smtClean="0"/>
              <a:t>technics</a:t>
            </a:r>
            <a:r>
              <a:rPr lang="en-US" baseline="0" dirty="0" smtClean="0"/>
              <a:t> </a:t>
            </a:r>
            <a:r>
              <a:rPr lang="en-US" dirty="0" smtClean="0"/>
              <a:t>(e.g. NWP, satellite) can be delivered.</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Online discussions and Internet based ‘weather briefings’ can play a very important role in collaboration between professionals. It is the easiest and fastest way to know the working experiences of the other colleagues;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 E-learning courses (based upon large virtual classrooms) can be accessed by more persons, recorded and re-used, so that training become more cost effective,</a:t>
            </a:r>
            <a:r>
              <a:rPr lang="en-US" baseline="0" dirty="0" smtClean="0"/>
              <a:t> can save time and money.</a:t>
            </a:r>
            <a:endParaRPr lang="en-US" dirty="0" smtClean="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dirty="0" smtClean="0"/>
              <a:t> </a:t>
            </a:r>
            <a:endParaRPr lang="ru-RU" dirty="0"/>
          </a:p>
        </p:txBody>
      </p:sp>
      <p:sp>
        <p:nvSpPr>
          <p:cNvPr id="4" name="Номер слайда 3"/>
          <p:cNvSpPr>
            <a:spLocks noGrp="1"/>
          </p:cNvSpPr>
          <p:nvPr>
            <p:ph type="sldNum" sz="quarter" idx="10"/>
          </p:nvPr>
        </p:nvSpPr>
        <p:spPr/>
        <p:txBody>
          <a:bodyPr/>
          <a:lstStyle/>
          <a:p>
            <a:fld id="{DCFB1605-D933-423E-A642-E071AB73C396}" type="slidenum">
              <a:rPr lang="pt-BR" smtClean="0"/>
              <a:pPr/>
              <a:t>3</a:t>
            </a:fld>
            <a:endParaRPr lang="pt-BR"/>
          </a:p>
        </p:txBody>
      </p:sp>
    </p:spTree>
    <p:extLst>
      <p:ext uri="{BB962C8B-B14F-4D97-AF65-F5344CB8AC3E}">
        <p14:creationId xmlns:p14="http://schemas.microsoft.com/office/powerpoint/2010/main" val="134045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en-US" dirty="0" smtClean="0"/>
              <a:t>For</a:t>
            </a:r>
            <a:r>
              <a:rPr lang="en-US" baseline="0" dirty="0" smtClean="0"/>
              <a:t> </a:t>
            </a:r>
            <a:r>
              <a:rPr lang="en-US" dirty="0" smtClean="0"/>
              <a:t>Russian region who has not </a:t>
            </a:r>
            <a:r>
              <a:rPr lang="en-US" smtClean="0"/>
              <a:t>yet on-line </a:t>
            </a:r>
            <a:r>
              <a:rPr lang="en-US" dirty="0" smtClean="0"/>
              <a:t>meetings,</a:t>
            </a:r>
            <a:r>
              <a:rPr lang="en-US" baseline="0" dirty="0" smtClean="0"/>
              <a:t> </a:t>
            </a:r>
            <a:r>
              <a:rPr lang="en-US" dirty="0" smtClean="0"/>
              <a:t>the number of very positive developments took place this year. </a:t>
            </a:r>
          </a:p>
          <a:p>
            <a:endParaRPr lang="en-US" dirty="0" smtClean="0"/>
          </a:p>
          <a:p>
            <a:r>
              <a:rPr lang="en-US" dirty="0" smtClean="0"/>
              <a:t>Firstly, the face-to-face training event “Using Satellite Products in Meteorology and Oceanography” has been organized jointly by the Roshydromet Advanced Training Institute, the Russian State Hydrometeorological University (</a:t>
            </a:r>
            <a:r>
              <a:rPr lang="en-US" dirty="0" err="1" smtClean="0"/>
              <a:t>VLab</a:t>
            </a:r>
            <a:r>
              <a:rPr lang="en-US" dirty="0" smtClean="0"/>
              <a:t> </a:t>
            </a:r>
            <a:r>
              <a:rPr lang="en-US" dirty="0" err="1" smtClean="0"/>
              <a:t>CoEs</a:t>
            </a:r>
            <a:r>
              <a:rPr lang="en-US" dirty="0" smtClean="0"/>
              <a:t> in Russia) and hosted by Immanuel Kant Baltic Federal University (BFU) in Kaliningrad on April 1-6, 2013. EUMETSAT took active part in the event, contributing with lecturers. The course has been attended by more than 20 participants from few Russian cities, from Estonia and Uzbekistan.</a:t>
            </a:r>
          </a:p>
          <a:p>
            <a:endParaRPr lang="en-US" dirty="0" smtClean="0"/>
          </a:p>
          <a:p>
            <a:r>
              <a:rPr lang="en-US" dirty="0" smtClean="0"/>
              <a:t>It was there when Russian specialists were introduced to the </a:t>
            </a:r>
            <a:r>
              <a:rPr lang="en-US" dirty="0" err="1" smtClean="0"/>
              <a:t>VLab</a:t>
            </a:r>
            <a:r>
              <a:rPr lang="en-US" dirty="0" smtClean="0"/>
              <a:t> RFG concept, and some off-class discussions led them to think of organizing a similar event in Russian language. But there still were some doubts - would Russian meteorologists be ready to use the web-conferencing system?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answer was given when </a:t>
            </a:r>
            <a:r>
              <a:rPr lang="en-US" dirty="0" err="1" smtClean="0"/>
              <a:t>VLab</a:t>
            </a:r>
            <a:r>
              <a:rPr lang="en-US" dirty="0" smtClean="0"/>
              <a:t> initiated the sequence of  Virtual Round Table Events on WMO Aeronautical Meteorological Competences, including the discussion in Russian language. The event took place online on June 5 and had 37 connections from 4 countries.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event was very well accepted by Russian forecasters who were happy to get support from WMO and share their opinion on the issue. Now after successful Russian Virtual Table people got ready for such events, they have learned the format of web-conferences and were interested to continue the discussions and virtual meetings.</a:t>
            </a:r>
          </a:p>
        </p:txBody>
      </p:sp>
      <p:sp>
        <p:nvSpPr>
          <p:cNvPr id="4" name="Номер слайда 3"/>
          <p:cNvSpPr>
            <a:spLocks noGrp="1"/>
          </p:cNvSpPr>
          <p:nvPr>
            <p:ph type="sldNum" sz="quarter" idx="10"/>
          </p:nvPr>
        </p:nvSpPr>
        <p:spPr/>
        <p:txBody>
          <a:bodyPr/>
          <a:lstStyle/>
          <a:p>
            <a:fld id="{DCFB1605-D933-423E-A642-E071AB73C396}" type="slidenum">
              <a:rPr lang="pt-BR" smtClean="0"/>
              <a:pPr/>
              <a:t>4</a:t>
            </a:fld>
            <a:endParaRPr lang="pt-BR"/>
          </a:p>
        </p:txBody>
      </p:sp>
    </p:spTree>
    <p:extLst>
      <p:ext uri="{BB962C8B-B14F-4D97-AF65-F5344CB8AC3E}">
        <p14:creationId xmlns:p14="http://schemas.microsoft.com/office/powerpoint/2010/main" val="4077245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Following the success of the first online meeting, Russian CoE teamed up with specialists from </a:t>
            </a:r>
            <a:r>
              <a:rPr lang="en-US" dirty="0" err="1" smtClean="0"/>
              <a:t>Aviamettelecom</a:t>
            </a:r>
            <a:r>
              <a:rPr lang="en-US" dirty="0" smtClean="0"/>
              <a:t> and EUMETSAT organized the first Russian RFG meeting, which took place on 12 July 2013 and had more than 60 connections from all over Russia, Ukraine and Belarus. </a:t>
            </a:r>
          </a:p>
          <a:p>
            <a:r>
              <a:rPr lang="en-US" dirty="0" smtClean="0"/>
              <a:t>The first RFG meeting was more a trail and organization session,</a:t>
            </a:r>
            <a:r>
              <a:rPr lang="en-US" baseline="0" dirty="0" smtClean="0"/>
              <a:t> a</a:t>
            </a:r>
            <a:r>
              <a:rPr lang="en-US" dirty="0" smtClean="0"/>
              <a:t>s it was a new format of online briefings for Russia, especially for those forecasters who have never used this kind of distant events before. The main idea of the first session was to introduce Russian forecasters with distant Weather Briefings in the world and to start Russian </a:t>
            </a:r>
            <a:r>
              <a:rPr lang="en-US" dirty="0" err="1" smtClean="0"/>
              <a:t>meteo</a:t>
            </a:r>
            <a:r>
              <a:rPr lang="en-US" dirty="0" smtClean="0"/>
              <a:t> professionals</a:t>
            </a:r>
            <a:r>
              <a:rPr lang="en-US" baseline="0" dirty="0" smtClean="0"/>
              <a:t> </a:t>
            </a:r>
            <a:r>
              <a:rPr lang="en-US" dirty="0" smtClean="0"/>
              <a:t>discussions .</a:t>
            </a:r>
          </a:p>
          <a:p>
            <a:endParaRPr lang="en-US" dirty="0" smtClean="0"/>
          </a:p>
          <a:p>
            <a:r>
              <a:rPr lang="en-US" dirty="0" smtClean="0"/>
              <a:t>I was invited to led the first Russian RFG session as I had a small experience</a:t>
            </a:r>
            <a:r>
              <a:rPr lang="en-US" baseline="0" dirty="0" smtClean="0"/>
              <a:t> while taking part in World Wide Weather Briefings event organized by </a:t>
            </a:r>
            <a:r>
              <a:rPr lang="en-US" baseline="0" dirty="0" err="1" smtClean="0"/>
              <a:t>Eumetrain</a:t>
            </a:r>
            <a:r>
              <a:rPr lang="en-US" baseline="0" dirty="0" smtClean="0"/>
              <a:t>. </a:t>
            </a:r>
          </a:p>
          <a:p>
            <a:r>
              <a:rPr lang="en-US" baseline="0" dirty="0" smtClean="0"/>
              <a:t>Firstly we </a:t>
            </a:r>
            <a:r>
              <a:rPr lang="en-US" dirty="0" smtClean="0"/>
              <a:t>introduced the RFG concept to the audience of Russian meteorologists. Then Edward </a:t>
            </a:r>
            <a:r>
              <a:rPr lang="en-US" dirty="0" err="1" smtClean="0"/>
              <a:t>Podgaiskii</a:t>
            </a:r>
            <a:r>
              <a:rPr lang="en-US" dirty="0" smtClean="0"/>
              <a:t> from Russian State Hydrometeorological University  has contributed with an overview of </a:t>
            </a:r>
            <a:r>
              <a:rPr lang="en-US" dirty="0" err="1" smtClean="0"/>
              <a:t>VLab</a:t>
            </a:r>
            <a:r>
              <a:rPr lang="en-US" dirty="0" smtClean="0"/>
              <a:t> activities, and Kristina </a:t>
            </a:r>
            <a:r>
              <a:rPr lang="en-US" dirty="0" err="1" smtClean="0"/>
              <a:t>Petraityte</a:t>
            </a:r>
            <a:r>
              <a:rPr lang="en-US" dirty="0" smtClean="0"/>
              <a:t> from EUMETSAT presented in very decent Russian the recent Weather Briefing she led for European RFG. The session was concluded with my presentation on Meteorological Service for </a:t>
            </a:r>
            <a:r>
              <a:rPr lang="en-US" dirty="0" err="1" smtClean="0"/>
              <a:t>Universiade</a:t>
            </a:r>
            <a:r>
              <a:rPr lang="en-US" dirty="0" smtClean="0"/>
              <a:t> in Kazan,</a:t>
            </a:r>
            <a:r>
              <a:rPr lang="en-US" baseline="0" dirty="0" smtClean="0"/>
              <a:t> July 2013, that was the test event for future Sochi 2014 Olympics Weather Service.</a:t>
            </a:r>
            <a:endParaRPr lang="en-US" dirty="0" smtClean="0"/>
          </a:p>
          <a:p>
            <a:endParaRPr lang="en-US" dirty="0" smtClean="0"/>
          </a:p>
        </p:txBody>
      </p:sp>
      <p:sp>
        <p:nvSpPr>
          <p:cNvPr id="4" name="Номер слайда 3"/>
          <p:cNvSpPr>
            <a:spLocks noGrp="1"/>
          </p:cNvSpPr>
          <p:nvPr>
            <p:ph type="sldNum" sz="quarter" idx="10"/>
          </p:nvPr>
        </p:nvSpPr>
        <p:spPr/>
        <p:txBody>
          <a:bodyPr/>
          <a:lstStyle/>
          <a:p>
            <a:fld id="{DCFB1605-D933-423E-A642-E071AB73C396}" type="slidenum">
              <a:rPr lang="pt-BR" smtClean="0"/>
              <a:pPr/>
              <a:t>5</a:t>
            </a:fld>
            <a:endParaRPr lang="pt-BR"/>
          </a:p>
        </p:txBody>
      </p:sp>
    </p:spTree>
    <p:extLst>
      <p:ext uri="{BB962C8B-B14F-4D97-AF65-F5344CB8AC3E}">
        <p14:creationId xmlns:p14="http://schemas.microsoft.com/office/powerpoint/2010/main" val="2357296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None/>
            </a:pPr>
            <a:r>
              <a:rPr lang="ru-RU" dirty="0" smtClean="0"/>
              <a:t>1</a:t>
            </a:r>
            <a:r>
              <a:rPr lang="en-US" dirty="0" smtClean="0"/>
              <a:t>.</a:t>
            </a:r>
            <a:r>
              <a:rPr lang="en-US" baseline="0" dirty="0" smtClean="0"/>
              <a:t> </a:t>
            </a:r>
            <a:r>
              <a:rPr lang="en-US" dirty="0" smtClean="0"/>
              <a:t>In the follow-up questionnaire, most people reported they attended the session in the class, so overall participation is estimated around 100! Not only Russia (Ukraine – 3 people, Belarus – 5 people) </a:t>
            </a:r>
            <a:endParaRPr lang="ru-RU" dirty="0" smtClean="0"/>
          </a:p>
          <a:p>
            <a:pPr marL="0" indent="0">
              <a:buNone/>
            </a:pPr>
            <a:r>
              <a:rPr lang="en-US" dirty="0" smtClean="0"/>
              <a:t>2. The most participants have not the experience in such on-line events or have only participated in previous Virtual Table event.</a:t>
            </a:r>
          </a:p>
          <a:p>
            <a:pPr marL="0" indent="0">
              <a:buNone/>
            </a:pPr>
            <a:r>
              <a:rPr lang="en-US" dirty="0" smtClean="0"/>
              <a:t>3. But the most answers (89%) show the big interest and the big positive responses after the meeting.</a:t>
            </a:r>
          </a:p>
          <a:p>
            <a:pPr marL="0" indent="0">
              <a:buNone/>
            </a:pPr>
            <a:r>
              <a:rPr lang="en-US" dirty="0" smtClean="0"/>
              <a:t>4. 82% of respondents are ready and wish to continue the meetings in regular basis.</a:t>
            </a:r>
            <a:r>
              <a:rPr lang="en-US" baseline="0" dirty="0" smtClean="0"/>
              <a:t> And there is no negative responses at all. </a:t>
            </a:r>
            <a:endParaRPr lang="en-US" dirty="0" smtClean="0"/>
          </a:p>
          <a:p>
            <a:endParaRPr lang="en-US" dirty="0" smtClean="0"/>
          </a:p>
        </p:txBody>
      </p:sp>
      <p:sp>
        <p:nvSpPr>
          <p:cNvPr id="4" name="Номер слайда 3"/>
          <p:cNvSpPr>
            <a:spLocks noGrp="1"/>
          </p:cNvSpPr>
          <p:nvPr>
            <p:ph type="sldNum" sz="quarter" idx="10"/>
          </p:nvPr>
        </p:nvSpPr>
        <p:spPr/>
        <p:txBody>
          <a:bodyPr/>
          <a:lstStyle/>
          <a:p>
            <a:fld id="{DCFB1605-D933-423E-A642-E071AB73C396}" type="slidenum">
              <a:rPr lang="pt-BR" smtClean="0"/>
              <a:pPr/>
              <a:t>6</a:t>
            </a:fld>
            <a:endParaRPr lang="pt-BR"/>
          </a:p>
        </p:txBody>
      </p:sp>
    </p:spTree>
    <p:extLst>
      <p:ext uri="{BB962C8B-B14F-4D97-AF65-F5344CB8AC3E}">
        <p14:creationId xmlns:p14="http://schemas.microsoft.com/office/powerpoint/2010/main" val="1372933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Having more than 60 sites connecting from 4 countries in the very first session and all positive responses are a big success. </a:t>
            </a:r>
          </a:p>
          <a:p>
            <a:r>
              <a:rPr lang="en-US" dirty="0" smtClean="0"/>
              <a:t>At the same time it shows a big interest in Russia for this type of meetings and e-learning. </a:t>
            </a:r>
          </a:p>
          <a:p>
            <a:r>
              <a:rPr lang="en-US" dirty="0" smtClean="0"/>
              <a:t>There are some lessons learned from the very first session.</a:t>
            </a:r>
          </a:p>
          <a:p>
            <a:endParaRPr lang="en-US" b="1" dirty="0" smtClean="0"/>
          </a:p>
          <a:p>
            <a:pPr marL="171450" indent="-171450">
              <a:buFont typeface="Arial" pitchFamily="34" charset="0"/>
              <a:buChar char="•"/>
            </a:pPr>
            <a:r>
              <a:rPr lang="en-US" dirty="0" smtClean="0"/>
              <a:t>Internet connection and technical problems (the need of </a:t>
            </a:r>
            <a:r>
              <a:rPr lang="en-US" dirty="0" err="1" smtClean="0"/>
              <a:t>VLab</a:t>
            </a:r>
            <a:r>
              <a:rPr lang="en-US" dirty="0" smtClean="0"/>
              <a:t> SABA system);</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Different local time (11 times zones) – (2 regional sessions? – for European and Siberian territories);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Hard to find free time to join</a:t>
            </a:r>
            <a:r>
              <a:rPr lang="en-US" baseline="0" dirty="0" smtClean="0"/>
              <a:t> </a:t>
            </a:r>
            <a:r>
              <a:rPr lang="en-US" dirty="0" smtClean="0"/>
              <a:t>(especially when on shift) – administrative</a:t>
            </a:r>
            <a:r>
              <a:rPr lang="en-US" baseline="0" dirty="0" smtClean="0"/>
              <a:t> decisions?</a:t>
            </a:r>
            <a:r>
              <a:rPr lang="en-US" dirty="0" smtClean="0"/>
              <a:t>;</a:t>
            </a:r>
          </a:p>
          <a:p>
            <a:pPr marL="171450" indent="-171450">
              <a:buFont typeface="Arial" pitchFamily="34" charset="0"/>
              <a:buChar char="•"/>
            </a:pPr>
            <a:r>
              <a:rPr lang="en-US" dirty="0" smtClean="0"/>
              <a:t>Missing the real contact and talks with other colleagues and trainers – blended</a:t>
            </a:r>
            <a:r>
              <a:rPr lang="en-US" baseline="0" dirty="0" smtClean="0"/>
              <a:t> courses?</a:t>
            </a:r>
            <a:endParaRPr lang="en-US" dirty="0" smtClean="0"/>
          </a:p>
          <a:p>
            <a:endParaRPr lang="en-US" dirty="0" smtClean="0"/>
          </a:p>
          <a:p>
            <a:r>
              <a:rPr lang="en-US" dirty="0" smtClean="0"/>
              <a:t>As I am involved</a:t>
            </a:r>
            <a:r>
              <a:rPr lang="en-US" baseline="0" dirty="0" smtClean="0"/>
              <a:t> in Sochi 2014 Olympics Weather Service, f</a:t>
            </a:r>
            <a:r>
              <a:rPr lang="en-US" dirty="0" smtClean="0"/>
              <a:t>or the next session in </a:t>
            </a:r>
            <a:r>
              <a:rPr lang="en-US" baseline="0" dirty="0" smtClean="0"/>
              <a:t>October </a:t>
            </a:r>
            <a:r>
              <a:rPr lang="en-US" dirty="0" smtClean="0"/>
              <a:t>we are planning the connection to Sochi Olympics forecasters training, where the most recent information about new</a:t>
            </a:r>
            <a:r>
              <a:rPr lang="en-US" baseline="0" dirty="0" smtClean="0"/>
              <a:t> equipment's and forecasting technics will be. </a:t>
            </a:r>
            <a:endParaRPr lang="en-US" dirty="0" smtClean="0"/>
          </a:p>
        </p:txBody>
      </p:sp>
      <p:sp>
        <p:nvSpPr>
          <p:cNvPr id="4" name="Номер слайда 3"/>
          <p:cNvSpPr>
            <a:spLocks noGrp="1"/>
          </p:cNvSpPr>
          <p:nvPr>
            <p:ph type="sldNum" sz="quarter" idx="10"/>
          </p:nvPr>
        </p:nvSpPr>
        <p:spPr/>
        <p:txBody>
          <a:bodyPr/>
          <a:lstStyle/>
          <a:p>
            <a:fld id="{DCFB1605-D933-423E-A642-E071AB73C396}" type="slidenum">
              <a:rPr lang="pt-BR" smtClean="0"/>
              <a:pPr/>
              <a:t>7</a:t>
            </a:fld>
            <a:endParaRPr lang="pt-BR"/>
          </a:p>
        </p:txBody>
      </p:sp>
    </p:spTree>
    <p:extLst>
      <p:ext uri="{BB962C8B-B14F-4D97-AF65-F5344CB8AC3E}">
        <p14:creationId xmlns:p14="http://schemas.microsoft.com/office/powerpoint/2010/main" val="2349480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I hope that after the success of the first session more people soon will be involved in using distant meetings and </a:t>
            </a:r>
            <a:r>
              <a:rPr lang="en-US" dirty="0" err="1" smtClean="0"/>
              <a:t>VLab</a:t>
            </a:r>
            <a:r>
              <a:rPr lang="en-US" dirty="0" smtClean="0"/>
              <a:t> facilities to get new information in the world of meteorology. </a:t>
            </a:r>
          </a:p>
          <a:p>
            <a:r>
              <a:rPr lang="en-US" dirty="0" smtClean="0"/>
              <a:t>And we will be happy and will appreciate other organization and online communities to collaborate with our Russian</a:t>
            </a:r>
            <a:r>
              <a:rPr lang="en-US" baseline="0" dirty="0" smtClean="0"/>
              <a:t> RFG to </a:t>
            </a:r>
            <a:r>
              <a:rPr lang="en-US" dirty="0" smtClean="0"/>
              <a:t>make the this program most interesting and effective.</a:t>
            </a:r>
          </a:p>
          <a:p>
            <a:r>
              <a:rPr lang="en-US" dirty="0" smtClean="0"/>
              <a:t>Thank</a:t>
            </a:r>
            <a:r>
              <a:rPr lang="en-US" baseline="0" dirty="0" smtClean="0"/>
              <a:t> you for your attention!</a:t>
            </a:r>
            <a:endParaRPr lang="en-US" dirty="0" smtClean="0"/>
          </a:p>
        </p:txBody>
      </p:sp>
      <p:sp>
        <p:nvSpPr>
          <p:cNvPr id="4" name="Номер слайда 3"/>
          <p:cNvSpPr>
            <a:spLocks noGrp="1"/>
          </p:cNvSpPr>
          <p:nvPr>
            <p:ph type="sldNum" sz="quarter" idx="10"/>
          </p:nvPr>
        </p:nvSpPr>
        <p:spPr/>
        <p:txBody>
          <a:bodyPr/>
          <a:lstStyle/>
          <a:p>
            <a:fld id="{DCFB1605-D933-423E-A642-E071AB73C396}" type="slidenum">
              <a:rPr lang="pt-BR" smtClean="0"/>
              <a:pPr/>
              <a:t>8</a:t>
            </a:fld>
            <a:endParaRPr lang="pt-BR"/>
          </a:p>
        </p:txBody>
      </p:sp>
    </p:spTree>
    <p:extLst>
      <p:ext uri="{BB962C8B-B14F-4D97-AF65-F5344CB8AC3E}">
        <p14:creationId xmlns:p14="http://schemas.microsoft.com/office/powerpoint/2010/main" val="36434844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Ref idx="1001">
        <a:schemeClr val="bg1"/>
      </p:bgRef>
    </p:bg>
    <p:spTree>
      <p:nvGrpSpPr>
        <p:cNvPr id="1" name=""/>
        <p:cNvGrpSpPr/>
        <p:nvPr/>
      </p:nvGrpSpPr>
      <p:grpSpPr>
        <a:xfrm>
          <a:off x="0" y="0"/>
          <a:ext cx="0" cy="0"/>
          <a:chOff x="0" y="0"/>
          <a:chExt cx="0" cy="0"/>
        </a:xfrm>
      </p:grpSpPr>
      <p:pic>
        <p:nvPicPr>
          <p:cNvPr id="7" name="Picture 13" descr="C:\Users\malves\AppData\Local\Microsoft\Windows\Temporary Internet Files\Content.IE5\QMPKWOLA\MPj04331930000[1].jpg"/>
          <p:cNvPicPr>
            <a:picLocks noChangeAspect="1" noChangeArrowheads="1"/>
          </p:cNvPicPr>
          <p:nvPr userDrawn="1"/>
        </p:nvPicPr>
        <p:blipFill>
          <a:blip r:embed="rId2" cstate="print">
            <a:lum bright="70000" contrast="-70000"/>
          </a:blip>
          <a:srcRect/>
          <a:stretch>
            <a:fillRect/>
          </a:stretch>
        </p:blipFill>
        <p:spPr bwMode="auto">
          <a:xfrm>
            <a:off x="0" y="0"/>
            <a:ext cx="9144000" cy="6932840"/>
          </a:xfrm>
          <a:prstGeom prst="rect">
            <a:avLst/>
          </a:prstGeom>
          <a:noFill/>
        </p:spPr>
      </p:pic>
      <p:sp>
        <p:nvSpPr>
          <p:cNvPr id="2" name="Título 1"/>
          <p:cNvSpPr>
            <a:spLocks noGrp="1"/>
          </p:cNvSpPr>
          <p:nvPr>
            <p:ph type="ctrTitle"/>
          </p:nvPr>
        </p:nvSpPr>
        <p:spPr>
          <a:xfrm>
            <a:off x="0" y="1981200"/>
            <a:ext cx="9144000" cy="1295400"/>
          </a:xfrm>
        </p:spPr>
        <p:txBody>
          <a:bodyPr>
            <a:normAutofit/>
          </a:bodyPr>
          <a:lstStyle>
            <a:lvl1pPr>
              <a:defRPr sz="4800" b="1" cap="none" spc="0">
                <a:ln w="1905"/>
                <a:solidFill>
                  <a:srgbClr val="0070C0"/>
                </a:solidFill>
                <a:effectLst>
                  <a:innerShdw blurRad="69850" dist="43180" dir="5400000">
                    <a:srgbClr val="000000">
                      <a:alpha val="65000"/>
                    </a:srgbClr>
                  </a:innerShdw>
                </a:effectLst>
              </a:defRPr>
            </a:lvl1pPr>
          </a:lstStyle>
          <a:p>
            <a:r>
              <a:rPr lang="ru-RU" smtClean="0"/>
              <a:t>Образец заголовка</a:t>
            </a:r>
            <a:endParaRPr lang="ru-RU" dirty="0"/>
          </a:p>
        </p:txBody>
      </p:sp>
      <p:sp>
        <p:nvSpPr>
          <p:cNvPr id="3" name="Subtítulo 2"/>
          <p:cNvSpPr>
            <a:spLocks noGrp="1"/>
          </p:cNvSpPr>
          <p:nvPr>
            <p:ph type="subTitle" idx="1"/>
          </p:nvPr>
        </p:nvSpPr>
        <p:spPr>
          <a:xfrm>
            <a:off x="0" y="3276600"/>
            <a:ext cx="9144000" cy="533400"/>
          </a:xfrm>
        </p:spPr>
        <p:txBody>
          <a:bodyPr>
            <a:normAutofit/>
          </a:bodyPr>
          <a:lstStyle>
            <a:lvl1pPr marL="0" indent="0" algn="ctr">
              <a:buNone/>
              <a:defRPr sz="2800" b="1">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Espaço Reservado para Data 3"/>
          <p:cNvSpPr>
            <a:spLocks noGrp="1"/>
          </p:cNvSpPr>
          <p:nvPr>
            <p:ph type="dt" sz="half" idx="10"/>
          </p:nvPr>
        </p:nvSpPr>
        <p:spPr/>
        <p:txBody>
          <a:bodyPr/>
          <a:lstStyle>
            <a:lvl1pPr>
              <a:defRPr>
                <a:solidFill>
                  <a:schemeClr val="accent1">
                    <a:lumMod val="50000"/>
                  </a:schemeClr>
                </a:solidFill>
              </a:defRPr>
            </a:lvl1pPr>
          </a:lstStyle>
          <a:p>
            <a:fld id="{E0F31559-10BF-4FA3-BEBC-50ADB22BFF21}" type="datetimeFigureOut">
              <a:rPr lang="ru-RU" smtClean="0"/>
              <a:pPr/>
              <a:t>13.11.2014</a:t>
            </a:fld>
            <a:endParaRPr lang="ru-RU" dirty="0"/>
          </a:p>
        </p:txBody>
      </p:sp>
      <p:sp>
        <p:nvSpPr>
          <p:cNvPr id="5" name="Espaço Reservado para Rodapé 4"/>
          <p:cNvSpPr>
            <a:spLocks noGrp="1"/>
          </p:cNvSpPr>
          <p:nvPr>
            <p:ph type="ftr" sz="quarter" idx="11"/>
          </p:nvPr>
        </p:nvSpPr>
        <p:spPr/>
        <p:txBody>
          <a:bodyPr/>
          <a:lstStyle>
            <a:lvl1pPr>
              <a:defRPr>
                <a:solidFill>
                  <a:schemeClr val="accent1">
                    <a:lumMod val="50000"/>
                  </a:schemeClr>
                </a:solidFill>
              </a:defRPr>
            </a:lvl1pPr>
          </a:lstStyle>
          <a:p>
            <a:endParaRPr lang="ru-RU" dirty="0"/>
          </a:p>
        </p:txBody>
      </p:sp>
      <p:sp>
        <p:nvSpPr>
          <p:cNvPr id="6" name="Espaço Reservado para Número de Slide 5"/>
          <p:cNvSpPr>
            <a:spLocks noGrp="1"/>
          </p:cNvSpPr>
          <p:nvPr>
            <p:ph type="sldNum" sz="quarter" idx="12"/>
          </p:nvPr>
        </p:nvSpPr>
        <p:spPr/>
        <p:txBody>
          <a:bodyPr/>
          <a:lstStyle>
            <a:lvl1pPr>
              <a:defRPr>
                <a:solidFill>
                  <a:schemeClr val="accent1">
                    <a:lumMod val="50000"/>
                  </a:schemeClr>
                </a:solidFill>
              </a:defRPr>
            </a:lvl1pPr>
          </a:lstStyle>
          <a:p>
            <a:fld id="{0A07D05D-D326-4878-A62F-E3CD402CB142}"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ru-RU" smtClean="0"/>
              <a:t>Образец заголовка</a:t>
            </a:r>
            <a:endParaRPr lang="ru-RU"/>
          </a:p>
        </p:txBody>
      </p:sp>
      <p:sp>
        <p:nvSpPr>
          <p:cNvPr id="3" name="Espaço Reservado para Texto Vertical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Espaço Reservado para Data 3"/>
          <p:cNvSpPr>
            <a:spLocks noGrp="1"/>
          </p:cNvSpPr>
          <p:nvPr>
            <p:ph type="dt" sz="half" idx="10"/>
          </p:nvPr>
        </p:nvSpPr>
        <p:spPr/>
        <p:txBody>
          <a:bodyPr/>
          <a:lstStyle/>
          <a:p>
            <a:fld id="{E0F31559-10BF-4FA3-BEBC-50ADB22BFF21}" type="datetimeFigureOut">
              <a:rPr lang="ru-RU" smtClean="0"/>
              <a:pPr/>
              <a:t>13.11.2014</a:t>
            </a:fld>
            <a:endParaRPr lang="ru-RU"/>
          </a:p>
        </p:txBody>
      </p:sp>
      <p:sp>
        <p:nvSpPr>
          <p:cNvPr id="5" name="Espaço Reservado para Rodapé 4"/>
          <p:cNvSpPr>
            <a:spLocks noGrp="1"/>
          </p:cNvSpPr>
          <p:nvPr>
            <p:ph type="ftr" sz="quarter" idx="11"/>
          </p:nvPr>
        </p:nvSpPr>
        <p:spPr/>
        <p:txBody>
          <a:bodyPr/>
          <a:lstStyle/>
          <a:p>
            <a:endParaRPr lang="ru-RU"/>
          </a:p>
        </p:txBody>
      </p:sp>
      <p:sp>
        <p:nvSpPr>
          <p:cNvPr id="6" name="Espaço Reservado para Número de Slide 5"/>
          <p:cNvSpPr>
            <a:spLocks noGrp="1"/>
          </p:cNvSpPr>
          <p:nvPr>
            <p:ph type="sldNum" sz="quarter" idx="12"/>
          </p:nvPr>
        </p:nvSpPr>
        <p:spPr/>
        <p:txBody>
          <a:bodyPr/>
          <a:lstStyle/>
          <a:p>
            <a:fld id="{0A07D05D-D326-4878-A62F-E3CD402CB14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Espaço Reservado para Data 3"/>
          <p:cNvSpPr>
            <a:spLocks noGrp="1"/>
          </p:cNvSpPr>
          <p:nvPr>
            <p:ph type="dt" sz="half" idx="10"/>
          </p:nvPr>
        </p:nvSpPr>
        <p:spPr/>
        <p:txBody>
          <a:bodyPr/>
          <a:lstStyle/>
          <a:p>
            <a:fld id="{E0F31559-10BF-4FA3-BEBC-50ADB22BFF21}" type="datetimeFigureOut">
              <a:rPr lang="ru-RU" smtClean="0"/>
              <a:pPr/>
              <a:t>13.11.2014</a:t>
            </a:fld>
            <a:endParaRPr lang="ru-RU"/>
          </a:p>
        </p:txBody>
      </p:sp>
      <p:sp>
        <p:nvSpPr>
          <p:cNvPr id="5" name="Espaço Reservado para Rodapé 4"/>
          <p:cNvSpPr>
            <a:spLocks noGrp="1"/>
          </p:cNvSpPr>
          <p:nvPr>
            <p:ph type="ftr" sz="quarter" idx="11"/>
          </p:nvPr>
        </p:nvSpPr>
        <p:spPr/>
        <p:txBody>
          <a:bodyPr/>
          <a:lstStyle/>
          <a:p>
            <a:endParaRPr lang="ru-RU"/>
          </a:p>
        </p:txBody>
      </p:sp>
      <p:sp>
        <p:nvSpPr>
          <p:cNvPr id="6" name="Espaço Reservado para Número de Slide 5"/>
          <p:cNvSpPr>
            <a:spLocks noGrp="1"/>
          </p:cNvSpPr>
          <p:nvPr>
            <p:ph type="sldNum" sz="quarter" idx="12"/>
          </p:nvPr>
        </p:nvSpPr>
        <p:spPr/>
        <p:txBody>
          <a:bodyPr/>
          <a:lstStyle/>
          <a:p>
            <a:fld id="{0A07D05D-D326-4878-A62F-E3CD402CB14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ru-RU" smtClean="0"/>
              <a:t>Образец заголовка</a:t>
            </a:r>
            <a:endParaRPr lang="ru-RU"/>
          </a:p>
        </p:txBody>
      </p:sp>
      <p:sp>
        <p:nvSpPr>
          <p:cNvPr id="3" name="Espaço Reservado para Conteúdo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Espaço Reservado para Data 3"/>
          <p:cNvSpPr>
            <a:spLocks noGrp="1"/>
          </p:cNvSpPr>
          <p:nvPr>
            <p:ph type="dt" sz="half" idx="10"/>
          </p:nvPr>
        </p:nvSpPr>
        <p:spPr/>
        <p:txBody>
          <a:bodyPr/>
          <a:lstStyle/>
          <a:p>
            <a:fld id="{E0F31559-10BF-4FA3-BEBC-50ADB22BFF21}" type="datetimeFigureOut">
              <a:rPr lang="ru-RU" smtClean="0"/>
              <a:pPr/>
              <a:t>13.11.2014</a:t>
            </a:fld>
            <a:endParaRPr lang="ru-RU"/>
          </a:p>
        </p:txBody>
      </p:sp>
      <p:sp>
        <p:nvSpPr>
          <p:cNvPr id="5" name="Espaço Reservado para Rodapé 4"/>
          <p:cNvSpPr>
            <a:spLocks noGrp="1"/>
          </p:cNvSpPr>
          <p:nvPr>
            <p:ph type="ftr" sz="quarter" idx="11"/>
          </p:nvPr>
        </p:nvSpPr>
        <p:spPr/>
        <p:txBody>
          <a:bodyPr/>
          <a:lstStyle/>
          <a:p>
            <a:endParaRPr lang="ru-RU"/>
          </a:p>
        </p:txBody>
      </p:sp>
      <p:sp>
        <p:nvSpPr>
          <p:cNvPr id="6" name="Espaço Reservado para Número de Slide 5"/>
          <p:cNvSpPr>
            <a:spLocks noGrp="1"/>
          </p:cNvSpPr>
          <p:nvPr>
            <p:ph type="sldNum" sz="quarter" idx="12"/>
          </p:nvPr>
        </p:nvSpPr>
        <p:spPr/>
        <p:txBody>
          <a:bodyPr/>
          <a:lstStyle/>
          <a:p>
            <a:fld id="{0A07D05D-D326-4878-A62F-E3CD402CB14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Espaço Reservado para Data 3"/>
          <p:cNvSpPr>
            <a:spLocks noGrp="1"/>
          </p:cNvSpPr>
          <p:nvPr>
            <p:ph type="dt" sz="half" idx="10"/>
          </p:nvPr>
        </p:nvSpPr>
        <p:spPr/>
        <p:txBody>
          <a:bodyPr/>
          <a:lstStyle/>
          <a:p>
            <a:fld id="{E0F31559-10BF-4FA3-BEBC-50ADB22BFF21}" type="datetimeFigureOut">
              <a:rPr lang="ru-RU" smtClean="0"/>
              <a:pPr/>
              <a:t>13.11.2014</a:t>
            </a:fld>
            <a:endParaRPr lang="ru-RU"/>
          </a:p>
        </p:txBody>
      </p:sp>
      <p:sp>
        <p:nvSpPr>
          <p:cNvPr id="5" name="Espaço Reservado para Rodapé 4"/>
          <p:cNvSpPr>
            <a:spLocks noGrp="1"/>
          </p:cNvSpPr>
          <p:nvPr>
            <p:ph type="ftr" sz="quarter" idx="11"/>
          </p:nvPr>
        </p:nvSpPr>
        <p:spPr/>
        <p:txBody>
          <a:bodyPr/>
          <a:lstStyle/>
          <a:p>
            <a:endParaRPr lang="ru-RU"/>
          </a:p>
        </p:txBody>
      </p:sp>
      <p:sp>
        <p:nvSpPr>
          <p:cNvPr id="6" name="Espaço Reservado para Número de Slide 5"/>
          <p:cNvSpPr>
            <a:spLocks noGrp="1"/>
          </p:cNvSpPr>
          <p:nvPr>
            <p:ph type="sldNum" sz="quarter" idx="12"/>
          </p:nvPr>
        </p:nvSpPr>
        <p:spPr/>
        <p:txBody>
          <a:bodyPr/>
          <a:lstStyle/>
          <a:p>
            <a:fld id="{0A07D05D-D326-4878-A62F-E3CD402CB14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ru-RU" smtClean="0"/>
              <a:t>Образец заголовка</a:t>
            </a:r>
            <a:endParaRPr lang="ru-RU"/>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Espaço Reservado para Data 4"/>
          <p:cNvSpPr>
            <a:spLocks noGrp="1"/>
          </p:cNvSpPr>
          <p:nvPr>
            <p:ph type="dt" sz="half" idx="10"/>
          </p:nvPr>
        </p:nvSpPr>
        <p:spPr/>
        <p:txBody>
          <a:bodyPr/>
          <a:lstStyle/>
          <a:p>
            <a:fld id="{E0F31559-10BF-4FA3-BEBC-50ADB22BFF21}" type="datetimeFigureOut">
              <a:rPr lang="ru-RU" smtClean="0"/>
              <a:pPr/>
              <a:t>13.11.2014</a:t>
            </a:fld>
            <a:endParaRPr lang="ru-RU"/>
          </a:p>
        </p:txBody>
      </p:sp>
      <p:sp>
        <p:nvSpPr>
          <p:cNvPr id="6" name="Espaço Reservado para Rodapé 5"/>
          <p:cNvSpPr>
            <a:spLocks noGrp="1"/>
          </p:cNvSpPr>
          <p:nvPr>
            <p:ph type="ftr" sz="quarter" idx="11"/>
          </p:nvPr>
        </p:nvSpPr>
        <p:spPr/>
        <p:txBody>
          <a:bodyPr/>
          <a:lstStyle/>
          <a:p>
            <a:endParaRPr lang="ru-RU"/>
          </a:p>
        </p:txBody>
      </p:sp>
      <p:sp>
        <p:nvSpPr>
          <p:cNvPr id="7" name="Espaço Reservado para Número de Slide 6"/>
          <p:cNvSpPr>
            <a:spLocks noGrp="1"/>
          </p:cNvSpPr>
          <p:nvPr>
            <p:ph type="sldNum" sz="quarter" idx="12"/>
          </p:nvPr>
        </p:nvSpPr>
        <p:spPr/>
        <p:txBody>
          <a:bodyPr/>
          <a:lstStyle/>
          <a:p>
            <a:fld id="{0A07D05D-D326-4878-A62F-E3CD402CB14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ru-RU" smtClean="0"/>
              <a:t>Образец заголовка</a:t>
            </a:r>
            <a:endParaRPr lang="ru-RU"/>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Espaço Reservado para Data 6"/>
          <p:cNvSpPr>
            <a:spLocks noGrp="1"/>
          </p:cNvSpPr>
          <p:nvPr>
            <p:ph type="dt" sz="half" idx="10"/>
          </p:nvPr>
        </p:nvSpPr>
        <p:spPr/>
        <p:txBody>
          <a:bodyPr/>
          <a:lstStyle/>
          <a:p>
            <a:fld id="{E0F31559-10BF-4FA3-BEBC-50ADB22BFF21}" type="datetimeFigureOut">
              <a:rPr lang="ru-RU" smtClean="0"/>
              <a:pPr/>
              <a:t>13.11.2014</a:t>
            </a:fld>
            <a:endParaRPr lang="ru-RU"/>
          </a:p>
        </p:txBody>
      </p:sp>
      <p:sp>
        <p:nvSpPr>
          <p:cNvPr id="8" name="Espaço Reservado para Rodapé 7"/>
          <p:cNvSpPr>
            <a:spLocks noGrp="1"/>
          </p:cNvSpPr>
          <p:nvPr>
            <p:ph type="ftr" sz="quarter" idx="11"/>
          </p:nvPr>
        </p:nvSpPr>
        <p:spPr/>
        <p:txBody>
          <a:bodyPr/>
          <a:lstStyle/>
          <a:p>
            <a:endParaRPr lang="ru-RU"/>
          </a:p>
        </p:txBody>
      </p:sp>
      <p:sp>
        <p:nvSpPr>
          <p:cNvPr id="9" name="Espaço Reservado para Número de Slide 8"/>
          <p:cNvSpPr>
            <a:spLocks noGrp="1"/>
          </p:cNvSpPr>
          <p:nvPr>
            <p:ph type="sldNum" sz="quarter" idx="12"/>
          </p:nvPr>
        </p:nvSpPr>
        <p:spPr/>
        <p:txBody>
          <a:bodyPr/>
          <a:lstStyle/>
          <a:p>
            <a:fld id="{0A07D05D-D326-4878-A62F-E3CD402CB14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ru-RU" smtClean="0"/>
              <a:t>Образец заголовка</a:t>
            </a:r>
            <a:endParaRPr lang="ru-RU"/>
          </a:p>
        </p:txBody>
      </p:sp>
      <p:sp>
        <p:nvSpPr>
          <p:cNvPr id="3" name="Espaço Reservado para Data 2"/>
          <p:cNvSpPr>
            <a:spLocks noGrp="1"/>
          </p:cNvSpPr>
          <p:nvPr>
            <p:ph type="dt" sz="half" idx="10"/>
          </p:nvPr>
        </p:nvSpPr>
        <p:spPr/>
        <p:txBody>
          <a:bodyPr/>
          <a:lstStyle/>
          <a:p>
            <a:fld id="{E0F31559-10BF-4FA3-BEBC-50ADB22BFF21}" type="datetimeFigureOut">
              <a:rPr lang="ru-RU" smtClean="0"/>
              <a:pPr/>
              <a:t>13.11.2014</a:t>
            </a:fld>
            <a:endParaRPr lang="ru-RU"/>
          </a:p>
        </p:txBody>
      </p:sp>
      <p:sp>
        <p:nvSpPr>
          <p:cNvPr id="4" name="Espaço Reservado para Rodapé 3"/>
          <p:cNvSpPr>
            <a:spLocks noGrp="1"/>
          </p:cNvSpPr>
          <p:nvPr>
            <p:ph type="ftr" sz="quarter" idx="11"/>
          </p:nvPr>
        </p:nvSpPr>
        <p:spPr/>
        <p:txBody>
          <a:bodyPr/>
          <a:lstStyle/>
          <a:p>
            <a:endParaRPr lang="ru-RU"/>
          </a:p>
        </p:txBody>
      </p:sp>
      <p:sp>
        <p:nvSpPr>
          <p:cNvPr id="5" name="Espaço Reservado para Número de Slide 4"/>
          <p:cNvSpPr>
            <a:spLocks noGrp="1"/>
          </p:cNvSpPr>
          <p:nvPr>
            <p:ph type="sldNum" sz="quarter" idx="12"/>
          </p:nvPr>
        </p:nvSpPr>
        <p:spPr/>
        <p:txBody>
          <a:bodyPr/>
          <a:lstStyle/>
          <a:p>
            <a:fld id="{0A07D05D-D326-4878-A62F-E3CD402CB14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0F31559-10BF-4FA3-BEBC-50ADB22BFF21}" type="datetimeFigureOut">
              <a:rPr lang="ru-RU" smtClean="0"/>
              <a:pPr/>
              <a:t>13.11.2014</a:t>
            </a:fld>
            <a:endParaRPr lang="ru-RU"/>
          </a:p>
        </p:txBody>
      </p:sp>
      <p:sp>
        <p:nvSpPr>
          <p:cNvPr id="3" name="Espaço Reservado para Rodapé 2"/>
          <p:cNvSpPr>
            <a:spLocks noGrp="1"/>
          </p:cNvSpPr>
          <p:nvPr>
            <p:ph type="ftr" sz="quarter" idx="11"/>
          </p:nvPr>
        </p:nvSpPr>
        <p:spPr/>
        <p:txBody>
          <a:bodyPr/>
          <a:lstStyle/>
          <a:p>
            <a:endParaRPr lang="ru-RU"/>
          </a:p>
        </p:txBody>
      </p:sp>
      <p:sp>
        <p:nvSpPr>
          <p:cNvPr id="4" name="Espaço Reservado para Número de Slide 3"/>
          <p:cNvSpPr>
            <a:spLocks noGrp="1"/>
          </p:cNvSpPr>
          <p:nvPr>
            <p:ph type="sldNum" sz="quarter" idx="12"/>
          </p:nvPr>
        </p:nvSpPr>
        <p:spPr/>
        <p:txBody>
          <a:bodyPr/>
          <a:lstStyle/>
          <a:p>
            <a:fld id="{0A07D05D-D326-4878-A62F-E3CD402CB14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Espaço Reservado para Data 4"/>
          <p:cNvSpPr>
            <a:spLocks noGrp="1"/>
          </p:cNvSpPr>
          <p:nvPr>
            <p:ph type="dt" sz="half" idx="10"/>
          </p:nvPr>
        </p:nvSpPr>
        <p:spPr/>
        <p:txBody>
          <a:bodyPr/>
          <a:lstStyle/>
          <a:p>
            <a:fld id="{E0F31559-10BF-4FA3-BEBC-50ADB22BFF21}" type="datetimeFigureOut">
              <a:rPr lang="ru-RU" smtClean="0"/>
              <a:pPr/>
              <a:t>13.11.2014</a:t>
            </a:fld>
            <a:endParaRPr lang="ru-RU"/>
          </a:p>
        </p:txBody>
      </p:sp>
      <p:sp>
        <p:nvSpPr>
          <p:cNvPr id="6" name="Espaço Reservado para Rodapé 5"/>
          <p:cNvSpPr>
            <a:spLocks noGrp="1"/>
          </p:cNvSpPr>
          <p:nvPr>
            <p:ph type="ftr" sz="quarter" idx="11"/>
          </p:nvPr>
        </p:nvSpPr>
        <p:spPr/>
        <p:txBody>
          <a:bodyPr/>
          <a:lstStyle/>
          <a:p>
            <a:endParaRPr lang="ru-RU"/>
          </a:p>
        </p:txBody>
      </p:sp>
      <p:sp>
        <p:nvSpPr>
          <p:cNvPr id="7" name="Espaço Reservado para Número de Slide 6"/>
          <p:cNvSpPr>
            <a:spLocks noGrp="1"/>
          </p:cNvSpPr>
          <p:nvPr>
            <p:ph type="sldNum" sz="quarter" idx="12"/>
          </p:nvPr>
        </p:nvSpPr>
        <p:spPr/>
        <p:txBody>
          <a:bodyPr/>
          <a:lstStyle/>
          <a:p>
            <a:fld id="{0A07D05D-D326-4878-A62F-E3CD402CB14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Espaço Reservado para Data 4"/>
          <p:cNvSpPr>
            <a:spLocks noGrp="1"/>
          </p:cNvSpPr>
          <p:nvPr>
            <p:ph type="dt" sz="half" idx="10"/>
          </p:nvPr>
        </p:nvSpPr>
        <p:spPr/>
        <p:txBody>
          <a:bodyPr/>
          <a:lstStyle/>
          <a:p>
            <a:fld id="{E0F31559-10BF-4FA3-BEBC-50ADB22BFF21}" type="datetimeFigureOut">
              <a:rPr lang="ru-RU" smtClean="0"/>
              <a:pPr/>
              <a:t>13.11.2014</a:t>
            </a:fld>
            <a:endParaRPr lang="ru-RU"/>
          </a:p>
        </p:txBody>
      </p:sp>
      <p:sp>
        <p:nvSpPr>
          <p:cNvPr id="6" name="Espaço Reservado para Rodapé 5"/>
          <p:cNvSpPr>
            <a:spLocks noGrp="1"/>
          </p:cNvSpPr>
          <p:nvPr>
            <p:ph type="ftr" sz="quarter" idx="11"/>
          </p:nvPr>
        </p:nvSpPr>
        <p:spPr/>
        <p:txBody>
          <a:bodyPr/>
          <a:lstStyle/>
          <a:p>
            <a:endParaRPr lang="ru-RU"/>
          </a:p>
        </p:txBody>
      </p:sp>
      <p:sp>
        <p:nvSpPr>
          <p:cNvPr id="7" name="Espaço Reservado para Número de Slide 6"/>
          <p:cNvSpPr>
            <a:spLocks noGrp="1"/>
          </p:cNvSpPr>
          <p:nvPr>
            <p:ph type="sldNum" sz="quarter" idx="12"/>
          </p:nvPr>
        </p:nvSpPr>
        <p:spPr/>
        <p:txBody>
          <a:bodyPr/>
          <a:lstStyle/>
          <a:p>
            <a:fld id="{0A07D05D-D326-4878-A62F-E3CD402CB14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Picture 13" descr="C:\Users\malves\AppData\Local\Microsoft\Windows\Temporary Internet Files\Content.IE5\QMPKWOLA\MPj04331930000[1].jpg"/>
          <p:cNvPicPr>
            <a:picLocks noChangeAspect="1" noChangeArrowheads="1"/>
          </p:cNvPicPr>
          <p:nvPr/>
        </p:nvPicPr>
        <p:blipFill>
          <a:blip r:embed="rId13" cstate="print">
            <a:lum bright="92000" contrast="-90000"/>
          </a:blip>
          <a:srcRect/>
          <a:stretch>
            <a:fillRect/>
          </a:stretch>
        </p:blipFill>
        <p:spPr bwMode="auto">
          <a:xfrm>
            <a:off x="0" y="0"/>
            <a:ext cx="9144000" cy="6932840"/>
          </a:xfrm>
          <a:prstGeom prst="rect">
            <a:avLst/>
          </a:prstGeom>
          <a:noFill/>
        </p:spPr>
      </p:pic>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dirty="0"/>
          </a:p>
        </p:txBody>
      </p:sp>
      <p:sp>
        <p:nvSpPr>
          <p:cNvPr id="3" name="Espaço Reservado para Texto 2"/>
          <p:cNvSpPr>
            <a:spLocks noGrp="1"/>
          </p:cNvSpPr>
          <p:nvPr>
            <p:ph type="body" idx="1"/>
          </p:nvPr>
        </p:nvSpPr>
        <p:spPr>
          <a:xfrm>
            <a:off x="457200" y="16764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lumMod val="95000"/>
                    <a:lumOff val="5000"/>
                  </a:schemeClr>
                </a:solidFill>
              </a:defRPr>
            </a:lvl1pPr>
          </a:lstStyle>
          <a:p>
            <a:fld id="{E0F31559-10BF-4FA3-BEBC-50ADB22BFF21}" type="datetimeFigureOut">
              <a:rPr lang="ru-RU" smtClean="0"/>
              <a:pPr/>
              <a:t>13.11.2014</a:t>
            </a:fld>
            <a:endParaRPr lang="ru-RU" dirty="0"/>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lumMod val="85000"/>
                    <a:lumOff val="15000"/>
                  </a:schemeClr>
                </a:solidFill>
              </a:defRPr>
            </a:lvl1pPr>
          </a:lstStyle>
          <a:p>
            <a:fld id="{0A07D05D-D326-4878-A62F-E3CD402CB142}"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lang="ru-RU" sz="4800" b="1" kern="1200" cap="none" spc="0" dirty="0">
          <a:ln w="1905"/>
          <a:solidFill>
            <a:srgbClr val="0070C0"/>
          </a:solidFill>
          <a:effectLst>
            <a:innerShdw blurRad="69850" dist="43180" dir="5400000">
              <a:srgbClr val="000000">
                <a:alpha val="65000"/>
              </a:srgbClr>
            </a:inn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1.jpg"/><Relationship Id="rId7"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3.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64436" y="0"/>
            <a:ext cx="7979563" cy="1916832"/>
          </a:xfrm>
        </p:spPr>
        <p:txBody>
          <a:bodyPr>
            <a:noAutofit/>
          </a:bodyPr>
          <a:lstStyle/>
          <a:p>
            <a:r>
              <a:rPr lang="en-US" sz="6000" dirty="0">
                <a:solidFill>
                  <a:schemeClr val="accent1"/>
                </a:solidFill>
              </a:rPr>
              <a:t>S</a:t>
            </a:r>
            <a:r>
              <a:rPr lang="en-US" sz="6000" dirty="0" smtClean="0">
                <a:solidFill>
                  <a:schemeClr val="accent1"/>
                </a:solidFill>
              </a:rPr>
              <a:t>tart of Russian </a:t>
            </a:r>
            <a:br>
              <a:rPr lang="en-US" sz="6000" dirty="0" smtClean="0">
                <a:solidFill>
                  <a:schemeClr val="accent1"/>
                </a:solidFill>
              </a:rPr>
            </a:br>
            <a:r>
              <a:rPr lang="en-US" sz="6000" dirty="0" smtClean="0">
                <a:solidFill>
                  <a:schemeClr val="accent1"/>
                </a:solidFill>
              </a:rPr>
              <a:t>Regional Focus Group</a:t>
            </a:r>
            <a:endParaRPr lang="pt-BR" sz="6000" dirty="0">
              <a:solidFill>
                <a:schemeClr val="accent1"/>
              </a:solidFill>
            </a:endParaRPr>
          </a:p>
        </p:txBody>
      </p:sp>
      <p:sp>
        <p:nvSpPr>
          <p:cNvPr id="3" name="Subtítulo 2"/>
          <p:cNvSpPr>
            <a:spLocks noGrp="1"/>
          </p:cNvSpPr>
          <p:nvPr>
            <p:ph type="subTitle" idx="1"/>
          </p:nvPr>
        </p:nvSpPr>
        <p:spPr>
          <a:xfrm>
            <a:off x="3635896" y="4725144"/>
            <a:ext cx="5508104" cy="2132856"/>
          </a:xfrm>
        </p:spPr>
        <p:txBody>
          <a:bodyPr>
            <a:normAutofit/>
          </a:bodyPr>
          <a:lstStyle/>
          <a:p>
            <a:r>
              <a:rPr lang="en-US" dirty="0"/>
              <a:t>Russian </a:t>
            </a:r>
            <a:r>
              <a:rPr lang="en-US" dirty="0" smtClean="0"/>
              <a:t>meteorologists go online</a:t>
            </a:r>
          </a:p>
          <a:p>
            <a:endParaRPr lang="en-US" sz="1800" dirty="0" smtClean="0"/>
          </a:p>
          <a:p>
            <a:pPr algn="r"/>
            <a:r>
              <a:rPr lang="en-US" sz="1800" dirty="0" smtClean="0"/>
              <a:t>Larisa </a:t>
            </a:r>
            <a:r>
              <a:rPr lang="en-US" sz="1800" dirty="0" err="1" smtClean="0"/>
              <a:t>Nikitina</a:t>
            </a:r>
            <a:endParaRPr lang="en-US" sz="1800" dirty="0"/>
          </a:p>
          <a:p>
            <a:pPr algn="r"/>
            <a:r>
              <a:rPr lang="en-US" sz="1800" dirty="0" smtClean="0"/>
              <a:t>Roshydromet, Russia</a:t>
            </a:r>
            <a:endParaRPr lang="en-US" sz="1800" dirty="0"/>
          </a:p>
          <a:p>
            <a:pPr algn="r"/>
            <a:r>
              <a:rPr lang="en-US" sz="1800" dirty="0" smtClean="0"/>
              <a:t>Toulouse, August 2013</a:t>
            </a:r>
            <a:endParaRPr lang="en-US" sz="1800" dirty="0"/>
          </a:p>
          <a:p>
            <a:endParaRPr lang="pt-BR" dirty="0"/>
          </a:p>
        </p:txBody>
      </p:sp>
      <p:pic>
        <p:nvPicPr>
          <p:cNvPr id="4" name="Рисунок 3"/>
          <p:cNvPicPr>
            <a:picLocks noChangeAspect="1"/>
          </p:cNvPicPr>
          <p:nvPr/>
        </p:nvPicPr>
        <p:blipFill>
          <a:blip r:embed="rId3"/>
          <a:stretch>
            <a:fillRect/>
          </a:stretch>
        </p:blipFill>
        <p:spPr>
          <a:xfrm>
            <a:off x="0" y="0"/>
            <a:ext cx="1164437" cy="87180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176" y="2652994"/>
            <a:ext cx="2664296" cy="1629660"/>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877" y="2780928"/>
            <a:ext cx="5119449" cy="3312368"/>
          </a:xfrm>
          <a:prstGeom prst="rect">
            <a:avLst/>
          </a:prstGeom>
        </p:spPr>
      </p:pic>
      <p:sp>
        <p:nvSpPr>
          <p:cNvPr id="2" name="Заголовок 1"/>
          <p:cNvSpPr>
            <a:spLocks noGrp="1"/>
          </p:cNvSpPr>
          <p:nvPr>
            <p:ph type="title"/>
          </p:nvPr>
        </p:nvSpPr>
        <p:spPr>
          <a:xfrm>
            <a:off x="1193778" y="0"/>
            <a:ext cx="7949212" cy="890344"/>
          </a:xfrm>
        </p:spPr>
        <p:txBody>
          <a:bodyPr>
            <a:noAutofit/>
          </a:bodyPr>
          <a:lstStyle/>
          <a:p>
            <a:r>
              <a:rPr lang="en-US" sz="2800" dirty="0" smtClean="0"/>
              <a:t>REGIONAL BACKGROUND:</a:t>
            </a:r>
            <a:br>
              <a:rPr lang="en-US" sz="2800" dirty="0" smtClean="0"/>
            </a:br>
            <a:r>
              <a:rPr lang="en-US" sz="2800" dirty="0" err="1" smtClean="0"/>
              <a:t>Roshydromet</a:t>
            </a:r>
            <a:r>
              <a:rPr lang="en-US" sz="2800" dirty="0" smtClean="0"/>
              <a:t> corporate training</a:t>
            </a:r>
            <a:endParaRPr lang="ru-RU" sz="2800" dirty="0"/>
          </a:p>
        </p:txBody>
      </p:sp>
      <p:sp>
        <p:nvSpPr>
          <p:cNvPr id="7" name="Прямоугольник 6"/>
          <p:cNvSpPr/>
          <p:nvPr/>
        </p:nvSpPr>
        <p:spPr>
          <a:xfrm>
            <a:off x="1110246" y="2204864"/>
            <a:ext cx="3605770" cy="369332"/>
          </a:xfrm>
          <a:prstGeom prst="rect">
            <a:avLst/>
          </a:prstGeom>
        </p:spPr>
        <p:txBody>
          <a:bodyPr wrap="square">
            <a:spAutoFit/>
          </a:bodyPr>
          <a:lstStyle/>
          <a:p>
            <a:r>
              <a:rPr lang="en-US" b="1" u="sng" dirty="0">
                <a:solidFill>
                  <a:schemeClr val="tx2"/>
                </a:solidFill>
              </a:rPr>
              <a:t>Advanced Training Institute (</a:t>
            </a:r>
            <a:r>
              <a:rPr lang="en-US" b="1" u="sng" dirty="0" smtClean="0">
                <a:solidFill>
                  <a:schemeClr val="tx2"/>
                </a:solidFill>
              </a:rPr>
              <a:t>ATI)</a:t>
            </a:r>
            <a:endParaRPr lang="ru-RU" b="1" u="sng" dirty="0">
              <a:solidFill>
                <a:schemeClr val="tx2"/>
              </a:solidFill>
            </a:endParaRPr>
          </a:p>
        </p:txBody>
      </p:sp>
      <p:sp>
        <p:nvSpPr>
          <p:cNvPr id="8" name="Прямоугольник 7"/>
          <p:cNvSpPr/>
          <p:nvPr/>
        </p:nvSpPr>
        <p:spPr>
          <a:xfrm>
            <a:off x="5292080" y="1482750"/>
            <a:ext cx="3851920" cy="1092607"/>
          </a:xfrm>
          <a:prstGeom prst="rect">
            <a:avLst/>
          </a:prstGeom>
        </p:spPr>
        <p:txBody>
          <a:bodyPr wrap="square">
            <a:spAutoFit/>
          </a:bodyPr>
          <a:lstStyle/>
          <a:p>
            <a:pPr algn="ctr"/>
            <a:r>
              <a:rPr lang="en-US" b="1" u="sng" dirty="0" smtClean="0">
                <a:solidFill>
                  <a:schemeClr val="tx2"/>
                </a:solidFill>
              </a:rPr>
              <a:t>Russian </a:t>
            </a:r>
            <a:r>
              <a:rPr lang="en-US" b="1" u="sng" dirty="0" err="1" smtClean="0">
                <a:solidFill>
                  <a:schemeClr val="tx2"/>
                </a:solidFill>
              </a:rPr>
              <a:t>Vlabs</a:t>
            </a:r>
            <a:r>
              <a:rPr lang="en-US" b="1" u="sng" dirty="0">
                <a:solidFill>
                  <a:schemeClr val="tx2"/>
                </a:solidFill>
              </a:rPr>
              <a:t>:</a:t>
            </a:r>
            <a:endParaRPr lang="en-US" b="1" u="sng" dirty="0" smtClean="0">
              <a:solidFill>
                <a:schemeClr val="tx2"/>
              </a:solidFill>
            </a:endParaRPr>
          </a:p>
          <a:p>
            <a:pPr algn="ctr"/>
            <a:endParaRPr lang="en-US" sz="900" b="1" u="sng" dirty="0" smtClean="0">
              <a:solidFill>
                <a:schemeClr val="tx2"/>
              </a:solidFill>
            </a:endParaRPr>
          </a:p>
          <a:p>
            <a:endParaRPr lang="en-US" sz="1000" b="1" dirty="0" smtClean="0">
              <a:solidFill>
                <a:schemeClr val="tx2"/>
              </a:solidFill>
            </a:endParaRPr>
          </a:p>
          <a:p>
            <a:r>
              <a:rPr lang="en-US" sz="1400" b="1" dirty="0" smtClean="0">
                <a:solidFill>
                  <a:schemeClr val="tx2"/>
                </a:solidFill>
              </a:rPr>
              <a:t>                       Distance learning in Satellite </a:t>
            </a:r>
          </a:p>
          <a:p>
            <a:r>
              <a:rPr lang="en-US" sz="1400" b="1" dirty="0">
                <a:solidFill>
                  <a:schemeClr val="tx2"/>
                </a:solidFill>
              </a:rPr>
              <a:t> </a:t>
            </a:r>
            <a:r>
              <a:rPr lang="en-US" sz="1400" b="1" dirty="0" smtClean="0">
                <a:solidFill>
                  <a:schemeClr val="tx2"/>
                </a:solidFill>
              </a:rPr>
              <a:t>                       Meteorology and Hydrology</a:t>
            </a:r>
            <a:endParaRPr lang="ru-RU" sz="1400" b="1" dirty="0">
              <a:solidFill>
                <a:schemeClr val="tx2"/>
              </a:solidFill>
            </a:endParaRPr>
          </a:p>
        </p:txBody>
      </p:sp>
      <p:pic>
        <p:nvPicPr>
          <p:cNvPr id="13" name="Рисунок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8184" y="5085184"/>
            <a:ext cx="2520280" cy="1642383"/>
          </a:xfrm>
          <a:prstGeom prst="rect">
            <a:avLst/>
          </a:prstGeom>
        </p:spPr>
      </p:pic>
      <p:sp>
        <p:nvSpPr>
          <p:cNvPr id="15" name="Прямоугольник 14"/>
          <p:cNvSpPr/>
          <p:nvPr/>
        </p:nvSpPr>
        <p:spPr>
          <a:xfrm>
            <a:off x="6228184" y="4553472"/>
            <a:ext cx="2592288" cy="523220"/>
          </a:xfrm>
          <a:prstGeom prst="rect">
            <a:avLst/>
          </a:prstGeom>
        </p:spPr>
        <p:txBody>
          <a:bodyPr wrap="square">
            <a:spAutoFit/>
          </a:bodyPr>
          <a:lstStyle/>
          <a:p>
            <a:r>
              <a:rPr lang="en-US" sz="1400" b="1" dirty="0" smtClean="0">
                <a:solidFill>
                  <a:schemeClr val="tx2"/>
                </a:solidFill>
              </a:rPr>
              <a:t>Equipment and Measurements </a:t>
            </a:r>
          </a:p>
          <a:p>
            <a:r>
              <a:rPr lang="en-US" sz="1400" b="1" dirty="0" smtClean="0">
                <a:solidFill>
                  <a:schemeClr val="tx2"/>
                </a:solidFill>
              </a:rPr>
              <a:t>in Hydrometeorology </a:t>
            </a:r>
            <a:endParaRPr lang="en-US" sz="1400" b="1" dirty="0">
              <a:solidFill>
                <a:schemeClr val="tx2"/>
              </a:solidFill>
            </a:endParaRPr>
          </a:p>
        </p:txBody>
      </p:sp>
      <p:pic>
        <p:nvPicPr>
          <p:cNvPr id="16" name="Рисунок 15"/>
          <p:cNvPicPr>
            <a:picLocks noChangeAspect="1"/>
          </p:cNvPicPr>
          <p:nvPr/>
        </p:nvPicPr>
        <p:blipFill>
          <a:blip r:embed="rId6"/>
          <a:stretch>
            <a:fillRect/>
          </a:stretch>
        </p:blipFill>
        <p:spPr>
          <a:xfrm>
            <a:off x="29341" y="18540"/>
            <a:ext cx="1164437" cy="871804"/>
          </a:xfrm>
          <a:prstGeom prst="rect">
            <a:avLst/>
          </a:prstGeom>
        </p:spPr>
      </p:pic>
      <p:sp>
        <p:nvSpPr>
          <p:cNvPr id="4" name="TextBox 3"/>
          <p:cNvSpPr txBox="1"/>
          <p:nvPr/>
        </p:nvSpPr>
        <p:spPr>
          <a:xfrm>
            <a:off x="5076056" y="3862663"/>
            <a:ext cx="747026" cy="646331"/>
          </a:xfrm>
          <a:prstGeom prst="rect">
            <a:avLst/>
          </a:prstGeom>
          <a:noFill/>
        </p:spPr>
        <p:txBody>
          <a:bodyPr wrap="square" rtlCol="0">
            <a:spAutoFit/>
          </a:bodyPr>
          <a:lstStyle/>
          <a:p>
            <a:pPr algn="ctr"/>
            <a:r>
              <a:rPr lang="en-US" sz="3600" b="1" dirty="0" smtClean="0">
                <a:solidFill>
                  <a:srgbClr val="002060"/>
                </a:solidFill>
              </a:rPr>
              <a:t>+</a:t>
            </a:r>
            <a:endParaRPr lang="ru-RU" sz="3600" b="1" dirty="0">
              <a:solidFill>
                <a:srgbClr val="00206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64436" y="0"/>
            <a:ext cx="7992519" cy="874306"/>
          </a:xfrm>
        </p:spPr>
        <p:txBody>
          <a:bodyPr>
            <a:normAutofit/>
          </a:bodyPr>
          <a:lstStyle/>
          <a:p>
            <a:r>
              <a:rPr lang="en-US" sz="2800" dirty="0" smtClean="0"/>
              <a:t>We need a New </a:t>
            </a:r>
            <a:r>
              <a:rPr lang="en-US" sz="2800" dirty="0"/>
              <a:t>Training </a:t>
            </a:r>
            <a:r>
              <a:rPr lang="en-US" sz="2800" dirty="0" smtClean="0"/>
              <a:t>Approach</a:t>
            </a:r>
            <a:endParaRPr lang="ru-RU" sz="2800" dirty="0"/>
          </a:p>
        </p:txBody>
      </p:sp>
      <p:sp>
        <p:nvSpPr>
          <p:cNvPr id="3" name="Содержимое 2"/>
          <p:cNvSpPr>
            <a:spLocks noGrp="1"/>
          </p:cNvSpPr>
          <p:nvPr>
            <p:ph idx="1"/>
          </p:nvPr>
        </p:nvSpPr>
        <p:spPr>
          <a:xfrm>
            <a:off x="1907312" y="4365104"/>
            <a:ext cx="5904655" cy="2304256"/>
          </a:xfrm>
        </p:spPr>
        <p:txBody>
          <a:bodyPr>
            <a:normAutofit/>
          </a:bodyPr>
          <a:lstStyle/>
          <a:p>
            <a:pPr marL="0" indent="0" algn="ctr">
              <a:buNone/>
            </a:pPr>
            <a:r>
              <a:rPr lang="en-US" sz="1800" b="1" u="sng" dirty="0" smtClean="0"/>
              <a:t>Maximum </a:t>
            </a:r>
            <a:r>
              <a:rPr lang="en-US" sz="1800" b="1" u="sng" dirty="0"/>
              <a:t>use of </a:t>
            </a:r>
            <a:r>
              <a:rPr lang="en-US" sz="1800" b="1" u="sng" dirty="0" smtClean="0"/>
              <a:t>Internet:</a:t>
            </a:r>
          </a:p>
          <a:p>
            <a:r>
              <a:rPr lang="en-US" sz="1800" dirty="0" smtClean="0">
                <a:solidFill>
                  <a:schemeClr val="tx1"/>
                </a:solidFill>
              </a:rPr>
              <a:t>Russian geography; </a:t>
            </a:r>
            <a:endParaRPr lang="en-US" sz="1800" dirty="0">
              <a:solidFill>
                <a:schemeClr val="tx1"/>
              </a:solidFill>
            </a:endParaRPr>
          </a:p>
          <a:p>
            <a:r>
              <a:rPr lang="en-US" sz="1800" dirty="0" smtClean="0">
                <a:solidFill>
                  <a:schemeClr val="tx1"/>
                </a:solidFill>
              </a:rPr>
              <a:t>Centrally </a:t>
            </a:r>
            <a:r>
              <a:rPr lang="en-US" sz="1800" dirty="0">
                <a:solidFill>
                  <a:schemeClr val="tx1"/>
                </a:solidFill>
              </a:rPr>
              <a:t>collected training resources (libraries</a:t>
            </a:r>
            <a:r>
              <a:rPr lang="en-US" sz="1800" dirty="0" smtClean="0">
                <a:solidFill>
                  <a:schemeClr val="tx1"/>
                </a:solidFill>
              </a:rPr>
              <a:t>);</a:t>
            </a:r>
          </a:p>
          <a:p>
            <a:r>
              <a:rPr lang="en-US" sz="1800" dirty="0">
                <a:solidFill>
                  <a:schemeClr val="tx1"/>
                </a:solidFill>
              </a:rPr>
              <a:t>New </a:t>
            </a:r>
            <a:r>
              <a:rPr lang="en-US" sz="1800" dirty="0" smtClean="0">
                <a:solidFill>
                  <a:schemeClr val="tx1"/>
                </a:solidFill>
              </a:rPr>
              <a:t>products and technics </a:t>
            </a:r>
            <a:r>
              <a:rPr lang="en-US" sz="1800" dirty="0">
                <a:solidFill>
                  <a:schemeClr val="tx1"/>
                </a:solidFill>
              </a:rPr>
              <a:t>short time </a:t>
            </a:r>
            <a:r>
              <a:rPr lang="en-US" sz="1800" dirty="0" smtClean="0">
                <a:solidFill>
                  <a:schemeClr val="tx1"/>
                </a:solidFill>
              </a:rPr>
              <a:t>delivery;</a:t>
            </a:r>
            <a:endParaRPr lang="en-US" sz="1800" dirty="0">
              <a:solidFill>
                <a:schemeClr val="tx1"/>
              </a:solidFill>
            </a:endParaRPr>
          </a:p>
          <a:p>
            <a:r>
              <a:rPr lang="en-US" sz="1800" dirty="0" smtClean="0">
                <a:solidFill>
                  <a:schemeClr val="tx1"/>
                </a:solidFill>
              </a:rPr>
              <a:t>Collaboration </a:t>
            </a:r>
            <a:r>
              <a:rPr lang="en-US" sz="1800" dirty="0">
                <a:solidFill>
                  <a:schemeClr val="tx1"/>
                </a:solidFill>
              </a:rPr>
              <a:t>between </a:t>
            </a:r>
            <a:r>
              <a:rPr lang="en-US" sz="1800" dirty="0" smtClean="0">
                <a:solidFill>
                  <a:schemeClr val="tx1"/>
                </a:solidFill>
              </a:rPr>
              <a:t>professionals;</a:t>
            </a:r>
            <a:endParaRPr lang="en-US" sz="1800" dirty="0">
              <a:solidFill>
                <a:schemeClr val="tx1"/>
              </a:solidFill>
            </a:endParaRPr>
          </a:p>
          <a:p>
            <a:r>
              <a:rPr lang="en-US" sz="1800" dirty="0" smtClean="0">
                <a:solidFill>
                  <a:schemeClr val="tx1"/>
                </a:solidFill>
              </a:rPr>
              <a:t>E-learning save </a:t>
            </a:r>
            <a:r>
              <a:rPr lang="en-US" sz="1800" dirty="0">
                <a:solidFill>
                  <a:schemeClr val="tx1"/>
                </a:solidFill>
              </a:rPr>
              <a:t>time and </a:t>
            </a:r>
            <a:r>
              <a:rPr lang="en-US" sz="1800" dirty="0" smtClean="0">
                <a:solidFill>
                  <a:schemeClr val="tx1"/>
                </a:solidFill>
              </a:rPr>
              <a:t>money.</a:t>
            </a:r>
            <a:endParaRPr lang="en-US" sz="1800" dirty="0">
              <a:solidFill>
                <a:schemeClr val="tx1"/>
              </a:solidFill>
            </a:endParaRPr>
          </a:p>
          <a:p>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22" y="1196751"/>
            <a:ext cx="3780422" cy="2520281"/>
          </a:xfrm>
          <a:prstGeom prst="rect">
            <a:avLst/>
          </a:prstGeom>
        </p:spPr>
      </p:pic>
      <p:sp>
        <p:nvSpPr>
          <p:cNvPr id="6" name="TextBox 5"/>
          <p:cNvSpPr txBox="1"/>
          <p:nvPr/>
        </p:nvSpPr>
        <p:spPr>
          <a:xfrm>
            <a:off x="4355976" y="1672061"/>
            <a:ext cx="503664" cy="1384995"/>
          </a:xfrm>
          <a:prstGeom prst="rect">
            <a:avLst/>
          </a:prstGeom>
          <a:noFill/>
        </p:spPr>
        <p:txBody>
          <a:bodyPr wrap="none" rtlCol="0">
            <a:spAutoFit/>
          </a:bodyPr>
          <a:lstStyle/>
          <a:p>
            <a:r>
              <a:rPr lang="en-US" sz="2800" b="1" dirty="0" err="1">
                <a:solidFill>
                  <a:schemeClr val="tx2"/>
                </a:solidFill>
                <a:latin typeface="Times New Roman" panose="02020603050405020304" pitchFamily="18" charset="0"/>
                <a:cs typeface="Times New Roman" panose="02020603050405020304" pitchFamily="18" charset="0"/>
              </a:rPr>
              <a:t>v</a:t>
            </a:r>
            <a:r>
              <a:rPr lang="en-US" sz="2800" b="1" dirty="0" err="1" smtClean="0">
                <a:solidFill>
                  <a:schemeClr val="tx2"/>
                </a:solidFill>
                <a:latin typeface="Times New Roman" panose="02020603050405020304" pitchFamily="18" charset="0"/>
                <a:cs typeface="Times New Roman" panose="02020603050405020304" pitchFamily="18" charset="0"/>
              </a:rPr>
              <a:t>s</a:t>
            </a:r>
            <a:endParaRPr lang="en-US" sz="2800" b="1" dirty="0" smtClean="0">
              <a:solidFill>
                <a:schemeClr val="tx2"/>
              </a:solidFill>
              <a:latin typeface="Times New Roman" panose="02020603050405020304" pitchFamily="18" charset="0"/>
              <a:cs typeface="Times New Roman" panose="02020603050405020304" pitchFamily="18" charset="0"/>
            </a:endParaRPr>
          </a:p>
          <a:p>
            <a:pPr algn="ctr"/>
            <a:endParaRPr lang="en-US" sz="2800" b="1" dirty="0" smtClean="0">
              <a:solidFill>
                <a:schemeClr val="tx2"/>
              </a:solidFill>
              <a:latin typeface="Times New Roman" panose="02020603050405020304" pitchFamily="18" charset="0"/>
              <a:cs typeface="Times New Roman" panose="02020603050405020304" pitchFamily="18" charset="0"/>
            </a:endParaRPr>
          </a:p>
          <a:p>
            <a:pPr algn="ctr"/>
            <a:r>
              <a:rPr lang="en-US" sz="2800" b="1" dirty="0" smtClean="0">
                <a:solidFill>
                  <a:schemeClr val="tx2"/>
                </a:solidFill>
                <a:latin typeface="Times New Roman" panose="02020603050405020304" pitchFamily="18" charset="0"/>
                <a:cs typeface="Times New Roman" panose="02020603050405020304" pitchFamily="18" charset="0"/>
              </a:rPr>
              <a:t>?</a:t>
            </a:r>
            <a:endParaRPr lang="ru-RU" sz="2800" b="1" dirty="0">
              <a:solidFill>
                <a:schemeClr val="tx2"/>
              </a:solidFill>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4"/>
          <a:stretch>
            <a:fillRect/>
          </a:stretch>
        </p:blipFill>
        <p:spPr>
          <a:xfrm>
            <a:off x="0" y="2502"/>
            <a:ext cx="1164437" cy="871804"/>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9629" y="1196751"/>
            <a:ext cx="3723321" cy="2482214"/>
          </a:xfrm>
          <a:prstGeom prst="rect">
            <a:avLst/>
          </a:prstGeom>
        </p:spPr>
      </p:pic>
      <p:sp>
        <p:nvSpPr>
          <p:cNvPr id="11" name="Прямоугольник 10"/>
          <p:cNvSpPr/>
          <p:nvPr/>
        </p:nvSpPr>
        <p:spPr>
          <a:xfrm>
            <a:off x="1043608" y="3717032"/>
            <a:ext cx="2520280" cy="369332"/>
          </a:xfrm>
          <a:prstGeom prst="rect">
            <a:avLst/>
          </a:prstGeom>
        </p:spPr>
        <p:txBody>
          <a:bodyPr wrap="square">
            <a:spAutoFit/>
          </a:bodyPr>
          <a:lstStyle/>
          <a:p>
            <a:pPr algn="ctr"/>
            <a:r>
              <a:rPr lang="en-US" b="1" dirty="0" smtClean="0">
                <a:solidFill>
                  <a:schemeClr val="tx2"/>
                </a:solidFill>
                <a:cs typeface="Times New Roman" panose="02020603050405020304" pitchFamily="18" charset="0"/>
              </a:rPr>
              <a:t>ATI classroom course</a:t>
            </a:r>
            <a:endParaRPr lang="en-US" b="1" dirty="0">
              <a:solidFill>
                <a:schemeClr val="tx2"/>
              </a:solidFill>
              <a:cs typeface="Times New Roman" panose="02020603050405020304" pitchFamily="18" charset="0"/>
            </a:endParaRPr>
          </a:p>
        </p:txBody>
      </p:sp>
      <p:sp>
        <p:nvSpPr>
          <p:cNvPr id="12" name="Прямоугольник 11"/>
          <p:cNvSpPr/>
          <p:nvPr/>
        </p:nvSpPr>
        <p:spPr>
          <a:xfrm>
            <a:off x="5139629" y="3670663"/>
            <a:ext cx="3723321" cy="369332"/>
          </a:xfrm>
          <a:prstGeom prst="rect">
            <a:avLst/>
          </a:prstGeom>
        </p:spPr>
        <p:txBody>
          <a:bodyPr wrap="square">
            <a:spAutoFit/>
          </a:bodyPr>
          <a:lstStyle/>
          <a:p>
            <a:pPr algn="ctr"/>
            <a:r>
              <a:rPr lang="en-US" b="1" dirty="0" smtClean="0">
                <a:solidFill>
                  <a:schemeClr val="tx2"/>
                </a:solidFill>
              </a:rPr>
              <a:t>RFG weather briefing</a:t>
            </a:r>
            <a:endParaRPr lang="en-US" b="1" dirty="0">
              <a:solidFill>
                <a:schemeClr val="tx2"/>
              </a:solidFill>
            </a:endParaRPr>
          </a:p>
        </p:txBody>
      </p:sp>
    </p:spTree>
    <p:extLst>
      <p:ext uri="{BB962C8B-B14F-4D97-AF65-F5344CB8AC3E}">
        <p14:creationId xmlns:p14="http://schemas.microsoft.com/office/powerpoint/2010/main" val="3858257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64436" y="0"/>
            <a:ext cx="7979563" cy="887680"/>
          </a:xfrm>
        </p:spPr>
        <p:txBody>
          <a:bodyPr>
            <a:normAutofit/>
          </a:bodyPr>
          <a:lstStyle/>
          <a:p>
            <a:r>
              <a:rPr lang="en-US" sz="2800" dirty="0"/>
              <a:t>We were inspired by </a:t>
            </a:r>
            <a:r>
              <a:rPr lang="en-US" sz="2800" dirty="0" smtClean="0"/>
              <a:t>these </a:t>
            </a:r>
            <a:r>
              <a:rPr lang="en-US" sz="2800" dirty="0"/>
              <a:t>events:</a:t>
            </a:r>
          </a:p>
        </p:txBody>
      </p:sp>
      <p:pic>
        <p:nvPicPr>
          <p:cNvPr id="4" name="Рисунок 3"/>
          <p:cNvPicPr>
            <a:picLocks noChangeAspect="1"/>
          </p:cNvPicPr>
          <p:nvPr/>
        </p:nvPicPr>
        <p:blipFill>
          <a:blip r:embed="rId3"/>
          <a:stretch>
            <a:fillRect/>
          </a:stretch>
        </p:blipFill>
        <p:spPr>
          <a:xfrm>
            <a:off x="0" y="15876"/>
            <a:ext cx="1164437" cy="871804"/>
          </a:xfrm>
          <a:prstGeom prst="rect">
            <a:avLst/>
          </a:prstGeom>
        </p:spPr>
      </p:pic>
      <p:sp>
        <p:nvSpPr>
          <p:cNvPr id="9" name="Прямоугольник 8"/>
          <p:cNvSpPr/>
          <p:nvPr/>
        </p:nvSpPr>
        <p:spPr>
          <a:xfrm>
            <a:off x="251520" y="4797152"/>
            <a:ext cx="4176464" cy="923330"/>
          </a:xfrm>
          <a:prstGeom prst="rect">
            <a:avLst/>
          </a:prstGeom>
        </p:spPr>
        <p:txBody>
          <a:bodyPr wrap="square">
            <a:spAutoFit/>
          </a:bodyPr>
          <a:lstStyle/>
          <a:p>
            <a:r>
              <a:rPr lang="en-US" b="1" dirty="0">
                <a:solidFill>
                  <a:schemeClr val="tx2"/>
                </a:solidFill>
              </a:rPr>
              <a:t>“Using Satellite Products in Meteorology and Oceanography</a:t>
            </a:r>
            <a:r>
              <a:rPr lang="en-US" b="1" dirty="0" smtClean="0">
                <a:solidFill>
                  <a:schemeClr val="tx2"/>
                </a:solidFill>
              </a:rPr>
              <a:t>”, </a:t>
            </a:r>
          </a:p>
          <a:p>
            <a:r>
              <a:rPr lang="en-US" b="1" dirty="0" smtClean="0">
                <a:solidFill>
                  <a:schemeClr val="tx2"/>
                </a:solidFill>
              </a:rPr>
              <a:t>April 1-6, 2013, Kaliningrad</a:t>
            </a:r>
            <a:endParaRPr lang="ru-RU" b="1" dirty="0">
              <a:solidFill>
                <a:schemeClr val="tx2"/>
              </a:solidFill>
            </a:endParaRPr>
          </a:p>
        </p:txBody>
      </p:sp>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1484784"/>
            <a:ext cx="4176464" cy="3116686"/>
          </a:xfrm>
          <a:prstGeom prst="rect">
            <a:avLst/>
          </a:prstGeom>
        </p:spPr>
      </p:pic>
      <p:pic>
        <p:nvPicPr>
          <p:cNvPr id="11" name="Рисунок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024" y="2492896"/>
            <a:ext cx="4248472" cy="3127810"/>
          </a:xfrm>
          <a:prstGeom prst="rect">
            <a:avLst/>
          </a:prstGeom>
        </p:spPr>
      </p:pic>
      <p:sp>
        <p:nvSpPr>
          <p:cNvPr id="12" name="Прямоугольник 11"/>
          <p:cNvSpPr/>
          <p:nvPr/>
        </p:nvSpPr>
        <p:spPr>
          <a:xfrm>
            <a:off x="4788024" y="5661248"/>
            <a:ext cx="4321371" cy="923330"/>
          </a:xfrm>
          <a:prstGeom prst="rect">
            <a:avLst/>
          </a:prstGeom>
        </p:spPr>
        <p:txBody>
          <a:bodyPr wrap="square">
            <a:spAutoFit/>
          </a:bodyPr>
          <a:lstStyle/>
          <a:p>
            <a:r>
              <a:rPr lang="en-US" b="1" dirty="0">
                <a:solidFill>
                  <a:schemeClr val="tx2"/>
                </a:solidFill>
              </a:rPr>
              <a:t>Virtual Round </a:t>
            </a:r>
            <a:r>
              <a:rPr lang="en-US" b="1" dirty="0" smtClean="0">
                <a:solidFill>
                  <a:schemeClr val="tx2"/>
                </a:solidFill>
              </a:rPr>
              <a:t>Table on </a:t>
            </a:r>
            <a:r>
              <a:rPr lang="en-US" b="1" dirty="0">
                <a:solidFill>
                  <a:schemeClr val="tx2"/>
                </a:solidFill>
              </a:rPr>
              <a:t>WMO Aeronautical Meteorological </a:t>
            </a:r>
            <a:r>
              <a:rPr lang="en-US" b="1" dirty="0" smtClean="0">
                <a:solidFill>
                  <a:schemeClr val="tx2"/>
                </a:solidFill>
              </a:rPr>
              <a:t>Competences, </a:t>
            </a:r>
          </a:p>
          <a:p>
            <a:r>
              <a:rPr lang="en-US" b="1" dirty="0">
                <a:solidFill>
                  <a:schemeClr val="tx2"/>
                </a:solidFill>
              </a:rPr>
              <a:t>Russian </a:t>
            </a:r>
            <a:r>
              <a:rPr lang="en-US" b="1" dirty="0" err="1" smtClean="0">
                <a:solidFill>
                  <a:schemeClr val="tx2"/>
                </a:solidFill>
              </a:rPr>
              <a:t>VLab</a:t>
            </a:r>
            <a:r>
              <a:rPr lang="en-US" b="1" dirty="0">
                <a:solidFill>
                  <a:schemeClr val="tx2"/>
                </a:solidFill>
              </a:rPr>
              <a:t>, </a:t>
            </a:r>
            <a:r>
              <a:rPr lang="en-US" b="1" dirty="0" smtClean="0">
                <a:solidFill>
                  <a:schemeClr val="tx2"/>
                </a:solidFill>
              </a:rPr>
              <a:t>July 5, 2013</a:t>
            </a:r>
            <a:endParaRPr lang="ru-RU" b="1" dirty="0">
              <a:solidFill>
                <a:schemeClr val="tx2"/>
              </a:solidFill>
            </a:endParaRPr>
          </a:p>
        </p:txBody>
      </p:sp>
    </p:spTree>
    <p:extLst>
      <p:ext uri="{BB962C8B-B14F-4D97-AF65-F5344CB8AC3E}">
        <p14:creationId xmlns:p14="http://schemas.microsoft.com/office/powerpoint/2010/main" val="4202136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64436" y="0"/>
            <a:ext cx="7979563" cy="887680"/>
          </a:xfrm>
        </p:spPr>
        <p:txBody>
          <a:bodyPr>
            <a:normAutofit/>
          </a:bodyPr>
          <a:lstStyle/>
          <a:p>
            <a:r>
              <a:rPr lang="en-US" sz="2800" dirty="0" smtClean="0"/>
              <a:t>The first Russian RFG meeting 12 July 2013:</a:t>
            </a:r>
            <a:endParaRPr lang="ru-RU" sz="2800" dirty="0"/>
          </a:p>
        </p:txBody>
      </p:sp>
      <p:pic>
        <p:nvPicPr>
          <p:cNvPr id="5" name="Объект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11228" y="1196752"/>
            <a:ext cx="945736" cy="1374819"/>
          </a:xfrm>
        </p:spPr>
      </p:pic>
      <p:pic>
        <p:nvPicPr>
          <p:cNvPr id="4" name="Рисунок 3"/>
          <p:cNvPicPr>
            <a:picLocks noChangeAspect="1"/>
          </p:cNvPicPr>
          <p:nvPr/>
        </p:nvPicPr>
        <p:blipFill>
          <a:blip r:embed="rId4"/>
          <a:stretch>
            <a:fillRect/>
          </a:stretch>
        </p:blipFill>
        <p:spPr>
          <a:xfrm>
            <a:off x="0" y="15876"/>
            <a:ext cx="1164437" cy="871804"/>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9992" y="1340768"/>
            <a:ext cx="1026114" cy="1368152"/>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73331" y="1196752"/>
            <a:ext cx="964548" cy="1368152"/>
          </a:xfrm>
          <a:prstGeom prst="rect">
            <a:avLst/>
          </a:prstGeom>
        </p:spPr>
      </p:pic>
      <p:pic>
        <p:nvPicPr>
          <p:cNvPr id="10" name="Рисунок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535" y="4070902"/>
            <a:ext cx="4297834" cy="2708805"/>
          </a:xfrm>
          <a:prstGeom prst="rect">
            <a:avLst/>
          </a:prstGeom>
        </p:spPr>
      </p:pic>
      <p:pic>
        <p:nvPicPr>
          <p:cNvPr id="15" name="Рисунок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28893" y="4070902"/>
            <a:ext cx="4124593" cy="2682747"/>
          </a:xfrm>
          <a:prstGeom prst="rect">
            <a:avLst/>
          </a:prstGeom>
        </p:spPr>
      </p:pic>
      <p:pic>
        <p:nvPicPr>
          <p:cNvPr id="17" name="Рисунок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62586" y="5183172"/>
            <a:ext cx="2117898" cy="1588423"/>
          </a:xfrm>
          <a:prstGeom prst="rect">
            <a:avLst/>
          </a:prstGeom>
        </p:spPr>
      </p:pic>
      <p:sp>
        <p:nvSpPr>
          <p:cNvPr id="18" name="TextBox 17"/>
          <p:cNvSpPr txBox="1"/>
          <p:nvPr/>
        </p:nvSpPr>
        <p:spPr>
          <a:xfrm>
            <a:off x="4143619" y="3609237"/>
            <a:ext cx="1732896" cy="461665"/>
          </a:xfrm>
          <a:prstGeom prst="rect">
            <a:avLst/>
          </a:prstGeom>
          <a:noFill/>
        </p:spPr>
        <p:txBody>
          <a:bodyPr wrap="square" rtlCol="0">
            <a:spAutoFit/>
          </a:bodyPr>
          <a:lstStyle/>
          <a:p>
            <a:r>
              <a:rPr lang="en-US" sz="2400" b="1" dirty="0">
                <a:solidFill>
                  <a:schemeClr val="tx2"/>
                </a:solidFill>
              </a:rPr>
              <a:t>S</a:t>
            </a:r>
            <a:r>
              <a:rPr lang="en-US" sz="2400" b="1" dirty="0" smtClean="0">
                <a:solidFill>
                  <a:schemeClr val="tx2"/>
                </a:solidFill>
              </a:rPr>
              <a:t>creenshots</a:t>
            </a:r>
            <a:endParaRPr lang="ru-RU" sz="2400" b="1" dirty="0">
              <a:solidFill>
                <a:schemeClr val="tx2"/>
              </a:solidFill>
            </a:endParaRPr>
          </a:p>
        </p:txBody>
      </p:sp>
      <p:sp>
        <p:nvSpPr>
          <p:cNvPr id="19" name="TextBox 18"/>
          <p:cNvSpPr txBox="1"/>
          <p:nvPr/>
        </p:nvSpPr>
        <p:spPr>
          <a:xfrm>
            <a:off x="2411760" y="2564904"/>
            <a:ext cx="1540806" cy="369332"/>
          </a:xfrm>
          <a:prstGeom prst="rect">
            <a:avLst/>
          </a:prstGeom>
          <a:noFill/>
        </p:spPr>
        <p:txBody>
          <a:bodyPr wrap="none" rtlCol="0">
            <a:spAutoFit/>
          </a:bodyPr>
          <a:lstStyle/>
          <a:p>
            <a:r>
              <a:rPr lang="en-US" b="1" dirty="0" smtClean="0">
                <a:solidFill>
                  <a:schemeClr val="tx2"/>
                </a:solidFill>
              </a:rPr>
              <a:t>Larisa </a:t>
            </a:r>
            <a:r>
              <a:rPr lang="en-US" b="1" dirty="0" err="1" smtClean="0">
                <a:solidFill>
                  <a:schemeClr val="tx2"/>
                </a:solidFill>
              </a:rPr>
              <a:t>Nikitina</a:t>
            </a:r>
            <a:endParaRPr lang="ru-RU" b="1" dirty="0">
              <a:solidFill>
                <a:schemeClr val="tx2"/>
              </a:solidFill>
            </a:endParaRPr>
          </a:p>
        </p:txBody>
      </p:sp>
      <p:sp>
        <p:nvSpPr>
          <p:cNvPr id="20" name="TextBox 19"/>
          <p:cNvSpPr txBox="1"/>
          <p:nvPr/>
        </p:nvSpPr>
        <p:spPr>
          <a:xfrm>
            <a:off x="4067944" y="2708920"/>
            <a:ext cx="1865126" cy="369332"/>
          </a:xfrm>
          <a:prstGeom prst="rect">
            <a:avLst/>
          </a:prstGeom>
          <a:noFill/>
        </p:spPr>
        <p:txBody>
          <a:bodyPr wrap="none" rtlCol="0">
            <a:spAutoFit/>
          </a:bodyPr>
          <a:lstStyle/>
          <a:p>
            <a:r>
              <a:rPr lang="en-US" b="1" dirty="0">
                <a:solidFill>
                  <a:schemeClr val="tx2"/>
                </a:solidFill>
              </a:rPr>
              <a:t>Eduard </a:t>
            </a:r>
            <a:r>
              <a:rPr lang="en-US" b="1" dirty="0" err="1" smtClean="0">
                <a:solidFill>
                  <a:schemeClr val="tx2"/>
                </a:solidFill>
              </a:rPr>
              <a:t>Podgaiskii</a:t>
            </a:r>
            <a:endParaRPr lang="ru-RU" b="1" dirty="0">
              <a:solidFill>
                <a:schemeClr val="tx2"/>
              </a:solidFill>
            </a:endParaRPr>
          </a:p>
        </p:txBody>
      </p:sp>
      <p:sp>
        <p:nvSpPr>
          <p:cNvPr id="21" name="TextBox 20"/>
          <p:cNvSpPr txBox="1"/>
          <p:nvPr/>
        </p:nvSpPr>
        <p:spPr>
          <a:xfrm>
            <a:off x="5916333" y="2564904"/>
            <a:ext cx="1905202" cy="369332"/>
          </a:xfrm>
          <a:prstGeom prst="rect">
            <a:avLst/>
          </a:prstGeom>
          <a:noFill/>
        </p:spPr>
        <p:txBody>
          <a:bodyPr wrap="none" rtlCol="0">
            <a:spAutoFit/>
          </a:bodyPr>
          <a:lstStyle/>
          <a:p>
            <a:r>
              <a:rPr lang="en-US" b="1" dirty="0">
                <a:solidFill>
                  <a:schemeClr val="tx2"/>
                </a:solidFill>
              </a:rPr>
              <a:t>Kristina </a:t>
            </a:r>
            <a:r>
              <a:rPr lang="en-US" b="1" dirty="0" err="1">
                <a:solidFill>
                  <a:schemeClr val="tx2"/>
                </a:solidFill>
              </a:rPr>
              <a:t>Petraityte</a:t>
            </a:r>
            <a:endParaRPr lang="ru-RU" b="1" dirty="0">
              <a:solidFill>
                <a:schemeClr val="tx2"/>
              </a:solidFill>
            </a:endParaRPr>
          </a:p>
        </p:txBody>
      </p:sp>
    </p:spTree>
    <p:extLst>
      <p:ext uri="{BB962C8B-B14F-4D97-AF65-F5344CB8AC3E}">
        <p14:creationId xmlns:p14="http://schemas.microsoft.com/office/powerpoint/2010/main" val="1325443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64436" y="0"/>
            <a:ext cx="7979563" cy="887680"/>
          </a:xfrm>
        </p:spPr>
        <p:txBody>
          <a:bodyPr>
            <a:noAutofit/>
          </a:bodyPr>
          <a:lstStyle/>
          <a:p>
            <a:r>
              <a:rPr lang="en-US" sz="2800" dirty="0"/>
              <a:t>The summary and feedback </a:t>
            </a:r>
            <a:r>
              <a:rPr lang="en-US" sz="2800" dirty="0" smtClean="0"/>
              <a:t>of Russian RFG meeting:</a:t>
            </a:r>
            <a:endParaRPr lang="ru-RU" sz="2800" dirty="0"/>
          </a:p>
        </p:txBody>
      </p:sp>
      <p:pic>
        <p:nvPicPr>
          <p:cNvPr id="4" name="Рисунок 3"/>
          <p:cNvPicPr>
            <a:picLocks noChangeAspect="1"/>
          </p:cNvPicPr>
          <p:nvPr/>
        </p:nvPicPr>
        <p:blipFill>
          <a:blip r:embed="rId3"/>
          <a:stretch>
            <a:fillRect/>
          </a:stretch>
        </p:blipFill>
        <p:spPr>
          <a:xfrm>
            <a:off x="0" y="15876"/>
            <a:ext cx="1164437" cy="871804"/>
          </a:xfrm>
          <a:prstGeom prst="rect">
            <a:avLst/>
          </a:prstGeom>
        </p:spPr>
      </p:pic>
      <p:sp>
        <p:nvSpPr>
          <p:cNvPr id="3" name="Объект 2"/>
          <p:cNvSpPr>
            <a:spLocks noGrp="1"/>
          </p:cNvSpPr>
          <p:nvPr>
            <p:ph idx="1"/>
          </p:nvPr>
        </p:nvSpPr>
        <p:spPr>
          <a:xfrm>
            <a:off x="1403648" y="887680"/>
            <a:ext cx="7740351" cy="5970320"/>
          </a:xfrm>
        </p:spPr>
        <p:txBody>
          <a:bodyPr/>
          <a:lstStyle/>
          <a:p>
            <a:pPr marL="0" indent="0">
              <a:buNone/>
            </a:pPr>
            <a:r>
              <a:rPr lang="en-US" sz="1800" b="1" dirty="0" smtClean="0"/>
              <a:t>1. Around </a:t>
            </a:r>
            <a:r>
              <a:rPr lang="en-US" sz="1800" b="1" dirty="0"/>
              <a:t>100 people in 60 </a:t>
            </a:r>
            <a:r>
              <a:rPr lang="en-US" sz="1800" b="1" dirty="0" smtClean="0"/>
              <a:t>connections. </a:t>
            </a:r>
            <a:br>
              <a:rPr lang="en-US" sz="1800" b="1" dirty="0" smtClean="0"/>
            </a:br>
            <a:r>
              <a:rPr lang="en-US" sz="1800" b="1" dirty="0" smtClean="0"/>
              <a:t>    Not </a:t>
            </a:r>
            <a:r>
              <a:rPr lang="en-US" sz="1800" b="1" dirty="0"/>
              <a:t>only Russia </a:t>
            </a:r>
            <a:r>
              <a:rPr lang="en-US" sz="1800" b="1" dirty="0" smtClean="0"/>
              <a:t>(</a:t>
            </a:r>
            <a:r>
              <a:rPr lang="en-US" sz="1800" b="1" dirty="0"/>
              <a:t>Ukraine – 3 </a:t>
            </a:r>
            <a:r>
              <a:rPr lang="en-US" sz="1800" b="1" dirty="0" smtClean="0"/>
              <a:t>people, Belarus </a:t>
            </a:r>
            <a:r>
              <a:rPr lang="en-US" sz="1800" b="1" dirty="0"/>
              <a:t>– 5 </a:t>
            </a:r>
            <a:r>
              <a:rPr lang="en-US" sz="1800" b="1" dirty="0" smtClean="0"/>
              <a:t>people) </a:t>
            </a:r>
            <a:endParaRPr lang="en-US" sz="1000" b="1" dirty="0" smtClean="0"/>
          </a:p>
          <a:p>
            <a:pPr marL="0" indent="0">
              <a:buNone/>
            </a:pPr>
            <a:r>
              <a:rPr lang="en-US" sz="1800" b="1" dirty="0" smtClean="0"/>
              <a:t>2. Have </a:t>
            </a:r>
            <a:r>
              <a:rPr lang="en-US" sz="1800" b="1" dirty="0"/>
              <a:t>you ever participated in any other on-line sessions</a:t>
            </a:r>
            <a:r>
              <a:rPr lang="en-US" sz="1800" b="1" dirty="0" smtClean="0"/>
              <a:t>?</a:t>
            </a:r>
          </a:p>
          <a:p>
            <a:endParaRPr lang="en-US" sz="1800" b="1" dirty="0"/>
          </a:p>
          <a:p>
            <a:endParaRPr lang="en-US" sz="1800" b="1" dirty="0" smtClean="0"/>
          </a:p>
          <a:p>
            <a:endParaRPr lang="en-US" sz="1800" b="1" dirty="0" smtClean="0"/>
          </a:p>
          <a:p>
            <a:endParaRPr lang="en-US" sz="1800" b="1" dirty="0" smtClean="0"/>
          </a:p>
          <a:p>
            <a:pPr marL="0" indent="0">
              <a:buNone/>
            </a:pPr>
            <a:r>
              <a:rPr lang="en-US" sz="1800" b="1" dirty="0" smtClean="0"/>
              <a:t>3. Was </a:t>
            </a:r>
            <a:r>
              <a:rPr lang="en-US" sz="1800" b="1" dirty="0"/>
              <a:t>this event interesting for you? </a:t>
            </a:r>
            <a:r>
              <a:rPr lang="en-US" sz="1800" b="1" dirty="0" smtClean="0"/>
              <a:t/>
            </a:r>
            <a:br>
              <a:rPr lang="en-US" sz="1800" b="1" dirty="0" smtClean="0"/>
            </a:br>
            <a:r>
              <a:rPr lang="en-US" sz="1800" b="1" dirty="0" smtClean="0"/>
              <a:t>     Have </a:t>
            </a:r>
            <a:r>
              <a:rPr lang="en-US" sz="1800" b="1" dirty="0"/>
              <a:t>you received any new and useful </a:t>
            </a:r>
            <a:r>
              <a:rPr lang="en-US" sz="1800" b="1" dirty="0" smtClean="0"/>
              <a:t>information?</a:t>
            </a:r>
          </a:p>
          <a:p>
            <a:pPr marL="0" indent="0">
              <a:buNone/>
            </a:pPr>
            <a:endParaRPr lang="en-US" sz="1800" b="1" dirty="0"/>
          </a:p>
          <a:p>
            <a:endParaRPr lang="en-US" dirty="0" smtClean="0"/>
          </a:p>
          <a:p>
            <a:pPr marL="0" indent="0">
              <a:buNone/>
            </a:pPr>
            <a:r>
              <a:rPr lang="en-US" sz="1800" b="1" dirty="0" smtClean="0">
                <a:solidFill>
                  <a:srgbClr val="002060"/>
                </a:solidFill>
              </a:rPr>
              <a:t/>
            </a:r>
            <a:br>
              <a:rPr lang="en-US" sz="1800" b="1" dirty="0" smtClean="0">
                <a:solidFill>
                  <a:srgbClr val="002060"/>
                </a:solidFill>
              </a:rPr>
            </a:br>
            <a:r>
              <a:rPr lang="en-US" sz="1800" b="1" dirty="0" smtClean="0">
                <a:solidFill>
                  <a:srgbClr val="002060"/>
                </a:solidFill>
              </a:rPr>
              <a:t>4. Are you interested in new on-line meetings? Do you wish to participate?</a:t>
            </a:r>
          </a:p>
          <a:p>
            <a:pPr marL="0" indent="0">
              <a:buNone/>
            </a:pPr>
            <a:endParaRPr lang="ru-RU" sz="1800"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3891" y="1832881"/>
            <a:ext cx="2410828" cy="1294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7664" y="3716208"/>
            <a:ext cx="2500551" cy="1318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55713" y="5034634"/>
            <a:ext cx="3460303" cy="1922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1430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64436" y="0"/>
            <a:ext cx="7979563" cy="887680"/>
          </a:xfrm>
        </p:spPr>
        <p:txBody>
          <a:bodyPr>
            <a:normAutofit/>
          </a:bodyPr>
          <a:lstStyle/>
          <a:p>
            <a:pPr algn="l"/>
            <a:r>
              <a:rPr lang="en-US" sz="2800" dirty="0" smtClean="0"/>
              <a:t>            Benefits and Challenges:</a:t>
            </a:r>
            <a:endParaRPr lang="ru-RU" sz="2800" dirty="0"/>
          </a:p>
        </p:txBody>
      </p:sp>
      <p:pic>
        <p:nvPicPr>
          <p:cNvPr id="4" name="Рисунок 3"/>
          <p:cNvPicPr>
            <a:picLocks noChangeAspect="1"/>
          </p:cNvPicPr>
          <p:nvPr/>
        </p:nvPicPr>
        <p:blipFill>
          <a:blip r:embed="rId3"/>
          <a:stretch>
            <a:fillRect/>
          </a:stretch>
        </p:blipFill>
        <p:spPr>
          <a:xfrm>
            <a:off x="0" y="15876"/>
            <a:ext cx="1164437" cy="871804"/>
          </a:xfrm>
          <a:prstGeom prst="rect">
            <a:avLst/>
          </a:prstGeom>
        </p:spPr>
      </p:pic>
      <p:sp>
        <p:nvSpPr>
          <p:cNvPr id="3" name="Объект 2"/>
          <p:cNvSpPr>
            <a:spLocks noGrp="1"/>
          </p:cNvSpPr>
          <p:nvPr>
            <p:ph idx="1"/>
          </p:nvPr>
        </p:nvSpPr>
        <p:spPr>
          <a:xfrm>
            <a:off x="179512" y="1052736"/>
            <a:ext cx="4016840" cy="5976664"/>
          </a:xfrm>
        </p:spPr>
        <p:txBody>
          <a:bodyPr>
            <a:normAutofit/>
          </a:bodyPr>
          <a:lstStyle/>
          <a:p>
            <a:pPr marL="0" indent="0">
              <a:buNone/>
            </a:pPr>
            <a:r>
              <a:rPr lang="en-US" sz="1800" b="1" dirty="0" smtClean="0"/>
              <a:t>Benefits:</a:t>
            </a:r>
          </a:p>
          <a:p>
            <a:r>
              <a:rPr lang="en-US" sz="1800" dirty="0" smtClean="0"/>
              <a:t>60 connections from 4 countries;</a:t>
            </a:r>
          </a:p>
          <a:p>
            <a:r>
              <a:rPr lang="en-US" sz="1800" dirty="0" smtClean="0"/>
              <a:t>Around </a:t>
            </a:r>
            <a:r>
              <a:rPr lang="en-US" sz="1800" dirty="0"/>
              <a:t>100 </a:t>
            </a:r>
            <a:r>
              <a:rPr lang="en-US" sz="1800" dirty="0" smtClean="0"/>
              <a:t>participants;</a:t>
            </a:r>
          </a:p>
          <a:p>
            <a:r>
              <a:rPr lang="en-US" sz="1800" dirty="0" smtClean="0"/>
              <a:t>Big interest in more materials and new products;</a:t>
            </a:r>
          </a:p>
          <a:p>
            <a:r>
              <a:rPr lang="en-US" sz="1800" dirty="0" smtClean="0"/>
              <a:t>New ideas and inspiration for work.</a:t>
            </a:r>
          </a:p>
          <a:p>
            <a:endParaRPr lang="en-US" sz="1800" dirty="0" smtClean="0"/>
          </a:p>
          <a:p>
            <a:endParaRPr lang="en-US" sz="1800" dirty="0"/>
          </a:p>
          <a:p>
            <a:pPr marL="0" indent="0">
              <a:buNone/>
            </a:pPr>
            <a:r>
              <a:rPr lang="en-US" sz="1800" b="1" dirty="0" smtClean="0"/>
              <a:t>Challenges:</a:t>
            </a:r>
          </a:p>
          <a:p>
            <a:r>
              <a:rPr lang="en-US" sz="1800" dirty="0"/>
              <a:t>Internet connection and </a:t>
            </a:r>
            <a:r>
              <a:rPr lang="en-US" sz="1800" dirty="0" smtClean="0"/>
              <a:t>technical problems;</a:t>
            </a:r>
          </a:p>
          <a:p>
            <a:r>
              <a:rPr lang="en-US" sz="1800" dirty="0"/>
              <a:t>Different local time </a:t>
            </a:r>
            <a:r>
              <a:rPr lang="en-US" sz="1800" dirty="0" smtClean="0"/>
              <a:t>(11 </a:t>
            </a:r>
            <a:r>
              <a:rPr lang="en-US" sz="1800" dirty="0"/>
              <a:t>times zones);</a:t>
            </a:r>
          </a:p>
          <a:p>
            <a:r>
              <a:rPr lang="en-US" sz="1800" dirty="0" smtClean="0"/>
              <a:t>Hard to find free time to join </a:t>
            </a:r>
            <a:r>
              <a:rPr lang="en-US" sz="1800" dirty="0"/>
              <a:t>(especially when on shift);</a:t>
            </a:r>
          </a:p>
          <a:p>
            <a:r>
              <a:rPr lang="en-US" sz="1800" dirty="0" smtClean="0"/>
              <a:t>Missing </a:t>
            </a:r>
            <a:r>
              <a:rPr lang="en-US" sz="1800" dirty="0"/>
              <a:t>the real contact and talks with other colleagues and </a:t>
            </a:r>
            <a:r>
              <a:rPr lang="en-US" sz="1800" dirty="0" smtClean="0"/>
              <a:t>trainers.</a:t>
            </a:r>
            <a:endParaRPr lang="en-US" sz="1800" dirty="0"/>
          </a:p>
          <a:p>
            <a:endParaRPr lang="en-US" sz="1800" dirty="0" smtClean="0"/>
          </a:p>
          <a:p>
            <a:endParaRPr lang="en-US" sz="1800" dirty="0" smtClean="0"/>
          </a:p>
          <a:p>
            <a:endParaRPr lang="ru-RU"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4791" y="2276213"/>
            <a:ext cx="4921741" cy="3097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716018" y="1835532"/>
            <a:ext cx="4335942" cy="369332"/>
          </a:xfrm>
          <a:prstGeom prst="rect">
            <a:avLst/>
          </a:prstGeom>
          <a:noFill/>
        </p:spPr>
        <p:txBody>
          <a:bodyPr wrap="square" rtlCol="0">
            <a:spAutoFit/>
          </a:bodyPr>
          <a:lstStyle/>
          <a:p>
            <a:pPr algn="ctr"/>
            <a:r>
              <a:rPr lang="en-US" b="1" dirty="0" smtClean="0">
                <a:solidFill>
                  <a:srgbClr val="002060"/>
                </a:solidFill>
              </a:rPr>
              <a:t>The first session 12.08.2013</a:t>
            </a:r>
            <a:endParaRPr lang="ru-RU" b="1" dirty="0">
              <a:solidFill>
                <a:srgbClr val="002060"/>
              </a:solidFill>
            </a:endParaRPr>
          </a:p>
        </p:txBody>
      </p:sp>
    </p:spTree>
    <p:extLst>
      <p:ext uri="{BB962C8B-B14F-4D97-AF65-F5344CB8AC3E}">
        <p14:creationId xmlns:p14="http://schemas.microsoft.com/office/powerpoint/2010/main" val="3142939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Никитина\Desktop\1 IMG_7158_min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389" y="917506"/>
            <a:ext cx="7957171" cy="596787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164436" y="0"/>
            <a:ext cx="7979563" cy="887680"/>
          </a:xfrm>
        </p:spPr>
        <p:txBody>
          <a:bodyPr>
            <a:noAutofit/>
          </a:bodyPr>
          <a:lstStyle/>
          <a:p>
            <a:r>
              <a:rPr lang="en-US" sz="3600" dirty="0" smtClean="0"/>
              <a:t>Thank you for your attention! Merci!</a:t>
            </a:r>
            <a:endParaRPr lang="ru-RU" sz="3600" dirty="0"/>
          </a:p>
        </p:txBody>
      </p:sp>
      <p:pic>
        <p:nvPicPr>
          <p:cNvPr id="4" name="Рисунок 3"/>
          <p:cNvPicPr>
            <a:picLocks noChangeAspect="1"/>
          </p:cNvPicPr>
          <p:nvPr/>
        </p:nvPicPr>
        <p:blipFill>
          <a:blip r:embed="rId4"/>
          <a:stretch>
            <a:fillRect/>
          </a:stretch>
        </p:blipFill>
        <p:spPr>
          <a:xfrm>
            <a:off x="0" y="15876"/>
            <a:ext cx="1164437" cy="871804"/>
          </a:xfrm>
          <a:prstGeom prst="rect">
            <a:avLst/>
          </a:prstGeom>
        </p:spPr>
      </p:pic>
      <p:sp>
        <p:nvSpPr>
          <p:cNvPr id="3" name="Объект 2"/>
          <p:cNvSpPr>
            <a:spLocks noGrp="1"/>
          </p:cNvSpPr>
          <p:nvPr>
            <p:ph idx="1"/>
          </p:nvPr>
        </p:nvSpPr>
        <p:spPr/>
        <p:txBody>
          <a:bodyPr/>
          <a:lstStyle/>
          <a:p>
            <a:endParaRPr lang="en-US" sz="1800" b="1" dirty="0"/>
          </a:p>
          <a:p>
            <a:endParaRPr lang="ru-RU" dirty="0"/>
          </a:p>
        </p:txBody>
      </p:sp>
      <p:sp>
        <p:nvSpPr>
          <p:cNvPr id="5" name="Прямоугольник 4"/>
          <p:cNvSpPr/>
          <p:nvPr/>
        </p:nvSpPr>
        <p:spPr>
          <a:xfrm>
            <a:off x="1861663" y="6098178"/>
            <a:ext cx="5616120" cy="523220"/>
          </a:xfrm>
          <a:prstGeom prst="rect">
            <a:avLst/>
          </a:prstGeom>
        </p:spPr>
        <p:txBody>
          <a:bodyPr wrap="square">
            <a:spAutoFit/>
          </a:bodyPr>
          <a:lstStyle/>
          <a:p>
            <a:pPr algn="ctr"/>
            <a:r>
              <a:rPr lang="en-US" sz="2800" b="1" dirty="0">
                <a:solidFill>
                  <a:srgbClr val="002060"/>
                </a:solidFill>
              </a:rPr>
              <a:t>Russian meteorologists go </a:t>
            </a:r>
            <a:r>
              <a:rPr lang="en-US" sz="2800" b="1" dirty="0" smtClean="0">
                <a:solidFill>
                  <a:srgbClr val="002060"/>
                </a:solidFill>
              </a:rPr>
              <a:t>on line!</a:t>
            </a:r>
            <a:endParaRPr lang="en-US" sz="2800" b="1" dirty="0">
              <a:solidFill>
                <a:srgbClr val="002060"/>
              </a:solidFill>
            </a:endParaRPr>
          </a:p>
        </p:txBody>
      </p:sp>
    </p:spTree>
    <p:extLst>
      <p:ext uri="{BB962C8B-B14F-4D97-AF65-F5344CB8AC3E}">
        <p14:creationId xmlns:p14="http://schemas.microsoft.com/office/powerpoint/2010/main" val="1012458243"/>
      </p:ext>
    </p:extLst>
  </p:cSld>
  <p:clrMapOvr>
    <a:masterClrMapping/>
  </p:clrMapOvr>
</p:sld>
</file>

<file path=ppt/theme/theme1.xml><?xml version="1.0" encoding="utf-8"?>
<a:theme xmlns:a="http://schemas.openxmlformats.org/drawingml/2006/main" name="GlobeAndPeopl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D3ED879-E6EC-4B7E-88EA-886ADC44F9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Шаблон оформления с людьми и глобусом</Template>
  <TotalTime>1015</TotalTime>
  <Words>1496</Words>
  <Application>Microsoft Office PowerPoint</Application>
  <PresentationFormat>Экран (4:3)</PresentationFormat>
  <Paragraphs>128</Paragraphs>
  <Slides>8</Slides>
  <Notes>8</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8</vt:i4>
      </vt:variant>
    </vt:vector>
  </HeadingPairs>
  <TitlesOfParts>
    <vt:vector size="12" baseType="lpstr">
      <vt:lpstr>Arial</vt:lpstr>
      <vt:lpstr>Calibri</vt:lpstr>
      <vt:lpstr>Times New Roman</vt:lpstr>
      <vt:lpstr>GlobeAndPeople</vt:lpstr>
      <vt:lpstr>Start of Russian  Regional Focus Group</vt:lpstr>
      <vt:lpstr>REGIONAL BACKGROUND: Roshydromet corporate training</vt:lpstr>
      <vt:lpstr>We need a New Training Approach</vt:lpstr>
      <vt:lpstr>We were inspired by these events:</vt:lpstr>
      <vt:lpstr>The first Russian RFG meeting 12 July 2013:</vt:lpstr>
      <vt:lpstr>The summary and feedback of Russian RFG meeting:</vt:lpstr>
      <vt:lpstr>            Benefits and Challenges:</vt:lpstr>
      <vt:lpstr>Thank you for your attention! Merci!</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 of Russian  Regional Focus Group</dc:title>
  <dc:creator>ЛН</dc:creator>
  <cp:lastModifiedBy>ЛН</cp:lastModifiedBy>
  <cp:revision>136</cp:revision>
  <dcterms:created xsi:type="dcterms:W3CDTF">2013-08-18T09:17:27Z</dcterms:created>
  <dcterms:modified xsi:type="dcterms:W3CDTF">2014-11-13T20:50:40Z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TC025204869991</vt:lpwstr>
  </property>
</Properties>
</file>