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6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782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8141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217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723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8074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3221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8341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51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6286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75453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5089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95D57-DB4F-4ABE-A7AD-3084A9100DE2}" type="datetimeFigureOut">
              <a:rPr lang="en-AU" smtClean="0"/>
              <a:t>25/11/2014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2A797-DBB9-4938-BF11-B0C17A5BAE8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264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Group-based exercise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err="1" smtClean="0"/>
              <a:t>EumetCAL</a:t>
            </a:r>
            <a:r>
              <a:rPr lang="en-AU" dirty="0" smtClean="0"/>
              <a:t> radar course 2013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42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 for Convective Hazards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Hazard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Physical process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 used to diagnose &amp; forecast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Radar Products</a:t>
                      </a:r>
                    </a:p>
                    <a:p>
                      <a:r>
                        <a:rPr lang="en-US" dirty="0" smtClean="0"/>
                        <a:t>Radar Signatures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Hail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Damaging Wind</a:t>
                      </a:r>
                      <a:br>
                        <a:rPr lang="en-US" dirty="0" smtClean="0"/>
                      </a:b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Heavy</a:t>
                      </a:r>
                      <a:r>
                        <a:rPr lang="en-US" baseline="0" dirty="0" smtClean="0"/>
                        <a:t> Precipitation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/>
                      </a:r>
                      <a:br>
                        <a:rPr lang="en-US" baseline="0" dirty="0" smtClean="0"/>
                      </a:b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Tornado</a:t>
                      </a:r>
                      <a:br>
                        <a:rPr lang="en-US" dirty="0" smtClean="0"/>
                      </a:b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88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28600" y="115030"/>
          <a:ext cx="2971800" cy="39642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11295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Hail: (&gt; 2cm diameter)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Physical process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1984472"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dirty="0" smtClean="0"/>
                        <a:t> </a:t>
                      </a:r>
                      <a:r>
                        <a:rPr lang="en-US" u="sng" dirty="0" smtClean="0"/>
                        <a:t>Strong</a:t>
                      </a:r>
                      <a:r>
                        <a:rPr lang="en-US" u="sng" baseline="0" dirty="0" smtClean="0"/>
                        <a:t> updraf</a:t>
                      </a:r>
                      <a:r>
                        <a:rPr lang="en-US" baseline="0" dirty="0" smtClean="0"/>
                        <a:t>t; </a:t>
                      </a:r>
                      <a:r>
                        <a:rPr lang="en-US" u="sng" baseline="0" dirty="0" smtClean="0"/>
                        <a:t>hail embryos reside in regions of high super-cooled liquid water in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u="sng" baseline="0" dirty="0" smtClean="0"/>
                        <a:t>hail growth region </a:t>
                      </a:r>
                      <a:r>
                        <a:rPr lang="en-US" baseline="0" dirty="0" smtClean="0"/>
                        <a:t>(-10 C to -30C);</a:t>
                      </a:r>
                      <a:br>
                        <a:rPr lang="en-US" baseline="0" dirty="0" smtClean="0"/>
                      </a:br>
                      <a:endParaRPr lang="en-US" baseline="0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baseline="0" dirty="0" smtClean="0"/>
                        <a:t> WBFZL / FZL low enough so that significant melting of hailstone does not occur.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28600" y="4038600"/>
          <a:ext cx="29718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Parameters used to diagnose/forecast hail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Buoyancy: CAPE, SLI, CIN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FZL / WBFZL height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Deep-layer Shear: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0-3km, 0-6km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6043136"/>
            <a:ext cx="2971800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Hail is more likely to reach the ground when the FZL height is &lt;= 3.4km.</a:t>
            </a:r>
            <a:endParaRPr lang="en-US" sz="1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3429000" y="116840"/>
          <a:ext cx="55626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600"/>
              </a:tblGrid>
              <a:tr h="533400">
                <a:tc>
                  <a:txBody>
                    <a:bodyPr/>
                    <a:lstStyle/>
                    <a:p>
                      <a:r>
                        <a:rPr lang="en-US" dirty="0" smtClean="0"/>
                        <a:t>Radar Signatures</a:t>
                      </a:r>
                      <a:r>
                        <a:rPr lang="en-US" baseline="0" dirty="0" smtClean="0"/>
                        <a:t> for hail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1376065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Reflectivity: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Strong</a:t>
                      </a:r>
                      <a:r>
                        <a:rPr lang="en-US" baseline="0" dirty="0" smtClean="0"/>
                        <a:t> low-level reflectivity gradient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 Storm-top displacement 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WER, BWER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Hook echo / Pendant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TBSS (radar artifact)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50dBZ</a:t>
                      </a:r>
                      <a:r>
                        <a:rPr lang="en-US" baseline="0" dirty="0" smtClean="0"/>
                        <a:t> echo through hail growth layer</a:t>
                      </a:r>
                    </a:p>
                    <a:p>
                      <a:pPr>
                        <a:buFontTx/>
                        <a:buChar char="-"/>
                      </a:pPr>
                      <a:endParaRPr lang="en-US" dirty="0" smtClean="0"/>
                    </a:p>
                    <a:p>
                      <a:pPr>
                        <a:buFontTx/>
                        <a:buNone/>
                      </a:pPr>
                      <a:r>
                        <a:rPr lang="en-US" b="1" dirty="0" smtClean="0"/>
                        <a:t>Velocity: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baseline="0" dirty="0" smtClean="0"/>
                        <a:t> Mid-level rotation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n-US" dirty="0" smtClean="0"/>
                        <a:t> Strong storm-top</a:t>
                      </a:r>
                      <a:r>
                        <a:rPr lang="en-US" baseline="0" dirty="0" smtClean="0"/>
                        <a:t> divergence</a:t>
                      </a:r>
                      <a:r>
                        <a:rPr lang="en-US" dirty="0" smtClean="0"/>
                        <a:t>  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10" descr="hai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4038600"/>
            <a:ext cx="4046899" cy="2743200"/>
          </a:xfrm>
          <a:prstGeom prst="rect">
            <a:avLst/>
          </a:prstGeom>
        </p:spPr>
      </p:pic>
      <p:pic>
        <p:nvPicPr>
          <p:cNvPr id="12" name="Picture 11" descr="50dBZ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9200" y="4038600"/>
            <a:ext cx="14224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305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</Words>
  <Application>Microsoft Office PowerPoint</Application>
  <PresentationFormat>On-screen Show (4:3)</PresentationFormat>
  <Paragraphs>31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Group-based exercise</vt:lpstr>
      <vt:lpstr>Warning for Convective Hazards</vt:lpstr>
      <vt:lpstr>PowerPoint Presentation</vt:lpstr>
    </vt:vector>
  </TitlesOfParts>
  <Company>Bureau of Meteorology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Group-based exercise</dc:title>
  <dc:creator>Roger Deslandes</dc:creator>
  <cp:lastModifiedBy>Roger Deslandes</cp:lastModifiedBy>
  <cp:revision>1</cp:revision>
  <dcterms:created xsi:type="dcterms:W3CDTF">2014-11-25T07:07:50Z</dcterms:created>
  <dcterms:modified xsi:type="dcterms:W3CDTF">2014-11-25T07:08:37Z</dcterms:modified>
</cp:coreProperties>
</file>