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8" r:id="rId2"/>
    <p:sldId id="299" r:id="rId3"/>
    <p:sldId id="300" r:id="rId4"/>
    <p:sldId id="314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3" r:id="rId16"/>
    <p:sldId id="298" r:id="rId17"/>
  </p:sldIdLst>
  <p:sldSz cx="9144000" cy="6858000" type="screen4x3"/>
  <p:notesSz cx="10234613" cy="70993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33"/>
    <a:srgbClr val="FFFFFF"/>
    <a:srgbClr val="008000"/>
    <a:srgbClr val="FF0000"/>
    <a:srgbClr val="FFFF00"/>
    <a:srgbClr val="FFFFCC"/>
    <a:srgbClr val="006699"/>
    <a:srgbClr val="FF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672" autoAdjust="0"/>
  </p:normalViewPr>
  <p:slideViewPr>
    <p:cSldViewPr>
      <p:cViewPr varScale="1">
        <p:scale>
          <a:sx n="84" d="100"/>
          <a:sy n="84" d="100"/>
        </p:scale>
        <p:origin x="183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A73282-ED39-4AD6-BECD-ABF2863AA3F0}" type="datetimeFigureOut">
              <a:rPr lang="pt-PT"/>
              <a:pPr>
                <a:defRPr/>
              </a:pPr>
              <a:t>01/09/2015</a:t>
            </a:fld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83F69C-46B1-4336-98FB-0E2CC8C62A6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329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9650" cy="2662237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71850"/>
            <a:ext cx="7504113" cy="3195638"/>
          </a:xfrm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125209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23072-E432-4A77-B398-32BF87E1C2AC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9A7FD-E1FE-4220-84B2-923F86DCB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7A4A5-E747-415A-BE57-6529F3792279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51142-F118-4843-A6B9-F341A3E33B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7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ABF61-B362-427D-AECB-03DFA3C9E803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4DB60-1D1E-4CD5-AA74-353E8C3E0D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47BFB-CBFB-4050-94DA-571A4B600B59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B212-A5E5-4878-A673-C896698B09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740B1-94C8-489C-B5B8-6B8E090D2835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A4080-2BFE-42B4-B216-0E0BF7CD92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1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F23DF7-8963-49D5-8E03-912AB6E277F5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3CF0-005B-458F-B62F-1D06CDE475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92650-E2EA-4E9F-A5CC-8A8E28245A5F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C422C-162E-43C1-8D1B-3BFE4E5FD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9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B455B-FB58-4553-A7C0-D850F584F4C6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D2FC8-F1F3-4F2B-910B-337409093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0E1BC-F5BD-4640-9C08-07DF77861626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90054-B743-4202-859B-0A7C2AE7C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6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FAEAC-D9ED-4356-A9BF-9A4B571D883C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5BFAD-220C-4952-AD54-39147FE222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E2A17B-C794-4988-8548-6E39D2C17AFE}" type="datetimeFigureOut">
              <a:rPr lang="en-US" smtClean="0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37379-740C-486E-9C19-384979AFFD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28600" y="6477000"/>
            <a:ext cx="1371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GB" altLang="pt-PT" sz="923" b="1">
                <a:solidFill>
                  <a:srgbClr val="006699"/>
                </a:solidFill>
                <a:latin typeface="Arial" panose="020B0604020202020204" pitchFamily="34" charset="0"/>
              </a:rPr>
              <a:t>1-3 September2015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7872046" y="6400801"/>
            <a:ext cx="994997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>
              <a:defRPr/>
            </a:pPr>
            <a:fld id="{F4F2A3AF-CDB4-40E2-BF67-605CE3CB9219}" type="slidenum">
              <a:rPr lang="en-GB" altLang="pt-PT" sz="923" b="1">
                <a:solidFill>
                  <a:srgbClr val="000099"/>
                </a:solidFill>
                <a:latin typeface="Times New Roman" panose="02020603050405020304" pitchFamily="18" charset="0"/>
              </a:rPr>
              <a:pPr algn="r">
                <a:defRPr/>
              </a:pPr>
              <a:t>‹#›</a:t>
            </a:fld>
            <a:endParaRPr lang="en-GB" altLang="pt-PT" sz="923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1524000" y="6384926"/>
            <a:ext cx="5105400" cy="3763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pt-PT" sz="923">
                <a:solidFill>
                  <a:schemeClr val="accent2"/>
                </a:solidFill>
                <a:latin typeface="Arial" panose="020B0604020202020204" pitchFamily="34" charset="0"/>
              </a:rPr>
              <a:t>4</a:t>
            </a:r>
            <a:r>
              <a:rPr lang="en-GB" altLang="pt-PT" sz="923" baseline="3000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GB" altLang="pt-PT" sz="923">
                <a:solidFill>
                  <a:schemeClr val="accent2"/>
                </a:solidFill>
                <a:latin typeface="Arial" panose="020B0604020202020204" pitchFamily="34" charset="0"/>
              </a:rPr>
              <a:t> SALGEE Workshop</a:t>
            </a:r>
          </a:p>
          <a:p>
            <a:pPr algn="ctr">
              <a:defRPr/>
            </a:pPr>
            <a:r>
              <a:rPr lang="en-GB" altLang="pt-PT" sz="923">
                <a:solidFill>
                  <a:schemeClr val="accent2"/>
                </a:solidFill>
                <a:latin typeface="Arial" panose="020B0604020202020204" pitchFamily="34" charset="0"/>
              </a:rPr>
              <a:t>MSG land surface applications: drought and environmental response</a:t>
            </a:r>
          </a:p>
        </p:txBody>
      </p:sp>
      <p:sp>
        <p:nvSpPr>
          <p:cNvPr id="10" name="Text Box 21"/>
          <p:cNvSpPr txBox="1">
            <a:spLocks noChangeArrowheads="1"/>
          </p:cNvSpPr>
          <p:nvPr userDrawn="1"/>
        </p:nvSpPr>
        <p:spPr bwMode="auto">
          <a:xfrm>
            <a:off x="6629400" y="6613525"/>
            <a:ext cx="2264020" cy="2343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altLang="pt-PT" sz="923" b="1">
                <a:solidFill>
                  <a:srgbClr val="006699"/>
                </a:solidFill>
                <a:latin typeface="Arial" panose="020B0604020202020204" pitchFamily="34" charset="0"/>
              </a:rPr>
              <a:t> Hotel S. Domenico al Piano</a:t>
            </a:r>
          </a:p>
        </p:txBody>
      </p:sp>
      <p:pic>
        <p:nvPicPr>
          <p:cNvPr id="11" name="Picture 8" descr="LSASAFLogo_gradient_CMYK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742235" y="1"/>
            <a:ext cx="240176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52113" y="885957"/>
            <a:ext cx="9091887" cy="162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pt-PT" sz="3323" dirty="0">
                <a:solidFill>
                  <a:srgbClr val="006699"/>
                </a:solidFill>
              </a:rPr>
              <a:t> </a:t>
            </a:r>
            <a:r>
              <a:rPr lang="en-GB" sz="3323" dirty="0">
                <a:solidFill>
                  <a:srgbClr val="006699"/>
                </a:solidFill>
              </a:rPr>
              <a:t>The</a:t>
            </a:r>
            <a:r>
              <a:rPr lang="pt-PT" sz="3323" dirty="0">
                <a:solidFill>
                  <a:srgbClr val="006699"/>
                </a:solidFill>
              </a:rPr>
              <a:t> EUMETSAT </a:t>
            </a:r>
            <a:r>
              <a:rPr lang="en-GB" sz="3323" dirty="0">
                <a:solidFill>
                  <a:srgbClr val="006699"/>
                </a:solidFill>
              </a:rPr>
              <a:t>Satellite</a:t>
            </a:r>
            <a:r>
              <a:rPr lang="pt-PT" sz="3323" dirty="0">
                <a:solidFill>
                  <a:srgbClr val="006699"/>
                </a:solidFill>
              </a:rPr>
              <a:t> </a:t>
            </a:r>
            <a:r>
              <a:rPr lang="en-GB" sz="3323" dirty="0">
                <a:solidFill>
                  <a:srgbClr val="006699"/>
                </a:solidFill>
              </a:rPr>
              <a:t>Applications Facility on </a:t>
            </a:r>
            <a:r>
              <a:rPr lang="pt-PT" sz="3323" dirty="0">
                <a:solidFill>
                  <a:srgbClr val="006699"/>
                </a:solidFill>
              </a:rPr>
              <a:t/>
            </a:r>
            <a:br>
              <a:rPr lang="pt-PT" sz="3323" dirty="0">
                <a:solidFill>
                  <a:srgbClr val="006699"/>
                </a:solidFill>
              </a:rPr>
            </a:br>
            <a:r>
              <a:rPr lang="en-GB" sz="3323" dirty="0">
                <a:solidFill>
                  <a:srgbClr val="006699"/>
                </a:solidFill>
              </a:rPr>
              <a:t>Land Surface Analysis</a:t>
            </a:r>
            <a:endParaRPr lang="en-GB" altLang="pt-PT" sz="3323" dirty="0">
              <a:solidFill>
                <a:srgbClr val="006699"/>
              </a:solidFill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73016" y="4695093"/>
            <a:ext cx="7197969" cy="88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585" dirty="0">
                <a:solidFill>
                  <a:srgbClr val="000099"/>
                </a:solidFill>
                <a:latin typeface="Times New Roman" pitchFamily="18" charset="0"/>
              </a:rPr>
              <a:t>Portuguese Sea and Atmosphere Institute </a:t>
            </a:r>
            <a:r>
              <a:rPr lang="en-GB" altLang="pt-PT" sz="2585" dirty="0">
                <a:solidFill>
                  <a:srgbClr val="000099"/>
                </a:solidFill>
                <a:latin typeface="Times New Roman" pitchFamily="18" charset="0"/>
              </a:rPr>
              <a:t>luis.pessanha@meteo.pt</a:t>
            </a:r>
          </a:p>
        </p:txBody>
      </p:sp>
      <p:pic>
        <p:nvPicPr>
          <p:cNvPr id="14340" name="Picture 5" descr="landsaf_transparent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954" y="2655277"/>
            <a:ext cx="105507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51693" y="4062046"/>
            <a:ext cx="8440615" cy="49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PT" altLang="pt-PT" sz="2585" dirty="0">
                <a:solidFill>
                  <a:srgbClr val="000099"/>
                </a:solidFill>
                <a:latin typeface="Times New Roman" pitchFamily="18" charset="0"/>
              </a:rPr>
              <a:t>Luís Pessanha </a:t>
            </a:r>
            <a:r>
              <a:rPr lang="en-GB" altLang="pt-PT" sz="2585" dirty="0">
                <a:solidFill>
                  <a:srgbClr val="000099"/>
                </a:solidFill>
                <a:latin typeface="Times New Roman" pitchFamily="18" charset="0"/>
              </a:rPr>
              <a:t>&amp; LSA SAF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644"/>
            <a:ext cx="7092280" cy="4196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pt-PT" sz="24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WORKBREAKDOWN STRUCTURE</a:t>
            </a:r>
            <a:endParaRPr lang="pt-PT" sz="24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17087"/>
            <a:ext cx="8280920" cy="5509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0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626"/>
            <a:ext cx="6910063" cy="59093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pt-PT" sz="36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CDOP-3 LSA SAF SERVICE</a:t>
            </a:r>
            <a:endParaRPr lang="pt-PT" sz="36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9735" y="1729953"/>
            <a:ext cx="2003429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</a:t>
            </a:r>
            <a:r>
              <a:rPr lang="pt-P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</a:t>
            </a:r>
          </a:p>
          <a:p>
            <a:pPr algn="ctr"/>
            <a:r>
              <a:rPr lang="pt-PT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pt-P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2947" y="1696672"/>
            <a:ext cx="2003429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</a:t>
            </a:r>
            <a:r>
              <a:rPr lang="pt-P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</a:t>
            </a:r>
          </a:p>
          <a:p>
            <a:pPr algn="ctr"/>
            <a:r>
              <a:rPr lang="pt-PT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pt-P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6379" y="2713748"/>
            <a:ext cx="983049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MSG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2132" y="2733851"/>
            <a:ext cx="840304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2662" y="2678247"/>
            <a:ext cx="1345555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EPS</a:t>
            </a:r>
            <a:r>
              <a:rPr lang="pt-PT" sz="1400" dirty="0"/>
              <a:t> (NDVI</a:t>
            </a:r>
            <a:r>
              <a:rPr lang="pt-PT" sz="1600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1726" y="3504527"/>
            <a:ext cx="1316893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MTG - FCI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0367" y="3519998"/>
            <a:ext cx="1531593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EPS - SG VII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0367" y="3882534"/>
            <a:ext cx="1531593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24923" rIns="24923" rtlCol="0">
            <a:spAutoFit/>
          </a:bodyPr>
          <a:lstStyle/>
          <a:p>
            <a:pPr algn="ctr"/>
            <a:r>
              <a:rPr lang="pt-PT" sz="1600" dirty="0"/>
              <a:t>EPS - SG 3MI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7198" y="3526962"/>
            <a:ext cx="1497650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EPS - SG VII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9995" y="3513747"/>
            <a:ext cx="171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Sfc Radiation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5817" y="3543980"/>
            <a:ext cx="1021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VEGA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346838" y="3540967"/>
            <a:ext cx="510914" cy="324549"/>
          </a:xfrm>
          <a:prstGeom prst="rightBrace">
            <a:avLst/>
          </a:prstGeom>
          <a:ln w="127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sz="1600"/>
          </a:p>
        </p:txBody>
      </p:sp>
      <p:pic>
        <p:nvPicPr>
          <p:cNvPr id="18" name="Picture 17" descr="http://landsaf.ipma.pt/imgs/ipm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37" y="1410960"/>
            <a:ext cx="749105" cy="252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ttp://landsaf.ipma.pt/imgs/vi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979" y="1407826"/>
            <a:ext cx="816806" cy="24618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141783" y="4281563"/>
            <a:ext cx="6058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066FF"/>
                </a:solidFill>
              </a:rPr>
              <a:t>QA</a:t>
            </a:r>
            <a:r>
              <a:rPr lang="pt-PT" sz="1600" dirty="0">
                <a:solidFill>
                  <a:srgbClr val="0066FF"/>
                </a:solidFill>
              </a:rPr>
              <a:t>: Comparison with in situ data</a:t>
            </a:r>
          </a:p>
          <a:p>
            <a:r>
              <a:rPr lang="pt-PT" sz="1600" dirty="0">
                <a:solidFill>
                  <a:srgbClr val="0066FF"/>
                </a:solidFill>
              </a:rPr>
              <a:t>	Assessment of Product Applications</a:t>
            </a:r>
          </a:p>
          <a:p>
            <a:r>
              <a:rPr lang="pt-PT" sz="1600" dirty="0">
                <a:solidFill>
                  <a:srgbClr val="0066FF"/>
                </a:solidFill>
              </a:rPr>
              <a:t>		Statistics of Products against climatology 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1943897" y="3107361"/>
            <a:ext cx="250994" cy="33631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/>
          </a:p>
        </p:txBody>
      </p:sp>
      <p:sp>
        <p:nvSpPr>
          <p:cNvPr id="22" name="Down Arrow 21"/>
          <p:cNvSpPr/>
          <p:nvPr/>
        </p:nvSpPr>
        <p:spPr>
          <a:xfrm>
            <a:off x="3114279" y="3110405"/>
            <a:ext cx="198885" cy="33326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/>
          </a:p>
        </p:txBody>
      </p:sp>
      <p:sp>
        <p:nvSpPr>
          <p:cNvPr id="23" name="Down Arrow 22"/>
          <p:cNvSpPr/>
          <p:nvPr/>
        </p:nvSpPr>
        <p:spPr>
          <a:xfrm>
            <a:off x="6416947" y="3080285"/>
            <a:ext cx="377643" cy="39360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50899" y="4621237"/>
            <a:ext cx="177956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2219" y="4641340"/>
            <a:ext cx="1828800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46" b="1" dirty="0"/>
              <a:t>Eastern Europe Drought Monitoring 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2765" t="13030" r="84373" b="11225"/>
          <a:stretch/>
        </p:blipFill>
        <p:spPr>
          <a:xfrm>
            <a:off x="7257034" y="4222147"/>
            <a:ext cx="407963" cy="4395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9142" y="4155564"/>
            <a:ext cx="378949" cy="50251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330462" y="5074729"/>
            <a:ext cx="1844608" cy="2840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246" dirty="0"/>
              <a:t>http://www.dmcsee.org/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254" y="2706111"/>
            <a:ext cx="968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CDOP-2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9193" y="3449468"/>
            <a:ext cx="105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CDOP-3</a:t>
            </a:r>
          </a:p>
        </p:txBody>
      </p:sp>
    </p:spTree>
    <p:extLst>
      <p:ext uri="{BB962C8B-B14F-4D97-AF65-F5344CB8AC3E}">
        <p14:creationId xmlns:p14="http://schemas.microsoft.com/office/powerpoint/2010/main" val="39004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 animBg="1"/>
      <p:bldP spid="21" grpId="0" animBg="1"/>
      <p:bldP spid="22" grpId="0" animBg="1"/>
      <p:bldP spid="23" grpId="0" animBg="1"/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040"/>
            <a:ext cx="8515350" cy="4750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t-PT" sz="28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– LINKS WITH OTHER SAFS &amp; EUM</a:t>
            </a:r>
            <a:endParaRPr lang="pt-PT" sz="28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484784"/>
            <a:ext cx="7886700" cy="4351338"/>
          </a:xfrm>
        </p:spPr>
        <p:txBody>
          <a:bodyPr/>
          <a:lstStyle/>
          <a:p>
            <a:pPr marL="0" indent="0">
              <a:buClr>
                <a:srgbClr val="FF6600"/>
              </a:buClr>
              <a:buNone/>
            </a:pPr>
            <a:r>
              <a:rPr lang="pt-PT" dirty="0" smtClean="0">
                <a:solidFill>
                  <a:srgbClr val="C00000"/>
                </a:solidFill>
              </a:rPr>
              <a:t>Dependencies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rgbClr val="0066FF"/>
                </a:solidFill>
              </a:rPr>
              <a:t>NWC SAF – Cloud mask</a:t>
            </a:r>
          </a:p>
          <a:p>
            <a:pPr lvl="1">
              <a:buClr>
                <a:srgbClr val="FF6600"/>
              </a:buClr>
            </a:pPr>
            <a:r>
              <a:rPr lang="pt-PT" dirty="0" smtClean="0">
                <a:solidFill>
                  <a:srgbClr val="0066FF"/>
                </a:solidFill>
              </a:rPr>
              <a:t>Current Sensors: SEVIRI, AVHRR</a:t>
            </a:r>
          </a:p>
          <a:p>
            <a:pPr lvl="1">
              <a:buClr>
                <a:srgbClr val="FF6600"/>
              </a:buClr>
            </a:pPr>
            <a:r>
              <a:rPr lang="pt-PT" dirty="0" smtClean="0">
                <a:solidFill>
                  <a:srgbClr val="0066FF"/>
                </a:solidFill>
              </a:rPr>
              <a:t>Future sensors: FCI, Metimage</a:t>
            </a:r>
          </a:p>
          <a:p>
            <a:pPr marL="316531" lvl="1" indent="0">
              <a:buClr>
                <a:srgbClr val="FF6600"/>
              </a:buClr>
              <a:buNone/>
            </a:pPr>
            <a:endParaRPr lang="pt-PT" dirty="0">
              <a:solidFill>
                <a:srgbClr val="0066FF"/>
              </a:solidFill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rgbClr val="0066FF"/>
                </a:solidFill>
              </a:rPr>
              <a:t>EUM – </a:t>
            </a:r>
            <a:r>
              <a:rPr lang="pt-PT" dirty="0">
                <a:solidFill>
                  <a:srgbClr val="0066FF"/>
                </a:solidFill>
              </a:rPr>
              <a:t>Cloud mask</a:t>
            </a:r>
          </a:p>
          <a:p>
            <a:pPr lvl="1">
              <a:buClr>
                <a:srgbClr val="FF6600"/>
              </a:buClr>
            </a:pPr>
            <a:r>
              <a:rPr lang="pt-PT" dirty="0" smtClean="0">
                <a:solidFill>
                  <a:srgbClr val="0066FF"/>
                </a:solidFill>
              </a:rPr>
              <a:t>Future sensors: 3MI</a:t>
            </a:r>
          </a:p>
          <a:p>
            <a:pPr marL="0" indent="0">
              <a:buClr>
                <a:srgbClr val="FF3300"/>
              </a:buClr>
              <a:buNone/>
            </a:pPr>
            <a:endParaRPr lang="pt-PT" dirty="0" smtClean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2492896"/>
            <a:ext cx="4141080" cy="731739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pt-PT" sz="1385" b="1" dirty="0">
                <a:solidFill>
                  <a:schemeClr val="bg1"/>
                </a:solidFill>
              </a:rPr>
              <a:t>Software </a:t>
            </a:r>
            <a:r>
              <a:rPr lang="pt-PT" sz="1385" dirty="0">
                <a:solidFill>
                  <a:schemeClr val="bg1"/>
                </a:solidFill>
              </a:rPr>
              <a:t>– minimum 3 months prior to operations</a:t>
            </a:r>
          </a:p>
          <a:p>
            <a:r>
              <a:rPr lang="pt-PT" sz="1385" dirty="0">
                <a:solidFill>
                  <a:schemeClr val="bg1"/>
                </a:solidFill>
              </a:rPr>
              <a:t>	FCI Prototype no later than Q2 2018</a:t>
            </a:r>
          </a:p>
          <a:p>
            <a:r>
              <a:rPr lang="pt-PT" sz="1385" dirty="0">
                <a:solidFill>
                  <a:schemeClr val="bg1"/>
                </a:solidFill>
              </a:rPr>
              <a:t>	MetImage Prototype in Q3 2020</a:t>
            </a:r>
            <a:endParaRPr lang="pt-PT" sz="1246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7563" y="3962637"/>
            <a:ext cx="5346429" cy="51860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pt-PT" sz="1385" b="1" dirty="0">
                <a:solidFill>
                  <a:schemeClr val="bg1"/>
                </a:solidFill>
              </a:rPr>
              <a:t>Product </a:t>
            </a:r>
            <a:r>
              <a:rPr lang="pt-PT" sz="1385" dirty="0">
                <a:solidFill>
                  <a:schemeClr val="bg1"/>
                </a:solidFill>
              </a:rPr>
              <a:t>– Information to be distributed with level &gt;1 data.</a:t>
            </a:r>
          </a:p>
          <a:p>
            <a:r>
              <a:rPr lang="pt-PT" sz="1385" dirty="0">
                <a:solidFill>
                  <a:schemeClr val="bg1"/>
                </a:solidFill>
              </a:rPr>
              <a:t>	“prototype” to be distributed with test data.</a:t>
            </a:r>
            <a:endParaRPr lang="pt-PT" sz="124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899795"/>
            <a:ext cx="8950489" cy="3871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GB" sz="2400" dirty="0" smtClean="0">
                <a:solidFill>
                  <a:srgbClr val="C00000"/>
                </a:solidFill>
              </a:rPr>
              <a:t>Cooperation</a:t>
            </a:r>
            <a:endParaRPr lang="en-GB" sz="1939" dirty="0" smtClean="0">
              <a:solidFill>
                <a:srgbClr val="C00000"/>
              </a:solidFill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939" dirty="0" smtClean="0">
                <a:solidFill>
                  <a:srgbClr val="0066FF"/>
                </a:solidFill>
              </a:rPr>
              <a:t> CM SAF 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6FF"/>
                </a:solidFill>
              </a:rPr>
              <a:t>LST - Bridging between datasets derived from different sensors MVIRI, SEVIRI, FCI; All-weather LST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6FF"/>
                </a:solidFill>
              </a:rPr>
              <a:t>Evapotranspiration – CM-SAF CDR compatible with LSA SAF ops (ICDR)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6FF"/>
                </a:solidFill>
              </a:rPr>
              <a:t>Cloud Mask – Extending the SAF-NWC Cloud mask </a:t>
            </a:r>
          </a:p>
          <a:p>
            <a:pPr marL="316531" indent="-316531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939" dirty="0" smtClean="0">
                <a:solidFill>
                  <a:srgbClr val="0066FF"/>
                </a:solidFill>
              </a:rPr>
              <a:t>EUM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</a:rPr>
              <a:t>Aerosol AOD over land; sub-daily temporal scales – Development within the LSA SAF. 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en-GB" sz="1939" dirty="0" smtClean="0">
              <a:solidFill>
                <a:srgbClr val="0066FF"/>
              </a:solidFill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939" dirty="0" smtClean="0">
                <a:solidFill>
                  <a:srgbClr val="0066FF"/>
                </a:solidFill>
              </a:rPr>
              <a:t>O3M (ACU) SAF 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6FF"/>
                </a:solidFill>
              </a:rPr>
              <a:t>Compare Sun Induced Fluorescence (GOME-2) and LSA SAF VEGA and GPP products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184" y="4060719"/>
            <a:ext cx="8193247" cy="39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</a:pPr>
            <a:r>
              <a:rPr lang="pt-PT" sz="1939" dirty="0">
                <a:solidFill>
                  <a:srgbClr val="0066FF"/>
                </a:solidFill>
              </a:rPr>
              <a:t> </a:t>
            </a:r>
            <a:endParaRPr lang="pt-PT" dirty="0">
              <a:solidFill>
                <a:srgbClr val="0066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16340"/>
            <a:ext cx="8515350" cy="5304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t-PT" sz="3200" u="sng" dirty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– Links with other SAFs &amp; EUM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03" y="4864612"/>
            <a:ext cx="8976881" cy="122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PT" sz="1939" dirty="0">
                <a:solidFill>
                  <a:srgbClr val="0066FF"/>
                </a:solidFill>
              </a:rPr>
              <a:t> H-SAF </a:t>
            </a:r>
          </a:p>
          <a:p>
            <a:pPr marL="553929" lvl="1" indent="-237398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66FF"/>
                </a:solidFill>
              </a:rPr>
              <a:t>Processing of AVHRR and SEVIRI Snow Cover Products – Input needed on </a:t>
            </a:r>
          </a:p>
          <a:p>
            <a:pPr lvl="1">
              <a:buClr>
                <a:srgbClr val="FF6600"/>
              </a:buClr>
            </a:pPr>
            <a:r>
              <a:rPr lang="pt-PT" dirty="0">
                <a:solidFill>
                  <a:srgbClr val="0066FF"/>
                </a:solidFill>
              </a:rPr>
              <a:t>		-  operations within the LSA SAF, during CDOP-3</a:t>
            </a:r>
          </a:p>
          <a:p>
            <a:pPr lvl="1">
              <a:buClr>
                <a:srgbClr val="FF6600"/>
              </a:buClr>
            </a:pPr>
            <a:r>
              <a:rPr lang="pt-PT" dirty="0">
                <a:solidFill>
                  <a:srgbClr val="0066FF"/>
                </a:solidFill>
              </a:rPr>
              <a:t>		-  plan for transfer of operations: paralell processing; tests</a:t>
            </a:r>
          </a:p>
        </p:txBody>
      </p:sp>
    </p:spTree>
    <p:extLst>
      <p:ext uri="{BB962C8B-B14F-4D97-AF65-F5344CB8AC3E}">
        <p14:creationId xmlns:p14="http://schemas.microsoft.com/office/powerpoint/2010/main" val="9942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578155" cy="262103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Copernicus Global Land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66FF"/>
                </a:solidFill>
              </a:rPr>
              <a:t>LSA SAF LST used as input for Copernicus global LST product</a:t>
            </a:r>
          </a:p>
          <a:p>
            <a:pPr lvl="1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66FF"/>
                </a:solidFill>
              </a:rPr>
              <a:t>EPS/AVHRR products used as backup for Copernicus service</a:t>
            </a:r>
          </a:p>
          <a:p>
            <a:pPr marL="0" lvl="1" indent="0">
              <a:spcBef>
                <a:spcPts val="692"/>
              </a:spcBef>
              <a:buNone/>
            </a:pPr>
            <a:endParaRPr lang="en-GB" sz="1939" dirty="0" smtClean="0">
              <a:solidFill>
                <a:srgbClr val="0066FF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GB" sz="2800" dirty="0">
                <a:solidFill>
                  <a:srgbClr val="C00000"/>
                </a:solidFill>
              </a:rPr>
              <a:t>Copernicus Atmospheric Monitoring Service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66FF"/>
                </a:solidFill>
              </a:rPr>
              <a:t>SEVIRI fire products (FRP) used as input for fire emissions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6340"/>
            <a:ext cx="8515350" cy="5304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z="32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– Links with other Programs</a:t>
            </a:r>
            <a:endParaRPr lang="en-GB" sz="32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701937" cy="5304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t-PT" sz="32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</a:t>
            </a:r>
            <a:r>
              <a:rPr lang="pt-PT" sz="3200" u="sng" dirty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– CDOP-3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63830" cy="2577629"/>
          </a:xfrm>
        </p:spPr>
        <p:txBody>
          <a:bodyPr wrap="square">
            <a:spAutoFit/>
          </a:bodyPr>
          <a:lstStyle/>
          <a:p>
            <a:pPr marL="0" lvl="1" indent="0">
              <a:spcBef>
                <a:spcPts val="692"/>
              </a:spcBef>
              <a:buClr>
                <a:srgbClr val="FF6600"/>
              </a:buClr>
              <a:buNone/>
            </a:pPr>
            <a:endParaRPr lang="pt-PT" sz="3200" dirty="0">
              <a:solidFill>
                <a:srgbClr val="0070C0"/>
              </a:solidFill>
            </a:endParaRPr>
          </a:p>
          <a:p>
            <a:pPr marL="316531" lvl="1" indent="-316531">
              <a:spcBef>
                <a:spcPts val="692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PT" sz="3200" dirty="0">
                <a:solidFill>
                  <a:srgbClr val="0070C0"/>
                </a:solidFill>
              </a:rPr>
              <a:t>July: Draft Proposal for discussion within consortium &amp; SAF Network</a:t>
            </a:r>
          </a:p>
          <a:p>
            <a:pPr marL="158265" lvl="1">
              <a:spcBef>
                <a:spcPts val="692"/>
              </a:spcBef>
            </a:pPr>
            <a:endParaRPr lang="pt-PT" sz="3200" dirty="0">
              <a:solidFill>
                <a:srgbClr val="0070C0"/>
              </a:solidFill>
            </a:endParaRPr>
          </a:p>
          <a:p>
            <a:pPr marL="316531" lvl="1" indent="-316531">
              <a:spcBef>
                <a:spcPts val="692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PT" sz="3200" dirty="0">
                <a:solidFill>
                  <a:srgbClr val="0070C0"/>
                </a:solidFill>
              </a:rPr>
              <a:t>September – October: Final Version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3573016"/>
            <a:ext cx="7920880" cy="11521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54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2"/>
          <p:cNvSpPr txBox="1">
            <a:spLocks noChangeArrowheads="1"/>
          </p:cNvSpPr>
          <p:nvPr/>
        </p:nvSpPr>
        <p:spPr bwMode="auto">
          <a:xfrm>
            <a:off x="2667000" y="2936631"/>
            <a:ext cx="3831498" cy="60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323" dirty="0">
                <a:solidFill>
                  <a:schemeClr val="accent2"/>
                </a:solidFill>
                <a:latin typeface="Times New Roman" pitchFamily="18" charset="0"/>
              </a:rPr>
              <a:t>http://landsaf.</a:t>
            </a:r>
            <a:r>
              <a:rPr lang="en-US" sz="3323" u="sng" dirty="0">
                <a:solidFill>
                  <a:srgbClr val="0066FF"/>
                </a:solidFill>
                <a:latin typeface="Times New Roman" pitchFamily="18" charset="0"/>
              </a:rPr>
              <a:t>ipma</a:t>
            </a:r>
            <a:r>
              <a:rPr lang="en-US" sz="3323" dirty="0">
                <a:solidFill>
                  <a:schemeClr val="accent2"/>
                </a:solidFill>
                <a:latin typeface="Times New Roman" pitchFamily="18" charset="0"/>
              </a:rPr>
              <a:t>.pt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6" y="309317"/>
            <a:ext cx="7886700" cy="552587"/>
          </a:xfrm>
        </p:spPr>
        <p:txBody>
          <a:bodyPr>
            <a:spAutoFit/>
          </a:bodyPr>
          <a:lstStyle/>
          <a:p>
            <a:pPr algn="ctr"/>
            <a:r>
              <a:rPr lang="en-GB" sz="3323" dirty="0" smtClean="0">
                <a:solidFill>
                  <a:srgbClr val="006699"/>
                </a:solidFill>
                <a:latin typeface="Arial" charset="0"/>
                <a:ea typeface="+mn-ea"/>
                <a:cs typeface="+mn-cs"/>
              </a:rPr>
              <a:t>OUTLINE</a:t>
            </a:r>
            <a:endParaRPr lang="en-GB" sz="3323" dirty="0">
              <a:solidFill>
                <a:srgbClr val="00669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7" y="1501401"/>
            <a:ext cx="7886700" cy="352506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LSA SAF 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Mission 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Concept for CDOP-3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Consortium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CDOP-3: Work Breakdown Structure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Service &amp; Portfolio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Dependencies &amp; Links with other SAFs </a:t>
            </a:r>
          </a:p>
          <a:p>
            <a:pPr lvl="1">
              <a:spcBef>
                <a:spcPts val="831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Links with Programs</a:t>
            </a:r>
          </a:p>
        </p:txBody>
      </p:sp>
    </p:spTree>
    <p:extLst>
      <p:ext uri="{BB962C8B-B14F-4D97-AF65-F5344CB8AC3E}">
        <p14:creationId xmlns:p14="http://schemas.microsoft.com/office/powerpoint/2010/main" val="26606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2" y="710486"/>
            <a:ext cx="7886700" cy="54548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3323" dirty="0">
                <a:solidFill>
                  <a:srgbClr val="006699"/>
                </a:solidFill>
                <a:latin typeface="Arial" charset="0"/>
                <a:ea typeface="+mn-ea"/>
                <a:cs typeface="+mn-cs"/>
              </a:rPr>
              <a:t>LSA SAF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989" y="1501401"/>
            <a:ext cx="8441553" cy="396788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PT" sz="1846" b="1" dirty="0">
                <a:solidFill>
                  <a:srgbClr val="C00000"/>
                </a:solidFill>
              </a:rPr>
              <a:t>Objective</a:t>
            </a:r>
            <a:endParaRPr lang="pt-PT" sz="2954" b="1" dirty="0">
              <a:solidFill>
                <a:srgbClr val="C00000"/>
              </a:solidFill>
            </a:endParaRPr>
          </a:p>
          <a:p>
            <a:pPr marL="316531" lvl="1" indent="0">
              <a:buNone/>
            </a:pPr>
            <a:r>
              <a:rPr lang="pt-PT" sz="2585" dirty="0">
                <a:solidFill>
                  <a:srgbClr val="0066FF"/>
                </a:solidFill>
              </a:rPr>
              <a:t>To be a </a:t>
            </a:r>
            <a:r>
              <a:rPr lang="en-GB" sz="2585" dirty="0">
                <a:solidFill>
                  <a:srgbClr val="0066FF"/>
                </a:solidFill>
              </a:rPr>
              <a:t>leading centre for retrieval of information on land surfaces from remote sensing data, with emphasis on EUMETSAT satellites.</a:t>
            </a:r>
          </a:p>
          <a:p>
            <a:pPr marL="0" indent="0">
              <a:buNone/>
            </a:pPr>
            <a:endParaRPr lang="pt-PT" sz="1846" b="1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pt-PT" sz="1846" b="1" dirty="0">
                <a:solidFill>
                  <a:srgbClr val="C00000"/>
                </a:solidFill>
              </a:rPr>
              <a:t>Purpose</a:t>
            </a:r>
          </a:p>
          <a:p>
            <a:pPr marL="316531" lvl="1" indent="0">
              <a:buNone/>
            </a:pPr>
            <a:r>
              <a:rPr lang="en-US" sz="2585" dirty="0">
                <a:solidFill>
                  <a:srgbClr val="0066FF"/>
                </a:solidFill>
              </a:rPr>
              <a:t>To provide NRT &amp; offline products and user support related with </a:t>
            </a:r>
            <a:r>
              <a:rPr lang="en-US" sz="2585" b="1" dirty="0">
                <a:solidFill>
                  <a:srgbClr val="0066FF"/>
                </a:solidFill>
              </a:rPr>
              <a:t>land surface </a:t>
            </a:r>
            <a:r>
              <a:rPr lang="en-US" sz="2585" dirty="0">
                <a:solidFill>
                  <a:srgbClr val="0066FF"/>
                </a:solidFill>
              </a:rPr>
              <a:t>variables: </a:t>
            </a:r>
          </a:p>
          <a:p>
            <a:pPr lvl="2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FF"/>
                </a:solidFill>
              </a:rPr>
              <a:t>surface radiation, both long- and short-wave components;</a:t>
            </a:r>
          </a:p>
          <a:p>
            <a:pPr lvl="2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FF"/>
                </a:solidFill>
              </a:rPr>
              <a:t>vegetation, including state, stress and wild fires; </a:t>
            </a:r>
          </a:p>
          <a:p>
            <a:pPr lvl="2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FF"/>
                </a:solidFill>
              </a:rPr>
              <a:t>the energy budget at the surface.</a:t>
            </a:r>
            <a:endParaRPr lang="pt-PT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561" y="5134610"/>
            <a:ext cx="1595721" cy="68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Albedo</a:t>
            </a:r>
          </a:p>
          <a:p>
            <a:pPr algn="ctr"/>
            <a:r>
              <a:rPr lang="en-GB" sz="1292" b="1" dirty="0" err="1">
                <a:solidFill>
                  <a:schemeClr val="accent1">
                    <a:lumMod val="75000"/>
                  </a:schemeClr>
                </a:solidFill>
              </a:rPr>
              <a:t>Downwelling</a:t>
            </a:r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 SW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(Aerosol)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5282" y="5140038"/>
            <a:ext cx="1786303" cy="68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LST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Emissivity</a:t>
            </a:r>
          </a:p>
          <a:p>
            <a:pPr algn="ctr"/>
            <a:r>
              <a:rPr lang="en-GB" sz="1292" b="1" dirty="0" err="1">
                <a:solidFill>
                  <a:schemeClr val="accent1">
                    <a:lumMod val="75000"/>
                  </a:schemeClr>
                </a:solidFill>
              </a:rPr>
              <a:t>Downwelling</a:t>
            </a:r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 LW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3780" y="5134610"/>
            <a:ext cx="1601691" cy="68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Detection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Emitted Power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Risk Burnt Areas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37733" y="5135511"/>
            <a:ext cx="1786304" cy="49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Veg. Fraction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LAI/FAPAR/NDVI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12613" y="5135511"/>
            <a:ext cx="2031388" cy="49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Evapotranspiration</a:t>
            </a:r>
          </a:p>
          <a:p>
            <a:pPr algn="ctr"/>
            <a:r>
              <a:rPr lang="en-GB" sz="1292" b="1" dirty="0">
                <a:solidFill>
                  <a:schemeClr val="accent1">
                    <a:lumMod val="75000"/>
                  </a:schemeClr>
                </a:solidFill>
              </a:rPr>
              <a:t>Ref Evapotranspiration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81572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Energy Fluxes at the Surface - GPP/NPP (Gross/Net Primary Production)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" y="994262"/>
            <a:ext cx="9143999" cy="48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077" tIns="43200" rIns="83077" bIns="43200" anchor="ctr">
            <a:spAutoFit/>
          </a:bodyPr>
          <a:lstStyle/>
          <a:p>
            <a:pPr algn="ctr"/>
            <a:r>
              <a:rPr lang="en-GB" altLang="pt-PT" sz="2585" dirty="0">
                <a:solidFill>
                  <a:srgbClr val="990000"/>
                </a:solidFill>
              </a:rPr>
              <a:t>LSA SAF - MSG Products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7559" y="2697842"/>
            <a:ext cx="2292524" cy="997034"/>
          </a:xfrm>
          <a:prstGeom prst="round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Radiation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39528" y="1619984"/>
            <a:ext cx="2396569" cy="99703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u="sng" dirty="0">
                <a:solidFill>
                  <a:schemeClr val="tx2">
                    <a:lumMod val="75000"/>
                  </a:schemeClr>
                </a:solidFill>
              </a:rPr>
              <a:t>Energy Balance</a:t>
            </a:r>
            <a:endParaRPr lang="pt-PT" sz="2585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13647" y="2697842"/>
            <a:ext cx="2182393" cy="100148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Vegetation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Elbow Connector 13"/>
          <p:cNvCxnSpPr>
            <a:stCxn id="12" idx="1"/>
            <a:endCxn id="11" idx="0"/>
          </p:cNvCxnSpPr>
          <p:nvPr/>
        </p:nvCxnSpPr>
        <p:spPr>
          <a:xfrm rot="10800000" flipV="1">
            <a:off x="1593822" y="2118500"/>
            <a:ext cx="1445707" cy="579341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2" idx="3"/>
            <a:endCxn id="13" idx="0"/>
          </p:cNvCxnSpPr>
          <p:nvPr/>
        </p:nvCxnSpPr>
        <p:spPr>
          <a:xfrm>
            <a:off x="5436097" y="2118501"/>
            <a:ext cx="1168747" cy="579341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5214" y="4101367"/>
            <a:ext cx="955762" cy="875425"/>
          </a:xfrm>
          <a:prstGeom prst="round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SW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50554" y="4101367"/>
            <a:ext cx="955762" cy="875425"/>
          </a:xfrm>
          <a:prstGeom prst="round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LW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39656" y="4101367"/>
            <a:ext cx="1231609" cy="87542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Wild Fire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99148" y="4101367"/>
            <a:ext cx="1231609" cy="87542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State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96040" y="4101367"/>
            <a:ext cx="1231609" cy="87542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85" b="1" dirty="0">
                <a:solidFill>
                  <a:schemeClr val="tx2">
                    <a:lumMod val="75000"/>
                  </a:schemeClr>
                </a:solidFill>
              </a:rPr>
              <a:t>Water stress</a:t>
            </a:r>
            <a:endParaRPr lang="pt-PT" sz="2585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1" name="Elbow Connector 20"/>
          <p:cNvCxnSpPr>
            <a:endCxn id="17" idx="1"/>
          </p:cNvCxnSpPr>
          <p:nvPr/>
        </p:nvCxnSpPr>
        <p:spPr>
          <a:xfrm rot="16200000" flipH="1">
            <a:off x="1586861" y="3975387"/>
            <a:ext cx="570652" cy="556733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16" idx="3"/>
          </p:cNvCxnSpPr>
          <p:nvPr/>
        </p:nvCxnSpPr>
        <p:spPr>
          <a:xfrm rot="5400000">
            <a:off x="910297" y="3855556"/>
            <a:ext cx="844204" cy="522845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2"/>
            <a:endCxn id="18" idx="0"/>
          </p:cNvCxnSpPr>
          <p:nvPr/>
        </p:nvCxnSpPr>
        <p:spPr>
          <a:xfrm rot="5400000">
            <a:off x="5529134" y="3025656"/>
            <a:ext cx="402039" cy="1749383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2"/>
            <a:endCxn id="20" idx="0"/>
          </p:cNvCxnSpPr>
          <p:nvPr/>
        </p:nvCxnSpPr>
        <p:spPr>
          <a:xfrm rot="16200000" flipH="1">
            <a:off x="7257325" y="3046846"/>
            <a:ext cx="402039" cy="170700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19" idx="0"/>
          </p:cNvCxnSpPr>
          <p:nvPr/>
        </p:nvCxnSpPr>
        <p:spPr>
          <a:xfrm rot="16200000" flipH="1">
            <a:off x="6408879" y="3895292"/>
            <a:ext cx="402039" cy="1010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-193497" y="137909"/>
            <a:ext cx="7430164" cy="3997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077" tIns="43200" rIns="83077" bIns="43200" anchor="ctr">
            <a:spAutoFit/>
          </a:bodyPr>
          <a:lstStyle/>
          <a:p>
            <a:pPr algn="ctr"/>
            <a:r>
              <a:rPr lang="en-GB" altLang="pt-PT" sz="2031" u="sng" dirty="0">
                <a:solidFill>
                  <a:srgbClr val="003D84"/>
                </a:solidFill>
                <a:latin typeface="Times New Roman" pitchFamily="18" charset="0"/>
              </a:rPr>
              <a:t>SHORT VIEW OF PRODUCTION AND PRODUCT EXAMPLES</a:t>
            </a:r>
            <a:endParaRPr lang="pt-PT" sz="2031" u="sng" dirty="0">
              <a:solidFill>
                <a:srgbClr val="003D84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0947"/>
            <a:ext cx="7886700" cy="475042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 lIns="83077" tIns="43200" rIns="83077" bIns="4320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pt-PT" sz="28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CONCEPT FOR CDOP-3</a:t>
            </a:r>
            <a:endParaRPr lang="pt-PT" sz="28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" y="764704"/>
            <a:ext cx="9123392" cy="546207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Aft>
                <a:spcPts val="831"/>
              </a:spcAft>
              <a:buNone/>
            </a:pPr>
            <a:r>
              <a:rPr lang="pt-PT" sz="1800" b="1" dirty="0">
                <a:solidFill>
                  <a:schemeClr val="accent1">
                    <a:lumMod val="50000"/>
                  </a:schemeClr>
                </a:solidFill>
              </a:rPr>
              <a:t>Continuity</a:t>
            </a:r>
            <a:r>
              <a:rPr lang="pt-PT" sz="18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the service provided during CDOP-1 and CDOP-2 &amp; 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Product/ Portfolio Evolution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according with user requirements and considering new data and instruments: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Ensure the continuity of a reliable near real time and offline service, with emphasis on</a:t>
            </a:r>
            <a:endParaRPr lang="pt-PT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smooth transition to MTG-based operations</a:t>
            </a: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improvement of system and product quality monitoring</a:t>
            </a: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an efficient user support service</a:t>
            </a:r>
          </a:p>
          <a:p>
            <a:pPr marL="316531" lvl="1" indent="0" algn="just">
              <a:lnSpc>
                <a:spcPct val="107000"/>
              </a:lnSpc>
              <a:buNone/>
            </a:pP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Provide homogeneous datasets for products developed in CDOP-1 and CDOP-2</a:t>
            </a:r>
            <a:endParaRPr lang="pt-PT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re-processing capabilities for MSG and AVHRR/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Metop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 subset of products (identified by user requirements)</a:t>
            </a: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careful characterization of product uncertainty</a:t>
            </a:r>
          </a:p>
          <a:p>
            <a:pPr marL="949593" lvl="3" indent="0" algn="just">
              <a:lnSpc>
                <a:spcPct val="107000"/>
              </a:lnSpc>
              <a:buClr>
                <a:srgbClr val="FF6600"/>
              </a:buClr>
              <a:buNone/>
            </a:pP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3) Explore the capabilities of forthcoming EUMETSAT satellites</a:t>
            </a:r>
            <a:endParaRPr lang="pt-PT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and/or adapting existing algorithms to MTG-FCI</a:t>
            </a: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spcAft>
                <a:spcPts val="554"/>
              </a:spcAft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Designing new products for sensors on-board EPS-SG, which will be more suitable for land surface monitoring, VII and 3MI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1" y="73200"/>
            <a:ext cx="7886700" cy="5858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pt-PT" sz="36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CONSORTIUM</a:t>
            </a:r>
            <a:endParaRPr lang="pt-PT" sz="36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041" y="1150782"/>
            <a:ext cx="39099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CDOP-2</a:t>
            </a:r>
          </a:p>
          <a:p>
            <a:endParaRPr lang="pt-PT" sz="1400" dirty="0"/>
          </a:p>
          <a:p>
            <a:r>
              <a:rPr lang="pt-PT" sz="1400" dirty="0"/>
              <a:t>IPMA 	(Portugal) – Leading Institution</a:t>
            </a:r>
          </a:p>
          <a:p>
            <a:r>
              <a:rPr lang="pt-PT" sz="1400" dirty="0"/>
              <a:t>MF 	(France)</a:t>
            </a:r>
          </a:p>
          <a:p>
            <a:r>
              <a:rPr lang="pt-PT" sz="1400" dirty="0"/>
              <a:t>RMI	(Belgium)</a:t>
            </a:r>
          </a:p>
          <a:p>
            <a:r>
              <a:rPr lang="pt-PT" sz="1400" dirty="0"/>
              <a:t>IDL	(Univ Lisbon)</a:t>
            </a:r>
          </a:p>
          <a:p>
            <a:r>
              <a:rPr lang="pt-PT" sz="1400" dirty="0"/>
              <a:t>KCL	(King’s College London)</a:t>
            </a:r>
          </a:p>
          <a:p>
            <a:r>
              <a:rPr lang="pt-PT" sz="1400" dirty="0"/>
              <a:t>KIT	(Karlsruhe Inst Technology)</a:t>
            </a:r>
          </a:p>
          <a:p>
            <a:r>
              <a:rPr lang="pt-PT" sz="1400" dirty="0"/>
              <a:t>UV	(Univ Valencia)</a:t>
            </a:r>
          </a:p>
          <a:p>
            <a:r>
              <a:rPr lang="pt-PT" sz="1400" dirty="0"/>
              <a:t>VITO	(Fl</a:t>
            </a:r>
            <a:r>
              <a:rPr lang="en-US" sz="1400" dirty="0" err="1"/>
              <a:t>emish</a:t>
            </a:r>
            <a:r>
              <a:rPr lang="en-US" sz="1400" dirty="0"/>
              <a:t> </a:t>
            </a:r>
            <a:r>
              <a:rPr lang="en-US" sz="1400" dirty="0" err="1"/>
              <a:t>Inst</a:t>
            </a:r>
            <a:r>
              <a:rPr lang="en-US" sz="1400" dirty="0"/>
              <a:t> Technological Res)</a:t>
            </a:r>
            <a:endParaRPr lang="pt-PT" sz="1400" dirty="0"/>
          </a:p>
        </p:txBody>
      </p:sp>
      <p:pic>
        <p:nvPicPr>
          <p:cNvPr id="5" name="Picture 4" descr="http://landsaf.ipma.pt/imgs/ipm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60" y="3707446"/>
            <a:ext cx="749105" cy="245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0.gstatic.com/images?q=tbn:ANd9GcTVACSm2rb6RClx8WcMs3pPLmifOXsIpUmaysnrkI4OrxzvygGd2dPH-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47" y="3623700"/>
            <a:ext cx="281354" cy="413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landsaf.ipma.pt/imgs/rmi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969" y="3679751"/>
            <a:ext cx="246185" cy="301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landsaf.ipma.pt/imgs/idl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3" y="4109600"/>
            <a:ext cx="483577" cy="46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D:\Dropbox\proposals\signatures\KCL_logo_hi_res.bmp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3854" y="4175981"/>
            <a:ext cx="352572" cy="32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landsaf.ipma.pt/imgs/ki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188" y="4250717"/>
            <a:ext cx="625573" cy="254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landsaf.ipma.pt/imgs/uv.gi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395" y="4109599"/>
            <a:ext cx="395654" cy="395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landsaf.ipma.pt/imgs/vito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2" y="4217744"/>
            <a:ext cx="816806" cy="2461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644008" y="1150782"/>
            <a:ext cx="42484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CDOP-3</a:t>
            </a:r>
          </a:p>
          <a:p>
            <a:endParaRPr lang="pt-PT" sz="1400" dirty="0"/>
          </a:p>
          <a:p>
            <a:r>
              <a:rPr lang="pt-PT" sz="1400" dirty="0"/>
              <a:t>IPMA 	(Portugal) – Leading Institution</a:t>
            </a:r>
          </a:p>
          <a:p>
            <a:r>
              <a:rPr lang="pt-PT" sz="1400" dirty="0"/>
              <a:t>MF 	(France)</a:t>
            </a:r>
          </a:p>
          <a:p>
            <a:r>
              <a:rPr lang="pt-PT" sz="1400" dirty="0"/>
              <a:t>RMI	(Belgium)</a:t>
            </a:r>
          </a:p>
          <a:p>
            <a:r>
              <a:rPr lang="pt-PT" sz="1400" dirty="0"/>
              <a:t>IDL	(Univ Lisbon)</a:t>
            </a:r>
          </a:p>
          <a:p>
            <a:r>
              <a:rPr lang="pt-PT" sz="1400" dirty="0"/>
              <a:t>KCL	(King’s College London)</a:t>
            </a:r>
          </a:p>
          <a:p>
            <a:r>
              <a:rPr lang="pt-PT" sz="1400" dirty="0"/>
              <a:t>KIT	(Karlsruhe Inst Technology)</a:t>
            </a:r>
          </a:p>
          <a:p>
            <a:r>
              <a:rPr lang="pt-PT" sz="1400" dirty="0"/>
              <a:t>UV	(Univ Valencia)</a:t>
            </a:r>
          </a:p>
          <a:p>
            <a:r>
              <a:rPr lang="pt-PT" sz="1400" dirty="0"/>
              <a:t>VITO	(Fl</a:t>
            </a:r>
            <a:r>
              <a:rPr lang="en-US" sz="1400" dirty="0" err="1"/>
              <a:t>emish</a:t>
            </a:r>
            <a:r>
              <a:rPr lang="en-US" sz="1400" dirty="0"/>
              <a:t> </a:t>
            </a:r>
            <a:r>
              <a:rPr lang="en-US" sz="1400" dirty="0" err="1"/>
              <a:t>Inst</a:t>
            </a:r>
            <a:r>
              <a:rPr lang="en-US" sz="1400" dirty="0"/>
              <a:t> Technological Res)</a:t>
            </a:r>
          </a:p>
          <a:p>
            <a:r>
              <a:rPr lang="en-US" sz="1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ARSO</a:t>
            </a:r>
            <a:r>
              <a:rPr lang="en-US" sz="1400" dirty="0"/>
              <a:t>	(Slovenian </a:t>
            </a:r>
            <a:r>
              <a:rPr lang="en-US" sz="1400" dirty="0" err="1"/>
              <a:t>Env</a:t>
            </a:r>
            <a:r>
              <a:rPr lang="en-US" sz="1400" dirty="0"/>
              <a:t> Agency)</a:t>
            </a:r>
          </a:p>
          <a:p>
            <a:r>
              <a:rPr lang="en-US" sz="1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NIMH</a:t>
            </a:r>
            <a:r>
              <a:rPr lang="en-US" sz="1400" dirty="0"/>
              <a:t>	(Bulgarian </a:t>
            </a:r>
            <a:r>
              <a:rPr lang="en-US" sz="1400" dirty="0" err="1"/>
              <a:t>Inst</a:t>
            </a:r>
            <a:r>
              <a:rPr lang="en-US" sz="1400" dirty="0"/>
              <a:t> Met and </a:t>
            </a:r>
            <a:r>
              <a:rPr lang="en-US" sz="1400" dirty="0" err="1"/>
              <a:t>Hyd</a:t>
            </a:r>
            <a:r>
              <a:rPr lang="en-US" sz="1400" dirty="0"/>
              <a:t>)</a:t>
            </a:r>
          </a:p>
          <a:p>
            <a:endParaRPr lang="pt-PT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301" y="4769830"/>
            <a:ext cx="2315894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GB" altLang="en-US" sz="1385" dirty="0"/>
              <a:t>8 Institutes /  6 Countries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6056" y="4769830"/>
            <a:ext cx="3007619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GB" altLang="en-US" sz="1385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Institutes /  8 Countries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/>
          <a:srcRect l="2765" t="13030" r="84373" b="11225"/>
          <a:stretch/>
        </p:blipFill>
        <p:spPr>
          <a:xfrm>
            <a:off x="6091311" y="4086719"/>
            <a:ext cx="407963" cy="4395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73419" y="4020135"/>
            <a:ext cx="378949" cy="5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2902" y="92086"/>
            <a:ext cx="6631983" cy="5858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sz="36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CDOP-3 LSA SAF PORTFOLIO</a:t>
            </a:r>
            <a:endParaRPr lang="en-GB" sz="36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6370" y="1340768"/>
            <a:ext cx="1366805" cy="28405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24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6872" y="1335666"/>
            <a:ext cx="1366805" cy="28405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24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2342" y="2149382"/>
            <a:ext cx="1330836" cy="28405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SEVIRI/MSG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6062" y="2149924"/>
            <a:ext cx="1330836" cy="2840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AVHRR/EPS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7140" y="2492446"/>
            <a:ext cx="2692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Radiation: LST &amp; Emissivity; Albedo (&amp; Aerosol); Surface </a:t>
            </a:r>
            <a:r>
              <a:rPr lang="en-GB" sz="1600" dirty="0" err="1" smtClean="0">
                <a:solidFill>
                  <a:srgbClr val="0066FF"/>
                </a:solidFill>
              </a:rPr>
              <a:t>Downwelling</a:t>
            </a:r>
            <a:r>
              <a:rPr lang="en-GB" sz="1600" dirty="0" smtClean="0">
                <a:solidFill>
                  <a:srgbClr val="0066FF"/>
                </a:solidFill>
              </a:rPr>
              <a:t> Fluxes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Vegetation Parameters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Energy Fluxes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Fire Products</a:t>
            </a:r>
            <a:endParaRPr lang="en-GB" sz="1600" dirty="0">
              <a:solidFill>
                <a:srgbClr val="0066FF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264339" y="3884194"/>
            <a:ext cx="113421" cy="14686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46"/>
          </a:p>
        </p:txBody>
      </p:sp>
      <p:sp>
        <p:nvSpPr>
          <p:cNvPr id="12" name="TextBox 11"/>
          <p:cNvSpPr txBox="1"/>
          <p:nvPr/>
        </p:nvSpPr>
        <p:spPr>
          <a:xfrm>
            <a:off x="1577728" y="4325329"/>
            <a:ext cx="1330836" cy="284052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FCI/MTG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6303" y="2559491"/>
            <a:ext cx="3240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66FF"/>
                </a:solidFill>
              </a:rPr>
              <a:t>Radiation: LST; Albedo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66FF"/>
                </a:solidFill>
              </a:rPr>
              <a:t>Vegetation Parameters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66FF"/>
                </a:solidFill>
              </a:rPr>
              <a:t>Fire Products</a:t>
            </a:r>
          </a:p>
          <a:p>
            <a:pPr algn="ctr">
              <a:buClr>
                <a:srgbClr val="FF0000"/>
              </a:buClr>
            </a:pPr>
            <a:endParaRPr lang="en-GB" sz="1400" dirty="0">
              <a:solidFill>
                <a:srgbClr val="0066FF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248293" y="4419419"/>
            <a:ext cx="113421" cy="14686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46"/>
          </a:p>
        </p:txBody>
      </p:sp>
      <p:sp>
        <p:nvSpPr>
          <p:cNvPr id="15" name="TextBox 14"/>
          <p:cNvSpPr txBox="1"/>
          <p:nvPr/>
        </p:nvSpPr>
        <p:spPr>
          <a:xfrm>
            <a:off x="4902321" y="4358474"/>
            <a:ext cx="1330836" cy="284052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VII/EPS-SG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4885" y="4358474"/>
            <a:ext cx="1330836" cy="284052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3MI/EPS-SG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02321" y="3674426"/>
            <a:ext cx="250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66FF"/>
                </a:solidFill>
              </a:rPr>
              <a:t>Radiation: Albedo, BRDF</a:t>
            </a:r>
          </a:p>
          <a:p>
            <a:pPr marL="197832" indent="-19783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66FF"/>
                </a:solidFill>
              </a:rPr>
              <a:t>Vegetation Parameters</a:t>
            </a:r>
            <a:endParaRPr lang="en-GB" sz="1400" dirty="0">
              <a:solidFill>
                <a:srgbClr val="0066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546" y="2755340"/>
            <a:ext cx="791308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CDOP-2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5546" y="3718440"/>
            <a:ext cx="791308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CDOP-3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1684" y="2082406"/>
            <a:ext cx="0" cy="3077394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147" y="4715969"/>
            <a:ext cx="791308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46" dirty="0"/>
              <a:t>CDOP-4</a:t>
            </a:r>
          </a:p>
        </p:txBody>
      </p:sp>
    </p:spTree>
    <p:extLst>
      <p:ext uri="{BB962C8B-B14F-4D97-AF65-F5344CB8AC3E}">
        <p14:creationId xmlns:p14="http://schemas.microsoft.com/office/powerpoint/2010/main" val="33698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184"/>
            <a:ext cx="7886700" cy="58584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pt-PT" sz="36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- USERS</a:t>
            </a:r>
            <a:endParaRPr lang="pt-PT" sz="36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886700" cy="39759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User Community</a:t>
            </a:r>
          </a:p>
          <a:p>
            <a:pPr marL="0" indent="0">
              <a:buNone/>
            </a:pPr>
            <a:endParaRPr lang="en-GB" sz="4400" dirty="0" smtClean="0">
              <a:solidFill>
                <a:srgbClr val="C00000"/>
              </a:solidFill>
            </a:endParaRPr>
          </a:p>
          <a:p>
            <a:pPr lvl="1">
              <a:buClr>
                <a:srgbClr val="FF3300"/>
              </a:buClr>
              <a:buFontTx/>
              <a:buChar char="-"/>
            </a:pPr>
            <a:r>
              <a:rPr lang="en-GB" sz="3200" dirty="0" smtClean="0">
                <a:solidFill>
                  <a:srgbClr val="0066FF"/>
                </a:solidFill>
              </a:rPr>
              <a:t>Surface modelling / Hydrology</a:t>
            </a:r>
          </a:p>
          <a:p>
            <a:pPr lvl="1">
              <a:buClr>
                <a:srgbClr val="FF3300"/>
              </a:buClr>
              <a:buFontTx/>
              <a:buChar char="-"/>
            </a:pPr>
            <a:r>
              <a:rPr lang="en-GB" sz="3200" dirty="0" smtClean="0">
                <a:solidFill>
                  <a:srgbClr val="0066FF"/>
                </a:solidFill>
              </a:rPr>
              <a:t>Forest &amp; Agriculture Applications</a:t>
            </a:r>
          </a:p>
          <a:p>
            <a:pPr lvl="1">
              <a:buClr>
                <a:srgbClr val="FF3300"/>
              </a:buClr>
              <a:buFontTx/>
              <a:buChar char="-"/>
            </a:pPr>
            <a:r>
              <a:rPr lang="en-GB" sz="3200" dirty="0" smtClean="0">
                <a:solidFill>
                  <a:srgbClr val="0066FF"/>
                </a:solidFill>
              </a:rPr>
              <a:t>Environmental / Climate monitoring</a:t>
            </a:r>
          </a:p>
          <a:p>
            <a:pPr lvl="1">
              <a:buClr>
                <a:srgbClr val="FF3300"/>
              </a:buClr>
              <a:buFontTx/>
              <a:buChar char="-"/>
            </a:pPr>
            <a:r>
              <a:rPr lang="en-GB" sz="3200" dirty="0" smtClean="0">
                <a:solidFill>
                  <a:srgbClr val="0066FF"/>
                </a:solidFill>
              </a:rPr>
              <a:t>NWP / Air quality</a:t>
            </a:r>
          </a:p>
          <a:p>
            <a:pPr lvl="1">
              <a:buClr>
                <a:srgbClr val="FF3300"/>
              </a:buClr>
              <a:buFontTx/>
              <a:buChar char="-"/>
            </a:pPr>
            <a:r>
              <a:rPr lang="en-GB" sz="3200" dirty="0" smtClean="0">
                <a:solidFill>
                  <a:srgbClr val="0066FF"/>
                </a:solidFill>
              </a:rPr>
              <a:t>Renewable Energy (solar)</a:t>
            </a:r>
            <a:endParaRPr lang="en-GB" sz="3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40353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GB" dirty="0" smtClean="0">
                <a:solidFill>
                  <a:srgbClr val="C00000"/>
                </a:solidFill>
              </a:rPr>
              <a:t>Registered for regular/offline acquisition of </a:t>
            </a:r>
            <a:r>
              <a:rPr lang="en-GB" dirty="0" smtClean="0">
                <a:solidFill>
                  <a:srgbClr val="C00000"/>
                </a:solidFill>
              </a:rPr>
              <a:t>LSA SAF Products</a:t>
            </a:r>
          </a:p>
          <a:p>
            <a:pPr>
              <a:buClr>
                <a:schemeClr val="accent2"/>
              </a:buClr>
            </a:pPr>
            <a:endParaRPr lang="en-GB" dirty="0" smtClean="0">
              <a:solidFill>
                <a:srgbClr val="C00000"/>
              </a:solidFill>
            </a:endParaRPr>
          </a:p>
          <a:p>
            <a:pPr marL="514363" lvl="1" indent="-19783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rgbClr val="0066FF"/>
                </a:solidFill>
              </a:rPr>
              <a:t>EUMETCast</a:t>
            </a:r>
            <a:r>
              <a:rPr lang="en-GB" sz="1600" dirty="0" smtClean="0">
                <a:solidFill>
                  <a:srgbClr val="0066FF"/>
                </a:solidFill>
              </a:rPr>
              <a:t>: &gt; 1000 in Jul 2015</a:t>
            </a:r>
          </a:p>
          <a:p>
            <a:pPr marL="514363" lvl="1" indent="-19783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LSA SAF website: &gt; 1500 </a:t>
            </a:r>
          </a:p>
          <a:p>
            <a:pPr marL="514363" lvl="1" indent="-19783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ftp NRT dissemination 20-30 </a:t>
            </a:r>
          </a:p>
          <a:p>
            <a:pPr marL="514363" lvl="1" indent="-19783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FF"/>
                </a:solidFill>
              </a:rPr>
              <a:t>UMARF </a:t>
            </a:r>
            <a:endParaRPr lang="en-GB" sz="1600" dirty="0">
              <a:solidFill>
                <a:srgbClr val="00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492896"/>
            <a:ext cx="89289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Data </a:t>
            </a:r>
            <a:r>
              <a:rPr lang="en-GB" sz="3200" dirty="0" smtClean="0">
                <a:solidFill>
                  <a:srgbClr val="C00000"/>
                </a:solidFill>
              </a:rPr>
              <a:t>Accessibility </a:t>
            </a:r>
            <a:r>
              <a:rPr lang="en-GB" sz="3200" dirty="0" smtClean="0">
                <a:solidFill>
                  <a:srgbClr val="C00000"/>
                </a:solidFill>
              </a:rPr>
              <a:t>&amp; length of Product Data Records, as major factor determining product usage:</a:t>
            </a:r>
          </a:p>
          <a:p>
            <a:pPr marL="870460" lvl="2" indent="-237398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66FF"/>
                </a:solidFill>
              </a:rPr>
              <a:t> Re-processing – High priority</a:t>
            </a:r>
          </a:p>
          <a:p>
            <a:pPr marL="870460" lvl="2" indent="-237398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66FF"/>
                </a:solidFill>
              </a:rPr>
              <a:t>Improve data access &amp; data usage</a:t>
            </a:r>
          </a:p>
          <a:p>
            <a:pPr marL="1186991" lvl="3" indent="-237398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66FF"/>
                </a:solidFill>
              </a:rPr>
              <a:t>User friendly format &amp; projection</a:t>
            </a:r>
          </a:p>
          <a:p>
            <a:pPr marL="1186991" lvl="3" indent="-237398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66FF"/>
                </a:solidFill>
              </a:rPr>
              <a:t>Allow extraction of time-series for user defined area</a:t>
            </a:r>
          </a:p>
          <a:p>
            <a:pPr marL="1186991" lvl="3" indent="-237398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66FF"/>
                </a:solidFill>
              </a:rPr>
              <a:t>Improve efficiency in data delivery</a:t>
            </a:r>
            <a:endParaRPr lang="en-GB" sz="2000" dirty="0">
              <a:solidFill>
                <a:srgbClr val="0066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3184"/>
            <a:ext cx="7886700" cy="5858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3077" tIns="43200" rIns="83077" bIns="4320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GB" sz="3600" u="sng" dirty="0" smtClean="0">
                <a:solidFill>
                  <a:srgbClr val="003D84"/>
                </a:solidFill>
                <a:latin typeface="Times New Roman" pitchFamily="18" charset="0"/>
                <a:ea typeface="+mn-ea"/>
                <a:cs typeface="+mn-cs"/>
              </a:rPr>
              <a:t>LSA SAF - USERS</a:t>
            </a:r>
            <a:endParaRPr lang="en-GB" sz="3600" u="sng" dirty="0">
              <a:solidFill>
                <a:srgbClr val="003D84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7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6599</TotalTime>
  <Words>651</Words>
  <Application>Microsoft Office PowerPoint</Application>
  <PresentationFormat>On-screen Show (4:3)</PresentationFormat>
  <Paragraphs>189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Default Design</vt:lpstr>
      <vt:lpstr>PowerPoint Presentation</vt:lpstr>
      <vt:lpstr>OUTLINE</vt:lpstr>
      <vt:lpstr>LSA SAF Mission</vt:lpstr>
      <vt:lpstr>PowerPoint Presentation</vt:lpstr>
      <vt:lpstr>LSA SAF CONCEPT FOR CDOP-3</vt:lpstr>
      <vt:lpstr>LSA SAF CONSORTIUM</vt:lpstr>
      <vt:lpstr>CDOP-3 LSA SAF PORTFOLIO</vt:lpstr>
      <vt:lpstr>LSA SAF - USERS</vt:lpstr>
      <vt:lpstr>PowerPoint Presentation</vt:lpstr>
      <vt:lpstr>LSA SAF WORKBREAKDOWN STRUCTURE</vt:lpstr>
      <vt:lpstr>CDOP-3 LSA SAF SERVICE</vt:lpstr>
      <vt:lpstr>LSA SAF – LINKS WITH OTHER SAFS &amp; EUM</vt:lpstr>
      <vt:lpstr>LSA SAF – Links with other SAFs &amp; EUM</vt:lpstr>
      <vt:lpstr>PowerPoint Presentation</vt:lpstr>
      <vt:lpstr>LSA SAF – CDOP-3 Proposal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</dc:creator>
  <cp:lastModifiedBy>Luis</cp:lastModifiedBy>
  <cp:revision>201</cp:revision>
  <cp:lastPrinted>1601-01-01T00:00:00Z</cp:lastPrinted>
  <dcterms:created xsi:type="dcterms:W3CDTF">1601-01-01T00:00:00Z</dcterms:created>
  <dcterms:modified xsi:type="dcterms:W3CDTF">2015-09-01T07:57:17Z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