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3882" r:id="rId2"/>
    <p:sldMasterId id="2147483894" r:id="rId3"/>
    <p:sldMasterId id="2147483996" r:id="rId4"/>
    <p:sldMasterId id="2147484011" r:id="rId5"/>
    <p:sldMasterId id="2147484026" r:id="rId6"/>
  </p:sldMasterIdLst>
  <p:notesMasterIdLst>
    <p:notesMasterId r:id="rId52"/>
  </p:notesMasterIdLst>
  <p:sldIdLst>
    <p:sldId id="257" r:id="rId7"/>
    <p:sldId id="454" r:id="rId8"/>
    <p:sldId id="455" r:id="rId9"/>
    <p:sldId id="456" r:id="rId10"/>
    <p:sldId id="457" r:id="rId11"/>
    <p:sldId id="458" r:id="rId12"/>
    <p:sldId id="459" r:id="rId13"/>
    <p:sldId id="391" r:id="rId14"/>
    <p:sldId id="442" r:id="rId15"/>
    <p:sldId id="443" r:id="rId16"/>
    <p:sldId id="491" r:id="rId17"/>
    <p:sldId id="263" r:id="rId18"/>
    <p:sldId id="502" r:id="rId19"/>
    <p:sldId id="503" r:id="rId20"/>
    <p:sldId id="493" r:id="rId21"/>
    <p:sldId id="494" r:id="rId22"/>
    <p:sldId id="496" r:id="rId23"/>
    <p:sldId id="497" r:id="rId24"/>
    <p:sldId id="509" r:id="rId25"/>
    <p:sldId id="510" r:id="rId26"/>
    <p:sldId id="511" r:id="rId27"/>
    <p:sldId id="464" r:id="rId28"/>
    <p:sldId id="465" r:id="rId29"/>
    <p:sldId id="466" r:id="rId30"/>
    <p:sldId id="467" r:id="rId31"/>
    <p:sldId id="469" r:id="rId32"/>
    <p:sldId id="292" r:id="rId33"/>
    <p:sldId id="473" r:id="rId34"/>
    <p:sldId id="474" r:id="rId35"/>
    <p:sldId id="501" r:id="rId36"/>
    <p:sldId id="508" r:id="rId37"/>
    <p:sldId id="512" r:id="rId38"/>
    <p:sldId id="478" r:id="rId39"/>
    <p:sldId id="479" r:id="rId40"/>
    <p:sldId id="480" r:id="rId41"/>
    <p:sldId id="481" r:id="rId42"/>
    <p:sldId id="482" r:id="rId43"/>
    <p:sldId id="441" r:id="rId44"/>
    <p:sldId id="445" r:id="rId45"/>
    <p:sldId id="448" r:id="rId46"/>
    <p:sldId id="449" r:id="rId47"/>
    <p:sldId id="450" r:id="rId48"/>
    <p:sldId id="372" r:id="rId49"/>
    <p:sldId id="447" r:id="rId50"/>
    <p:sldId id="513" r:id="rId51"/>
  </p:sldIdLst>
  <p:sldSz cx="9144000" cy="6858000" type="screen4x3"/>
  <p:notesSz cx="6858000" cy="9144000"/>
  <p:custDataLst>
    <p:tags r:id="rId53"/>
  </p:custDataLst>
  <p:defaultTextStyle>
    <a:defPPr>
      <a:defRPr lang="it-IT"/>
    </a:defPPr>
    <a:lvl1pPr marL="0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798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7600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1402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5201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9005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2797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6592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0398" algn="l" defTabSz="907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6FF33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6" autoAdjust="0"/>
    <p:restoredTop sz="94705" autoAdjust="0"/>
  </p:normalViewPr>
  <p:slideViewPr>
    <p:cSldViewPr>
      <p:cViewPr varScale="1">
        <p:scale>
          <a:sx n="91" d="100"/>
          <a:sy n="91" d="100"/>
        </p:scale>
        <p:origin x="1086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54A94-4587-44C2-9C9D-51CC1066B90D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6E702-4486-490D-99FB-5A00974ADB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2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798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7600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1402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5201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9005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2797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6592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0398" algn="l" defTabSz="907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defTabSz="408867">
              <a:defRPr/>
            </a:pPr>
            <a:fld id="{EB6879CB-8FE1-4EA1-A231-A447BE94AC56}" type="slidenum">
              <a:rPr lang="it-IT" altLang="en-US">
                <a:solidFill>
                  <a:prstClr val="black"/>
                </a:solidFill>
              </a:rPr>
              <a:pPr defTabSz="408867">
                <a:defRPr/>
              </a:pPr>
              <a:t>1</a:t>
            </a:fld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630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of grazing and wood gathering activities the dunes in the Negev have been covered by </a:t>
            </a:r>
            <a:r>
              <a:rPr lang="en-US" dirty="0" err="1" smtClean="0"/>
              <a:t>biocrusts</a:t>
            </a:r>
            <a:r>
              <a:rPr lang="en-US" dirty="0" smtClean="0"/>
              <a:t> and consequently have been stabilized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6E702-4486-490D-99FB-5A00974ADBD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6E702-4486-490D-99FB-5A00974ADBD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3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7"/>
            <a:ext cx="7772688" cy="1469777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8"/>
          </a:xfrm>
        </p:spPr>
        <p:txBody>
          <a:bodyPr/>
          <a:lstStyle>
            <a:lvl1pPr marL="0" indent="0" algn="ctr">
              <a:buNone/>
              <a:defRPr/>
            </a:lvl1pPr>
            <a:lvl2pPr marL="277715" indent="0" algn="ctr">
              <a:buNone/>
              <a:defRPr/>
            </a:lvl2pPr>
            <a:lvl3pPr marL="555430" indent="0" algn="ctr">
              <a:buNone/>
              <a:defRPr/>
            </a:lvl3pPr>
            <a:lvl4pPr marL="833144" indent="0" algn="ctr">
              <a:buNone/>
              <a:defRPr/>
            </a:lvl4pPr>
            <a:lvl5pPr marL="1110859" indent="0" algn="ctr">
              <a:buNone/>
              <a:defRPr/>
            </a:lvl5pPr>
            <a:lvl6pPr marL="1388573" indent="0" algn="ctr">
              <a:buNone/>
              <a:defRPr/>
            </a:lvl6pPr>
            <a:lvl7pPr marL="1666289" indent="0" algn="ctr">
              <a:buNone/>
              <a:defRPr/>
            </a:lvl7pPr>
            <a:lvl8pPr marL="1944003" indent="0" algn="ctr">
              <a:buNone/>
              <a:defRPr/>
            </a:lvl8pPr>
            <a:lvl9pPr marL="222171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97352"/>
            <a:ext cx="5004048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076062" y="6597360"/>
            <a:ext cx="3127329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E6FF1F2-8038-4A91-AB46-1DC905F26C0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690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9159-1D3C-4172-A070-52EE9D6F62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9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18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31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E6F8-82C9-407F-BBEC-0D1CDA31C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08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4"/>
            <a:ext cx="7772688" cy="1469777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8"/>
          </a:xfrm>
        </p:spPr>
        <p:txBody>
          <a:bodyPr/>
          <a:lstStyle>
            <a:lvl1pPr marL="0" indent="0" algn="ctr">
              <a:buNone/>
              <a:defRPr/>
            </a:lvl1pPr>
            <a:lvl2pPr marL="277715" indent="0" algn="ctr">
              <a:buNone/>
              <a:defRPr/>
            </a:lvl2pPr>
            <a:lvl3pPr marL="555430" indent="0" algn="ctr">
              <a:buNone/>
              <a:defRPr/>
            </a:lvl3pPr>
            <a:lvl4pPr marL="833144" indent="0" algn="ctr">
              <a:buNone/>
              <a:defRPr/>
            </a:lvl4pPr>
            <a:lvl5pPr marL="1110859" indent="0" algn="ctr">
              <a:buNone/>
              <a:defRPr/>
            </a:lvl5pPr>
            <a:lvl6pPr marL="1388573" indent="0" algn="ctr">
              <a:buNone/>
              <a:defRPr/>
            </a:lvl6pPr>
            <a:lvl7pPr marL="1666289" indent="0" algn="ctr">
              <a:buNone/>
              <a:defRPr/>
            </a:lvl7pPr>
            <a:lvl8pPr marL="1944003" indent="0" algn="ctr">
              <a:buNone/>
              <a:defRPr/>
            </a:lvl8pPr>
            <a:lvl9pPr marL="222171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97352"/>
            <a:ext cx="5004048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076059" y="6597357"/>
            <a:ext cx="3127329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E6FF1F2-8038-4A91-AB46-1DC905F26C0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3210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286" indent="-196715">
              <a:buFont typeface="Wingdings" pitchFamily="2" charset="2"/>
              <a:buChar char="Ø"/>
              <a:defRPr sz="1950"/>
            </a:lvl1pPr>
            <a:lvl2pPr marL="524573" indent="-174536">
              <a:buFont typeface="Wingdings" pitchFamily="2" charset="2"/>
              <a:buChar char="Ø"/>
              <a:defRPr sz="1950"/>
            </a:lvl2pPr>
            <a:lvl3pPr marL="786858" indent="-131143">
              <a:buFont typeface="Wingdings" pitchFamily="2" charset="2"/>
              <a:buChar char="Ø"/>
              <a:defRPr sz="1950"/>
            </a:lvl3pPr>
            <a:lvl4pPr marL="1049144" indent="-131143">
              <a:buFont typeface="Wingdings" pitchFamily="2" charset="2"/>
              <a:buChar char="Ø"/>
              <a:defRPr sz="1950"/>
            </a:lvl4pPr>
            <a:lvl5pPr marL="1311431" indent="-131143">
              <a:buFont typeface="Wingdings" pitchFamily="2" charset="2"/>
              <a:buChar char="Ø"/>
              <a:defRPr sz="195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107504" y="6597352"/>
            <a:ext cx="518457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j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292083" y="6597357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1967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7"/>
            <a:ext cx="7772688" cy="1361811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200"/>
            </a:lvl1pPr>
            <a:lvl2pPr marL="277715" indent="0">
              <a:buNone/>
              <a:defRPr sz="1125"/>
            </a:lvl2pPr>
            <a:lvl3pPr marL="555430" indent="0">
              <a:buNone/>
              <a:defRPr sz="975"/>
            </a:lvl3pPr>
            <a:lvl4pPr marL="833144" indent="0">
              <a:buNone/>
              <a:defRPr sz="825"/>
            </a:lvl4pPr>
            <a:lvl5pPr marL="1110859" indent="0">
              <a:buNone/>
              <a:defRPr sz="825"/>
            </a:lvl5pPr>
            <a:lvl6pPr marL="1388573" indent="0">
              <a:buNone/>
              <a:defRPr sz="825"/>
            </a:lvl6pPr>
            <a:lvl7pPr marL="1666289" indent="0">
              <a:buNone/>
              <a:defRPr sz="825"/>
            </a:lvl7pPr>
            <a:lvl8pPr marL="1944003" indent="0">
              <a:buNone/>
              <a:defRPr sz="825"/>
            </a:lvl8pPr>
            <a:lvl9pPr marL="2221718" indent="0">
              <a:buNone/>
              <a:defRPr sz="82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75C7-34F4-4F18-9A78-B3F047D567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027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5" y="1605099"/>
            <a:ext cx="4044794" cy="4524495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099"/>
            <a:ext cx="4044794" cy="4524495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" y="6597352"/>
            <a:ext cx="3779912" cy="260648"/>
          </a:xfrm>
        </p:spPr>
        <p:txBody>
          <a:bodyPr/>
          <a:lstStyle>
            <a:lvl1pPr>
              <a:defRPr sz="900" b="1"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4139954" y="6597357"/>
            <a:ext cx="4063433" cy="257769"/>
          </a:xfrm>
        </p:spPr>
        <p:txBody>
          <a:bodyPr/>
          <a:lstStyle>
            <a:lvl1pPr algn="ctr">
              <a:defRPr sz="900" b="1">
                <a:solidFill>
                  <a:srgbClr val="99CCFF"/>
                </a:solidFill>
                <a:latin typeface="+mj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z="900" b="1">
                <a:latin typeface="+mn-lt"/>
              </a:defRPr>
            </a:lvl1pPr>
          </a:lstStyle>
          <a:p>
            <a:pPr>
              <a:defRPr/>
            </a:pPr>
            <a:fld id="{318A01DE-C717-4C6F-B2E2-F6CC5C9C08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21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5" y="274955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5" y="1534561"/>
            <a:ext cx="4040472" cy="640599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7715" indent="0">
              <a:buNone/>
              <a:defRPr sz="1200" b="1"/>
            </a:lvl2pPr>
            <a:lvl3pPr marL="555430" indent="0">
              <a:buNone/>
              <a:defRPr sz="1125" b="1"/>
            </a:lvl3pPr>
            <a:lvl4pPr marL="833144" indent="0">
              <a:buNone/>
              <a:defRPr sz="975" b="1"/>
            </a:lvl4pPr>
            <a:lvl5pPr marL="1110859" indent="0">
              <a:buNone/>
              <a:defRPr sz="975" b="1"/>
            </a:lvl5pPr>
            <a:lvl6pPr marL="1388573" indent="0">
              <a:buNone/>
              <a:defRPr sz="975" b="1"/>
            </a:lvl6pPr>
            <a:lvl7pPr marL="1666289" indent="0">
              <a:buNone/>
              <a:defRPr sz="975" b="1"/>
            </a:lvl7pPr>
            <a:lvl8pPr marL="1944003" indent="0">
              <a:buNone/>
              <a:defRPr sz="975" b="1"/>
            </a:lvl8pPr>
            <a:lvl9pPr marL="2221718" indent="0">
              <a:buNone/>
              <a:defRPr sz="975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5" y="2175160"/>
            <a:ext cx="4040472" cy="3951555"/>
          </a:xfrm>
        </p:spPr>
        <p:txBody>
          <a:bodyPr/>
          <a:lstStyle>
            <a:lvl1pPr marL="262286" indent="-196715">
              <a:buFont typeface="Wingdings" pitchFamily="2" charset="2"/>
              <a:buChar char="Ø"/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7" y="1534561"/>
            <a:ext cx="4041913" cy="640599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7715" indent="0">
              <a:buNone/>
              <a:defRPr sz="1200" b="1"/>
            </a:lvl2pPr>
            <a:lvl3pPr marL="555430" indent="0">
              <a:buNone/>
              <a:defRPr sz="1125" b="1"/>
            </a:lvl3pPr>
            <a:lvl4pPr marL="833144" indent="0">
              <a:buNone/>
              <a:defRPr sz="975" b="1"/>
            </a:lvl4pPr>
            <a:lvl5pPr marL="1110859" indent="0">
              <a:buNone/>
              <a:defRPr sz="975" b="1"/>
            </a:lvl5pPr>
            <a:lvl6pPr marL="1388573" indent="0">
              <a:buNone/>
              <a:defRPr sz="975" b="1"/>
            </a:lvl6pPr>
            <a:lvl7pPr marL="1666289" indent="0">
              <a:buNone/>
              <a:defRPr sz="975" b="1"/>
            </a:lvl7pPr>
            <a:lvl8pPr marL="1944003" indent="0">
              <a:buNone/>
              <a:defRPr sz="975" b="1"/>
            </a:lvl8pPr>
            <a:lvl9pPr marL="2221718" indent="0">
              <a:buNone/>
              <a:defRPr sz="975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7" y="2175160"/>
            <a:ext cx="4041913" cy="3951555"/>
          </a:xfrm>
        </p:spPr>
        <p:txBody>
          <a:bodyPr/>
          <a:lstStyle>
            <a:lvl1pPr marL="262286" indent="-196715">
              <a:buFont typeface="Wingdings" pitchFamily="2" charset="2"/>
              <a:buChar char="Ø"/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48DE-B5AF-4733-B504-19C107DB3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33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>
          <a:xfrm>
            <a:off x="107505" y="6597352"/>
            <a:ext cx="446449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>
          <a:xfrm>
            <a:off x="5292083" y="6597357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8973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09837-2A62-48B9-B553-3EE6439580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05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8" y="273519"/>
            <a:ext cx="3009107" cy="116171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7" y="273515"/>
            <a:ext cx="5112171" cy="58531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28" y="1435234"/>
            <a:ext cx="3009107" cy="4691481"/>
          </a:xfrm>
        </p:spPr>
        <p:txBody>
          <a:bodyPr/>
          <a:lstStyle>
            <a:lvl1pPr marL="0" indent="0">
              <a:buNone/>
              <a:defRPr sz="825"/>
            </a:lvl1pPr>
            <a:lvl2pPr marL="277715" indent="0">
              <a:buNone/>
              <a:defRPr sz="750"/>
            </a:lvl2pPr>
            <a:lvl3pPr marL="555430" indent="0">
              <a:buNone/>
              <a:defRPr sz="600"/>
            </a:lvl3pPr>
            <a:lvl4pPr marL="833144" indent="0">
              <a:buNone/>
              <a:defRPr sz="525"/>
            </a:lvl4pPr>
            <a:lvl5pPr marL="1110859" indent="0">
              <a:buNone/>
              <a:defRPr sz="525"/>
            </a:lvl5pPr>
            <a:lvl6pPr marL="1388573" indent="0">
              <a:buNone/>
              <a:defRPr sz="525"/>
            </a:lvl6pPr>
            <a:lvl7pPr marL="1666289" indent="0">
              <a:buNone/>
              <a:defRPr sz="525"/>
            </a:lvl7pPr>
            <a:lvl8pPr marL="1944003" indent="0">
              <a:buNone/>
              <a:defRPr sz="525"/>
            </a:lvl8pPr>
            <a:lvl9pPr marL="2221718" indent="0">
              <a:buNone/>
              <a:defRPr sz="5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07506" y="6597352"/>
            <a:ext cx="4176464" cy="260648"/>
          </a:xfrm>
        </p:spPr>
        <p:txBody>
          <a:bodyPr/>
          <a:lstStyle>
            <a:lvl1pPr algn="l"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5292082" y="6597357"/>
            <a:ext cx="2911304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4707464-506B-4BAE-A6F2-5EB85B9253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107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286" indent="-196715">
              <a:buFont typeface="Wingdings" pitchFamily="2" charset="2"/>
              <a:buChar char="Ø"/>
              <a:defRPr sz="1950"/>
            </a:lvl1pPr>
            <a:lvl2pPr marL="524573" indent="-174536">
              <a:buFont typeface="Wingdings" pitchFamily="2" charset="2"/>
              <a:buChar char="Ø"/>
              <a:defRPr sz="1950"/>
            </a:lvl2pPr>
            <a:lvl3pPr marL="786858" indent="-131143">
              <a:buFont typeface="Wingdings" pitchFamily="2" charset="2"/>
              <a:buChar char="Ø"/>
              <a:defRPr sz="1950"/>
            </a:lvl3pPr>
            <a:lvl4pPr marL="1049144" indent="-131143">
              <a:buFont typeface="Wingdings" pitchFamily="2" charset="2"/>
              <a:buChar char="Ø"/>
              <a:defRPr sz="1950"/>
            </a:lvl4pPr>
            <a:lvl5pPr marL="1311431" indent="-131143">
              <a:buFont typeface="Wingdings" pitchFamily="2" charset="2"/>
              <a:buChar char="Ø"/>
              <a:defRPr sz="195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107504" y="6597352"/>
            <a:ext cx="518457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j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292086" y="6597360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8325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27" y="4800894"/>
            <a:ext cx="5486689" cy="565741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27" y="613248"/>
            <a:ext cx="5486689" cy="4114224"/>
          </a:xfrm>
        </p:spPr>
        <p:txBody>
          <a:bodyPr/>
          <a:lstStyle>
            <a:lvl1pPr marL="0" indent="0">
              <a:buNone/>
              <a:defRPr sz="1950"/>
            </a:lvl1pPr>
            <a:lvl2pPr marL="277715" indent="0">
              <a:buNone/>
              <a:defRPr sz="1725"/>
            </a:lvl2pPr>
            <a:lvl3pPr marL="555430" indent="0">
              <a:buNone/>
              <a:defRPr sz="1425"/>
            </a:lvl3pPr>
            <a:lvl4pPr marL="833144" indent="0">
              <a:buNone/>
              <a:defRPr sz="1200"/>
            </a:lvl4pPr>
            <a:lvl5pPr marL="1110859" indent="0">
              <a:buNone/>
              <a:defRPr sz="1200"/>
            </a:lvl5pPr>
            <a:lvl6pPr marL="1388573" indent="0">
              <a:buNone/>
              <a:defRPr sz="1200"/>
            </a:lvl6pPr>
            <a:lvl7pPr marL="1666289" indent="0">
              <a:buNone/>
              <a:defRPr sz="1200"/>
            </a:lvl7pPr>
            <a:lvl8pPr marL="1944003" indent="0">
              <a:buNone/>
              <a:defRPr sz="1200"/>
            </a:lvl8pPr>
            <a:lvl9pPr marL="2221718" indent="0">
              <a:buNone/>
              <a:defRPr sz="1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27" y="5366633"/>
            <a:ext cx="5486689" cy="806147"/>
          </a:xfrm>
        </p:spPr>
        <p:txBody>
          <a:bodyPr/>
          <a:lstStyle>
            <a:lvl1pPr marL="0" indent="0">
              <a:buNone/>
              <a:defRPr sz="825"/>
            </a:lvl1pPr>
            <a:lvl2pPr marL="277715" indent="0">
              <a:buNone/>
              <a:defRPr sz="750"/>
            </a:lvl2pPr>
            <a:lvl3pPr marL="555430" indent="0">
              <a:buNone/>
              <a:defRPr sz="600"/>
            </a:lvl3pPr>
            <a:lvl4pPr marL="833144" indent="0">
              <a:buNone/>
              <a:defRPr sz="525"/>
            </a:lvl4pPr>
            <a:lvl5pPr marL="1110859" indent="0">
              <a:buNone/>
              <a:defRPr sz="525"/>
            </a:lvl5pPr>
            <a:lvl6pPr marL="1388573" indent="0">
              <a:buNone/>
              <a:defRPr sz="525"/>
            </a:lvl6pPr>
            <a:lvl7pPr marL="1666289" indent="0">
              <a:buNone/>
              <a:defRPr sz="525"/>
            </a:lvl7pPr>
            <a:lvl8pPr marL="1944003" indent="0">
              <a:buNone/>
              <a:defRPr sz="525"/>
            </a:lvl8pPr>
            <a:lvl9pPr marL="2221718" indent="0">
              <a:buNone/>
              <a:defRPr sz="5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A10F-5322-4295-ACB2-10C6BA966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55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9159-1D3C-4172-A070-52EE9D6F62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60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14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7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E6F8-82C9-407F-BBEC-0D1CDA31C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983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4"/>
            <a:ext cx="7772688" cy="1469777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8"/>
          </a:xfrm>
        </p:spPr>
        <p:txBody>
          <a:bodyPr/>
          <a:lstStyle>
            <a:lvl1pPr marL="0" indent="0" algn="ctr">
              <a:buNone/>
              <a:defRPr/>
            </a:lvl1pPr>
            <a:lvl2pPr marL="277715" indent="0" algn="ctr">
              <a:buNone/>
              <a:defRPr/>
            </a:lvl2pPr>
            <a:lvl3pPr marL="555430" indent="0" algn="ctr">
              <a:buNone/>
              <a:defRPr/>
            </a:lvl3pPr>
            <a:lvl4pPr marL="833144" indent="0" algn="ctr">
              <a:buNone/>
              <a:defRPr/>
            </a:lvl4pPr>
            <a:lvl5pPr marL="1110859" indent="0" algn="ctr">
              <a:buNone/>
              <a:defRPr/>
            </a:lvl5pPr>
            <a:lvl6pPr marL="1388573" indent="0" algn="ctr">
              <a:buNone/>
              <a:defRPr/>
            </a:lvl6pPr>
            <a:lvl7pPr marL="1666289" indent="0" algn="ctr">
              <a:buNone/>
              <a:defRPr/>
            </a:lvl7pPr>
            <a:lvl8pPr marL="1944003" indent="0" algn="ctr">
              <a:buNone/>
              <a:defRPr/>
            </a:lvl8pPr>
            <a:lvl9pPr marL="222171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97352"/>
            <a:ext cx="5004048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076059" y="6597357"/>
            <a:ext cx="3127329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E6FF1F2-8038-4A91-AB46-1DC905F26C0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9612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2286" indent="-196715">
              <a:buFont typeface="Wingdings" pitchFamily="2" charset="2"/>
              <a:buChar char="Ø"/>
              <a:defRPr sz="1950"/>
            </a:lvl1pPr>
            <a:lvl2pPr marL="524573" indent="-174536">
              <a:buFont typeface="Wingdings" pitchFamily="2" charset="2"/>
              <a:buChar char="Ø"/>
              <a:defRPr sz="1950"/>
            </a:lvl2pPr>
            <a:lvl3pPr marL="786858" indent="-131143">
              <a:buFont typeface="Wingdings" pitchFamily="2" charset="2"/>
              <a:buChar char="Ø"/>
              <a:defRPr sz="1950"/>
            </a:lvl3pPr>
            <a:lvl4pPr marL="1049144" indent="-131143">
              <a:buFont typeface="Wingdings" pitchFamily="2" charset="2"/>
              <a:buChar char="Ø"/>
              <a:defRPr sz="1950"/>
            </a:lvl4pPr>
            <a:lvl5pPr marL="1311431" indent="-131143">
              <a:buFont typeface="Wingdings" pitchFamily="2" charset="2"/>
              <a:buChar char="Ø"/>
              <a:defRPr sz="195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107504" y="6597352"/>
            <a:ext cx="518457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j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292083" y="6597357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1771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7"/>
            <a:ext cx="7772688" cy="1361811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200"/>
            </a:lvl1pPr>
            <a:lvl2pPr marL="277715" indent="0">
              <a:buNone/>
              <a:defRPr sz="1125"/>
            </a:lvl2pPr>
            <a:lvl3pPr marL="555430" indent="0">
              <a:buNone/>
              <a:defRPr sz="975"/>
            </a:lvl3pPr>
            <a:lvl4pPr marL="833144" indent="0">
              <a:buNone/>
              <a:defRPr sz="825"/>
            </a:lvl4pPr>
            <a:lvl5pPr marL="1110859" indent="0">
              <a:buNone/>
              <a:defRPr sz="825"/>
            </a:lvl5pPr>
            <a:lvl6pPr marL="1388573" indent="0">
              <a:buNone/>
              <a:defRPr sz="825"/>
            </a:lvl6pPr>
            <a:lvl7pPr marL="1666289" indent="0">
              <a:buNone/>
              <a:defRPr sz="825"/>
            </a:lvl7pPr>
            <a:lvl8pPr marL="1944003" indent="0">
              <a:buNone/>
              <a:defRPr sz="825"/>
            </a:lvl8pPr>
            <a:lvl9pPr marL="2221718" indent="0">
              <a:buNone/>
              <a:defRPr sz="82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75C7-34F4-4F18-9A78-B3F047D567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24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5" y="1605099"/>
            <a:ext cx="4044794" cy="4524495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099"/>
            <a:ext cx="4044794" cy="4524495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" y="6597352"/>
            <a:ext cx="3779912" cy="260648"/>
          </a:xfrm>
        </p:spPr>
        <p:txBody>
          <a:bodyPr/>
          <a:lstStyle>
            <a:lvl1pPr>
              <a:defRPr sz="900" b="1"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4139954" y="6597357"/>
            <a:ext cx="4063433" cy="257769"/>
          </a:xfrm>
        </p:spPr>
        <p:txBody>
          <a:bodyPr/>
          <a:lstStyle>
            <a:lvl1pPr algn="ctr">
              <a:defRPr sz="900" b="1">
                <a:solidFill>
                  <a:srgbClr val="99CCFF"/>
                </a:solidFill>
                <a:latin typeface="+mj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z="900" b="1">
                <a:latin typeface="+mn-lt"/>
              </a:defRPr>
            </a:lvl1pPr>
          </a:lstStyle>
          <a:p>
            <a:pPr>
              <a:defRPr/>
            </a:pPr>
            <a:fld id="{318A01DE-C717-4C6F-B2E2-F6CC5C9C08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667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5" y="274955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5" y="1534561"/>
            <a:ext cx="4040472" cy="640599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7715" indent="0">
              <a:buNone/>
              <a:defRPr sz="1200" b="1"/>
            </a:lvl2pPr>
            <a:lvl3pPr marL="555430" indent="0">
              <a:buNone/>
              <a:defRPr sz="1125" b="1"/>
            </a:lvl3pPr>
            <a:lvl4pPr marL="833144" indent="0">
              <a:buNone/>
              <a:defRPr sz="975" b="1"/>
            </a:lvl4pPr>
            <a:lvl5pPr marL="1110859" indent="0">
              <a:buNone/>
              <a:defRPr sz="975" b="1"/>
            </a:lvl5pPr>
            <a:lvl6pPr marL="1388573" indent="0">
              <a:buNone/>
              <a:defRPr sz="975" b="1"/>
            </a:lvl6pPr>
            <a:lvl7pPr marL="1666289" indent="0">
              <a:buNone/>
              <a:defRPr sz="975" b="1"/>
            </a:lvl7pPr>
            <a:lvl8pPr marL="1944003" indent="0">
              <a:buNone/>
              <a:defRPr sz="975" b="1"/>
            </a:lvl8pPr>
            <a:lvl9pPr marL="2221718" indent="0">
              <a:buNone/>
              <a:defRPr sz="975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5" y="2175160"/>
            <a:ext cx="4040472" cy="3951555"/>
          </a:xfrm>
        </p:spPr>
        <p:txBody>
          <a:bodyPr/>
          <a:lstStyle>
            <a:lvl1pPr marL="262286" indent="-196715">
              <a:buFont typeface="Wingdings" pitchFamily="2" charset="2"/>
              <a:buChar char="Ø"/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7" y="1534561"/>
            <a:ext cx="4041913" cy="640599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7715" indent="0">
              <a:buNone/>
              <a:defRPr sz="1200" b="1"/>
            </a:lvl2pPr>
            <a:lvl3pPr marL="555430" indent="0">
              <a:buNone/>
              <a:defRPr sz="1125" b="1"/>
            </a:lvl3pPr>
            <a:lvl4pPr marL="833144" indent="0">
              <a:buNone/>
              <a:defRPr sz="975" b="1"/>
            </a:lvl4pPr>
            <a:lvl5pPr marL="1110859" indent="0">
              <a:buNone/>
              <a:defRPr sz="975" b="1"/>
            </a:lvl5pPr>
            <a:lvl6pPr marL="1388573" indent="0">
              <a:buNone/>
              <a:defRPr sz="975" b="1"/>
            </a:lvl6pPr>
            <a:lvl7pPr marL="1666289" indent="0">
              <a:buNone/>
              <a:defRPr sz="975" b="1"/>
            </a:lvl7pPr>
            <a:lvl8pPr marL="1944003" indent="0">
              <a:buNone/>
              <a:defRPr sz="975" b="1"/>
            </a:lvl8pPr>
            <a:lvl9pPr marL="2221718" indent="0">
              <a:buNone/>
              <a:defRPr sz="975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7" y="2175160"/>
            <a:ext cx="4041913" cy="3951555"/>
          </a:xfrm>
        </p:spPr>
        <p:txBody>
          <a:bodyPr/>
          <a:lstStyle>
            <a:lvl1pPr marL="262286" indent="-196715">
              <a:buFont typeface="Wingdings" pitchFamily="2" charset="2"/>
              <a:buChar char="Ø"/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48DE-B5AF-4733-B504-19C107DB3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276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>
          <a:xfrm>
            <a:off x="107505" y="6597352"/>
            <a:ext cx="446449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>
          <a:xfrm>
            <a:off x="5292083" y="6597357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056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09837-2A62-48B9-B553-3EE6439580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72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7"/>
            <a:ext cx="7772688" cy="1361811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200"/>
            </a:lvl1pPr>
            <a:lvl2pPr marL="277715" indent="0">
              <a:buNone/>
              <a:defRPr sz="1125"/>
            </a:lvl2pPr>
            <a:lvl3pPr marL="555430" indent="0">
              <a:buNone/>
              <a:defRPr sz="975"/>
            </a:lvl3pPr>
            <a:lvl4pPr marL="833144" indent="0">
              <a:buNone/>
              <a:defRPr sz="825"/>
            </a:lvl4pPr>
            <a:lvl5pPr marL="1110859" indent="0">
              <a:buNone/>
              <a:defRPr sz="825"/>
            </a:lvl5pPr>
            <a:lvl6pPr marL="1388573" indent="0">
              <a:buNone/>
              <a:defRPr sz="825"/>
            </a:lvl6pPr>
            <a:lvl7pPr marL="1666289" indent="0">
              <a:buNone/>
              <a:defRPr sz="825"/>
            </a:lvl7pPr>
            <a:lvl8pPr marL="1944003" indent="0">
              <a:buNone/>
              <a:defRPr sz="825"/>
            </a:lvl8pPr>
            <a:lvl9pPr marL="2221718" indent="0">
              <a:buNone/>
              <a:defRPr sz="82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75C7-34F4-4F18-9A78-B3F047D567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8" y="273519"/>
            <a:ext cx="3009107" cy="116171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7" y="273515"/>
            <a:ext cx="5112171" cy="58531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28" y="1435234"/>
            <a:ext cx="3009107" cy="4691481"/>
          </a:xfrm>
        </p:spPr>
        <p:txBody>
          <a:bodyPr/>
          <a:lstStyle>
            <a:lvl1pPr marL="0" indent="0">
              <a:buNone/>
              <a:defRPr sz="825"/>
            </a:lvl1pPr>
            <a:lvl2pPr marL="277715" indent="0">
              <a:buNone/>
              <a:defRPr sz="750"/>
            </a:lvl2pPr>
            <a:lvl3pPr marL="555430" indent="0">
              <a:buNone/>
              <a:defRPr sz="600"/>
            </a:lvl3pPr>
            <a:lvl4pPr marL="833144" indent="0">
              <a:buNone/>
              <a:defRPr sz="525"/>
            </a:lvl4pPr>
            <a:lvl5pPr marL="1110859" indent="0">
              <a:buNone/>
              <a:defRPr sz="525"/>
            </a:lvl5pPr>
            <a:lvl6pPr marL="1388573" indent="0">
              <a:buNone/>
              <a:defRPr sz="525"/>
            </a:lvl6pPr>
            <a:lvl7pPr marL="1666289" indent="0">
              <a:buNone/>
              <a:defRPr sz="525"/>
            </a:lvl7pPr>
            <a:lvl8pPr marL="1944003" indent="0">
              <a:buNone/>
              <a:defRPr sz="525"/>
            </a:lvl8pPr>
            <a:lvl9pPr marL="2221718" indent="0">
              <a:buNone/>
              <a:defRPr sz="5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07506" y="6597352"/>
            <a:ext cx="4176464" cy="260648"/>
          </a:xfrm>
        </p:spPr>
        <p:txBody>
          <a:bodyPr/>
          <a:lstStyle>
            <a:lvl1pPr algn="l"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5292082" y="6597357"/>
            <a:ext cx="2911304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4707464-506B-4BAE-A6F2-5EB85B9253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626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27" y="4800894"/>
            <a:ext cx="5486689" cy="565741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27" y="613248"/>
            <a:ext cx="5486689" cy="4114224"/>
          </a:xfrm>
        </p:spPr>
        <p:txBody>
          <a:bodyPr/>
          <a:lstStyle>
            <a:lvl1pPr marL="0" indent="0">
              <a:buNone/>
              <a:defRPr sz="1950"/>
            </a:lvl1pPr>
            <a:lvl2pPr marL="277715" indent="0">
              <a:buNone/>
              <a:defRPr sz="1725"/>
            </a:lvl2pPr>
            <a:lvl3pPr marL="555430" indent="0">
              <a:buNone/>
              <a:defRPr sz="1425"/>
            </a:lvl3pPr>
            <a:lvl4pPr marL="833144" indent="0">
              <a:buNone/>
              <a:defRPr sz="1200"/>
            </a:lvl4pPr>
            <a:lvl5pPr marL="1110859" indent="0">
              <a:buNone/>
              <a:defRPr sz="1200"/>
            </a:lvl5pPr>
            <a:lvl6pPr marL="1388573" indent="0">
              <a:buNone/>
              <a:defRPr sz="1200"/>
            </a:lvl6pPr>
            <a:lvl7pPr marL="1666289" indent="0">
              <a:buNone/>
              <a:defRPr sz="1200"/>
            </a:lvl7pPr>
            <a:lvl8pPr marL="1944003" indent="0">
              <a:buNone/>
              <a:defRPr sz="1200"/>
            </a:lvl8pPr>
            <a:lvl9pPr marL="2221718" indent="0">
              <a:buNone/>
              <a:defRPr sz="1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27" y="5366633"/>
            <a:ext cx="5486689" cy="806147"/>
          </a:xfrm>
        </p:spPr>
        <p:txBody>
          <a:bodyPr/>
          <a:lstStyle>
            <a:lvl1pPr marL="0" indent="0">
              <a:buNone/>
              <a:defRPr sz="825"/>
            </a:lvl1pPr>
            <a:lvl2pPr marL="277715" indent="0">
              <a:buNone/>
              <a:defRPr sz="750"/>
            </a:lvl2pPr>
            <a:lvl3pPr marL="555430" indent="0">
              <a:buNone/>
              <a:defRPr sz="600"/>
            </a:lvl3pPr>
            <a:lvl4pPr marL="833144" indent="0">
              <a:buNone/>
              <a:defRPr sz="525"/>
            </a:lvl4pPr>
            <a:lvl5pPr marL="1110859" indent="0">
              <a:buNone/>
              <a:defRPr sz="525"/>
            </a:lvl5pPr>
            <a:lvl6pPr marL="1388573" indent="0">
              <a:buNone/>
              <a:defRPr sz="525"/>
            </a:lvl6pPr>
            <a:lvl7pPr marL="1666289" indent="0">
              <a:buNone/>
              <a:defRPr sz="525"/>
            </a:lvl7pPr>
            <a:lvl8pPr marL="1944003" indent="0">
              <a:buNone/>
              <a:defRPr sz="525"/>
            </a:lvl8pPr>
            <a:lvl9pPr marL="2221718" indent="0">
              <a:buNone/>
              <a:defRPr sz="5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A10F-5322-4295-ACB2-10C6BA966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296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9159-1D3C-4172-A070-52EE9D6F62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561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14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7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E6F8-82C9-407F-BBEC-0D1CDA31C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516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456E9-4B8A-488B-B836-1B3BD314299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746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265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D1C10-D2F4-4BE1-8AC3-387C5BA8C34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016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A2D6D-A026-48B3-9EDD-2933E8CD31E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236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2FAE1-9E1A-4036-8CD4-A2EFAF8FFFB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815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88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5" y="1605102"/>
            <a:ext cx="4044794" cy="4524495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102"/>
            <a:ext cx="4044794" cy="4524495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" y="6597352"/>
            <a:ext cx="3779912" cy="260648"/>
          </a:xfrm>
        </p:spPr>
        <p:txBody>
          <a:bodyPr/>
          <a:lstStyle>
            <a:lvl1pPr>
              <a:defRPr sz="900" b="1"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4139958" y="6597360"/>
            <a:ext cx="4063433" cy="257769"/>
          </a:xfrm>
        </p:spPr>
        <p:txBody>
          <a:bodyPr/>
          <a:lstStyle>
            <a:lvl1pPr algn="ctr">
              <a:defRPr sz="900" b="1">
                <a:solidFill>
                  <a:srgbClr val="99CCFF"/>
                </a:solidFill>
                <a:latin typeface="+mj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z="900" b="1">
                <a:latin typeface="+mn-lt"/>
              </a:defRPr>
            </a:lvl1pPr>
          </a:lstStyle>
          <a:p>
            <a:pPr>
              <a:defRPr/>
            </a:pPr>
            <a:fld id="{318A01DE-C717-4C6F-B2E2-F6CC5C9C08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1579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DDD8B-5EE4-41E3-8BA3-FA1738D414B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709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77B29-8F54-4811-B683-4CC1FF8E84E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859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pPr>
              <a:defRPr/>
            </a:pPr>
            <a:fld id="{009A6B06-9F8C-4822-B991-EA379B6848F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571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87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308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454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33C5D-894C-4264-A91D-C11562EB4FB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855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E5EF0-4A81-42D4-9D14-3B5BFDD1CD3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067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456E9-4B8A-488B-B836-1B3BD314299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6914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1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5" y="274955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5" y="1534561"/>
            <a:ext cx="4040472" cy="640599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7715" indent="0">
              <a:buNone/>
              <a:defRPr sz="1200" b="1"/>
            </a:lvl2pPr>
            <a:lvl3pPr marL="555430" indent="0">
              <a:buNone/>
              <a:defRPr sz="1125" b="1"/>
            </a:lvl3pPr>
            <a:lvl4pPr marL="833144" indent="0">
              <a:buNone/>
              <a:defRPr sz="975" b="1"/>
            </a:lvl4pPr>
            <a:lvl5pPr marL="1110859" indent="0">
              <a:buNone/>
              <a:defRPr sz="975" b="1"/>
            </a:lvl5pPr>
            <a:lvl6pPr marL="1388573" indent="0">
              <a:buNone/>
              <a:defRPr sz="975" b="1"/>
            </a:lvl6pPr>
            <a:lvl7pPr marL="1666289" indent="0">
              <a:buNone/>
              <a:defRPr sz="975" b="1"/>
            </a:lvl7pPr>
            <a:lvl8pPr marL="1944003" indent="0">
              <a:buNone/>
              <a:defRPr sz="975" b="1"/>
            </a:lvl8pPr>
            <a:lvl9pPr marL="2221718" indent="0">
              <a:buNone/>
              <a:defRPr sz="975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5" y="2175161"/>
            <a:ext cx="4040472" cy="3951555"/>
          </a:xfrm>
        </p:spPr>
        <p:txBody>
          <a:bodyPr/>
          <a:lstStyle>
            <a:lvl1pPr marL="262286" indent="-196715">
              <a:buFont typeface="Wingdings" pitchFamily="2" charset="2"/>
              <a:buChar char="Ø"/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71" y="1534561"/>
            <a:ext cx="4041913" cy="640599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7715" indent="0">
              <a:buNone/>
              <a:defRPr sz="1200" b="1"/>
            </a:lvl2pPr>
            <a:lvl3pPr marL="555430" indent="0">
              <a:buNone/>
              <a:defRPr sz="1125" b="1"/>
            </a:lvl3pPr>
            <a:lvl4pPr marL="833144" indent="0">
              <a:buNone/>
              <a:defRPr sz="975" b="1"/>
            </a:lvl4pPr>
            <a:lvl5pPr marL="1110859" indent="0">
              <a:buNone/>
              <a:defRPr sz="975" b="1"/>
            </a:lvl5pPr>
            <a:lvl6pPr marL="1388573" indent="0">
              <a:buNone/>
              <a:defRPr sz="975" b="1"/>
            </a:lvl6pPr>
            <a:lvl7pPr marL="1666289" indent="0">
              <a:buNone/>
              <a:defRPr sz="975" b="1"/>
            </a:lvl7pPr>
            <a:lvl8pPr marL="1944003" indent="0">
              <a:buNone/>
              <a:defRPr sz="975" b="1"/>
            </a:lvl8pPr>
            <a:lvl9pPr marL="2221718" indent="0">
              <a:buNone/>
              <a:defRPr sz="975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71" y="2175161"/>
            <a:ext cx="4041913" cy="3951555"/>
          </a:xfrm>
        </p:spPr>
        <p:txBody>
          <a:bodyPr/>
          <a:lstStyle>
            <a:lvl1pPr marL="262286" indent="-196715">
              <a:buFont typeface="Wingdings" pitchFamily="2" charset="2"/>
              <a:buChar char="Ø"/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48DE-B5AF-4733-B504-19C107DB3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804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D1C10-D2F4-4BE1-8AC3-387C5BA8C34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451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A2D6D-A026-48B3-9EDD-2933E8CD31E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626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2FAE1-9E1A-4036-8CD4-A2EFAF8FFFB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310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005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DDD8B-5EE4-41E3-8BA3-FA1738D414B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577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77B29-8F54-4811-B683-4CC1FF8E84E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72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pPr>
              <a:defRPr/>
            </a:pPr>
            <a:fld id="{009A6B06-9F8C-4822-B991-EA379B6848F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566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748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340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37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>
          <a:xfrm>
            <a:off x="107505" y="6597352"/>
            <a:ext cx="446449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>
          <a:xfrm>
            <a:off x="5292086" y="6597360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9412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33C5D-894C-4264-A91D-C11562EB4FB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024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E5EF0-4A81-42D4-9D14-3B5BFDD1CD3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198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0"/>
            <a:ext cx="7772688" cy="146977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45" indent="0" algn="ctr">
              <a:buNone/>
              <a:defRPr/>
            </a:lvl2pPr>
            <a:lvl3pPr marL="829092" indent="0" algn="ctr">
              <a:buNone/>
              <a:defRPr/>
            </a:lvl3pPr>
            <a:lvl4pPr marL="1243637" indent="0" algn="ctr">
              <a:buNone/>
              <a:defRPr/>
            </a:lvl4pPr>
            <a:lvl5pPr marL="1658184" indent="0" algn="ctr">
              <a:buNone/>
              <a:defRPr/>
            </a:lvl5pPr>
            <a:lvl6pPr marL="2072730" indent="0" algn="ctr">
              <a:buNone/>
              <a:defRPr/>
            </a:lvl6pPr>
            <a:lvl7pPr marL="2487276" indent="0" algn="ctr">
              <a:buNone/>
              <a:defRPr/>
            </a:lvl7pPr>
            <a:lvl8pPr marL="2901822" indent="0" algn="ctr">
              <a:buNone/>
              <a:defRPr/>
            </a:lvl8pPr>
            <a:lvl9pPr marL="331636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669E72-6663-411B-B201-43470C3147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571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2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91515" indent="-293636">
              <a:buFont typeface="Wingdings" pitchFamily="2" charset="2"/>
              <a:buChar char="Ø"/>
              <a:defRPr sz="2902"/>
            </a:lvl1pPr>
            <a:lvl2pPr marL="783032" indent="-260531">
              <a:buFont typeface="Wingdings" pitchFamily="2" charset="2"/>
              <a:buChar char="Ø"/>
              <a:defRPr sz="2902"/>
            </a:lvl2pPr>
            <a:lvl3pPr marL="1174546" indent="-195758">
              <a:buFont typeface="Wingdings" pitchFamily="2" charset="2"/>
              <a:buChar char="Ø"/>
              <a:defRPr sz="2902"/>
            </a:lvl3pPr>
            <a:lvl4pPr marL="1566063" indent="-195758">
              <a:buFont typeface="Wingdings" pitchFamily="2" charset="2"/>
              <a:buChar char="Ø"/>
              <a:defRPr sz="2902"/>
            </a:lvl4pPr>
            <a:lvl5pPr marL="1957578" indent="-195758">
              <a:buFont typeface="Wingdings" pitchFamily="2" charset="2"/>
              <a:buChar char="Ø"/>
              <a:defRPr sz="2902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607855-8751-43DB-B5C0-76E62FE2BFE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224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4"/>
            <a:ext cx="7772688" cy="1361811"/>
          </a:xfrm>
        </p:spPr>
        <p:txBody>
          <a:bodyPr anchor="t"/>
          <a:lstStyle>
            <a:lvl1pPr algn="l">
              <a:defRPr sz="3627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545" indent="0">
              <a:buNone/>
              <a:defRPr sz="1632"/>
            </a:lvl2pPr>
            <a:lvl3pPr marL="829092" indent="0">
              <a:buNone/>
              <a:defRPr sz="1542"/>
            </a:lvl3pPr>
            <a:lvl4pPr marL="1243637" indent="0">
              <a:buNone/>
              <a:defRPr sz="1270"/>
            </a:lvl4pPr>
            <a:lvl5pPr marL="1658184" indent="0">
              <a:buNone/>
              <a:defRPr sz="1270"/>
            </a:lvl5pPr>
            <a:lvl6pPr marL="2072730" indent="0">
              <a:buNone/>
              <a:defRPr sz="1270"/>
            </a:lvl6pPr>
            <a:lvl7pPr marL="2487276" indent="0">
              <a:buNone/>
              <a:defRPr sz="1270"/>
            </a:lvl7pPr>
            <a:lvl8pPr marL="2901822" indent="0">
              <a:buNone/>
              <a:defRPr sz="1270"/>
            </a:lvl8pPr>
            <a:lvl9pPr marL="3316368" indent="0">
              <a:buNone/>
              <a:defRPr sz="127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6A449C-E5F9-40F7-AF0D-4373AA4B1E9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6880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096"/>
            <a:ext cx="4044794" cy="4524495"/>
          </a:xfrm>
        </p:spPr>
        <p:txBody>
          <a:bodyPr/>
          <a:lstStyle>
            <a:lvl1pPr>
              <a:defRPr sz="2539"/>
            </a:lvl1pPr>
            <a:lvl2pPr>
              <a:defRPr sz="2176"/>
            </a:lvl2pPr>
            <a:lvl3pPr>
              <a:defRPr sz="181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096"/>
            <a:ext cx="4044794" cy="4524495"/>
          </a:xfrm>
        </p:spPr>
        <p:txBody>
          <a:bodyPr/>
          <a:lstStyle>
            <a:lvl1pPr>
              <a:defRPr sz="2539"/>
            </a:lvl1pPr>
            <a:lvl2pPr>
              <a:defRPr sz="2176"/>
            </a:lvl2pPr>
            <a:lvl3pPr>
              <a:defRPr sz="181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88326-375E-4583-8F17-C6F4706131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207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6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6" y="1534557"/>
            <a:ext cx="4040472" cy="640599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45" indent="0">
              <a:buNone/>
              <a:defRPr sz="1814" b="1"/>
            </a:lvl2pPr>
            <a:lvl3pPr marL="829092" indent="0">
              <a:buNone/>
              <a:defRPr sz="1632" b="1"/>
            </a:lvl3pPr>
            <a:lvl4pPr marL="1243637" indent="0">
              <a:buNone/>
              <a:defRPr sz="1542" b="1"/>
            </a:lvl4pPr>
            <a:lvl5pPr marL="1658184" indent="0">
              <a:buNone/>
              <a:defRPr sz="1542" b="1"/>
            </a:lvl5pPr>
            <a:lvl6pPr marL="2072730" indent="0">
              <a:buNone/>
              <a:defRPr sz="1542" b="1"/>
            </a:lvl6pPr>
            <a:lvl7pPr marL="2487276" indent="0">
              <a:buNone/>
              <a:defRPr sz="1542" b="1"/>
            </a:lvl7pPr>
            <a:lvl8pPr marL="2901822" indent="0">
              <a:buNone/>
              <a:defRPr sz="1542" b="1"/>
            </a:lvl8pPr>
            <a:lvl9pPr marL="3316368" indent="0">
              <a:buNone/>
              <a:defRPr sz="1542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6" y="2175157"/>
            <a:ext cx="4040472" cy="3951555"/>
          </a:xfrm>
        </p:spPr>
        <p:txBody>
          <a:bodyPr/>
          <a:lstStyle>
            <a:lvl1pPr marL="391515" indent="-293636">
              <a:buFont typeface="Wingdings" pitchFamily="2" charset="2"/>
              <a:buChar char="Ø"/>
              <a:defRPr sz="2176"/>
            </a:lvl1pPr>
            <a:lvl2pPr>
              <a:defRPr sz="1814"/>
            </a:lvl2pPr>
            <a:lvl3pPr>
              <a:defRPr sz="1632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5" y="1534557"/>
            <a:ext cx="4041913" cy="640599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45" indent="0">
              <a:buNone/>
              <a:defRPr sz="1814" b="1"/>
            </a:lvl2pPr>
            <a:lvl3pPr marL="829092" indent="0">
              <a:buNone/>
              <a:defRPr sz="1632" b="1"/>
            </a:lvl3pPr>
            <a:lvl4pPr marL="1243637" indent="0">
              <a:buNone/>
              <a:defRPr sz="1542" b="1"/>
            </a:lvl4pPr>
            <a:lvl5pPr marL="1658184" indent="0">
              <a:buNone/>
              <a:defRPr sz="1542" b="1"/>
            </a:lvl5pPr>
            <a:lvl6pPr marL="2072730" indent="0">
              <a:buNone/>
              <a:defRPr sz="1542" b="1"/>
            </a:lvl6pPr>
            <a:lvl7pPr marL="2487276" indent="0">
              <a:buNone/>
              <a:defRPr sz="1542" b="1"/>
            </a:lvl7pPr>
            <a:lvl8pPr marL="2901822" indent="0">
              <a:buNone/>
              <a:defRPr sz="1542" b="1"/>
            </a:lvl8pPr>
            <a:lvl9pPr marL="3316368" indent="0">
              <a:buNone/>
              <a:defRPr sz="1542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5" y="2175157"/>
            <a:ext cx="4041913" cy="3951555"/>
          </a:xfrm>
        </p:spPr>
        <p:txBody>
          <a:bodyPr/>
          <a:lstStyle>
            <a:lvl1pPr marL="391515" indent="-293636">
              <a:buFont typeface="Wingdings" pitchFamily="2" charset="2"/>
              <a:buChar char="Ø"/>
              <a:defRPr sz="2176"/>
            </a:lvl1pPr>
            <a:lvl2pPr>
              <a:defRPr sz="1814"/>
            </a:lvl2pPr>
            <a:lvl3pPr>
              <a:defRPr sz="1632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5B6439-83FA-4629-9168-C08C7D030AA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280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F7F852-3395-41B8-991A-1CD53B0531A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073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D28B92F-DB3C-4B08-B265-515C64772D4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60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6" y="273515"/>
            <a:ext cx="3009107" cy="1161715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7" y="273515"/>
            <a:ext cx="5112171" cy="5853196"/>
          </a:xfrm>
        </p:spPr>
        <p:txBody>
          <a:bodyPr/>
          <a:lstStyle>
            <a:lvl1pPr>
              <a:defRPr sz="2902"/>
            </a:lvl1pPr>
            <a:lvl2pPr>
              <a:defRPr sz="2539"/>
            </a:lvl2pPr>
            <a:lvl3pPr>
              <a:defRPr sz="217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26" y="1435228"/>
            <a:ext cx="3009107" cy="4691482"/>
          </a:xfrm>
        </p:spPr>
        <p:txBody>
          <a:bodyPr/>
          <a:lstStyle>
            <a:lvl1pPr marL="0" indent="0">
              <a:buNone/>
              <a:defRPr sz="1270"/>
            </a:lvl1pPr>
            <a:lvl2pPr marL="414545" indent="0">
              <a:buNone/>
              <a:defRPr sz="1088"/>
            </a:lvl2pPr>
            <a:lvl3pPr marL="829092" indent="0">
              <a:buNone/>
              <a:defRPr sz="907"/>
            </a:lvl3pPr>
            <a:lvl4pPr marL="1243637" indent="0">
              <a:buNone/>
              <a:defRPr sz="816"/>
            </a:lvl4pPr>
            <a:lvl5pPr marL="1658184" indent="0">
              <a:buNone/>
              <a:defRPr sz="816"/>
            </a:lvl5pPr>
            <a:lvl6pPr marL="2072730" indent="0">
              <a:buNone/>
              <a:defRPr sz="816"/>
            </a:lvl6pPr>
            <a:lvl7pPr marL="2487276" indent="0">
              <a:buNone/>
              <a:defRPr sz="816"/>
            </a:lvl7pPr>
            <a:lvl8pPr marL="2901822" indent="0">
              <a:buNone/>
              <a:defRPr sz="816"/>
            </a:lvl8pPr>
            <a:lvl9pPr marL="3316368" indent="0">
              <a:buNone/>
              <a:defRPr sz="81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987F73-21D0-4E99-A0CC-1570145F21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91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09837-2A62-48B9-B553-3EE6439580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795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25" y="4800890"/>
            <a:ext cx="5486689" cy="565741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25" y="613247"/>
            <a:ext cx="5486689" cy="4114224"/>
          </a:xfrm>
        </p:spPr>
        <p:txBody>
          <a:bodyPr/>
          <a:lstStyle>
            <a:lvl1pPr marL="0" indent="0">
              <a:buNone/>
              <a:defRPr sz="2902"/>
            </a:lvl1pPr>
            <a:lvl2pPr marL="414545" indent="0">
              <a:buNone/>
              <a:defRPr sz="2539"/>
            </a:lvl2pPr>
            <a:lvl3pPr marL="829092" indent="0">
              <a:buNone/>
              <a:defRPr sz="2176"/>
            </a:lvl3pPr>
            <a:lvl4pPr marL="1243637" indent="0">
              <a:buNone/>
              <a:defRPr sz="1814"/>
            </a:lvl4pPr>
            <a:lvl5pPr marL="1658184" indent="0">
              <a:buNone/>
              <a:defRPr sz="1814"/>
            </a:lvl5pPr>
            <a:lvl6pPr marL="2072730" indent="0">
              <a:buNone/>
              <a:defRPr sz="1814"/>
            </a:lvl6pPr>
            <a:lvl7pPr marL="2487276" indent="0">
              <a:buNone/>
              <a:defRPr sz="1814"/>
            </a:lvl7pPr>
            <a:lvl8pPr marL="2901822" indent="0">
              <a:buNone/>
              <a:defRPr sz="1814"/>
            </a:lvl8pPr>
            <a:lvl9pPr marL="3316368" indent="0">
              <a:buNone/>
              <a:defRPr sz="1814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25" y="5366630"/>
            <a:ext cx="5486689" cy="806146"/>
          </a:xfrm>
        </p:spPr>
        <p:txBody>
          <a:bodyPr/>
          <a:lstStyle>
            <a:lvl1pPr marL="0" indent="0">
              <a:buNone/>
              <a:defRPr sz="1270"/>
            </a:lvl1pPr>
            <a:lvl2pPr marL="414545" indent="0">
              <a:buNone/>
              <a:defRPr sz="1088"/>
            </a:lvl2pPr>
            <a:lvl3pPr marL="829092" indent="0">
              <a:buNone/>
              <a:defRPr sz="907"/>
            </a:lvl3pPr>
            <a:lvl4pPr marL="1243637" indent="0">
              <a:buNone/>
              <a:defRPr sz="816"/>
            </a:lvl4pPr>
            <a:lvl5pPr marL="1658184" indent="0">
              <a:buNone/>
              <a:defRPr sz="816"/>
            </a:lvl5pPr>
            <a:lvl6pPr marL="2072730" indent="0">
              <a:buNone/>
              <a:defRPr sz="816"/>
            </a:lvl6pPr>
            <a:lvl7pPr marL="2487276" indent="0">
              <a:buNone/>
              <a:defRPr sz="816"/>
            </a:lvl7pPr>
            <a:lvl8pPr marL="2901822" indent="0">
              <a:buNone/>
              <a:defRPr sz="816"/>
            </a:lvl8pPr>
            <a:lvl9pPr marL="3316368" indent="0">
              <a:buNone/>
              <a:defRPr sz="81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5A0A2E-429A-41E5-A8AE-603E548694F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456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F260D2-06FD-4C4A-9926-56B5640ACB1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4248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12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4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4E8B79-D128-404D-AE69-6F6847EE72C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1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32" y="273521"/>
            <a:ext cx="3009107" cy="116171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13" y="273515"/>
            <a:ext cx="5112171" cy="58531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32" y="1435237"/>
            <a:ext cx="3009107" cy="4691481"/>
          </a:xfrm>
        </p:spPr>
        <p:txBody>
          <a:bodyPr/>
          <a:lstStyle>
            <a:lvl1pPr marL="0" indent="0">
              <a:buNone/>
              <a:defRPr sz="825"/>
            </a:lvl1pPr>
            <a:lvl2pPr marL="277715" indent="0">
              <a:buNone/>
              <a:defRPr sz="750"/>
            </a:lvl2pPr>
            <a:lvl3pPr marL="555430" indent="0">
              <a:buNone/>
              <a:defRPr sz="600"/>
            </a:lvl3pPr>
            <a:lvl4pPr marL="833144" indent="0">
              <a:buNone/>
              <a:defRPr sz="525"/>
            </a:lvl4pPr>
            <a:lvl5pPr marL="1110859" indent="0">
              <a:buNone/>
              <a:defRPr sz="525"/>
            </a:lvl5pPr>
            <a:lvl6pPr marL="1388573" indent="0">
              <a:buNone/>
              <a:defRPr sz="525"/>
            </a:lvl6pPr>
            <a:lvl7pPr marL="1666289" indent="0">
              <a:buNone/>
              <a:defRPr sz="525"/>
            </a:lvl7pPr>
            <a:lvl8pPr marL="1944003" indent="0">
              <a:buNone/>
              <a:defRPr sz="525"/>
            </a:lvl8pPr>
            <a:lvl9pPr marL="2221718" indent="0">
              <a:buNone/>
              <a:defRPr sz="5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07506" y="6597352"/>
            <a:ext cx="4176464" cy="260648"/>
          </a:xfrm>
        </p:spPr>
        <p:txBody>
          <a:bodyPr/>
          <a:lstStyle>
            <a:lvl1pPr algn="l"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5292082" y="6597360"/>
            <a:ext cx="2911304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4707464-506B-4BAE-A6F2-5EB85B9253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32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31" y="4800896"/>
            <a:ext cx="5486689" cy="565741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31" y="613248"/>
            <a:ext cx="5486689" cy="4114224"/>
          </a:xfrm>
        </p:spPr>
        <p:txBody>
          <a:bodyPr/>
          <a:lstStyle>
            <a:lvl1pPr marL="0" indent="0">
              <a:buNone/>
              <a:defRPr sz="1950"/>
            </a:lvl1pPr>
            <a:lvl2pPr marL="277715" indent="0">
              <a:buNone/>
              <a:defRPr sz="1725"/>
            </a:lvl2pPr>
            <a:lvl3pPr marL="555430" indent="0">
              <a:buNone/>
              <a:defRPr sz="1425"/>
            </a:lvl3pPr>
            <a:lvl4pPr marL="833144" indent="0">
              <a:buNone/>
              <a:defRPr sz="1200"/>
            </a:lvl4pPr>
            <a:lvl5pPr marL="1110859" indent="0">
              <a:buNone/>
              <a:defRPr sz="1200"/>
            </a:lvl5pPr>
            <a:lvl6pPr marL="1388573" indent="0">
              <a:buNone/>
              <a:defRPr sz="1200"/>
            </a:lvl6pPr>
            <a:lvl7pPr marL="1666289" indent="0">
              <a:buNone/>
              <a:defRPr sz="1200"/>
            </a:lvl7pPr>
            <a:lvl8pPr marL="1944003" indent="0">
              <a:buNone/>
              <a:defRPr sz="1200"/>
            </a:lvl8pPr>
            <a:lvl9pPr marL="2221718" indent="0">
              <a:buNone/>
              <a:defRPr sz="1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31" y="5366633"/>
            <a:ext cx="5486689" cy="806147"/>
          </a:xfrm>
        </p:spPr>
        <p:txBody>
          <a:bodyPr/>
          <a:lstStyle>
            <a:lvl1pPr marL="0" indent="0">
              <a:buNone/>
              <a:defRPr sz="825"/>
            </a:lvl1pPr>
            <a:lvl2pPr marL="277715" indent="0">
              <a:buNone/>
              <a:defRPr sz="750"/>
            </a:lvl2pPr>
            <a:lvl3pPr marL="555430" indent="0">
              <a:buNone/>
              <a:defRPr sz="600"/>
            </a:lvl3pPr>
            <a:lvl4pPr marL="833144" indent="0">
              <a:buNone/>
              <a:defRPr sz="525"/>
            </a:lvl4pPr>
            <a:lvl5pPr marL="1110859" indent="0">
              <a:buNone/>
              <a:defRPr sz="525"/>
            </a:lvl5pPr>
            <a:lvl6pPr marL="1388573" indent="0">
              <a:buNone/>
              <a:defRPr sz="525"/>
            </a:lvl6pPr>
            <a:lvl7pPr marL="1666289" indent="0">
              <a:buNone/>
              <a:defRPr sz="525"/>
            </a:lvl7pPr>
            <a:lvl8pPr marL="1944003" indent="0">
              <a:buNone/>
              <a:defRPr sz="525"/>
            </a:lvl8pPr>
            <a:lvl9pPr marL="2221718" indent="0">
              <a:buNone/>
              <a:defRPr sz="52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A10F-5322-4295-ACB2-10C6BA966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77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465" y="0"/>
            <a:ext cx="326983" cy="6889671"/>
          </a:xfrm>
          <a:prstGeom prst="rect">
            <a:avLst/>
          </a:prstGeom>
          <a:solidFill>
            <a:srgbClr val="120A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543" tIns="27772" rIns="55543" bIns="2777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22" y="8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543" tIns="27772" rIns="55543" bIns="2777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51"/>
            <a:ext cx="5225966" cy="3917005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595" y="135325"/>
            <a:ext cx="8227871" cy="56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32" y="1605102"/>
            <a:ext cx="8227871" cy="45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20"/>
            <a:ext cx="6621766" cy="2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FFFFFF"/>
              </a:buClr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</a:tabLst>
              <a:defRPr sz="825">
                <a:solidFill>
                  <a:srgbClr val="C0C0C0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90" y="6639191"/>
            <a:ext cx="1463501" cy="21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FFFF"/>
              </a:buClr>
              <a:tabLst>
                <a:tab pos="439715" algn="l"/>
                <a:tab pos="879430" algn="l"/>
              </a:tabLst>
              <a:defRPr sz="825">
                <a:solidFill>
                  <a:srgbClr val="808080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5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2" y="5686211"/>
            <a:ext cx="30250" cy="87812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05" y="6040344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08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12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8" y="6564335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9" y="6564335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46" y="6564333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2" y="6564335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603" y="6564335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07" y="6564335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9" y="6564335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5" y="5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172" y="4"/>
            <a:ext cx="33131" cy="97313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537" y="3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60" y="8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151" y="8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694" y="3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9" y="3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12" y="6560021"/>
            <a:ext cx="810975" cy="2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FFFFFF"/>
              </a:buClr>
              <a:tabLst>
                <a:tab pos="439715" algn="l"/>
              </a:tabLst>
              <a:defRPr sz="825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fld id="{246B8C3E-74F3-454A-897A-9E5AB15D50EC}" type="slidenum">
              <a:rPr lang="it-IT" smtClean="0"/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45000"/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34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933430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211145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488860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766574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62286" indent="-196715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  <a:ea typeface="+mn-ea"/>
          <a:cs typeface="+mn-cs"/>
        </a:defRPr>
      </a:lvl1pPr>
      <a:lvl2pPr marL="524573" indent="-174536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425">
          <a:solidFill>
            <a:srgbClr val="FFFFFF"/>
          </a:solidFill>
          <a:latin typeface="+mn-lt"/>
        </a:defRPr>
      </a:lvl2pPr>
      <a:lvl3pPr marL="786858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3pPr>
      <a:lvl4pPr marL="1049144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425">
          <a:solidFill>
            <a:srgbClr val="FFFFFF"/>
          </a:solidFill>
          <a:latin typeface="+mn-lt"/>
        </a:defRPr>
      </a:lvl4pPr>
      <a:lvl5pPr marL="1311431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5pPr>
      <a:lvl6pPr marL="1589145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6pPr>
      <a:lvl7pPr marL="1866860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7pPr>
      <a:lvl8pPr marL="2144575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8pPr>
      <a:lvl9pPr marL="2422289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77715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55430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33144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10859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388573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66289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44003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21718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461" y="0"/>
            <a:ext cx="326983" cy="6889671"/>
          </a:xfrm>
          <a:prstGeom prst="rect">
            <a:avLst/>
          </a:prstGeom>
          <a:solidFill>
            <a:srgbClr val="120A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543" tIns="27772" rIns="55543" bIns="2777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8" y="5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543" tIns="27772" rIns="55543" bIns="2777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50"/>
            <a:ext cx="5225966" cy="3917005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591" y="135322"/>
            <a:ext cx="8227871" cy="56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8" y="1605099"/>
            <a:ext cx="8227871" cy="45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9"/>
            <a:ext cx="6621766" cy="2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FFFFFF"/>
              </a:buClr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</a:tabLst>
              <a:defRPr sz="825">
                <a:solidFill>
                  <a:srgbClr val="C0C0C0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6" y="6639190"/>
            <a:ext cx="1463501" cy="21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FFFF"/>
              </a:buClr>
              <a:tabLst>
                <a:tab pos="439715" algn="l"/>
                <a:tab pos="879430" algn="l"/>
              </a:tabLst>
              <a:defRPr sz="825">
                <a:solidFill>
                  <a:srgbClr val="808080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4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2" y="5686210"/>
            <a:ext cx="30250" cy="87812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02" y="6040342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05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9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8" y="6564334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9" y="6564334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42" y="6564333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2" y="6564334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9" y="6564334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02" y="6564334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5" y="6564334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2" y="4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168" y="4"/>
            <a:ext cx="33131" cy="97313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533" y="1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60" y="5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147" y="5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690" y="1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5" y="1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09" y="6560019"/>
            <a:ext cx="810975" cy="2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FFFFFF"/>
              </a:buClr>
              <a:tabLst>
                <a:tab pos="439715" algn="l"/>
              </a:tabLst>
              <a:defRPr sz="825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fld id="{246B8C3E-74F3-454A-897A-9E5AB15D50EC}" type="slidenum">
              <a:rPr lang="it-IT" smtClean="0"/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45000"/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05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933430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211145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488860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766574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62286" indent="-196715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  <a:ea typeface="+mn-ea"/>
          <a:cs typeface="+mn-cs"/>
        </a:defRPr>
      </a:lvl1pPr>
      <a:lvl2pPr marL="524573" indent="-174536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425">
          <a:solidFill>
            <a:srgbClr val="FFFFFF"/>
          </a:solidFill>
          <a:latin typeface="+mn-lt"/>
        </a:defRPr>
      </a:lvl2pPr>
      <a:lvl3pPr marL="786858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3pPr>
      <a:lvl4pPr marL="1049144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425">
          <a:solidFill>
            <a:srgbClr val="FFFFFF"/>
          </a:solidFill>
          <a:latin typeface="+mn-lt"/>
        </a:defRPr>
      </a:lvl4pPr>
      <a:lvl5pPr marL="1311431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5pPr>
      <a:lvl6pPr marL="1589145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6pPr>
      <a:lvl7pPr marL="1866860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7pPr>
      <a:lvl8pPr marL="2144575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8pPr>
      <a:lvl9pPr marL="2422289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77715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55430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33144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10859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388573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66289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44003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21718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461" y="0"/>
            <a:ext cx="326983" cy="6889671"/>
          </a:xfrm>
          <a:prstGeom prst="rect">
            <a:avLst/>
          </a:prstGeom>
          <a:solidFill>
            <a:srgbClr val="120A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543" tIns="27772" rIns="55543" bIns="2777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8" y="5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543" tIns="27772" rIns="55543" bIns="2777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50"/>
            <a:ext cx="5225966" cy="3917005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591" y="135322"/>
            <a:ext cx="8227871" cy="56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8" y="1605099"/>
            <a:ext cx="8227871" cy="45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9"/>
            <a:ext cx="6621766" cy="2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FFFFFF"/>
              </a:buClr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</a:tabLst>
              <a:defRPr sz="825">
                <a:solidFill>
                  <a:srgbClr val="C0C0C0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6" y="6639190"/>
            <a:ext cx="1463501" cy="21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FFFF"/>
              </a:buClr>
              <a:tabLst>
                <a:tab pos="439715" algn="l"/>
                <a:tab pos="879430" algn="l"/>
              </a:tabLst>
              <a:defRPr sz="825">
                <a:solidFill>
                  <a:srgbClr val="808080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4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2" y="5686210"/>
            <a:ext cx="30250" cy="87812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02" y="6040342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05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9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8" y="6564334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9" y="6564334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42" y="6564333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2" y="6564334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9" y="6564334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02" y="6564334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5" y="6564334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2" y="4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168" y="4"/>
            <a:ext cx="33131" cy="97313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533" y="1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60" y="5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147" y="5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690" y="1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5" y="1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543" tIns="27772" rIns="55543" bIns="2777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771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350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09" y="6560019"/>
            <a:ext cx="810975" cy="2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FFFFFF"/>
              </a:buClr>
              <a:tabLst>
                <a:tab pos="439715" algn="l"/>
              </a:tabLst>
              <a:defRPr sz="825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fld id="{246B8C3E-74F3-454A-897A-9E5AB15D50EC}" type="slidenum">
              <a:rPr lang="it-IT" smtClean="0"/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45000"/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82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933430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211145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488860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766574" indent="-131143" algn="ctr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1725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62286" indent="-196715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  <a:ea typeface="+mn-ea"/>
          <a:cs typeface="+mn-cs"/>
        </a:defRPr>
      </a:lvl1pPr>
      <a:lvl2pPr marL="524573" indent="-174536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425">
          <a:solidFill>
            <a:srgbClr val="FFFFFF"/>
          </a:solidFill>
          <a:latin typeface="+mn-lt"/>
        </a:defRPr>
      </a:lvl2pPr>
      <a:lvl3pPr marL="786858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3pPr>
      <a:lvl4pPr marL="1049144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425">
          <a:solidFill>
            <a:srgbClr val="FFFFFF"/>
          </a:solidFill>
          <a:latin typeface="+mn-lt"/>
        </a:defRPr>
      </a:lvl4pPr>
      <a:lvl5pPr marL="1311431" indent="-131143" algn="l" defTabSz="27771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5pPr>
      <a:lvl6pPr marL="1589145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6pPr>
      <a:lvl7pPr marL="1866860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7pPr>
      <a:lvl8pPr marL="2144575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8pPr>
      <a:lvl9pPr marL="2422289" indent="-131143" algn="l" defTabSz="27771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425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77715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55430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33144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10859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388573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66289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44003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21718" algn="l" defTabSz="55543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fld id="{246B8C3E-74F3-454A-897A-9E5AB15D50EC}" type="slidenum">
              <a:rPr lang="it-IT" smtClean="0"/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45000"/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091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defRPr/>
            </a:pPr>
            <a:fld id="{246B8C3E-74F3-454A-897A-9E5AB15D50EC}" type="slidenum">
              <a:rPr lang="it-IT" smtClean="0"/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45000"/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97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458" y="0"/>
            <a:ext cx="326983" cy="6889670"/>
          </a:xfrm>
          <a:prstGeom prst="rect">
            <a:avLst/>
          </a:prstGeom>
          <a:solidFill>
            <a:srgbClr val="120A64"/>
          </a:solidFill>
          <a:ln>
            <a:noFill/>
          </a:ln>
          <a:extLst/>
        </p:spPr>
        <p:txBody>
          <a:bodyPr lIns="82909" tIns="41455" rIns="82909" bIns="41455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5" y="0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/>
        </p:spPr>
        <p:txBody>
          <a:bodyPr lIns="82909" tIns="41455" rIns="82909" bIns="41455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5"/>
            <a:ext cx="5225966" cy="3917006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588" y="135318"/>
            <a:ext cx="8227871" cy="564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5" y="1605095"/>
            <a:ext cx="8227871" cy="45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4"/>
            <a:ext cx="6621766" cy="236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4545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6365" algn="l"/>
                <a:tab pos="1312728" algn="l"/>
                <a:tab pos="1969094" algn="l"/>
                <a:tab pos="2625458" algn="l"/>
                <a:tab pos="3281822" algn="l"/>
                <a:tab pos="3938187" algn="l"/>
                <a:tab pos="4594552" algn="l"/>
                <a:tab pos="5250916" algn="l"/>
                <a:tab pos="5907280" algn="l"/>
                <a:tab pos="6563645" algn="l"/>
              </a:tabLst>
              <a:defRPr sz="1179">
                <a:solidFill>
                  <a:srgbClr val="C0C0C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4rd Salgee Workshop 2015, 1-3 Sept., Matera, 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3" y="6639189"/>
            <a:ext cx="1463501" cy="215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545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6365" algn="l"/>
                <a:tab pos="1312728" algn="l"/>
              </a:tabLst>
              <a:defRPr sz="1270">
                <a:solidFill>
                  <a:srgbClr val="80808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3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10"/>
            <a:ext cx="30250" cy="878123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00" y="6040338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03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4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6" y="6564333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6" y="6564333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39" y="6564333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3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6" y="6564333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01" y="6564333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2" y="6564333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0" y="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165" y="0"/>
            <a:ext cx="33131" cy="973134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530" y="1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0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144" y="0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687" y="0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2" y="0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909" tIns="41455" rIns="82909" bIns="41455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454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32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07" y="6560015"/>
            <a:ext cx="810975" cy="2965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defRPr sz="1270">
                <a:solidFill>
                  <a:srgbClr val="FFFFFF"/>
                </a:solidFill>
              </a:defRPr>
            </a:lvl1pPr>
          </a:lstStyle>
          <a:p>
            <a:pPr defTabSz="413150" fontAlgn="base">
              <a:spcBef>
                <a:spcPct val="0"/>
              </a:spcBef>
              <a:spcAft>
                <a:spcPct val="0"/>
              </a:spcAft>
            </a:pPr>
            <a:fld id="{4ED7BB44-1408-4931-8124-ADDC60540A2A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pPr defTabSz="41315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0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393335" indent="-195758" algn="ctr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807882" indent="-195758" algn="ctr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2222427" indent="-195758" algn="ctr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636973" indent="-195758" algn="ctr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39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90117" indent="-292228" algn="l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  <a:ea typeface="+mn-ea"/>
          <a:cs typeface="+mn-cs"/>
        </a:defRPr>
      </a:lvl1pPr>
      <a:lvl2pPr marL="781673" indent="-259118" algn="l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176">
          <a:solidFill>
            <a:srgbClr val="FFFFFF"/>
          </a:solidFill>
          <a:latin typeface="+mn-lt"/>
        </a:defRPr>
      </a:lvl2pPr>
      <a:lvl3pPr marL="1173230" indent="-194339" algn="l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</a:defRPr>
      </a:lvl3pPr>
      <a:lvl4pPr marL="1564786" indent="-194339" algn="l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176">
          <a:solidFill>
            <a:srgbClr val="FFFFFF"/>
          </a:solidFill>
          <a:latin typeface="+mn-lt"/>
        </a:defRPr>
      </a:lvl4pPr>
      <a:lvl5pPr marL="1956342" indent="-194339" algn="l" defTabSz="4131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</a:defRPr>
      </a:lvl5pPr>
      <a:lvl6pPr marL="2372124" indent="-195758" algn="l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</a:defRPr>
      </a:lvl6pPr>
      <a:lvl7pPr marL="2786670" indent="-195758" algn="l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</a:defRPr>
      </a:lvl7pPr>
      <a:lvl8pPr marL="3201216" indent="-195758" algn="l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</a:defRPr>
      </a:lvl8pPr>
      <a:lvl9pPr marL="3615762" indent="-195758" algn="l" defTabSz="41454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176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45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092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637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184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730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276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1822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368" algn="l" defTabSz="829092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2.unibas.it/gmasiello/assite/Basilicata_2013_TsSea.gif" TargetMode="External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unibas.it/gmasiello/assite/Basilicata_2013_TsLand.gif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 eaLnBrk="0"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501592" indent="-192916" eaLnBrk="0"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771660" indent="-154338" eaLnBrk="0"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080338" indent="-154338" eaLnBrk="0"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389005" indent="-154338" eaLnBrk="0"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697675" indent="-154338" defTabSz="3086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006335" indent="-154338" defTabSz="3086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15002" indent="-154338" defTabSz="3086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623676" indent="-154338" defTabSz="3086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8718" algn="l"/>
                <a:tab pos="977441" algn="l"/>
                <a:tab pos="1466167" algn="l"/>
                <a:tab pos="1954893" algn="l"/>
                <a:tab pos="2443615" algn="l"/>
                <a:tab pos="2932341" algn="l"/>
                <a:tab pos="3421064" algn="l"/>
                <a:tab pos="3909788" algn="l"/>
                <a:tab pos="4398510" algn="l"/>
                <a:tab pos="4887234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>
              <a:defRPr/>
            </a:pP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4rd </a:t>
            </a:r>
            <a:r>
              <a:rPr lang="en-US" dirty="0" err="1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Salgee</a:t>
            </a:r>
            <a:r>
              <a:rPr lang="en-US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Workshop 2015, 1-3 Sept., Matera, I</a:t>
            </a:r>
            <a:endParaRPr lang="it-IT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43000" y="1509491"/>
            <a:ext cx="6494444" cy="1474062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r" defTabSz="308666">
              <a:defRPr/>
            </a:pPr>
            <a:r>
              <a:rPr lang="en-US" sz="3200" i="1" dirty="0" err="1">
                <a:solidFill>
                  <a:srgbClr val="FFFF00"/>
                </a:solidFill>
              </a:rPr>
              <a:t>Kalman</a:t>
            </a:r>
            <a:r>
              <a:rPr lang="en-US" sz="3200" i="1" dirty="0">
                <a:solidFill>
                  <a:srgbClr val="FFFF00"/>
                </a:solidFill>
              </a:rPr>
              <a:t> Filter simultaneous retrieval of surface emissivity and temperature  from SEVIRI data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018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7" y="864272"/>
            <a:ext cx="622276" cy="62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magine 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05" y="885452"/>
            <a:ext cx="490475" cy="53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92228" y="1175754"/>
            <a:ext cx="2206055" cy="298486"/>
          </a:xfrm>
          <a:prstGeom prst="rect">
            <a:avLst/>
          </a:prstGeom>
          <a:noFill/>
        </p:spPr>
        <p:txBody>
          <a:bodyPr lIns="61726" tIns="30864" rIns="61726" bIns="30864">
            <a:spAutoFit/>
          </a:bodyPr>
          <a:lstStyle/>
          <a:p>
            <a:pPr defTabSz="30866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Spectroscopy</a:t>
            </a: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07504" y="3135102"/>
            <a:ext cx="8784975" cy="1296124"/>
          </a:xfrm>
          <a:prstGeom prst="rect">
            <a:avLst/>
          </a:prstGeom>
        </p:spPr>
        <p:txBody>
          <a:bodyPr/>
          <a:lstStyle>
            <a:lvl1pPr marL="431800" indent="-3238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2pPr>
            <a:lvl3pPr marL="12954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3pPr>
            <a:lvl4pPr marL="17272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4pPr>
            <a:lvl5pPr marL="21590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9pPr>
          </a:lstStyle>
          <a:p>
            <a:pPr marL="80963" indent="0" eaLnBrk="1" hangingPunct="1">
              <a:spcAft>
                <a:spcPts val="1350"/>
              </a:spcAft>
              <a:buNone/>
              <a:defRPr/>
            </a:pPr>
            <a:r>
              <a:rPr lang="it-IT" b="1" kern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Giuliano Liuzzi,  Guido Masiello,  Carmine Serio and Sara </a:t>
            </a:r>
            <a:r>
              <a:rPr lang="it-IT" b="1" kern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Venafra</a:t>
            </a:r>
            <a:r>
              <a:rPr lang="it-IT" b="1" kern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80963" indent="0" eaLnBrk="1" hangingPunct="1">
              <a:spcAft>
                <a:spcPts val="1350"/>
              </a:spcAft>
              <a:buNone/>
              <a:defRPr/>
            </a:pPr>
            <a:r>
              <a:rPr lang="en-US" i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School of Engineering</a:t>
            </a:r>
            <a:r>
              <a:rPr lang="it-IT" i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r>
              <a:rPr lang="it-IT" i="1" kern="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University</a:t>
            </a:r>
            <a:r>
              <a:rPr lang="it-IT" i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of Basilicata, Potenza</a:t>
            </a:r>
          </a:p>
          <a:p>
            <a:pPr marL="80963" indent="0" algn="ctr" eaLnBrk="1" hangingPunct="1">
              <a:spcAft>
                <a:spcPts val="1350"/>
              </a:spcAft>
              <a:buNone/>
              <a:defRPr/>
            </a:pPr>
            <a:endParaRPr lang="it-IT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963" indent="0" algn="ctr" eaLnBrk="1" hangingPunct="1">
              <a:spcAft>
                <a:spcPts val="1350"/>
              </a:spcAft>
              <a:buNone/>
              <a:defRPr/>
            </a:pPr>
            <a:r>
              <a:rPr lang="it-IT" sz="21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</a:t>
            </a:r>
            <a:r>
              <a:rPr lang="it-IT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Carmine Serio</a:t>
            </a: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5112060" y="3699030"/>
            <a:ext cx="3132348" cy="1782198"/>
          </a:xfrm>
          <a:prstGeom prst="rect">
            <a:avLst/>
          </a:prstGeom>
        </p:spPr>
        <p:txBody>
          <a:bodyPr/>
          <a:lstStyle>
            <a:lvl1pPr marL="431800" indent="-3238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2pPr>
            <a:lvl3pPr marL="12954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3pPr>
            <a:lvl4pPr marL="17272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4pPr>
            <a:lvl5pPr marL="21590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9pPr>
          </a:lstStyle>
          <a:p>
            <a:pPr marL="80963" indent="0" eaLnBrk="1" hangingPunct="1">
              <a:spcAft>
                <a:spcPts val="1350"/>
              </a:spcAft>
              <a:buNone/>
              <a:defRPr/>
            </a:pPr>
            <a:endParaRPr lang="it-IT" sz="2100" i="1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8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1143002" y="5018621"/>
            <a:ext cx="6319991" cy="440873"/>
            <a:chOff x="0" y="2197100"/>
            <a:chExt cx="9286875" cy="4968875"/>
          </a:xfrm>
        </p:grpSpPr>
        <p:sp>
          <p:nvSpPr>
            <p:cNvPr id="22" name="Rettangolo arrotondato 21"/>
            <p:cNvSpPr/>
            <p:nvPr/>
          </p:nvSpPr>
          <p:spPr bwMode="auto">
            <a:xfrm>
              <a:off x="0" y="2197100"/>
              <a:ext cx="9286875" cy="4968875"/>
            </a:xfrm>
            <a:prstGeom prst="roundRect">
              <a:avLst>
                <a:gd name="adj" fmla="val 3553"/>
              </a:avLst>
            </a:prstGeom>
            <a:pattFill prst="dotGrid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defRPr/>
              </a:pPr>
              <a:endParaRPr lang="en-US" sz="1350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58775" y="2197100"/>
              <a:ext cx="0" cy="4968875"/>
            </a:xfrm>
            <a:prstGeom prst="line">
              <a:avLst/>
            </a:prstGeom>
            <a:solidFill>
              <a:srgbClr val="00B8FF"/>
            </a:solidFill>
            <a:ln w="444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>
              <a:off x="8926513" y="2197100"/>
              <a:ext cx="0" cy="4968875"/>
            </a:xfrm>
            <a:prstGeom prst="line">
              <a:avLst/>
            </a:prstGeom>
            <a:solidFill>
              <a:srgbClr val="00B8FF"/>
            </a:solidFill>
            <a:ln w="444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uppo 13"/>
          <p:cNvGrpSpPr/>
          <p:nvPr/>
        </p:nvGrpSpPr>
        <p:grpSpPr>
          <a:xfrm>
            <a:off x="1223145" y="2268601"/>
            <a:ext cx="6319991" cy="832536"/>
            <a:chOff x="0" y="2197100"/>
            <a:chExt cx="9286875" cy="4968875"/>
          </a:xfrm>
        </p:grpSpPr>
        <p:sp>
          <p:nvSpPr>
            <p:cNvPr id="15" name="Rettangolo arrotondato 14"/>
            <p:cNvSpPr/>
            <p:nvPr/>
          </p:nvSpPr>
          <p:spPr bwMode="auto">
            <a:xfrm>
              <a:off x="0" y="2197100"/>
              <a:ext cx="9286875" cy="4968875"/>
            </a:xfrm>
            <a:prstGeom prst="roundRect">
              <a:avLst>
                <a:gd name="adj" fmla="val 3553"/>
              </a:avLst>
            </a:prstGeom>
            <a:pattFill prst="dotGrid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27771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defRPr/>
              </a:pPr>
              <a:endParaRPr lang="en-US" sz="1350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18" name="Connettore 1 17"/>
            <p:cNvCxnSpPr/>
            <p:nvPr/>
          </p:nvCxnSpPr>
          <p:spPr bwMode="auto">
            <a:xfrm>
              <a:off x="358775" y="2197100"/>
              <a:ext cx="0" cy="4968875"/>
            </a:xfrm>
            <a:prstGeom prst="line">
              <a:avLst/>
            </a:prstGeom>
            <a:solidFill>
              <a:srgbClr val="00B8FF"/>
            </a:solidFill>
            <a:ln w="444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ttore 1 18"/>
            <p:cNvCxnSpPr/>
            <p:nvPr/>
          </p:nvCxnSpPr>
          <p:spPr bwMode="auto">
            <a:xfrm>
              <a:off x="8926513" y="2197100"/>
              <a:ext cx="0" cy="4968875"/>
            </a:xfrm>
            <a:prstGeom prst="line">
              <a:avLst/>
            </a:prstGeom>
            <a:solidFill>
              <a:srgbClr val="00B8FF"/>
            </a:solidFill>
            <a:ln w="444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465" name="Titolo 30"/>
          <p:cNvSpPr>
            <a:spLocks noGrp="1"/>
          </p:cNvSpPr>
          <p:nvPr>
            <p:ph type="title"/>
          </p:nvPr>
        </p:nvSpPr>
        <p:spPr>
          <a:xfrm>
            <a:off x="1681014" y="857251"/>
            <a:ext cx="5846801" cy="367084"/>
          </a:xfrm>
        </p:spPr>
        <p:txBody>
          <a:bodyPr/>
          <a:lstStyle/>
          <a:p>
            <a:pPr algn="r" eaLnBrk="1">
              <a:defRPr/>
            </a:pPr>
            <a:r>
              <a:rPr lang="en-US" sz="1950" dirty="0"/>
              <a:t>Forward Model</a:t>
            </a:r>
          </a:p>
        </p:txBody>
      </p:sp>
      <p:sp>
        <p:nvSpPr>
          <p:cNvPr id="12" name="Segnaposto contenuto 4"/>
          <p:cNvSpPr>
            <a:spLocks noGrp="1"/>
          </p:cNvSpPr>
          <p:nvPr>
            <p:ph idx="1"/>
          </p:nvPr>
        </p:nvSpPr>
        <p:spPr>
          <a:xfrm>
            <a:off x="1478987" y="1519069"/>
            <a:ext cx="6082232" cy="4162679"/>
          </a:xfrm>
        </p:spPr>
        <p:txBody>
          <a:bodyPr/>
          <a:lstStyle/>
          <a:p>
            <a:pPr algn="just" eaLnBrk="1">
              <a:defRPr/>
            </a:pPr>
            <a:r>
              <a:rPr lang="en-GB" altLang="en-US" sz="1725" dirty="0"/>
              <a:t>σ-SEVIRI is a monochromatic radiative transfer model</a:t>
            </a:r>
            <a:r>
              <a:rPr lang="en-GB" sz="1725" dirty="0">
                <a:cs typeface="Times New Roman" pitchFamily="18" charset="0"/>
              </a:rPr>
              <a:t>: </a:t>
            </a: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dirty="0"/>
              <a:t>It computes Spectral High-resolution quantities</a:t>
            </a: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dirty="0"/>
              <a:t>Then it convolves them with the SEVIRI ISRF</a:t>
            </a: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endParaRPr lang="en-GB" altLang="en-US" sz="1425" dirty="0"/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endParaRPr lang="en-GB" altLang="en-US" sz="1425" dirty="0"/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endParaRPr lang="en-GB" altLang="en-US" sz="1425" dirty="0"/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endParaRPr lang="en-GB" altLang="en-US" sz="1425" dirty="0"/>
          </a:p>
          <a:p>
            <a:pPr marL="308572" lvl="1" indent="0" eaLnBrk="1">
              <a:buSzPct val="45000"/>
              <a:buNone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b="1" i="1" dirty="0">
                <a:solidFill>
                  <a:srgbClr val="FFC000"/>
                </a:solidFill>
              </a:rPr>
              <a:t>		</a:t>
            </a:r>
            <a:endParaRPr lang="en-GB" altLang="en-US" sz="1425" b="1" i="1" dirty="0" smtClean="0">
              <a:solidFill>
                <a:srgbClr val="FFC000"/>
              </a:solidFill>
            </a:endParaRPr>
          </a:p>
          <a:p>
            <a:pPr marL="308572" lvl="1" indent="0" eaLnBrk="1">
              <a:buSzPct val="45000"/>
              <a:buNone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b="1" i="1" dirty="0" smtClean="0">
                <a:solidFill>
                  <a:srgbClr val="FFC000"/>
                </a:solidFill>
              </a:rPr>
              <a:t>The </a:t>
            </a:r>
            <a:r>
              <a:rPr lang="en-GB" altLang="en-US" sz="1425" b="1" i="1" dirty="0">
                <a:solidFill>
                  <a:srgbClr val="FFC000"/>
                </a:solidFill>
              </a:rPr>
              <a:t>code is suitable for general purpose</a:t>
            </a:r>
            <a:endParaRPr lang="en-GB" altLang="en-US" sz="1425" b="1" dirty="0">
              <a:solidFill>
                <a:srgbClr val="FFC000"/>
              </a:solidFill>
            </a:endParaRP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dirty="0"/>
              <a:t>It takes into account both Specular and </a:t>
            </a:r>
            <a:r>
              <a:rPr lang="en-GB" altLang="en-US" sz="1425" dirty="0" err="1"/>
              <a:t>Lambertian</a:t>
            </a:r>
            <a:r>
              <a:rPr lang="en-GB" altLang="en-US" sz="1425" dirty="0"/>
              <a:t> reflection</a:t>
            </a: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dirty="0"/>
              <a:t>It is based on look-up table of optical depth + interpolation procedure</a:t>
            </a: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dirty="0"/>
              <a:t>Simple dependence of the Optical Depth with respect to the Temperature and the gas </a:t>
            </a:r>
            <a:r>
              <a:rPr lang="en-GB" altLang="en-US" sz="1425" dirty="0" smtClean="0"/>
              <a:t>concentration</a:t>
            </a:r>
          </a:p>
          <a:p>
            <a:pPr marL="505286" lvl="1" indent="-196715" eaLnBrk="1">
              <a:buSzPct val="45000"/>
              <a:buFont typeface="Wingdings" pitchFamily="2" charset="2"/>
              <a:buChar char=""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endParaRPr lang="en-GB" altLang="en-US" sz="1425" dirty="0"/>
          </a:p>
          <a:p>
            <a:pPr marL="308572" lvl="1" indent="0" eaLnBrk="1">
              <a:buSzPct val="45000"/>
              <a:buNone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b="1" i="1" dirty="0">
                <a:solidFill>
                  <a:srgbClr val="FFC000"/>
                </a:solidFill>
              </a:rPr>
              <a:t>		Analytical derivative, Fast and Accurate</a:t>
            </a:r>
            <a:r>
              <a:rPr lang="en-GB" altLang="en-US" sz="1425" b="1" dirty="0">
                <a:solidFill>
                  <a:srgbClr val="FFC000"/>
                </a:solidFill>
              </a:rPr>
              <a:t> </a:t>
            </a:r>
          </a:p>
          <a:p>
            <a:pPr marL="308572" lvl="1" indent="0" eaLnBrk="1">
              <a:buSzPct val="45000"/>
              <a:buNone/>
              <a:tabLst>
                <a:tab pos="439715" algn="l"/>
                <a:tab pos="879430" algn="l"/>
                <a:tab pos="1319145" algn="l"/>
                <a:tab pos="1758860" algn="l"/>
                <a:tab pos="2198575" algn="l"/>
                <a:tab pos="2638290" algn="l"/>
                <a:tab pos="3078005" algn="l"/>
                <a:tab pos="3517720" algn="l"/>
                <a:tab pos="3957434" algn="l"/>
                <a:tab pos="4397150" algn="l"/>
                <a:tab pos="4836865" algn="l"/>
                <a:tab pos="5276579" algn="l"/>
              </a:tabLst>
            </a:pPr>
            <a:r>
              <a:rPr lang="en-GB" altLang="en-US" sz="1425" b="1" dirty="0">
                <a:solidFill>
                  <a:srgbClr val="FFC000"/>
                </a:solidFill>
              </a:rPr>
              <a:t>              Specular and </a:t>
            </a:r>
            <a:r>
              <a:rPr lang="en-GB" altLang="en-US" sz="1425" b="1" dirty="0" err="1">
                <a:solidFill>
                  <a:srgbClr val="FFC000"/>
                </a:solidFill>
              </a:rPr>
              <a:t>Lambertian</a:t>
            </a:r>
            <a:r>
              <a:rPr lang="en-GB" altLang="en-US" sz="1425" b="1" dirty="0">
                <a:solidFill>
                  <a:srgbClr val="FFC000"/>
                </a:solidFill>
              </a:rPr>
              <a:t> models for the reflected radiance term</a:t>
            </a:r>
            <a:endParaRPr lang="en-GB" altLang="en-US" sz="1125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407906"/>
              </p:ext>
            </p:extLst>
          </p:nvPr>
        </p:nvGraphicFramePr>
        <p:xfrm>
          <a:off x="2729598" y="2254773"/>
          <a:ext cx="3004426" cy="684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Equazione" r:id="rId3" imgW="2006600" imgH="457200" progId="Equation.3">
                  <p:embed/>
                </p:oleObj>
              </mc:Choice>
              <mc:Fallback>
                <p:oleObj name="Equazione" r:id="rId3" imgW="2006600" imgH="457200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598" y="2254773"/>
                        <a:ext cx="3004426" cy="684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692317"/>
              </p:ext>
            </p:extLst>
          </p:nvPr>
        </p:nvGraphicFramePr>
        <p:xfrm>
          <a:off x="2582751" y="5088225"/>
          <a:ext cx="3439804" cy="32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Equazione" r:id="rId5" imgW="2527300" imgH="241300" progId="Equation.3">
                  <p:embed/>
                </p:oleObj>
              </mc:Choice>
              <mc:Fallback>
                <p:oleObj name="Equazione" r:id="rId5" imgW="2527300" imgH="241300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751" y="5088225"/>
                        <a:ext cx="3439804" cy="3282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2" y="857251"/>
            <a:ext cx="566683" cy="75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Segnaposto piè di pagina 2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26" name="Segnaposto numero diapositiva 2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707464-506B-4BAE-A6F2-5EB85B925387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36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 smtClean="0"/>
              <a:t>Further</a:t>
            </a:r>
            <a:r>
              <a:rPr lang="it-IT" sz="3200" dirty="0" smtClean="0"/>
              <a:t> </a:t>
            </a:r>
            <a:r>
              <a:rPr lang="it-IT" sz="3200" dirty="0" err="1" smtClean="0"/>
              <a:t>constraint</a:t>
            </a:r>
            <a:r>
              <a:rPr lang="it-IT" sz="3200" dirty="0" smtClean="0"/>
              <a:t>, </a:t>
            </a:r>
            <a:br>
              <a:rPr lang="it-IT" sz="3200" dirty="0" smtClean="0"/>
            </a:br>
            <a:r>
              <a:rPr lang="it-IT" sz="3200" dirty="0" smtClean="0"/>
              <a:t>maximum-minimum </a:t>
            </a:r>
            <a:r>
              <a:rPr lang="it-IT" sz="3200" dirty="0" err="1" smtClean="0"/>
              <a:t>channel</a:t>
            </a:r>
            <a:r>
              <a:rPr lang="it-IT" sz="3200" dirty="0" smtClean="0"/>
              <a:t> </a:t>
            </a:r>
            <a:r>
              <a:rPr lang="it-IT" sz="3200" dirty="0" err="1" smtClean="0"/>
              <a:t>emissivity</a:t>
            </a:r>
            <a:r>
              <a:rPr lang="it-IT" sz="3200" dirty="0" smtClean="0"/>
              <a:t> </a:t>
            </a:r>
            <a:r>
              <a:rPr lang="it-IT" sz="3200" dirty="0" err="1" smtClean="0"/>
              <a:t>difference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2800" dirty="0" smtClean="0"/>
              <a:t>Three </a:t>
            </a:r>
            <a:r>
              <a:rPr lang="it-IT" sz="2800" dirty="0" err="1" smtClean="0"/>
              <a:t>bands</a:t>
            </a:r>
            <a:endParaRPr lang="it-IT" sz="2800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3" y="2529161"/>
            <a:ext cx="4040188" cy="3301249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2800" dirty="0" err="1" smtClean="0"/>
              <a:t>Four</a:t>
            </a:r>
            <a:r>
              <a:rPr lang="it-IT" sz="2800" dirty="0" smtClean="0"/>
              <a:t> </a:t>
            </a:r>
            <a:r>
              <a:rPr lang="it-IT" sz="2800" dirty="0" err="1" smtClean="0"/>
              <a:t>bands</a:t>
            </a:r>
            <a:endParaRPr lang="it-IT" sz="2800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36" y="2499894"/>
            <a:ext cx="4012141" cy="3364820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A648DE-B5AF-4733-B504-19C107DB35FA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1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1"/>
          <p:cNvSpPr>
            <a:spLocks noChangeArrowheads="1"/>
          </p:cNvSpPr>
          <p:nvPr/>
        </p:nvSpPr>
        <p:spPr bwMode="auto">
          <a:xfrm>
            <a:off x="2037218" y="2070611"/>
            <a:ext cx="5145373" cy="34283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lIns="61765" tIns="30884" rIns="61765" bIns="30884"/>
          <a:lstStyle/>
          <a:p>
            <a:pPr defTabSz="3088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en-US" altLang="en-US" sz="135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96089" y="6041361"/>
            <a:ext cx="6289532" cy="365125"/>
          </a:xfrm>
        </p:spPr>
        <p:txBody>
          <a:bodyPr/>
          <a:lstStyle>
            <a:lvl1pPr eaLnBrk="0"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501904" indent="-193037" eaLnBrk="0"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772142" indent="-154433" eaLnBrk="0"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081010" indent="-154433" eaLnBrk="0"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389869" indent="-154433" eaLnBrk="0"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698731" indent="-154433" defTabSz="30885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007584" indent="-154433" defTabSz="30885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16442" indent="-154433" defTabSz="30885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625308" indent="-154433" defTabSz="30885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89023" algn="l"/>
                <a:tab pos="978048" algn="l"/>
                <a:tab pos="1467079" algn="l"/>
                <a:tab pos="1956110" algn="l"/>
                <a:tab pos="2445135" algn="l"/>
                <a:tab pos="2934166" algn="l"/>
                <a:tab pos="3423193" algn="l"/>
                <a:tab pos="3912221" algn="l"/>
                <a:tab pos="4401247" algn="l"/>
                <a:tab pos="4890276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>
              <a:defRPr/>
            </a:pPr>
            <a:r>
              <a:rPr lang="en-US" sz="825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4rd Salgee Workshop 2015, 1-3 Sept., Matera, I</a:t>
            </a:r>
            <a:endParaRPr lang="it-IT" sz="825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4A828-E362-4D5D-A75C-B4FB04170B51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12" name="Segnaposto contenuto 4"/>
          <p:cNvSpPr>
            <a:spLocks noGrp="1"/>
          </p:cNvSpPr>
          <p:nvPr>
            <p:ph idx="4294967295"/>
          </p:nvPr>
        </p:nvSpPr>
        <p:spPr>
          <a:xfrm>
            <a:off x="0" y="1157288"/>
            <a:ext cx="6081713" cy="636587"/>
          </a:xfrm>
        </p:spPr>
        <p:txBody>
          <a:bodyPr>
            <a:normAutofit lnSpcReduction="10000"/>
          </a:bodyPr>
          <a:lstStyle/>
          <a:p>
            <a:pPr marL="291707" indent="-218782" algn="just" defTabSz="308859">
              <a:defRPr/>
            </a:pPr>
            <a:r>
              <a:rPr lang="en-GB" altLang="en-US" sz="1875" dirty="0"/>
              <a:t>SEVIRI spectral response functions over-imposed to a typical IASI spectrum</a:t>
            </a:r>
            <a:endParaRPr lang="en-GB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3496" name="Segnaposto contenuto 9" descr="iasi_sevir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12" y="2166934"/>
            <a:ext cx="4280309" cy="32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arrotondato 1"/>
          <p:cNvSpPr/>
          <p:nvPr/>
        </p:nvSpPr>
        <p:spPr bwMode="auto">
          <a:xfrm>
            <a:off x="1148402" y="2779048"/>
            <a:ext cx="1356908" cy="293668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65" tIns="30884" rIns="61765" bIns="30884"/>
          <a:lstStyle/>
          <a:p>
            <a:pPr algn="ctr" defTabSz="3088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it-IT" sz="1350" b="1" dirty="0" err="1">
                <a:solidFill>
                  <a:prstClr val="white"/>
                </a:solidFill>
              </a:rPr>
              <a:t>Ch</a:t>
            </a:r>
            <a:r>
              <a:rPr lang="it-IT" sz="1350" b="1" dirty="0">
                <a:solidFill>
                  <a:prstClr val="white"/>
                </a:solidFill>
              </a:rPr>
              <a:t>. 7 @ 12 </a:t>
            </a:r>
            <a:r>
              <a:rPr lang="el-GR" sz="1350" b="1" dirty="0">
                <a:solidFill>
                  <a:prstClr val="white"/>
                </a:solidFill>
              </a:rPr>
              <a:t>μ</a:t>
            </a:r>
            <a:r>
              <a:rPr lang="it-IT" sz="1350" b="1" dirty="0">
                <a:solidFill>
                  <a:prstClr val="white"/>
                </a:solidFill>
              </a:rPr>
              <a:t>m</a:t>
            </a:r>
            <a:endParaRPr lang="en-US" sz="1350" b="1" dirty="0">
              <a:solidFill>
                <a:prstClr val="white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907639" y="3449539"/>
            <a:ext cx="1538790" cy="293668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65" tIns="30884" rIns="61765" bIns="30884"/>
          <a:lstStyle/>
          <a:p>
            <a:pPr algn="ctr" defTabSz="3088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it-IT" sz="1350" b="1" dirty="0" err="1">
                <a:solidFill>
                  <a:prstClr val="white"/>
                </a:solidFill>
              </a:rPr>
              <a:t>Ch</a:t>
            </a:r>
            <a:r>
              <a:rPr lang="it-IT" sz="1350" b="1" dirty="0">
                <a:solidFill>
                  <a:prstClr val="white"/>
                </a:solidFill>
              </a:rPr>
              <a:t>. 6 @ 10.8 </a:t>
            </a:r>
            <a:r>
              <a:rPr lang="el-GR" sz="1350" b="1" dirty="0">
                <a:solidFill>
                  <a:prstClr val="white"/>
                </a:solidFill>
              </a:rPr>
              <a:t>μ</a:t>
            </a:r>
            <a:r>
              <a:rPr lang="it-IT" sz="1350" b="1" dirty="0">
                <a:solidFill>
                  <a:prstClr val="white"/>
                </a:solidFill>
              </a:rPr>
              <a:t>m</a:t>
            </a:r>
            <a:endParaRPr lang="en-US" sz="1350" b="1" dirty="0">
              <a:solidFill>
                <a:prstClr val="white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1224219" y="4911371"/>
            <a:ext cx="1372032" cy="245084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65" tIns="30884" rIns="61765" bIns="30884"/>
          <a:lstStyle/>
          <a:p>
            <a:pPr algn="ctr" defTabSz="3088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it-IT" sz="1350" b="1" dirty="0" err="1">
                <a:solidFill>
                  <a:prstClr val="white"/>
                </a:solidFill>
              </a:rPr>
              <a:t>Ch</a:t>
            </a:r>
            <a:r>
              <a:rPr lang="it-IT" sz="1350" b="1" dirty="0">
                <a:solidFill>
                  <a:prstClr val="white"/>
                </a:solidFill>
              </a:rPr>
              <a:t>. 4 @ 8.7 </a:t>
            </a:r>
            <a:r>
              <a:rPr lang="el-GR" sz="1350" b="1" dirty="0">
                <a:solidFill>
                  <a:prstClr val="white"/>
                </a:solidFill>
              </a:rPr>
              <a:t>μ</a:t>
            </a:r>
            <a:r>
              <a:rPr lang="it-IT" sz="1350" b="1" dirty="0">
                <a:solidFill>
                  <a:prstClr val="white"/>
                </a:solidFill>
              </a:rPr>
              <a:t>m</a:t>
            </a:r>
            <a:endParaRPr lang="en-US" sz="1350" b="1" dirty="0">
              <a:solidFill>
                <a:prstClr val="white"/>
              </a:solidFill>
            </a:endParaRPr>
          </a:p>
        </p:txBody>
      </p:sp>
      <p:cxnSp>
        <p:nvCxnSpPr>
          <p:cNvPr id="63500" name="Connettore 2 3"/>
          <p:cNvCxnSpPr>
            <a:cxnSpLocks noChangeShapeType="1"/>
            <a:stCxn id="2" idx="3"/>
          </p:cNvCxnSpPr>
          <p:nvPr/>
        </p:nvCxnSpPr>
        <p:spPr bwMode="auto">
          <a:xfrm flipV="1">
            <a:off x="2505315" y="2596636"/>
            <a:ext cx="988511" cy="32929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1" name="Connettore 2 17"/>
          <p:cNvCxnSpPr>
            <a:cxnSpLocks noChangeShapeType="1"/>
          </p:cNvCxnSpPr>
          <p:nvPr/>
        </p:nvCxnSpPr>
        <p:spPr bwMode="auto">
          <a:xfrm flipV="1">
            <a:off x="2336763" y="2876678"/>
            <a:ext cx="1188462" cy="608433"/>
          </a:xfrm>
          <a:prstGeom prst="straightConnector1">
            <a:avLst/>
          </a:prstGeom>
          <a:noFill/>
          <a:ln w="38100" algn="ctr">
            <a:solidFill>
              <a:schemeClr val="bg1">
                <a:lumMod val="65000"/>
                <a:lumOff val="3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2" name="Connettore 2 20"/>
          <p:cNvCxnSpPr>
            <a:cxnSpLocks noChangeShapeType="1"/>
          </p:cNvCxnSpPr>
          <p:nvPr/>
        </p:nvCxnSpPr>
        <p:spPr bwMode="auto">
          <a:xfrm flipV="1">
            <a:off x="2596257" y="3967751"/>
            <a:ext cx="1237421" cy="983402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Connettore 2 5"/>
          <p:cNvCxnSpPr/>
          <p:nvPr/>
        </p:nvCxnSpPr>
        <p:spPr>
          <a:xfrm flipV="1">
            <a:off x="2505310" y="3340618"/>
            <a:ext cx="1202594" cy="79476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885975" y="3979321"/>
            <a:ext cx="184067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Ch</a:t>
            </a:r>
            <a:r>
              <a:rPr lang="it-IT" dirty="0" smtClean="0">
                <a:solidFill>
                  <a:schemeClr val="bg1"/>
                </a:solidFill>
              </a:rPr>
              <a:t>. 5 @ 9.7 </a:t>
            </a:r>
            <a:r>
              <a:rPr lang="it-IT" dirty="0" smtClean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arrotondato 1"/>
          <p:cNvSpPr>
            <a:spLocks noChangeArrowheads="1"/>
          </p:cNvSpPr>
          <p:nvPr/>
        </p:nvSpPr>
        <p:spPr bwMode="auto">
          <a:xfrm>
            <a:off x="1198136" y="1437932"/>
            <a:ext cx="3687137" cy="31343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lIns="62085" tIns="31043" rIns="62085" bIns="31043"/>
          <a:lstStyle/>
          <a:p>
            <a:pPr defTabSz="31043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en-US" altLang="en-US" sz="135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1435791" y="857253"/>
            <a:ext cx="6164422" cy="367085"/>
          </a:xfrm>
        </p:spPr>
        <p:txBody>
          <a:bodyPr/>
          <a:lstStyle/>
          <a:p>
            <a:pPr algn="r" defTabSz="310432">
              <a:defRPr/>
            </a:pPr>
            <a:r>
              <a:rPr lang="en-GB" sz="2100" dirty="0"/>
              <a:t>Background Information, Atmospheric State</a:t>
            </a:r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190536" y="5779436"/>
            <a:ext cx="5586440" cy="221330"/>
          </a:xfrm>
        </p:spPr>
        <p:txBody>
          <a:bodyPr/>
          <a:lstStyle>
            <a:lvl1pPr eaLnBrk="0"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504454" indent="-194021" eaLnBrk="0"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776080" indent="-155218" eaLnBrk="0"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086514" indent="-155218" eaLnBrk="0"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396947" indent="-155218" eaLnBrk="0"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707380" indent="-155218" defTabSz="31043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017811" indent="-155218" defTabSz="31043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28246" indent="-155218" defTabSz="31043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638676" indent="-155218" defTabSz="31043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1519" algn="l"/>
                <a:tab pos="983033" algn="l"/>
                <a:tab pos="1474553" algn="l"/>
                <a:tab pos="1966072" algn="l"/>
                <a:tab pos="2457589" algn="l"/>
                <a:tab pos="2949110" algn="l"/>
                <a:tab pos="3440627" algn="l"/>
                <a:tab pos="3932145" algn="l"/>
                <a:tab pos="4423662" algn="l"/>
                <a:tab pos="4915181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en-US" sz="825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4rd Salgee Workshop 2015, 1-3 Sept., Matera, I</a:t>
            </a:r>
            <a:endParaRPr lang="it-IT" sz="825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>
                <a:solidFill>
                  <a:srgbClr val="00C6BB"/>
                </a:solidFill>
              </a:rPr>
              <a:pPr>
                <a:defRPr/>
              </a:pPr>
              <a:t>13</a:t>
            </a:fld>
            <a:endParaRPr lang="it-IT">
              <a:solidFill>
                <a:srgbClr val="00C6BB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915552" y="1485617"/>
            <a:ext cx="2751627" cy="38165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3775" rIns="0" bIns="0"/>
          <a:lstStyle>
            <a:lvl1pPr marL="107950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ECMWF Operation Analysis from MARS platform.</a:t>
            </a: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High spatial Resolution (0.125x0.125)</a:t>
            </a: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 </a:t>
            </a: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91 Pressure levels until June 25</a:t>
            </a:r>
            <a:r>
              <a:rPr lang="en-GB" sz="1350" b="1" baseline="30000" dirty="0">
                <a:solidFill>
                  <a:srgbClr val="FFFF00"/>
                </a:solidFill>
              </a:rPr>
              <a:t>th</a:t>
            </a:r>
            <a:r>
              <a:rPr lang="en-GB" sz="1350" b="1" dirty="0">
                <a:solidFill>
                  <a:srgbClr val="FFFF00"/>
                </a:solidFill>
              </a:rPr>
              <a:t> 2013</a:t>
            </a: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137 Pressure levels from June 26</a:t>
            </a:r>
            <a:r>
              <a:rPr lang="en-GB" sz="1350" b="1" baseline="30000" dirty="0">
                <a:solidFill>
                  <a:srgbClr val="FFFF00"/>
                </a:solidFill>
              </a:rPr>
              <a:t>th</a:t>
            </a:r>
            <a:r>
              <a:rPr lang="en-GB" sz="1350" b="1" dirty="0">
                <a:solidFill>
                  <a:srgbClr val="FFFF00"/>
                </a:solidFill>
              </a:rPr>
              <a:t> 2013</a:t>
            </a: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06121" indent="-232825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SKT, Skin temperature</a:t>
            </a:r>
          </a:p>
          <a:p>
            <a:pPr marL="306121" indent="-232825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SP, Surface Pressure</a:t>
            </a:r>
          </a:p>
          <a:p>
            <a:pPr marL="306121" indent="-232825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TCC, Total Cloud Cover</a:t>
            </a:r>
          </a:p>
          <a:p>
            <a:pPr marL="306121" indent="-232825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T, Temperature</a:t>
            </a:r>
          </a:p>
          <a:p>
            <a:pPr marL="306121" indent="-232825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Q, Specific Humidity</a:t>
            </a:r>
          </a:p>
          <a:p>
            <a:pPr marL="306121" indent="-232825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O3, Specific Ozone</a:t>
            </a: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4760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7112"/>
          <a:stretch>
            <a:fillRect/>
          </a:stretch>
        </p:blipFill>
        <p:spPr bwMode="auto">
          <a:xfrm>
            <a:off x="1503836" y="1575232"/>
            <a:ext cx="3075729" cy="270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32555" y="4441739"/>
            <a:ext cx="2900714" cy="3131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0" tIns="3775" rIns="0" bIns="0"/>
          <a:lstStyle>
            <a:lvl1pPr marL="107950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defTabSz="310432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002FA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ECMWF,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24199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"/>
          <p:cNvSpPr>
            <a:spLocks noChangeArrowheads="1"/>
          </p:cNvSpPr>
          <p:nvPr/>
        </p:nvSpPr>
        <p:spPr bwMode="auto">
          <a:xfrm>
            <a:off x="1274756" y="2302630"/>
            <a:ext cx="6277219" cy="31343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lIns="62157" tIns="31079" rIns="62157" bIns="31079"/>
          <a:lstStyle/>
          <a:p>
            <a:pPr defTabSz="31078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en-US" altLang="en-US" sz="135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1435782" y="857253"/>
            <a:ext cx="6164422" cy="367085"/>
          </a:xfrm>
        </p:spPr>
        <p:txBody>
          <a:bodyPr/>
          <a:lstStyle/>
          <a:p>
            <a:pPr algn="r" defTabSz="310787">
              <a:defRPr/>
            </a:pPr>
            <a:r>
              <a:rPr lang="en-GB" sz="2100" dirty="0"/>
              <a:t>Background Information, Emissivity</a:t>
            </a:r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190536" y="5779427"/>
            <a:ext cx="5586440" cy="221330"/>
          </a:xfrm>
        </p:spPr>
        <p:txBody>
          <a:bodyPr/>
          <a:lstStyle>
            <a:lvl1pPr eaLnBrk="0"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505028" indent="-194242" eaLnBrk="0"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776966" indent="-155394" eaLnBrk="0"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087754" indent="-155394" eaLnBrk="0"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398540" indent="-155394" eaLnBrk="0"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709327" indent="-155394" defTabSz="31078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020114" indent="-155394" defTabSz="31078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30903" indent="-155394" defTabSz="31078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641688" indent="-155394" defTabSz="31078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2080" algn="l"/>
                <a:tab pos="984155" algn="l"/>
                <a:tab pos="1476236" algn="l"/>
                <a:tab pos="1968316" algn="l"/>
                <a:tab pos="2460393" algn="l"/>
                <a:tab pos="2952475" algn="l"/>
                <a:tab pos="3444553" algn="l"/>
                <a:tab pos="3936632" algn="l"/>
                <a:tab pos="4428710" algn="l"/>
                <a:tab pos="492079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en-US" sz="825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4rd Salgee Workshop 2015, 1-3 Sept., Matera, I</a:t>
            </a:r>
            <a:endParaRPr lang="it-IT" sz="825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>
                <a:solidFill>
                  <a:srgbClr val="00C6BB"/>
                </a:solidFill>
              </a:rPr>
              <a:pPr>
                <a:defRPr/>
              </a:pPr>
              <a:t>14</a:t>
            </a:fld>
            <a:endParaRPr lang="it-IT">
              <a:solidFill>
                <a:srgbClr val="00C6BB"/>
              </a:solidFill>
            </a:endParaRPr>
          </a:p>
        </p:txBody>
      </p:sp>
      <p:sp>
        <p:nvSpPr>
          <p:cNvPr id="75783" name="Text Box 3"/>
          <p:cNvSpPr txBox="1">
            <a:spLocks noChangeArrowheads="1"/>
          </p:cNvSpPr>
          <p:nvPr/>
        </p:nvSpPr>
        <p:spPr bwMode="auto">
          <a:xfrm>
            <a:off x="1274756" y="1224338"/>
            <a:ext cx="6378329" cy="5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775" rIns="0" bIns="0"/>
          <a:lstStyle>
            <a:lvl1pPr marL="107950" eaLnBrk="0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3000"/>
              </a:lnSpc>
              <a:buClr>
                <a:srgbClr val="FFFFFF"/>
              </a:buClr>
              <a:buSzPct val="75000"/>
              <a:buFont typeface="Symbol" pitchFamily="18" charset="2"/>
              <a:buChar char="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3000"/>
              </a:lnSpc>
              <a:buClr>
                <a:srgbClr val="FFFFFF"/>
              </a:buClr>
              <a:buSzPct val="75000"/>
              <a:buFont typeface="Symbol" pitchFamily="18" charset="2"/>
              <a:buChar char="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5pPr>
            <a:lvl6pPr marL="25146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6pPr>
            <a:lvl7pPr marL="29718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7pPr>
            <a:lvl8pPr marL="34290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8pPr>
            <a:lvl9pPr marL="38862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FFF"/>
                </a:solidFill>
                <a:latin typeface="Calibri" pitchFamily="34" charset="0"/>
              </a:defRPr>
            </a:lvl9pPr>
          </a:lstStyle>
          <a:p>
            <a:pPr defTabSz="309740" eaLnBrk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GB" altLang="it-IT" sz="1400" b="1" dirty="0">
                <a:solidFill>
                  <a:srgbClr val="FFFF00"/>
                </a:solidFill>
                <a:latin typeface="Arial" pitchFamily="34" charset="0"/>
                <a:ea typeface="WenQuanYi Micro Hei"/>
                <a:cs typeface="WenQuanYi Micro Hei"/>
              </a:rPr>
              <a:t>UW/BFEMIS, database, Monthly mean and covariance computed for the 10 years period 2003-2012.</a:t>
            </a:r>
          </a:p>
          <a:p>
            <a:pPr defTabSz="309740" eaLnBrk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None/>
            </a:pPr>
            <a:endParaRPr lang="en-GB" altLang="it-IT" sz="1200" b="1" dirty="0">
              <a:solidFill>
                <a:srgbClr val="FFFF00"/>
              </a:solidFill>
              <a:latin typeface="Arial" pitchFamily="34" charset="0"/>
              <a:ea typeface="WenQuanYi Micro Hei"/>
              <a:cs typeface="WenQuanYi Micro Hei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429294" y="4224712"/>
            <a:ext cx="2900714" cy="3131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3775" rIns="0" bIns="0"/>
          <a:lstStyle>
            <a:lvl1pPr marL="107950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defTabSz="310787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ECMWF, Skin temperature</a:t>
            </a:r>
          </a:p>
        </p:txBody>
      </p:sp>
      <p:pic>
        <p:nvPicPr>
          <p:cNvPr id="75785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16438" r="2281" b="2696"/>
          <a:stretch>
            <a:fillRect/>
          </a:stretch>
        </p:blipFill>
        <p:spPr bwMode="auto">
          <a:xfrm>
            <a:off x="4413201" y="2800640"/>
            <a:ext cx="2988221" cy="22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16605" r="1958" b="2528"/>
          <a:stretch>
            <a:fillRect/>
          </a:stretch>
        </p:blipFill>
        <p:spPr bwMode="auto">
          <a:xfrm>
            <a:off x="1429298" y="2800640"/>
            <a:ext cx="2983900" cy="22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7871" cy="564303"/>
          </a:xfrm>
        </p:spPr>
        <p:txBody>
          <a:bodyPr/>
          <a:lstStyle/>
          <a:p>
            <a:r>
              <a:rPr lang="en-GB" sz="2400" dirty="0" smtClean="0"/>
              <a:t>Results from the three LSA SAF validation stations</a:t>
            </a:r>
            <a:br>
              <a:rPr lang="en-GB" sz="2400" dirty="0" smtClean="0"/>
            </a:br>
            <a:r>
              <a:rPr lang="en-GB" sz="2400" dirty="0" smtClean="0"/>
              <a:t>Comparison with in situ Surface Temperature</a:t>
            </a:r>
            <a:endParaRPr lang="en-GB" sz="2400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840919"/>
              </p:ext>
            </p:extLst>
          </p:nvPr>
        </p:nvGraphicFramePr>
        <p:xfrm>
          <a:off x="2195736" y="1844824"/>
          <a:ext cx="5400600" cy="324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800200"/>
                <a:gridCol w="1800200"/>
              </a:tblGrid>
              <a:tr h="922784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Mean difference with in situ data</a:t>
                      </a:r>
                    </a:p>
                    <a:p>
                      <a:pPr algn="ctr"/>
                      <a:r>
                        <a:rPr lang="en-US" sz="1600" dirty="0" smtClean="0"/>
                        <a:t>(°C)</a:t>
                      </a:r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Standard </a:t>
                      </a:r>
                      <a:r>
                        <a:rPr lang="it-IT" sz="1600" dirty="0" err="1" smtClean="0"/>
                        <a:t>deviation</a:t>
                      </a:r>
                      <a:r>
                        <a:rPr lang="it-IT" sz="1600" dirty="0" smtClean="0"/>
                        <a:t>  of the </a:t>
                      </a:r>
                      <a:r>
                        <a:rPr lang="it-IT" sz="1600" dirty="0" err="1" smtClean="0"/>
                        <a:t>difference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(°C)</a:t>
                      </a:r>
                      <a:endParaRPr lang="it-IT" sz="1600" dirty="0"/>
                    </a:p>
                  </a:txBody>
                  <a:tcPr/>
                </a:tc>
              </a:tr>
              <a:tr h="725046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Dahra</a:t>
                      </a:r>
                      <a:endParaRPr lang="it-IT" sz="1600" dirty="0" smtClean="0"/>
                    </a:p>
                    <a:p>
                      <a:r>
                        <a:rPr lang="it-IT" sz="1600" dirty="0" err="1" smtClean="0"/>
                        <a:t>Jan</a:t>
                      </a:r>
                      <a:r>
                        <a:rPr lang="it-IT" sz="1600" dirty="0" smtClean="0"/>
                        <a:t>.-to </a:t>
                      </a:r>
                      <a:r>
                        <a:rPr lang="it-IT" sz="1600" dirty="0" err="1" smtClean="0"/>
                        <a:t>Oct</a:t>
                      </a:r>
                      <a:r>
                        <a:rPr lang="it-IT" sz="1600" dirty="0" smtClean="0"/>
                        <a:t>. 2011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-0.70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0.96</a:t>
                      </a:r>
                      <a:endParaRPr lang="it-IT" sz="1600" dirty="0"/>
                    </a:p>
                  </a:txBody>
                  <a:tcPr/>
                </a:tc>
              </a:tr>
              <a:tr h="725046">
                <a:tc>
                  <a:txBody>
                    <a:bodyPr/>
                    <a:lstStyle/>
                    <a:p>
                      <a:r>
                        <a:rPr lang="it-IT" sz="1600" smtClean="0"/>
                        <a:t>Evora</a:t>
                      </a:r>
                    </a:p>
                    <a:p>
                      <a:r>
                        <a:rPr lang="it-IT" sz="1600" smtClean="0"/>
                        <a:t>Jan. to Dec. 2010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+0.91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1.62</a:t>
                      </a:r>
                      <a:endParaRPr lang="it-IT" sz="1600" dirty="0"/>
                    </a:p>
                  </a:txBody>
                  <a:tcPr/>
                </a:tc>
              </a:tr>
              <a:tr h="725046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Gobabeb</a:t>
                      </a:r>
                      <a:endParaRPr lang="it-IT" sz="1600" dirty="0" smtClean="0"/>
                    </a:p>
                    <a:p>
                      <a:r>
                        <a:rPr lang="it-IT" sz="1600" dirty="0" err="1" smtClean="0"/>
                        <a:t>Jan</a:t>
                      </a:r>
                      <a:r>
                        <a:rPr lang="it-IT" sz="1600" dirty="0" smtClean="0"/>
                        <a:t>.</a:t>
                      </a:r>
                      <a:r>
                        <a:rPr lang="it-IT" sz="1600" baseline="0" dirty="0" smtClean="0"/>
                        <a:t> to </a:t>
                      </a:r>
                      <a:r>
                        <a:rPr lang="it-IT" sz="1600" baseline="0" dirty="0" err="1" smtClean="0"/>
                        <a:t>Dec</a:t>
                      </a:r>
                      <a:r>
                        <a:rPr lang="it-IT" sz="1600" baseline="0" dirty="0" smtClean="0"/>
                        <a:t>. 2010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+0.86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1.18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8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An </a:t>
            </a:r>
            <a:r>
              <a:rPr lang="it-IT" sz="2400" dirty="0" err="1" smtClean="0"/>
              <a:t>example</a:t>
            </a:r>
            <a:r>
              <a:rPr lang="it-IT" sz="2400" dirty="0" smtClean="0"/>
              <a:t> from </a:t>
            </a:r>
            <a:r>
              <a:rPr lang="it-IT" sz="2400" dirty="0" err="1" smtClean="0"/>
              <a:t>Dahra</a:t>
            </a:r>
            <a:r>
              <a:rPr lang="it-IT" sz="2400" dirty="0" smtClean="0"/>
              <a:t> station</a:t>
            </a:r>
            <a:endParaRPr lang="it-IT" sz="24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287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 smtClean="0"/>
              <a:t>Emissivity</a:t>
            </a:r>
            <a:r>
              <a:rPr lang="it-IT" sz="2800" dirty="0" smtClean="0"/>
              <a:t> </a:t>
            </a:r>
            <a:r>
              <a:rPr lang="it-IT" sz="2800" dirty="0" err="1" smtClean="0"/>
              <a:t>Retrieval</a:t>
            </a:r>
            <a:r>
              <a:rPr lang="it-IT" sz="2800" dirty="0" smtClean="0"/>
              <a:t> (Evora Station)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48" y="1831848"/>
            <a:ext cx="4890516" cy="4070604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04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 smtClean="0"/>
              <a:t>Emissivity</a:t>
            </a:r>
            <a:r>
              <a:rPr lang="it-IT" sz="2800" dirty="0" smtClean="0"/>
              <a:t> </a:t>
            </a:r>
            <a:r>
              <a:rPr lang="it-IT" sz="2800" dirty="0" err="1" smtClean="0"/>
              <a:t>Retrieval</a:t>
            </a:r>
            <a:r>
              <a:rPr lang="it-IT" sz="2800" dirty="0" smtClean="0"/>
              <a:t> (</a:t>
            </a:r>
            <a:r>
              <a:rPr lang="it-IT" sz="2800" dirty="0" err="1" smtClean="0"/>
              <a:t>Gobabeb</a:t>
            </a:r>
            <a:r>
              <a:rPr lang="it-IT" sz="2800" dirty="0" smtClean="0"/>
              <a:t> Station)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22" y="1412776"/>
            <a:ext cx="4864608" cy="3986784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3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/>
              <a:t>Comparison with ECMWF data show excellent agreement (statistics based on  </a:t>
            </a:r>
            <a:r>
              <a:rPr lang="en-US" sz="1500" dirty="0" smtClean="0"/>
              <a:t>2,754,238 </a:t>
            </a:r>
            <a:r>
              <a:rPr lang="en-US" sz="1500" dirty="0"/>
              <a:t>data points)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49" y="699628"/>
            <a:ext cx="6843903" cy="57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Brief </a:t>
            </a:r>
            <a:r>
              <a:rPr lang="it-IT" sz="3200" dirty="0" err="1" smtClean="0"/>
              <a:t>outline</a:t>
            </a: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Background </a:t>
            </a:r>
          </a:p>
          <a:p>
            <a:r>
              <a:rPr lang="it-IT" sz="2800" dirty="0" err="1" smtClean="0"/>
              <a:t>Aim</a:t>
            </a:r>
            <a:r>
              <a:rPr lang="it-IT" sz="2800" dirty="0" smtClean="0"/>
              <a:t> and scope </a:t>
            </a:r>
          </a:p>
          <a:p>
            <a:r>
              <a:rPr lang="it-IT" sz="2800" dirty="0" smtClean="0"/>
              <a:t>Basic </a:t>
            </a:r>
            <a:r>
              <a:rPr lang="it-IT" sz="2800" dirty="0" err="1" smtClean="0"/>
              <a:t>methodology</a:t>
            </a:r>
            <a:endParaRPr lang="it-IT" sz="2800" dirty="0" smtClean="0"/>
          </a:p>
          <a:p>
            <a:r>
              <a:rPr lang="it-IT" sz="2800" dirty="0" err="1" smtClean="0"/>
              <a:t>Results</a:t>
            </a:r>
            <a:r>
              <a:rPr lang="it-IT" sz="2800" dirty="0" smtClean="0"/>
              <a:t> with </a:t>
            </a:r>
            <a:r>
              <a:rPr lang="it-IT" sz="2800" dirty="0" err="1" smtClean="0"/>
              <a:t>emphasis</a:t>
            </a:r>
            <a:r>
              <a:rPr lang="it-IT" sz="2800" dirty="0" smtClean="0"/>
              <a:t> on </a:t>
            </a:r>
            <a:r>
              <a:rPr lang="it-IT" sz="2800" dirty="0" err="1" smtClean="0"/>
              <a:t>potential</a:t>
            </a:r>
            <a:r>
              <a:rPr lang="it-IT" sz="2800" dirty="0" smtClean="0"/>
              <a:t> l</a:t>
            </a:r>
            <a:r>
              <a:rPr lang="en-US" sz="2800" dirty="0" smtClean="0"/>
              <a:t>and </a:t>
            </a:r>
            <a:r>
              <a:rPr lang="en-US" sz="2800" dirty="0"/>
              <a:t>cover change detection </a:t>
            </a:r>
            <a:r>
              <a:rPr lang="it-IT" sz="2800" dirty="0" err="1" smtClean="0"/>
              <a:t>applications</a:t>
            </a:r>
            <a:endParaRPr lang="it-IT" sz="2800" dirty="0" smtClean="0"/>
          </a:p>
          <a:p>
            <a:r>
              <a:rPr lang="it-IT" sz="2800" dirty="0" err="1" smtClean="0"/>
              <a:t>Conclusions</a:t>
            </a:r>
            <a:endParaRPr lang="it-IT" sz="2800" dirty="0" smtClean="0"/>
          </a:p>
          <a:p>
            <a:pPr marL="65571" indent="0">
              <a:buNone/>
            </a:pP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4A09837-2A62-48B9-B553-3EE643958033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8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Comparison with MODIS shows a bias of 0.07 K and a standard deviation of 1.05 K (statistics based on </a:t>
            </a:r>
            <a:r>
              <a:rPr lang="en-US" sz="1800" dirty="0" smtClean="0"/>
              <a:t>3,230,710 </a:t>
            </a:r>
            <a:r>
              <a:rPr lang="en-US" sz="1800" dirty="0"/>
              <a:t>data points)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9F2FAE1-9E1A-4036-8CD4-A2EFAF8FFFB8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13" y="716438"/>
            <a:ext cx="6841775" cy="57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Applications to Full Disk and </a:t>
            </a:r>
            <a:r>
              <a:rPr lang="it-IT" dirty="0" err="1" smtClean="0"/>
              <a:t>Regional</a:t>
            </a:r>
            <a:r>
              <a:rPr lang="it-IT" dirty="0" smtClean="0"/>
              <a:t> scale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pic>
        <p:nvPicPr>
          <p:cNvPr id="6" name="Segnaposto contenuto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6309" y="2222287"/>
            <a:ext cx="3983952" cy="363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testo 9"/>
          <p:cNvSpPr txBox="1">
            <a:spLocks/>
          </p:cNvSpPr>
          <p:nvPr/>
        </p:nvSpPr>
        <p:spPr bwMode="auto">
          <a:xfrm>
            <a:off x="5206573" y="2636912"/>
            <a:ext cx="30515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2286" indent="-196715" algn="l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24573" indent="-174536" algn="l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1425">
                <a:solidFill>
                  <a:srgbClr val="FFFFFF"/>
                </a:solidFill>
                <a:latin typeface="+mn-lt"/>
              </a:defRPr>
            </a:lvl2pPr>
            <a:lvl3pPr marL="786858" indent="-131143" algn="l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</a:defRPr>
            </a:lvl3pPr>
            <a:lvl4pPr marL="1049144" indent="-131143" algn="l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1425">
                <a:solidFill>
                  <a:srgbClr val="FFFFFF"/>
                </a:solidFill>
                <a:latin typeface="+mn-lt"/>
              </a:defRPr>
            </a:lvl4pPr>
            <a:lvl5pPr marL="1311431" indent="-131143" algn="l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</a:defRPr>
            </a:lvl5pPr>
            <a:lvl6pPr marL="1589145" indent="-131143" algn="l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</a:defRPr>
            </a:lvl6pPr>
            <a:lvl7pPr marL="1866860" indent="-131143" algn="l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</a:defRPr>
            </a:lvl7pPr>
            <a:lvl8pPr marL="2144575" indent="-131143" algn="l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</a:defRPr>
            </a:lvl8pPr>
            <a:lvl9pPr marL="2422289" indent="-131143" algn="l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1425">
                <a:solidFill>
                  <a:srgbClr val="FFFFFF"/>
                </a:solidFill>
                <a:latin typeface="+mn-lt"/>
              </a:defRPr>
            </a:lvl9pPr>
          </a:lstStyle>
          <a:p>
            <a:pPr marL="257175" marR="0" lvl="0" indent="-257175" algn="l" defTabSz="27771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C6BB"/>
              </a:buClr>
              <a:buSzPct val="45000"/>
              <a:buFont typeface="Wingdings 2" charset="2"/>
              <a:buChar char="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MSG-9 and MSG-10  SEVIRI Pixels with VZA  &lt;= 70°</a:t>
            </a:r>
          </a:p>
          <a:p>
            <a:pPr marL="262286" marR="0" lvl="0" indent="-196715" algn="l" defTabSz="27771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tabLst/>
              <a:defRPr/>
            </a:pPr>
            <a:endParaRPr kumimoji="0" lang="it-IT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 bwMode="auto">
          <a:xfrm>
            <a:off x="5143550" y="3358271"/>
            <a:ext cx="2757310" cy="56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800" b="1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2pPr>
            <a:lvl3pPr algn="ctr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3pPr>
            <a:lvl4pPr algn="ctr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4pPr>
            <a:lvl5pPr algn="ctr" defTabSz="27771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5pPr>
            <a:lvl6pPr marL="933430" indent="-131143" algn="ctr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1211145" indent="-131143" algn="ctr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488860" indent="-131143" algn="ctr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766574" indent="-131143" algn="ctr" defTabSz="27771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defRPr sz="1725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27771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</a:rPr>
              <a:t>Full Disk Definition an Applications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8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November</a:t>
            </a:r>
            <a:r>
              <a:rPr lang="it-IT" dirty="0" smtClean="0"/>
              <a:t> 2007 </a:t>
            </a:r>
            <a:r>
              <a:rPr lang="it-IT" dirty="0" err="1" smtClean="0"/>
              <a:t>surface</a:t>
            </a:r>
            <a:r>
              <a:rPr lang="it-IT" dirty="0" smtClean="0"/>
              <a:t> temperature</a:t>
            </a:r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53" y="1123261"/>
            <a:ext cx="5125059" cy="5006078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A648DE-B5AF-4733-B504-19C107DB35FA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November</a:t>
            </a:r>
            <a:r>
              <a:rPr lang="it-IT" dirty="0" smtClean="0"/>
              <a:t> 2007, </a:t>
            </a:r>
            <a:r>
              <a:rPr lang="it-IT" dirty="0" err="1" smtClean="0"/>
              <a:t>Emissivity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8.7 </a:t>
            </a:r>
            <a:r>
              <a:rPr lang="it-IT" dirty="0" smtClean="0">
                <a:sym typeface="Symbol" panose="05050102010706020507" pitchFamily="18" charset="2"/>
              </a:rPr>
              <a:t>m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5498109" cy="502946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57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November</a:t>
            </a:r>
            <a:r>
              <a:rPr lang="it-IT" dirty="0" smtClean="0"/>
              <a:t> 2007, </a:t>
            </a:r>
            <a:r>
              <a:rPr lang="it-IT" dirty="0" err="1" smtClean="0"/>
              <a:t>Emissivity</a:t>
            </a:r>
            <a:r>
              <a:rPr lang="it-IT" dirty="0" smtClean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smtClean="0"/>
              <a:t>10.8 </a:t>
            </a:r>
            <a:r>
              <a:rPr lang="it-IT" dirty="0">
                <a:sym typeface="Symbol" panose="05050102010706020507" pitchFamily="18" charset="2"/>
              </a:rPr>
              <a:t>m</a:t>
            </a:r>
            <a:r>
              <a:rPr lang="it-IT" dirty="0"/>
              <a:t> 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14" y="1165877"/>
            <a:ext cx="5161598" cy="496346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9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November</a:t>
            </a:r>
            <a:r>
              <a:rPr lang="it-IT" dirty="0" smtClean="0"/>
              <a:t> 2007, </a:t>
            </a:r>
            <a:r>
              <a:rPr lang="it-IT" dirty="0" err="1" smtClean="0"/>
              <a:t>Emissivity</a:t>
            </a:r>
            <a:r>
              <a:rPr lang="it-IT" dirty="0" smtClean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smtClean="0"/>
              <a:t>12.0 </a:t>
            </a:r>
            <a:r>
              <a:rPr lang="it-IT" dirty="0">
                <a:sym typeface="Symbol" panose="05050102010706020507" pitchFamily="18" charset="2"/>
              </a:rPr>
              <a:t>m</a:t>
            </a:r>
            <a:r>
              <a:rPr lang="it-IT" dirty="0"/>
              <a:t> 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48" y="1247249"/>
            <a:ext cx="5234664" cy="488209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27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November</a:t>
            </a:r>
            <a:r>
              <a:rPr lang="it-IT" dirty="0" smtClean="0"/>
              <a:t> 2007, </a:t>
            </a:r>
            <a:r>
              <a:rPr lang="it-IT" dirty="0" err="1" smtClean="0"/>
              <a:t>Checking</a:t>
            </a:r>
            <a:r>
              <a:rPr lang="it-IT" dirty="0" smtClean="0"/>
              <a:t> </a:t>
            </a:r>
            <a:r>
              <a:rPr lang="it-IT" dirty="0" err="1" smtClean="0"/>
              <a:t>differences</a:t>
            </a:r>
            <a:r>
              <a:rPr lang="it-IT" dirty="0" smtClean="0"/>
              <a:t> vs UW/BFEMIS 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4" y="1057993"/>
            <a:ext cx="5201246" cy="507134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77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21" y="1618417"/>
            <a:ext cx="6501488" cy="406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503464" indent="-193638" eaLnBrk="0"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774549" indent="-154913" eaLnBrk="0"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084376" indent="-154913" eaLnBrk="0"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394198" indent="-154913" eaLnBrk="0"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704022" indent="-154913" defTabSz="3098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013840" indent="-154913" defTabSz="3098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23661" indent="-154913" defTabSz="3098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633485" indent="-154913" defTabSz="3098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490550" algn="l"/>
                <a:tab pos="981098" algn="l"/>
                <a:tab pos="1471650" algn="l"/>
                <a:tab pos="1962203" algn="l"/>
                <a:tab pos="2452753" algn="l"/>
                <a:tab pos="2943307" algn="l"/>
                <a:tab pos="3433857" algn="l"/>
                <a:tab pos="3924408" algn="l"/>
                <a:tab pos="4414957" algn="l"/>
                <a:tab pos="4905509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>
              <a:defRPr/>
            </a:pPr>
            <a:r>
              <a:rPr lang="en-US" sz="825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4rd Salgee Workshop 2015, 1-3 Sept., Matera, I</a:t>
            </a:r>
            <a:endParaRPr lang="it-IT" sz="825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28674" name="Titolo 1"/>
          <p:cNvSpPr>
            <a:spLocks noGrp="1"/>
          </p:cNvSpPr>
          <p:nvPr>
            <p:ph type="title" idx="4294967295"/>
          </p:nvPr>
        </p:nvSpPr>
        <p:spPr>
          <a:xfrm>
            <a:off x="0" y="857250"/>
            <a:ext cx="6164263" cy="366713"/>
          </a:xfrm>
        </p:spPr>
        <p:txBody>
          <a:bodyPr/>
          <a:lstStyle/>
          <a:p>
            <a:pPr algn="r" defTabSz="309821">
              <a:defRPr/>
            </a:pPr>
            <a:r>
              <a:rPr lang="en-GB" sz="2100" dirty="0" smtClean="0"/>
              <a:t>Applications to the regional scale</a:t>
            </a:r>
            <a:br>
              <a:rPr lang="en-GB" sz="2100" dirty="0" smtClean="0"/>
            </a:br>
            <a:r>
              <a:rPr lang="en-GB" sz="2100" dirty="0" smtClean="0"/>
              <a:t>Case </a:t>
            </a:r>
            <a:r>
              <a:rPr lang="en-GB" sz="2100" dirty="0"/>
              <a:t>Studies: Basilicata</a:t>
            </a:r>
          </a:p>
        </p:txBody>
      </p:sp>
      <p:sp>
        <p:nvSpPr>
          <p:cNvPr id="69638" name="Segnaposto contenuto 1"/>
          <p:cNvSpPr>
            <a:spLocks noGrp="1"/>
          </p:cNvSpPr>
          <p:nvPr>
            <p:ph idx="4294967295"/>
          </p:nvPr>
        </p:nvSpPr>
        <p:spPr>
          <a:xfrm>
            <a:off x="0" y="4751388"/>
            <a:ext cx="6565900" cy="48577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291568" indent="-218408"/>
            <a:r>
              <a:rPr lang="en-GB" altLang="en-US" sz="1875" dirty="0">
                <a:cs typeface="Times New Roman" pitchFamily="18" charset="0"/>
              </a:rPr>
              <a:t>SEVIRI observations recorded during the whole year  2013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32062" y="1620599"/>
            <a:ext cx="2014835" cy="33264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3775" rIns="0" bIns="0"/>
          <a:lstStyle>
            <a:lvl1pPr marL="107950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MSG-10  SEVIRI Pixels with 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13 ≤ Lon  ≤ 18.875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39.25 ≤ </a:t>
            </a:r>
            <a:r>
              <a:rPr lang="en-GB" sz="1350" b="1" dirty="0" err="1">
                <a:solidFill>
                  <a:srgbClr val="FFFF00"/>
                </a:solidFill>
              </a:rPr>
              <a:t>Lat</a:t>
            </a:r>
            <a:r>
              <a:rPr lang="en-GB" sz="1350" b="1" dirty="0">
                <a:solidFill>
                  <a:srgbClr val="FFFF00"/>
                </a:solidFill>
              </a:rPr>
              <a:t>  ≤ 42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9643 Pixels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4374 Over Land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5269 Over Sea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</a:endParaRPr>
          </a:p>
          <a:p>
            <a:pPr algn="ctr"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GB" sz="1350" b="1" dirty="0">
                <a:solidFill>
                  <a:srgbClr val="FFFF00"/>
                </a:solidFill>
              </a:rPr>
              <a:t> </a:t>
            </a: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309821" fontAlgn="base" hangingPunct="0">
              <a:spcBef>
                <a:spcPct val="0"/>
              </a:spcBef>
              <a:spcAft>
                <a:spcPct val="0"/>
              </a:spcAft>
              <a:buSzPct val="45000"/>
              <a:defRPr/>
            </a:pPr>
            <a:endParaRPr lang="en-GB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4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1435776" y="857251"/>
            <a:ext cx="6164422" cy="367084"/>
          </a:xfrm>
        </p:spPr>
        <p:txBody>
          <a:bodyPr/>
          <a:lstStyle/>
          <a:p>
            <a:pPr algn="r" eaLnBrk="1">
              <a:defRPr/>
            </a:pPr>
            <a:r>
              <a:rPr lang="en-GB" sz="1875" dirty="0"/>
              <a:t>Retrieved Skin Temperature, whole year </a:t>
            </a:r>
            <a:r>
              <a:rPr lang="en-GB" sz="1875" dirty="0" smtClean="0"/>
              <a:t>2013</a:t>
            </a:r>
            <a:endParaRPr lang="en-GB" sz="1875" dirty="0"/>
          </a:p>
        </p:txBody>
      </p:sp>
      <p:sp>
        <p:nvSpPr>
          <p:cNvPr id="21506" name="Rettangolo arrotondato 1"/>
          <p:cNvSpPr>
            <a:spLocks noChangeArrowheads="1"/>
          </p:cNvSpPr>
          <p:nvPr/>
        </p:nvSpPr>
        <p:spPr bwMode="auto">
          <a:xfrm>
            <a:off x="1276954" y="1988842"/>
            <a:ext cx="6319382" cy="3759302"/>
          </a:xfrm>
          <a:prstGeom prst="roundRect">
            <a:avLst>
              <a:gd name="adj" fmla="val 1280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543" tIns="27772" rIns="55543" bIns="27772"/>
          <a:lstStyle/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altLang="en-US" sz="135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Segnaposto piè di pagina 1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pic>
        <p:nvPicPr>
          <p:cNvPr id="14" name="Picture 5" descr="02767_L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836716"/>
            <a:ext cx="381554" cy="63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86" y="2620767"/>
            <a:ext cx="3200400" cy="2400300"/>
          </a:xfrm>
          <a:prstGeom prst="rect">
            <a:avLst/>
          </a:prstGeom>
        </p:spPr>
      </p:pic>
      <p:pic>
        <p:nvPicPr>
          <p:cNvPr id="4" name="Immagine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96" y="2620767"/>
            <a:ext cx="3200400" cy="24003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36647" y="5454220"/>
            <a:ext cx="3205067" cy="163423"/>
          </a:xfrm>
          <a:prstGeom prst="rect">
            <a:avLst/>
          </a:prstGeom>
        </p:spPr>
        <p:txBody>
          <a:bodyPr wrap="square" lIns="55543" tIns="27772" rIns="55543" bIns="27772">
            <a:spAutoFit/>
          </a:bodyPr>
          <a:lstStyle/>
          <a:p>
            <a:pPr algn="just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750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  <a:hlinkClick r:id="rId5"/>
              </a:rPr>
              <a:t>http://www2.unibas.it/gmasiello/assite/Basilicata_2013_TsLand.gif</a:t>
            </a:r>
            <a:endParaRPr lang="en-GB" altLang="en-US" sz="75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370922" y="5434335"/>
            <a:ext cx="3205067" cy="163423"/>
          </a:xfrm>
          <a:prstGeom prst="rect">
            <a:avLst/>
          </a:prstGeom>
        </p:spPr>
        <p:txBody>
          <a:bodyPr wrap="square" lIns="55543" tIns="27772" rIns="55543" bIns="27772">
            <a:spAutoFit/>
          </a:bodyPr>
          <a:lstStyle/>
          <a:p>
            <a:pPr algn="just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750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  <a:hlinkClick r:id="rId5"/>
              </a:rPr>
              <a:t>http://www2.unibas.it/gmasiello/assite/Basilicata_2013_TsSea.gif</a:t>
            </a:r>
            <a:endParaRPr lang="en-GB" altLang="en-US" sz="75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1435776" y="857251"/>
            <a:ext cx="6164422" cy="367084"/>
          </a:xfrm>
        </p:spPr>
        <p:txBody>
          <a:bodyPr/>
          <a:lstStyle/>
          <a:p>
            <a:pPr algn="r" eaLnBrk="1">
              <a:defRPr/>
            </a:pPr>
            <a:r>
              <a:rPr lang="en-GB" sz="1875" dirty="0"/>
              <a:t>Retrieved Skin Temperature, 1 Day of August</a:t>
            </a:r>
          </a:p>
        </p:txBody>
      </p:sp>
      <p:sp>
        <p:nvSpPr>
          <p:cNvPr id="21506" name="Rettangolo arrotondato 1"/>
          <p:cNvSpPr>
            <a:spLocks noChangeArrowheads="1"/>
          </p:cNvSpPr>
          <p:nvPr/>
        </p:nvSpPr>
        <p:spPr bwMode="auto">
          <a:xfrm>
            <a:off x="1276954" y="1988842"/>
            <a:ext cx="6319382" cy="3759302"/>
          </a:xfrm>
          <a:prstGeom prst="roundRect">
            <a:avLst>
              <a:gd name="adj" fmla="val 1280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543" tIns="27772" rIns="55543" bIns="27772"/>
          <a:lstStyle/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altLang="en-US" sz="135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Segnaposto piè di pagina 1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pic>
        <p:nvPicPr>
          <p:cNvPr id="14" name="Picture 5" descr="02767_L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836716"/>
            <a:ext cx="381554" cy="63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67846" y="5387134"/>
            <a:ext cx="3205067" cy="270761"/>
          </a:xfrm>
          <a:prstGeom prst="rect">
            <a:avLst/>
          </a:prstGeom>
        </p:spPr>
        <p:txBody>
          <a:bodyPr wrap="square" lIns="55543" tIns="27772" rIns="55543" bIns="27772">
            <a:spAutoFit/>
          </a:bodyPr>
          <a:lstStyle/>
          <a:p>
            <a:pPr algn="just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750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  <a:hlinkClick r:id="rId3"/>
              </a:rPr>
              <a:t>http://www2.unibas.it/gmasiello/assite/basilicata_Aug_2013.gif</a:t>
            </a:r>
          </a:p>
          <a:p>
            <a:pPr algn="just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GB" altLang="en-US" sz="75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6" name="Immagin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78" y="2132856"/>
            <a:ext cx="5256584" cy="32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we developed the KF for SEVIRI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work originated within EUMETSAT</a:t>
            </a:r>
            <a:r>
              <a:rPr lang="it-IT" dirty="0" smtClean="0"/>
              <a:t> (P. </a:t>
            </a:r>
            <a:r>
              <a:rPr lang="it-IT" dirty="0" err="1" smtClean="0"/>
              <a:t>Watts</a:t>
            </a:r>
            <a:r>
              <a:rPr lang="it-IT" dirty="0" smtClean="0"/>
              <a:t>)</a:t>
            </a:r>
          </a:p>
          <a:p>
            <a:pPr lvl="1"/>
            <a:r>
              <a:rPr lang="en-US" sz="1500" dirty="0"/>
              <a:t>Objective: To study and formulate a general strategy to apply spatial and temporal constraints to the estimation of geophysical parameters from radiance measurements made from geostationary platforms, to apply the strategy to a particular example problem and to recommend a way forward to more general application to MTG FCI imager and IRS sounder data. </a:t>
            </a:r>
          </a:p>
          <a:p>
            <a:pPr algn="just"/>
            <a:r>
              <a:rPr lang="en-US" dirty="0" smtClean="0"/>
              <a:t>The study was also motivated by the quest of methodologies capable to perform a dimensionality reduction of the data space</a:t>
            </a:r>
          </a:p>
          <a:p>
            <a:pPr lvl="1"/>
            <a:r>
              <a:rPr lang="en-US" sz="1500" dirty="0"/>
              <a:t>In NWP the numbers of observations varies considerably, but global models perhaps assimilate of order 10</a:t>
            </a:r>
            <a:r>
              <a:rPr lang="en-US" sz="1500" baseline="30000" dirty="0"/>
              <a:t>6</a:t>
            </a:r>
            <a:r>
              <a:rPr lang="en-US" sz="1500" dirty="0"/>
              <a:t> observations per 12 hour window. With SEVIRI the number of observations is of order 10</a:t>
            </a:r>
            <a:r>
              <a:rPr lang="en-US" sz="1500" baseline="30000" dirty="0"/>
              <a:t>8</a:t>
            </a:r>
            <a:r>
              <a:rPr lang="en-US" sz="1500" dirty="0"/>
              <a:t> per 15 minutes. </a:t>
            </a:r>
            <a:endParaRPr lang="it-IT" sz="15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8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cover change </a:t>
            </a:r>
            <a:r>
              <a:rPr lang="en-US" dirty="0" smtClean="0"/>
              <a:t>detection with infrared SEVIRI channels  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79649"/>
            <a:ext cx="763284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cover change detection, an example from </a:t>
            </a:r>
            <a:r>
              <a:rPr lang="en-US" dirty="0" err="1" smtClean="0"/>
              <a:t>Evora</a:t>
            </a:r>
            <a:r>
              <a:rPr lang="en-US" dirty="0" smtClean="0"/>
              <a:t>, Portugal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31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19"/>
            <a:ext cx="5472608" cy="44608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65" y="987639"/>
            <a:ext cx="3422208" cy="203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Land </a:t>
            </a:r>
            <a:r>
              <a:rPr lang="en-GB" sz="1800" dirty="0"/>
              <a:t>cover change </a:t>
            </a:r>
            <a:r>
              <a:rPr lang="en-GB" sz="1800" dirty="0" smtClean="0"/>
              <a:t>detection, an example from </a:t>
            </a:r>
            <a:r>
              <a:rPr lang="en-GB" sz="1800" dirty="0" err="1" smtClean="0"/>
              <a:t>Dahra</a:t>
            </a:r>
            <a:r>
              <a:rPr lang="en-GB" sz="1800" dirty="0" smtClean="0"/>
              <a:t>,  </a:t>
            </a:r>
            <a:r>
              <a:rPr lang="en-GB" sz="1800" dirty="0"/>
              <a:t>S</a:t>
            </a:r>
            <a:r>
              <a:rPr lang="en-GB" sz="1800" dirty="0" smtClean="0"/>
              <a:t>enegal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92DDD8B-5EE4-41E3-8BA3-FA1738D414B2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95" y="802824"/>
            <a:ext cx="7977386" cy="58986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3" y="743006"/>
            <a:ext cx="791939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32565" y="295121"/>
            <a:ext cx="7740352" cy="1166391"/>
          </a:xfrm>
        </p:spPr>
        <p:txBody>
          <a:bodyPr/>
          <a:lstStyle/>
          <a:p>
            <a:r>
              <a:rPr lang="it-IT" sz="2800" dirty="0" smtClean="0"/>
              <a:t>Application to the </a:t>
            </a:r>
            <a:r>
              <a:rPr lang="it-IT" sz="2800" dirty="0" err="1" smtClean="0"/>
              <a:t>regional</a:t>
            </a:r>
            <a:r>
              <a:rPr lang="it-IT" sz="2800" dirty="0" smtClean="0"/>
              <a:t> scale:</a:t>
            </a:r>
            <a:br>
              <a:rPr lang="it-IT" sz="2800" dirty="0" smtClean="0"/>
            </a:br>
            <a:r>
              <a:rPr lang="it-IT" sz="2800" dirty="0" smtClean="0"/>
              <a:t>Negev (</a:t>
            </a:r>
            <a:r>
              <a:rPr lang="it-IT" sz="2800" dirty="0" err="1" smtClean="0"/>
              <a:t>Israel</a:t>
            </a:r>
            <a:r>
              <a:rPr lang="it-IT" sz="2800" dirty="0" smtClean="0"/>
              <a:t>)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23041"/>
            <a:ext cx="6345324" cy="3929407"/>
          </a:xfrm>
          <a:prstGeom prst="rect">
            <a:avLst/>
          </a:prstGeom>
        </p:spPr>
      </p:pic>
      <p:sp>
        <p:nvSpPr>
          <p:cNvPr id="32" name="Segnaposto contenuto 1"/>
          <p:cNvSpPr txBox="1">
            <a:spLocks/>
          </p:cNvSpPr>
          <p:nvPr/>
        </p:nvSpPr>
        <p:spPr>
          <a:xfrm>
            <a:off x="1251012" y="4885600"/>
            <a:ext cx="6237312" cy="485847"/>
          </a:xfrm>
          <a:prstGeom prst="rect">
            <a:avLst/>
          </a:prstGeom>
        </p:spPr>
        <p:txBody>
          <a:bodyPr/>
          <a:lstStyle>
            <a:lvl1pPr marL="387352" indent="-290158" algn="l" defTabSz="4102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76116" indent="-257275" algn="l" defTabSz="4102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200">
                <a:solidFill>
                  <a:srgbClr val="FFFFFF"/>
                </a:solidFill>
                <a:latin typeface="+mn-lt"/>
              </a:defRPr>
            </a:lvl2pPr>
            <a:lvl3pPr marL="1164890" indent="-192960" algn="l" defTabSz="4102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</a:defRPr>
            </a:lvl3pPr>
            <a:lvl4pPr marL="1553665" indent="-192960" algn="l" defTabSz="4102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200">
                <a:solidFill>
                  <a:srgbClr val="FFFFFF"/>
                </a:solidFill>
                <a:latin typeface="+mn-lt"/>
              </a:defRPr>
            </a:lvl4pPr>
            <a:lvl5pPr marL="1942432" indent="-192960" algn="l" defTabSz="4102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</a:defRPr>
            </a:lvl5pPr>
            <a:lvl6pPr marL="2355272" indent="-194376" algn="l" defTabSz="41159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</a:defRPr>
            </a:lvl6pPr>
            <a:lvl7pPr marL="2766856" indent="-194376" algn="l" defTabSz="41159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</a:defRPr>
            </a:lvl7pPr>
            <a:lvl8pPr marL="3178451" indent="-194376" algn="l" defTabSz="41159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</a:defRPr>
            </a:lvl8pPr>
            <a:lvl9pPr marL="3590061" indent="-194376" algn="l" defTabSz="41159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200">
                <a:solidFill>
                  <a:srgbClr val="FFFFFF"/>
                </a:solidFill>
                <a:latin typeface="+mn-lt"/>
              </a:defRPr>
            </a:lvl9pPr>
          </a:lstStyle>
          <a:p>
            <a:pPr marL="291568" indent="-218408"/>
            <a:r>
              <a:rPr lang="en-GB" altLang="en-US" sz="1875" kern="0" dirty="0">
                <a:solidFill>
                  <a:schemeClr val="bg1"/>
                </a:solidFill>
                <a:cs typeface="Times New Roman" pitchFamily="18" charset="0"/>
              </a:rPr>
              <a:t>SEVIRI observations recorded from May to September  2013 </a:t>
            </a:r>
          </a:p>
        </p:txBody>
      </p:sp>
    </p:spTree>
    <p:extLst>
      <p:ext uri="{BB962C8B-B14F-4D97-AF65-F5344CB8AC3E}">
        <p14:creationId xmlns:p14="http://schemas.microsoft.com/office/powerpoint/2010/main" val="7908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collaboration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Diurnal Emissivity Dynamics in Active Sand Dunes vs. Dunes Stabilized by </a:t>
            </a:r>
            <a:r>
              <a:rPr lang="en-US" b="1" dirty="0" err="1" smtClean="0"/>
              <a:t>Biocrust</a:t>
            </a:r>
            <a:r>
              <a:rPr lang="en-US" b="1" dirty="0" smtClean="0"/>
              <a:t> </a:t>
            </a:r>
            <a:endParaRPr lang="en-US" dirty="0" smtClean="0"/>
          </a:p>
          <a:p>
            <a:r>
              <a:rPr lang="en-US" dirty="0" smtClean="0"/>
              <a:t>Offer Rozenstein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Nurit</a:t>
            </a:r>
            <a:r>
              <a:rPr lang="en-US" dirty="0" smtClean="0"/>
              <a:t> Agam</a:t>
            </a:r>
            <a:r>
              <a:rPr lang="en-US" baseline="30000" dirty="0" smtClean="0"/>
              <a:t>1</a:t>
            </a:r>
            <a:r>
              <a:rPr lang="en-US" dirty="0" smtClean="0"/>
              <a:t>, Carmine Serio</a:t>
            </a:r>
            <a:r>
              <a:rPr lang="en-US" baseline="30000" dirty="0" smtClean="0"/>
              <a:t>2</a:t>
            </a:r>
            <a:r>
              <a:rPr lang="en-US" dirty="0" smtClean="0"/>
              <a:t>, Guido Masiello</a:t>
            </a:r>
            <a:r>
              <a:rPr lang="en-US" baseline="30000" dirty="0" smtClean="0"/>
              <a:t>2</a:t>
            </a:r>
            <a:r>
              <a:rPr lang="en-US" dirty="0" smtClean="0"/>
              <a:t>, Sara Venafra</a:t>
            </a:r>
            <a:r>
              <a:rPr lang="en-US" baseline="30000" dirty="0" smtClean="0"/>
              <a:t>2</a:t>
            </a:r>
            <a:r>
              <a:rPr lang="en-US" dirty="0" smtClean="0"/>
              <a:t>, Stephen Achal</a:t>
            </a:r>
            <a:r>
              <a:rPr lang="en-US" baseline="30000" dirty="0" smtClean="0"/>
              <a:t>3</a:t>
            </a:r>
            <a:r>
              <a:rPr lang="en-US" dirty="0" smtClean="0"/>
              <a:t>, Eldon Puckrin</a:t>
            </a:r>
            <a:r>
              <a:rPr lang="en-US" baseline="30000" dirty="0" smtClean="0"/>
              <a:t>4</a:t>
            </a:r>
            <a:r>
              <a:rPr lang="en-US" dirty="0" smtClean="0"/>
              <a:t>, and </a:t>
            </a:r>
            <a:r>
              <a:rPr lang="en-US" dirty="0" err="1" smtClean="0"/>
              <a:t>Arnon</a:t>
            </a:r>
            <a:r>
              <a:rPr lang="en-US" dirty="0" smtClean="0"/>
              <a:t> Karnieli</a:t>
            </a:r>
            <a:r>
              <a:rPr lang="en-US" baseline="30000" dirty="0" smtClean="0"/>
              <a:t>1</a:t>
            </a:r>
            <a:r>
              <a:rPr lang="en-US" baseline="30000" dirty="0" smtClean="0">
                <a:sym typeface="Symbol"/>
                <a:hlinkClick r:id="" action="ppaction://hlinkfile"/>
              </a:rPr>
              <a:t></a:t>
            </a:r>
            <a:endParaRPr lang="en-US" dirty="0" smtClean="0"/>
          </a:p>
          <a:p>
            <a:pPr lvl="0">
              <a:buFont typeface="+mj-lt"/>
              <a:buAutoNum type="arabicPeriod"/>
            </a:pPr>
            <a:r>
              <a:rPr lang="en-US" sz="1125" dirty="0"/>
              <a:t>Jacob </a:t>
            </a:r>
            <a:r>
              <a:rPr lang="en-US" sz="1125" dirty="0" err="1"/>
              <a:t>Blaustein</a:t>
            </a:r>
            <a:r>
              <a:rPr lang="en-US" sz="1125" dirty="0"/>
              <a:t> Institutes for Desert Research, Ben-Gurion University of the Negev, </a:t>
            </a:r>
            <a:r>
              <a:rPr lang="en-US" sz="1125" dirty="0" err="1"/>
              <a:t>Sede</a:t>
            </a:r>
            <a:r>
              <a:rPr lang="en-US" sz="1125" dirty="0"/>
              <a:t> </a:t>
            </a:r>
            <a:r>
              <a:rPr lang="en-US" sz="1125" dirty="0" err="1"/>
              <a:t>Boker</a:t>
            </a:r>
            <a:r>
              <a:rPr lang="en-US" sz="1125" dirty="0"/>
              <a:t> Campus 84990, Israel.</a:t>
            </a:r>
          </a:p>
          <a:p>
            <a:pPr lvl="0">
              <a:buFont typeface="+mj-lt"/>
              <a:buAutoNum type="arabicPeriod"/>
            </a:pPr>
            <a:r>
              <a:rPr lang="en-US" sz="1125" dirty="0"/>
              <a:t>School of Engineering and CNISM, Potenza Research Unit, University of Basilicata, Potenza, Italy.</a:t>
            </a:r>
          </a:p>
          <a:p>
            <a:pPr lvl="0">
              <a:buFont typeface="+mj-lt"/>
              <a:buAutoNum type="arabicPeriod"/>
            </a:pPr>
            <a:r>
              <a:rPr lang="en-US" sz="1125" dirty="0"/>
              <a:t>ITRES Research Ltd. #110, 3553 31st Street N.W. Calgary, Alberta, T2L 2K7, Canada.</a:t>
            </a:r>
          </a:p>
          <a:p>
            <a:pPr lvl="0">
              <a:buFont typeface="+mj-lt"/>
              <a:buAutoNum type="arabicPeriod"/>
            </a:pPr>
            <a:r>
              <a:rPr lang="en-US" sz="1125" dirty="0" err="1"/>
              <a:t>Defence</a:t>
            </a:r>
            <a:r>
              <a:rPr lang="en-US" sz="1125" dirty="0"/>
              <a:t> Research and Development Canada (DRDC) - </a:t>
            </a:r>
            <a:r>
              <a:rPr lang="en-US" sz="1125" dirty="0" err="1"/>
              <a:t>Valcartier</a:t>
            </a:r>
            <a:r>
              <a:rPr lang="en-US" sz="1125" dirty="0"/>
              <a:t>, 2459 de la </a:t>
            </a:r>
            <a:r>
              <a:rPr lang="en-US" sz="1125" dirty="0" err="1"/>
              <a:t>Bravoure</a:t>
            </a:r>
            <a:r>
              <a:rPr lang="en-US" sz="1125" dirty="0"/>
              <a:t>, Québec, QC, G3J 1X5, Canada.</a:t>
            </a:r>
          </a:p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DDD8B-5EE4-41E3-8BA3-FA1738D414B2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89" y="3158971"/>
            <a:ext cx="1952324" cy="137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8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Anthropogenic activity on the Israel side has changed surface emissivity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78" y="2931581"/>
            <a:ext cx="2752552" cy="1914005"/>
          </a:xfrm>
        </p:spPr>
      </p:pic>
      <p:pic>
        <p:nvPicPr>
          <p:cNvPr id="11" name="Segnaposto contenuto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49" y="3015747"/>
            <a:ext cx="2752552" cy="1745673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77B29-8F54-4811-B683-4CC1FF8E84EE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pic>
        <p:nvPicPr>
          <p:cNvPr id="12" name="Segnaposto contenuto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2942949"/>
            <a:ext cx="2752552" cy="191400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4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/>
              <a:t>The emissivity change is very well captured by SEVIRI channel emissivity at 8.7 </a:t>
            </a:r>
            <a:r>
              <a:rPr lang="en-US" sz="1500" dirty="0">
                <a:sym typeface="Symbol"/>
              </a:rPr>
              <a:t>m</a:t>
            </a:r>
            <a:endParaRPr lang="en-US" sz="1500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of the area</a:t>
            </a:r>
            <a:endParaRPr lang="en-US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92" y="3129820"/>
            <a:ext cx="2752552" cy="1914005"/>
          </a:xfrm>
        </p:spPr>
      </p:pic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>
          <a:xfrm>
            <a:off x="4626006" y="2510901"/>
            <a:ext cx="2753040" cy="432197"/>
          </a:xfrm>
        </p:spPr>
        <p:txBody>
          <a:bodyPr/>
          <a:lstStyle/>
          <a:p>
            <a:r>
              <a:rPr lang="en-US" dirty="0" smtClean="0"/>
              <a:t>SEVIRI channel emissivity at 8.7 </a:t>
            </a:r>
            <a:r>
              <a:rPr lang="en-US" dirty="0" smtClean="0">
                <a:sym typeface="Symbol"/>
              </a:rPr>
              <a:t>m</a:t>
            </a:r>
            <a:endParaRPr lang="en-US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95" y="3284984"/>
            <a:ext cx="4253445" cy="2088231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A2D6D-A026-48B3-9EDD-2933E8CD31E9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41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876300"/>
            <a:ext cx="5643563" cy="727075"/>
          </a:xfrm>
        </p:spPr>
        <p:txBody>
          <a:bodyPr/>
          <a:lstStyle/>
          <a:p>
            <a:r>
              <a:rPr lang="en-US" dirty="0" smtClean="0"/>
              <a:t>Negev (Israel) case study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700811"/>
            <a:ext cx="6219736" cy="38516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059832" y="1835175"/>
            <a:ext cx="1782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FF00"/>
                </a:solidFill>
              </a:rPr>
              <a:t>Emissivity @ 8.7 µm for August 2013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546" y="122705"/>
            <a:ext cx="3177057" cy="2382793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>
          <a:xfrm rot="2435937">
            <a:off x="4935180" y="2057538"/>
            <a:ext cx="689877" cy="1294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549" y="4632657"/>
            <a:ext cx="2811073" cy="2108305"/>
          </a:xfrm>
          <a:prstGeom prst="rect">
            <a:avLst/>
          </a:prstGeom>
        </p:spPr>
      </p:pic>
      <p:sp>
        <p:nvSpPr>
          <p:cNvPr id="10" name="Freccia in su 9"/>
          <p:cNvSpPr/>
          <p:nvPr/>
        </p:nvSpPr>
        <p:spPr>
          <a:xfrm>
            <a:off x="4139952" y="4063125"/>
            <a:ext cx="576064" cy="569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code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developed</a:t>
            </a:r>
            <a:r>
              <a:rPr lang="it-IT" dirty="0" smtClean="0"/>
              <a:t> in Fortran </a:t>
            </a:r>
            <a:r>
              <a:rPr lang="it-IT" dirty="0" err="1" smtClean="0"/>
              <a:t>language</a:t>
            </a:r>
            <a:r>
              <a:rPr lang="it-IT" dirty="0" smtClean="0"/>
              <a:t> and </a:t>
            </a:r>
            <a:r>
              <a:rPr lang="it-IT" dirty="0" err="1" smtClean="0"/>
              <a:t>installed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EUMETSAT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E4EA2D6D-A026-48B3-9EDD-2933E8CD31E9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9" y="1538790"/>
            <a:ext cx="3390292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39" y="2510898"/>
            <a:ext cx="3684663" cy="315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ccia a destra 7"/>
          <p:cNvSpPr/>
          <p:nvPr/>
        </p:nvSpPr>
        <p:spPr bwMode="auto">
          <a:xfrm>
            <a:off x="4181872" y="3266982"/>
            <a:ext cx="432048" cy="21602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it-IT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700" dirty="0"/>
              <a:t>The code can </a:t>
            </a:r>
            <a:r>
              <a:rPr lang="it-IT" sz="2700" dirty="0" err="1"/>
              <a:t>run</a:t>
            </a:r>
            <a:r>
              <a:rPr lang="it-IT" sz="2700" dirty="0"/>
              <a:t> from the </a:t>
            </a:r>
            <a:r>
              <a:rPr lang="it-IT" sz="2700" dirty="0" err="1"/>
              <a:t>level</a:t>
            </a:r>
            <a:r>
              <a:rPr lang="it-IT" sz="2700" dirty="0"/>
              <a:t> of the single pixel up to the  SEVIRI full disk scale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3000" dirty="0"/>
              <a:t>Single Pixel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3000" dirty="0"/>
              <a:t>Full disk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72" y="2833391"/>
            <a:ext cx="3031331" cy="22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2" y="2893461"/>
            <a:ext cx="3030141" cy="215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 smtClean="0"/>
              <a:t>Continuity is felt important in order to dynamically separate emissivity from temperature. In order words, try to exploit the different variability time scale of the two: minutes for temperature, days for emissivity.  </a:t>
            </a:r>
          </a:p>
          <a:p>
            <a:pPr algn="just"/>
            <a:r>
              <a:rPr lang="en-GB" dirty="0" smtClean="0"/>
              <a:t>Dimensionality reduction is felt important also in view of MTG: FCI and IRS mission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77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Full Disk (data input for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cycle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2240868"/>
            <a:ext cx="2880320" cy="216024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77634" y="1916833"/>
            <a:ext cx="3348372" cy="3394472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ECMWF</a:t>
            </a:r>
            <a:endParaRPr lang="it-IT" dirty="0"/>
          </a:p>
          <a:p>
            <a:pPr lvl="1"/>
            <a:r>
              <a:rPr lang="it-IT" dirty="0" smtClean="0"/>
              <a:t>|</a:t>
            </a:r>
            <a:r>
              <a:rPr lang="it-IT" dirty="0" err="1" smtClean="0"/>
              <a:t>Latitude</a:t>
            </a:r>
            <a:r>
              <a:rPr lang="it-IT" dirty="0" smtClean="0"/>
              <a:t>|&lt;=82°; |</a:t>
            </a:r>
            <a:r>
              <a:rPr lang="it-IT" dirty="0" err="1" smtClean="0"/>
              <a:t>Longitude</a:t>
            </a:r>
            <a:r>
              <a:rPr lang="it-IT" dirty="0" smtClean="0"/>
              <a:t>|&lt;=82°; </a:t>
            </a:r>
          </a:p>
          <a:p>
            <a:pPr lvl="1"/>
            <a:r>
              <a:rPr lang="it-IT" dirty="0" err="1" smtClean="0"/>
              <a:t>step</a:t>
            </a:r>
            <a:r>
              <a:rPr lang="it-IT" dirty="0" smtClean="0"/>
              <a:t> 0.125° </a:t>
            </a:r>
          </a:p>
          <a:p>
            <a:pPr lvl="1"/>
            <a:r>
              <a:rPr lang="it-IT" dirty="0" err="1" smtClean="0"/>
              <a:t>Nlat</a:t>
            </a:r>
            <a:r>
              <a:rPr lang="it-IT" dirty="0" smtClean="0"/>
              <a:t>=1313; </a:t>
            </a:r>
            <a:r>
              <a:rPr lang="it-IT" dirty="0" err="1" smtClean="0"/>
              <a:t>Nlon</a:t>
            </a:r>
            <a:r>
              <a:rPr lang="it-IT" dirty="0" smtClean="0"/>
              <a:t>=1313</a:t>
            </a:r>
          </a:p>
          <a:p>
            <a:pPr lvl="1"/>
            <a:r>
              <a:rPr lang="it-IT" dirty="0" err="1" smtClean="0"/>
              <a:t>Nlev</a:t>
            </a:r>
            <a:r>
              <a:rPr lang="it-IT" dirty="0" smtClean="0"/>
              <a:t>=91 or 137</a:t>
            </a:r>
          </a:p>
          <a:p>
            <a:pPr lvl="1"/>
            <a:r>
              <a:rPr lang="it-IT" dirty="0" err="1" smtClean="0"/>
              <a:t>Parameters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T,W,O (</a:t>
            </a:r>
            <a:r>
              <a:rPr lang="it-IT" dirty="0" err="1" smtClean="0"/>
              <a:t>Nlev</a:t>
            </a:r>
            <a:r>
              <a:rPr lang="it-IT" dirty="0" smtClean="0"/>
              <a:t>), SKT</a:t>
            </a:r>
          </a:p>
          <a:p>
            <a:pPr lvl="1"/>
            <a:r>
              <a:rPr lang="it-IT" dirty="0" err="1" smtClean="0"/>
              <a:t>Nlat</a:t>
            </a:r>
            <a:r>
              <a:rPr lang="it-IT" dirty="0" smtClean="0"/>
              <a:t>*</a:t>
            </a:r>
            <a:r>
              <a:rPr lang="it-IT" dirty="0" err="1" smtClean="0"/>
              <a:t>Nlon</a:t>
            </a:r>
            <a:r>
              <a:rPr lang="it-IT" dirty="0" smtClean="0"/>
              <a:t>*(3*Nlev+1)</a:t>
            </a:r>
          </a:p>
          <a:p>
            <a:pPr lvl="2"/>
            <a:r>
              <a:rPr lang="it-IT" dirty="0" smtClean="0"/>
              <a:t>(4.7x10</a:t>
            </a:r>
            <a:r>
              <a:rPr lang="it-IT" baseline="30000" dirty="0" smtClean="0"/>
              <a:t>8</a:t>
            </a:r>
            <a:r>
              <a:rPr lang="it-IT" dirty="0" smtClean="0"/>
              <a:t>  or 7.1x10</a:t>
            </a:r>
            <a:r>
              <a:rPr lang="it-IT" baseline="30000" dirty="0" smtClean="0"/>
              <a:t>8</a:t>
            </a:r>
            <a:r>
              <a:rPr lang="it-IT" dirty="0" smtClean="0"/>
              <a:t>)×5</a:t>
            </a:r>
            <a:endParaRPr lang="it-IT" baseline="30000" dirty="0" smtClean="0"/>
          </a:p>
          <a:p>
            <a:r>
              <a:rPr lang="it-IT" dirty="0" smtClean="0"/>
              <a:t>SEVIRI</a:t>
            </a:r>
          </a:p>
          <a:p>
            <a:pPr lvl="1"/>
            <a:r>
              <a:rPr lang="it-IT" dirty="0" smtClean="0"/>
              <a:t>(Nrow=3395)×(Ncol=3389</a:t>
            </a:r>
            <a:r>
              <a:rPr lang="it-IT" dirty="0"/>
              <a:t>) </a:t>
            </a:r>
            <a:r>
              <a:rPr lang="it-IT" dirty="0" smtClean="0"/>
              <a:t>×96 ×8;</a:t>
            </a:r>
          </a:p>
          <a:p>
            <a:pPr lvl="1"/>
            <a:endParaRPr lang="it-IT" dirty="0" smtClean="0"/>
          </a:p>
          <a:p>
            <a:pPr lvl="1"/>
            <a:endParaRPr lang="it-IT" baseline="30000" dirty="0" smtClean="0"/>
          </a:p>
          <a:p>
            <a:pPr lvl="3"/>
            <a:endParaRPr lang="it-IT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89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Regional</a:t>
            </a:r>
            <a:r>
              <a:rPr lang="it-IT" dirty="0" smtClean="0"/>
              <a:t> Area (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cycle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6" y="2196986"/>
            <a:ext cx="2808312" cy="2106234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77634" y="1916833"/>
            <a:ext cx="3132348" cy="3394472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ECMWF</a:t>
            </a:r>
          </a:p>
          <a:p>
            <a:pPr lvl="1"/>
            <a:r>
              <a:rPr lang="it-IT" dirty="0" smtClean="0"/>
              <a:t>39.5°&lt;=</a:t>
            </a:r>
            <a:r>
              <a:rPr lang="it-IT" dirty="0" err="1" smtClean="0"/>
              <a:t>Latitude</a:t>
            </a:r>
            <a:r>
              <a:rPr lang="it-IT" dirty="0" smtClean="0"/>
              <a:t>&lt;=42°; 13&lt;=</a:t>
            </a:r>
            <a:r>
              <a:rPr lang="it-IT" dirty="0" err="1" smtClean="0"/>
              <a:t>Longitude</a:t>
            </a:r>
            <a:r>
              <a:rPr lang="it-IT" dirty="0" smtClean="0"/>
              <a:t>&lt;=18.75°;</a:t>
            </a:r>
          </a:p>
          <a:p>
            <a:pPr lvl="1"/>
            <a:r>
              <a:rPr lang="it-IT" dirty="0" err="1" smtClean="0"/>
              <a:t>Step</a:t>
            </a:r>
            <a:r>
              <a:rPr lang="it-IT" dirty="0" smtClean="0"/>
              <a:t> 0.125°;</a:t>
            </a:r>
          </a:p>
          <a:p>
            <a:pPr lvl="1"/>
            <a:r>
              <a:rPr lang="it-IT" dirty="0" err="1" smtClean="0"/>
              <a:t>Nlat</a:t>
            </a:r>
            <a:r>
              <a:rPr lang="it-IT" dirty="0" smtClean="0"/>
              <a:t>=23; </a:t>
            </a:r>
            <a:r>
              <a:rPr lang="it-IT" dirty="0" err="1" smtClean="0"/>
              <a:t>Nlon</a:t>
            </a:r>
            <a:r>
              <a:rPr lang="it-IT" dirty="0" smtClean="0"/>
              <a:t>=47</a:t>
            </a:r>
          </a:p>
          <a:p>
            <a:pPr lvl="1"/>
            <a:r>
              <a:rPr lang="it-IT" dirty="0" err="1" smtClean="0"/>
              <a:t>Nlev</a:t>
            </a:r>
            <a:r>
              <a:rPr lang="it-IT" dirty="0" smtClean="0"/>
              <a:t>=91 or 137</a:t>
            </a:r>
          </a:p>
          <a:p>
            <a:pPr lvl="1"/>
            <a:r>
              <a:rPr lang="it-IT" dirty="0" err="1" smtClean="0"/>
              <a:t>Parameter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T,W,O (</a:t>
            </a:r>
            <a:r>
              <a:rPr lang="it-IT" dirty="0" err="1" smtClean="0"/>
              <a:t>Nlev</a:t>
            </a:r>
            <a:r>
              <a:rPr lang="it-IT" dirty="0" smtClean="0"/>
              <a:t>), SKT</a:t>
            </a:r>
          </a:p>
          <a:p>
            <a:pPr lvl="1"/>
            <a:r>
              <a:rPr lang="it-IT" dirty="0" err="1" smtClean="0"/>
              <a:t>Nlat</a:t>
            </a:r>
            <a:r>
              <a:rPr lang="it-IT" dirty="0" smtClean="0"/>
              <a:t>*</a:t>
            </a:r>
            <a:r>
              <a:rPr lang="it-IT" dirty="0" err="1" smtClean="0"/>
              <a:t>Nlon</a:t>
            </a:r>
            <a:r>
              <a:rPr lang="it-IT" dirty="0" smtClean="0"/>
              <a:t>*(3*Nlev+1)</a:t>
            </a:r>
          </a:p>
          <a:p>
            <a:pPr lvl="2"/>
            <a:r>
              <a:rPr lang="it-IT" dirty="0" smtClean="0"/>
              <a:t>(3.0x10</a:t>
            </a:r>
            <a:r>
              <a:rPr lang="it-IT" baseline="30000" dirty="0" smtClean="0"/>
              <a:t>5</a:t>
            </a:r>
            <a:r>
              <a:rPr lang="it-IT" dirty="0" smtClean="0"/>
              <a:t>  or 4.5x10</a:t>
            </a:r>
            <a:r>
              <a:rPr lang="it-IT" baseline="30000" dirty="0" smtClean="0"/>
              <a:t>5</a:t>
            </a:r>
            <a:r>
              <a:rPr lang="it-IT" dirty="0" smtClean="0"/>
              <a:t>)×5</a:t>
            </a:r>
          </a:p>
          <a:p>
            <a:r>
              <a:rPr lang="it-IT" dirty="0" smtClean="0"/>
              <a:t>SEVIRI</a:t>
            </a:r>
          </a:p>
          <a:p>
            <a:pPr lvl="1"/>
            <a:r>
              <a:rPr lang="it-IT" dirty="0" smtClean="0"/>
              <a:t>(Nrow=166)×(Ncol=71</a:t>
            </a:r>
            <a:r>
              <a:rPr lang="it-IT" dirty="0"/>
              <a:t>) </a:t>
            </a:r>
            <a:r>
              <a:rPr lang="it-IT" dirty="0" smtClean="0"/>
              <a:t>×96</a:t>
            </a:r>
            <a:r>
              <a:rPr lang="it-IT" dirty="0"/>
              <a:t> </a:t>
            </a:r>
            <a:r>
              <a:rPr lang="it-IT" dirty="0" smtClean="0"/>
              <a:t>×8;</a:t>
            </a:r>
            <a:endParaRPr lang="it-IT" baseline="30000" dirty="0" smtClean="0"/>
          </a:p>
          <a:p>
            <a:pPr marL="685800" lvl="2" indent="0">
              <a:buNone/>
            </a:pPr>
            <a:endParaRPr lang="it-IT" baseline="30000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2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Single Pixel (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cycle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277634" y="1916833"/>
            <a:ext cx="3788178" cy="339447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chemeClr val="bg1"/>
                </a:solidFill>
              </a:rPr>
              <a:t>ECMWF</a:t>
            </a:r>
          </a:p>
          <a:p>
            <a:pPr lvl="1"/>
            <a:r>
              <a:rPr lang="it-IT" sz="2100" dirty="0" err="1">
                <a:solidFill>
                  <a:schemeClr val="bg1"/>
                </a:solidFill>
              </a:rPr>
              <a:t>Latitude</a:t>
            </a:r>
            <a:r>
              <a:rPr lang="it-IT" sz="2100" dirty="0">
                <a:solidFill>
                  <a:schemeClr val="bg1"/>
                </a:solidFill>
              </a:rPr>
              <a:t>=round(</a:t>
            </a:r>
            <a:r>
              <a:rPr lang="it-IT" sz="2100" dirty="0" err="1">
                <a:solidFill>
                  <a:schemeClr val="bg1"/>
                </a:solidFill>
              </a:rPr>
              <a:t>Lat</a:t>
            </a:r>
            <a:r>
              <a:rPr lang="it-IT" sz="1500" dirty="0" err="1">
                <a:solidFill>
                  <a:schemeClr val="bg1"/>
                </a:solidFill>
              </a:rPr>
              <a:t>sev</a:t>
            </a:r>
            <a:r>
              <a:rPr lang="it-IT" sz="2100" dirty="0">
                <a:solidFill>
                  <a:schemeClr val="bg1"/>
                </a:solidFill>
              </a:rPr>
              <a:t>*8)/8</a:t>
            </a:r>
          </a:p>
          <a:p>
            <a:pPr lvl="1"/>
            <a:r>
              <a:rPr lang="it-IT" sz="2100" dirty="0" err="1">
                <a:solidFill>
                  <a:schemeClr val="bg1"/>
                </a:solidFill>
              </a:rPr>
              <a:t>Longitude</a:t>
            </a:r>
            <a:r>
              <a:rPr lang="it-IT" sz="2100" dirty="0">
                <a:solidFill>
                  <a:schemeClr val="bg1"/>
                </a:solidFill>
              </a:rPr>
              <a:t>=round(</a:t>
            </a:r>
            <a:r>
              <a:rPr lang="it-IT" sz="2100" dirty="0" err="1">
                <a:solidFill>
                  <a:schemeClr val="bg1"/>
                </a:solidFill>
              </a:rPr>
              <a:t>Lon</a:t>
            </a:r>
            <a:r>
              <a:rPr lang="it-IT" sz="1500" dirty="0" err="1">
                <a:solidFill>
                  <a:schemeClr val="bg1"/>
                </a:solidFill>
              </a:rPr>
              <a:t>sev</a:t>
            </a:r>
            <a:r>
              <a:rPr lang="it-IT" sz="2100" dirty="0">
                <a:solidFill>
                  <a:schemeClr val="bg1"/>
                </a:solidFill>
              </a:rPr>
              <a:t>*8)/8</a:t>
            </a:r>
          </a:p>
          <a:p>
            <a:pPr lvl="1"/>
            <a:r>
              <a:rPr lang="it-IT" sz="2100" dirty="0" err="1">
                <a:solidFill>
                  <a:schemeClr val="bg1"/>
                </a:solidFill>
              </a:rPr>
              <a:t>Nlat</a:t>
            </a:r>
            <a:r>
              <a:rPr lang="it-IT" sz="2100" dirty="0">
                <a:solidFill>
                  <a:schemeClr val="bg1"/>
                </a:solidFill>
              </a:rPr>
              <a:t>=1; </a:t>
            </a:r>
            <a:r>
              <a:rPr lang="it-IT" sz="2100" dirty="0" err="1">
                <a:solidFill>
                  <a:schemeClr val="bg1"/>
                </a:solidFill>
              </a:rPr>
              <a:t>Nlon</a:t>
            </a:r>
            <a:r>
              <a:rPr lang="it-IT" sz="2100" dirty="0">
                <a:solidFill>
                  <a:schemeClr val="bg1"/>
                </a:solidFill>
              </a:rPr>
              <a:t>=1</a:t>
            </a:r>
          </a:p>
          <a:p>
            <a:pPr lvl="1"/>
            <a:r>
              <a:rPr lang="it-IT" sz="2100" dirty="0" err="1">
                <a:solidFill>
                  <a:schemeClr val="bg1"/>
                </a:solidFill>
              </a:rPr>
              <a:t>Nlev</a:t>
            </a:r>
            <a:r>
              <a:rPr lang="it-IT" sz="2100" dirty="0">
                <a:solidFill>
                  <a:schemeClr val="bg1"/>
                </a:solidFill>
              </a:rPr>
              <a:t>=91 or 137</a:t>
            </a:r>
          </a:p>
          <a:p>
            <a:pPr lvl="1"/>
            <a:r>
              <a:rPr lang="it-IT" sz="2100" dirty="0" err="1">
                <a:solidFill>
                  <a:schemeClr val="bg1"/>
                </a:solidFill>
              </a:rPr>
              <a:t>Parameter</a:t>
            </a:r>
            <a:r>
              <a:rPr lang="it-IT" sz="2100" dirty="0">
                <a:solidFill>
                  <a:schemeClr val="bg1"/>
                </a:solidFill>
              </a:rPr>
              <a:t>: T,W,O (</a:t>
            </a:r>
            <a:r>
              <a:rPr lang="it-IT" sz="2100" dirty="0" err="1">
                <a:solidFill>
                  <a:schemeClr val="bg1"/>
                </a:solidFill>
              </a:rPr>
              <a:t>Nlev</a:t>
            </a:r>
            <a:r>
              <a:rPr lang="it-IT" sz="2100" dirty="0">
                <a:solidFill>
                  <a:schemeClr val="bg1"/>
                </a:solidFill>
              </a:rPr>
              <a:t>), SKT</a:t>
            </a:r>
          </a:p>
          <a:p>
            <a:pPr lvl="1"/>
            <a:r>
              <a:rPr lang="it-IT" sz="2100" dirty="0">
                <a:solidFill>
                  <a:schemeClr val="bg1"/>
                </a:solidFill>
              </a:rPr>
              <a:t>3*Nlev+1</a:t>
            </a:r>
          </a:p>
          <a:p>
            <a:pPr lvl="2"/>
            <a:r>
              <a:rPr lang="it-IT" sz="1800" dirty="0">
                <a:solidFill>
                  <a:schemeClr val="bg1"/>
                </a:solidFill>
              </a:rPr>
              <a:t>(274 or 412)×5</a:t>
            </a:r>
            <a:endParaRPr lang="it-IT" sz="1800" baseline="300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SEVIRI</a:t>
            </a:r>
          </a:p>
          <a:p>
            <a:pPr lvl="1"/>
            <a:r>
              <a:rPr lang="it-IT" sz="2100" dirty="0">
                <a:solidFill>
                  <a:schemeClr val="bg1"/>
                </a:solidFill>
              </a:rPr>
              <a:t>(Nrow=1)</a:t>
            </a:r>
            <a:r>
              <a:rPr lang="it-IT" sz="2100" dirty="0"/>
              <a:t> </a:t>
            </a:r>
            <a:r>
              <a:rPr lang="it-IT" sz="2100" dirty="0">
                <a:solidFill>
                  <a:schemeClr val="bg1"/>
                </a:solidFill>
              </a:rPr>
              <a:t>×(Ncol=1)×96×8;</a:t>
            </a:r>
            <a:endParaRPr lang="it-IT" sz="2100" baseline="30000" dirty="0">
              <a:solidFill>
                <a:schemeClr val="bg1"/>
              </a:solidFill>
            </a:endParaRPr>
          </a:p>
          <a:p>
            <a:pPr marL="685800" lvl="2" indent="0">
              <a:buNone/>
            </a:pPr>
            <a:endParaRPr lang="it-IT" sz="1800" baseline="30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7" y="1894368"/>
            <a:ext cx="2508176" cy="188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42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95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Performance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en-GB" altLang="it-IT" sz="6000" dirty="0"/>
          </a:p>
          <a:p>
            <a:r>
              <a:rPr lang="en-GB" altLang="it-IT" sz="5250" dirty="0"/>
              <a:t>CPU Intel Xeon E5 2697 12 Core 2.7 GHz 30MB 150W</a:t>
            </a:r>
          </a:p>
          <a:p>
            <a:pPr marL="0" indent="0">
              <a:buNone/>
            </a:pPr>
            <a:r>
              <a:rPr lang="en-GB" altLang="it-IT" sz="5250" dirty="0"/>
              <a:t>128 GB of RAM </a:t>
            </a:r>
          </a:p>
          <a:p>
            <a:pPr marL="0" indent="0">
              <a:buNone/>
            </a:pPr>
            <a:endParaRPr lang="en-GB" altLang="it-IT" dirty="0"/>
          </a:p>
          <a:p>
            <a:pPr marL="0" indent="0">
              <a:buNone/>
            </a:pPr>
            <a:endParaRPr lang="en-GB" altLang="it-IT" dirty="0"/>
          </a:p>
          <a:p>
            <a:pPr marL="0" indent="0" algn="ctr">
              <a:buNone/>
            </a:pPr>
            <a:r>
              <a:rPr lang="en-GB" altLang="it-IT" sz="9600" b="1" dirty="0">
                <a:solidFill>
                  <a:srgbClr val="FF0000"/>
                </a:solidFill>
              </a:rPr>
              <a:t>It takes about 1÷1.3 minutes to retrieve (</a:t>
            </a:r>
            <a:r>
              <a:rPr lang="en-GB" altLang="it-IT" sz="9600" b="1" dirty="0" err="1">
                <a:solidFill>
                  <a:srgbClr val="FF0000"/>
                </a:solidFill>
              </a:rPr>
              <a:t>Ts</a:t>
            </a:r>
            <a:r>
              <a:rPr lang="en-GB" altLang="it-IT" sz="9600" b="1" dirty="0">
                <a:solidFill>
                  <a:srgbClr val="FF0000"/>
                </a:solidFill>
              </a:rPr>
              <a:t>,</a:t>
            </a:r>
            <a:r>
              <a:rPr lang="en-GB" altLang="it-IT" sz="9600" b="1" dirty="0">
                <a:solidFill>
                  <a:srgbClr val="FF0000"/>
                </a:solidFill>
                <a:sym typeface="Symbol"/>
              </a:rPr>
              <a:t>) for </a:t>
            </a:r>
            <a:r>
              <a:rPr lang="en-GB" altLang="it-IT" sz="9600" b="1" dirty="0">
                <a:solidFill>
                  <a:srgbClr val="FF0000"/>
                </a:solidFill>
              </a:rPr>
              <a:t>one pixel for a whole month</a:t>
            </a:r>
          </a:p>
          <a:p>
            <a:pPr eaLnBrk="1" hangingPunct="1">
              <a:buFont typeface="Georgia" pitchFamily="18" charset="0"/>
              <a:buNone/>
            </a:pPr>
            <a:endParaRPr lang="en-GB" altLang="it-IT" sz="1500" dirty="0"/>
          </a:p>
          <a:p>
            <a:pPr eaLnBrk="1" hangingPunct="1"/>
            <a:endParaRPr lang="en-GB" altLang="it-IT" sz="9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775F55"/>
                </a:solidFill>
              </a:rPr>
              <a:t>4rd Salgee Workshop 2015, 1-3 Sept., Matera, I</a:t>
            </a:r>
            <a:endParaRPr lang="it-IT">
              <a:solidFill>
                <a:srgbClr val="775F5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A5EFEEE-3B6D-4C34-B873-C3182B441230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1" y="986898"/>
            <a:ext cx="1707356" cy="1507331"/>
          </a:xfrm>
          <a:prstGeom prst="rect">
            <a:avLst/>
          </a:prstGeom>
        </p:spPr>
      </p:pic>
      <p:sp>
        <p:nvSpPr>
          <p:cNvPr id="7" name="Freccia in giù 6"/>
          <p:cNvSpPr/>
          <p:nvPr/>
        </p:nvSpPr>
        <p:spPr>
          <a:xfrm>
            <a:off x="3923928" y="3556859"/>
            <a:ext cx="378042" cy="284342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5144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 smtClean="0"/>
              <a:t>Conclusions and remarks</a:t>
            </a:r>
            <a:endParaRPr lang="en-US" sz="33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601056" y="1124744"/>
            <a:ext cx="7941890" cy="4536504"/>
          </a:xfrm>
        </p:spPr>
        <p:txBody>
          <a:bodyPr>
            <a:noAutofit/>
          </a:bodyPr>
          <a:lstStyle/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GB" sz="2000" dirty="0" smtClean="0"/>
              <a:t>The KF retrieval system can be used at the regional or global scale.</a:t>
            </a:r>
          </a:p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GB" sz="2000" dirty="0" smtClean="0"/>
              <a:t>On regional scale the system can be run in real time and, therefore, used together with statistical image tools for natural and anthropic hazard alarms. Off-line, it could be used for risk assessment analysis and for land cover change detection.</a:t>
            </a:r>
          </a:p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GB" sz="2000" dirty="0" smtClean="0"/>
              <a:t>KF  has the unique feature to simultaneously retrieve surface emissivity and temperature</a:t>
            </a:r>
          </a:p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GB" sz="2000" dirty="0" smtClean="0"/>
              <a:t>SEVIRI emissivity maps do not exist yet. KF could provide full disk monthly emissivity maps </a:t>
            </a:r>
          </a:p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GB" sz="2000" dirty="0" smtClean="0"/>
              <a:t>The emissivity maps could be used as additional input for land use / land cover change analyses and would be beneficial for  many </a:t>
            </a:r>
            <a:r>
              <a:rPr lang="en-GB" sz="2000" dirty="0" err="1" smtClean="0"/>
              <a:t>T</a:t>
            </a:r>
            <a:r>
              <a:rPr lang="en-GB" sz="2000" baseline="-25000" dirty="0" err="1" smtClean="0"/>
              <a:t>s</a:t>
            </a:r>
            <a:r>
              <a:rPr lang="en-GB" sz="2000" dirty="0" smtClean="0"/>
              <a:t> statistical retrieval algorithms for SEVIRI, which largely rely on the availability of the channel emissivity at 10.8 </a:t>
            </a:r>
            <a:r>
              <a:rPr lang="en-GB" sz="2000" dirty="0" smtClean="0">
                <a:sym typeface="Symbol" panose="05050102010706020507" pitchFamily="18" charset="2"/>
              </a:rPr>
              <a:t></a:t>
            </a:r>
            <a:r>
              <a:rPr lang="en-GB" sz="2000" dirty="0" smtClean="0"/>
              <a:t>m and 12 </a:t>
            </a:r>
            <a:r>
              <a:rPr lang="en-GB" sz="2000" dirty="0" smtClean="0">
                <a:sym typeface="Symbol" panose="05050102010706020507" pitchFamily="18" charset="2"/>
              </a:rPr>
              <a:t></a:t>
            </a:r>
            <a:r>
              <a:rPr lang="en-GB" sz="2000" dirty="0" smtClean="0"/>
              <a:t>m. </a:t>
            </a:r>
          </a:p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GB" sz="2000" dirty="0" smtClean="0"/>
              <a:t>This  availability would improve the exploitation of the European geostationary platforms and also lead  to a better exploitation and improved usage of other European satellite systems. 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320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879" y="228888"/>
            <a:ext cx="8529314" cy="758641"/>
          </a:xfrm>
        </p:spPr>
        <p:txBody>
          <a:bodyPr/>
          <a:lstStyle/>
          <a:p>
            <a:pPr>
              <a:defRPr/>
            </a:pPr>
            <a:r>
              <a:rPr lang="en-GB" sz="1995" dirty="0" smtClean="0"/>
              <a:t>CINFAI-CNISM-UNIBAS-IMAA/CNR </a:t>
            </a:r>
            <a:r>
              <a:rPr lang="en-GB" sz="1995" dirty="0"/>
              <a:t>applied spectroscopy group</a:t>
            </a:r>
            <a:br>
              <a:rPr lang="en-GB" sz="1995" dirty="0"/>
            </a:br>
            <a:r>
              <a:rPr lang="en-GB" sz="1995" dirty="0"/>
              <a:t>http://www2.unibas.it/gmasiello/assite/as/home.html</a:t>
            </a:r>
          </a:p>
        </p:txBody>
      </p:sp>
      <p:pic>
        <p:nvPicPr>
          <p:cNvPr id="6758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7108" y="1078221"/>
            <a:ext cx="5810010" cy="4708756"/>
          </a:xfr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3707" indent="-259118" eaLnBrk="0" hangingPunct="0"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472" indent="-207294" eaLnBrk="0" hangingPunct="0"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51061" indent="-207294" eaLnBrk="0" hangingPunct="0"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65650" indent="-207294" eaLnBrk="0" hangingPunct="0"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0239" indent="-207294" defTabSz="4131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694828" indent="-207294" defTabSz="4131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09417" indent="-207294" defTabSz="4131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24006" indent="-207294" defTabSz="4131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99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/>
            <a:fld id="{A615B80C-728E-49DA-B7B6-42F8E196819D}" type="slidenum">
              <a:rPr lang="it-IT">
                <a:solidFill>
                  <a:srgbClr val="FFFFFF"/>
                </a:solidFill>
              </a:rPr>
              <a:pPr eaLnBrk="1"/>
              <a:t>45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Kalman</a:t>
            </a:r>
            <a:r>
              <a:rPr lang="it-IT" dirty="0" smtClean="0"/>
              <a:t> </a:t>
            </a:r>
            <a:r>
              <a:rPr lang="it-IT" dirty="0" err="1" smtClean="0"/>
              <a:t>Filter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82774" y="2024847"/>
            <a:ext cx="6170903" cy="3393371"/>
          </a:xfrm>
        </p:spPr>
        <p:txBody>
          <a:bodyPr/>
          <a:lstStyle/>
          <a:p>
            <a:pPr algn="just"/>
            <a:r>
              <a:rPr lang="it-IT" dirty="0" smtClean="0"/>
              <a:t>KF </a:t>
            </a:r>
            <a:r>
              <a:rPr lang="it-IT" dirty="0" err="1" smtClean="0"/>
              <a:t>is</a:t>
            </a:r>
            <a:r>
              <a:rPr lang="it-IT" dirty="0" smtClean="0"/>
              <a:t> an </a:t>
            </a:r>
            <a:r>
              <a:rPr lang="it-IT" dirty="0" err="1" smtClean="0"/>
              <a:t>assimilation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(</a:t>
            </a:r>
            <a:r>
              <a:rPr lang="it-IT" dirty="0" err="1" smtClean="0"/>
              <a:t>may</a:t>
            </a:r>
            <a:r>
              <a:rPr lang="it-IT" dirty="0" smtClean="0"/>
              <a:t> incorporate the </a:t>
            </a:r>
            <a:r>
              <a:rPr lang="it-IT" dirty="0" err="1" smtClean="0"/>
              <a:t>basic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the </a:t>
            </a:r>
            <a:r>
              <a:rPr lang="it-IT" dirty="0" err="1" smtClean="0"/>
              <a:t>problem</a:t>
            </a:r>
            <a:r>
              <a:rPr lang="it-IT" dirty="0" smtClean="0"/>
              <a:t>: radiative transfer and </a:t>
            </a:r>
            <a:r>
              <a:rPr lang="it-IT" dirty="0" err="1" smtClean="0"/>
              <a:t>dynamics</a:t>
            </a:r>
            <a:r>
              <a:rPr lang="it-IT" dirty="0" smtClean="0"/>
              <a:t>).</a:t>
            </a:r>
          </a:p>
          <a:p>
            <a:pPr algn="just"/>
            <a:r>
              <a:rPr lang="it-IT" dirty="0" err="1" smtClean="0"/>
              <a:t>Acting</a:t>
            </a:r>
            <a:r>
              <a:rPr lang="it-IT" dirty="0" smtClean="0"/>
              <a:t> on the </a:t>
            </a:r>
            <a:r>
              <a:rPr lang="it-IT" dirty="0" err="1" smtClean="0"/>
              <a:t>dynamics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can put appropriate </a:t>
            </a:r>
            <a:r>
              <a:rPr lang="it-IT" dirty="0" err="1" smtClean="0"/>
              <a:t>constraint</a:t>
            </a:r>
            <a:r>
              <a:rPr lang="it-IT" dirty="0" smtClean="0"/>
              <a:t> in </a:t>
            </a:r>
            <a:r>
              <a:rPr lang="it-IT" dirty="0" err="1" smtClean="0"/>
              <a:t>order</a:t>
            </a:r>
            <a:r>
              <a:rPr lang="it-IT" dirty="0" smtClean="0"/>
              <a:t> to take </a:t>
            </a:r>
            <a:r>
              <a:rPr lang="it-IT" dirty="0" err="1" smtClean="0"/>
              <a:t>advantage</a:t>
            </a:r>
            <a:r>
              <a:rPr lang="it-IT" dirty="0" smtClean="0"/>
              <a:t> of the </a:t>
            </a:r>
            <a:r>
              <a:rPr lang="it-IT" dirty="0" err="1" smtClean="0"/>
              <a:t>different</a:t>
            </a:r>
            <a:r>
              <a:rPr lang="it-IT" dirty="0" smtClean="0"/>
              <a:t> time scale of </a:t>
            </a:r>
            <a:r>
              <a:rPr lang="it-IT" dirty="0" err="1" smtClean="0"/>
              <a:t>emissivity</a:t>
            </a:r>
            <a:r>
              <a:rPr lang="it-IT" dirty="0" smtClean="0"/>
              <a:t> and temperature.</a:t>
            </a:r>
          </a:p>
          <a:p>
            <a:pPr algn="just"/>
            <a:r>
              <a:rPr lang="it-IT" dirty="0" err="1" smtClean="0"/>
              <a:t>Exploiting</a:t>
            </a:r>
            <a:r>
              <a:rPr lang="it-IT" dirty="0" smtClean="0"/>
              <a:t> the time </a:t>
            </a:r>
            <a:r>
              <a:rPr lang="it-IT" dirty="0" err="1" smtClean="0"/>
              <a:t>sequential</a:t>
            </a:r>
            <a:r>
              <a:rPr lang="it-IT" dirty="0" smtClean="0"/>
              <a:t> </a:t>
            </a:r>
            <a:r>
              <a:rPr lang="it-IT" dirty="0" err="1" smtClean="0"/>
              <a:t>architecture</a:t>
            </a:r>
            <a:r>
              <a:rPr lang="it-IT" dirty="0" smtClean="0"/>
              <a:t> of KF, the </a:t>
            </a:r>
            <a:r>
              <a:rPr lang="it-IT" dirty="0" err="1" smtClean="0"/>
              <a:t>dimensionality</a:t>
            </a:r>
            <a:r>
              <a:rPr lang="it-IT" dirty="0" smtClean="0"/>
              <a:t> of the data </a:t>
            </a:r>
            <a:r>
              <a:rPr lang="it-IT" dirty="0" err="1" smtClean="0"/>
              <a:t>space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kept</a:t>
            </a:r>
            <a:r>
              <a:rPr lang="it-IT" dirty="0" smtClean="0"/>
              <a:t> </a:t>
            </a:r>
            <a:r>
              <a:rPr lang="it-IT" i="1" dirty="0" smtClean="0"/>
              <a:t>scalar</a:t>
            </a:r>
            <a:r>
              <a:rPr lang="it-IT" dirty="0" smtClean="0"/>
              <a:t> in time, i.e., </a:t>
            </a:r>
            <a:r>
              <a:rPr lang="it-IT" dirty="0" err="1" smtClean="0"/>
              <a:t>observations</a:t>
            </a:r>
            <a:r>
              <a:rPr lang="it-IT" dirty="0" smtClean="0"/>
              <a:t> are </a:t>
            </a:r>
            <a:r>
              <a:rPr lang="it-IT" dirty="0" err="1" smtClean="0"/>
              <a:t>processed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come and are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accumulated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be in an </a:t>
            </a:r>
            <a:r>
              <a:rPr lang="it-IT" dirty="0" err="1" smtClean="0"/>
              <a:t>ordinary</a:t>
            </a:r>
            <a:r>
              <a:rPr lang="it-IT" dirty="0" smtClean="0"/>
              <a:t> </a:t>
            </a:r>
            <a:r>
              <a:rPr lang="it-IT" dirty="0" err="1" smtClean="0"/>
              <a:t>static</a:t>
            </a:r>
            <a:r>
              <a:rPr lang="it-IT" dirty="0" smtClean="0"/>
              <a:t> </a:t>
            </a:r>
            <a:r>
              <a:rPr lang="it-IT" dirty="0" err="1" smtClean="0"/>
              <a:t>Optimal</a:t>
            </a:r>
            <a:r>
              <a:rPr lang="it-IT" dirty="0" smtClean="0"/>
              <a:t> </a:t>
            </a:r>
            <a:r>
              <a:rPr lang="it-IT" dirty="0" err="1" smtClean="0"/>
              <a:t>Estimation</a:t>
            </a:r>
            <a:r>
              <a:rPr lang="it-IT" dirty="0" smtClean="0"/>
              <a:t> </a:t>
            </a:r>
            <a:r>
              <a:rPr lang="it-IT" dirty="0" err="1" smtClean="0"/>
              <a:t>method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44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KF development for SEVIRI, funding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68290" y="1700811"/>
            <a:ext cx="6170903" cy="3393371"/>
          </a:xfrm>
        </p:spPr>
        <p:txBody>
          <a:bodyPr/>
          <a:lstStyle/>
          <a:p>
            <a:r>
              <a:rPr lang="it-IT" dirty="0" err="1" smtClean="0"/>
              <a:t>Studies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started</a:t>
            </a:r>
            <a:r>
              <a:rPr lang="it-IT" dirty="0" smtClean="0"/>
              <a:t> </a:t>
            </a:r>
            <a:r>
              <a:rPr lang="it-IT" dirty="0" err="1" smtClean="0"/>
              <a:t>since</a:t>
            </a:r>
            <a:r>
              <a:rPr lang="it-IT" dirty="0" smtClean="0"/>
              <a:t> </a:t>
            </a:r>
            <a:r>
              <a:rPr lang="it-IT" dirty="0" err="1" smtClean="0"/>
              <a:t>since</a:t>
            </a:r>
            <a:r>
              <a:rPr lang="it-IT" dirty="0" smtClean="0"/>
              <a:t> 2011 and </a:t>
            </a:r>
            <a:r>
              <a:rPr lang="it-IT" dirty="0" err="1" smtClean="0"/>
              <a:t>funded</a:t>
            </a:r>
            <a:r>
              <a:rPr lang="it-IT" dirty="0" smtClean="0"/>
              <a:t> by</a:t>
            </a:r>
          </a:p>
          <a:p>
            <a:r>
              <a:rPr lang="it-IT" dirty="0" smtClean="0"/>
              <a:t>EUMETSAT</a:t>
            </a:r>
          </a:p>
          <a:p>
            <a:endParaRPr lang="it-IT" dirty="0" smtClean="0"/>
          </a:p>
          <a:p>
            <a:pPr lvl="1"/>
            <a:r>
              <a:rPr lang="en-US" dirty="0" smtClean="0"/>
              <a:t>“Study </a:t>
            </a:r>
            <a:r>
              <a:rPr lang="en-US" dirty="0"/>
              <a:t>on space-time constrained Parameter Estimation from Geostationary </a:t>
            </a:r>
            <a:r>
              <a:rPr lang="en-US" dirty="0" smtClean="0"/>
              <a:t>data”, </a:t>
            </a:r>
            <a:r>
              <a:rPr lang="en-US" dirty="0"/>
              <a:t>Contract  # EUM/CO/11/4600000996/PDW: </a:t>
            </a:r>
            <a:endParaRPr lang="en-US" dirty="0" smtClean="0"/>
          </a:p>
          <a:p>
            <a:pPr lvl="1"/>
            <a:r>
              <a:rPr lang="it-IT" dirty="0"/>
              <a:t>“</a:t>
            </a:r>
            <a:r>
              <a:rPr lang="it-IT" dirty="0" err="1"/>
              <a:t>Kalman</a:t>
            </a:r>
            <a:r>
              <a:rPr lang="it-IT" dirty="0"/>
              <a:t> </a:t>
            </a:r>
            <a:r>
              <a:rPr lang="it-IT" dirty="0" err="1"/>
              <a:t>Filter</a:t>
            </a:r>
            <a:r>
              <a:rPr lang="it-IT" dirty="0"/>
              <a:t> </a:t>
            </a:r>
            <a:r>
              <a:rPr lang="it-IT" dirty="0" err="1"/>
              <a:t>estimation</a:t>
            </a:r>
            <a:r>
              <a:rPr lang="it-IT" dirty="0"/>
              <a:t> of </a:t>
            </a:r>
            <a:r>
              <a:rPr lang="it-IT" dirty="0" err="1"/>
              <a:t>surface</a:t>
            </a:r>
            <a:r>
              <a:rPr lang="it-IT" dirty="0"/>
              <a:t> temperature and </a:t>
            </a:r>
            <a:r>
              <a:rPr lang="it-IT" dirty="0" err="1"/>
              <a:t>emissivity</a:t>
            </a:r>
            <a:r>
              <a:rPr lang="it-IT" dirty="0"/>
              <a:t> from SEVIRI", </a:t>
            </a:r>
            <a:r>
              <a:rPr lang="it-IT" dirty="0" err="1" smtClean="0"/>
              <a:t>contract</a:t>
            </a:r>
            <a:r>
              <a:rPr lang="it-IT" dirty="0" smtClean="0"/>
              <a:t> EUM/CO/14/4600001329/PDW</a:t>
            </a:r>
          </a:p>
          <a:p>
            <a:pPr lvl="1"/>
            <a:endParaRPr lang="it-IT" dirty="0" smtClean="0"/>
          </a:p>
          <a:p>
            <a:r>
              <a:rPr lang="it-IT" dirty="0"/>
              <a:t>The RITMARE </a:t>
            </a:r>
            <a:r>
              <a:rPr lang="it-IT" dirty="0" err="1"/>
              <a:t>flagship</a:t>
            </a:r>
            <a:r>
              <a:rPr lang="it-IT" dirty="0"/>
              <a:t> </a:t>
            </a:r>
            <a:r>
              <a:rPr lang="it-IT" dirty="0" err="1" smtClean="0"/>
              <a:t>project</a:t>
            </a:r>
            <a:r>
              <a:rPr lang="it-IT" dirty="0" smtClean="0"/>
              <a:t>, National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Council</a:t>
            </a:r>
            <a:r>
              <a:rPr lang="it-IT" dirty="0" smtClean="0"/>
              <a:t>, CNR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256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KF development for SEVIRI, publications</a:t>
            </a:r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880" y="1316897"/>
            <a:ext cx="5511750" cy="215504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795" y="3606143"/>
            <a:ext cx="5502837" cy="21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4777" y="1268760"/>
            <a:ext cx="2677103" cy="837851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83568" y="2396098"/>
            <a:ext cx="2655819" cy="3312368"/>
          </a:xfrm>
        </p:spPr>
        <p:txBody>
          <a:bodyPr>
            <a:normAutofit fontScale="92500" lnSpcReduction="10000"/>
          </a:bodyPr>
          <a:lstStyle/>
          <a:p>
            <a:r>
              <a:rPr lang="it-IT" sz="2400" b="1" dirty="0"/>
              <a:t>Isabel </a:t>
            </a:r>
            <a:r>
              <a:rPr lang="it-IT" sz="2400" b="1" dirty="0" err="1"/>
              <a:t>Trigo</a:t>
            </a:r>
            <a:r>
              <a:rPr lang="it-IT" dirty="0" smtClean="0"/>
              <a:t>, </a:t>
            </a:r>
            <a:r>
              <a:rPr lang="pt-BR" dirty="0"/>
              <a:t>Instituto Portugues do Mar e da Atmosfera IP, Land SAF, Lisbon, </a:t>
            </a:r>
            <a:r>
              <a:rPr lang="pt-BR" dirty="0" smtClean="0"/>
              <a:t>Portugal</a:t>
            </a:r>
          </a:p>
          <a:p>
            <a:r>
              <a:rPr lang="it-IT" sz="2400" b="1" dirty="0"/>
              <a:t>Frank M. </a:t>
            </a:r>
            <a:r>
              <a:rPr lang="it-IT" sz="2400" b="1" dirty="0" err="1"/>
              <a:t>Göttsche</a:t>
            </a:r>
            <a:r>
              <a:rPr lang="it-IT" dirty="0" smtClean="0"/>
              <a:t>, </a:t>
            </a:r>
            <a:r>
              <a:rPr lang="en-US" dirty="0"/>
              <a:t>Karlsruhe Institute of Technology (KIT), Karlsruhe, Germany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28" y="11730"/>
            <a:ext cx="4328201" cy="257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595651" y="2554284"/>
            <a:ext cx="4306029" cy="20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27" y="4597263"/>
            <a:ext cx="4381809" cy="19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arrotondato 33"/>
          <p:cNvSpPr/>
          <p:nvPr/>
        </p:nvSpPr>
        <p:spPr bwMode="auto">
          <a:xfrm>
            <a:off x="1143002" y="1268760"/>
            <a:ext cx="6319991" cy="3477180"/>
          </a:xfrm>
          <a:prstGeom prst="roundRect">
            <a:avLst>
              <a:gd name="adj" fmla="val 3553"/>
            </a:avLst>
          </a:prstGeom>
          <a:pattFill prst="dot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55543" tIns="27772" rIns="55543" bIns="27772"/>
          <a:lstStyle/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en-US" sz="135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5" name="Connettore 1 34"/>
          <p:cNvCxnSpPr/>
          <p:nvPr/>
        </p:nvCxnSpPr>
        <p:spPr bwMode="auto">
          <a:xfrm>
            <a:off x="1387157" y="1316548"/>
            <a:ext cx="0" cy="3477179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ttore 1 35"/>
          <p:cNvCxnSpPr/>
          <p:nvPr/>
        </p:nvCxnSpPr>
        <p:spPr bwMode="auto">
          <a:xfrm>
            <a:off x="7217754" y="1316548"/>
            <a:ext cx="0" cy="3477179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5" name="Titolo 30"/>
          <p:cNvSpPr>
            <a:spLocks noGrp="1"/>
          </p:cNvSpPr>
          <p:nvPr>
            <p:ph type="title"/>
          </p:nvPr>
        </p:nvSpPr>
        <p:spPr>
          <a:xfrm>
            <a:off x="1681014" y="857251"/>
            <a:ext cx="5846801" cy="367084"/>
          </a:xfrm>
        </p:spPr>
        <p:txBody>
          <a:bodyPr/>
          <a:lstStyle/>
          <a:p>
            <a:pPr algn="r" eaLnBrk="1">
              <a:defRPr/>
            </a:pPr>
            <a:r>
              <a:rPr lang="en-US" sz="1950" dirty="0" err="1"/>
              <a:t>Kalman</a:t>
            </a:r>
            <a:r>
              <a:rPr lang="en-US" sz="1950" dirty="0"/>
              <a:t> filter </a:t>
            </a:r>
          </a:p>
        </p:txBody>
      </p:sp>
      <p:graphicFrame>
        <p:nvGraphicFramePr>
          <p:cNvPr id="16395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750856"/>
              </p:ext>
            </p:extLst>
          </p:nvPr>
        </p:nvGraphicFramePr>
        <p:xfrm>
          <a:off x="3495677" y="1314452"/>
          <a:ext cx="14763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8" name="Equazione" r:id="rId3" imgW="927100" imgH="368300" progId="Equation.3">
                  <p:embed/>
                </p:oleObj>
              </mc:Choice>
              <mc:Fallback>
                <p:oleObj name="Equazione" r:id="rId3" imgW="927100" imgH="3683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677" y="1314452"/>
                        <a:ext cx="147637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ttore 2 13"/>
          <p:cNvCxnSpPr/>
          <p:nvPr/>
        </p:nvCxnSpPr>
        <p:spPr>
          <a:xfrm>
            <a:off x="4964166" y="1500542"/>
            <a:ext cx="489394" cy="0"/>
          </a:xfrm>
          <a:prstGeom prst="straightConnector1">
            <a:avLst/>
          </a:prstGeom>
          <a:ln w="508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5482731" y="1362347"/>
            <a:ext cx="1885193" cy="249281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>
                <a:solidFill>
                  <a:srgbClr val="002FA7"/>
                </a:solidFill>
              </a:rPr>
              <a:t>observation equation</a:t>
            </a:r>
            <a:endParaRPr lang="en-US" sz="1350" dirty="0">
              <a:solidFill>
                <a:srgbClr val="002FA7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4964166" y="1745625"/>
            <a:ext cx="489394" cy="0"/>
          </a:xfrm>
          <a:prstGeom prst="straightConnector1">
            <a:avLst/>
          </a:prstGeom>
          <a:ln w="508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5348765" y="1598794"/>
            <a:ext cx="2152038" cy="249281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 state/evolution equation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3132525" y="1844826"/>
            <a:ext cx="2498827" cy="302949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 </a:t>
            </a:r>
            <a:r>
              <a:rPr lang="en-US" sz="1725" b="1" dirty="0">
                <a:solidFill>
                  <a:srgbClr val="002FA7"/>
                </a:solidFill>
              </a:rPr>
              <a:t>update or analysis</a:t>
            </a:r>
            <a:endParaRPr lang="en-US" sz="1725" dirty="0">
              <a:solidFill>
                <a:srgbClr val="002FA7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764446" y="2853148"/>
            <a:ext cx="1200258" cy="302949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725" b="1" dirty="0">
                <a:solidFill>
                  <a:srgbClr val="002FA7"/>
                </a:solidFill>
              </a:rPr>
              <a:t> forecast</a:t>
            </a:r>
            <a:endParaRPr lang="en-US" sz="1725" dirty="0">
              <a:solidFill>
                <a:srgbClr val="002FA7"/>
              </a:solidFill>
            </a:endParaRPr>
          </a:p>
        </p:txBody>
      </p:sp>
      <p:graphicFrame>
        <p:nvGraphicFramePr>
          <p:cNvPr id="1640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06560"/>
              </p:ext>
            </p:extLst>
          </p:nvPr>
        </p:nvGraphicFramePr>
        <p:xfrm>
          <a:off x="1904642" y="2157578"/>
          <a:ext cx="4621696" cy="79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9" name="Equazione" r:id="rId5" imgW="2895600" imgH="495300" progId="Equation.3">
                  <p:embed/>
                </p:oleObj>
              </mc:Choice>
              <mc:Fallback>
                <p:oleObj name="Equazione" r:id="rId5" imgW="2895600" imgH="4953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642" y="2157578"/>
                        <a:ext cx="4621696" cy="7924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Connettore 2 22"/>
          <p:cNvCxnSpPr/>
          <p:nvPr/>
        </p:nvCxnSpPr>
        <p:spPr>
          <a:xfrm flipH="1">
            <a:off x="1904642" y="2533102"/>
            <a:ext cx="560696" cy="788152"/>
          </a:xfrm>
          <a:prstGeom prst="straightConnector1">
            <a:avLst/>
          </a:prstGeom>
          <a:ln w="508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1902482" y="2902345"/>
            <a:ext cx="1591341" cy="418908"/>
          </a:xfrm>
          <a:prstGeom prst="straightConnector1">
            <a:avLst/>
          </a:prstGeom>
          <a:ln w="508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1353671" y="3371997"/>
            <a:ext cx="1101947" cy="442474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 forecast </a:t>
            </a:r>
          </a:p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at time t</a:t>
            </a:r>
            <a:endParaRPr lang="en-US" sz="1350" dirty="0">
              <a:solidFill>
                <a:srgbClr val="002FA7"/>
              </a:solidFill>
            </a:endParaRPr>
          </a:p>
        </p:txBody>
      </p:sp>
      <p:graphicFrame>
        <p:nvGraphicFramePr>
          <p:cNvPr id="164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06893"/>
              </p:ext>
            </p:extLst>
          </p:nvPr>
        </p:nvGraphicFramePr>
        <p:xfrm>
          <a:off x="3233459" y="3101627"/>
          <a:ext cx="2006192" cy="89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" name="Equazione" r:id="rId7" imgW="1257120" imgH="558720" progId="Equation.3">
                  <p:embed/>
                </p:oleObj>
              </mc:Choice>
              <mc:Fallback>
                <p:oleObj name="Equazione" r:id="rId7" imgW="1257120" imgH="558720" progId="Equation.3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459" y="3101627"/>
                        <a:ext cx="2006192" cy="8939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e 26"/>
          <p:cNvSpPr/>
          <p:nvPr/>
        </p:nvSpPr>
        <p:spPr>
          <a:xfrm>
            <a:off x="4896036" y="3472101"/>
            <a:ext cx="432048" cy="576000"/>
          </a:xfrm>
          <a:prstGeom prst="ellipse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43" tIns="27772" rIns="55543" bIns="27772" anchor="ctr"/>
          <a:lstStyle/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28" name="Connettore 2 27"/>
          <p:cNvCxnSpPr/>
          <p:nvPr/>
        </p:nvCxnSpPr>
        <p:spPr>
          <a:xfrm flipV="1">
            <a:off x="5208863" y="3339034"/>
            <a:ext cx="466167" cy="169506"/>
          </a:xfrm>
          <a:prstGeom prst="straightConnector1">
            <a:avLst/>
          </a:prstGeom>
          <a:ln w="508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5453560" y="3190585"/>
            <a:ext cx="1836578" cy="260053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 </a:t>
            </a:r>
            <a:r>
              <a:rPr lang="en-US" sz="1425" b="1" dirty="0">
                <a:solidFill>
                  <a:srgbClr val="002FA7"/>
                </a:solidFill>
              </a:rPr>
              <a:t>covariance of </a:t>
            </a:r>
            <a:r>
              <a:rPr lang="en-US" sz="1425" b="1" dirty="0" err="1">
                <a:solidFill>
                  <a:srgbClr val="002FA7"/>
                </a:solidFill>
              </a:rPr>
              <a:t>ƞ</a:t>
            </a:r>
            <a:r>
              <a:rPr lang="en-US" sz="1425" b="1" baseline="-25000" dirty="0" err="1">
                <a:solidFill>
                  <a:srgbClr val="002FA7"/>
                </a:solidFill>
              </a:rPr>
              <a:t>t</a:t>
            </a:r>
            <a:endParaRPr lang="en-US" sz="1425" dirty="0">
              <a:solidFill>
                <a:srgbClr val="002FA7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 flipH="1" flipV="1">
            <a:off x="1767440" y="1931209"/>
            <a:ext cx="207427" cy="356811"/>
          </a:xfrm>
          <a:prstGeom prst="straightConnector1">
            <a:avLst/>
          </a:prstGeom>
          <a:ln w="508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 flipV="1">
            <a:off x="1767441" y="1902583"/>
            <a:ext cx="207425" cy="864807"/>
          </a:xfrm>
          <a:prstGeom prst="straightConnector1">
            <a:avLst/>
          </a:prstGeom>
          <a:ln w="508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4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437220"/>
              </p:ext>
            </p:extLst>
          </p:nvPr>
        </p:nvGraphicFramePr>
        <p:xfrm>
          <a:off x="3750941" y="4074286"/>
          <a:ext cx="972306" cy="67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" name="Equazione" r:id="rId9" imgW="609600" imgH="419100" progId="Equation.3">
                  <p:embed/>
                </p:oleObj>
              </mc:Choice>
              <mc:Fallback>
                <p:oleObj name="Equazione" r:id="rId9" imgW="609600" imgH="419100" progId="Equation.3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0941" y="4074286"/>
                        <a:ext cx="972306" cy="670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ttangolo 37"/>
          <p:cNvSpPr/>
          <p:nvPr/>
        </p:nvSpPr>
        <p:spPr>
          <a:xfrm>
            <a:off x="1276965" y="1411335"/>
            <a:ext cx="979869" cy="442474"/>
          </a:xfrm>
          <a:prstGeom prst="rect">
            <a:avLst/>
          </a:prstGeom>
        </p:spPr>
        <p:txBody>
          <a:bodyPr lIns="55543" tIns="27772" rIns="55543" bIns="27772">
            <a:spAutoFit/>
          </a:bodyPr>
          <a:lstStyle/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analysis</a:t>
            </a:r>
          </a:p>
          <a:p>
            <a:pPr algn="ctr" defTabSz="27771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1350" b="1" dirty="0">
                <a:solidFill>
                  <a:srgbClr val="002FA7"/>
                </a:solidFill>
              </a:rPr>
              <a:t>at time t</a:t>
            </a:r>
            <a:endParaRPr lang="en-US" sz="1350" dirty="0">
              <a:solidFill>
                <a:srgbClr val="002FA7"/>
              </a:solidFill>
            </a:endParaRPr>
          </a:p>
        </p:txBody>
      </p:sp>
      <p:sp>
        <p:nvSpPr>
          <p:cNvPr id="16415" name="Segnaposto contenuto 4"/>
          <p:cNvSpPr>
            <a:spLocks noGrp="1"/>
          </p:cNvSpPr>
          <p:nvPr>
            <p:ph idx="1"/>
          </p:nvPr>
        </p:nvSpPr>
        <p:spPr>
          <a:xfrm>
            <a:off x="1143002" y="4800238"/>
            <a:ext cx="6403397" cy="979455"/>
          </a:xfrm>
        </p:spPr>
        <p:txBody>
          <a:bodyPr/>
          <a:lstStyle/>
          <a:p>
            <a:pPr algn="just" eaLnBrk="1"/>
            <a:r>
              <a:rPr lang="en-GB" altLang="en-US" sz="1500" dirty="0">
                <a:cs typeface="Times New Roman" pitchFamily="18" charset="0"/>
              </a:rPr>
              <a:t>Application to </a:t>
            </a:r>
            <a:r>
              <a:rPr lang="it-IT" altLang="en-US" sz="1500" dirty="0">
                <a:cs typeface="Times New Roman" pitchFamily="18" charset="0"/>
              </a:rPr>
              <a:t>SEVIRI </a:t>
            </a:r>
            <a:r>
              <a:rPr lang="en-US" altLang="en-US" sz="1500" dirty="0">
                <a:cs typeface="Times New Roman" pitchFamily="18" charset="0"/>
              </a:rPr>
              <a:t>window channels, for the retrieval of </a:t>
            </a:r>
            <a:r>
              <a:rPr lang="en-GB" altLang="en-US" sz="1500" dirty="0">
                <a:cs typeface="Times New Roman" pitchFamily="18" charset="0"/>
              </a:rPr>
              <a:t>Surface Temperature (</a:t>
            </a:r>
            <a:r>
              <a:rPr lang="en-GB" altLang="en-US" sz="1500" dirty="0" err="1">
                <a:cs typeface="Times New Roman" pitchFamily="18" charset="0"/>
              </a:rPr>
              <a:t>Ts</a:t>
            </a:r>
            <a:r>
              <a:rPr lang="en-GB" altLang="en-US" sz="1500" dirty="0">
                <a:cs typeface="Times New Roman" pitchFamily="18" charset="0"/>
              </a:rPr>
              <a:t>) and emissivity (</a:t>
            </a:r>
            <a:r>
              <a:rPr lang="el-GR" altLang="en-US" sz="1500" dirty="0">
                <a:cs typeface="Times New Roman" pitchFamily="18" charset="0"/>
              </a:rPr>
              <a:t>ε</a:t>
            </a:r>
            <a:r>
              <a:rPr lang="it-IT" altLang="en-US" sz="1500" dirty="0">
                <a:cs typeface="Times New Roman" pitchFamily="18" charset="0"/>
              </a:rPr>
              <a:t>)</a:t>
            </a:r>
          </a:p>
          <a:p>
            <a:pPr lvl="1" algn="just" eaLnBrk="1"/>
            <a:r>
              <a:rPr lang="en-US" altLang="en-US" sz="1350" dirty="0" err="1">
                <a:cs typeface="Times New Roman" pitchFamily="18" charset="0"/>
              </a:rPr>
              <a:t>Masiello</a:t>
            </a:r>
            <a:r>
              <a:rPr lang="en-US" altLang="en-US" sz="1350" dirty="0">
                <a:cs typeface="Times New Roman" pitchFamily="18" charset="0"/>
              </a:rPr>
              <a:t>, G. et al. 2013, Atmos. Meas. Tech., doi:10.5194/amt-6-3613-2013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4rd Salgee Workshop 2015, 1-3 Sept., Matera, I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4707464-506B-4BAE-A6F2-5EB85B925387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cxnSp>
        <p:nvCxnSpPr>
          <p:cNvPr id="37" name="Connettore 2 36"/>
          <p:cNvCxnSpPr>
            <a:endCxn id="16413" idx="1"/>
          </p:cNvCxnSpPr>
          <p:nvPr/>
        </p:nvCxnSpPr>
        <p:spPr>
          <a:xfrm>
            <a:off x="3383872" y="3979199"/>
            <a:ext cx="367073" cy="430321"/>
          </a:xfrm>
          <a:prstGeom prst="straightConnector1">
            <a:avLst/>
          </a:prstGeom>
          <a:ln w="508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1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a 1 - &amp;quot;Final Presentation &amp;#x0D;&amp;#x0A;Kalman Filter estimation of surface temperature and emissivity from SEVIRI&amp;#x0D;&amp;#x0A;project EUM/CO&quot;/&gt;&lt;property id=&quot;20307&quot; value=&quot;257&quot;/&gt;&lt;/object&gt;&lt;object type=&quot;3&quot; unique_id=&quot;10006&quot;&gt;&lt;property id=&quot;20148&quot; value=&quot;5&quot;/&gt;&lt;property id=&quot;20300&quot; value=&quot;Diapositiva 5 - &amp;quot;Tasks &amp;quot;&quot;/&gt;&lt;property id=&quot;20307&quot; value=&quot;259&quot;/&gt;&lt;/object&gt;&lt;object type=&quot;3&quot; unique_id=&quot;10009&quot;&gt;&lt;property id=&quot;20148&quot; value=&quot;5&quot;/&gt;&lt;property id=&quot;20300&quot; value=&quot;Diapositiva 6 - &amp;quot;Reference tools and methodology&amp;#x0D;&amp;#x0A;(described at a length in the ATM paper)&amp;quot;&quot;/&gt;&lt;property id=&quot;20307&quot; value=&quot;262&quot;/&gt;&lt;/object&gt;&lt;object type=&quot;3&quot; unique_id=&quot;10010&quot;&gt;&lt;property id=&quot;20148&quot; value=&quot;5&quot;/&gt;&lt;property id=&quot;20300&quot; value=&quot;Diapositiva 9&quot;/&gt;&lt;property id=&quot;20307&quot; value=&quot;263&quot;/&gt;&lt;/object&gt;&lt;object type=&quot;3&quot; unique_id=&quot;10012&quot;&gt;&lt;property id=&quot;20148&quot; value=&quot;5&quot;/&gt;&lt;property id=&quot;20300&quot; value=&quot;Diapositiva 10&quot;/&gt;&lt;property id=&quot;20307&quot; value=&quot;265&quot;/&gt;&lt;/object&gt;&lt;object type=&quot;3&quot; unique_id=&quot;10014&quot;&gt;&lt;property id=&quot;20148&quot; value=&quot;5&quot;/&gt;&lt;property id=&quot;20300&quot; value=&quot;Diapositiva 13 - &amp;quot;Case Studies: Basilicata&amp;quot;&quot;/&gt;&lt;property id=&quot;20307&quot; value=&quot;292&quot;/&gt;&lt;/object&gt;&lt;object type=&quot;3&quot; unique_id=&quot;10015&quot;&gt;&lt;property id=&quot;20148&quot; value=&quot;5&quot;/&gt;&lt;property id=&quot;20300&quot; value=&quot;Diapositiva 14 - &amp;quot;Case Studies: Greece&amp;quot;&quot;/&gt;&lt;property id=&quot;20307&quot; value=&quot;267&quot;/&gt;&lt;/object&gt;&lt;object type=&quot;3&quot; unique_id=&quot;10016&quot;&gt;&lt;property id=&quot;20148&quot; value=&quot;5&quot;/&gt;&lt;property id=&quot;20300&quot; value=&quot;Diapositiva 15 - &amp;quot;Case Studies: Evora, Portugal &amp;quot;&quot;/&gt;&lt;property id=&quot;20307&quot; value=&quot;269&quot;/&gt;&lt;/object&gt;&lt;object type=&quot;3&quot; unique_id=&quot;10017&quot;&gt;&lt;property id=&quot;20148&quot; value=&quot;5&quot;/&gt;&lt;property id=&quot;20300&quot; value=&quot;Diapositiva 16 - &amp;quot;Case Studies: Gobabeb, Namibia &amp;quot;&quot;/&gt;&lt;property id=&quot;20307&quot; value=&quot;270&quot;/&gt;&lt;/object&gt;&lt;object type=&quot;3&quot; unique_id=&quot;10018&quot;&gt;&lt;property id=&quot;20148&quot; value=&quot;5&quot;/&gt;&lt;property id=&quot;20300&quot; value=&quot;Diapositiva 17 - &amp;quot;Case Studies: Ocean&amp;quot;&quot;/&gt;&lt;property id=&quot;20307&quot; value=&quot;271&quot;/&gt;&lt;/object&gt;&lt;object type=&quot;3&quot; unique_id=&quot;10019&quot;&gt;&lt;property id=&quot;20148&quot; value=&quot;5&quot;/&gt;&lt;property id=&quot;20300&quot; value=&quot;Diapositiva 18 - &amp;quot;Background Information, Atmospheric State&amp;quot;&quot;/&gt;&lt;property id=&quot;20307&quot; value=&quot;272&quot;/&gt;&lt;/object&gt;&lt;object type=&quot;3&quot; unique_id=&quot;10020&quot;&gt;&lt;property id=&quot;20148&quot; value=&quot;5&quot;/&gt;&lt;property id=&quot;20300&quot; value=&quot;Diapositiva 19 - &amp;quot;Background Information, Emissivity&amp;quot;&quot;/&gt;&lt;property id=&quot;20307&quot; value=&quot;273&quot;/&gt;&lt;/object&gt;&lt;object type=&quot;3&quot; unique_id=&quot;10021&quot;&gt;&lt;property id=&quot;20148&quot; value=&quot;5&quot;/&gt;&lt;property id=&quot;20300&quot; value=&quot;Diapositiva 20 - &amp;quot;Comparison to in situ observations to tune KF parameters (Land Surface)&amp;quot;&quot;/&gt;&lt;property id=&quot;20307&quot; value=&quot;279&quot;/&gt;&lt;/object&gt;&lt;object type=&quot;3&quot; unique_id=&quot;10053&quot;&gt;&lt;property id=&quot;20148&quot; value=&quot;5&quot;/&gt;&lt;property id=&quot;20300&quot; value=&quot;Diapositiva 75 - &amp;quot;Summary&amp;quot;&quot;/&gt;&lt;property id=&quot;20307&quot; value=&quot;283&quot;/&gt;&lt;/object&gt;&lt;object type=&quot;3&quot; unique_id=&quot;10057&quot;&gt;&lt;property id=&quot;20148&quot; value=&quot;5&quot;/&gt;&lt;property id=&quot;20300&quot; value=&quot;Diapositiva 79 - &amp;quot;Thanks for your attention&amp;quot;&quot;/&gt;&lt;property id=&quot;20307&quot; value=&quot;315&quot;/&gt;&lt;/object&gt;&lt;object type=&quot;3&quot; unique_id=&quot;10794&quot;&gt;&lt;property id=&quot;20148&quot; value=&quot;5&quot;/&gt;&lt;property id=&quot;20300&quot; value=&quot;Diapositiva 76 - &amp;quot;The concept of applying a KF scheme for the retrieval of surface parameters from SEVIRI radiances at the Ful&quot;/&gt;&lt;property id=&quot;20307&quot; value=&quot;319&quot;/&gt;&lt;/object&gt;&lt;object type=&quot;3&quot; unique_id=&quot;11592&quot;&gt;&lt;property id=&quot;20148&quot; value=&quot;5&quot;/&gt;&lt;property id=&quot;20300&quot; value=&quot;Diapositiva 40 - &amp;quot;Baseline Configuration KF and results for case studies&amp;quot;&quot;/&gt;&lt;property id=&quot;20307&quot; value=&quot;331&quot;/&gt;&lt;/object&gt;&lt;object type=&quot;3&quot; unique_id=&quot;14697&quot;&gt;&lt;property id=&quot;20148&quot; value=&quot;5&quot;/&gt;&lt;property id=&quot;20300&quot; value=&quot;Diapositiva 43&quot;/&gt;&lt;property id=&quot;20307&quot; value=&quot;341&quot;/&gt;&lt;/object&gt;&lt;object type=&quot;3&quot; unique_id=&quot;14698&quot;&gt;&lt;property id=&quot;20148&quot; value=&quot;5&quot;/&gt;&lt;property id=&quot;20300&quot; value=&quot;Diapositiva 44&quot;/&gt;&lt;property id=&quot;20307&quot; value=&quot;342&quot;/&gt;&lt;/object&gt;&lt;object type=&quot;3&quot; unique_id=&quot;14711&quot;&gt;&lt;property id=&quot;20148&quot; value=&quot;5&quot;/&gt;&lt;property id=&quot;20300&quot; value=&quot;Diapositiva 63 - &amp;quot;Negev (Israel)&amp;quot;&quot;/&gt;&lt;property id=&quot;20307&quot; value=&quot;355&quot;/&gt;&lt;/object&gt;&lt;object type=&quot;3&quot; unique_id=&quot;14713&quot;&gt;&lt;property id=&quot;20148&quot; value=&quot;5&quot;/&gt;&lt;property id=&quot;20300&quot; value=&quot;Diapositiva 67 - &amp;quot;Negev (Israel) case study&amp;quot;&quot;/&gt;&lt;property id=&quot;20307&quot; value=&quot;357&quot;/&gt;&lt;/object&gt;&lt;object type=&quot;3&quot; unique_id=&quot;14728&quot;&gt;&lt;property id=&quot;20148&quot; value=&quot;5&quot;/&gt;&lt;property id=&quot;20300&quot; value=&quot;Diapositiva 74 - &amp;quot;Performance&amp;quot;&quot;/&gt;&lt;property id=&quot;20307&quot; value=&quot;372&quot;/&gt;&lt;/object&gt;&lt;object type=&quot;3&quot; unique_id=&quot;16083&quot;&gt;&lt;property id=&quot;20148&quot; value=&quot;5&quot;/&gt;&lt;property id=&quot;20300&quot; value=&quot;Diapositiva 2 - &amp;quot;Acknowledgements&amp;quot;&quot;/&gt;&lt;property id=&quot;20307&quot; value=&quot;391&quot;/&gt;&lt;/object&gt;&lt;object type=&quot;3&quot; unique_id=&quot;16084&quot;&gt;&lt;property id=&quot;20148&quot; value=&quot;5&quot;/&gt;&lt;property id=&quot;20300&quot; value=&quot;Diapositiva 3 - &amp;quot;Outline of the presentation&amp;quot;&quot;/&gt;&lt;property id=&quot;20307&quot; value=&quot;392&quot;/&gt;&lt;/object&gt;&lt;object type=&quot;3&quot; unique_id=&quot;16085&quot;&gt;&lt;property id=&quot;20148&quot; value=&quot;5&quot;/&gt;&lt;property id=&quot;20300&quot; value=&quot;Diapositiva 4 - &amp;quot;Background and Main Objective&amp;quot;&quot;/&gt;&lt;property id=&quot;20307&quot; value=&quot;393&quot;/&gt;&lt;/object&gt;&lt;object type=&quot;3&quot; unique_id=&quot;16086&quot;&gt;&lt;property id=&quot;20148&quot; value=&quot;5&quot;/&gt;&lt;property id=&quot;20300&quot; value=&quot;Diapositiva 7 - &amp;quot;Kalman filter &amp;quot;&quot;/&gt;&lt;property id=&quot;20307&quot; value=&quot;442&quot;/&gt;&lt;/object&gt;&lt;object type=&quot;3&quot; unique_id=&quot;16087&quot;&gt;&lt;property id=&quot;20148&quot; value=&quot;5&quot;/&gt;&lt;property id=&quot;20300&quot; value=&quot;Diapositiva 8 - &amp;quot;Forward Model&amp;quot;&quot;/&gt;&lt;property id=&quot;20307&quot; value=&quot;443&quot;/&gt;&lt;/object&gt;&lt;object type=&quot;3&quot; unique_id=&quot;16088&quot;&gt;&lt;property id=&quot;20148&quot; value=&quot;5&quot;/&gt;&lt;property id=&quot;20300&quot; value=&quot;Diapositiva 12 - &amp;quot;Definition of area limited and single pixel  case studies&amp;quot;&quot;/&gt;&lt;property id=&quot;20307&quot; value=&quot;451&quot;/&gt;&lt;/object&gt;&lt;object type=&quot;3&quot; unique_id=&quot;16089&quot;&gt;&lt;property id=&quot;20148&quot; value=&quot;5&quot;/&gt;&lt;property id=&quot;20300&quot; value=&quot;Diapositiva 21 - &amp;quot;Evora validation station&amp;quot;&quot;/&gt;&lt;property id=&quot;20307&quot; value=&quot;394&quot;/&gt;&lt;/object&gt;&lt;object type=&quot;3&quot; unique_id=&quot;16090&quot;&gt;&lt;property id=&quot;20148&quot; value=&quot;5&quot;/&gt;&lt;property id=&quot;20300&quot; value=&quot;Diapositiva 22 - &amp;quot;In situ observations have been used to perform sensitivity analysis to filter parameters&amp;quot;&quot;/&gt;&lt;property id=&quot;20307&quot; value=&quot;452&quot;/&gt;&lt;/object&gt;&lt;object type=&quot;3&quot; unique_id=&quot;16091&quot;&gt;&lt;property id=&quot;20148&quot; value=&quot;5&quot;/&gt;&lt;property id=&quot;20300&quot; value=&quot;Diapositiva 23 - &amp;quot;Emissivity retrieval shows good stability&amp;quot;&quot;/&gt;&lt;property id=&quot;20307&quot; value=&quot;395&quot;/&gt;&lt;/object&gt;&lt;object type=&quot;3&quot; unique_id=&quot;16092&quot;&gt;&lt;property id=&quot;20148&quot; value=&quot;5&quot;/&gt;&lt;property id=&quot;20300&quot; value=&quot;Diapositiva 24 - &amp;quot;&amp;#x0D;&amp;#x0A;&amp;#x0D;&amp;#x0A;Evora validation station: emissivity retrieval (data filtered with a moving average window of  1 day lengt&quot;/&gt;&lt;property id=&quot;20307&quot; value=&quot;444&quot;/&gt;&lt;/object&gt;&lt;object type=&quot;3&quot; unique_id=&quot;16093&quot;&gt;&lt;property id=&quot;20148&quot; value=&quot;5&quot;/&gt;&lt;property id=&quot;20300&quot; value=&quot;Diapositiva 25 - &amp;quot;Ts sequence &amp;quot;&quot;/&gt;&lt;property id=&quot;20307&quot; value=&quot;396&quot;/&gt;&lt;/object&gt;&lt;object type=&quot;3&quot; unique_id=&quot;16094&quot;&gt;&lt;property id=&quot;20148&quot; value=&quot;5&quot;/&gt;&lt;property id=&quot;20300&quot; value=&quot;Diapositiva 26 - &amp;quot;Validation againts in situ observations show good agreement&amp;quot;&quot;/&gt;&lt;property id=&quot;20307&quot; value=&quot;397&quot;/&gt;&lt;/object&gt;&lt;object type=&quot;3&quot; unique_id=&quot;16095&quot;&gt;&lt;property id=&quot;20148&quot; value=&quot;5&quot;/&gt;&lt;property id=&quot;20300&quot; value=&quot;Diapositiva 27 - &amp;quot;Gobabeb validation station&amp;quot;&quot;/&gt;&lt;property id=&quot;20307&quot; value=&quot;399&quot;/&gt;&lt;/object&gt;&lt;object type=&quot;3&quot; unique_id=&quot;16096&quot;&gt;&lt;property id=&quot;20148&quot; value=&quot;5&quot;/&gt;&lt;property id=&quot;20300&quot; value=&quot;Diapositiva 28 - &amp;quot;In situ observations and SEVIRI radiances for the year 2010&amp;quot;&quot;/&gt;&lt;property id=&quot;20307&quot; value=&quot;400&quot;/&gt;&lt;/object&gt;&lt;object type=&quot;3&quot; unique_id=&quot;16097&quot;&gt;&lt;property id=&quot;20148&quot; value=&quot;5&quot;/&gt;&lt;property id=&quot;20300&quot; value=&quot;Diapositiva 29 - &amp;quot;The anomaly allows us to demonstrate that emissivity retrievals, hence KF, are stable&amp;quot;&quot;/&gt;&lt;property id=&quot;20307&quot; value=&quot;401&quot;/&gt;&lt;/object&gt;&lt;object type=&quot;3&quot; unique_id=&quot;16098&quot;&gt;&lt;property id=&quot;20148&quot; value=&quot;5&quot;/&gt;&lt;property id=&quot;20300&quot; value=&quot;Diapositiva 30 - &amp;quot;The anomaly allows us to demonstrate that Ts retrievals, hence KF, are stable&amp;quot;&quot;/&gt;&lt;property id=&quot;20307&quot; value=&quot;402&quot;/&gt;&lt;/object&gt;&lt;object type=&quot;3&quot; unique_id=&quot;16099&quot;&gt;&lt;property id=&quot;20148&quot; value=&quot;5&quot;/&gt;&lt;property id=&quot;20300&quot; value=&quot;Diapositiva 31 - &amp;quot;2  thresholding works&amp;quot;&quot;/&gt;&lt;property id=&quot;20307&quot; value=&quot;403&quot;/&gt;&lt;/object&gt;&lt;object type=&quot;3&quot; unique_id=&quot;16100&quot;&gt;&lt;property id=&quot;20148&quot; value=&quot;5&quot;/&gt;&lt;property id=&quot;20300&quot; value=&quot;Diapositiva 32 - &amp;quot;Validation shows very good agreement of retrievals with in situ observations&amp;quot;&quot;/&gt;&lt;property id=&quot;20307&quot; value=&quot;404&quot;/&gt;&lt;/object&gt;&lt;object type=&quot;3&quot; unique_id=&quot;16101&quot;&gt;&lt;property id=&quot;20148&quot; value=&quot;5&quot;/&gt;&lt;property id=&quot;20300&quot; value=&quot;Diapositiva 33 - &amp;quot;Time sequence of Ts- confirms that emissivity undergoes a daily cycle. &amp;quot;&quot;/&gt;&lt;property id=&quot;20307&quot; value=&quot;405&quot;/&gt;&lt;/object&gt;&lt;object type=&quot;3&quot; unique_id=&quot;16102&quot;&gt;&lt;property id=&quot;20148&quot; value=&quot;5&quot;/&gt;&lt;property id=&quot;20300&quot; value=&quot;Diapositiva 34 - &amp;quot;Sea Surface: Intercomparison with ECMWF, MODIS, AVHRR data &amp;quot;&quot;/&gt;&lt;property id=&quot;20307&quot; value=&quot;406&quot;/&gt;&lt;/object&gt;&lt;object type=&quot;3&quot; unique_id=&quot;16103&quot;&gt;&lt;property id=&quot;20148&quot; value=&quot;5&quot;/&gt;&lt;property id=&quot;20300&quot; value=&quot;Diapositiva 35 - &amp;quot;Comparison with ECMWF data show excellent agreement (statistics based on  2.754.184 data points)&amp;quot;&quot;/&gt;&lt;property id=&quot;20307&quot; value=&quot;407&quot;/&gt;&lt;/object&gt;&lt;object type=&quot;3&quot; unique_id=&quot;16104&quot;&gt;&lt;property id=&quot;20148&quot; value=&quot;5&quot;/&gt;&lt;property id=&quot;20300&quot; value=&quot;Diapositiva 36 - &amp;quot;Comparison with MODIS shows a bias of 0.07 K and a standard deviation of 1.05 K (statistics based on 3.230.6&quot;/&gt;&lt;property id=&quot;20307&quot; value=&quot;408&quot;/&gt;&lt;/object&gt;&lt;object type=&quot;3&quot; unique_id=&quot;16105&quot;&gt;&lt;property id=&quot;20148&quot; value=&quot;5&quot;/&gt;&lt;property id=&quot;20300&quot; value=&quot;Diapositiva 37 - &amp;quot;Comparison with AVHRR OI SST shows an excellent agreement (daily mean SST)&amp;quot;&quot;/&gt;&lt;property id=&quot;20307&quot; value=&quot;409&quot;/&gt;&lt;/object&gt;&lt;object type=&quot;3&quot; unique_id=&quot;16106&quot;&gt;&lt;property id=&quot;20148&quot; value=&quot;5&quot;/&gt;&lt;property id=&quot;20300&quot; value=&quot;Diapositiva 38 - &amp;quot;Baseline Configuration: Land&amp;quot;&quot;/&gt;&lt;property id=&quot;20307&quot; value=&quot;410&quot;/&gt;&lt;/object&gt;&lt;object type=&quot;3&quot; unique_id=&quot;16107&quot;&gt;&lt;property id=&quot;20148&quot; value=&quot;5&quot;/&gt;&lt;property id=&quot;20300&quot; value=&quot;Diapositiva 39 - &amp;quot;Baseline Configuration: Sea&amp;quot;&quot;/&gt;&lt;property id=&quot;20307&quot; value=&quot;411&quot;/&gt;&lt;/object&gt;&lt;object type=&quot;3&quot; unique_id=&quot;16108&quot;&gt;&lt;property id=&quot;20148&quot; value=&quot;5&quot;/&gt;&lt;property id=&quot;20300&quot; value=&quot;Diapositiva 41 - &amp;quot;Retrieved Skin Temperature, whole year 2103&amp;quot;&quot;/&gt;&lt;property id=&quot;20307&quot; value=&quot;415&quot;/&gt;&lt;/object&gt;&lt;object type=&quot;3&quot; unique_id=&quot;16109&quot;&gt;&lt;property id=&quot;20148&quot; value=&quot;5&quot;/&gt;&lt;property id=&quot;20300&quot; value=&quot;Diapositiva 42 - &amp;quot;Retrieved Skin Temperature, 1 Day of August&amp;quot;&quot;/&gt;&lt;property id=&quot;20307&quot; value=&quot;416&quot;/&gt;&lt;/object&gt;&lt;object type=&quot;3&quot; unique_id=&quot;16110&quot;&gt;&lt;property id=&quot;20148&quot; value=&quot;5&quot;/&gt;&lt;property id=&quot;20300&quot; value=&quot;Diapositiva 45 - &amp;quot;Baseline Configuration KF and results for case studies&amp;quot;&quot;/&gt;&lt;property id=&quot;20307&quot; value=&quot;417&quot;/&gt;&lt;/object&gt;&lt;object type=&quot;3&quot; unique_id=&quot;16111&quot;&gt;&lt;property id=&quot;20148&quot; value=&quot;5&quot;/&gt;&lt;property id=&quot;20300&quot; value=&quot;Diapositiva 46 - &amp;quot;August-September Ts Map&amp;quot;&quot;/&gt;&lt;property id=&quot;20307&quot; value=&quot;418&quot;/&gt;&lt;/object&gt;&lt;object type=&quot;3&quot; unique_id=&quot;16112&quot;&gt;&lt;property id=&quot;20148&quot; value=&quot;5&quot;/&gt;&lt;property id=&quot;20300&quot; value=&quot;Diapositiva 47 - &amp;quot;Comparison with MODIS&amp;#x0D;&amp;#x0A;mean=-0.049 K, st. dev.=1.12 K&amp;quot;&quot;/&gt;&lt;property id=&quot;20307&quot; value=&quot;419&quot;/&gt;&lt;/object&gt;&lt;object type=&quot;3&quot; unique_id=&quot;16113&quot;&gt;&lt;property id=&quot;20148&quot; value=&quot;5&quot;/&gt;&lt;property id=&quot;20300&quot; value=&quot;Diapositiva 48 - &amp;quot;November Ts map &amp;quot;&quot;/&gt;&lt;property id=&quot;20307&quot; value=&quot;420&quot;/&gt;&lt;/object&gt;&lt;object type=&quot;3&quot; unique_id=&quot;16114&quot;&gt;&lt;property id=&quot;20148&quot; value=&quot;5&quot;/&gt;&lt;property id=&quot;20300&quot; value=&quot;Diapositiva 49 - &amp;quot;Comparison with MODIS&amp;#x0D;&amp;#x0A;mean=-0.095 K, st. dev.=1.49 K&amp;quot;&quot;/&gt;&lt;property id=&quot;20307&quot; value=&quot;421&quot;/&gt;&lt;/object&gt;&lt;object type=&quot;3&quot; unique_id=&quot;16115&quot;&gt;&lt;property id=&quot;20148&quot; value=&quot;5&quot;/&gt;&lt;property id=&quot;20300&quot; value=&quot;Diapositiva 50 - &amp;quot;Baseline Configuration KF and results for case studies&amp;quot;&quot;/&gt;&lt;property id=&quot;20307&quot; value=&quot;422&quot;/&gt;&lt;/object&gt;&lt;object type=&quot;3&quot; unique_id=&quot;16117&quot;&gt;&lt;property id=&quot;20148&quot; value=&quot;5&quot;/&gt;&lt;property id=&quot;20300&quot; value=&quot;Diapositiva 51 - &amp;quot;Greek Forest Fires August 2007&amp;quot;&quot;/&gt;&lt;property id=&quot;20307&quot; value=&quot;424&quot;/&gt;&lt;/object&gt;&lt;object type=&quot;3&quot; unique_id=&quot;16118&quot;&gt;&lt;property id=&quot;20148&quot; value=&quot;5&quot;/&gt;&lt;property id=&quot;20300&quot; value=&quot;Diapositiva 52 - &amp;quot;2D-Optimal Interpolation scheme (2D-OI)&amp;quot;&quot;/&gt;&lt;property id=&quot;20307&quot; value=&quot;425&quot;/&gt;&lt;/object&gt;&lt;object type=&quot;3&quot; unique_id=&quot;16119&quot;&gt;&lt;property id=&quot;20148&quot; value=&quot;5&quot;/&gt;&lt;property id=&quot;20300&quot; value=&quot;Diapositiva 53 - &amp;quot;Task 5: Implement a simple spatial analysis method to run per cycle and investigate its potential to aid the&quot;/&gt;&lt;property id=&quot;20307&quot; value=&quot;426&quot;/&gt;&lt;/object&gt;&lt;object type=&quot;3&quot; unique_id=&quot;16120&quot;&gt;&lt;property id=&quot;20148&quot; value=&quot;5&quot;/&gt;&lt;property id=&quot;20300&quot; value=&quot;Diapositiva 54 - &amp;quot;2D-OI basic equations&amp;quot;&quot;/&gt;&lt;property id=&quot;20307&quot; value=&quot;427&quot;/&gt;&lt;/object&gt;&lt;object type=&quot;3&quot; unique_id=&quot;16121&quot;&gt;&lt;property id=&quot;20148&quot; value=&quot;5&quot;/&gt;&lt;property id=&quot;20300&quot; value=&quot;Diapositiva 55 - &amp;quot;We need a model for SF and a some analytical tool to truncate it&amp;quot;&quot;/&gt;&lt;property id=&quot;20307&quot; value=&quot;428&quot;/&gt;&lt;/object&gt;&lt;object type=&quot;3&quot; unique_id=&quot;16122&quot;&gt;&lt;property id=&quot;20148&quot; value=&quot;5&quot;/&gt;&lt;property id=&quot;20300&quot; value=&quot;Diapositiva 56 - &amp;quot;Exemplifying the 2D-OI scheme&amp;quot;&quot;/&gt;&lt;property id=&quot;20307&quot; value=&quot;429&quot;/&gt;&lt;/object&gt;&lt;object type=&quot;3&quot; unique_id=&quot;16123&quot;&gt;&lt;property id=&quot;20148&quot; value=&quot;5&quot;/&gt;&lt;property id=&quot;20300&quot; value=&quot;Diapositiva 57 - &amp;quot;2D-OI running per cycle, Ts&amp;quot;&quot;/&gt;&lt;property id=&quot;20307&quot; value=&quot;430&quot;/&gt;&lt;/object&gt;&lt;object type=&quot;3&quot; unique_id=&quot;16124&quot;&gt;&lt;property id=&quot;20148&quot; value=&quot;5&quot;/&gt;&lt;property id=&quot;20300&quot; value=&quot;Diapositiva 58 - &amp;quot;2D-OI running per cycle, emissivity at 8.7 m&amp;quot;&quot;/&gt;&lt;property id=&quot;20307&quot; value=&quot;431&quot;/&gt;&lt;/object&gt;&lt;object type=&quot;3&quot; unique_id=&quot;16125&quot;&gt;&lt;property id=&quot;20148&quot; value=&quot;5&quot;/&gt;&lt;property id=&quot;20300&quot; value=&quot;Diapositiva 59 - &amp;quot;Baseline KF scheme applied &amp;#x0D;&amp;#x0A;to the full disk&amp;quot;&quot;/&gt;&lt;property id=&quot;20307&quot; value=&quot;432&quot;/&gt;&lt;/object&gt;&lt;object type=&quot;3&quot; unique_id=&quot;16126&quot;&gt;&lt;property id=&quot;20148&quot; value=&quot;5&quot;/&gt;&lt;property id=&quot;20300&quot; value=&quot;Diapositiva 60 - &amp;quot;Ts : five days (1-5 November 2007) mean&amp;quot;&quot;/&gt;&lt;property id=&quot;20307&quot; value=&quot;433&quot;/&gt;&lt;/object&gt;&lt;object type=&quot;3&quot; unique_id=&quot;16127&quot;&gt;&lt;property id=&quot;20148&quot; value=&quot;5&quot;/&gt;&lt;property id=&quot;20300&quot; value=&quot;Diapositiva 61 - &amp;quot;Emissivity at 8.7 m can be used to map deserts&amp;quot;&quot;/&gt;&lt;property id=&quot;20307&quot; value=&quot;434&quot;/&gt;&lt;/object&gt;&lt;object type=&quot;3&quot; unique_id=&quot;16128&quot;&gt;&lt;property id=&quot;20148&quot; value=&quot;5&quot;/&gt;&lt;property id=&quot;20300&quot; value=&quot;Diapositiva 62 - &amp;quot;Emissivity&amp;#x0D;&amp;#x0A; at 8.7 m&amp;quot;&quot;/&gt;&lt;property id=&quot;20307&quot; value=&quot;435&quot;/&gt;&lt;/object&gt;&lt;object type=&quot;3&quot; unique_id=&quot;16129&quot;&gt;&lt;property id=&quot;20148&quot; value=&quot;5&quot;/&gt;&lt;property id=&quot;20300&quot; value=&quot;Diapositiva 64 - &amp;quot;Work in collaboration&amp;quot;&quot;/&gt;&lt;property id=&quot;20307&quot; value=&quot;437&quot;/&gt;&lt;/object&gt;&lt;object type=&quot;3&quot; unique_id=&quot;16130&quot;&gt;&lt;property id=&quot;20148&quot; value=&quot;5&quot;/&gt;&lt;property id=&quot;20300&quot; value=&quot;Diapositiva 65 - &amp;quot;Anthropogenic activity on the Israel side has changed surface emissivity&amp;quot;&quot;/&gt;&lt;property id=&quot;20307&quot; value=&quot;438&quot;/&gt;&lt;/object&gt;&lt;object type=&quot;3&quot; unique_id=&quot;16131&quot;&gt;&lt;property id=&quot;20148&quot; value=&quot;5&quot;/&gt;&lt;property id=&quot;20300&quot; value=&quot;Diapositiva 66 - &amp;quot;The emissivity change is very well captured by SEVIRI channel emissivity at 8.7 m&amp;quot;&quot;/&gt;&lt;property id=&quot;20307&quot; value=&quot;439&quot;/&gt;&lt;/object&gt;&lt;object type=&quot;3&quot; unique_id=&quot;16132&quot;&gt;&lt;property id=&quot;20148&quot; value=&quot;5&quot;/&gt;&lt;property id=&quot;20300&quot; value=&quot;Diapositiva 68 - &amp;quot;SEVIRI shows an increase in temperature on the Israel side&amp;quot;&quot;/&gt;&lt;property id=&quot;20307&quot; value=&quot;440&quot;/&gt;&lt;/object&gt;&lt;object type=&quot;3&quot; unique_id=&quot;16133&quot;&gt;&lt;property id=&quot;20148&quot; value=&quot;5&quot;/&gt;&lt;property id=&quot;20300&quot; value=&quot;Diapositiva 69 - &amp;quot;The code has been developed in Fortran language and installed at EUMETSAT&amp;quot;&quot;/&gt;&lt;property id=&quot;20307&quot; value=&quot;441&quot;/&gt;&lt;/object&gt;&lt;object type=&quot;3&quot; unique_id=&quot;16134&quot;&gt;&lt;property id=&quot;20148&quot; value=&quot;5&quot;/&gt;&lt;property id=&quot;20300&quot; value=&quot;Diapositiva 70 - &amp;quot;The code can run from the level of the single pixel up to the  SEVIRI full disk scale&amp;quot;&quot;/&gt;&lt;property id=&quot;20307&quot; value=&quot;445&quot;/&gt;&lt;/object&gt;&lt;object type=&quot;3&quot; unique_id=&quot;16135&quot;&gt;&lt;property id=&quot;20148&quot; value=&quot;5&quot;/&gt;&lt;property id=&quot;20300&quot; value=&quot;Diapositiva 71 - &amp;quot;Full Disk (data input for one day cycle)&amp;quot;&quot;/&gt;&lt;property id=&quot;20307&quot; value=&quot;448&quot;/&gt;&lt;/object&gt;&lt;object type=&quot;3&quot; unique_id=&quot;16136&quot;&gt;&lt;property id=&quot;20148&quot; value=&quot;5&quot;/&gt;&lt;property id=&quot;20300&quot; value=&quot;Diapositiva 72 - &amp;quot;Regional Area (one day cycle)&amp;quot;&quot;/&gt;&lt;property id=&quot;20307&quot; value=&quot;449&quot;/&gt;&lt;/object&gt;&lt;object type=&quot;3&quot; unique_id=&quot;16137&quot;&gt;&lt;property id=&quot;20148&quot; value=&quot;5&quot;/&gt;&lt;property id=&quot;20300&quot; value=&quot;Diapositiva 73 - &amp;quot;Single Pixel (one day cycle)&amp;quot;&quot;/&gt;&lt;property id=&quot;20307&quot; value=&quot;450&quot;/&gt;&lt;/object&gt;&lt;object type=&quot;3&quot; unique_id=&quot;16138&quot;&gt;&lt;property id=&quot;20148&quot; value=&quot;5&quot;/&gt;&lt;property id=&quot;20300&quot; value=&quot;Diapositiva 77 - &amp;quot;Concluding Remarks &amp;quot;&quot;/&gt;&lt;property id=&quot;20307&quot; value=&quot;446&quot;/&gt;&lt;/object&gt;&lt;object type=&quot;3&quot; unique_id=&quot;16139&quot;&gt;&lt;property id=&quot;20148&quot; value=&quot;5&quot;/&gt;&lt;property id=&quot;20300&quot; value=&quot;Diapositiva 78 - &amp;quot;Possible future works&amp;quot;&quot;/&gt;&lt;property id=&quot;20307&quot; value=&quot;447&quot;/&gt;&lt;/object&gt;&lt;object type=&quot;3&quot; unique_id=&quot;16221&quot;&gt;&lt;property id=&quot;20148&quot; value=&quot;5&quot;/&gt;&lt;property id=&quot;20300&quot; value=&quot;Diapositiva 11 - &amp;quot;Case Studies: Full Disk&amp;quot;&quot;/&gt;&lt;property id=&quot;20307&quot; value=&quot;453&quot;/&gt;&lt;/object&gt;&lt;/object&gt;&lt;/object&gt;&lt;/database&gt;"/>
  <p:tag name="SECTOMILLISECCONVERTED" val="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tazione">
  <a:themeElements>
    <a:clrScheme name="Citazion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5.xml><?xml version="1.0" encoding="utf-8"?>
<a:theme xmlns:a="http://schemas.openxmlformats.org/drawingml/2006/main" name="1_Citazione">
  <a:themeElements>
    <a:clrScheme name="Citazion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6.xml><?xml version="1.0" encoding="utf-8"?>
<a:theme xmlns:a="http://schemas.openxmlformats.org/drawingml/2006/main" name="3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TC103457503[[fn=Citazione]]</Template>
  <TotalTime>7790</TotalTime>
  <Words>2054</Words>
  <Application>Microsoft Office PowerPoint</Application>
  <PresentationFormat>Presentazione su schermo (4:3)</PresentationFormat>
  <Paragraphs>310</Paragraphs>
  <Slides>45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62" baseType="lpstr">
      <vt:lpstr>Arial</vt:lpstr>
      <vt:lpstr>Calibri</vt:lpstr>
      <vt:lpstr>Century Gothic</vt:lpstr>
      <vt:lpstr>Georgia</vt:lpstr>
      <vt:lpstr>Symbol</vt:lpstr>
      <vt:lpstr>Times New Roman</vt:lpstr>
      <vt:lpstr>Trebuchet MS</vt:lpstr>
      <vt:lpstr>WenQuanYi Micro Hei</vt:lpstr>
      <vt:lpstr>Wingdings</vt:lpstr>
      <vt:lpstr>Wingdings 2</vt:lpstr>
      <vt:lpstr>Struttura predefinita</vt:lpstr>
      <vt:lpstr>1_Struttura predefinita</vt:lpstr>
      <vt:lpstr>2_Struttura predefinita</vt:lpstr>
      <vt:lpstr>Citazione</vt:lpstr>
      <vt:lpstr>1_Citazione</vt:lpstr>
      <vt:lpstr>3_Struttura predefinita</vt:lpstr>
      <vt:lpstr>Equazione</vt:lpstr>
      <vt:lpstr>Kalman Filter simultaneous retrieval of surface emissivity and temperature  from SEVIRI data</vt:lpstr>
      <vt:lpstr>Brief outline</vt:lpstr>
      <vt:lpstr>Why we developed the KF for SEVIRI</vt:lpstr>
      <vt:lpstr>Background</vt:lpstr>
      <vt:lpstr>Kalman Filter</vt:lpstr>
      <vt:lpstr>KF development for SEVIRI, funding </vt:lpstr>
      <vt:lpstr>KF development for SEVIRI, publications</vt:lpstr>
      <vt:lpstr>Acknowledgements</vt:lpstr>
      <vt:lpstr>Kalman filter </vt:lpstr>
      <vt:lpstr>Forward Model</vt:lpstr>
      <vt:lpstr>Further constraint,  maximum-minimum channel emissivity difference</vt:lpstr>
      <vt:lpstr>Presentazione standard di PowerPoint</vt:lpstr>
      <vt:lpstr>Background Information, Atmospheric State</vt:lpstr>
      <vt:lpstr>Background Information, Emissivity</vt:lpstr>
      <vt:lpstr>Results from the three LSA SAF validation stations Comparison with in situ Surface Temperature</vt:lpstr>
      <vt:lpstr>An example from Dahra station</vt:lpstr>
      <vt:lpstr>Emissivity Retrieval (Evora Station)</vt:lpstr>
      <vt:lpstr>Emissivity Retrieval (Gobabeb Station)</vt:lpstr>
      <vt:lpstr>Comparison with ECMWF data show excellent agreement (statistics based on  2,754,238 data points)</vt:lpstr>
      <vt:lpstr>Comparison with MODIS shows a bias of 0.07 K and a standard deviation of 1.05 K (statistics based on 3,230,710 data points)</vt:lpstr>
      <vt:lpstr>Applications to Full Disk and Regional scale</vt:lpstr>
      <vt:lpstr>November 2007 surface temperature</vt:lpstr>
      <vt:lpstr>November 2007, Emissivity at 8.7 m </vt:lpstr>
      <vt:lpstr>November 2007, Emissivity at 10.8 m </vt:lpstr>
      <vt:lpstr>November 2007, Emissivity at 12.0 m </vt:lpstr>
      <vt:lpstr>November 2007, Checking differences vs UW/BFEMIS </vt:lpstr>
      <vt:lpstr>Applications to the regional scale Case Studies: Basilicata</vt:lpstr>
      <vt:lpstr>Retrieved Skin Temperature, whole year 2013</vt:lpstr>
      <vt:lpstr>Retrieved Skin Temperature, 1 Day of August</vt:lpstr>
      <vt:lpstr>Land cover change detection with infrared SEVIRI channels  </vt:lpstr>
      <vt:lpstr>Land cover change detection, an example from Evora, Portugal</vt:lpstr>
      <vt:lpstr>Land cover change detection, an example from Dahra,  Senegal</vt:lpstr>
      <vt:lpstr>Application to the regional scale: Negev (Israel)</vt:lpstr>
      <vt:lpstr>Work in collaboration</vt:lpstr>
      <vt:lpstr>Anthropogenic activity on the Israel side has changed surface emissivity</vt:lpstr>
      <vt:lpstr>The emissivity change is very well captured by SEVIRI channel emissivity at 8.7 m</vt:lpstr>
      <vt:lpstr>Negev (Israel) case study</vt:lpstr>
      <vt:lpstr>The code has been developed in Fortran language and installed at EUMETSAT</vt:lpstr>
      <vt:lpstr>The code can run from the level of the single pixel up to the  SEVIRI full disk scale</vt:lpstr>
      <vt:lpstr>Full Disk (data input for one day cycle)</vt:lpstr>
      <vt:lpstr>Regional Area (one day cycle)</vt:lpstr>
      <vt:lpstr>Single Pixel (one day cycle)</vt:lpstr>
      <vt:lpstr>Performance</vt:lpstr>
      <vt:lpstr>Conclusions and remarks</vt:lpstr>
      <vt:lpstr>CINFAI-CNISM-UNIBAS-IMAA/CNR applied spectroscopy group http://www2.unibas.it/gmasiello/assite/as/home.html</vt:lpstr>
    </vt:vector>
  </TitlesOfParts>
  <Company>Utente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Kick-Off Meeting on  Kalman Filter estimation of surface temperature and emissivity from SEVIRI</dc:title>
  <dc:creator>Utente</dc:creator>
  <cp:lastModifiedBy>Carmine Serio</cp:lastModifiedBy>
  <cp:revision>515</cp:revision>
  <dcterms:created xsi:type="dcterms:W3CDTF">2014-06-16T09:07:31Z</dcterms:created>
  <dcterms:modified xsi:type="dcterms:W3CDTF">2015-09-01T08:38:22Z</dcterms:modified>
</cp:coreProperties>
</file>