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4" r:id="rId3"/>
    <p:sldId id="263" r:id="rId4"/>
    <p:sldId id="259" r:id="rId5"/>
    <p:sldId id="260" r:id="rId6"/>
    <p:sldId id="291" r:id="rId7"/>
    <p:sldId id="292" r:id="rId8"/>
    <p:sldId id="258" r:id="rId9"/>
    <p:sldId id="266" r:id="rId10"/>
    <p:sldId id="282" r:id="rId11"/>
    <p:sldId id="268" r:id="rId12"/>
    <p:sldId id="270" r:id="rId13"/>
    <p:sldId id="272" r:id="rId14"/>
    <p:sldId id="269" r:id="rId15"/>
    <p:sldId id="274" r:id="rId16"/>
    <p:sldId id="275" r:id="rId17"/>
    <p:sldId id="279" r:id="rId18"/>
    <p:sldId id="276" r:id="rId19"/>
    <p:sldId id="271" r:id="rId20"/>
    <p:sldId id="280" r:id="rId21"/>
    <p:sldId id="286" r:id="rId22"/>
    <p:sldId id="287" r:id="rId23"/>
    <p:sldId id="283" r:id="rId24"/>
    <p:sldId id="284" r:id="rId25"/>
    <p:sldId id="290" r:id="rId26"/>
    <p:sldId id="285" r:id="rId27"/>
    <p:sldId id="288" r:id="rId28"/>
    <p:sldId id="28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81C6268-54BA-7441-8F91-43346682D10F}">
          <p14:sldIdLst>
            <p14:sldId id="256"/>
            <p14:sldId id="264"/>
            <p14:sldId id="263"/>
            <p14:sldId id="259"/>
            <p14:sldId id="260"/>
            <p14:sldId id="291"/>
            <p14:sldId id="292"/>
            <p14:sldId id="258"/>
            <p14:sldId id="266"/>
            <p14:sldId id="282"/>
            <p14:sldId id="268"/>
            <p14:sldId id="270"/>
            <p14:sldId id="272"/>
            <p14:sldId id="269"/>
            <p14:sldId id="274"/>
            <p14:sldId id="275"/>
            <p14:sldId id="279"/>
            <p14:sldId id="276"/>
            <p14:sldId id="271"/>
            <p14:sldId id="280"/>
            <p14:sldId id="286"/>
            <p14:sldId id="287"/>
            <p14:sldId id="283"/>
            <p14:sldId id="284"/>
            <p14:sldId id="290"/>
            <p14:sldId id="285"/>
            <p14:sldId id="288"/>
            <p14:sldId id="289"/>
          </p14:sldIdLst>
        </p14:section>
        <p14:section name="2nd presentation" id="{4E44E893-D11E-F347-9E9A-2411DD8A699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C5FF"/>
    <a:srgbClr val="BBDF6E"/>
    <a:srgbClr val="0F6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12"/>
  </p:normalViewPr>
  <p:slideViewPr>
    <p:cSldViewPr snapToGrid="0" snapToObjects="1">
      <p:cViewPr>
        <p:scale>
          <a:sx n="75" d="100"/>
          <a:sy n="75" d="100"/>
        </p:scale>
        <p:origin x="2144" y="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ACA17-4DCE-2145-AFCF-D5085DEC04D6}" type="datetimeFigureOut">
              <a:rPr lang="en-US" smtClean="0"/>
              <a:t>9/2/15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4DE59-8A8B-8946-B38C-84C946CF6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10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320D3-E692-BE42-88FA-DF392979D1B4}" type="datetimeFigureOut">
              <a:rPr lang="en-US" smtClean="0"/>
              <a:t>9/2/15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5A824-B3C8-D248-A34F-CD9B78049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852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APAR depends on the amount of leaf canopy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5A824-B3C8-D248-A34F-CD9B780493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96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Q10 variable for leaves to account for acclimation</a:t>
            </a:r>
          </a:p>
          <a:p>
            <a:r>
              <a:rPr lang="en-US" dirty="0" smtClean="0"/>
              <a:t>Q10</a:t>
            </a:r>
            <a:r>
              <a:rPr lang="en-US" baseline="0" dirty="0" smtClean="0"/>
              <a:t> = 2 for roots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5A824-B3C8-D248-A34F-CD9B780493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20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Non-linear spatial interpolation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5A824-B3C8-D248-A34F-CD9B780493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2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Non-linear </a:t>
            </a:r>
            <a:r>
              <a:rPr lang="en-US" smtClean="0"/>
              <a:t>spatial interpolation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5A824-B3C8-D248-A34F-CD9B780493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78"/>
            <a:ext cx="6553200" cy="673763"/>
          </a:xfrm>
        </p:spPr>
        <p:txBody>
          <a:bodyPr>
            <a:noAutofit/>
          </a:bodyPr>
          <a:lstStyle>
            <a:lvl1pPr algn="l">
              <a:defRPr sz="3600">
                <a:solidFill>
                  <a:srgbClr val="4A6300"/>
                </a:solidFill>
              </a:defRPr>
            </a:lvl1pPr>
          </a:lstStyle>
          <a:p>
            <a:r>
              <a:rPr lang="pt-PT" dirty="0" err="1" smtClean="0"/>
              <a:t>Click</a:t>
            </a:r>
            <a:r>
              <a:rPr lang="pt-PT" dirty="0" smtClean="0"/>
              <a:t> to </a:t>
            </a:r>
            <a:r>
              <a:rPr lang="pt-PT" dirty="0" err="1" smtClean="0"/>
              <a:t>edit</a:t>
            </a:r>
            <a:r>
              <a:rPr lang="pt-PT" dirty="0" smtClean="0"/>
              <a:t> </a:t>
            </a:r>
            <a:r>
              <a:rPr lang="pt-PT" dirty="0" err="1" smtClean="0"/>
              <a:t>Master</a:t>
            </a:r>
            <a:r>
              <a:rPr lang="pt-PT" dirty="0" smtClean="0"/>
              <a:t> </a:t>
            </a:r>
            <a:r>
              <a:rPr lang="pt-PT" dirty="0" err="1" smtClean="0"/>
              <a:t>title</a:t>
            </a:r>
            <a:r>
              <a:rPr lang="pt-PT" dirty="0" smtClean="0"/>
              <a:t> </a:t>
            </a:r>
            <a:r>
              <a:rPr lang="pt-PT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8081"/>
            <a:ext cx="2895600" cy="365125"/>
          </a:xfrm>
        </p:spPr>
        <p:txBody>
          <a:bodyPr/>
          <a:lstStyle/>
          <a:p>
            <a:r>
              <a:rPr lang="en-US" dirty="0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623-65E0-7746-B779-75C7B5DAA850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2B38-8E10-9B42-B69E-918D2C38101D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21086"/>
            <a:ext cx="2133600" cy="365125"/>
          </a:xfrm>
        </p:spPr>
        <p:txBody>
          <a:bodyPr/>
          <a:lstStyle/>
          <a:p>
            <a:fld id="{D7C0A5DA-CC25-4F40-ACD9-99794C4CE0F0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9989"/>
            <a:ext cx="2895600" cy="365125"/>
          </a:xfrm>
        </p:spPr>
        <p:txBody>
          <a:bodyPr/>
          <a:lstStyle/>
          <a:p>
            <a:r>
              <a:rPr lang="en-US" dirty="0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4902"/>
            <a:ext cx="2133600" cy="365125"/>
          </a:xfrm>
        </p:spPr>
        <p:txBody>
          <a:bodyPr/>
          <a:lstStyle/>
          <a:p>
            <a:fld id="{E1469FDE-153C-6443-A021-2621C9FDF34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5278"/>
            <a:ext cx="6553200" cy="673763"/>
          </a:xfrm>
        </p:spPr>
        <p:txBody>
          <a:bodyPr>
            <a:noAutofit/>
          </a:bodyPr>
          <a:lstStyle>
            <a:lvl1pPr algn="l">
              <a:defRPr sz="3200" b="0">
                <a:solidFill>
                  <a:srgbClr val="4A6300"/>
                </a:solidFill>
              </a:defRPr>
            </a:lvl1pPr>
          </a:lstStyle>
          <a:p>
            <a:r>
              <a:rPr lang="pt-PT" dirty="0" err="1" smtClean="0"/>
              <a:t>Click</a:t>
            </a:r>
            <a:r>
              <a:rPr lang="pt-PT" dirty="0" smtClean="0"/>
              <a:t> to </a:t>
            </a:r>
            <a:r>
              <a:rPr lang="pt-PT" dirty="0" err="1" smtClean="0"/>
              <a:t>edit</a:t>
            </a:r>
            <a:r>
              <a:rPr lang="pt-PT" dirty="0" smtClean="0"/>
              <a:t> </a:t>
            </a:r>
            <a:r>
              <a:rPr lang="pt-PT" dirty="0" err="1" smtClean="0"/>
              <a:t>Master</a:t>
            </a:r>
            <a:r>
              <a:rPr lang="pt-PT" dirty="0" smtClean="0"/>
              <a:t> </a:t>
            </a:r>
            <a:r>
              <a:rPr lang="pt-PT" dirty="0" err="1" smtClean="0"/>
              <a:t>title</a:t>
            </a:r>
            <a:r>
              <a:rPr lang="pt-PT" dirty="0" smtClean="0"/>
              <a:t> </a:t>
            </a:r>
            <a:r>
              <a:rPr lang="pt-PT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36A7-98C0-2A42-973F-31F43B31539A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278"/>
            <a:ext cx="6553200" cy="673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53C2-6642-ED47-B00E-99DA090CD5EC}" type="datetime1">
              <a:rPr lang="en-GB" smtClean="0"/>
              <a:t>02/09/2015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5278"/>
            <a:ext cx="6553200" cy="673763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146D-5B67-9C4F-B2D8-4D60839A2450}" type="datetime1">
              <a:rPr lang="en-GB" smtClean="0"/>
              <a:t>02/09/2015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5AA80-2EA6-704C-B1F9-926FB8BAF4BD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629A-CFC4-C64D-9578-AB803A0E3193}" type="datetime1">
              <a:rPr lang="en-GB" smtClean="0"/>
              <a:t>02/09/2015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F2A7-EC52-0F43-99D0-D6D31547429F}" type="datetime1">
              <a:rPr lang="en-GB" smtClean="0"/>
              <a:t>02/09/2015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0A29-A1D5-9D47-B013-CCC784130C48}" type="datetime1">
              <a:rPr lang="en-GB" smtClean="0"/>
              <a:t>02/09/2015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dirty="0" err="1" smtClean="0"/>
              <a:t>Click</a:t>
            </a:r>
            <a:r>
              <a:rPr lang="pt-PT" dirty="0" smtClean="0"/>
              <a:t> to </a:t>
            </a:r>
            <a:r>
              <a:rPr lang="pt-PT" dirty="0" err="1" smtClean="0"/>
              <a:t>edit</a:t>
            </a:r>
            <a:r>
              <a:rPr lang="pt-PT" dirty="0" smtClean="0"/>
              <a:t> </a:t>
            </a:r>
            <a:r>
              <a:rPr lang="pt-PT" dirty="0" err="1" smtClean="0"/>
              <a:t>Master</a:t>
            </a:r>
            <a:r>
              <a:rPr lang="pt-PT" dirty="0" smtClean="0"/>
              <a:t> </a:t>
            </a:r>
            <a:r>
              <a:rPr lang="pt-PT" dirty="0" err="1" smtClean="0"/>
              <a:t>title</a:t>
            </a:r>
            <a:r>
              <a:rPr lang="pt-PT" dirty="0" smtClean="0"/>
              <a:t> </a:t>
            </a:r>
            <a:r>
              <a:rPr lang="pt-PT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3CB25-9EE7-BF45-90CF-8EB07BAD82AC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7762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69FDE-153C-6443-A021-2621C9FDF3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9" b="1979"/>
          <a:stretch/>
        </p:blipFill>
        <p:spPr>
          <a:xfrm>
            <a:off x="0" y="679041"/>
            <a:ext cx="9144000" cy="567731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679041"/>
            <a:ext cx="9144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6356350"/>
            <a:ext cx="9144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74" y="993988"/>
            <a:ext cx="8738508" cy="4409523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MODIS GPP/NPP products:</a:t>
            </a:r>
          </a:p>
          <a:p>
            <a:pPr algn="l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Assessing the land CO</a:t>
            </a:r>
            <a:r>
              <a:rPr lang="en-US" b="1" baseline="-25000" dirty="0" smtClean="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sink from space</a:t>
            </a:r>
          </a:p>
          <a:p>
            <a:pPr algn="l"/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Ana Bastos</a:t>
            </a:r>
          </a:p>
          <a:p>
            <a:pPr algn="l"/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</a:rPr>
              <a:t>Laboratoire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des Sciences du 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</a:rPr>
              <a:t>Climat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et de 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</a:rPr>
              <a:t>l’Environement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algn="l"/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LSCE, CEA-CNRS-USVQ, France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084" y="5403512"/>
            <a:ext cx="805292" cy="660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179" y="5414852"/>
            <a:ext cx="648736" cy="648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096" y="5425375"/>
            <a:ext cx="1672119" cy="638213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pic>
        <p:nvPicPr>
          <p:cNvPr id="9" name="Picture 8" descr="Logo LS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389" y="5267395"/>
            <a:ext cx="727240" cy="932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073" y="-50299"/>
            <a:ext cx="2278926" cy="5659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91381" y="401427"/>
            <a:ext cx="270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F6A8A"/>
                </a:solidFill>
              </a:rPr>
              <a:t>4</a:t>
            </a:r>
            <a:r>
              <a:rPr lang="en-US" sz="1400" b="1" baseline="30000" dirty="0" smtClean="0">
                <a:solidFill>
                  <a:srgbClr val="0F6A8A"/>
                </a:solidFill>
              </a:rPr>
              <a:t>th</a:t>
            </a:r>
            <a:r>
              <a:rPr lang="en-US" sz="1400" b="1" dirty="0" smtClean="0">
                <a:solidFill>
                  <a:srgbClr val="0F6A8A"/>
                </a:solidFill>
              </a:rPr>
              <a:t> SALGEE workshop</a:t>
            </a:r>
            <a:endParaRPr lang="en-US" sz="1400" b="1" dirty="0">
              <a:solidFill>
                <a:srgbClr val="0F6A8A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7456" y="6029011"/>
            <a:ext cx="24888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www.seos-project.eu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8121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A5DA-CC25-4F40-ACD9-99794C4CE0F0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5278"/>
            <a:ext cx="9144000" cy="673763"/>
          </a:xfrm>
        </p:spPr>
        <p:txBody>
          <a:bodyPr/>
          <a:lstStyle/>
          <a:p>
            <a:r>
              <a:rPr lang="en-US" sz="2800" dirty="0"/>
              <a:t>MODIS GPP and NPP</a:t>
            </a:r>
          </a:p>
        </p:txBody>
      </p:sp>
      <p:pic>
        <p:nvPicPr>
          <p:cNvPr id="11" name="Picture 10" descr="Screen Shot 2015-08-11 at 17.39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44" y="702736"/>
            <a:ext cx="6858024" cy="34642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3176" y="4656375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srgbClr val="000000"/>
                </a:solidFill>
              </a:rPr>
              <a:t>Climate Daily </a:t>
            </a:r>
            <a:r>
              <a:rPr lang="en-US" dirty="0" err="1" smtClean="0">
                <a:solidFill>
                  <a:srgbClr val="000000"/>
                </a:solidFill>
              </a:rPr>
              <a:t>Tmin,Tday,Tavg</a:t>
            </a:r>
            <a:r>
              <a:rPr lang="en-US" dirty="0" smtClean="0">
                <a:solidFill>
                  <a:srgbClr val="000000"/>
                </a:solidFill>
              </a:rPr>
              <a:t>, VP, </a:t>
            </a:r>
            <a:r>
              <a:rPr lang="en-US" dirty="0" err="1" smtClean="0">
                <a:solidFill>
                  <a:srgbClr val="000000"/>
                </a:solidFill>
              </a:rPr>
              <a:t>SWrad</a:t>
            </a:r>
            <a:r>
              <a:rPr lang="en-US" dirty="0" smtClean="0">
                <a:solidFill>
                  <a:srgbClr val="000000"/>
                </a:solidFill>
              </a:rPr>
              <a:t> from 6-hr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73176" y="5165174"/>
            <a:ext cx="858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schemeClr val="tx1"/>
                </a:solidFill>
              </a:rPr>
              <a:t>Biome Properties Look-Up Table (BPLUT): variability in 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e, </a:t>
            </a:r>
            <a:r>
              <a:rPr lang="en-US" dirty="0" smtClean="0">
                <a:solidFill>
                  <a:schemeClr val="tx1"/>
                </a:solidFill>
              </a:rPr>
              <a:t>respiration</a:t>
            </a:r>
            <a:endParaRPr lang="en-US" sz="2400" dirty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7334" y="5736105"/>
            <a:ext cx="878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! Over the years there have been improvements/changes to the algorithm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199467" y="4166995"/>
            <a:ext cx="128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PLUS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006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MODIS daily GPP and NPP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66559"/>
          <a:stretch/>
        </p:blipFill>
        <p:spPr>
          <a:xfrm>
            <a:off x="702010" y="720981"/>
            <a:ext cx="7609010" cy="1869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8" b="98058" l="2600" r="9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8016" y="2956209"/>
            <a:ext cx="3515036" cy="32584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61883" y="3123091"/>
            <a:ext cx="1797995" cy="657830"/>
            <a:chOff x="5705691" y="4173916"/>
            <a:chExt cx="3319769" cy="394749"/>
          </a:xfrm>
        </p:grpSpPr>
        <p:sp>
          <p:nvSpPr>
            <p:cNvPr id="12" name="TextBox 11"/>
            <p:cNvSpPr txBox="1"/>
            <p:nvPr/>
          </p:nvSpPr>
          <p:spPr>
            <a:xfrm>
              <a:off x="5705691" y="4173916"/>
              <a:ext cx="3319769" cy="387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GPP: </a:t>
              </a:r>
            </a:p>
            <a:p>
              <a:pPr algn="ctr"/>
              <a:r>
                <a:rPr lang="en-US" dirty="0" smtClean="0"/>
                <a:t>CO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7908309" y="4397563"/>
              <a:ext cx="723928" cy="171102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 rot="16200000">
            <a:off x="7563853" y="1069310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Running et al 1999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3750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MODIS daily NPP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66559"/>
          <a:stretch/>
        </p:blipFill>
        <p:spPr>
          <a:xfrm>
            <a:off x="702010" y="720981"/>
            <a:ext cx="7609010" cy="1869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8" b="98058" l="2600" r="9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8016" y="2956209"/>
            <a:ext cx="3515036" cy="32584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1866" y="3501438"/>
            <a:ext cx="2090611" cy="64633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Daily net uptake:</a:t>
            </a:r>
          </a:p>
          <a:p>
            <a:r>
              <a:rPr lang="en-US" dirty="0" err="1" smtClean="0"/>
              <a:t>PSN</a:t>
            </a:r>
            <a:r>
              <a:rPr lang="en-US" baseline="-25000" dirty="0" err="1" smtClean="0"/>
              <a:t>net</a:t>
            </a:r>
            <a:r>
              <a:rPr lang="en-US" dirty="0" smtClean="0"/>
              <a:t> </a:t>
            </a:r>
            <a:r>
              <a:rPr lang="en-US" dirty="0"/>
              <a:t>= GPP – </a:t>
            </a:r>
            <a:r>
              <a:rPr lang="en-US" dirty="0" err="1"/>
              <a:t>R</a:t>
            </a:r>
            <a:r>
              <a:rPr lang="en-US" baseline="-25000" dirty="0" err="1"/>
              <a:t>lr</a:t>
            </a:r>
            <a:endParaRPr lang="en-US" baseline="-25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92805" y="2837958"/>
            <a:ext cx="1797995" cy="931463"/>
            <a:chOff x="5705691" y="4173916"/>
            <a:chExt cx="3319769" cy="558950"/>
          </a:xfrm>
        </p:grpSpPr>
        <p:sp>
          <p:nvSpPr>
            <p:cNvPr id="12" name="TextBox 11"/>
            <p:cNvSpPr txBox="1"/>
            <p:nvPr/>
          </p:nvSpPr>
          <p:spPr>
            <a:xfrm>
              <a:off x="5705691" y="4173916"/>
              <a:ext cx="3319769" cy="387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GPP: </a:t>
              </a:r>
            </a:p>
            <a:p>
              <a:pPr algn="ctr"/>
              <a:r>
                <a:rPr lang="en-US" dirty="0" smtClean="0"/>
                <a:t>CO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7908308" y="4561764"/>
              <a:ext cx="1117152" cy="171102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75771" y="3769425"/>
            <a:ext cx="2722429" cy="652069"/>
            <a:chOff x="4904372" y="3521649"/>
            <a:chExt cx="5026619" cy="391292"/>
          </a:xfrm>
        </p:grpSpPr>
        <p:sp>
          <p:nvSpPr>
            <p:cNvPr id="17" name="TextBox 16"/>
            <p:cNvSpPr txBox="1"/>
            <p:nvPr/>
          </p:nvSpPr>
          <p:spPr>
            <a:xfrm>
              <a:off x="4904372" y="3521649"/>
              <a:ext cx="5026619" cy="387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 leaves: </a:t>
              </a:r>
            </a:p>
            <a:p>
              <a:pPr algn="ctr"/>
              <a:r>
                <a:rPr lang="en-US" dirty="0" smtClean="0"/>
                <a:t>CO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8225208" y="3828142"/>
              <a:ext cx="450317" cy="84799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31470" y="4945687"/>
            <a:ext cx="2722429" cy="697376"/>
            <a:chOff x="4396998" y="3549890"/>
            <a:chExt cx="5026619" cy="418480"/>
          </a:xfrm>
        </p:grpSpPr>
        <p:sp>
          <p:nvSpPr>
            <p:cNvPr id="22" name="TextBox 21"/>
            <p:cNvSpPr txBox="1"/>
            <p:nvPr/>
          </p:nvSpPr>
          <p:spPr>
            <a:xfrm>
              <a:off x="4396998" y="3549890"/>
              <a:ext cx="5026619" cy="387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 fine roots: </a:t>
              </a:r>
            </a:p>
            <a:p>
              <a:pPr algn="ctr"/>
              <a:r>
                <a:rPr lang="en-US" dirty="0" smtClean="0"/>
                <a:t>CO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7394318" y="3907108"/>
              <a:ext cx="589949" cy="61262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 rot="16200000">
            <a:off x="7563853" y="1069310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Running et al 1999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13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MODIS daily NPP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66559"/>
          <a:stretch/>
        </p:blipFill>
        <p:spPr>
          <a:xfrm>
            <a:off x="702010" y="720981"/>
            <a:ext cx="7609010" cy="1869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8" b="98058" l="2600" r="9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8016" y="2956209"/>
            <a:ext cx="3515036" cy="32584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1866" y="3501438"/>
            <a:ext cx="2090611" cy="64633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Daily net uptake:</a:t>
            </a:r>
          </a:p>
          <a:p>
            <a:r>
              <a:rPr lang="en-US" dirty="0" err="1" smtClean="0"/>
              <a:t>PSN</a:t>
            </a:r>
            <a:r>
              <a:rPr lang="en-US" baseline="-25000" dirty="0" err="1" smtClean="0"/>
              <a:t>net</a:t>
            </a:r>
            <a:r>
              <a:rPr lang="en-US" dirty="0" smtClean="0"/>
              <a:t> </a:t>
            </a:r>
            <a:r>
              <a:rPr lang="en-US" dirty="0"/>
              <a:t>= GPP – </a:t>
            </a:r>
            <a:r>
              <a:rPr lang="en-US" dirty="0" err="1"/>
              <a:t>R</a:t>
            </a:r>
            <a:r>
              <a:rPr lang="en-US" baseline="-25000" dirty="0" err="1"/>
              <a:t>lr</a:t>
            </a:r>
            <a:endParaRPr lang="en-US" baseline="-25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92805" y="2837958"/>
            <a:ext cx="1797995" cy="931463"/>
            <a:chOff x="5705691" y="4173916"/>
            <a:chExt cx="3319769" cy="558950"/>
          </a:xfrm>
        </p:grpSpPr>
        <p:sp>
          <p:nvSpPr>
            <p:cNvPr id="12" name="TextBox 11"/>
            <p:cNvSpPr txBox="1"/>
            <p:nvPr/>
          </p:nvSpPr>
          <p:spPr>
            <a:xfrm>
              <a:off x="5705691" y="4173916"/>
              <a:ext cx="3319769" cy="387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GPP: </a:t>
              </a:r>
            </a:p>
            <a:p>
              <a:pPr algn="ctr"/>
              <a:r>
                <a:rPr lang="en-US" dirty="0" smtClean="0"/>
                <a:t>CO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7908308" y="4561764"/>
              <a:ext cx="1117152" cy="171102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75771" y="3769425"/>
            <a:ext cx="2722429" cy="652069"/>
            <a:chOff x="4904372" y="3521649"/>
            <a:chExt cx="5026619" cy="391292"/>
          </a:xfrm>
        </p:grpSpPr>
        <p:sp>
          <p:nvSpPr>
            <p:cNvPr id="17" name="TextBox 16"/>
            <p:cNvSpPr txBox="1"/>
            <p:nvPr/>
          </p:nvSpPr>
          <p:spPr>
            <a:xfrm>
              <a:off x="4904372" y="3521649"/>
              <a:ext cx="5026619" cy="387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 leaves: </a:t>
              </a:r>
            </a:p>
            <a:p>
              <a:pPr algn="ctr"/>
              <a:r>
                <a:rPr lang="en-US" dirty="0" smtClean="0"/>
                <a:t>CO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8225208" y="3828142"/>
              <a:ext cx="450317" cy="84799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31470" y="4945687"/>
            <a:ext cx="2722429" cy="697376"/>
            <a:chOff x="4396998" y="3549890"/>
            <a:chExt cx="5026619" cy="418480"/>
          </a:xfrm>
        </p:grpSpPr>
        <p:sp>
          <p:nvSpPr>
            <p:cNvPr id="22" name="TextBox 21"/>
            <p:cNvSpPr txBox="1"/>
            <p:nvPr/>
          </p:nvSpPr>
          <p:spPr>
            <a:xfrm>
              <a:off x="4396998" y="3549890"/>
              <a:ext cx="5026619" cy="387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 fine roots: </a:t>
              </a:r>
            </a:p>
            <a:p>
              <a:pPr algn="ctr"/>
              <a:r>
                <a:rPr lang="en-US" dirty="0" smtClean="0"/>
                <a:t>CO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7394318" y="3907108"/>
              <a:ext cx="589949" cy="61262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 rot="16200000">
            <a:off x="7563853" y="1069310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Running et al 1999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266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MODIS daily NPP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10" y="720981"/>
            <a:ext cx="7609010" cy="55902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7563853" y="1069310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Running et al 1999</a:t>
            </a: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1" y="5791199"/>
            <a:ext cx="36068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PROVIDED </a:t>
            </a:r>
            <a:r>
              <a:rPr lang="en-US" b="1" smtClean="0">
                <a:solidFill>
                  <a:schemeClr val="bg1"/>
                </a:solidFill>
              </a:rPr>
              <a:t>IN 8-daycomposites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2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MODIS annual NPP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8" b="98058" l="2600" r="9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394" y="2384625"/>
            <a:ext cx="3515036" cy="325843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358580" y="2185659"/>
            <a:ext cx="3040388" cy="1042032"/>
            <a:chOff x="5705691" y="3936464"/>
            <a:chExt cx="5613690" cy="625300"/>
          </a:xfrm>
        </p:grpSpPr>
        <p:sp>
          <p:nvSpPr>
            <p:cNvPr id="11" name="TextBox 10"/>
            <p:cNvSpPr txBox="1"/>
            <p:nvPr/>
          </p:nvSpPr>
          <p:spPr>
            <a:xfrm>
              <a:off x="5705691" y="3936464"/>
              <a:ext cx="3319769" cy="221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PSN</a:t>
              </a:r>
              <a:r>
                <a:rPr lang="en-US" baseline="-25000" dirty="0" err="1" smtClean="0"/>
                <a:t>net</a:t>
              </a:r>
              <a:endParaRPr lang="en-US" dirty="0" smtClean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101955" y="4158092"/>
              <a:ext cx="4217426" cy="403672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8" b="98058" l="2600" r="9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7754" y="1530651"/>
            <a:ext cx="4698912" cy="435589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299896" y="679041"/>
            <a:ext cx="2722429" cy="1257626"/>
            <a:chOff x="4396998" y="3549890"/>
            <a:chExt cx="5026619" cy="754674"/>
          </a:xfrm>
        </p:grpSpPr>
        <p:sp>
          <p:nvSpPr>
            <p:cNvPr id="21" name="TextBox 20"/>
            <p:cNvSpPr txBox="1"/>
            <p:nvPr/>
          </p:nvSpPr>
          <p:spPr>
            <a:xfrm>
              <a:off x="4396998" y="3549890"/>
              <a:ext cx="5026619" cy="387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Growth:</a:t>
              </a:r>
            </a:p>
            <a:p>
              <a:pPr algn="ctr"/>
              <a:r>
                <a:rPr lang="en-US" dirty="0" smtClean="0"/>
                <a:t>CO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7394320" y="3968371"/>
              <a:ext cx="438152" cy="336193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/>
          <p:nvPr/>
        </p:nvCxnSpPr>
        <p:spPr>
          <a:xfrm>
            <a:off x="3901037" y="4088970"/>
            <a:ext cx="2135609" cy="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561095" y="5431054"/>
            <a:ext cx="788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Year j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898414" y="5538406"/>
            <a:ext cx="1056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Year j+1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3676539" y="1328130"/>
            <a:ext cx="2722429" cy="1062993"/>
            <a:chOff x="4396998" y="3549890"/>
            <a:chExt cx="5026619" cy="637879"/>
          </a:xfrm>
        </p:grpSpPr>
        <p:sp>
          <p:nvSpPr>
            <p:cNvPr id="30" name="TextBox 29"/>
            <p:cNvSpPr txBox="1"/>
            <p:nvPr/>
          </p:nvSpPr>
          <p:spPr>
            <a:xfrm>
              <a:off x="4396998" y="3549890"/>
              <a:ext cx="5026619" cy="387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Maintenance:</a:t>
              </a:r>
            </a:p>
            <a:p>
              <a:pPr algn="ctr"/>
              <a:r>
                <a:rPr lang="en-US" dirty="0" smtClean="0"/>
                <a:t>CO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7394320" y="3968371"/>
              <a:ext cx="1360315" cy="219398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157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MODIS annual NPP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67" y="780639"/>
            <a:ext cx="7332134" cy="54712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7563853" y="1069310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Running et al 1999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1075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5278"/>
            <a:ext cx="9144000" cy="673763"/>
          </a:xfrm>
        </p:spPr>
        <p:txBody>
          <a:bodyPr/>
          <a:lstStyle/>
          <a:p>
            <a:r>
              <a:rPr lang="en-US" dirty="0" smtClean="0"/>
              <a:t>Maintenance respiration – C5 modifications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7563853" y="1069310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Zhao &amp; Running 2010</a:t>
            </a:r>
            <a:endParaRPr lang="en-US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46" y="786787"/>
            <a:ext cx="5664200" cy="1422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2547" t="29083" r="11798" b="18334"/>
          <a:stretch/>
        </p:blipFill>
        <p:spPr>
          <a:xfrm>
            <a:off x="811946" y="2726261"/>
            <a:ext cx="2748655" cy="7620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29730" r="373"/>
          <a:stretch/>
        </p:blipFill>
        <p:spPr>
          <a:xfrm>
            <a:off x="811946" y="4264412"/>
            <a:ext cx="3387521" cy="679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48507"/>
          <a:stretch/>
        </p:blipFill>
        <p:spPr>
          <a:xfrm>
            <a:off x="4705756" y="2588703"/>
            <a:ext cx="4233333" cy="366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7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BLUT parameterization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970" y="729840"/>
            <a:ext cx="4096030" cy="56032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339" y="5987645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Running et al 1999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8286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BLUT parameterization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18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27673" y="5726035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Zhao &amp; Running 2010</a:t>
            </a:r>
            <a:endParaRPr lang="en-US" sz="11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76" y="1049866"/>
            <a:ext cx="8334724" cy="445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8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A5DA-CC25-4F40-ACD9-99794C4CE0F0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5278"/>
            <a:ext cx="8686800" cy="673763"/>
          </a:xfrm>
        </p:spPr>
        <p:txBody>
          <a:bodyPr/>
          <a:lstStyle/>
          <a:p>
            <a:r>
              <a:rPr lang="en-US" dirty="0" smtClean="0"/>
              <a:t>Why do we need global GPP/NPP?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5437" y="968262"/>
            <a:ext cx="4861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Vegetation productivity is the source of the food, fiber and fuel available for human consumption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532" y="709477"/>
            <a:ext cx="3913468" cy="2402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524" r="16123" b="5859"/>
          <a:stretch/>
        </p:blipFill>
        <p:spPr>
          <a:xfrm>
            <a:off x="-1" y="2393443"/>
            <a:ext cx="4983899" cy="37179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63798" y="5479807"/>
            <a:ext cx="2328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Global carbon budget 2014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5230533" y="3250547"/>
            <a:ext cx="37971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Global land ecosystems remove about 30% of anthropogenic CO</a:t>
            </a:r>
            <a:r>
              <a:rPr lang="en-US" baseline="-25000" dirty="0" smtClean="0"/>
              <a:t>2</a:t>
            </a:r>
            <a:r>
              <a:rPr lang="en-US" dirty="0" smtClean="0"/>
              <a:t> emissions every year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… but we still don’t know how they will respond to climate change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… partly because we don’t fully understand their present trends and drivers</a:t>
            </a:r>
          </a:p>
        </p:txBody>
      </p:sp>
    </p:spTree>
    <p:extLst>
      <p:ext uri="{BB962C8B-B14F-4D97-AF65-F5344CB8AC3E}">
        <p14:creationId xmlns:p14="http://schemas.microsoft.com/office/powerpoint/2010/main" val="2634308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BLUT parameterization (Col.5)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19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100"/>
            <a:ext cx="9144000" cy="44936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27673" y="5726035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Zhao &amp; Running 2010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20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A5DA-CC25-4F40-ACD9-99794C4CE0F0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20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Climate</a:t>
            </a:r>
            <a:endParaRPr lang="en-US" dirty="0"/>
          </a:p>
        </p:txBody>
      </p:sp>
      <p:pic>
        <p:nvPicPr>
          <p:cNvPr id="8" name="Picture 7" descr="Screen Shot 2015-08-11 at 18.11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817756"/>
            <a:ext cx="7153321" cy="4152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7600" y="5970656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Zhao et al 2005</a:t>
            </a:r>
            <a:endParaRPr lang="en-US" sz="1100" dirty="0"/>
          </a:p>
        </p:txBody>
      </p:sp>
      <p:sp>
        <p:nvSpPr>
          <p:cNvPr id="10" name="Rectangle 9"/>
          <p:cNvSpPr/>
          <p:nvPr/>
        </p:nvSpPr>
        <p:spPr>
          <a:xfrm>
            <a:off x="1311972" y="1145320"/>
            <a:ext cx="744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Non-linear spatial interpolation from coarse grid to 1km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A5DA-CC25-4F40-ACD9-99794C4CE0F0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21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Climate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151" y="5278"/>
            <a:ext cx="349684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64339" y="5954550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Zhao et al 2006</a:t>
            </a:r>
            <a:endParaRPr lang="en-US" sz="1100" dirty="0"/>
          </a:p>
        </p:txBody>
      </p:sp>
      <p:sp>
        <p:nvSpPr>
          <p:cNvPr id="10" name="Rectangle 9"/>
          <p:cNvSpPr/>
          <p:nvPr/>
        </p:nvSpPr>
        <p:spPr>
          <a:xfrm>
            <a:off x="62857" y="1129987"/>
            <a:ext cx="5326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Sensitivity to different meteorological datasets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3362" y="2061320"/>
            <a:ext cx="5025971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 earlier versions, meteorology from DAO was used.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 Collection 5, meteorological data are from NCEP/DOEII Reanalysis.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1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1" y="5278"/>
            <a:ext cx="9262533" cy="673763"/>
          </a:xfrm>
        </p:spPr>
        <p:txBody>
          <a:bodyPr/>
          <a:lstStyle/>
          <a:p>
            <a:r>
              <a:rPr lang="en-US" dirty="0" smtClean="0"/>
              <a:t>Global annual GPP and NPP products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22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1939" y="6038403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Zhao et al 2005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33107"/>
          <a:stretch/>
        </p:blipFill>
        <p:spPr>
          <a:xfrm>
            <a:off x="-135464" y="975312"/>
            <a:ext cx="5080356" cy="4395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733" y="3450463"/>
            <a:ext cx="3031067" cy="27187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66470" b="-3941"/>
          <a:stretch/>
        </p:blipFill>
        <p:spPr>
          <a:xfrm>
            <a:off x="5096932" y="1556662"/>
            <a:ext cx="4047067" cy="19615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32400" y="975312"/>
            <a:ext cx="391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Quality control flag: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44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1" y="5278"/>
            <a:ext cx="9262533" cy="673763"/>
          </a:xfrm>
        </p:spPr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23</a:t>
            </a:fld>
            <a:endParaRPr lang="en-US"/>
          </a:p>
        </p:txBody>
      </p:sp>
      <p:pic>
        <p:nvPicPr>
          <p:cNvPr id="11" name="Picture 10" descr="Screen Shot 2015-08-11 at 18.06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532"/>
            <a:ext cx="9144000" cy="28292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000" y="4811484"/>
            <a:ext cx="2488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Heinsh</a:t>
            </a:r>
            <a:r>
              <a:rPr lang="en-US" sz="1200" dirty="0" smtClean="0"/>
              <a:t> et al 2006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10067" y="1355456"/>
            <a:ext cx="754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Collection 4.5: comparison with flux-tower data from AMERIFLUX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1" y="5278"/>
            <a:ext cx="9262533" cy="673763"/>
          </a:xfrm>
        </p:spPr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24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3034"/>
          <a:stretch/>
        </p:blipFill>
        <p:spPr>
          <a:xfrm>
            <a:off x="154860" y="1350099"/>
            <a:ext cx="4417140" cy="30066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3273935" y="2722631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Zhao et al 2005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95" y="2470467"/>
            <a:ext cx="4047805" cy="37994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3590153" y="4815004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Zhao and Running 2011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154860" y="1020647"/>
            <a:ext cx="754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Collection 4.5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34583" y="2066052"/>
            <a:ext cx="754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Collection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77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1" y="5278"/>
            <a:ext cx="9262533" cy="673763"/>
          </a:xfrm>
        </p:spPr>
        <p:txBody>
          <a:bodyPr/>
          <a:lstStyle/>
          <a:p>
            <a:r>
              <a:rPr lang="en-US" dirty="0" smtClean="0"/>
              <a:t>Global MODIS NPP and the land sink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25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8" y="933973"/>
            <a:ext cx="6955367" cy="4747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7673" y="5987645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Zhao &amp; Running 2010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349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1" y="5278"/>
            <a:ext cx="9262533" cy="673763"/>
          </a:xfrm>
        </p:spPr>
        <p:txBody>
          <a:bodyPr/>
          <a:lstStyle/>
          <a:p>
            <a:r>
              <a:rPr lang="en-US" dirty="0" smtClean="0"/>
              <a:t>Global MODIS NPP and the land sink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27673" y="5987645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Zhao &amp; Running 2010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06" y="647569"/>
            <a:ext cx="5519694" cy="575733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436534" y="2099734"/>
            <a:ext cx="4825998" cy="1286933"/>
            <a:chOff x="4436534" y="2099734"/>
            <a:chExt cx="4825998" cy="1286933"/>
          </a:xfrm>
        </p:grpSpPr>
        <p:sp>
          <p:nvSpPr>
            <p:cNvPr id="9" name="TextBox 8"/>
            <p:cNvSpPr txBox="1"/>
            <p:nvPr/>
          </p:nvSpPr>
          <p:spPr>
            <a:xfrm>
              <a:off x="6807199" y="2299732"/>
              <a:ext cx="2455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Disturbance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927601" y="2099734"/>
              <a:ext cx="1879598" cy="372533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4436534" y="2669064"/>
              <a:ext cx="2370665" cy="717603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6909142" y="3434266"/>
            <a:ext cx="245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</a:t>
            </a:r>
            <a:r>
              <a:rPr lang="en-US" dirty="0"/>
              <a:t> </a:t>
            </a:r>
            <a:r>
              <a:rPr lang="en-US" dirty="0" smtClean="0"/>
              <a:t>next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4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27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46665" y="1930398"/>
            <a:ext cx="76708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Thanks!</a:t>
            </a:r>
          </a:p>
          <a:p>
            <a:endParaRPr lang="en-US" sz="3200" b="1" dirty="0"/>
          </a:p>
          <a:p>
            <a:endParaRPr lang="en-US" sz="3200" b="1" dirty="0" smtClean="0"/>
          </a:p>
          <a:p>
            <a:endParaRPr lang="en-US" sz="3200" b="1" dirty="0" smtClean="0"/>
          </a:p>
          <a:p>
            <a:endParaRPr lang="en-US" sz="3200" b="1" dirty="0"/>
          </a:p>
          <a:p>
            <a:r>
              <a:rPr lang="en-US" sz="2000" dirty="0" smtClean="0"/>
              <a:t>Thanks to Steven W. Running for insights &amp; comments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62257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852" b="15288"/>
          <a:stretch/>
        </p:blipFill>
        <p:spPr>
          <a:xfrm>
            <a:off x="0" y="2257484"/>
            <a:ext cx="7518228" cy="394082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A5DA-CC25-4F40-ACD9-99794C4CE0F0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Photosynthesis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22745" y="5846503"/>
            <a:ext cx="12106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www.uic.edu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494" r="9650" b="21705"/>
          <a:stretch/>
        </p:blipFill>
        <p:spPr>
          <a:xfrm rot="5400000">
            <a:off x="5933438" y="488324"/>
            <a:ext cx="2799987" cy="33682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19" y="1185132"/>
            <a:ext cx="43942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5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A5DA-CC25-4F40-ACD9-99794C4CE0F0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Spectral signature of vegetation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3264" y="696295"/>
            <a:ext cx="5575843" cy="2805551"/>
            <a:chOff x="123264" y="958357"/>
            <a:chExt cx="5575843" cy="280555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264" y="958357"/>
              <a:ext cx="5575843" cy="280555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93293" y="3501846"/>
              <a:ext cx="24888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/>
                <a:t>www.seos-project.eu</a:t>
              </a:r>
              <a:endParaRPr lang="en-US" sz="1000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464797"/>
            <a:ext cx="4497170" cy="48838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0" name="Group 19"/>
          <p:cNvGrpSpPr/>
          <p:nvPr/>
        </p:nvGrpSpPr>
        <p:grpSpPr>
          <a:xfrm>
            <a:off x="5525224" y="2301195"/>
            <a:ext cx="3570945" cy="3968850"/>
            <a:chOff x="5323311" y="1923950"/>
            <a:chExt cx="3570945" cy="396885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3311" y="1923950"/>
              <a:ext cx="3570945" cy="396885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rot="16200000">
              <a:off x="7929032" y="4347669"/>
              <a:ext cx="169961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err="1" smtClean="0"/>
                <a:t>earthobservatory.nasa.gov</a:t>
              </a:r>
              <a:endParaRPr lang="en-US" sz="900" dirty="0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692072"/>
            <a:ext cx="2514600" cy="5969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857692" y="5265654"/>
            <a:ext cx="1154290" cy="848967"/>
            <a:chOff x="6276585" y="4992203"/>
            <a:chExt cx="1154290" cy="848967"/>
          </a:xfrm>
        </p:grpSpPr>
        <p:sp>
          <p:nvSpPr>
            <p:cNvPr id="25" name="TextBox 24"/>
            <p:cNvSpPr txBox="1"/>
            <p:nvPr/>
          </p:nvSpPr>
          <p:spPr>
            <a:xfrm>
              <a:off x="6276585" y="5471838"/>
              <a:ext cx="1154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fPAR</a:t>
              </a:r>
              <a:endParaRPr lang="en-US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6553200" y="4992203"/>
              <a:ext cx="0" cy="386416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372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A5DA-CC25-4F40-ACD9-99794C4CE0F0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5278"/>
            <a:ext cx="9144000" cy="673763"/>
          </a:xfrm>
        </p:spPr>
        <p:txBody>
          <a:bodyPr/>
          <a:lstStyle/>
          <a:p>
            <a:r>
              <a:rPr lang="en-US" dirty="0" smtClean="0"/>
              <a:t>Estimating GPP from light absorption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87" y="1719125"/>
            <a:ext cx="5268905" cy="44883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939" y="5555375"/>
            <a:ext cx="24888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NASA-GSFC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6220968" y="4594742"/>
            <a:ext cx="3595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APAR = PAR * </a:t>
            </a:r>
            <a:r>
              <a:rPr lang="en-US" b="1" dirty="0" err="1" smtClean="0"/>
              <a:t>fPAR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670601" y="880235"/>
            <a:ext cx="32187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Unstressed</a:t>
            </a:r>
            <a:r>
              <a:rPr lang="en-US" dirty="0" smtClean="0"/>
              <a:t> vegetation (</a:t>
            </a:r>
            <a:r>
              <a:rPr lang="en-US" dirty="0" err="1" smtClean="0"/>
              <a:t>Monteith</a:t>
            </a:r>
            <a:r>
              <a:rPr lang="en-US" dirty="0" smtClean="0"/>
              <a:t> 1972):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assimilation</a:t>
            </a:r>
          </a:p>
          <a:p>
            <a:pPr algn="ctr"/>
            <a:r>
              <a:rPr lang="en-US" dirty="0" smtClean="0"/>
              <a:t>	∝</a:t>
            </a:r>
            <a:endParaRPr lang="en-US" dirty="0"/>
          </a:p>
          <a:p>
            <a:pPr algn="ctr"/>
            <a:r>
              <a:rPr lang="en-US" dirty="0" smtClean="0"/>
              <a:t>Solar energy absorbed during the growing-season </a:t>
            </a:r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GPP = </a:t>
            </a:r>
            <a:r>
              <a:rPr lang="en-US" sz="2400" b="1" dirty="0" smtClean="0">
                <a:latin typeface="Symbol" charset="2"/>
                <a:cs typeface="Symbol" charset="2"/>
              </a:rPr>
              <a:t>e</a:t>
            </a:r>
            <a:r>
              <a:rPr lang="en-US" b="1" dirty="0" smtClean="0">
                <a:latin typeface="Symbol" charset="2"/>
                <a:cs typeface="Symbol" charset="2"/>
              </a:rPr>
              <a:t> </a:t>
            </a:r>
            <a:r>
              <a:rPr lang="en-US" b="1" dirty="0" smtClean="0"/>
              <a:t>* APAR</a:t>
            </a:r>
            <a:endParaRPr lang="en-US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6326872" y="5005200"/>
            <a:ext cx="1154290" cy="848967"/>
            <a:chOff x="6276585" y="4992203"/>
            <a:chExt cx="1154290" cy="848967"/>
          </a:xfrm>
        </p:grpSpPr>
        <p:sp>
          <p:nvSpPr>
            <p:cNvPr id="14" name="TextBox 13"/>
            <p:cNvSpPr txBox="1"/>
            <p:nvPr/>
          </p:nvSpPr>
          <p:spPr>
            <a:xfrm>
              <a:off x="6276585" y="5471838"/>
              <a:ext cx="1154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LAI</a:t>
              </a:r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553200" y="4992203"/>
              <a:ext cx="0" cy="386416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158108" y="3482441"/>
            <a:ext cx="2354078" cy="742739"/>
            <a:chOff x="5478855" y="4992203"/>
            <a:chExt cx="2354078" cy="742739"/>
          </a:xfrm>
        </p:grpSpPr>
        <p:sp>
          <p:nvSpPr>
            <p:cNvPr id="20" name="TextBox 19"/>
            <p:cNvSpPr txBox="1"/>
            <p:nvPr/>
          </p:nvSpPr>
          <p:spPr>
            <a:xfrm>
              <a:off x="5478855" y="5396388"/>
              <a:ext cx="23540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Light use efficiency</a:t>
              </a:r>
              <a:endParaRPr lang="en-US" sz="1600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6553200" y="4992203"/>
              <a:ext cx="0" cy="386416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232453" y="5060351"/>
            <a:ext cx="1656935" cy="1002855"/>
            <a:chOff x="5773939" y="4992203"/>
            <a:chExt cx="1656935" cy="1002855"/>
          </a:xfrm>
        </p:grpSpPr>
        <p:sp>
          <p:nvSpPr>
            <p:cNvPr id="27" name="TextBox 26"/>
            <p:cNvSpPr txBox="1"/>
            <p:nvPr/>
          </p:nvSpPr>
          <p:spPr>
            <a:xfrm>
              <a:off x="5773939" y="5471838"/>
              <a:ext cx="1656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Most vegetation indices</a:t>
              </a:r>
              <a:endParaRPr lang="en-US" sz="1400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6553200" y="4992203"/>
              <a:ext cx="0" cy="386416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34" y="875233"/>
            <a:ext cx="43942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8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A5DA-CC25-4F40-ACD9-99794C4CE0F0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928987"/>
            <a:ext cx="4394200" cy="647700"/>
          </a:xfrm>
          <a:prstGeom prst="rect">
            <a:avLst/>
          </a:prstGeom>
        </p:spPr>
      </p:pic>
      <p:pic>
        <p:nvPicPr>
          <p:cNvPr id="1026" name="Picture 2" descr="ttps://s3.amazonaws.com/classconnection/393/flashcards/6202393/png/photosynthesis1361479985426-1498B95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7577"/>
            <a:ext cx="5592345" cy="35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5"/>
          <p:cNvSpPr>
            <a:spLocks noGrp="1"/>
          </p:cNvSpPr>
          <p:nvPr>
            <p:ph type="ctrTitle"/>
          </p:nvPr>
        </p:nvSpPr>
        <p:spPr>
          <a:xfrm>
            <a:off x="0" y="5278"/>
            <a:ext cx="9144000" cy="673763"/>
          </a:xfrm>
        </p:spPr>
        <p:txBody>
          <a:bodyPr/>
          <a:lstStyle/>
          <a:p>
            <a:r>
              <a:rPr lang="en-US" dirty="0" smtClean="0"/>
              <a:t>Light use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82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A5DA-CC25-4F40-ACD9-99794C4CE0F0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928987"/>
            <a:ext cx="4394200" cy="647700"/>
          </a:xfrm>
          <a:prstGeom prst="rect">
            <a:avLst/>
          </a:prstGeom>
        </p:spPr>
      </p:pic>
      <p:pic>
        <p:nvPicPr>
          <p:cNvPr id="1026" name="Picture 2" descr="ttps://s3.amazonaws.com/classconnection/393/flashcards/6202393/png/photosynthesis1361479985426-1498B95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7577"/>
            <a:ext cx="5592345" cy="35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5"/>
          <p:cNvSpPr>
            <a:spLocks noGrp="1"/>
          </p:cNvSpPr>
          <p:nvPr>
            <p:ph type="ctrTitle"/>
          </p:nvPr>
        </p:nvSpPr>
        <p:spPr>
          <a:xfrm>
            <a:off x="0" y="5278"/>
            <a:ext cx="9144000" cy="673763"/>
          </a:xfrm>
        </p:spPr>
        <p:txBody>
          <a:bodyPr/>
          <a:lstStyle/>
          <a:p>
            <a:r>
              <a:rPr lang="en-US" dirty="0" smtClean="0"/>
              <a:t>Light use efficiency</a:t>
            </a:r>
            <a:endParaRPr lang="en-US" dirty="0"/>
          </a:p>
        </p:txBody>
      </p:sp>
      <p:pic>
        <p:nvPicPr>
          <p:cNvPr id="1028" name="Picture 4" descr="http://www.ppcnz.co.nz/images/chlorophyll-fluoresce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97" y="977612"/>
            <a:ext cx="4021104" cy="20690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29873" y="3799904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Stress (heat, frost, drought)</a:t>
            </a:r>
          </a:p>
          <a:p>
            <a:endParaRPr lang="en-US" dirty="0"/>
          </a:p>
          <a:p>
            <a:r>
              <a:rPr lang="en-US" dirty="0" smtClean="0"/>
              <a:t>Nutrient limitation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92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5278"/>
            <a:ext cx="9144000" cy="673763"/>
          </a:xfrm>
        </p:spPr>
        <p:txBody>
          <a:bodyPr/>
          <a:lstStyle/>
          <a:p>
            <a:r>
              <a:rPr lang="en-US" dirty="0" smtClean="0"/>
              <a:t>Calculating GPP from satellite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7067" y="880537"/>
            <a:ext cx="8636000" cy="3908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assimilation (productivity) by plants is related to the amount of absorbed sunlight</a:t>
            </a:r>
          </a:p>
          <a:p>
            <a:pPr algn="ctr"/>
            <a:r>
              <a:rPr lang="en-US" dirty="0" smtClean="0"/>
              <a:t>GPP = </a:t>
            </a:r>
            <a:r>
              <a:rPr lang="en-US" sz="2400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* APAR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  <a:p>
            <a:pPr marL="342900" indent="-342900">
              <a:buFont typeface="+mj-lt"/>
              <a:buAutoNum type="arabicParenR" startAt="2"/>
            </a:pPr>
            <a:r>
              <a:rPr lang="en-US" dirty="0" smtClean="0"/>
              <a:t>It is possible to estimate the fraction of </a:t>
            </a:r>
            <a:r>
              <a:rPr lang="en-US" dirty="0" err="1" smtClean="0"/>
              <a:t>photosynthetically</a:t>
            </a:r>
            <a:r>
              <a:rPr lang="en-US" dirty="0" smtClean="0"/>
              <a:t> active radiation absorbed from satellite (PAR from meteorology) </a:t>
            </a:r>
          </a:p>
          <a:p>
            <a:pPr marL="342900" indent="-342900">
              <a:buFont typeface="+mj-lt"/>
              <a:buAutoNum type="arabicParenR" startAt="2"/>
            </a:pPr>
            <a:endParaRPr lang="en-US" dirty="0"/>
          </a:p>
          <a:p>
            <a:pPr lvl="5"/>
            <a:r>
              <a:rPr lang="en-US" dirty="0" smtClean="0"/>
              <a:t>	APAR = PAR * </a:t>
            </a:r>
            <a:r>
              <a:rPr lang="en-US" dirty="0" err="1" smtClean="0"/>
              <a:t>fPAR</a:t>
            </a:r>
            <a:endParaRPr lang="en-US" dirty="0" smtClean="0"/>
          </a:p>
          <a:p>
            <a:pPr marL="342900" indent="-342900">
              <a:buFont typeface="+mj-lt"/>
              <a:buAutoNum type="arabicParenR" startAt="2"/>
            </a:pPr>
            <a:endParaRPr lang="en-US" dirty="0" smtClean="0"/>
          </a:p>
          <a:p>
            <a:pPr marL="342900" indent="-342900">
              <a:buFont typeface="+mj-lt"/>
              <a:buAutoNum type="arabicParenR" startAt="2"/>
            </a:pPr>
            <a:endParaRPr lang="en-US" dirty="0"/>
          </a:p>
          <a:p>
            <a:pPr marL="342900" indent="-342900">
              <a:buFont typeface="+mj-lt"/>
              <a:buAutoNum type="arabicParenR" startAt="2"/>
            </a:pPr>
            <a:r>
              <a:rPr lang="en-US" dirty="0" smtClean="0"/>
              <a:t> </a:t>
            </a:r>
            <a:r>
              <a:rPr lang="en-US" sz="2600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/>
              <a:t> differs between vegetation types, and </a:t>
            </a:r>
            <a:r>
              <a:rPr lang="en-US" sz="2600" dirty="0">
                <a:solidFill>
                  <a:prstClr val="black"/>
                </a:solidFill>
                <a:latin typeface="Symbol" charset="2"/>
                <a:cs typeface="Symbol" charset="2"/>
              </a:rPr>
              <a:t>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/>
              <a:t> is not always optimal (e.g. temperature/water stress, nutrient limitation) 	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9" y="5219700"/>
            <a:ext cx="50673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4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A5DA-CC25-4F40-ACD9-99794C4CE0F0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5278"/>
            <a:ext cx="9144000" cy="673763"/>
          </a:xfrm>
        </p:spPr>
        <p:txBody>
          <a:bodyPr/>
          <a:lstStyle/>
          <a:p>
            <a:r>
              <a:rPr lang="en-US" sz="2800" dirty="0" err="1" smtClean="0"/>
              <a:t>MODerate</a:t>
            </a:r>
            <a:r>
              <a:rPr lang="en-US" sz="2800" dirty="0" smtClean="0"/>
              <a:t> </a:t>
            </a:r>
            <a:r>
              <a:rPr lang="en-US" sz="2800" dirty="0"/>
              <a:t>r</a:t>
            </a:r>
            <a:r>
              <a:rPr lang="en-US" sz="2800" dirty="0" smtClean="0"/>
              <a:t>esolution </a:t>
            </a:r>
            <a:r>
              <a:rPr lang="en-US" sz="2800" dirty="0"/>
              <a:t>Imaging </a:t>
            </a:r>
            <a:r>
              <a:rPr lang="en-US" sz="2800" dirty="0" err="1"/>
              <a:t>Spectroradiometer</a:t>
            </a:r>
            <a:endParaRPr lang="en-US" sz="2800" dirty="0"/>
          </a:p>
        </p:txBody>
      </p:sp>
      <p:pic>
        <p:nvPicPr>
          <p:cNvPr id="2" name="Picture 1" descr="Screen Shot 2015-08-10 at 17.50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8" y="748961"/>
            <a:ext cx="2284944" cy="19165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48" y="2843560"/>
            <a:ext cx="6283017" cy="3249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0800" y="780536"/>
            <a:ext cx="728801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board of NASA’s TERRA &amp; AQUA</a:t>
            </a:r>
          </a:p>
          <a:p>
            <a:endParaRPr lang="en-US" dirty="0"/>
          </a:p>
          <a:p>
            <a:r>
              <a:rPr lang="en-US" dirty="0" smtClean="0"/>
              <a:t>36 spectral bands from 0.4 µm to 14.4 µm</a:t>
            </a:r>
          </a:p>
          <a:p>
            <a:r>
              <a:rPr lang="en-US" dirty="0" smtClean="0"/>
              <a:t>Spatial resolution 250m – 1km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Cover the global surface every 1-2 days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46453" y="3357482"/>
            <a:ext cx="2497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Vegetation related products:</a:t>
            </a:r>
          </a:p>
          <a:p>
            <a:endParaRPr lang="en-US" dirty="0"/>
          </a:p>
          <a:p>
            <a:r>
              <a:rPr lang="en-US" dirty="0" smtClean="0"/>
              <a:t>NDVI+EVI (MOD13)</a:t>
            </a:r>
          </a:p>
          <a:p>
            <a:endParaRPr lang="en-US" dirty="0"/>
          </a:p>
          <a:p>
            <a:r>
              <a:rPr lang="en-US" dirty="0" err="1" smtClean="0"/>
              <a:t>LAI+fPAR</a:t>
            </a:r>
            <a:r>
              <a:rPr lang="en-US" dirty="0" smtClean="0"/>
              <a:t> (MOD15)</a:t>
            </a:r>
          </a:p>
          <a:p>
            <a:endParaRPr lang="en-US" dirty="0"/>
          </a:p>
          <a:p>
            <a:r>
              <a:rPr lang="en-US" dirty="0" smtClean="0"/>
              <a:t>GPP+NPP (MOD17)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26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tos_prett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Bastos_pretty.thmx</Template>
  <TotalTime>2203</TotalTime>
  <Words>670</Words>
  <Application>Microsoft Macintosh PowerPoint</Application>
  <PresentationFormat>On-screen Show (4:3)</PresentationFormat>
  <Paragraphs>240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Century Gothic</vt:lpstr>
      <vt:lpstr>Symbol</vt:lpstr>
      <vt:lpstr>Bastos_pretty</vt:lpstr>
      <vt:lpstr>PowerPoint Presentation</vt:lpstr>
      <vt:lpstr>Why do we need global GPP/NPP?</vt:lpstr>
      <vt:lpstr>Photosynthesis</vt:lpstr>
      <vt:lpstr>Spectral signature of vegetation</vt:lpstr>
      <vt:lpstr>Estimating GPP from light absorption</vt:lpstr>
      <vt:lpstr>Light use efficiency</vt:lpstr>
      <vt:lpstr>Light use efficiency</vt:lpstr>
      <vt:lpstr>Calculating GPP from satellite data</vt:lpstr>
      <vt:lpstr>MODerate resolution Imaging Spectroradiometer</vt:lpstr>
      <vt:lpstr>MODIS GPP and NPP</vt:lpstr>
      <vt:lpstr>MODIS daily GPP and NPP</vt:lpstr>
      <vt:lpstr>MODIS daily NPP</vt:lpstr>
      <vt:lpstr>MODIS daily NPP</vt:lpstr>
      <vt:lpstr>MODIS daily NPP</vt:lpstr>
      <vt:lpstr>MODIS annual NPP</vt:lpstr>
      <vt:lpstr>MODIS annual NPP</vt:lpstr>
      <vt:lpstr>Maintenance respiration – C5 modifications</vt:lpstr>
      <vt:lpstr>BLUT parameterization</vt:lpstr>
      <vt:lpstr>BLUT parameterization</vt:lpstr>
      <vt:lpstr>BLUT parameterization (Col.5)</vt:lpstr>
      <vt:lpstr>Climate</vt:lpstr>
      <vt:lpstr>Climate</vt:lpstr>
      <vt:lpstr>Global annual GPP and NPP products</vt:lpstr>
      <vt:lpstr>Validation</vt:lpstr>
      <vt:lpstr>Validation</vt:lpstr>
      <vt:lpstr>Global MODIS NPP and the land sink</vt:lpstr>
      <vt:lpstr>Global MODIS NPP and the land sink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Filipa Ferreira Bastos</dc:creator>
  <cp:lastModifiedBy>Ana Filipa Ferreira Bastos</cp:lastModifiedBy>
  <cp:revision>65</cp:revision>
  <cp:lastPrinted>2015-08-26T12:56:56Z</cp:lastPrinted>
  <dcterms:created xsi:type="dcterms:W3CDTF">2015-08-10T09:33:19Z</dcterms:created>
  <dcterms:modified xsi:type="dcterms:W3CDTF">2015-09-02T08:53:13Z</dcterms:modified>
</cp:coreProperties>
</file>