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tmp" ContentType="image/png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sldIdLst>
    <p:sldId id="256" r:id="rId2"/>
    <p:sldId id="258" r:id="rId3"/>
    <p:sldId id="259" r:id="rId4"/>
    <p:sldId id="257" r:id="rId5"/>
    <p:sldId id="260" r:id="rId6"/>
    <p:sldId id="261" r:id="rId7"/>
    <p:sldId id="274" r:id="rId8"/>
    <p:sldId id="275" r:id="rId9"/>
    <p:sldId id="276" r:id="rId10"/>
    <p:sldId id="277" r:id="rId11"/>
    <p:sldId id="262" r:id="rId12"/>
    <p:sldId id="263" r:id="rId13"/>
    <p:sldId id="264" r:id="rId14"/>
    <p:sldId id="265" r:id="rId15"/>
    <p:sldId id="269" r:id="rId16"/>
    <p:sldId id="266" r:id="rId17"/>
    <p:sldId id="267" r:id="rId18"/>
    <p:sldId id="270" r:id="rId19"/>
    <p:sldId id="271" r:id="rId20"/>
    <p:sldId id="272" r:id="rId21"/>
    <p:sldId id="273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4DC8AA3-9C61-B34F-B5C0-441980753643}">
          <p14:sldIdLst>
            <p14:sldId id="256"/>
            <p14:sldId id="258"/>
            <p14:sldId id="259"/>
            <p14:sldId id="257"/>
            <p14:sldId id="260"/>
            <p14:sldId id="261"/>
            <p14:sldId id="274"/>
            <p14:sldId id="275"/>
            <p14:sldId id="276"/>
            <p14:sldId id="277"/>
            <p14:sldId id="262"/>
            <p14:sldId id="263"/>
            <p14:sldId id="264"/>
            <p14:sldId id="265"/>
            <p14:sldId id="269"/>
            <p14:sldId id="266"/>
            <p14:sldId id="267"/>
            <p14:sldId id="270"/>
            <p14:sldId id="271"/>
            <p14:sldId id="272"/>
            <p14:sldId id="2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53" autoAdjust="0"/>
    <p:restoredTop sz="81571" autoAdjust="0"/>
  </p:normalViewPr>
  <p:slideViewPr>
    <p:cSldViewPr snapToGrid="0" snapToObjects="1">
      <p:cViewPr>
        <p:scale>
          <a:sx n="100" d="100"/>
          <a:sy n="100" d="100"/>
        </p:scale>
        <p:origin x="1488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EC785D-3DD0-9247-97E1-880AA8B75E69}" type="datetimeFigureOut">
              <a:rPr lang="en-US" smtClean="0"/>
              <a:t>9/2/15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FFD9B-77DB-5A4C-8E9B-CD2DE98FE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40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DILST/EVI is the disturbance index (DI) value,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LSTmax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annual maximum eight-day composite LST,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EVImax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annual maximum 16-day EVI,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LSTXmax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multiyear mean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LSTmax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EVIXmax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multiyear mean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EVImax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DILST/EVI is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dimensionless value that, in the absence of disturbance,  approaches unity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FFD9B-77DB-5A4C-8E9B-CD2DE98FEB4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8769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FFD9B-77DB-5A4C-8E9B-CD2DE98FEB4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47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FFD9B-77DB-5A4C-8E9B-CD2DE98FEB4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7848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FFD9B-77DB-5A4C-8E9B-CD2DE98FEB4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868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FFD9B-77DB-5A4C-8E9B-CD2DE98FEB4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43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FFD9B-77DB-5A4C-8E9B-CD2DE98FEB4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0452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FFD9B-77DB-5A4C-8E9B-CD2DE98FEB4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000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FFD9B-77DB-5A4C-8E9B-CD2DE98FEB4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332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FFD9B-77DB-5A4C-8E9B-CD2DE98FEB4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15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FFD9B-77DB-5A4C-8E9B-CD2DE98FEB4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980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Fires (</a:t>
            </a:r>
            <a:r>
              <a:rPr lang="en-US" sz="1200" dirty="0" err="1" smtClean="0"/>
              <a:t>Mildrexter</a:t>
            </a:r>
            <a:r>
              <a:rPr lang="en-US" sz="1200" dirty="0" smtClean="0"/>
              <a:t> et al 2007)</a:t>
            </a:r>
          </a:p>
          <a:p>
            <a:r>
              <a:rPr lang="en-US" sz="1200" dirty="0" smtClean="0"/>
              <a:t>Insect outbreaks (Coops et al 2009)</a:t>
            </a:r>
          </a:p>
          <a:p>
            <a:endParaRPr lang="en-US" b="1" dirty="0" smtClean="0"/>
          </a:p>
          <a:p>
            <a:r>
              <a:rPr lang="en-US" sz="1200" dirty="0" smtClean="0"/>
              <a:t>Droughts 2005 and 2010</a:t>
            </a:r>
          </a:p>
          <a:p>
            <a:r>
              <a:rPr lang="en-US" sz="1200" dirty="0" smtClean="0"/>
              <a:t>(Philips et al 2009, Lewis et al 2011</a:t>
            </a:r>
            <a:endParaRPr lang="en-US" b="1" dirty="0" smtClean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FFD9B-77DB-5A4C-8E9B-CD2DE98FEB4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53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FFD9B-77DB-5A4C-8E9B-CD2DE98FEB4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133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FFD9B-77DB-5A4C-8E9B-CD2DE98FEB4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054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FFD9B-77DB-5A4C-8E9B-CD2DE98FEB4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507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FFD9B-77DB-5A4C-8E9B-CD2DE98FEB4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03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FFD9B-77DB-5A4C-8E9B-CD2DE98FEB4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64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FFD9B-77DB-5A4C-8E9B-CD2DE98FEB4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344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FFD9B-77DB-5A4C-8E9B-CD2DE98FEB4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2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278"/>
            <a:ext cx="6553200" cy="673763"/>
          </a:xfrm>
        </p:spPr>
        <p:txBody>
          <a:bodyPr>
            <a:noAutofit/>
          </a:bodyPr>
          <a:lstStyle>
            <a:lvl1pPr algn="l">
              <a:defRPr sz="3600">
                <a:solidFill>
                  <a:srgbClr val="4A6300"/>
                </a:solidFill>
              </a:defRPr>
            </a:lvl1pPr>
          </a:lstStyle>
          <a:p>
            <a:r>
              <a:rPr lang="pt-PT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8081"/>
            <a:ext cx="2895600" cy="365125"/>
          </a:xfrm>
        </p:spPr>
        <p:txBody>
          <a:bodyPr/>
          <a:lstStyle/>
          <a:p>
            <a:r>
              <a:rPr lang="en-US" smtClean="0"/>
              <a:t>Ana Bastos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E814-684A-EE40-8F01-DD88F92D4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6298D-C677-3A4D-9657-C36228F33980}" type="datetime1">
              <a:rPr lang="en-GB" smtClean="0"/>
              <a:t>02/09/2015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E814-684A-EE40-8F01-DD88F92D4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2F4B5-E4AC-4243-B89C-A9667E2C024D}" type="datetime1">
              <a:rPr lang="en-GB" smtClean="0"/>
              <a:t>02/09/2015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E814-684A-EE40-8F01-DD88F92D4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21086"/>
            <a:ext cx="2133600" cy="365125"/>
          </a:xfrm>
        </p:spPr>
        <p:txBody>
          <a:bodyPr/>
          <a:lstStyle/>
          <a:p>
            <a:fld id="{1B096622-04F5-2C48-A023-45008AC2229A}" type="datetime1">
              <a:rPr lang="en-GB" smtClean="0"/>
              <a:t>02/09/2015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9989"/>
            <a:ext cx="2895600" cy="365125"/>
          </a:xfrm>
        </p:spPr>
        <p:txBody>
          <a:bodyPr/>
          <a:lstStyle/>
          <a:p>
            <a:r>
              <a:rPr lang="en-US" smtClean="0"/>
              <a:t>Ana Bastos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4902"/>
            <a:ext cx="2133600" cy="365125"/>
          </a:xfrm>
        </p:spPr>
        <p:txBody>
          <a:bodyPr/>
          <a:lstStyle/>
          <a:p>
            <a:fld id="{CE93E814-684A-EE40-8F01-DD88F92D471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0" y="5278"/>
            <a:ext cx="6553200" cy="673763"/>
          </a:xfrm>
        </p:spPr>
        <p:txBody>
          <a:bodyPr>
            <a:noAutofit/>
          </a:bodyPr>
          <a:lstStyle>
            <a:lvl1pPr algn="l">
              <a:defRPr sz="3200" b="0">
                <a:solidFill>
                  <a:srgbClr val="4A6300"/>
                </a:solidFill>
              </a:defRPr>
            </a:lvl1pPr>
          </a:lstStyle>
          <a:p>
            <a:r>
              <a:rPr lang="pt-PT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8C6BA-AAD7-6D4D-9651-38D8C27FE5AF}" type="datetime1">
              <a:rPr lang="en-GB" smtClean="0"/>
              <a:t>02/09/2015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E814-684A-EE40-8F01-DD88F92D471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5278"/>
            <a:ext cx="6553200" cy="673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38E7D-1DA2-4F4C-B23D-58A781C8D0D5}" type="datetime1">
              <a:rPr lang="en-GB" smtClean="0"/>
              <a:t>02/09/2015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E814-684A-EE40-8F01-DD88F92D471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0" y="5278"/>
            <a:ext cx="6553200" cy="673763"/>
          </a:xfrm>
        </p:spPr>
        <p:txBody>
          <a:bodyPr>
            <a:noAutofit/>
          </a:bodyPr>
          <a:lstStyle>
            <a:lvl1pPr algn="l">
              <a:defRPr sz="3600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A2D58-2A7C-6E4F-97AC-82E8B2D47A7E}" type="datetime1">
              <a:rPr lang="en-GB" smtClean="0"/>
              <a:t>02/09/2015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E814-684A-EE40-8F01-DD88F92D4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F3642-8A82-9141-844A-2F7771B39CF9}" type="datetime1">
              <a:rPr lang="en-GB" smtClean="0"/>
              <a:t>02/09/2015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E814-684A-EE40-8F01-DD88F92D4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E55D-C848-DC46-A841-7FA880D06994}" type="datetime1">
              <a:rPr lang="en-GB" smtClean="0"/>
              <a:t>02/09/2015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E814-684A-EE40-8F01-DD88F92D4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4BAE-CA90-9547-9BD7-EDCBC248C500}" type="datetime1">
              <a:rPr lang="en-GB" smtClean="0"/>
              <a:t>02/09/2015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E814-684A-EE40-8F01-DD88F92D4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B8C82-1167-A342-B657-CB5837D73D5D}" type="datetime1">
              <a:rPr lang="en-GB" smtClean="0"/>
              <a:t>02/09/2015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E814-684A-EE40-8F01-DD88F92D4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2777C-76BB-4146-A68B-C2F99B9BAB51}" type="datetime1">
              <a:rPr lang="en-GB" smtClean="0"/>
              <a:t>02/09/2015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7762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Ana Bastos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3E814-684A-EE40-8F01-DD88F92D471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9" b="1979"/>
          <a:stretch/>
        </p:blipFill>
        <p:spPr>
          <a:xfrm>
            <a:off x="0" y="679041"/>
            <a:ext cx="9144000" cy="567731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0" y="679041"/>
            <a:ext cx="9144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6356350"/>
            <a:ext cx="9144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174" y="993988"/>
            <a:ext cx="8738508" cy="4409523"/>
          </a:xfrm>
        </p:spPr>
        <p:txBody>
          <a:bodyPr>
            <a:noAutofit/>
          </a:bodyPr>
          <a:lstStyle/>
          <a:p>
            <a:pPr algn="l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Studying vegetation dynamics under disturbance using MODIS 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products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. 	</a:t>
            </a:r>
          </a:p>
          <a:p>
            <a:pPr algn="l"/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l"/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</a:rPr>
              <a:t>Ana Bastos</a:t>
            </a:r>
          </a:p>
          <a:p>
            <a:pPr algn="l"/>
            <a:r>
              <a:rPr lang="en-US" sz="2000" dirty="0" err="1" smtClean="0">
                <a:solidFill>
                  <a:schemeClr val="accent4">
                    <a:lumMod val="50000"/>
                  </a:schemeClr>
                </a:solidFill>
              </a:rPr>
              <a:t>Laboratoire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</a:rPr>
              <a:t> des Sciences du </a:t>
            </a:r>
            <a:r>
              <a:rPr lang="en-US" sz="2000" dirty="0" err="1" smtClean="0">
                <a:solidFill>
                  <a:schemeClr val="accent4">
                    <a:lumMod val="50000"/>
                  </a:schemeClr>
                </a:solidFill>
              </a:rPr>
              <a:t>Climat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</a:rPr>
              <a:t> et de </a:t>
            </a:r>
            <a:r>
              <a:rPr lang="en-US" sz="2000" dirty="0" err="1" smtClean="0">
                <a:solidFill>
                  <a:schemeClr val="accent4">
                    <a:lumMod val="50000"/>
                  </a:schemeClr>
                </a:solidFill>
              </a:rPr>
              <a:t>l’Environement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pPr algn="l"/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</a:rPr>
              <a:t>LSCE, CEA-CNRS-USVQ, France</a:t>
            </a:r>
            <a:endParaRPr lang="en-US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084" y="5403512"/>
            <a:ext cx="805292" cy="6600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179" y="5414852"/>
            <a:ext cx="648736" cy="6487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5096" y="5425375"/>
            <a:ext cx="1672119" cy="638213"/>
          </a:xfrm>
          <a:prstGeom prst="rect">
            <a:avLst/>
          </a:prstGeom>
        </p:spPr>
      </p:pic>
      <p:pic>
        <p:nvPicPr>
          <p:cNvPr id="9" name="Picture 8" descr="Logo LSC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389" y="5267395"/>
            <a:ext cx="727240" cy="9323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5073" y="-50299"/>
            <a:ext cx="2278926" cy="5659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91381" y="401427"/>
            <a:ext cx="2703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F6A8A"/>
                </a:solidFill>
              </a:rPr>
              <a:t>4</a:t>
            </a:r>
            <a:r>
              <a:rPr lang="en-US" sz="1400" b="1" baseline="30000" dirty="0" smtClean="0">
                <a:solidFill>
                  <a:srgbClr val="0F6A8A"/>
                </a:solidFill>
              </a:rPr>
              <a:t>th</a:t>
            </a:r>
            <a:r>
              <a:rPr lang="en-US" sz="1400" b="1" dirty="0" smtClean="0">
                <a:solidFill>
                  <a:srgbClr val="0F6A8A"/>
                </a:solidFill>
              </a:rPr>
              <a:t> SALGEE workshop</a:t>
            </a:r>
            <a:endParaRPr lang="en-US" sz="1400" b="1" dirty="0">
              <a:solidFill>
                <a:srgbClr val="0F6A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52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2005 drought in Amazonia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59DB8-A857-5A42-9F4A-099E1D530100}" type="datetime1">
              <a:rPr lang="en-GB" smtClean="0"/>
              <a:t>02/09/2015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E814-684A-EE40-8F01-DD88F92D4717}" type="slidenum">
              <a:rPr lang="en-US" smtClean="0"/>
              <a:t>10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0" y="6048183"/>
            <a:ext cx="28091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Philips et al 2009</a:t>
            </a:r>
            <a:endParaRPr lang="en-US" sz="1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4400"/>
            <a:ext cx="4827135" cy="36778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300" y="846008"/>
            <a:ext cx="444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Anomalies in annual aboveground  biomass change and tree mortality from site observations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297" y="959033"/>
            <a:ext cx="4029174" cy="34535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08900" y="4430993"/>
            <a:ext cx="28091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smtClean="0"/>
              <a:t>Anderson et al 2010</a:t>
            </a:r>
            <a:endParaRPr lang="en-US" sz="1100" dirty="0"/>
          </a:p>
        </p:txBody>
      </p:sp>
      <p:sp>
        <p:nvSpPr>
          <p:cNvPr id="5" name="TextBox 4"/>
          <p:cNvSpPr txBox="1"/>
          <p:nvPr/>
        </p:nvSpPr>
        <p:spPr>
          <a:xfrm>
            <a:off x="5372100" y="5277951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Structural changes </a:t>
            </a:r>
            <a:r>
              <a:rPr lang="en-US" smtClean="0"/>
              <a:t>in canopy</a:t>
            </a:r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870700" y="4430993"/>
            <a:ext cx="0" cy="84695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26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2005 drought in Amazonia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04"/>
          <a:stretch/>
        </p:blipFill>
        <p:spPr>
          <a:xfrm>
            <a:off x="109562" y="748662"/>
            <a:ext cx="2322650" cy="556039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59DB8-A857-5A42-9F4A-099E1D530100}" type="datetime1">
              <a:rPr lang="en-GB" smtClean="0"/>
              <a:t>02/09/2015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E814-684A-EE40-8F01-DD88F92D4717}" type="slidenum">
              <a:rPr lang="en-US" smtClean="0"/>
              <a:t>11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442369" y="336951"/>
            <a:ext cx="24888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Zhao &amp; Running 2010</a:t>
            </a:r>
            <a:endParaRPr lang="en-US" sz="1100" dirty="0"/>
          </a:p>
        </p:txBody>
      </p:sp>
      <p:sp>
        <p:nvSpPr>
          <p:cNvPr id="2" name="TextBox 1"/>
          <p:cNvSpPr txBox="1"/>
          <p:nvPr/>
        </p:nvSpPr>
        <p:spPr>
          <a:xfrm>
            <a:off x="2432212" y="802159"/>
            <a:ext cx="2138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fPAR</a:t>
            </a:r>
            <a:r>
              <a:rPr lang="en-US" sz="1200" dirty="0" smtClean="0"/>
              <a:t> dry season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2432212" y="2596125"/>
            <a:ext cx="2138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Annual NPP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2432212" y="4933910"/>
            <a:ext cx="1700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Aboveground biomass change</a:t>
            </a:r>
          </a:p>
          <a:p>
            <a:r>
              <a:rPr lang="en-US" sz="1200" dirty="0" smtClean="0"/>
              <a:t>site observations (Philips et al. 2009)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62" y="805552"/>
            <a:ext cx="3749441" cy="3866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809" y="1264024"/>
            <a:ext cx="4371546" cy="555715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976282" y="1264024"/>
            <a:ext cx="797859" cy="1201270"/>
            <a:chOff x="2976282" y="1264024"/>
            <a:chExt cx="797859" cy="1201270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2976282" y="1264024"/>
              <a:ext cx="0" cy="1201270"/>
            </a:xfrm>
            <a:prstGeom prst="straightConnector1">
              <a:avLst/>
            </a:prstGeom>
            <a:ln>
              <a:solidFill>
                <a:schemeClr val="accent1">
                  <a:lumMod val="50000"/>
                </a:schemeClr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3200400" y="1622612"/>
              <a:ext cx="57374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chemeClr val="accent1">
                      <a:lumMod val="50000"/>
                    </a:schemeClr>
                  </a:solidFill>
                </a:rPr>
                <a:t>?</a:t>
              </a:r>
              <a:endParaRPr lang="en-US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7243482" y="793194"/>
            <a:ext cx="600636" cy="312859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7924801" y="3885718"/>
            <a:ext cx="690281" cy="15688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7135906" y="3173506"/>
            <a:ext cx="708212" cy="65702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7924800" y="5275791"/>
            <a:ext cx="579503" cy="32715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040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0" y="3678443"/>
            <a:ext cx="4825245" cy="261367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2005 drought in Amazonia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59DB8-A857-5A42-9F4A-099E1D530100}" type="datetime1">
              <a:rPr lang="en-GB" smtClean="0"/>
              <a:t>02/09/2015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E814-684A-EE40-8F01-DD88F92D4717}" type="slidenum">
              <a:rPr lang="en-US" smtClean="0"/>
              <a:t>12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834763" y="5915079"/>
            <a:ext cx="24888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Courtesy of </a:t>
            </a:r>
          </a:p>
          <a:p>
            <a:r>
              <a:rPr lang="en-US" sz="1100" dirty="0" smtClean="0"/>
              <a:t>Steven W. Running</a:t>
            </a:r>
            <a:endParaRPr lang="en-US" sz="1100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4661936" y="1297869"/>
            <a:ext cx="111097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/>
          <a:srcRect b="4390"/>
          <a:stretch/>
        </p:blipFill>
        <p:spPr>
          <a:xfrm>
            <a:off x="89936" y="741951"/>
            <a:ext cx="4253464" cy="277561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 rot="16200000">
            <a:off x="3730412" y="2558823"/>
            <a:ext cx="16558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Zhao &amp; Running 2010</a:t>
            </a:r>
            <a:endParaRPr lang="en-US" sz="1100" dirty="0"/>
          </a:p>
        </p:txBody>
      </p:sp>
      <p:sp>
        <p:nvSpPr>
          <p:cNvPr id="22" name="TextBox 21"/>
          <p:cNvSpPr txBox="1"/>
          <p:nvPr/>
        </p:nvSpPr>
        <p:spPr>
          <a:xfrm>
            <a:off x="5827687" y="926563"/>
            <a:ext cx="30419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effect of the drought in 2005 led to a stronger than average increase of CO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in the atmosphere</a:t>
            </a:r>
            <a:endParaRPr lang="en-US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5772913" y="4195910"/>
            <a:ext cx="30358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Even for an extended record, 2005 is one of the years with lowest global NPP (the other ones associated with strong El-Niño events)</a:t>
            </a:r>
            <a:endParaRPr lang="en-US" sz="1600" dirty="0"/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4071454" y="5402166"/>
            <a:ext cx="1526617" cy="1277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84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96622-04F5-2C48-A023-45008AC2229A}" type="datetime1">
              <a:rPr lang="en-GB" smtClean="0"/>
              <a:t>02/09/2015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E814-684A-EE40-8F01-DD88F92D4717}" type="slidenum">
              <a:rPr lang="en-US" smtClean="0"/>
              <a:t>13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European heatwaves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174" y="744664"/>
            <a:ext cx="6448826" cy="32786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95052" y="4088983"/>
            <a:ext cx="2086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Barriopedro</a:t>
            </a:r>
            <a:r>
              <a:rPr lang="en-US" sz="1100" dirty="0" smtClean="0"/>
              <a:t> et al, 2011</a:t>
            </a:r>
            <a:endParaRPr lang="en-US" sz="1100" dirty="0"/>
          </a:p>
        </p:txBody>
      </p:sp>
      <p:sp>
        <p:nvSpPr>
          <p:cNvPr id="9" name="Rectangle 8"/>
          <p:cNvSpPr/>
          <p:nvPr/>
        </p:nvSpPr>
        <p:spPr>
          <a:xfrm>
            <a:off x="109728" y="831910"/>
            <a:ext cx="259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Climatic extremes… </a:t>
            </a:r>
            <a:r>
              <a:rPr lang="en-US" smtClean="0"/>
              <a:t>ecological too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5937"/>
            <a:ext cx="6019800" cy="23075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9728" y="4199549"/>
            <a:ext cx="2086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Smith, 2011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8931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" r="3678" b="32854"/>
          <a:stretch/>
        </p:blipFill>
        <p:spPr>
          <a:xfrm>
            <a:off x="2496312" y="697329"/>
            <a:ext cx="6629400" cy="538739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96622-04F5-2C48-A023-45008AC2229A}" type="datetime1">
              <a:rPr lang="en-GB" smtClean="0"/>
              <a:t>02/09/2015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E814-684A-EE40-8F01-DD88F92D4717}" type="slidenum">
              <a:rPr lang="en-US" smtClean="0"/>
              <a:t>14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European heatwaves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926344" y="6025910"/>
            <a:ext cx="2086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Ciais</a:t>
            </a:r>
            <a:r>
              <a:rPr lang="en-US" sz="1100" dirty="0" smtClean="0"/>
              <a:t> et al, 2005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90800" y="889295"/>
            <a:ext cx="2173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July-Sep </a:t>
            </a:r>
          </a:p>
          <a:p>
            <a:r>
              <a:rPr lang="en-US" sz="1200" dirty="0" smtClean="0"/>
              <a:t>temperature				</a:t>
            </a: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>
            <a:off x="109728" y="831910"/>
            <a:ext cx="2071914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2003 HW in western Europe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sz="1400" dirty="0"/>
          </a:p>
          <a:p>
            <a:r>
              <a:rPr lang="en-US" sz="1400" dirty="0" smtClean="0"/>
              <a:t>Heatwave preceded by lower than average precipitation</a:t>
            </a:r>
          </a:p>
          <a:p>
            <a:endParaRPr lang="en-US" sz="1400" dirty="0"/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 smtClean="0"/>
              <a:t>Also referred as</a:t>
            </a:r>
          </a:p>
          <a:p>
            <a:r>
              <a:rPr lang="en-US" sz="1400" dirty="0" smtClean="0"/>
              <a:t>“drought” in several works about HW03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2657078" y="3560999"/>
            <a:ext cx="5923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July-Sep NPP				    	     Annual NPP</a:t>
            </a:r>
          </a:p>
          <a:p>
            <a:r>
              <a:rPr lang="en-US" sz="1200" dirty="0" smtClean="0"/>
              <a:t>ORCHIDEE						     ORCHIDEE</a:t>
            </a:r>
            <a:endParaRPr lang="en-US" sz="1200" dirty="0"/>
          </a:p>
        </p:txBody>
      </p:sp>
      <p:sp>
        <p:nvSpPr>
          <p:cNvPr id="18" name="Rectangle 17"/>
          <p:cNvSpPr/>
          <p:nvPr/>
        </p:nvSpPr>
        <p:spPr>
          <a:xfrm>
            <a:off x="6019800" y="861669"/>
            <a:ext cx="11801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Annual </a:t>
            </a:r>
            <a:endParaRPr lang="en-US" sz="1200" dirty="0" smtClean="0">
              <a:solidFill>
                <a:prstClr val="black"/>
              </a:solidFill>
            </a:endParaRPr>
          </a:p>
          <a:p>
            <a:r>
              <a:rPr lang="en-US" sz="1200" dirty="0" smtClean="0">
                <a:solidFill>
                  <a:prstClr val="black"/>
                </a:solidFill>
              </a:rPr>
              <a:t>precipitation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845606" y="3157168"/>
            <a:ext cx="4786" cy="12693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204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96622-04F5-2C48-A023-45008AC2229A}" type="datetime1">
              <a:rPr lang="en-GB" smtClean="0"/>
              <a:t>02/09/2015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E814-684A-EE40-8F01-DD88F92D4717}" type="slidenum">
              <a:rPr lang="en-US" smtClean="0"/>
              <a:t>15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European heatwaves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30816" y="6025540"/>
            <a:ext cx="2086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Bastos</a:t>
            </a:r>
            <a:r>
              <a:rPr lang="en-US" sz="1100" dirty="0" smtClean="0"/>
              <a:t> et al, 2014</a:t>
            </a:r>
            <a:endParaRPr lang="en-US" sz="11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" y="920698"/>
            <a:ext cx="6237732" cy="51791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62705" y="934017"/>
            <a:ext cx="4034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Annual NPP anomalies </a:t>
            </a:r>
            <a:r>
              <a:rPr lang="en-US" sz="1400" smtClean="0"/>
              <a:t>in Europe (MODIS)</a:t>
            </a:r>
            <a:endParaRPr lang="en-US" sz="14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696713" y="2951132"/>
            <a:ext cx="73362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390577" y="2951132"/>
            <a:ext cx="73362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87168" y="3789941"/>
            <a:ext cx="2086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/>
              <a:t>HW10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0" y="4366012"/>
            <a:ext cx="2086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HW03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625409" y="2689522"/>
            <a:ext cx="2377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Similar impact on the continental scale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6553199" y="4313932"/>
            <a:ext cx="24496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HW03</a:t>
            </a:r>
            <a:r>
              <a:rPr lang="en-US" sz="1400" dirty="0" smtClean="0"/>
              <a:t>: </a:t>
            </a:r>
          </a:p>
          <a:p>
            <a:r>
              <a:rPr lang="en-US" sz="1400" dirty="0" smtClean="0"/>
              <a:t>widespread low NPP</a:t>
            </a:r>
          </a:p>
          <a:p>
            <a:endParaRPr lang="en-US" sz="1400" dirty="0"/>
          </a:p>
          <a:p>
            <a:r>
              <a:rPr lang="en-US" sz="1400" b="1" dirty="0" smtClean="0"/>
              <a:t>HW10</a:t>
            </a:r>
            <a:r>
              <a:rPr lang="en-US" sz="1400" dirty="0" smtClean="0"/>
              <a:t>: </a:t>
            </a:r>
          </a:p>
          <a:p>
            <a:r>
              <a:rPr lang="en-US" sz="1400" dirty="0" smtClean="0"/>
              <a:t>more localized but stronger NPP anomaly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6241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332" y="706141"/>
            <a:ext cx="5919724" cy="540496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96622-04F5-2C48-A023-45008AC2229A}" type="datetime1">
              <a:rPr lang="en-GB" smtClean="0"/>
              <a:t>02/09/2015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E814-684A-EE40-8F01-DD88F92D4717}" type="slidenum">
              <a:rPr lang="en-US" smtClean="0"/>
              <a:t>16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European heatwaves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62336" y="6111106"/>
            <a:ext cx="2086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Bastos</a:t>
            </a:r>
            <a:r>
              <a:rPr lang="en-US" sz="1100" dirty="0" smtClean="0"/>
              <a:t> et al, 2014</a:t>
            </a:r>
            <a:endParaRPr lang="en-US" sz="1100" dirty="0"/>
          </a:p>
        </p:txBody>
      </p:sp>
      <p:sp>
        <p:nvSpPr>
          <p:cNvPr id="14" name="Rectangle 13"/>
          <p:cNvSpPr/>
          <p:nvPr/>
        </p:nvSpPr>
        <p:spPr>
          <a:xfrm>
            <a:off x="109728" y="831910"/>
            <a:ext cx="280060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Ecological extreme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…response to drought or heatwave?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fAPAR</a:t>
            </a:r>
            <a:r>
              <a:rPr lang="en-US" dirty="0" smtClean="0"/>
              <a:t> hardly captures an “extreme response”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101638" y="1483816"/>
            <a:ext cx="4786" cy="12693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03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96622-04F5-2C48-A023-45008AC2229A}" type="datetime1">
              <a:rPr lang="en-GB" smtClean="0"/>
              <a:t>02/09/2015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E814-684A-EE40-8F01-DD88F92D4717}" type="slidenum">
              <a:rPr lang="en-US" smtClean="0"/>
              <a:t>17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European heatwaves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00" y="845060"/>
            <a:ext cx="2086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Bastos</a:t>
            </a:r>
            <a:r>
              <a:rPr lang="en-US" sz="1100" dirty="0" smtClean="0"/>
              <a:t> et al, 2014</a:t>
            </a:r>
            <a:endParaRPr lang="en-US" sz="1100" dirty="0"/>
          </a:p>
        </p:txBody>
      </p:sp>
      <p:sp>
        <p:nvSpPr>
          <p:cNvPr id="9" name="Rectangle 8"/>
          <p:cNvSpPr/>
          <p:nvPr/>
        </p:nvSpPr>
        <p:spPr>
          <a:xfrm>
            <a:off x="109728" y="831910"/>
            <a:ext cx="25908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Ecological extreme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…response to drought or heatwave?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101638" y="1483816"/>
            <a:ext cx="4786" cy="12693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64493" y="4642160"/>
            <a:ext cx="355417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HW03:</a:t>
            </a:r>
          </a:p>
          <a:p>
            <a:r>
              <a:rPr lang="en-US" dirty="0" smtClean="0"/>
              <a:t>water AND temperature stress</a:t>
            </a:r>
          </a:p>
          <a:p>
            <a:endParaRPr lang="en-US" dirty="0"/>
          </a:p>
          <a:p>
            <a:r>
              <a:rPr lang="en-US" b="1" dirty="0" smtClean="0"/>
              <a:t>HW10:</a:t>
            </a:r>
          </a:p>
          <a:p>
            <a:r>
              <a:rPr lang="en-US" dirty="0" smtClean="0"/>
              <a:t>Temperature only</a:t>
            </a:r>
            <a:endParaRPr lang="en-US" dirty="0"/>
          </a:p>
        </p:txBody>
      </p:sp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3472"/>
            <a:ext cx="5521948" cy="55588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99024" y="3855561"/>
            <a:ext cx="31971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2003</a:t>
            </a:r>
            <a:r>
              <a:rPr lang="en-GB" dirty="0" smtClean="0"/>
              <a:t> </a:t>
            </a:r>
          </a:p>
          <a:p>
            <a:r>
              <a:rPr lang="en-GB" dirty="0" smtClean="0"/>
              <a:t>Extreme </a:t>
            </a:r>
            <a:r>
              <a:rPr lang="en-GB" b="1" dirty="0" smtClean="0"/>
              <a:t>high temperature </a:t>
            </a:r>
            <a:r>
              <a:rPr lang="en-GB" u="sng" dirty="0" smtClean="0"/>
              <a:t>and</a:t>
            </a:r>
            <a:r>
              <a:rPr lang="en-GB" dirty="0" smtClean="0"/>
              <a:t> </a:t>
            </a:r>
            <a:r>
              <a:rPr lang="en-GB" b="1" dirty="0" smtClean="0"/>
              <a:t>water deficit</a:t>
            </a:r>
          </a:p>
          <a:p>
            <a:endParaRPr lang="en-GB" dirty="0"/>
          </a:p>
          <a:p>
            <a:r>
              <a:rPr lang="en-GB" b="1" dirty="0"/>
              <a:t>2010</a:t>
            </a:r>
            <a:r>
              <a:rPr lang="en-GB" dirty="0"/>
              <a:t> </a:t>
            </a:r>
            <a:endParaRPr lang="en-GB" dirty="0" smtClean="0"/>
          </a:p>
          <a:p>
            <a:r>
              <a:rPr lang="en-GB" dirty="0" smtClean="0"/>
              <a:t>Extreme </a:t>
            </a:r>
            <a:r>
              <a:rPr lang="en-GB" b="1" dirty="0" smtClean="0"/>
              <a:t>high temperatures</a:t>
            </a:r>
            <a:r>
              <a:rPr lang="en-GB" dirty="0" smtClean="0"/>
              <a:t> but </a:t>
            </a:r>
            <a:r>
              <a:rPr lang="en-GB" u="sng" dirty="0" smtClean="0"/>
              <a:t>not</a:t>
            </a:r>
            <a:r>
              <a:rPr lang="en-GB" dirty="0" smtClean="0"/>
              <a:t> water stress</a:t>
            </a:r>
            <a:endParaRPr lang="en-GB" dirty="0"/>
          </a:p>
          <a:p>
            <a:endParaRPr lang="en-GB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1050046" y="2000069"/>
            <a:ext cx="1532691" cy="3046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Temperature</a:t>
            </a:r>
          </a:p>
          <a:p>
            <a:endParaRPr lang="en-US" sz="1200" dirty="0">
              <a:solidFill>
                <a:srgbClr val="FF0000"/>
              </a:solidFill>
            </a:endParaRPr>
          </a:p>
          <a:p>
            <a:endParaRPr lang="en-US" sz="1200" dirty="0" smtClean="0">
              <a:solidFill>
                <a:srgbClr val="FF0000"/>
              </a:solidFill>
            </a:endParaRPr>
          </a:p>
          <a:p>
            <a:endParaRPr lang="en-US" sz="1200" dirty="0" smtClean="0">
              <a:solidFill>
                <a:srgbClr val="FF0000"/>
              </a:solidFill>
            </a:endParaRPr>
          </a:p>
          <a:p>
            <a:endParaRPr lang="en-US" sz="1200" dirty="0" smtClean="0">
              <a:solidFill>
                <a:srgbClr val="FF0000"/>
              </a:solidFill>
            </a:endParaRPr>
          </a:p>
          <a:p>
            <a:r>
              <a:rPr lang="en-US" sz="1200" dirty="0" smtClean="0">
                <a:solidFill>
                  <a:srgbClr val="0000FF"/>
                </a:solidFill>
              </a:rPr>
              <a:t>Precipitation</a:t>
            </a:r>
          </a:p>
          <a:p>
            <a:endParaRPr lang="en-US" sz="1200" dirty="0" smtClean="0">
              <a:solidFill>
                <a:srgbClr val="3366FF"/>
              </a:solidFill>
            </a:endParaRPr>
          </a:p>
          <a:p>
            <a:endParaRPr lang="en-US" sz="1200" dirty="0">
              <a:solidFill>
                <a:srgbClr val="3366FF"/>
              </a:solidFill>
            </a:endParaRPr>
          </a:p>
          <a:p>
            <a:endParaRPr lang="en-US" sz="1200" dirty="0" smtClean="0">
              <a:solidFill>
                <a:srgbClr val="3366FF"/>
              </a:solidFill>
            </a:endParaRPr>
          </a:p>
          <a:p>
            <a:endParaRPr lang="en-US" sz="1200" dirty="0">
              <a:solidFill>
                <a:srgbClr val="3366FF"/>
              </a:solidFill>
            </a:endParaRPr>
          </a:p>
          <a:p>
            <a:endParaRPr lang="en-US" sz="1200" dirty="0" smtClean="0">
              <a:solidFill>
                <a:srgbClr val="3366FF"/>
              </a:solidFill>
            </a:endParaRPr>
          </a:p>
          <a:p>
            <a:endParaRPr lang="en-US" sz="1200" dirty="0">
              <a:solidFill>
                <a:srgbClr val="3366FF"/>
              </a:solidFill>
            </a:endParaRPr>
          </a:p>
          <a:p>
            <a:endParaRPr lang="en-US" sz="1200" dirty="0" smtClean="0">
              <a:solidFill>
                <a:srgbClr val="3366FF"/>
              </a:solidFill>
            </a:endParaRPr>
          </a:p>
          <a:p>
            <a:endParaRPr lang="en-US" sz="1200" dirty="0">
              <a:solidFill>
                <a:srgbClr val="3366FF"/>
              </a:solidFill>
            </a:endParaRPr>
          </a:p>
          <a:p>
            <a:endParaRPr lang="en-US" sz="1200" dirty="0">
              <a:solidFill>
                <a:srgbClr val="3366FF"/>
              </a:solidFill>
            </a:endParaRPr>
          </a:p>
          <a:p>
            <a:r>
              <a:rPr lang="en-US" sz="1200" dirty="0" smtClean="0">
                <a:solidFill>
                  <a:srgbClr val="14FFF9"/>
                </a:solidFill>
              </a:rPr>
              <a:t>Soil water content</a:t>
            </a:r>
            <a:endParaRPr lang="en-US" sz="1200" dirty="0">
              <a:solidFill>
                <a:srgbClr val="14FFF9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369812" y="1985035"/>
            <a:ext cx="1532691" cy="3046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Temperature</a:t>
            </a:r>
          </a:p>
          <a:p>
            <a:endParaRPr lang="en-US" sz="1200" dirty="0">
              <a:solidFill>
                <a:srgbClr val="FF0000"/>
              </a:solidFill>
            </a:endParaRPr>
          </a:p>
          <a:p>
            <a:endParaRPr lang="en-US" sz="1200" dirty="0" smtClean="0">
              <a:solidFill>
                <a:srgbClr val="FF0000"/>
              </a:solidFill>
            </a:endParaRPr>
          </a:p>
          <a:p>
            <a:endParaRPr lang="en-US" sz="1200" dirty="0" smtClean="0">
              <a:solidFill>
                <a:srgbClr val="FF0000"/>
              </a:solidFill>
            </a:endParaRPr>
          </a:p>
          <a:p>
            <a:endParaRPr lang="en-US" sz="1200" dirty="0" smtClean="0">
              <a:solidFill>
                <a:srgbClr val="FF0000"/>
              </a:solidFill>
            </a:endParaRPr>
          </a:p>
          <a:p>
            <a:r>
              <a:rPr lang="en-US" sz="1200" dirty="0" smtClean="0">
                <a:solidFill>
                  <a:srgbClr val="0000FF"/>
                </a:solidFill>
              </a:rPr>
              <a:t>Precipitation</a:t>
            </a:r>
          </a:p>
          <a:p>
            <a:endParaRPr lang="en-US" sz="1200" dirty="0" smtClean="0">
              <a:solidFill>
                <a:srgbClr val="3366FF"/>
              </a:solidFill>
            </a:endParaRPr>
          </a:p>
          <a:p>
            <a:endParaRPr lang="en-US" sz="1200" dirty="0">
              <a:solidFill>
                <a:srgbClr val="3366FF"/>
              </a:solidFill>
            </a:endParaRPr>
          </a:p>
          <a:p>
            <a:endParaRPr lang="en-US" sz="1200" dirty="0" smtClean="0">
              <a:solidFill>
                <a:srgbClr val="3366FF"/>
              </a:solidFill>
            </a:endParaRPr>
          </a:p>
          <a:p>
            <a:endParaRPr lang="en-US" sz="1200" dirty="0">
              <a:solidFill>
                <a:srgbClr val="3366FF"/>
              </a:solidFill>
            </a:endParaRPr>
          </a:p>
          <a:p>
            <a:endParaRPr lang="en-US" sz="1200" dirty="0" smtClean="0">
              <a:solidFill>
                <a:srgbClr val="3366FF"/>
              </a:solidFill>
            </a:endParaRPr>
          </a:p>
          <a:p>
            <a:endParaRPr lang="en-US" sz="1200" dirty="0">
              <a:solidFill>
                <a:srgbClr val="3366FF"/>
              </a:solidFill>
            </a:endParaRPr>
          </a:p>
          <a:p>
            <a:endParaRPr lang="en-US" sz="1200" dirty="0" smtClean="0">
              <a:solidFill>
                <a:srgbClr val="3366FF"/>
              </a:solidFill>
            </a:endParaRPr>
          </a:p>
          <a:p>
            <a:endParaRPr lang="en-US" sz="1200" dirty="0">
              <a:solidFill>
                <a:srgbClr val="3366FF"/>
              </a:solidFill>
            </a:endParaRPr>
          </a:p>
          <a:p>
            <a:endParaRPr lang="en-US" sz="1200" dirty="0">
              <a:solidFill>
                <a:srgbClr val="3366FF"/>
              </a:solidFill>
            </a:endParaRPr>
          </a:p>
          <a:p>
            <a:r>
              <a:rPr lang="en-US" sz="1200" dirty="0" smtClean="0">
                <a:solidFill>
                  <a:srgbClr val="14FFF9"/>
                </a:solidFill>
              </a:rPr>
              <a:t>Soil water content</a:t>
            </a:r>
            <a:endParaRPr lang="en-US" sz="1200" dirty="0">
              <a:solidFill>
                <a:srgbClr val="14FFF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77741" y="1656874"/>
            <a:ext cx="34425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</a:t>
            </a:r>
            <a:r>
              <a:rPr lang="en-US" sz="1600" i="1" dirty="0" smtClean="0">
                <a:ea typeface="Wingdings"/>
                <a:cs typeface="Wingdings"/>
                <a:sym typeface="Wingdings"/>
              </a:rPr>
              <a:t>Best</a:t>
            </a:r>
            <a:r>
              <a:rPr lang="en-US" sz="1600" dirty="0" smtClean="0">
                <a:ea typeface="Wingdings"/>
                <a:cs typeface="Wingdings"/>
                <a:sym typeface="Wingdings"/>
              </a:rPr>
              <a:t> years</a:t>
            </a:r>
            <a:r>
              <a:rPr lang="en-US" sz="1600" dirty="0" smtClean="0">
                <a:ea typeface="Wingdings"/>
                <a:cs typeface="Century"/>
                <a:sym typeface="Wingdings"/>
              </a:rPr>
              <a:t> (most productive)</a:t>
            </a:r>
          </a:p>
          <a:p>
            <a:endParaRPr lang="en-US" sz="1600" dirty="0">
              <a:latin typeface="Wingdings"/>
              <a:ea typeface="Wingdings"/>
              <a:cs typeface="Wingdings"/>
              <a:sym typeface="Wingdings"/>
            </a:endParaRPr>
          </a:p>
          <a:p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</a:t>
            </a:r>
            <a:r>
              <a:rPr lang="en-US" sz="1600" i="1" dirty="0" smtClean="0">
                <a:ea typeface="Wingdings"/>
                <a:cs typeface="Wingdings"/>
                <a:sym typeface="Wingdings"/>
              </a:rPr>
              <a:t>Worse</a:t>
            </a:r>
            <a:r>
              <a:rPr lang="en-US" sz="1600" dirty="0" smtClean="0">
                <a:ea typeface="Wingdings"/>
                <a:cs typeface="Wingdings"/>
                <a:sym typeface="Wingdings"/>
              </a:rPr>
              <a:t> </a:t>
            </a:r>
            <a:r>
              <a:rPr lang="en-US" sz="1600" dirty="0">
                <a:ea typeface="Wingdings"/>
                <a:cs typeface="Wingdings"/>
                <a:sym typeface="Wingdings"/>
              </a:rPr>
              <a:t>years</a:t>
            </a:r>
            <a:r>
              <a:rPr lang="en-US" sz="1600" dirty="0">
                <a:ea typeface="Wingdings"/>
                <a:cs typeface="Century"/>
                <a:sym typeface="Wingdings"/>
              </a:rPr>
              <a:t> </a:t>
            </a:r>
            <a:r>
              <a:rPr lang="en-US" sz="1600" dirty="0" smtClean="0">
                <a:ea typeface="Wingdings"/>
                <a:cs typeface="Century"/>
                <a:sym typeface="Wingdings"/>
              </a:rPr>
              <a:t>(least productive)</a:t>
            </a:r>
            <a:endParaRPr lang="en-US" sz="1600" dirty="0">
              <a:ea typeface="Wingdings"/>
              <a:cs typeface="Century"/>
              <a:sym typeface="Wingdings"/>
            </a:endParaRP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0595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96622-04F5-2C48-A023-45008AC2229A}" type="datetime1">
              <a:rPr lang="en-GB" smtClean="0"/>
              <a:t>02/09/2015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E814-684A-EE40-8F01-DD88F92D4717}" type="slidenum">
              <a:rPr lang="en-US" smtClean="0"/>
              <a:t>18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5278"/>
            <a:ext cx="8686800" cy="673763"/>
          </a:xfrm>
        </p:spPr>
        <p:txBody>
          <a:bodyPr/>
          <a:lstStyle/>
          <a:p>
            <a:r>
              <a:rPr lang="en-US" dirty="0"/>
              <a:t>Human disturbance – oil &amp; gas extraction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12" y="703550"/>
            <a:ext cx="5480611" cy="277622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643632" y="819112"/>
            <a:ext cx="2086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Allred et al, 2015</a:t>
            </a:r>
            <a:endParaRPr lang="en-US" sz="1100" dirty="0"/>
          </a:p>
        </p:txBody>
      </p:sp>
      <p:sp>
        <p:nvSpPr>
          <p:cNvPr id="27" name="TextBox 26"/>
          <p:cNvSpPr txBox="1"/>
          <p:nvPr/>
        </p:nvSpPr>
        <p:spPr>
          <a:xfrm>
            <a:off x="5927736" y="1766029"/>
            <a:ext cx="34317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From 2000 – 2012</a:t>
            </a:r>
          </a:p>
          <a:p>
            <a:endParaRPr lang="en-US" sz="2000" b="1" dirty="0" smtClean="0"/>
          </a:p>
          <a:p>
            <a:r>
              <a:rPr lang="en-US" sz="2000" dirty="0" smtClean="0"/>
              <a:t>50,000 new wells / year</a:t>
            </a:r>
          </a:p>
          <a:p>
            <a:endParaRPr lang="en-US" sz="2000" b="1" dirty="0"/>
          </a:p>
          <a:p>
            <a:endParaRPr lang="en-US" sz="20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" y="3516159"/>
            <a:ext cx="8013700" cy="278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7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96622-04F5-2C48-A023-45008AC2229A}" type="datetime1">
              <a:rPr lang="en-GB" smtClean="0"/>
              <a:t>02/09/2015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E814-684A-EE40-8F01-DD88F92D4717}" type="slidenum">
              <a:rPr lang="en-US" smtClean="0"/>
              <a:t>19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5278"/>
            <a:ext cx="8686800" cy="673763"/>
          </a:xfrm>
        </p:spPr>
        <p:txBody>
          <a:bodyPr/>
          <a:lstStyle/>
          <a:p>
            <a:r>
              <a:rPr lang="en-US" dirty="0"/>
              <a:t>Human disturbance – oil &amp; gas extraction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860541" y="754566"/>
            <a:ext cx="2086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Allred et al, 2015</a:t>
            </a:r>
            <a:endParaRPr lang="en-US" sz="1100" dirty="0"/>
          </a:p>
        </p:txBody>
      </p:sp>
      <p:pic>
        <p:nvPicPr>
          <p:cNvPr id="9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245775"/>
            <a:ext cx="3665029" cy="4608576"/>
          </a:xfrm>
        </p:spPr>
      </p:pic>
      <p:sp>
        <p:nvSpPr>
          <p:cNvPr id="11" name="Rectangle 10"/>
          <p:cNvSpPr/>
          <p:nvPr/>
        </p:nvSpPr>
        <p:spPr>
          <a:xfrm>
            <a:off x="2362200" y="540742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3 million ha land lost</a:t>
            </a:r>
          </a:p>
          <a:p>
            <a:endParaRPr lang="en-US" dirty="0"/>
          </a:p>
          <a:p>
            <a:r>
              <a:rPr lang="en-US" dirty="0"/>
              <a:t>4.5 </a:t>
            </a:r>
            <a:r>
              <a:rPr lang="en-US" dirty="0" err="1"/>
              <a:t>Tg</a:t>
            </a:r>
            <a:r>
              <a:rPr lang="en-US" dirty="0"/>
              <a:t> C of NPP lost / </a:t>
            </a:r>
            <a:r>
              <a:rPr lang="en-US" dirty="0" err="1"/>
              <a:t>yr</a:t>
            </a:r>
            <a:endParaRPr lang="en-US" dirty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2" y="679041"/>
            <a:ext cx="4569078" cy="454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5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-1" y="5278"/>
            <a:ext cx="9262533" cy="673763"/>
          </a:xfrm>
        </p:spPr>
        <p:txBody>
          <a:bodyPr/>
          <a:lstStyle/>
          <a:p>
            <a:r>
              <a:rPr lang="en-US" dirty="0" smtClean="0"/>
              <a:t>Disturbance detection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0A81-327F-9444-AF0C-A7928698F572}" type="datetime1">
              <a:rPr lang="en-GB" smtClean="0"/>
              <a:t>02/09/2015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9FDE-153C-6443-A021-2621C9FDF347}" type="slidenum">
              <a:rPr lang="en-US" smtClean="0"/>
              <a:t>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00" y="5902662"/>
            <a:ext cx="24888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Mildrexler</a:t>
            </a:r>
            <a:r>
              <a:rPr lang="en-US" sz="1100" dirty="0" smtClean="0"/>
              <a:t> et al 2007</a:t>
            </a:r>
            <a:endParaRPr lang="en-US" sz="11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18" y="919671"/>
            <a:ext cx="7046258" cy="51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21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96622-04F5-2C48-A023-45008AC2229A}" type="datetime1">
              <a:rPr lang="en-GB" smtClean="0"/>
              <a:t>02/09/2015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E814-684A-EE40-8F01-DD88F92D4717}" type="slidenum">
              <a:rPr lang="en-US" smtClean="0"/>
              <a:t>20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179576"/>
            <a:ext cx="8311896" cy="5020056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The continuous monitoring of vegetation activity enables detection of large-scale disturbances…</a:t>
            </a:r>
          </a:p>
          <a:p>
            <a:endParaRPr lang="en-US" sz="2400" dirty="0"/>
          </a:p>
          <a:p>
            <a:r>
              <a:rPr lang="en-US" sz="2400" dirty="0" smtClean="0"/>
              <a:t>… and </a:t>
            </a:r>
            <a:r>
              <a:rPr lang="en-US" sz="2400" dirty="0"/>
              <a:t>estimate large-scale </a:t>
            </a:r>
            <a:r>
              <a:rPr lang="en-US" sz="2400" dirty="0" err="1"/>
              <a:t>spatio</a:t>
            </a:r>
            <a:r>
              <a:rPr lang="en-US" sz="2400" dirty="0"/>
              <a:t>-temporal patterns of variability of global </a:t>
            </a:r>
            <a:r>
              <a:rPr lang="en-US" sz="2400" dirty="0" smtClean="0"/>
              <a:t>vegetation </a:t>
            </a:r>
          </a:p>
          <a:p>
            <a:endParaRPr lang="en-US" sz="2400" dirty="0"/>
          </a:p>
          <a:p>
            <a:r>
              <a:rPr lang="en-US" sz="2400" dirty="0" smtClean="0"/>
              <a:t>…which helps better understanding the relationship between vegetation stress and climate drivers </a:t>
            </a:r>
          </a:p>
          <a:p>
            <a:endParaRPr lang="en-US" sz="2400" dirty="0"/>
          </a:p>
          <a:p>
            <a:r>
              <a:rPr lang="en-US" sz="2400" dirty="0" smtClean="0"/>
              <a:t>… or human impact on ecosystem services</a:t>
            </a:r>
          </a:p>
          <a:p>
            <a:endParaRPr lang="en-US" sz="2400" dirty="0"/>
          </a:p>
          <a:p>
            <a:r>
              <a:rPr lang="en-US" sz="2400" dirty="0" smtClean="0"/>
              <a:t>MOD17 GPP/NPP products appear to capture more realistically the impact of drought &amp; heat extremes on vegetation that simple radiometric indices (</a:t>
            </a:r>
            <a:r>
              <a:rPr lang="en-US" sz="2400" dirty="0" err="1" smtClean="0"/>
              <a:t>fPAR</a:t>
            </a:r>
            <a:r>
              <a:rPr lang="en-US" sz="2400" dirty="0" smtClean="0"/>
              <a:t> or NDVI)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Remarks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98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5879-EC66-2F4F-94EE-329C84EE8E0B}" type="datetime1">
              <a:rPr lang="en-GB" smtClean="0"/>
              <a:t>02/09/2015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9FDE-153C-6443-A021-2621C9FDF347}" type="slidenum">
              <a:rPr lang="en-US" smtClean="0"/>
              <a:t>21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46666" y="1879599"/>
            <a:ext cx="764963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Thanks!</a:t>
            </a:r>
          </a:p>
          <a:p>
            <a:endParaRPr lang="en-US" sz="3200" b="1" dirty="0"/>
          </a:p>
          <a:p>
            <a:endParaRPr lang="en-US" sz="3200" dirty="0" smtClean="0"/>
          </a:p>
          <a:p>
            <a:r>
              <a:rPr lang="en-US" sz="2800" dirty="0" smtClean="0"/>
              <a:t>ana.bastos@lsce.ipsl.fr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pPr lvl="0"/>
            <a:r>
              <a:rPr lang="en-US" sz="2000" dirty="0">
                <a:solidFill>
                  <a:prstClr val="black"/>
                </a:solidFill>
              </a:rPr>
              <a:t>Thanks to Steven W. Running for insights &amp; comments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7198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-1" y="5278"/>
            <a:ext cx="9262533" cy="673763"/>
          </a:xfrm>
        </p:spPr>
        <p:txBody>
          <a:bodyPr/>
          <a:lstStyle/>
          <a:p>
            <a:r>
              <a:rPr lang="en-US" dirty="0" smtClean="0"/>
              <a:t>Disturbance detection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C6FF3-D47E-584C-A0DB-E848A5B9D887}" type="datetime1">
              <a:rPr lang="en-GB" smtClean="0"/>
              <a:t>02/09/2015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</a:t>
            </a:r>
            <a:r>
              <a:rPr lang="en-US" dirty="0" err="1" smtClean="0"/>
              <a:t>Bastos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9FDE-153C-6443-A021-2621C9FDF347}" type="slidenum">
              <a:rPr lang="en-US" smtClean="0"/>
              <a:t>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00" y="5902662"/>
            <a:ext cx="24888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Mildrexler</a:t>
            </a:r>
            <a:r>
              <a:rPr lang="en-US" sz="1100" dirty="0" smtClean="0"/>
              <a:t> et al 2007</a:t>
            </a:r>
            <a:endParaRPr lang="en-US" sz="11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5" y="919671"/>
            <a:ext cx="7737821" cy="486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2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1F284-55F4-6B40-BDDC-549DE6733FF6}" type="datetime1">
              <a:rPr lang="en-GB" smtClean="0"/>
              <a:t>02/09/2015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9FDE-153C-6443-A021-2621C9FDF347}" type="slidenum">
              <a:rPr lang="en-US" smtClean="0"/>
              <a:t>4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Disturbance detection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43" y="1160300"/>
            <a:ext cx="8563387" cy="42388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0" y="6046098"/>
            <a:ext cx="24888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McDowel</a:t>
            </a:r>
            <a:r>
              <a:rPr lang="en-US" sz="1100" dirty="0" smtClean="0"/>
              <a:t> et al 2015</a:t>
            </a:r>
            <a:endParaRPr lang="en-US" sz="1100" dirty="0"/>
          </a:p>
        </p:txBody>
      </p:sp>
      <p:sp>
        <p:nvSpPr>
          <p:cNvPr id="9" name="Rectangle 8"/>
          <p:cNvSpPr/>
          <p:nvPr/>
        </p:nvSpPr>
        <p:spPr>
          <a:xfrm>
            <a:off x="0" y="765782"/>
            <a:ext cx="9038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The </a:t>
            </a:r>
            <a:r>
              <a:rPr lang="en-US" sz="1400" dirty="0"/>
              <a:t>Moderate Resolution Imaging Spectrometer (MODIS) Global Disturbance Index (MGDI; 500 m)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5549153" y="2084420"/>
            <a:ext cx="470647" cy="3415357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27059" y="5591808"/>
            <a:ext cx="24888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Heatwave/fires</a:t>
            </a:r>
            <a:endParaRPr lang="en-US" sz="11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3184136" y="3635786"/>
            <a:ext cx="92464" cy="2015794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915516" y="5752228"/>
            <a:ext cx="2633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Droughts</a:t>
            </a:r>
          </a:p>
          <a:p>
            <a:r>
              <a:rPr lang="en-US" sz="1100" dirty="0" smtClean="0"/>
              <a:t>Fires</a:t>
            </a:r>
            <a:endParaRPr lang="en-US" sz="1100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1524000" y="2205318"/>
            <a:ext cx="98612" cy="3446262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32484" y="5688587"/>
            <a:ext cx="27830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Fires </a:t>
            </a:r>
          </a:p>
          <a:p>
            <a:r>
              <a:rPr lang="en-US" sz="1100" dirty="0" smtClean="0"/>
              <a:t>Insect outbreaks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65197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48102" y="1734671"/>
            <a:ext cx="8229600" cy="3532273"/>
          </a:xfrm>
        </p:spPr>
        <p:txBody>
          <a:bodyPr/>
          <a:lstStyle/>
          <a:p>
            <a:r>
              <a:rPr lang="en-US" dirty="0" smtClean="0"/>
              <a:t>2005 drought in Amazonia</a:t>
            </a:r>
          </a:p>
          <a:p>
            <a:endParaRPr lang="en-US" dirty="0" smtClean="0"/>
          </a:p>
          <a:p>
            <a:r>
              <a:rPr lang="en-US" dirty="0" smtClean="0"/>
              <a:t>2003/10 heatwaves in Europe</a:t>
            </a:r>
          </a:p>
          <a:p>
            <a:endParaRPr lang="en-US" dirty="0" smtClean="0"/>
          </a:p>
          <a:p>
            <a:r>
              <a:rPr lang="en-US" dirty="0" smtClean="0"/>
              <a:t>Oil and gas extraction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-1" y="5278"/>
            <a:ext cx="9072283" cy="673763"/>
          </a:xfrm>
        </p:spPr>
        <p:txBody>
          <a:bodyPr/>
          <a:lstStyle/>
          <a:p>
            <a:r>
              <a:rPr lang="en-US" dirty="0" smtClean="0"/>
              <a:t>MOD17 and disturbance: a few examples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34CE5-DE00-E948-BF45-0D0D12B09B07}" type="datetime1">
              <a:rPr lang="en-GB" smtClean="0"/>
              <a:t>02/09/2015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Ana </a:t>
            </a:r>
            <a:r>
              <a:rPr lang="en-US" dirty="0" err="1" smtClean="0"/>
              <a:t>Bastos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E814-684A-EE40-8F01-DD88F92D47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0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2005 drought in Amazonia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065" y="714901"/>
            <a:ext cx="5132005" cy="5594154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59DB8-A857-5A42-9F4A-099E1D530100}" type="datetime1">
              <a:rPr lang="en-GB" smtClean="0"/>
              <a:t>02/09/2015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E814-684A-EE40-8F01-DD88F92D4717}" type="slidenum">
              <a:rPr lang="en-US" smtClean="0"/>
              <a:t>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20000" y="6047445"/>
            <a:ext cx="24888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smtClean="0"/>
              <a:t>Marengo et al 2008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13654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2005 drought in Amazonia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59DB8-A857-5A42-9F4A-099E1D530100}" type="datetime1">
              <a:rPr lang="en-GB" smtClean="0"/>
              <a:t>02/09/2015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E814-684A-EE40-8F01-DD88F92D4717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42" y="696020"/>
            <a:ext cx="5613400" cy="14700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66042" y="2166085"/>
            <a:ext cx="16558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Science 2007</a:t>
            </a:r>
            <a:endParaRPr lang="en-US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6725248" y="3697347"/>
            <a:ext cx="28091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Geophysical Research Letters 2010</a:t>
            </a:r>
            <a:endParaRPr lang="en-US" sz="1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13"/>
          <a:stretch/>
        </p:blipFill>
        <p:spPr>
          <a:xfrm>
            <a:off x="-37723" y="3370345"/>
            <a:ext cx="5719129" cy="16984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542" y="2067994"/>
            <a:ext cx="6142697" cy="16895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699" y="5166227"/>
            <a:ext cx="28091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New </a:t>
            </a:r>
            <a:r>
              <a:rPr lang="en-US" sz="1100" dirty="0" err="1" smtClean="0"/>
              <a:t>Phytologist</a:t>
            </a:r>
            <a:r>
              <a:rPr lang="en-US" sz="1100" dirty="0" smtClean="0"/>
              <a:t> 2010</a:t>
            </a:r>
            <a:endParaRPr lang="en-US" sz="11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727" y="4915544"/>
            <a:ext cx="6713416" cy="142025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010818" y="4619383"/>
            <a:ext cx="2694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smtClean="0"/>
              <a:t>Science 2010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5155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2005 drought in Amazonia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59DB8-A857-5A42-9F4A-099E1D530100}" type="datetime1">
              <a:rPr lang="en-GB" smtClean="0"/>
              <a:t>02/09/2015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E814-684A-EE40-8F01-DD88F92D4717}" type="slidenum">
              <a:rPr lang="en-US" smtClean="0"/>
              <a:t>8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0" y="6048183"/>
            <a:ext cx="28091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Saleska</a:t>
            </a:r>
            <a:r>
              <a:rPr lang="en-US" sz="1100" dirty="0" smtClean="0"/>
              <a:t> et al. 2007</a:t>
            </a:r>
            <a:endParaRPr lang="en-US" sz="1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79041"/>
            <a:ext cx="7797800" cy="536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3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2005 drought in Amazonia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59DB8-A857-5A42-9F4A-099E1D530100}" type="datetime1">
              <a:rPr lang="en-GB" smtClean="0"/>
              <a:t>02/09/2015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Bastos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E814-684A-EE40-8F01-DD88F92D4717}" type="slidenum">
              <a:rPr lang="en-US" smtClean="0"/>
              <a:t>9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0" y="6048183"/>
            <a:ext cx="28091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Samanta</a:t>
            </a:r>
            <a:r>
              <a:rPr lang="en-US" sz="1100" dirty="0" smtClean="0"/>
              <a:t> et al 2010</a:t>
            </a:r>
            <a:endParaRPr lang="en-US" sz="1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554" y="779236"/>
            <a:ext cx="5854946" cy="554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4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tos_pretty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Bastos_pretty.thmx</Template>
  <TotalTime>530</TotalTime>
  <Words>717</Words>
  <Application>Microsoft Macintosh PowerPoint</Application>
  <PresentationFormat>On-screen Show (4:3)</PresentationFormat>
  <Paragraphs>276</Paragraphs>
  <Slides>21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Calibri</vt:lpstr>
      <vt:lpstr>Century</vt:lpstr>
      <vt:lpstr>Century Gothic</vt:lpstr>
      <vt:lpstr>Wingdings</vt:lpstr>
      <vt:lpstr>Arial</vt:lpstr>
      <vt:lpstr>Bastos_pretty</vt:lpstr>
      <vt:lpstr>PowerPoint Presentation</vt:lpstr>
      <vt:lpstr>Disturbance detection</vt:lpstr>
      <vt:lpstr>Disturbance detection</vt:lpstr>
      <vt:lpstr>Disturbance detection</vt:lpstr>
      <vt:lpstr>MOD17 and disturbance: a few examples </vt:lpstr>
      <vt:lpstr>2005 drought in Amazonia</vt:lpstr>
      <vt:lpstr>2005 drought in Amazonia</vt:lpstr>
      <vt:lpstr>2005 drought in Amazonia</vt:lpstr>
      <vt:lpstr>2005 drought in Amazonia</vt:lpstr>
      <vt:lpstr>2005 drought in Amazonia</vt:lpstr>
      <vt:lpstr>2005 drought in Amazonia</vt:lpstr>
      <vt:lpstr>2005 drought in Amazonia</vt:lpstr>
      <vt:lpstr>European heatwaves</vt:lpstr>
      <vt:lpstr>European heatwaves</vt:lpstr>
      <vt:lpstr>European heatwaves</vt:lpstr>
      <vt:lpstr>European heatwaves</vt:lpstr>
      <vt:lpstr>European heatwaves</vt:lpstr>
      <vt:lpstr>Human disturbance – oil &amp; gas extraction</vt:lpstr>
      <vt:lpstr>Human disturbance – oil &amp; gas extraction</vt:lpstr>
      <vt:lpstr>Remarks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 Filipa Ferreira Bastos</dc:creator>
  <cp:lastModifiedBy>Ana Filipa Ferreira Bastos</cp:lastModifiedBy>
  <cp:revision>41</cp:revision>
  <dcterms:created xsi:type="dcterms:W3CDTF">2015-08-12T10:05:19Z</dcterms:created>
  <dcterms:modified xsi:type="dcterms:W3CDTF">2015-09-02T08:53:47Z</dcterms:modified>
</cp:coreProperties>
</file>